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8" r:id="rId5"/>
    <p:sldId id="269" r:id="rId6"/>
    <p:sldId id="1849" r:id="rId7"/>
    <p:sldId id="336" r:id="rId8"/>
    <p:sldId id="1856" r:id="rId9"/>
    <p:sldId id="1850" r:id="rId10"/>
    <p:sldId id="329" r:id="rId11"/>
    <p:sldId id="1851" r:id="rId12"/>
    <p:sldId id="1853" r:id="rId13"/>
    <p:sldId id="330" r:id="rId14"/>
    <p:sldId id="339" r:id="rId15"/>
    <p:sldId id="1855" r:id="rId16"/>
    <p:sldId id="1860" r:id="rId17"/>
    <p:sldId id="341" r:id="rId18"/>
    <p:sldId id="331" r:id="rId19"/>
    <p:sldId id="342" r:id="rId20"/>
    <p:sldId id="343" r:id="rId21"/>
    <p:sldId id="1854" r:id="rId22"/>
    <p:sldId id="344" r:id="rId23"/>
    <p:sldId id="1861" r:id="rId24"/>
    <p:sldId id="332" r:id="rId25"/>
    <p:sldId id="345" r:id="rId26"/>
    <p:sldId id="1847" r:id="rId27"/>
    <p:sldId id="1862" r:id="rId28"/>
    <p:sldId id="326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A13F0B"/>
    <a:srgbClr val="006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3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8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B1B48-64BF-424E-BBE4-766AD1C34E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A49E7-64E4-4D82-85B9-A9DFB41034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  <a:endParaRPr lang="zh-CN" altLang="en-US" dirty="0"/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  <a:endParaRPr lang="zh-CN" altLang="en-US" dirty="0"/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2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  <a:endParaRPr lang="zh-CN" altLang="en-US" dirty="0"/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  <a:endParaRPr lang="zh-CN" altLang="en-US" dirty="0"/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  <a:endParaRPr lang="zh-CN" altLang="en-US" dirty="0"/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15558" b="38705"/>
          <a:stretch>
            <a:fillRect/>
          </a:stretch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  <a:endParaRPr kumimoji="0" lang="zh-CN" altLang="en-US" sz="3600" b="1" i="0" u="none" strike="noStrike" kern="1200" cap="none" spc="6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/>
          <p:cNvSpPr/>
          <p:nvPr userDrawn="1"/>
        </p:nvSpPr>
        <p:spPr>
          <a:xfrm>
            <a:off x="-3816599" y="-1541834"/>
            <a:ext cx="8697505" cy="9941668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8" name="椭圆 87"/>
          <p:cNvSpPr/>
          <p:nvPr userDrawn="1"/>
        </p:nvSpPr>
        <p:spPr>
          <a:xfrm>
            <a:off x="-3999568" y="-1541834"/>
            <a:ext cx="8697505" cy="9941668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 rotWithShape="1">
          <a:blip r:embed="rId2" cstate="print"/>
          <a:srcRect l="18116" t="7030" r="31559" b="11337"/>
          <a:stretch>
            <a:fillRect/>
          </a:stretch>
        </p:blipFill>
        <p:spPr>
          <a:xfrm>
            <a:off x="-1260196" y="1"/>
            <a:ext cx="5919101" cy="6857999"/>
          </a:xfrm>
          <a:custGeom>
            <a:avLst/>
            <a:gdLst>
              <a:gd name="connsiteX0" fmla="*/ 0 w 5919101"/>
              <a:gd name="connsiteY0" fmla="*/ 0 h 6858000"/>
              <a:gd name="connsiteX1" fmla="*/ 4714485 w 5919101"/>
              <a:gd name="connsiteY1" fmla="*/ 0 h 6858000"/>
              <a:gd name="connsiteX2" fmla="*/ 4786974 w 5919101"/>
              <a:gd name="connsiteY2" fmla="*/ 86723 h 6858000"/>
              <a:gd name="connsiteX3" fmla="*/ 5919101 w 5919101"/>
              <a:gd name="connsiteY3" fmla="*/ 3429000 h 6858000"/>
              <a:gd name="connsiteX4" fmla="*/ 4786974 w 5919101"/>
              <a:gd name="connsiteY4" fmla="*/ 6771277 h 6858000"/>
              <a:gd name="connsiteX5" fmla="*/ 4714485 w 5919101"/>
              <a:gd name="connsiteY5" fmla="*/ 6858000 h 6858000"/>
              <a:gd name="connsiteX6" fmla="*/ 0 w 59191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9101" h="6858000">
                <a:moveTo>
                  <a:pt x="0" y="0"/>
                </a:moveTo>
                <a:lnTo>
                  <a:pt x="4714485" y="0"/>
                </a:lnTo>
                <a:lnTo>
                  <a:pt x="4786974" y="86723"/>
                </a:lnTo>
                <a:cubicBezTo>
                  <a:pt x="5490384" y="969480"/>
                  <a:pt x="5919101" y="2142133"/>
                  <a:pt x="5919101" y="3429000"/>
                </a:cubicBezTo>
                <a:cubicBezTo>
                  <a:pt x="5919101" y="4715867"/>
                  <a:pt x="5490384" y="5888521"/>
                  <a:pt x="4786974" y="6771277"/>
                </a:cubicBezTo>
                <a:lnTo>
                  <a:pt x="47144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6" name="椭圆 85"/>
          <p:cNvSpPr/>
          <p:nvPr userDrawn="1"/>
        </p:nvSpPr>
        <p:spPr>
          <a:xfrm>
            <a:off x="-4038600" y="-1541834"/>
            <a:ext cx="8697505" cy="9941668"/>
          </a:xfrm>
          <a:prstGeom prst="ellipse">
            <a:avLst/>
          </a:prstGeom>
          <a:solidFill>
            <a:schemeClr val="accent1">
              <a:alpha val="88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3781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9.xml"/><Relationship Id="rId10" Type="http://schemas.openxmlformats.org/officeDocument/2006/relationships/image" Target="../media/image29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8.xml"/><Relationship Id="rId5" Type="http://schemas.openxmlformats.org/officeDocument/2006/relationships/slide" Target="slide22.xml"/><Relationship Id="rId4" Type="http://schemas.openxmlformats.org/officeDocument/2006/relationships/slide" Target="slide16.xml"/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github.com/LancerEnk/GraduationDesign/blob/main/doc/%E6%B1%87%E6%8A%A5%E6%BC%94%E7%A4%BA%E8%A7%86%E9%A2%91.7z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github.com/LancerEnk/GraduationDesig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5938" y="4066433"/>
            <a:ext cx="11160124" cy="706755"/>
          </a:xfrm>
        </p:spPr>
        <p:txBody>
          <a:bodyPr/>
          <a:lstStyle/>
          <a:p>
            <a:r>
              <a:rPr lang="zh-CN" altLang="en-US" dirty="0"/>
              <a:t>基于区块链的出租车调度系统的完善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141362" y="5541877"/>
            <a:ext cx="7909277" cy="345094"/>
          </a:xfrm>
        </p:spPr>
        <p:txBody>
          <a:bodyPr/>
          <a:lstStyle/>
          <a:p>
            <a:r>
              <a:rPr lang="zh-CN" altLang="en-US" dirty="0"/>
              <a:t>汇报人：蒙思洁                    时间：</a:t>
            </a:r>
            <a:fld id="{DFF7108A-04D0-404E-9D44-4DF45664CBC8}" type="datetime1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ransition spd="med" advTm="8433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地图数据的获取与上传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70" y="1727862"/>
            <a:ext cx="2495550" cy="781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78" y="4427493"/>
            <a:ext cx="2175933" cy="702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97" y="4427493"/>
            <a:ext cx="2175933" cy="7026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223" y="1727862"/>
            <a:ext cx="1623483" cy="708845"/>
          </a:xfrm>
          <a:prstGeom prst="rect">
            <a:avLst/>
          </a:prstGeom>
        </p:spPr>
      </p:pic>
      <p:cxnSp>
        <p:nvCxnSpPr>
          <p:cNvPr id="16" name="直接连接符 15"/>
          <p:cNvCxnSpPr>
            <a:stCxn id="6" idx="2"/>
            <a:endCxn id="10" idx="0"/>
          </p:cNvCxnSpPr>
          <p:nvPr/>
        </p:nvCxnSpPr>
        <p:spPr>
          <a:xfrm>
            <a:off x="3253845" y="2508912"/>
            <a:ext cx="0" cy="1918581"/>
          </a:xfrm>
          <a:prstGeom prst="line">
            <a:avLst/>
          </a:prstGeom>
          <a:ln w="1905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3"/>
            <a:endCxn id="12" idx="1"/>
          </p:cNvCxnSpPr>
          <p:nvPr/>
        </p:nvCxnSpPr>
        <p:spPr>
          <a:xfrm>
            <a:off x="4341811" y="4778816"/>
            <a:ext cx="3668186" cy="0"/>
          </a:xfrm>
          <a:prstGeom prst="line">
            <a:avLst/>
          </a:prstGeom>
          <a:ln w="1905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  <a:endCxn id="14" idx="2"/>
          </p:cNvCxnSpPr>
          <p:nvPr/>
        </p:nvCxnSpPr>
        <p:spPr>
          <a:xfrm flipV="1">
            <a:off x="9097964" y="2436707"/>
            <a:ext cx="1" cy="1990786"/>
          </a:xfrm>
          <a:prstGeom prst="line">
            <a:avLst/>
          </a:prstGeom>
          <a:ln w="1905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8180" y="2951408"/>
            <a:ext cx="2887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</a:rPr>
              <a:t>① 下载</a:t>
            </a:r>
            <a:r>
              <a:rPr lang="en-US" altLang="zh-CN" sz="1600" dirty="0" err="1">
                <a:solidFill>
                  <a:srgbClr val="0000FF"/>
                </a:solidFill>
              </a:rPr>
              <a:t>shp</a:t>
            </a:r>
            <a:r>
              <a:rPr lang="zh-CN" altLang="en-US" sz="1600" dirty="0">
                <a:solidFill>
                  <a:srgbClr val="0000FF"/>
                </a:solidFill>
              </a:rPr>
              <a:t>格式的地图源数据。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>
                <a:solidFill>
                  <a:srgbClr val="0000FF"/>
                </a:solidFill>
              </a:rPr>
              <a:t>② 将该数据导入</a:t>
            </a:r>
            <a:r>
              <a:rPr lang="en-US" altLang="zh-CN" sz="1600" dirty="0">
                <a:solidFill>
                  <a:srgbClr val="0000FF"/>
                </a:solidFill>
              </a:rPr>
              <a:t>ArcGIS</a:t>
            </a:r>
            <a:r>
              <a:rPr lang="zh-CN" altLang="en-US" sz="1600" dirty="0">
                <a:solidFill>
                  <a:srgbClr val="0000FF"/>
                </a:solidFill>
              </a:rPr>
              <a:t>中。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10278" y="5313980"/>
            <a:ext cx="2887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</a:rPr>
              <a:t>③ 裁剪地图、处理地图、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>
                <a:solidFill>
                  <a:srgbClr val="0000FF"/>
                </a:solidFill>
              </a:rPr>
              <a:t>导出传入数据库的地图数据。</a:t>
            </a:r>
            <a:endParaRPr lang="en-US" altLang="zh-CN" sz="1600" dirty="0">
              <a:solidFill>
                <a:srgbClr val="0000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54397" y="5317508"/>
            <a:ext cx="288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</a:rPr>
              <a:t>④ 筛选数据、导出</a:t>
            </a:r>
            <a:r>
              <a:rPr lang="en-US" altLang="zh-CN" sz="1600" dirty="0" err="1">
                <a:solidFill>
                  <a:srgbClr val="0000FF"/>
                </a:solidFill>
              </a:rPr>
              <a:t>json</a:t>
            </a:r>
            <a:r>
              <a:rPr lang="zh-CN" altLang="en-US" sz="1600" dirty="0">
                <a:solidFill>
                  <a:srgbClr val="0000FF"/>
                </a:solidFill>
              </a:rPr>
              <a:t>数据流。</a:t>
            </a:r>
            <a:endParaRPr lang="en-US" altLang="zh-CN" sz="1600" dirty="0">
              <a:solidFill>
                <a:srgbClr val="0000F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19525" y="3340121"/>
            <a:ext cx="2887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</a:rPr>
              <a:t>⑤ 用脚本对</a:t>
            </a:r>
            <a:r>
              <a:rPr lang="en-US" altLang="zh-CN" sz="1600" dirty="0" err="1">
                <a:solidFill>
                  <a:srgbClr val="0000FF"/>
                </a:solidFill>
              </a:rPr>
              <a:t>json</a:t>
            </a:r>
            <a:r>
              <a:rPr lang="zh-CN" altLang="en-US" sz="1600" dirty="0">
                <a:solidFill>
                  <a:srgbClr val="0000FF"/>
                </a:solidFill>
              </a:rPr>
              <a:t>数据流进行     </a:t>
            </a:r>
            <a:r>
              <a:rPr lang="en-US" altLang="zh-CN" sz="1600" dirty="0">
                <a:solidFill>
                  <a:srgbClr val="0000FF"/>
                </a:solidFill>
              </a:rPr>
              <a:t>Geohash</a:t>
            </a:r>
            <a:r>
              <a:rPr lang="zh-CN" altLang="en-US" sz="1600" dirty="0">
                <a:solidFill>
                  <a:srgbClr val="0000FF"/>
                </a:solidFill>
              </a:rPr>
              <a:t>转换，得到使用了 </a:t>
            </a:r>
            <a:r>
              <a:rPr lang="en-US" altLang="zh-CN" sz="1600" dirty="0">
                <a:solidFill>
                  <a:srgbClr val="0000FF"/>
                </a:solidFill>
              </a:rPr>
              <a:t>Geohash</a:t>
            </a:r>
            <a:r>
              <a:rPr lang="zh-CN" altLang="en-US" sz="1600" dirty="0">
                <a:solidFill>
                  <a:srgbClr val="0000FF"/>
                </a:solidFill>
              </a:rPr>
              <a:t>编码的</a:t>
            </a:r>
            <a:r>
              <a:rPr lang="en-US" altLang="zh-CN" sz="1600" dirty="0" err="1">
                <a:solidFill>
                  <a:srgbClr val="0000FF"/>
                </a:solidFill>
              </a:rPr>
              <a:t>json</a:t>
            </a:r>
            <a:r>
              <a:rPr lang="zh-CN" altLang="en-US" sz="1600" dirty="0">
                <a:solidFill>
                  <a:srgbClr val="0000FF"/>
                </a:solidFill>
              </a:rPr>
              <a:t>数据流。</a:t>
            </a:r>
            <a:endParaRPr lang="en-US" altLang="zh-CN" sz="1600" dirty="0">
              <a:solidFill>
                <a:srgbClr val="0000FF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75904" y="2755346"/>
            <a:ext cx="2887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</a:rPr>
              <a:t>⑥ 把</a:t>
            </a:r>
            <a:r>
              <a:rPr lang="en-US" altLang="zh-CN" sz="1600" dirty="0">
                <a:solidFill>
                  <a:srgbClr val="0000FF"/>
                </a:solidFill>
              </a:rPr>
              <a:t>Geohash</a:t>
            </a:r>
            <a:r>
              <a:rPr lang="zh-CN" altLang="en-US" sz="1600" dirty="0">
                <a:solidFill>
                  <a:srgbClr val="0000FF"/>
                </a:solidFill>
              </a:rPr>
              <a:t>编码的</a:t>
            </a:r>
            <a:r>
              <a:rPr lang="en-US" altLang="zh-CN" sz="1600" dirty="0" err="1">
                <a:solidFill>
                  <a:srgbClr val="0000FF"/>
                </a:solidFill>
              </a:rPr>
              <a:t>json</a:t>
            </a:r>
            <a:r>
              <a:rPr lang="zh-CN" altLang="en-US" sz="1600" dirty="0">
                <a:solidFill>
                  <a:srgbClr val="0000FF"/>
                </a:solidFill>
              </a:rPr>
              <a:t>数据流上传给区块链。</a:t>
            </a:r>
            <a:endParaRPr lang="en-US" altLang="zh-CN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 advTm="2095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8064532" y="5982373"/>
            <a:ext cx="1001207" cy="154902"/>
            <a:chOff x="7957225" y="6063574"/>
            <a:chExt cx="1508992" cy="233464"/>
          </a:xfrm>
        </p:grpSpPr>
        <p:sp>
          <p:nvSpPr>
            <p:cNvPr id="35" name="椭圆 34"/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12"/>
          <p:cNvSpPr txBox="1"/>
          <p:nvPr/>
        </p:nvSpPr>
        <p:spPr>
          <a:xfrm>
            <a:off x="6469769" y="1080000"/>
            <a:ext cx="419073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基于实时路况的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调度系统设计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占位符 12"/>
          <p:cNvSpPr txBox="1"/>
          <p:nvPr/>
        </p:nvSpPr>
        <p:spPr>
          <a:xfrm>
            <a:off x="5915023" y="3420000"/>
            <a:ext cx="5300224" cy="2023709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）调度系统结构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）系统原有的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A*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算法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）基于实时路况的改进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A*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算法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）完善后的调度系统运行过程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Tm="5187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调度系统结构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6" y="950797"/>
            <a:ext cx="4824250" cy="5167757"/>
          </a:xfrm>
          <a:prstGeom prst="rect">
            <a:avLst/>
          </a:prstGeom>
        </p:spPr>
      </p:pic>
      <p:sp>
        <p:nvSpPr>
          <p:cNvPr id="10" name="内容占位符 2"/>
          <p:cNvSpPr txBox="1"/>
          <p:nvPr/>
        </p:nvSpPr>
        <p:spPr>
          <a:xfrm>
            <a:off x="5234608" y="1507465"/>
            <a:ext cx="6811618" cy="364100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乘客终端、车辆终端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模拟事件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区块链服务端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：数据存储；多节点同步数据保证数据安全性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智能合约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：响应复杂事件；处理数据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 advTm="2850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系统原有的</a:t>
            </a:r>
            <a:r>
              <a:rPr lang="en-US" altLang="zh-CN" dirty="0"/>
              <a:t>A*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24" y="4247104"/>
            <a:ext cx="4172953" cy="6600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20" y="1950888"/>
            <a:ext cx="2697159" cy="1399209"/>
          </a:xfrm>
          <a:prstGeom prst="rect">
            <a:avLst/>
          </a:prstGeom>
        </p:spPr>
      </p:pic>
      <p:cxnSp>
        <p:nvCxnSpPr>
          <p:cNvPr id="15" name="直接连接符 14"/>
          <p:cNvCxnSpPr>
            <a:endCxn id="13" idx="2"/>
          </p:cNvCxnSpPr>
          <p:nvPr/>
        </p:nvCxnSpPr>
        <p:spPr>
          <a:xfrm flipV="1">
            <a:off x="2066490" y="3350097"/>
            <a:ext cx="1136210" cy="897007"/>
          </a:xfrm>
          <a:prstGeom prst="line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3" idx="2"/>
          </p:cNvCxnSpPr>
          <p:nvPr/>
        </p:nvCxnSpPr>
        <p:spPr>
          <a:xfrm flipH="1" flipV="1">
            <a:off x="3202700" y="3350097"/>
            <a:ext cx="1113595" cy="897007"/>
          </a:xfrm>
          <a:prstGeom prst="line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576925" y="5113391"/>
                <a:ext cx="23939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A13F0B"/>
                  </a:solidFill>
                </a:endParaRPr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925" y="5113391"/>
                <a:ext cx="2393925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4" t="-121" r="-4108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6338261" y="4667436"/>
                <a:ext cx="48712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A13F0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A*</a:t>
                </a:r>
                <a:r>
                  <a:rPr lang="zh-CN" altLang="en-US" sz="2000" b="1" dirty="0">
                    <a:solidFill>
                      <a:srgbClr val="A13F0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算法核心公式：总距离代价函数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𝑭</m:t>
                    </m:r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𝒏</m:t>
                    </m:r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A13F0B"/>
                  </a:solidFill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261" y="4667436"/>
                <a:ext cx="487125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7" t="-46" r="1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内容占位符 2"/>
              <p:cNvSpPr txBox="1"/>
              <p:nvPr/>
            </p:nvSpPr>
            <p:spPr>
              <a:xfrm>
                <a:off x="5802992" y="1467611"/>
                <a:ext cx="5941791" cy="27590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耗散函数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𝐺</m:t>
                    </m:r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：代表从 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起点 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到 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节点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，该路径已经花费掉的所有代价，即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从起点到节点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的实际距离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启发函数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𝐻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：代表从 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节点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到 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终点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，预估将要花费的代价，即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从节点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到终点的预估距离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选择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曼哈顿距离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进行计算：曼哈顿距离更符合具有固定朝向的车行道路特征。</a:t>
                </a:r>
                <a:endPara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2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992" y="1467611"/>
                <a:ext cx="5941791" cy="2759074"/>
              </a:xfrm>
              <a:prstGeom prst="rect">
                <a:avLst/>
              </a:prstGeom>
              <a:blipFill rotWithShape="1">
                <a:blip r:embed="rId5"/>
                <a:stretch>
                  <a:fillRect l="-6" t="-5" r="8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Tm="556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基于实时路况的改进</a:t>
            </a:r>
            <a:r>
              <a:rPr lang="en-US" altLang="zh-CN" dirty="0"/>
              <a:t>A*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70845" y="4947515"/>
                <a:ext cx="50342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A13F0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总距离代价函数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solidFill>
                    <a:srgbClr val="A13F0B"/>
                  </a:solidFill>
                </a:endParaRPr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45" y="4947515"/>
                <a:ext cx="5034263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12" t="-7090" r="-2007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79952" y="4501560"/>
            <a:ext cx="5616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A13F0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改进的</a:t>
            </a:r>
            <a:r>
              <a:rPr lang="en-US" altLang="zh-CN" sz="2000" b="1" dirty="0">
                <a:solidFill>
                  <a:srgbClr val="A13F0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b="1" dirty="0">
                <a:solidFill>
                  <a:srgbClr val="A13F0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算法核心公式 </a:t>
            </a:r>
            <a:endParaRPr lang="zh-CN" altLang="en-US" sz="2000" b="1" dirty="0">
              <a:solidFill>
                <a:srgbClr val="A13F0B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5" y="3538256"/>
            <a:ext cx="3590016" cy="567809"/>
          </a:xfrm>
          <a:prstGeom prst="rect">
            <a:avLst/>
          </a:prstGeom>
        </p:spPr>
      </p:pic>
      <p:cxnSp>
        <p:nvCxnSpPr>
          <p:cNvPr id="15" name="直接连接符 14"/>
          <p:cNvCxnSpPr>
            <a:endCxn id="16" idx="2"/>
          </p:cNvCxnSpPr>
          <p:nvPr/>
        </p:nvCxnSpPr>
        <p:spPr>
          <a:xfrm flipV="1">
            <a:off x="1161184" y="2934635"/>
            <a:ext cx="2136938" cy="603621"/>
          </a:xfrm>
          <a:prstGeom prst="line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6" idx="2"/>
          </p:cNvCxnSpPr>
          <p:nvPr/>
        </p:nvCxnSpPr>
        <p:spPr>
          <a:xfrm flipV="1">
            <a:off x="3298122" y="2934635"/>
            <a:ext cx="0" cy="603621"/>
          </a:xfrm>
          <a:prstGeom prst="line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20" y="3538256"/>
            <a:ext cx="1755158" cy="566769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4" idx="0"/>
            <a:endCxn id="16" idx="2"/>
          </p:cNvCxnSpPr>
          <p:nvPr/>
        </p:nvCxnSpPr>
        <p:spPr>
          <a:xfrm flipH="1" flipV="1">
            <a:off x="3298122" y="2934635"/>
            <a:ext cx="1772877" cy="603621"/>
          </a:xfrm>
          <a:prstGeom prst="line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4" y="1534235"/>
            <a:ext cx="2699456" cy="14004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30" y="2308348"/>
            <a:ext cx="2148395" cy="2589846"/>
          </a:xfrm>
          <a:prstGeom prst="rect">
            <a:avLst/>
          </a:prstGeom>
        </p:spPr>
      </p:pic>
      <p:cxnSp>
        <p:nvCxnSpPr>
          <p:cNvPr id="30" name="直接箭头连接符 29"/>
          <p:cNvCxnSpPr>
            <a:stCxn id="28" idx="1"/>
            <a:endCxn id="4" idx="3"/>
          </p:cNvCxnSpPr>
          <p:nvPr/>
        </p:nvCxnSpPr>
        <p:spPr>
          <a:xfrm rot="10800000" flipV="1">
            <a:off x="5948578" y="3603271"/>
            <a:ext cx="900452" cy="218370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5602848" y="1758635"/>
                <a:ext cx="4640758" cy="33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𝑭𝒂𝒄𝒕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𝑯𝒊𝒔𝒕𝒐𝒓𝒚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𝑪𝒖𝒓𝒓𝒆𝒏𝒕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b="1" dirty="0">
                  <a:solidFill>
                    <a:srgbClr val="A13F0B"/>
                  </a:solidFill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848" y="1758635"/>
                <a:ext cx="4640758" cy="335926"/>
              </a:xfrm>
              <a:prstGeom prst="rect">
                <a:avLst/>
              </a:prstGeom>
              <a:blipFill rotWithShape="1">
                <a:blip r:embed="rId6"/>
                <a:stretch>
                  <a:fillRect l="-5" t="-95" r="-1729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6541397" y="1175208"/>
                <a:ext cx="2763661" cy="530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A13F0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计算实时路况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𝑭𝒂𝒄𝒕</m:t>
                        </m:r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A13F0B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397" y="1175208"/>
                <a:ext cx="2763661" cy="530530"/>
              </a:xfrm>
              <a:prstGeom prst="rect">
                <a:avLst/>
              </a:prstGeom>
              <a:blipFill rotWithShape="1">
                <a:blip r:embed="rId7"/>
                <a:stretch>
                  <a:fillRect l="-9" t="-86" r="15" b="-1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6747742" y="5121260"/>
                <a:ext cx="2350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A13F0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实时路况函数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𝑪</m:t>
                    </m:r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𝒏</m:t>
                    </m:r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A13F0B"/>
                  </a:solidFill>
                </a:endParaRPr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742" y="5121260"/>
                <a:ext cx="2350971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10" t="-155" r="18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6286497" y="5586157"/>
                <a:ext cx="3273460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𝒅𝒆𝒇𝒂𝒖𝒍𝒕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𝑭𝒂𝒄𝒕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A13F0B"/>
                  </a:solidFill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7" y="5586157"/>
                <a:ext cx="3273460" cy="336887"/>
              </a:xfrm>
              <a:prstGeom prst="rect">
                <a:avLst/>
              </a:prstGeom>
              <a:blipFill rotWithShape="1">
                <a:blip r:embed="rId9"/>
                <a:stretch>
                  <a:fillRect l="-19" t="-18" r="-2734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9515948" y="2460044"/>
                <a:ext cx="2131737" cy="2156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CN" altLang="en-US" dirty="0"/>
                  <a:t>默认路况：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𝑑𝑒𝑓𝑎𝑢𝑙𝑡</m:t>
                        </m:r>
                      </m:sub>
                    </m:sSub>
                  </m:oMath>
                </a14:m>
                <a:endParaRPr lang="en-US" altLang="zh-CN" i="1" dirty="0"/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CN" altLang="en-US" dirty="0"/>
                  <a:t>历史路况：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𝐻𝑖𝑠𝑡𝑜𝑟𝑦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CN" altLang="en-US" dirty="0"/>
                  <a:t>现实路况：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𝐶𝑢𝑟𝑟𝑒𝑛𝑡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CN" altLang="en-US" dirty="0"/>
                  <a:t>实时路况：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𝐹𝑎𝑐𝑡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948" y="2460044"/>
                <a:ext cx="2131737" cy="2156424"/>
              </a:xfrm>
              <a:prstGeom prst="rect">
                <a:avLst/>
              </a:prstGeom>
              <a:blipFill rotWithShape="1">
                <a:blip r:embed="rId10"/>
                <a:stretch>
                  <a:fillRect l="-22" t="-3" r="-1048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Tm="556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49" grpId="0"/>
      <p:bldP spid="51" grpId="0"/>
      <p:bldP spid="62" grpId="0"/>
      <p:bldP spid="63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完善后的调度系统运行过程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9774" y="1099269"/>
            <a:ext cx="5755219" cy="49134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31" y="1286289"/>
            <a:ext cx="3209544" cy="45394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48" y="1776469"/>
            <a:ext cx="2696909" cy="20951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48" y="4028789"/>
            <a:ext cx="2696909" cy="164934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73871" y="3201367"/>
            <a:ext cx="914400" cy="729114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区块链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487826" y="2447804"/>
            <a:ext cx="914400" cy="729114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终端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stCxn id="11" idx="1"/>
            <a:endCxn id="14" idx="3"/>
          </p:cNvCxnSpPr>
          <p:nvPr/>
        </p:nvCxnSpPr>
        <p:spPr>
          <a:xfrm flipH="1">
            <a:off x="1888271" y="2824029"/>
            <a:ext cx="1541077" cy="741895"/>
          </a:xfrm>
          <a:prstGeom prst="straightConnector1">
            <a:avLst/>
          </a:prstGeom>
          <a:ln w="19050">
            <a:solidFill>
              <a:srgbClr val="0000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3"/>
            <a:endCxn id="13" idx="1"/>
          </p:cNvCxnSpPr>
          <p:nvPr/>
        </p:nvCxnSpPr>
        <p:spPr>
          <a:xfrm>
            <a:off x="1888271" y="3565924"/>
            <a:ext cx="1541077" cy="1287540"/>
          </a:xfrm>
          <a:prstGeom prst="straightConnector1">
            <a:avLst/>
          </a:prstGeom>
          <a:ln w="19050">
            <a:solidFill>
              <a:srgbClr val="0000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3"/>
            <a:endCxn id="15" idx="2"/>
          </p:cNvCxnSpPr>
          <p:nvPr/>
        </p:nvCxnSpPr>
        <p:spPr>
          <a:xfrm flipV="1">
            <a:off x="6126257" y="3176918"/>
            <a:ext cx="4818769" cy="1676546"/>
          </a:xfrm>
          <a:prstGeom prst="bentConnector2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1"/>
            <a:endCxn id="11" idx="3"/>
          </p:cNvCxnSpPr>
          <p:nvPr/>
        </p:nvCxnSpPr>
        <p:spPr>
          <a:xfrm flipH="1">
            <a:off x="6126257" y="2812361"/>
            <a:ext cx="4361569" cy="11668"/>
          </a:xfrm>
          <a:prstGeom prst="straightConnector1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250924" y="33338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读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写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56853" y="4209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读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44993" y="5001035"/>
            <a:ext cx="47646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①终端通过合约中的</a:t>
            </a:r>
            <a:r>
              <a:rPr lang="en-US" altLang="zh-CN" sz="160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astar</a:t>
            </a:r>
            <a:r>
              <a:rPr lang="en-US" altLang="zh-CN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得到路径规划结果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659262" y="2082425"/>
            <a:ext cx="3666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③</a:t>
            </a:r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终端把接收到的路径规划结果送去</a:t>
            </a:r>
            <a:endParaRPr lang="en-US" altLang="zh-CN" sz="1600" i="0" dirty="0">
              <a:solidFill>
                <a:srgbClr val="0000FF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合约中的</a:t>
            </a:r>
            <a:r>
              <a:rPr lang="en-US" altLang="zh-CN" sz="160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updatePathSituation</a:t>
            </a:r>
            <a:r>
              <a:rPr lang="en-US" altLang="zh-CN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()</a:t>
            </a:r>
            <a:endParaRPr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0464" y="12694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区块链服务端</a:t>
            </a:r>
            <a:endParaRPr lang="zh-CN" altLang="en-US" sz="20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883697" y="2200881"/>
            <a:ext cx="2009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④</a:t>
            </a:r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合约在链上修改</a:t>
            </a:r>
            <a:endParaRPr lang="en-US" altLang="zh-CN" sz="1600" i="0" dirty="0">
              <a:solidFill>
                <a:srgbClr val="0000FF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对应的道路属性</a:t>
            </a:r>
            <a:endParaRPr lang="zh-CN" altLang="en-US" sz="16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97443" y="4698296"/>
            <a:ext cx="2009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②读取链</a:t>
            </a:r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上数据</a:t>
            </a:r>
            <a:endParaRPr lang="zh-CN" altLang="en-US" sz="1600" dirty="0"/>
          </a:p>
        </p:txBody>
      </p:sp>
    </p:spTree>
  </p:cSld>
  <p:clrMapOvr>
    <a:masterClrMapping/>
  </p:clrMapOvr>
  <p:transition spd="med" advTm="7111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32" grpId="0"/>
      <p:bldP spid="32" grpId="1"/>
      <p:bldP spid="35" grpId="0"/>
      <p:bldP spid="35" grpId="1"/>
      <p:bldP spid="38" grpId="0"/>
      <p:bldP spid="40" grpId="0"/>
      <p:bldP spid="43" grpId="0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064000" y="5982373"/>
            <a:ext cx="1001207" cy="154902"/>
            <a:chOff x="7957225" y="6063574"/>
            <a:chExt cx="1508992" cy="233464"/>
          </a:xfrm>
        </p:grpSpPr>
        <p:sp>
          <p:nvSpPr>
            <p:cNvPr id="7" name="椭圆 6"/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2"/>
          <p:cNvSpPr txBox="1"/>
          <p:nvPr/>
        </p:nvSpPr>
        <p:spPr>
          <a:xfrm>
            <a:off x="6155682" y="1099878"/>
            <a:ext cx="481784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综合实验与结果分析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文本占位符 12"/>
          <p:cNvSpPr txBox="1"/>
          <p:nvPr/>
        </p:nvSpPr>
        <p:spPr>
          <a:xfrm>
            <a:off x="5915023" y="3420000"/>
            <a:ext cx="5300224" cy="2023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）地图数据分析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）综合实验：运行实验与性能实验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）运行视频展示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Tm="2653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地图数据的正确性分析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1926" y="5626022"/>
            <a:ext cx="9408147" cy="433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chemeClr val="accent4"/>
                </a:solidFill>
                <a:latin typeface="微软雅黑" panose="020B0503020204020204" charset="-122"/>
              </a:rPr>
              <a:t>结论：地图数据真实可信，且能在系统中通过运行测试</a:t>
            </a:r>
            <a:endParaRPr lang="en-US" altLang="zh-CN" sz="24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0584" y="1080000"/>
            <a:ext cx="10990833" cy="2947593"/>
            <a:chOff x="212973" y="1661776"/>
            <a:chExt cx="10990833" cy="294759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73" y="1661776"/>
              <a:ext cx="7236317" cy="294759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64" t="32421" r="45836" b="28572"/>
            <a:stretch>
              <a:fillRect/>
            </a:stretch>
          </p:blipFill>
          <p:spPr>
            <a:xfrm>
              <a:off x="7729085" y="1798047"/>
              <a:ext cx="3474721" cy="2675050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850013" y="4211511"/>
            <a:ext cx="10491975" cy="1230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由</a:t>
            </a:r>
            <a:r>
              <a:rPr lang="en-US" altLang="zh-CN" sz="2000" dirty="0"/>
              <a:t>Geohash</a:t>
            </a:r>
            <a:r>
              <a:rPr lang="zh-CN" altLang="en-US" sz="2000" dirty="0"/>
              <a:t>编码技术特性知，</a:t>
            </a:r>
            <a:r>
              <a:rPr lang="zh-CN" altLang="en-US" sz="2000" b="1" dirty="0"/>
              <a:t>父区域编码 </a:t>
            </a:r>
            <a:r>
              <a:rPr lang="zh-CN" altLang="en-US" sz="2000" dirty="0"/>
              <a:t>是 </a:t>
            </a:r>
            <a:r>
              <a:rPr lang="zh-CN" altLang="en-US" sz="2000" b="1" dirty="0"/>
              <a:t>子区域编码 </a:t>
            </a:r>
            <a:r>
              <a:rPr lang="zh-CN" altLang="en-US" sz="2000" dirty="0"/>
              <a:t>的 </a:t>
            </a:r>
            <a:r>
              <a:rPr lang="zh-CN" altLang="en-US" sz="2000" b="1" dirty="0"/>
              <a:t>前缀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符合此特性的小区域即为地图中的有效数据，每个地图文件中的有效数据均在</a:t>
            </a:r>
            <a:r>
              <a:rPr lang="en-US" altLang="zh-CN" sz="2000" dirty="0"/>
              <a:t>96%</a:t>
            </a:r>
            <a:r>
              <a:rPr lang="zh-CN" altLang="en-US" sz="2000" dirty="0"/>
              <a:t>以上。</a:t>
            </a:r>
            <a:endParaRPr lang="en-US" altLang="zh-CN" sz="2000" dirty="0"/>
          </a:p>
        </p:txBody>
      </p:sp>
    </p:spTree>
  </p:cSld>
  <p:clrMapOvr>
    <a:masterClrMapping/>
  </p:clrMapOvr>
  <p:transition spd="med" advTm="1566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运行试验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6589642" y="1313665"/>
            <a:ext cx="5307496" cy="263437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路况数据符合模拟代码运行的预期效果。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模拟代码控制的实时路况持续拥堵，会导致改进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算法中的总距离成本呈增长趋势，系统给出的规划结果路径对应的总距离成本符合预期效果。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70865" y="4377619"/>
            <a:ext cx="4545049" cy="1596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chemeClr val="accent4"/>
                </a:solidFill>
                <a:latin typeface="微软雅黑" panose="020B0503020204020204" charset="-122"/>
              </a:rPr>
              <a:t>结论：</a:t>
            </a:r>
            <a:endParaRPr lang="en-US" altLang="zh-CN" sz="24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chemeClr val="accent4"/>
                </a:solidFill>
                <a:latin typeface="微软雅黑" panose="020B0503020204020204" charset="-122"/>
              </a:rPr>
              <a:t>本系统通过了运行实验，</a:t>
            </a:r>
            <a:endParaRPr lang="en-US" altLang="zh-CN" sz="24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chemeClr val="accent4"/>
                </a:solidFill>
                <a:latin typeface="微软雅黑" panose="020B0503020204020204" charset="-122"/>
              </a:rPr>
              <a:t>表明本算法具有可实现性。</a:t>
            </a:r>
            <a:endParaRPr lang="en-US" altLang="zh-CN" sz="24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0" y="1046466"/>
            <a:ext cx="6191632" cy="27880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5" y="3834469"/>
            <a:ext cx="6223501" cy="2346766"/>
          </a:xfrm>
          <a:prstGeom prst="rect">
            <a:avLst/>
          </a:prstGeom>
        </p:spPr>
      </p:pic>
    </p:spTree>
  </p:cSld>
  <p:clrMapOvr>
    <a:masterClrMapping/>
  </p:clrMapOvr>
  <p:transition spd="med" advTm="1987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性能试验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884878" y="5318296"/>
            <a:ext cx="10422244" cy="7255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终端中更新实时路况（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update_Time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）的用时极短，相比于其他阶段可以忽略不计。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870" y="947476"/>
            <a:ext cx="11496261" cy="4247792"/>
          </a:xfrm>
          <a:prstGeom prst="rect">
            <a:avLst/>
          </a:prstGeom>
        </p:spPr>
      </p:pic>
    </p:spTree>
  </p:cSld>
  <p:clrMapOvr>
    <a:masterClrMapping/>
  </p:clrMapOvr>
  <p:transition spd="med" advTm="4473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9"/>
          <p:cNvSpPr txBox="1"/>
          <p:nvPr/>
        </p:nvSpPr>
        <p:spPr bwMode="auto">
          <a:xfrm>
            <a:off x="1279525" y="2528666"/>
            <a:ext cx="1806575" cy="67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目录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3" name="内容占位符 10"/>
          <p:cNvSpPr txBox="1"/>
          <p:nvPr/>
        </p:nvSpPr>
        <p:spPr bwMode="auto">
          <a:xfrm>
            <a:off x="1122361" y="3936012"/>
            <a:ext cx="2120900" cy="39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778395" y="3607163"/>
            <a:ext cx="80883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305958" y="620078"/>
            <a:ext cx="5973617" cy="5617845"/>
            <a:chOff x="5305958" y="657158"/>
            <a:chExt cx="5973617" cy="5617845"/>
          </a:xfrm>
        </p:grpSpPr>
        <p:grpSp>
          <p:nvGrpSpPr>
            <p:cNvPr id="45" name="组合 44"/>
            <p:cNvGrpSpPr/>
            <p:nvPr/>
          </p:nvGrpSpPr>
          <p:grpSpPr>
            <a:xfrm>
              <a:off x="5305959" y="657158"/>
              <a:ext cx="4662146" cy="1088390"/>
              <a:chOff x="5337036" y="1031947"/>
              <a:chExt cx="3923820" cy="1351643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337036" y="103194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</a:t>
                </a:r>
                <a:endParaRPr kumimoji="0" lang="zh-CN" altLang="en-US" sz="5400" b="1" i="1" u="none" strike="noStrike" kern="1200" cap="none" spc="0" normalizeH="0" baseline="0" noProof="0" dirty="0">
                  <a:ln>
                    <a:noFill/>
                  </a:ln>
                  <a:solidFill>
                    <a:srgbClr val="006C3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6385746" y="1248904"/>
                <a:ext cx="2875110" cy="896625"/>
                <a:chOff x="6385747" y="1247332"/>
                <a:chExt cx="2875110" cy="888812"/>
              </a:xfrm>
            </p:grpSpPr>
            <p:sp>
              <p:nvSpPr>
                <p:cNvPr id="48" name="文本框 47"/>
                <p:cNvSpPr txBox="1"/>
                <p:nvPr/>
              </p:nvSpPr>
              <p:spPr>
                <a:xfrm>
                  <a:off x="6385747" y="1247332"/>
                  <a:ext cx="2844800" cy="6355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rPr>
                    <a:t>研究背景与目的</a:t>
                  </a:r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6416046" y="1773427"/>
                  <a:ext cx="2844811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rPr>
                    <a:t>Background and purpose</a:t>
                  </a:r>
                  <a:endPara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5305959" y="2921886"/>
              <a:ext cx="5973616" cy="1116313"/>
              <a:chOff x="5337036" y="973986"/>
              <a:chExt cx="5027598" cy="138632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337036" y="973986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3</a:t>
                </a:r>
                <a:endParaRPr kumimoji="0" lang="en-US" altLang="zh-CN" sz="5400" b="1" i="1" u="none" strike="noStrike" kern="1200" cap="none" spc="0" normalizeH="0" baseline="0" noProof="0" dirty="0">
                  <a:ln>
                    <a:noFill/>
                  </a:ln>
                  <a:solidFill>
                    <a:srgbClr val="006C3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85746" y="1217633"/>
                <a:ext cx="3978888" cy="1142674"/>
                <a:chOff x="6385747" y="1216334"/>
                <a:chExt cx="3978888" cy="1132717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6385747" y="1216334"/>
                  <a:ext cx="3978888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rPr>
                    <a:t>基于实时路况的调度系统设计</a:t>
                  </a:r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6416046" y="1864073"/>
                  <a:ext cx="3892843" cy="484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rPr>
                    <a:t>Design of dispatching system </a:t>
                  </a:r>
                  <a:endPara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rPr>
                    <a:t>based on real-time traffic situation</a:t>
                  </a:r>
                  <a:endPara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5305959" y="1789522"/>
              <a:ext cx="4626133" cy="1088390"/>
              <a:chOff x="5337036" y="1002967"/>
              <a:chExt cx="3893510" cy="135164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337036" y="100296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</a:t>
                </a:r>
                <a:endParaRPr kumimoji="0" lang="zh-CN" altLang="en-US" sz="5400" b="1" i="1" u="none" strike="noStrike" kern="1200" cap="none" spc="0" normalizeH="0" baseline="0" noProof="0" dirty="0">
                  <a:ln>
                    <a:noFill/>
                  </a:ln>
                  <a:solidFill>
                    <a:srgbClr val="006C3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6385746" y="1259958"/>
                <a:ext cx="2844800" cy="855188"/>
                <a:chOff x="6385747" y="1258291"/>
                <a:chExt cx="2844800" cy="847737"/>
              </a:xfrm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6385747" y="1258291"/>
                  <a:ext cx="2844800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rPr>
                    <a:t>数据准备</a:t>
                  </a:r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6416046" y="1773080"/>
                  <a:ext cx="2575770" cy="3329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rPr>
                    <a:t>Data preparation</a:t>
                  </a:r>
                  <a:endPara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7" name="组合 16"/>
            <p:cNvGrpSpPr/>
            <p:nvPr/>
          </p:nvGrpSpPr>
          <p:grpSpPr>
            <a:xfrm>
              <a:off x="5305959" y="5186613"/>
              <a:ext cx="4626133" cy="1088390"/>
              <a:chOff x="5337036" y="1031947"/>
              <a:chExt cx="3893510" cy="1351643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337036" y="103194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5</a:t>
                </a:r>
                <a:endParaRPr kumimoji="0" lang="en-US" altLang="zh-CN" sz="5400" b="1" i="1" u="none" strike="noStrike" kern="1200" cap="none" spc="0" normalizeH="0" baseline="0" noProof="0" dirty="0">
                  <a:ln>
                    <a:noFill/>
                  </a:ln>
                  <a:solidFill>
                    <a:srgbClr val="006C3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6385746" y="1248904"/>
                <a:ext cx="2844800" cy="896273"/>
                <a:chOff x="6385747" y="1247332"/>
                <a:chExt cx="2844800" cy="888463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6385747" y="1247332"/>
                  <a:ext cx="2844800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rPr>
                    <a:t>总结与展望</a:t>
                  </a:r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6416046" y="1773078"/>
                  <a:ext cx="2575770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rPr>
                    <a:t>Summary and outlook</a:t>
                  </a:r>
                  <a:endPara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5305958" y="4054249"/>
              <a:ext cx="5038067" cy="1088390"/>
              <a:chOff x="5337036" y="983646"/>
              <a:chExt cx="4240208" cy="135164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5337036" y="983646"/>
                <a:ext cx="612668" cy="1351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4</a:t>
                </a:r>
                <a:endParaRPr kumimoji="0" lang="en-US" altLang="zh-CN" sz="5400" b="1" i="1" u="none" strike="noStrike" kern="1200" cap="none" spc="0" normalizeH="0" baseline="0" noProof="0" dirty="0">
                  <a:ln>
                    <a:noFill/>
                  </a:ln>
                  <a:solidFill>
                    <a:srgbClr val="006C3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6385747" y="1213950"/>
                <a:ext cx="3191497" cy="931580"/>
                <a:chOff x="6385748" y="1212682"/>
                <a:chExt cx="3191497" cy="923462"/>
              </a:xfrm>
            </p:grpSpPr>
            <p:sp>
              <p:nvSpPr>
                <p:cNvPr id="28" name="文本框 27"/>
                <p:cNvSpPr txBox="1"/>
                <p:nvPr/>
              </p:nvSpPr>
              <p:spPr>
                <a:xfrm>
                  <a:off x="6385748" y="1212682"/>
                  <a:ext cx="2844800" cy="5826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rPr>
                    <a:t>综合实验与结果分析</a:t>
                  </a:r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6416047" y="1773427"/>
                  <a:ext cx="3161198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rPr>
                    <a:t>Experiments and analysis </a:t>
                  </a:r>
                  <a:endPara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6480000" y="1478277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1" action="ppaction://hlinksldjump"/>
              </a:rPr>
              <a:t>第</a:t>
            </a:r>
            <a:r>
              <a:rPr lang="en-US" altLang="zh-CN" sz="1400" dirty="0">
                <a:hlinkClick r:id="rId1" action="ppaction://hlinksldjump"/>
              </a:rPr>
              <a:t>3</a:t>
            </a:r>
            <a:r>
              <a:rPr lang="zh-CN" altLang="en-US" sz="1400" dirty="0">
                <a:hlinkClick r:id="rId1" action="ppaction://hlinksldjump"/>
              </a:rPr>
              <a:t>页</a:t>
            </a:r>
            <a:r>
              <a:rPr lang="en-US" altLang="zh-CN" sz="1400" dirty="0">
                <a:hlinkClick r:id="rId1" action="ppaction://hlinksldjump"/>
              </a:rPr>
              <a:t>/</a:t>
            </a:r>
            <a:r>
              <a:rPr lang="zh-CN" altLang="en-US" sz="1400" dirty="0">
                <a:hlinkClick r:id="rId1" action="ppaction://hlinksldjump"/>
              </a:rPr>
              <a:t>共</a:t>
            </a:r>
            <a:r>
              <a:rPr lang="en-US" altLang="zh-CN" sz="1400" dirty="0">
                <a:hlinkClick r:id="rId1" action="ppaction://hlinksldjump"/>
              </a:rPr>
              <a:t>26</a:t>
            </a:r>
            <a:r>
              <a:rPr lang="zh-CN" altLang="en-US" sz="1400" dirty="0">
                <a:hlinkClick r:id="rId1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80000" y="2653483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2" action="ppaction://hlinksldjump"/>
              </a:rPr>
              <a:t>第</a:t>
            </a:r>
            <a:r>
              <a:rPr lang="en-US" altLang="zh-CN" sz="1400" dirty="0">
                <a:hlinkClick r:id="rId2" action="ppaction://hlinksldjump"/>
              </a:rPr>
              <a:t>8</a:t>
            </a:r>
            <a:r>
              <a:rPr lang="zh-CN" altLang="en-US" sz="1400" dirty="0">
                <a:hlinkClick r:id="rId2" action="ppaction://hlinksldjump"/>
              </a:rPr>
              <a:t>页</a:t>
            </a:r>
            <a:r>
              <a:rPr lang="en-US" altLang="zh-CN" sz="1400" dirty="0">
                <a:hlinkClick r:id="rId2" action="ppaction://hlinksldjump"/>
              </a:rPr>
              <a:t>/</a:t>
            </a:r>
            <a:r>
              <a:rPr lang="zh-CN" altLang="en-US" sz="1400" dirty="0">
                <a:hlinkClick r:id="rId2" action="ppaction://hlinksldjump"/>
              </a:rPr>
              <a:t>共</a:t>
            </a:r>
            <a:r>
              <a:rPr lang="en-US" altLang="zh-CN" sz="1400" dirty="0">
                <a:hlinkClick r:id="rId2" action="ppaction://hlinksldjump"/>
              </a:rPr>
              <a:t>26</a:t>
            </a:r>
            <a:r>
              <a:rPr lang="zh-CN" altLang="en-US" sz="1400" dirty="0">
                <a:hlinkClick r:id="rId2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6480000" y="3936012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3" action="ppaction://hlinksldjump"/>
              </a:rPr>
              <a:t>第</a:t>
            </a:r>
            <a:r>
              <a:rPr lang="en-US" altLang="zh-CN" sz="1400" dirty="0">
                <a:hlinkClick r:id="rId3" action="ppaction://hlinksldjump"/>
              </a:rPr>
              <a:t>11</a:t>
            </a:r>
            <a:r>
              <a:rPr lang="zh-CN" altLang="en-US" sz="1400" dirty="0">
                <a:hlinkClick r:id="rId3" action="ppaction://hlinksldjump"/>
              </a:rPr>
              <a:t>页</a:t>
            </a:r>
            <a:r>
              <a:rPr lang="en-US" altLang="zh-CN" sz="1400" dirty="0">
                <a:hlinkClick r:id="rId3" action="ppaction://hlinksldjump"/>
              </a:rPr>
              <a:t>/</a:t>
            </a:r>
            <a:r>
              <a:rPr lang="zh-CN" altLang="en-US" sz="1400" dirty="0">
                <a:hlinkClick r:id="rId3" action="ppaction://hlinksldjump"/>
              </a:rPr>
              <a:t>共</a:t>
            </a:r>
            <a:r>
              <a:rPr lang="en-US" altLang="zh-CN" sz="1400" dirty="0">
                <a:hlinkClick r:id="rId3" action="ppaction://hlinksldjump"/>
              </a:rPr>
              <a:t>26</a:t>
            </a:r>
            <a:r>
              <a:rPr lang="zh-CN" altLang="en-US" sz="1400" dirty="0">
                <a:hlinkClick r:id="rId3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6480000" y="4928116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4" action="ppaction://hlinksldjump"/>
              </a:rPr>
              <a:t>第</a:t>
            </a:r>
            <a:r>
              <a:rPr lang="en-US" altLang="zh-CN" sz="1400" dirty="0">
                <a:hlinkClick r:id="rId4" action="ppaction://hlinksldjump"/>
              </a:rPr>
              <a:t>16</a:t>
            </a:r>
            <a:r>
              <a:rPr lang="zh-CN" altLang="en-US" sz="1400" dirty="0">
                <a:hlinkClick r:id="rId4" action="ppaction://hlinksldjump"/>
              </a:rPr>
              <a:t>页</a:t>
            </a:r>
            <a:r>
              <a:rPr lang="en-US" altLang="zh-CN" sz="1400" dirty="0">
                <a:hlinkClick r:id="rId4" action="ppaction://hlinksldjump"/>
              </a:rPr>
              <a:t>/</a:t>
            </a:r>
            <a:r>
              <a:rPr lang="zh-CN" altLang="en-US" sz="1400" dirty="0">
                <a:hlinkClick r:id="rId4" action="ppaction://hlinksldjump"/>
              </a:rPr>
              <a:t>共</a:t>
            </a:r>
            <a:r>
              <a:rPr lang="en-US" altLang="zh-CN" sz="1400" dirty="0">
                <a:hlinkClick r:id="rId4" action="ppaction://hlinksldjump"/>
              </a:rPr>
              <a:t>26</a:t>
            </a:r>
            <a:r>
              <a:rPr lang="zh-CN" altLang="en-US" sz="1400" dirty="0">
                <a:hlinkClick r:id="rId4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480000" y="5970278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5" action="ppaction://hlinksldjump"/>
              </a:rPr>
              <a:t>第</a:t>
            </a:r>
            <a:r>
              <a:rPr lang="en-US" altLang="zh-CN" sz="1400" dirty="0">
                <a:hlinkClick r:id="rId5" action="ppaction://hlinksldjump"/>
              </a:rPr>
              <a:t>22</a:t>
            </a:r>
            <a:r>
              <a:rPr lang="zh-CN" altLang="en-US" sz="1400" dirty="0">
                <a:hlinkClick r:id="rId5" action="ppaction://hlinksldjump"/>
              </a:rPr>
              <a:t>页</a:t>
            </a:r>
            <a:r>
              <a:rPr lang="en-US" altLang="zh-CN" sz="1400" dirty="0">
                <a:hlinkClick r:id="rId5" action="ppaction://hlinksldjump"/>
              </a:rPr>
              <a:t>/</a:t>
            </a:r>
            <a:r>
              <a:rPr lang="zh-CN" altLang="en-US" sz="1400" dirty="0">
                <a:hlinkClick r:id="rId5" action="ppaction://hlinksldjump"/>
              </a:rPr>
              <a:t>共</a:t>
            </a:r>
            <a:r>
              <a:rPr lang="en-US" altLang="zh-CN" sz="1400" dirty="0">
                <a:hlinkClick r:id="rId5" action="ppaction://hlinksldjump"/>
              </a:rPr>
              <a:t>26</a:t>
            </a:r>
            <a:r>
              <a:rPr lang="zh-CN" altLang="en-US" sz="1400" dirty="0">
                <a:hlinkClick r:id="rId5" action="ppaction://hlinksldjump"/>
              </a:rPr>
              <a:t>页</a:t>
            </a:r>
            <a:endParaRPr lang="zh-CN" altLang="en-US" sz="1400" dirty="0"/>
          </a:p>
        </p:txBody>
      </p:sp>
    </p:spTree>
  </p:cSld>
  <p:clrMapOvr>
    <a:masterClrMapping/>
  </p:clrMapOvr>
  <p:transition spd="med" advTm="12832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性能试验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7959570" y="1059024"/>
            <a:ext cx="4017082" cy="378133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智能合约的复杂度可以用其消耗的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gas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值量化表示。因此本文统计改进前后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算法消耗的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gas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，进行对比实验。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改进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算法消耗的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gas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值是传统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1.13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倍左右，这说明改进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算法带来的复杂度代价不高，处于可接受范围内。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834" y="5182103"/>
            <a:ext cx="10846166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spc="300" dirty="0">
                <a:solidFill>
                  <a:schemeClr val="accent4"/>
                </a:solidFill>
                <a:latin typeface="微软雅黑" panose="020B0503020204020204" charset="-122"/>
              </a:rPr>
              <a:t>在本文完善的系统中，实时路况更新耗时短；改进后的</a:t>
            </a:r>
            <a:r>
              <a:rPr lang="en-US" altLang="zh-CN" sz="2000" b="1" spc="300" dirty="0">
                <a:solidFill>
                  <a:schemeClr val="accent4"/>
                </a:solidFill>
                <a:latin typeface="微软雅黑" panose="020B0503020204020204" charset="-122"/>
              </a:rPr>
              <a:t>A*</a:t>
            </a:r>
            <a:r>
              <a:rPr lang="zh-CN" altLang="en-US" sz="2000" b="1" spc="300" dirty="0">
                <a:solidFill>
                  <a:schemeClr val="accent4"/>
                </a:solidFill>
                <a:latin typeface="微软雅黑" panose="020B0503020204020204" charset="-122"/>
              </a:rPr>
              <a:t>算法尽管在复杂度方面有所提升，但该代价可接受。证明将本文工作进一步推进是具有可行性的。</a:t>
            </a:r>
            <a:endParaRPr lang="en-US" altLang="zh-CN" sz="20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1376508"/>
            <a:ext cx="7460692" cy="3253535"/>
          </a:xfrm>
          <a:prstGeom prst="rect">
            <a:avLst/>
          </a:prstGeom>
        </p:spPr>
      </p:pic>
    </p:spTree>
  </p:cSld>
  <p:clrMapOvr>
    <a:masterClrMapping/>
  </p:clrMapOvr>
  <p:transition spd="med" advTm="4473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运行视频展示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lang="en-US" altLang="zh-CN" sz="3600" b="1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0700" y="2005965"/>
            <a:ext cx="91808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由于我在使用</a:t>
            </a:r>
            <a:r>
              <a:rPr lang="en-US" altLang="zh-CN"/>
              <a:t>Github</a:t>
            </a:r>
            <a:r>
              <a:rPr lang="zh-CN" altLang="en-US"/>
              <a:t>上传</a:t>
            </a:r>
            <a:r>
              <a:rPr lang="en-US" altLang="zh-CN"/>
              <a:t>ppt</a:t>
            </a:r>
            <a:r>
              <a:rPr lang="zh-CN" altLang="en-US"/>
              <a:t>时</a:t>
            </a:r>
            <a:r>
              <a:rPr lang="zh-CN" altLang="en-US"/>
              <a:t>网络太不稳定，故将</a:t>
            </a:r>
            <a:r>
              <a:rPr lang="en-US" altLang="zh-CN"/>
              <a:t>ppt</a:t>
            </a:r>
            <a:r>
              <a:rPr lang="zh-CN" altLang="en-US"/>
              <a:t>和运行视频分开上传，视频链接</a:t>
            </a:r>
            <a:r>
              <a:rPr lang="zh-CN" altLang="en-US"/>
              <a:t>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1" tooltip="" action="ppaction://hlinkfile"/>
              </a:rPr>
              <a:t>https://github.com/LancerEnk/GraduationDesign/blob/main/doc/%E6%B1%87%E6%8A%A5%E6%BC%94%E7%A4%BA%E8%A7%86%E9%A2%91.7z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请</a:t>
            </a:r>
            <a:r>
              <a:rPr lang="zh-CN" altLang="en-US"/>
              <a:t>自行下载！</a:t>
            </a:r>
            <a:endParaRPr lang="zh-CN" altLang="en-US"/>
          </a:p>
        </p:txBody>
      </p:sp>
    </p:spTree>
  </p:cSld>
  <p:clrMapOvr>
    <a:masterClrMapping/>
  </p:clrMapOvr>
  <p:transition spd="med" advTm="34240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12"/>
          <p:cNvSpPr txBox="1"/>
          <p:nvPr/>
        </p:nvSpPr>
        <p:spPr>
          <a:xfrm>
            <a:off x="6547219" y="3031305"/>
            <a:ext cx="419073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总结与展望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41982" y="5982373"/>
            <a:ext cx="1001207" cy="154902"/>
            <a:chOff x="7957225" y="6063574"/>
            <a:chExt cx="1508992" cy="233464"/>
          </a:xfrm>
        </p:grpSpPr>
        <p:sp>
          <p:nvSpPr>
            <p:cNvPr id="7" name="椭圆 6"/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 advTm="1670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总结与展望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2930362" y="1245725"/>
            <a:ext cx="8428602" cy="436655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复现实验室已有工作。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更新真实地图数据，并将其应用于调度系统。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提出了基于实时路况的改进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算法，并将其应用于调度系统中，完善了基于区块链的调度系统的路径规划算法。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针对完善后的调度系统进行了运行测试与性能测试，证明了：把本毕设提出的算法结合进出租车调度系统，从而模拟更加真实的打车场景这一行为是具有可行性的。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各个环节均形成相应手册。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833037" y="3119129"/>
            <a:ext cx="1880670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工作总结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 advTm="2468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总结与展望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2930362" y="1859500"/>
            <a:ext cx="8428602" cy="313900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在本工作的基础上，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实时路况的计算方法仍待完善：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增加不同路况下的模拟过程；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定时上传车辆位置；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考虑路口路况；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仍可从其他方面对本系统进行完善：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设计乘客的信誉值评估模型；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探索用户的身份准入机制；</a:t>
            </a:r>
            <a:endParaRPr lang="en-US" altLang="zh-CN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833037" y="3119129"/>
            <a:ext cx="1880670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展望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 advTm="3424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总结与展望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2930361" y="1450262"/>
            <a:ext cx="8643848" cy="395747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在参与一个大型项目的过程中，彼此留好对接文档是非常重要的。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前人留下的相关文档能够便于后来的同学更快了解整个项目，从而避免大家进行盲目的探索，促使后来的同学能顺利上手自己负责的环节。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在开发过程中，如果遇到困难，有以下解决方法：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心态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不要着急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！！仔细考虑每一个可能发生问题的环节，依次排查。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沟通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有问题积极请教老师、同学。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翻阅官方文档。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在网络上海量搜索。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3037" y="3119129"/>
            <a:ext cx="1880670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我的收获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 advTm="3424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24038" y="2219463"/>
            <a:ext cx="10943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8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800" dirty="0">
                <a:solidFill>
                  <a:schemeClr val="bg1"/>
                </a:solidFill>
                <a:latin typeface="+mn-ea"/>
              </a:rPr>
              <a:t>期待大家参与我们的开源毕设项目</a:t>
            </a:r>
            <a:endParaRPr lang="en-US" altLang="zh-CN" sz="4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45688" y="4298557"/>
            <a:ext cx="2100625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汇报人：蒙思洁</a:t>
            </a:r>
            <a:endParaRPr lang="en-US" altLang="zh-CN" sz="1200" spc="1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8064532" y="5982373"/>
            <a:ext cx="1001207" cy="154902"/>
            <a:chOff x="7957225" y="6063574"/>
            <a:chExt cx="1508992" cy="233464"/>
          </a:xfrm>
        </p:grpSpPr>
        <p:sp>
          <p:nvSpPr>
            <p:cNvPr id="24" name="椭圆 23"/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2"/>
          <p:cNvSpPr txBox="1"/>
          <p:nvPr/>
        </p:nvSpPr>
        <p:spPr>
          <a:xfrm>
            <a:off x="6469769" y="1080000"/>
            <a:ext cx="419073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研究背景与目的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文本占位符 12"/>
          <p:cNvSpPr txBox="1"/>
          <p:nvPr/>
        </p:nvSpPr>
        <p:spPr>
          <a:xfrm>
            <a:off x="7384859" y="3429000"/>
            <a:ext cx="2360553" cy="2023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）研究背景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）相关技术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）我的工作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Tm="3023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研究背景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22669" y="2860707"/>
            <a:ext cx="10746663" cy="264694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网约车应用便于用户预约车辆、实现点对点运输，能满足乘客个性化需求。但其数据处理、存储均通过第三方平台完成，依赖中心服务器，使数据安全无法得到保证。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区块链技术去中心化，具有可追溯性。其无需可信第三方参与，通过分布式存储与计算，由所有节点共同维护数据安全。将区块链与出租车调度系统相结合，能保证司乘间实现可信交流，提升打车平台安全性。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122403" y="1831608"/>
            <a:ext cx="5947195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基于区块链的出租车调度系统</a:t>
            </a:r>
            <a:endParaRPr kumimoji="0" lang="zh-CN" altLang="en-US" sz="28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 advTm="3751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相关技术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以太坊和智能合约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398" y="3594137"/>
            <a:ext cx="2853509" cy="619744"/>
          </a:xfrm>
          <a:prstGeom prst="round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Geohash</a:t>
            </a: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编码技术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842250" y="4601681"/>
            <a:ext cx="10434387" cy="8166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将二维经纬度数据编码为一个一维字符串的地理编码技术。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确定唯一地理区域，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Geohash </a:t>
            </a:r>
            <a:r>
              <a:rPr lang="zh-CN" altLang="en-US" sz="2000" dirty="0"/>
              <a:t>编码精度越高，所能确定的区域范围越小。</a:t>
            </a:r>
            <a:endParaRPr lang="en-US" altLang="zh-CN" sz="3200" dirty="0"/>
          </a:p>
        </p:txBody>
      </p:sp>
      <p:sp>
        <p:nvSpPr>
          <p:cNvPr id="10" name="内容占位符 2"/>
          <p:cNvSpPr txBox="1"/>
          <p:nvPr/>
        </p:nvSpPr>
        <p:spPr>
          <a:xfrm>
            <a:off x="842250" y="2424363"/>
            <a:ext cx="10434387" cy="8395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以太坊：开源的有智能合约功能的公共区块链平台。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智能合约：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部署在区块链上的程序</a:t>
            </a:r>
            <a:r>
              <a:rPr lang="zh-CN" altLang="en-US" sz="2000" dirty="0"/>
              <a:t>。</a:t>
            </a:r>
            <a:endParaRPr lang="en-US" altLang="zh-CN" sz="3200" dirty="0"/>
          </a:p>
        </p:txBody>
      </p:sp>
    </p:spTree>
  </p:cSld>
  <p:clrMapOvr>
    <a:masterClrMapping/>
  </p:clrMapOvr>
  <p:transition spd="med" advTm="2834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相关技术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A*</a:t>
            </a: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2000" b="1" kern="0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398" y="3594137"/>
            <a:ext cx="2853509" cy="619744"/>
          </a:xfrm>
          <a:prstGeom prst="round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树状区块链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842250" y="4601681"/>
            <a:ext cx="10602187" cy="126010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按照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Geohash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的层级划分，具备区域物理位置状态特性的一种树状多层级区块链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相较于以单链为结构的传统区块链来说，在根据地理分区特性对链上数据进行存储访问时，树状区块链具有更高的效率。</a:t>
            </a:r>
            <a:endParaRPr lang="en-US" altLang="zh-CN" sz="3200" dirty="0"/>
          </a:p>
        </p:txBody>
      </p:sp>
      <p:sp>
        <p:nvSpPr>
          <p:cNvPr id="10" name="内容占位符 2"/>
          <p:cNvSpPr txBox="1"/>
          <p:nvPr/>
        </p:nvSpPr>
        <p:spPr>
          <a:xfrm>
            <a:off x="842250" y="2424363"/>
            <a:ext cx="10434387" cy="8395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静态路网中求解最短路径的一种启发式直接搜索方法。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计算因子为道路长度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</p:cSld>
  <p:clrMapOvr>
    <a:masterClrMapping/>
  </p:clrMapOvr>
  <p:transition spd="med" advTm="2834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我的工作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634074" y="1365065"/>
            <a:ext cx="10923852" cy="412787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在实验室前期工作的基础上，复现了基于树状区块链的出租车调度系统。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借助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ArcGIS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PostgreSQL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软件，更新了调度系统里使用的基于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Geohash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编码的北京市真实地图数据，该地图数据满足运行要求，真实可信。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结合实际生活场景，提出了基于实时路况的改进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算法，并将其应用于出租车调度系统中，完善了调度系统的路径规划过程。该算法引入实时路况的影响因素，使调度系统能根据路况动态地规划路径，更接近于真实生活场景。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/>
              <a:t>针对完善后的调度系统进行了运行测试与性能测试，证明了此工作的可行性。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我的毕设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Github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仓库：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hlinkClick r:id="rId1"/>
              </a:rPr>
              <a:t>https://github.com/LancerEnk/GraduationDesign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 advTm="5768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064532" y="5982397"/>
            <a:ext cx="1001207" cy="154902"/>
            <a:chOff x="7957225" y="6063574"/>
            <a:chExt cx="1508992" cy="233464"/>
          </a:xfrm>
        </p:grpSpPr>
        <p:sp>
          <p:nvSpPr>
            <p:cNvPr id="9" name="椭圆 8"/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12"/>
          <p:cNvSpPr txBox="1"/>
          <p:nvPr/>
        </p:nvSpPr>
        <p:spPr>
          <a:xfrm>
            <a:off x="6548112" y="3429000"/>
            <a:ext cx="4034047" cy="2023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）实验室工作复现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）地图数据的获取与上传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占位符 12"/>
          <p:cNvSpPr txBox="1"/>
          <p:nvPr/>
        </p:nvSpPr>
        <p:spPr>
          <a:xfrm>
            <a:off x="6469769" y="1080000"/>
            <a:ext cx="419073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数据准备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Tm="2468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实验室工作复现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29209" y="1425148"/>
            <a:ext cx="11933582" cy="400770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b="1" dirty="0"/>
              <a:t>实验室其他同学已完成的复现工作：</a:t>
            </a:r>
            <a:endParaRPr lang="en-US" altLang="zh-CN" b="1" dirty="0"/>
          </a:p>
          <a:p>
            <a:pPr lvl="2">
              <a:lnSpc>
                <a:spcPct val="200000"/>
              </a:lnSpc>
            </a:pPr>
            <a:r>
              <a:rPr lang="zh-CN" altLang="en-US" dirty="0"/>
              <a:t>完整运行了基于树状区块链的 </a:t>
            </a:r>
            <a:r>
              <a:rPr lang="zh-CN" altLang="en-US" dirty="0">
                <a:solidFill>
                  <a:srgbClr val="0000FF"/>
                </a:solidFill>
              </a:rPr>
              <a:t>基础</a:t>
            </a:r>
            <a:r>
              <a:rPr lang="zh-CN" altLang="en-US" dirty="0"/>
              <a:t> 出租车调度系统。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b="1" dirty="0"/>
              <a:t>我的复现工作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>
              <a:lnSpc>
                <a:spcPct val="200000"/>
              </a:lnSpc>
              <a:defRPr/>
            </a:pPr>
            <a:r>
              <a:rPr lang="zh-CN" altLang="en-US" dirty="0"/>
              <a:t>在前期工作基础上，复现了 </a:t>
            </a:r>
            <a:r>
              <a:rPr lang="zh-CN" altLang="en-US" dirty="0">
                <a:solidFill>
                  <a:srgbClr val="0000FF"/>
                </a:solidFill>
              </a:rPr>
              <a:t>经过</a:t>
            </a:r>
            <a:r>
              <a:rPr lang="en-US" altLang="zh-CN" dirty="0" err="1">
                <a:solidFill>
                  <a:srgbClr val="0000FF"/>
                </a:solidFill>
              </a:rPr>
              <a:t>vue</a:t>
            </a:r>
            <a:r>
              <a:rPr lang="zh-CN" altLang="en-US" dirty="0">
                <a:solidFill>
                  <a:srgbClr val="0000FF"/>
                </a:solidFill>
              </a:rPr>
              <a:t>前端优化</a:t>
            </a:r>
            <a:r>
              <a:rPr lang="zh-CN" altLang="en-US" dirty="0"/>
              <a:t> 和 </a:t>
            </a:r>
            <a:r>
              <a:rPr lang="zh-CN" altLang="en-US" dirty="0">
                <a:solidFill>
                  <a:srgbClr val="0000FF"/>
                </a:solidFill>
              </a:rPr>
              <a:t>信誉值算法补充 </a:t>
            </a:r>
            <a:r>
              <a:rPr lang="zh-CN" altLang="en-US" dirty="0"/>
              <a:t>的 </a:t>
            </a:r>
            <a:r>
              <a:rPr lang="zh-CN" altLang="en-US" dirty="0">
                <a:solidFill>
                  <a:srgbClr val="0000FF"/>
                </a:solidFill>
              </a:rPr>
              <a:t>改进版</a:t>
            </a:r>
            <a:r>
              <a:rPr lang="zh-CN" altLang="en-US" dirty="0"/>
              <a:t> 出租车调度系统。</a:t>
            </a:r>
            <a:endParaRPr lang="en-US" altLang="zh-CN" dirty="0"/>
          </a:p>
          <a:p>
            <a:pPr lvl="2">
              <a:lnSpc>
                <a:spcPct val="200000"/>
              </a:lnSpc>
              <a:defRPr/>
            </a:pPr>
            <a:r>
              <a:rPr lang="zh-CN" altLang="en-US" dirty="0"/>
              <a:t>复现出了 </a:t>
            </a:r>
            <a:r>
              <a:rPr lang="zh-CN" altLang="en-US" dirty="0">
                <a:solidFill>
                  <a:srgbClr val="0000FF"/>
                </a:solidFill>
              </a:rPr>
              <a:t>改进版 </a:t>
            </a:r>
            <a:r>
              <a:rPr lang="zh-CN" altLang="en-US" dirty="0"/>
              <a:t>出租车调度系统的 </a:t>
            </a:r>
            <a:r>
              <a:rPr lang="zh-CN" altLang="en-US" dirty="0">
                <a:solidFill>
                  <a:srgbClr val="0000FF"/>
                </a:solidFill>
              </a:rPr>
              <a:t>多设备访问效果 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ransition spd="med" advTm="2095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PA" val="v5.1.2"/>
</p:tagLst>
</file>

<file path=ppt/tags/tag2.xml><?xml version="1.0" encoding="utf-8"?>
<p:tagLst xmlns:p="http://schemas.openxmlformats.org/presentationml/2006/main">
  <p:tag name="PA" val="v5.1.2"/>
</p:tagLst>
</file>

<file path=ppt/tags/tag3.xml><?xml version="1.0" encoding="utf-8"?>
<p:tagLst xmlns:p="http://schemas.openxmlformats.org/presentationml/2006/main">
  <p:tag name="PA" val="v5.1.2"/>
</p:tagLst>
</file>

<file path=ppt/tags/tag4.xml><?xml version="1.0" encoding="utf-8"?>
<p:tagLst xmlns:p="http://schemas.openxmlformats.org/presentationml/2006/main">
  <p:tag name="PA" val="v5.1.2"/>
</p:tagLst>
</file>

<file path=ppt/tags/tag5.xml><?xml version="1.0" encoding="utf-8"?>
<p:tagLst xmlns:p="http://schemas.openxmlformats.org/presentationml/2006/main">
  <p:tag name="PA" val="v5.1.2"/>
</p:tagLst>
</file>

<file path=ppt/tags/tag6.xml><?xml version="1.0" encoding="utf-8"?>
<p:tagLst xmlns:p="http://schemas.openxmlformats.org/presentationml/2006/main">
  <p:tag name="PA" val="v5.1.2"/>
</p:tagLst>
</file>

<file path=ppt/tags/tag7.xml><?xml version="1.0" encoding="utf-8"?>
<p:tagLst xmlns:p="http://schemas.openxmlformats.org/presentationml/2006/main">
  <p:tag name="PA" val="v5.1.2"/>
</p:tagLst>
</file>

<file path=ppt/tags/tag8.xml><?xml version="1.0" encoding="utf-8"?>
<p:tagLst xmlns:p="http://schemas.openxmlformats.org/presentationml/2006/main">
  <p:tag name="KSO_WPP_MARK_KEY" val="974f875f-a649-4e20-b99f-6a63af73eba0"/>
  <p:tag name="COMMONDATA" val="eyJoZGlkIjoiYmE5ZmVmMzQ0MzhjYzFhMjdlNjBhNDk2ZmEyZmIyYWIifQ==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3319</Words>
  <Application>WPS 演示</Application>
  <PresentationFormat>宽屏</PresentationFormat>
  <Paragraphs>307</Paragraphs>
  <Slides>26</Slides>
  <Notes>26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Century Gothic</vt:lpstr>
      <vt:lpstr>微软雅黑 Light</vt:lpstr>
      <vt:lpstr>Wingdings 3</vt:lpstr>
      <vt:lpstr>Calibri</vt:lpstr>
      <vt:lpstr>Times New Roman</vt:lpstr>
      <vt:lpstr>FandolSong-Regular</vt:lpstr>
      <vt:lpstr>ESRI AMFM Electric</vt:lpstr>
      <vt:lpstr>Arial Unicode MS</vt:lpstr>
      <vt:lpstr>等线</vt:lpstr>
      <vt:lpstr>Cambria Math</vt:lpstr>
      <vt:lpstr>Verdana</vt:lpstr>
      <vt:lpstr>封2​​</vt:lpstr>
      <vt:lpstr>基于区块链的出租车调度系统的完善</vt:lpstr>
      <vt:lpstr>PowerPoint 演示文稿</vt:lpstr>
      <vt:lpstr>PowerPoint 演示文稿</vt:lpstr>
      <vt:lpstr>研究背景</vt:lpstr>
      <vt:lpstr>相关技术</vt:lpstr>
      <vt:lpstr>相关技术</vt:lpstr>
      <vt:lpstr>我的工作</vt:lpstr>
      <vt:lpstr>PowerPoint 演示文稿</vt:lpstr>
      <vt:lpstr>实验室工作复现</vt:lpstr>
      <vt:lpstr>地图数据的获取与上传</vt:lpstr>
      <vt:lpstr>PowerPoint 演示文稿</vt:lpstr>
      <vt:lpstr>调度系统结构</vt:lpstr>
      <vt:lpstr>系统原有的A*算法</vt:lpstr>
      <vt:lpstr>基于实时路况的改进A*算法</vt:lpstr>
      <vt:lpstr>完善后的调度系统运行过程</vt:lpstr>
      <vt:lpstr>PowerPoint 演示文稿</vt:lpstr>
      <vt:lpstr>地图数据的正确性分析</vt:lpstr>
      <vt:lpstr>运行试验</vt:lpstr>
      <vt:lpstr>性能试验</vt:lpstr>
      <vt:lpstr>性能试验</vt:lpstr>
      <vt:lpstr>运行视频展示</vt:lpstr>
      <vt:lpstr>PowerPoint 演示文稿</vt:lpstr>
      <vt:lpstr>总结与展望</vt:lpstr>
      <vt:lpstr>总结与展望</vt:lpstr>
      <vt:lpstr>总结与展望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enkidu</dc:creator>
  <cp:lastModifiedBy>62467</cp:lastModifiedBy>
  <cp:revision>149</cp:revision>
  <dcterms:created xsi:type="dcterms:W3CDTF">2023-05-19T07:00:00Z</dcterms:created>
  <dcterms:modified xsi:type="dcterms:W3CDTF">2023-06-16T09:07:40Z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01CAF8F531F04ACDAD420A4C6F63A05F_12</vt:lpwstr>
  </property>
  <property fmtid="{D5CDD505-2E9C-101B-9397-08002B2CF9AE}" pid="3" name="KSOProductBuildVer">
    <vt:lpwstr>2052-11.1.0.14309</vt:lpwstr>
  </property>
</Properties>
</file>