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0" r:id="rId2"/>
    <p:sldId id="268" r:id="rId3"/>
    <p:sldId id="269" r:id="rId4"/>
    <p:sldId id="1849" r:id="rId5"/>
    <p:sldId id="336" r:id="rId6"/>
    <p:sldId id="1856" r:id="rId7"/>
    <p:sldId id="1850" r:id="rId8"/>
    <p:sldId id="329" r:id="rId9"/>
    <p:sldId id="1851" r:id="rId10"/>
    <p:sldId id="1853" r:id="rId11"/>
    <p:sldId id="330" r:id="rId12"/>
    <p:sldId id="339" r:id="rId13"/>
    <p:sldId id="1855" r:id="rId14"/>
    <p:sldId id="1860" r:id="rId15"/>
    <p:sldId id="341" r:id="rId16"/>
    <p:sldId id="331" r:id="rId17"/>
    <p:sldId id="342" r:id="rId18"/>
    <p:sldId id="343" r:id="rId19"/>
    <p:sldId id="1854" r:id="rId20"/>
    <p:sldId id="344" r:id="rId21"/>
    <p:sldId id="332" r:id="rId22"/>
    <p:sldId id="345" r:id="rId23"/>
    <p:sldId id="1847" r:id="rId24"/>
    <p:sldId id="32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A13F0B"/>
    <a:srgbClr val="006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B1B48-64BF-424E-BBE4-766AD1C34EE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A49E7-64E4-4D82-85B9-A9DFB4103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0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4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3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282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87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0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32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42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8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3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75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67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274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762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616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3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549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52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16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2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7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95139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77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213396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373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15558" b="38705"/>
          <a:stretch>
            <a:fillRect/>
          </a:stretch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369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8155840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903441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/>
          <p:cNvSpPr/>
          <p:nvPr userDrawn="1"/>
        </p:nvSpPr>
        <p:spPr>
          <a:xfrm>
            <a:off x="-3816599" y="-1541834"/>
            <a:ext cx="8697505" cy="9941668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8" name="椭圆 87"/>
          <p:cNvSpPr/>
          <p:nvPr userDrawn="1"/>
        </p:nvSpPr>
        <p:spPr>
          <a:xfrm>
            <a:off x="-3999568" y="-1541834"/>
            <a:ext cx="8697505" cy="9941668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 rotWithShape="1">
          <a:blip r:embed="rId2" cstate="print"/>
          <a:srcRect l="18116" t="7030" r="31559" b="11337"/>
          <a:stretch>
            <a:fillRect/>
          </a:stretch>
        </p:blipFill>
        <p:spPr>
          <a:xfrm>
            <a:off x="-1260196" y="1"/>
            <a:ext cx="5919101" cy="6857999"/>
          </a:xfrm>
          <a:custGeom>
            <a:avLst/>
            <a:gdLst>
              <a:gd name="connsiteX0" fmla="*/ 0 w 5919101"/>
              <a:gd name="connsiteY0" fmla="*/ 0 h 6858000"/>
              <a:gd name="connsiteX1" fmla="*/ 4714485 w 5919101"/>
              <a:gd name="connsiteY1" fmla="*/ 0 h 6858000"/>
              <a:gd name="connsiteX2" fmla="*/ 4786974 w 5919101"/>
              <a:gd name="connsiteY2" fmla="*/ 86723 h 6858000"/>
              <a:gd name="connsiteX3" fmla="*/ 5919101 w 5919101"/>
              <a:gd name="connsiteY3" fmla="*/ 3429000 h 6858000"/>
              <a:gd name="connsiteX4" fmla="*/ 4786974 w 5919101"/>
              <a:gd name="connsiteY4" fmla="*/ 6771277 h 6858000"/>
              <a:gd name="connsiteX5" fmla="*/ 4714485 w 5919101"/>
              <a:gd name="connsiteY5" fmla="*/ 6858000 h 6858000"/>
              <a:gd name="connsiteX6" fmla="*/ 0 w 59191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9101" h="6858000">
                <a:moveTo>
                  <a:pt x="0" y="0"/>
                </a:moveTo>
                <a:lnTo>
                  <a:pt x="4714485" y="0"/>
                </a:lnTo>
                <a:lnTo>
                  <a:pt x="4786974" y="86723"/>
                </a:lnTo>
                <a:cubicBezTo>
                  <a:pt x="5490384" y="969480"/>
                  <a:pt x="5919101" y="2142133"/>
                  <a:pt x="5919101" y="3429000"/>
                </a:cubicBezTo>
                <a:cubicBezTo>
                  <a:pt x="5919101" y="4715867"/>
                  <a:pt x="5490384" y="5888521"/>
                  <a:pt x="4786974" y="6771277"/>
                </a:cubicBezTo>
                <a:lnTo>
                  <a:pt x="47144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椭圆 85"/>
          <p:cNvSpPr/>
          <p:nvPr userDrawn="1"/>
        </p:nvSpPr>
        <p:spPr>
          <a:xfrm>
            <a:off x="-4038600" y="-1541834"/>
            <a:ext cx="8697505" cy="9941668"/>
          </a:xfrm>
          <a:prstGeom prst="ellipse">
            <a:avLst/>
          </a:prstGeom>
          <a:solidFill>
            <a:schemeClr val="accent1">
              <a:alpha val="88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252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0920634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2023/6/14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0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5938" y="4066433"/>
            <a:ext cx="11160124" cy="706755"/>
          </a:xfrm>
        </p:spPr>
        <p:txBody>
          <a:bodyPr/>
          <a:lstStyle/>
          <a:p>
            <a:r>
              <a:rPr lang="zh-CN" altLang="en-US" dirty="0"/>
              <a:t>基于区块链的出租车调度系统的完善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141362" y="5541877"/>
            <a:ext cx="7909277" cy="345094"/>
          </a:xfrm>
        </p:spPr>
        <p:txBody>
          <a:bodyPr/>
          <a:lstStyle/>
          <a:p>
            <a:r>
              <a:rPr lang="zh-CN" altLang="en-US" dirty="0"/>
              <a:t>汇报人：蒙思洁                    时间：</a:t>
            </a:r>
            <a:fld id="{DFF7108A-04D0-404E-9D44-4DF45664CBC8}" type="datetime1">
              <a:rPr lang="zh-CN" altLang="en-US" smtClean="0"/>
              <a:pPr/>
              <a:t>2023/6/14</a:t>
            </a:fld>
            <a:endParaRPr lang="en-US" altLang="zh-CN" dirty="0"/>
          </a:p>
        </p:txBody>
      </p:sp>
    </p:spTree>
  </p:cSld>
  <p:clrMapOvr>
    <a:masterClrMapping/>
  </p:clrMapOvr>
  <p:transition spd="med" advTm="8433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实验室工作的数据更新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5A7046-7AE7-7A7B-79D4-F00ACA499479}"/>
              </a:ext>
            </a:extLst>
          </p:cNvPr>
          <p:cNvSpPr txBox="1">
            <a:spLocks/>
          </p:cNvSpPr>
          <p:nvPr/>
        </p:nvSpPr>
        <p:spPr>
          <a:xfrm>
            <a:off x="129209" y="1425600"/>
            <a:ext cx="11933582" cy="3832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b="1" dirty="0"/>
              <a:t>实验室已实现的调度系统 </a:t>
            </a:r>
            <a:r>
              <a:rPr lang="en-US" altLang="zh-CN" b="1" dirty="0"/>
              <a:t>- </a:t>
            </a:r>
            <a:r>
              <a:rPr lang="zh-CN" altLang="en-US" dirty="0"/>
              <a:t>采用固定地图数据。</a:t>
            </a:r>
            <a:endParaRPr lang="en-US" altLang="zh-CN" dirty="0"/>
          </a:p>
          <a:p>
            <a:pPr lvl="2">
              <a:lnSpc>
                <a:spcPct val="200000"/>
              </a:lnSpc>
            </a:pPr>
            <a:r>
              <a:rPr lang="zh-CN" altLang="en-US" dirty="0"/>
              <a:t>缺少“根据需求获取不同区域地图数据”的能力。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b="1" dirty="0"/>
              <a:t>我的工作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zh-CN" altLang="en-US" dirty="0"/>
              <a:t>给出获取地图数据的方法。</a:t>
            </a:r>
            <a:endParaRPr lang="en-US" altLang="zh-CN" dirty="0"/>
          </a:p>
          <a:p>
            <a:pPr lvl="2">
              <a:lnSpc>
                <a:spcPct val="200000"/>
              </a:lnSpc>
              <a:defRPr/>
            </a:pPr>
            <a:r>
              <a:rPr lang="zh-CN" altLang="en-US" dirty="0"/>
              <a:t>更新出租车调度系统的地图数据。</a:t>
            </a:r>
            <a:endParaRPr lang="en-US" altLang="zh-CN" dirty="0"/>
          </a:p>
          <a:p>
            <a:pPr lvl="2">
              <a:lnSpc>
                <a:spcPct val="200000"/>
              </a:lnSpc>
              <a:defRPr/>
            </a:pPr>
            <a:r>
              <a:rPr lang="zh-CN" altLang="en-US" dirty="0"/>
              <a:t>给出描述手册，方便实验室其他成员根据需求获取不同区域的地图数据。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21177"/>
      </p:ext>
    </p:extLst>
  </p:cSld>
  <p:clrMapOvr>
    <a:masterClrMapping/>
  </p:clrMapOvr>
  <p:transition spd="med" advTm="2095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183D68-C6C7-7AB7-718F-4C964B21C669}"/>
              </a:ext>
            </a:extLst>
          </p:cNvPr>
          <p:cNvGrpSpPr/>
          <p:nvPr/>
        </p:nvGrpSpPr>
        <p:grpSpPr>
          <a:xfrm>
            <a:off x="8064532" y="5982373"/>
            <a:ext cx="1001207" cy="154902"/>
            <a:chOff x="7957225" y="6063574"/>
            <a:chExt cx="1508992" cy="23346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0E66EAA-0238-50ED-FE77-E0BB93C27808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3DB1BE3-3F9D-8F96-622A-AE495D4F2D2F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B2F91E0-8096-797F-3359-DEA134DEA50D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2F7C718-61E8-A611-B675-C9185F91D580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0EDFC3B-A26E-4E41-9ED8-08DF0BC3A757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2"/>
          <p:cNvSpPr txBox="1"/>
          <p:nvPr/>
        </p:nvSpPr>
        <p:spPr>
          <a:xfrm>
            <a:off x="6469769" y="1080000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基于实时路况的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调度系统设计</a:t>
            </a:r>
          </a:p>
        </p:txBody>
      </p:sp>
      <p:sp>
        <p:nvSpPr>
          <p:cNvPr id="2" name="文本占位符 12">
            <a:extLst>
              <a:ext uri="{FF2B5EF4-FFF2-40B4-BE49-F238E27FC236}">
                <a16:creationId xmlns:a16="http://schemas.microsoft.com/office/drawing/2014/main" id="{41F351AA-BBD4-5A3C-AFF1-1DA912995CB3}"/>
              </a:ext>
            </a:extLst>
          </p:cNvPr>
          <p:cNvSpPr txBox="1"/>
          <p:nvPr/>
        </p:nvSpPr>
        <p:spPr>
          <a:xfrm>
            <a:off x="5915023" y="3420000"/>
            <a:ext cx="5300224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）调度系统结构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）基于实时路况的改进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A*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算法思路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）完善后的调度系统运行过程</a:t>
            </a:r>
          </a:p>
        </p:txBody>
      </p:sp>
    </p:spTree>
    <p:extLst>
      <p:ext uri="{BB962C8B-B14F-4D97-AF65-F5344CB8AC3E}">
        <p14:creationId xmlns:p14="http://schemas.microsoft.com/office/powerpoint/2010/main" val="3860512906"/>
      </p:ext>
    </p:extLst>
  </p:cSld>
  <p:clrMapOvr>
    <a:masterClrMapping/>
  </p:clrMapOvr>
  <p:transition spd="med" advTm="5187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调度系统结构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FDBD7-C5BD-1E30-B8D1-3C4687D85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" y="950797"/>
            <a:ext cx="4824250" cy="516775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E08DD1-CC31-3066-8642-690970610191}"/>
              </a:ext>
            </a:extLst>
          </p:cNvPr>
          <p:cNvSpPr txBox="1">
            <a:spLocks/>
          </p:cNvSpPr>
          <p:nvPr/>
        </p:nvSpPr>
        <p:spPr>
          <a:xfrm>
            <a:off x="5234608" y="1507465"/>
            <a:ext cx="6811618" cy="364100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乘客终端、车辆终端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模拟事件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区块链服务端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：数据存储；多节点同步数据保证数据安全性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智能合约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：响应复杂事件；处理数据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9138937"/>
      </p:ext>
    </p:extLst>
  </p:cSld>
  <p:clrMapOvr>
    <a:masterClrMapping/>
  </p:clrMapOvr>
  <p:transition spd="med" advTm="2850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系统里原有的</a:t>
            </a:r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1B8946-31B4-9893-6B28-8ED91088A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4" y="4247104"/>
            <a:ext cx="4172953" cy="6600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B6F206-4E4B-BDA1-8A2D-5E8E33CAB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20" y="1950888"/>
            <a:ext cx="2697159" cy="1399209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036586E-584C-5956-0B6A-DE618C7BA8CF}"/>
              </a:ext>
            </a:extLst>
          </p:cNvPr>
          <p:cNvCxnSpPr>
            <a:endCxn id="13" idx="2"/>
          </p:cNvCxnSpPr>
          <p:nvPr/>
        </p:nvCxnSpPr>
        <p:spPr>
          <a:xfrm flipV="1">
            <a:off x="2066490" y="3350097"/>
            <a:ext cx="1136210" cy="897007"/>
          </a:xfrm>
          <a:prstGeom prst="line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A5C73DE-D183-829F-6D62-5021AE54C829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3202700" y="3350097"/>
            <a:ext cx="1113595" cy="897007"/>
          </a:xfrm>
          <a:prstGeom prst="line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15301FD-F786-457E-517A-B99419B32A5E}"/>
                  </a:ext>
                </a:extLst>
              </p:cNvPr>
              <p:cNvSpPr txBox="1"/>
              <p:nvPr/>
            </p:nvSpPr>
            <p:spPr>
              <a:xfrm>
                <a:off x="7576925" y="5113391"/>
                <a:ext cx="23939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A13F0B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15301FD-F786-457E-517A-B99419B3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925" y="5113391"/>
                <a:ext cx="2393925" cy="307777"/>
              </a:xfrm>
              <a:prstGeom prst="rect">
                <a:avLst/>
              </a:prstGeom>
              <a:blipFill>
                <a:blip r:embed="rId5"/>
                <a:stretch>
                  <a:fillRect l="-178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2A91A25-C937-5344-A075-13EE1D5ECF5C}"/>
                  </a:ext>
                </a:extLst>
              </p:cNvPr>
              <p:cNvSpPr txBox="1"/>
              <p:nvPr/>
            </p:nvSpPr>
            <p:spPr>
              <a:xfrm>
                <a:off x="6338261" y="4667436"/>
                <a:ext cx="48712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A13F0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A*</a:t>
                </a:r>
                <a:r>
                  <a:rPr lang="zh-CN" altLang="en-US" sz="2000" b="1" dirty="0">
                    <a:solidFill>
                      <a:srgbClr val="A13F0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算法核心公式：总距离代价函数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𝑭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A13F0B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2A91A25-C937-5344-A075-13EE1D5EC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261" y="4667436"/>
                <a:ext cx="4871252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1DB78A26-0797-C802-1D6E-99D7B764F5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2992" y="1467611"/>
                <a:ext cx="5941791" cy="27590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耗散函数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𝐺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：代表从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起点 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到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节点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，该路径已经花费掉的所有代价，即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从起点到节点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的实际距离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启发函数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𝐻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：代表从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节点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到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终点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，预估将要花费的代价，即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从节点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到终点的预估距离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选择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曼哈顿距离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进行计算：曼哈顿距离更符合具有固定朝向的车行道路特征。</a:t>
                </a:r>
                <a:endPara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1DB78A26-0797-C802-1D6E-99D7B764F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92" y="1467611"/>
                <a:ext cx="5941791" cy="2759074"/>
              </a:xfrm>
              <a:prstGeom prst="rect">
                <a:avLst/>
              </a:prstGeom>
              <a:blipFill>
                <a:blip r:embed="rId7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639384"/>
      </p:ext>
    </p:extLst>
  </p:cSld>
  <p:clrMapOvr>
    <a:masterClrMapping/>
  </p:clrMapOvr>
  <p:transition spd="med" advTm="556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基于实时路况的改进</a:t>
            </a:r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15301FD-F786-457E-517A-B99419B32A5E}"/>
                  </a:ext>
                </a:extLst>
              </p:cNvPr>
              <p:cNvSpPr txBox="1"/>
              <p:nvPr/>
            </p:nvSpPr>
            <p:spPr>
              <a:xfrm>
                <a:off x="770845" y="4947515"/>
                <a:ext cx="50342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A13F0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总距离代价函数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rgbClr val="A13F0B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15301FD-F786-457E-517A-B99419B3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45" y="4947515"/>
                <a:ext cx="5034263" cy="307777"/>
              </a:xfrm>
              <a:prstGeom prst="rect">
                <a:avLst/>
              </a:prstGeom>
              <a:blipFill>
                <a:blip r:embed="rId3"/>
                <a:stretch>
                  <a:fillRect l="-3027" t="-26000" r="-145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12A91A25-C937-5344-A075-13EE1D5ECF5C}"/>
              </a:ext>
            </a:extLst>
          </p:cNvPr>
          <p:cNvSpPr txBox="1"/>
          <p:nvPr/>
        </p:nvSpPr>
        <p:spPr>
          <a:xfrm>
            <a:off x="479952" y="4501560"/>
            <a:ext cx="5616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A13F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改进的</a:t>
            </a:r>
            <a:r>
              <a:rPr lang="en-US" altLang="zh-CN" sz="2000" b="1" dirty="0">
                <a:solidFill>
                  <a:srgbClr val="A13F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b="1" dirty="0">
                <a:solidFill>
                  <a:srgbClr val="A13F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算法核心公式 </a:t>
            </a:r>
            <a:endParaRPr lang="zh-CN" altLang="en-US" sz="2000" b="1" dirty="0">
              <a:solidFill>
                <a:srgbClr val="A13F0B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1B8946-31B4-9893-6B28-8ED91088A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5" y="3538256"/>
            <a:ext cx="3590016" cy="567809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036586E-584C-5956-0B6A-DE618C7BA8C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161184" y="2934635"/>
            <a:ext cx="2136938" cy="603621"/>
          </a:xfrm>
          <a:prstGeom prst="line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A5C73DE-D183-829F-6D62-5021AE54C82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298122" y="2934635"/>
            <a:ext cx="0" cy="603621"/>
          </a:xfrm>
          <a:prstGeom prst="line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87B2AC1-C0C5-488D-C4A8-F8CCDC7B8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20" y="3538256"/>
            <a:ext cx="1755158" cy="56676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E0C6ADA-0293-A552-E5B8-2D663F09114C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H="1" flipV="1">
            <a:off x="3298122" y="2934635"/>
            <a:ext cx="1772877" cy="603621"/>
          </a:xfrm>
          <a:prstGeom prst="line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2613605F-50CF-ECEF-7ABC-2C941444D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4" y="1534235"/>
            <a:ext cx="2699456" cy="1400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EF94151-27BC-6D5B-B6A0-F7DB3BC24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30" y="2308348"/>
            <a:ext cx="2148395" cy="2589846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71C06DF-44E8-5AF7-B64D-F411CD543037}"/>
              </a:ext>
            </a:extLst>
          </p:cNvPr>
          <p:cNvCxnSpPr>
            <a:cxnSpLocks/>
            <a:stCxn id="28" idx="1"/>
            <a:endCxn id="4" idx="3"/>
          </p:cNvCxnSpPr>
          <p:nvPr/>
        </p:nvCxnSpPr>
        <p:spPr>
          <a:xfrm rot="10800000" flipV="1">
            <a:off x="5948578" y="3603271"/>
            <a:ext cx="900452" cy="218370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CDE010A-F5D2-8B62-603C-EACB08C18316}"/>
                  </a:ext>
                </a:extLst>
              </p:cNvPr>
              <p:cNvSpPr txBox="1"/>
              <p:nvPr/>
            </p:nvSpPr>
            <p:spPr>
              <a:xfrm>
                <a:off x="5602848" y="1758635"/>
                <a:ext cx="4640758" cy="33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𝑭𝒂𝒄𝒕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𝑯𝒊𝒔𝒕𝒐𝒓𝒚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𝑪𝒖𝒓𝒓𝒆𝒏𝒕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1" dirty="0">
                  <a:solidFill>
                    <a:srgbClr val="A13F0B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CDE010A-F5D2-8B62-603C-EACB08C1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48" y="1758635"/>
                <a:ext cx="4640758" cy="335926"/>
              </a:xfrm>
              <a:prstGeom prst="rect">
                <a:avLst/>
              </a:prstGeom>
              <a:blipFill>
                <a:blip r:embed="rId8"/>
                <a:stretch>
                  <a:fillRect l="-526" b="-26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986E7D-3C29-9948-88D6-BF6E7CF18BAD}"/>
                  </a:ext>
                </a:extLst>
              </p:cNvPr>
              <p:cNvSpPr txBox="1"/>
              <p:nvPr/>
            </p:nvSpPr>
            <p:spPr>
              <a:xfrm>
                <a:off x="6541397" y="1175208"/>
                <a:ext cx="2763661" cy="530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A13F0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计算实时路况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𝑭𝒂𝒄𝒕</m:t>
                        </m:r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A13F0B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A13F0B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986E7D-3C29-9948-88D6-BF6E7CF18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397" y="1175208"/>
                <a:ext cx="2763661" cy="530530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923A89D-0ECF-5EB0-3E0E-A3CC81D10AA6}"/>
                  </a:ext>
                </a:extLst>
              </p:cNvPr>
              <p:cNvSpPr txBox="1"/>
              <p:nvPr/>
            </p:nvSpPr>
            <p:spPr>
              <a:xfrm>
                <a:off x="6747742" y="5121260"/>
                <a:ext cx="2350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A13F0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实时路况函数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𝑪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A13F0B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A13F0B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923A89D-0ECF-5EB0-3E0E-A3CC81D10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742" y="5121260"/>
                <a:ext cx="2350971" cy="400110"/>
              </a:xfrm>
              <a:prstGeom prst="rect">
                <a:avLst/>
              </a:prstGeom>
              <a:blipFill>
                <a:blip r:embed="rId10"/>
                <a:stretch>
                  <a:fillRect l="-207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5FEEB09-E821-E6A5-2326-CE77E6C6FAD3}"/>
                  </a:ext>
                </a:extLst>
              </p:cNvPr>
              <p:cNvSpPr txBox="1"/>
              <p:nvPr/>
            </p:nvSpPr>
            <p:spPr>
              <a:xfrm>
                <a:off x="6286497" y="5586157"/>
                <a:ext cx="3273460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𝒅𝒆𝒇𝒂𝒖𝒍𝒕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𝑭𝒂𝒄𝒕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A13F0B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A13F0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A13F0B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5FEEB09-E821-E6A5-2326-CE77E6C6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7" y="5586157"/>
                <a:ext cx="3273460" cy="336887"/>
              </a:xfrm>
              <a:prstGeom prst="rect">
                <a:avLst/>
              </a:prstGeom>
              <a:blipFill>
                <a:blip r:embed="rId11"/>
                <a:stretch>
                  <a:fillRect l="-2048" r="-111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F870B3-53C7-2BD3-CD35-3077A4E7810D}"/>
                  </a:ext>
                </a:extLst>
              </p:cNvPr>
              <p:cNvSpPr txBox="1"/>
              <p:nvPr/>
            </p:nvSpPr>
            <p:spPr>
              <a:xfrm>
                <a:off x="9515948" y="2460044"/>
                <a:ext cx="2131737" cy="215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CN" altLang="en-US" dirty="0"/>
                  <a:t>默认路况：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𝑑𝑒𝑓𝑎𝑢𝑙𝑡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CN" altLang="en-US" dirty="0"/>
                  <a:t>历史路况：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𝐻𝑖𝑠𝑡𝑜𝑟𝑦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CN" altLang="en-US" dirty="0"/>
                  <a:t>现实路况：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𝐶𝑢𝑟𝑟𝑒𝑛𝑡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CN" altLang="en-US" dirty="0"/>
                  <a:t>实时路况：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𝐹𝑎𝑐𝑡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F870B3-53C7-2BD3-CD35-3077A4E78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948" y="2460044"/>
                <a:ext cx="2131737" cy="2156424"/>
              </a:xfrm>
              <a:prstGeom prst="rect">
                <a:avLst/>
              </a:prstGeom>
              <a:blipFill>
                <a:blip r:embed="rId12"/>
                <a:stretch>
                  <a:fillRect l="-2286" b="-3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319747"/>
      </p:ext>
    </p:extLst>
  </p:cSld>
  <p:clrMapOvr>
    <a:masterClrMapping/>
  </p:clrMapOvr>
  <p:transition spd="med" advTm="556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49" grpId="0"/>
      <p:bldP spid="51" grpId="0"/>
      <p:bldP spid="62" grpId="0"/>
      <p:bldP spid="63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完善后的调度系统运行过程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C9A1C1-821D-786E-012F-5E3BCB80993D}"/>
              </a:ext>
            </a:extLst>
          </p:cNvPr>
          <p:cNvSpPr/>
          <p:nvPr/>
        </p:nvSpPr>
        <p:spPr>
          <a:xfrm>
            <a:off x="789774" y="1099269"/>
            <a:ext cx="5755219" cy="49134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9975DD-1141-6138-BBE9-1C4704767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31" y="1286289"/>
            <a:ext cx="3209544" cy="4539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593E12-6F73-1A26-D9F4-CC1059892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8" y="1776469"/>
            <a:ext cx="2696909" cy="20951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846A2C-8503-8C27-108D-126E54B8D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8" y="4028789"/>
            <a:ext cx="2696909" cy="164934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4ACAE6F-6EAF-39A6-7766-1601C2FE1A81}"/>
              </a:ext>
            </a:extLst>
          </p:cNvPr>
          <p:cNvSpPr/>
          <p:nvPr/>
        </p:nvSpPr>
        <p:spPr>
          <a:xfrm>
            <a:off x="973871" y="3201367"/>
            <a:ext cx="914400" cy="729114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区块链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95A7DB-0BBC-9EB0-92C2-14F9FE8BEAEC}"/>
              </a:ext>
            </a:extLst>
          </p:cNvPr>
          <p:cNvSpPr/>
          <p:nvPr/>
        </p:nvSpPr>
        <p:spPr>
          <a:xfrm>
            <a:off x="10487826" y="2447804"/>
            <a:ext cx="914400" cy="729114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终端</a:t>
            </a:r>
            <a:endParaRPr lang="zh-CN" altLang="en-US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2E224C-406B-7B2B-7424-8F62D983DEB3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flipH="1">
            <a:off x="1888271" y="2824029"/>
            <a:ext cx="1541077" cy="741895"/>
          </a:xfrm>
          <a:prstGeom prst="straightConnector1">
            <a:avLst/>
          </a:prstGeom>
          <a:ln w="19050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E74DD93-69BE-AA1B-39BB-D8BC0D2114B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1888271" y="3565924"/>
            <a:ext cx="1541077" cy="1287540"/>
          </a:xfrm>
          <a:prstGeom prst="straightConnector1">
            <a:avLst/>
          </a:prstGeom>
          <a:ln w="19050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F6CF402-50E9-B47A-CC75-BA6FF4AD9E5B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 flipV="1">
            <a:off x="6126257" y="3176918"/>
            <a:ext cx="4818769" cy="1676546"/>
          </a:xfrm>
          <a:prstGeom prst="bentConnector2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B6C6ED-D33A-D89E-B08D-61D73D1BD4E2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6126257" y="2812361"/>
            <a:ext cx="4361569" cy="11668"/>
          </a:xfrm>
          <a:prstGeom prst="straightConnector1">
            <a:avLst/>
          </a:prstGeom>
          <a:ln w="190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EEB442B-E755-6DB0-CBE1-D8DBA1823486}"/>
              </a:ext>
            </a:extLst>
          </p:cNvPr>
          <p:cNvSpPr txBox="1"/>
          <p:nvPr/>
        </p:nvSpPr>
        <p:spPr>
          <a:xfrm>
            <a:off x="2250924" y="33338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读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写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E6FA05E-7786-58E5-57B3-1AA194F66407}"/>
              </a:ext>
            </a:extLst>
          </p:cNvPr>
          <p:cNvSpPr txBox="1"/>
          <p:nvPr/>
        </p:nvSpPr>
        <p:spPr>
          <a:xfrm>
            <a:off x="2256853" y="4209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读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49C701-3396-8DF0-4D14-54CBA1A27907}"/>
              </a:ext>
            </a:extLst>
          </p:cNvPr>
          <p:cNvSpPr txBox="1"/>
          <p:nvPr/>
        </p:nvSpPr>
        <p:spPr>
          <a:xfrm>
            <a:off x="6544993" y="5001035"/>
            <a:ext cx="47646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①终端通过合约中的</a:t>
            </a:r>
            <a:r>
              <a:rPr lang="en-US" altLang="zh-CN" sz="160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astar</a:t>
            </a:r>
            <a:r>
              <a:rPr lang="en-US" altLang="zh-CN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得到路径规划结果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8767C1A-BEA9-E1DA-E38A-21F965BA47DE}"/>
              </a:ext>
            </a:extLst>
          </p:cNvPr>
          <p:cNvSpPr txBox="1"/>
          <p:nvPr/>
        </p:nvSpPr>
        <p:spPr>
          <a:xfrm>
            <a:off x="6659262" y="2082425"/>
            <a:ext cx="3666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③</a:t>
            </a:r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终端把接收到的路径规划结果送去</a:t>
            </a:r>
            <a:endParaRPr lang="en-US" altLang="zh-CN" sz="1600" i="0" dirty="0">
              <a:solidFill>
                <a:srgbClr val="0000FF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合约中的</a:t>
            </a:r>
            <a:r>
              <a:rPr lang="en-US" altLang="zh-CN" sz="160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updatePathSituation</a:t>
            </a:r>
            <a:r>
              <a:rPr lang="en-US" altLang="zh-CN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()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EAEB142-24D5-1CCB-F39B-2F7693FE5982}"/>
              </a:ext>
            </a:extLst>
          </p:cNvPr>
          <p:cNvSpPr txBox="1"/>
          <p:nvPr/>
        </p:nvSpPr>
        <p:spPr>
          <a:xfrm>
            <a:off x="930464" y="12694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区块链服务端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E492A15-76A7-5A73-BF00-5CB97BFC5219}"/>
              </a:ext>
            </a:extLst>
          </p:cNvPr>
          <p:cNvSpPr txBox="1"/>
          <p:nvPr/>
        </p:nvSpPr>
        <p:spPr>
          <a:xfrm>
            <a:off x="883697" y="2200881"/>
            <a:ext cx="2009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④</a:t>
            </a:r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合约在链上修改</a:t>
            </a:r>
            <a:endParaRPr lang="en-US" altLang="zh-CN" sz="1600" i="0" dirty="0">
              <a:solidFill>
                <a:srgbClr val="0000FF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对应的道路属性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AF344C1-0269-BAD4-547E-6F8D0A5259A2}"/>
              </a:ext>
            </a:extLst>
          </p:cNvPr>
          <p:cNvSpPr txBox="1"/>
          <p:nvPr/>
        </p:nvSpPr>
        <p:spPr>
          <a:xfrm>
            <a:off x="897443" y="4698296"/>
            <a:ext cx="2009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②读取链</a:t>
            </a:r>
            <a:r>
              <a:rPr lang="zh-CN" altLang="en-US" sz="160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上数据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050076"/>
      </p:ext>
    </p:extLst>
  </p:cSld>
  <p:clrMapOvr>
    <a:masterClrMapping/>
  </p:clrMapOvr>
  <p:transition spd="med" advTm="7111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32" grpId="0"/>
      <p:bldP spid="32" grpId="1"/>
      <p:bldP spid="35" grpId="0"/>
      <p:bldP spid="35" grpId="1"/>
      <p:bldP spid="38" grpId="0"/>
      <p:bldP spid="40" grpId="0"/>
      <p:bldP spid="43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A5D10EA-0602-8551-DBC5-9F6E3D8F5BE5}"/>
              </a:ext>
            </a:extLst>
          </p:cNvPr>
          <p:cNvGrpSpPr/>
          <p:nvPr/>
        </p:nvGrpSpPr>
        <p:grpSpPr>
          <a:xfrm>
            <a:off x="8064000" y="5982373"/>
            <a:ext cx="1001207" cy="154902"/>
            <a:chOff x="7957225" y="6063574"/>
            <a:chExt cx="1508992" cy="23346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9E4704D-92B9-466C-A691-810C9C070B5F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C9B6708-FF6E-E9DB-1F02-F98CF8656FC4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10EAFA0-461C-3A01-DD24-B4F033EE2425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889941-68CE-A0B1-CC41-A04FB331B73D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36B2A80-6090-F777-5821-A26A05C81E6A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2">
            <a:extLst>
              <a:ext uri="{FF2B5EF4-FFF2-40B4-BE49-F238E27FC236}">
                <a16:creationId xmlns:a16="http://schemas.microsoft.com/office/drawing/2014/main" id="{6D2410A9-5BAC-3DE7-E375-C70BC8EFE241}"/>
              </a:ext>
            </a:extLst>
          </p:cNvPr>
          <p:cNvSpPr txBox="1"/>
          <p:nvPr/>
        </p:nvSpPr>
        <p:spPr>
          <a:xfrm>
            <a:off x="6155682" y="1099878"/>
            <a:ext cx="481784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综合实验与结果分析</a:t>
            </a:r>
          </a:p>
        </p:txBody>
      </p:sp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C3939806-7E96-35D6-2793-02D3077E9B39}"/>
              </a:ext>
            </a:extLst>
          </p:cNvPr>
          <p:cNvSpPr txBox="1"/>
          <p:nvPr/>
        </p:nvSpPr>
        <p:spPr>
          <a:xfrm>
            <a:off x="5915023" y="3420000"/>
            <a:ext cx="5300224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）地图数据分析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）综合实验：运行实验与性能实验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486891"/>
      </p:ext>
    </p:extLst>
  </p:cSld>
  <p:clrMapOvr>
    <a:masterClrMapping/>
  </p:clrMapOvr>
  <p:transition spd="med" advTm="2653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地图数据的正确性分析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289C38-5E77-5E2D-4B12-E955C05F550C}"/>
              </a:ext>
            </a:extLst>
          </p:cNvPr>
          <p:cNvSpPr txBox="1"/>
          <p:nvPr/>
        </p:nvSpPr>
        <p:spPr>
          <a:xfrm>
            <a:off x="1391926" y="5626022"/>
            <a:ext cx="9408147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结论：地图数据真实可信，且能在系统中通过运行测试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42DCF9-B542-9CA1-EA64-FEF13081901A}"/>
              </a:ext>
            </a:extLst>
          </p:cNvPr>
          <p:cNvGrpSpPr/>
          <p:nvPr/>
        </p:nvGrpSpPr>
        <p:grpSpPr>
          <a:xfrm>
            <a:off x="600584" y="1080000"/>
            <a:ext cx="10990833" cy="2947593"/>
            <a:chOff x="212973" y="1661776"/>
            <a:chExt cx="10990833" cy="29475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6BA37F-E198-B7C3-E47B-29C10686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73" y="1661776"/>
              <a:ext cx="7236317" cy="294759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D64BD21-0633-E230-5547-2531DB2B8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4" t="32421" r="45836" b="28572"/>
            <a:stretch/>
          </p:blipFill>
          <p:spPr>
            <a:xfrm>
              <a:off x="7729085" y="1798047"/>
              <a:ext cx="3474721" cy="2675050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A16B65D-7B74-526D-421A-898093477EE7}"/>
              </a:ext>
            </a:extLst>
          </p:cNvPr>
          <p:cNvSpPr txBox="1"/>
          <p:nvPr/>
        </p:nvSpPr>
        <p:spPr>
          <a:xfrm>
            <a:off x="850013" y="4211511"/>
            <a:ext cx="10491975" cy="1230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由</a:t>
            </a:r>
            <a:r>
              <a:rPr lang="en-US" altLang="zh-CN" sz="2000" dirty="0"/>
              <a:t>Geohash</a:t>
            </a:r>
            <a:r>
              <a:rPr lang="zh-CN" altLang="en-US" sz="2000" dirty="0"/>
              <a:t>编码技术特性知，</a:t>
            </a:r>
            <a:r>
              <a:rPr lang="zh-CN" altLang="en-US" sz="2000" b="1" dirty="0"/>
              <a:t>父区域编码 </a:t>
            </a:r>
            <a:r>
              <a:rPr lang="zh-CN" altLang="en-US" sz="2000" dirty="0"/>
              <a:t>是 </a:t>
            </a:r>
            <a:r>
              <a:rPr lang="zh-CN" altLang="en-US" sz="2000" b="1" dirty="0"/>
              <a:t>子区域编码 </a:t>
            </a:r>
            <a:r>
              <a:rPr lang="zh-CN" altLang="en-US" sz="2000" dirty="0"/>
              <a:t>的 </a:t>
            </a:r>
            <a:r>
              <a:rPr lang="zh-CN" altLang="en-US" sz="2000" b="1" dirty="0"/>
              <a:t>前缀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符合此特性的小区域即为地图中的有效数据，每个地图文件中的有效数据均在</a:t>
            </a:r>
            <a:r>
              <a:rPr lang="en-US" altLang="zh-CN" sz="2000" dirty="0"/>
              <a:t>96%</a:t>
            </a:r>
            <a:r>
              <a:rPr lang="zh-CN" altLang="en-US" sz="2000" dirty="0"/>
              <a:t>以上。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35027290"/>
      </p:ext>
    </p:extLst>
  </p:cSld>
  <p:clrMapOvr>
    <a:masterClrMapping/>
  </p:clrMapOvr>
  <p:transition spd="med" advTm="1566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运行试验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F45151A-E22E-157E-E390-068BE37BA783}"/>
              </a:ext>
            </a:extLst>
          </p:cNvPr>
          <p:cNvSpPr txBox="1">
            <a:spLocks/>
          </p:cNvSpPr>
          <p:nvPr/>
        </p:nvSpPr>
        <p:spPr>
          <a:xfrm>
            <a:off x="6589642" y="1313665"/>
            <a:ext cx="5307496" cy="263437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路况数据符合模拟代码运行的预期效果。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模拟代码控制的实时路况持续拥堵，会导致改进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算法中的总距离成本呈增长趋势，系统给出的规划结果路径对应的总距离成本符合预期效果。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01F0F6-360E-FC1C-7F22-7F81DB5B00AC}"/>
              </a:ext>
            </a:extLst>
          </p:cNvPr>
          <p:cNvSpPr txBox="1"/>
          <p:nvPr/>
        </p:nvSpPr>
        <p:spPr>
          <a:xfrm>
            <a:off x="6970865" y="4377619"/>
            <a:ext cx="4545049" cy="1596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结论：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本系统通过了运行实验，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表明本算法具有可实现性。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968D6-7ECF-0093-F6F5-653D8ED7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0" y="1046466"/>
            <a:ext cx="6191632" cy="2788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22A0A5-8E06-4C3C-B1A3-D8150886D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" y="3834469"/>
            <a:ext cx="6223501" cy="23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49049"/>
      </p:ext>
    </p:extLst>
  </p:cSld>
  <p:clrMapOvr>
    <a:masterClrMapping/>
  </p:clrMapOvr>
  <p:transition spd="med" advTm="1987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性能试验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A332006-C548-84DB-0F4C-8A55208EEE5A}"/>
              </a:ext>
            </a:extLst>
          </p:cNvPr>
          <p:cNvSpPr txBox="1">
            <a:spLocks/>
          </p:cNvSpPr>
          <p:nvPr/>
        </p:nvSpPr>
        <p:spPr>
          <a:xfrm>
            <a:off x="884878" y="5318296"/>
            <a:ext cx="10422244" cy="7255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终端中更新实时路况（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update_Time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）的用时极短，相比于其他阶段可以忽略不计。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76F5DC-C02D-6649-0526-2BB92872D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0" y="947476"/>
            <a:ext cx="11496261" cy="42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5517"/>
      </p:ext>
    </p:extLst>
  </p:cSld>
  <p:clrMapOvr>
    <a:masterClrMapping/>
  </p:clrMapOvr>
  <p:transition spd="med" advTm="4473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9"/>
          <p:cNvSpPr txBox="1"/>
          <p:nvPr/>
        </p:nvSpPr>
        <p:spPr bwMode="auto">
          <a:xfrm>
            <a:off x="1279525" y="2528666"/>
            <a:ext cx="1806575" cy="6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目录</a:t>
            </a:r>
          </a:p>
        </p:txBody>
      </p:sp>
      <p:sp>
        <p:nvSpPr>
          <p:cNvPr id="23" name="内容占位符 10"/>
          <p:cNvSpPr txBox="1"/>
          <p:nvPr/>
        </p:nvSpPr>
        <p:spPr bwMode="auto">
          <a:xfrm>
            <a:off x="1122361" y="3936012"/>
            <a:ext cx="2120900" cy="39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778395" y="3607163"/>
            <a:ext cx="8088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69B37C-BC3A-2C67-CAB1-9C83CD3BFE46}"/>
              </a:ext>
            </a:extLst>
          </p:cNvPr>
          <p:cNvGrpSpPr/>
          <p:nvPr/>
        </p:nvGrpSpPr>
        <p:grpSpPr>
          <a:xfrm>
            <a:off x="5305958" y="620078"/>
            <a:ext cx="5973617" cy="5617845"/>
            <a:chOff x="5305958" y="657158"/>
            <a:chExt cx="5973617" cy="5617845"/>
          </a:xfrm>
        </p:grpSpPr>
        <p:grpSp>
          <p:nvGrpSpPr>
            <p:cNvPr id="45" name="组合 44"/>
            <p:cNvGrpSpPr/>
            <p:nvPr/>
          </p:nvGrpSpPr>
          <p:grpSpPr>
            <a:xfrm>
              <a:off x="5305959" y="657158"/>
              <a:ext cx="4662146" cy="1088390"/>
              <a:chOff x="5337036" y="1031947"/>
              <a:chExt cx="3923820" cy="1351643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337036" y="103194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1</a:t>
                </a:r>
                <a:endParaRPr kumimoji="0" lang="zh-CN" altLang="en-US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6385746" y="1248904"/>
                <a:ext cx="2875110" cy="896625"/>
                <a:chOff x="6385747" y="1247332"/>
                <a:chExt cx="2875110" cy="888812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6385747" y="1247332"/>
                  <a:ext cx="2844800" cy="6355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研究背景与目的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6416046" y="1773427"/>
                  <a:ext cx="2844811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Background and purpose</a:t>
                  </a: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5305959" y="2921886"/>
              <a:ext cx="5973616" cy="1116313"/>
              <a:chOff x="5337036" y="973986"/>
              <a:chExt cx="5027598" cy="138632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337036" y="973986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85746" y="1217633"/>
                <a:ext cx="3978888" cy="1142674"/>
                <a:chOff x="6385747" y="1216334"/>
                <a:chExt cx="3978888" cy="1132717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6385747" y="1216334"/>
                  <a:ext cx="3978888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基于实时路况的调度系统设计</a:t>
                  </a: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6416046" y="1864073"/>
                  <a:ext cx="3892843" cy="484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Design of dispatching system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based on real-time traffic situation</a:t>
                  </a: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305959" y="1789522"/>
              <a:ext cx="4626133" cy="1088390"/>
              <a:chOff x="5337036" y="1002967"/>
              <a:chExt cx="3893510" cy="13516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337036" y="100296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2</a:t>
                </a:r>
                <a:endParaRPr kumimoji="0" lang="zh-CN" altLang="en-US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6385746" y="1259958"/>
                <a:ext cx="2844800" cy="855188"/>
                <a:chOff x="6385747" y="1258291"/>
                <a:chExt cx="2844800" cy="847737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6385747" y="1258291"/>
                  <a:ext cx="2844800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数据准备</a:t>
                  </a: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6416046" y="1773080"/>
                  <a:ext cx="2575770" cy="3329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Data preparation</a:t>
                  </a:r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5305959" y="5186613"/>
              <a:ext cx="4626133" cy="1088390"/>
              <a:chOff x="5337036" y="1031947"/>
              <a:chExt cx="3893510" cy="1351643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337036" y="103194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5</a:t>
                </a: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6385746" y="1248904"/>
                <a:ext cx="2844800" cy="896273"/>
                <a:chOff x="6385747" y="1247332"/>
                <a:chExt cx="2844800" cy="888463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6385747" y="1247332"/>
                  <a:ext cx="2844800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总结与展望</a:t>
                  </a: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6416046" y="1773078"/>
                  <a:ext cx="2575770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Summary and outlook</a:t>
                  </a:r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5305958" y="4054249"/>
              <a:ext cx="5038067" cy="1088390"/>
              <a:chOff x="5337036" y="983646"/>
              <a:chExt cx="4240208" cy="135164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337036" y="983646"/>
                <a:ext cx="612668" cy="1351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6385747" y="1213950"/>
                <a:ext cx="3191497" cy="931580"/>
                <a:chOff x="6385748" y="1212682"/>
                <a:chExt cx="3191497" cy="923462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6385748" y="1212682"/>
                  <a:ext cx="2844800" cy="5826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综合实验与结果分析</a:t>
                  </a: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6416047" y="1773427"/>
                  <a:ext cx="3161198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Experiments and analysis </a:t>
                  </a:r>
                </a:p>
              </p:txBody>
            </p: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010C32D-3F6F-2784-F5AD-59F232B90313}"/>
              </a:ext>
            </a:extLst>
          </p:cNvPr>
          <p:cNvSpPr txBox="1"/>
          <p:nvPr/>
        </p:nvSpPr>
        <p:spPr>
          <a:xfrm>
            <a:off x="6480000" y="1478277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3" action="ppaction://hlinksldjump"/>
              </a:rPr>
              <a:t>第</a:t>
            </a:r>
            <a:r>
              <a:rPr lang="en-US" altLang="zh-CN" sz="1400" dirty="0">
                <a:hlinkClick r:id="rId3" action="ppaction://hlinksldjump"/>
              </a:rPr>
              <a:t>3</a:t>
            </a:r>
            <a:r>
              <a:rPr lang="zh-CN" altLang="en-US" sz="1400" dirty="0">
                <a:hlinkClick r:id="rId3" action="ppaction://hlinksldjump"/>
              </a:rPr>
              <a:t>页</a:t>
            </a:r>
            <a:r>
              <a:rPr lang="en-US" altLang="zh-CN" sz="1400" dirty="0">
                <a:hlinkClick r:id="rId3" action="ppaction://hlinksldjump"/>
              </a:rPr>
              <a:t>/</a:t>
            </a:r>
            <a:r>
              <a:rPr lang="zh-CN" altLang="en-US" sz="1400" dirty="0">
                <a:hlinkClick r:id="rId3" action="ppaction://hlinksldjump"/>
              </a:rPr>
              <a:t>共</a:t>
            </a:r>
            <a:r>
              <a:rPr lang="en-US" altLang="zh-CN" sz="1400" dirty="0">
                <a:hlinkClick r:id="rId3" action="ppaction://hlinksldjump"/>
              </a:rPr>
              <a:t>24</a:t>
            </a:r>
            <a:r>
              <a:rPr lang="zh-CN" altLang="en-US" sz="1400" dirty="0">
                <a:hlinkClick r:id="rId3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2E35C1-254A-2D6E-4528-1BBF9302B98A}"/>
              </a:ext>
            </a:extLst>
          </p:cNvPr>
          <p:cNvSpPr txBox="1"/>
          <p:nvPr/>
        </p:nvSpPr>
        <p:spPr>
          <a:xfrm>
            <a:off x="6480000" y="2653483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4" action="ppaction://hlinksldjump"/>
              </a:rPr>
              <a:t>第</a:t>
            </a:r>
            <a:r>
              <a:rPr lang="en-US" altLang="zh-CN" sz="1400" dirty="0">
                <a:hlinkClick r:id="rId4" action="ppaction://hlinksldjump"/>
              </a:rPr>
              <a:t>8</a:t>
            </a:r>
            <a:r>
              <a:rPr lang="zh-CN" altLang="en-US" sz="1400" dirty="0">
                <a:hlinkClick r:id="rId4" action="ppaction://hlinksldjump"/>
              </a:rPr>
              <a:t>页</a:t>
            </a:r>
            <a:r>
              <a:rPr lang="en-US" altLang="zh-CN" sz="1400" dirty="0">
                <a:hlinkClick r:id="rId4" action="ppaction://hlinksldjump"/>
              </a:rPr>
              <a:t>/</a:t>
            </a:r>
            <a:r>
              <a:rPr lang="zh-CN" altLang="en-US" sz="1400" dirty="0">
                <a:hlinkClick r:id="rId4" action="ppaction://hlinksldjump"/>
              </a:rPr>
              <a:t>共</a:t>
            </a:r>
            <a:r>
              <a:rPr lang="en-US" altLang="zh-CN" sz="1400" dirty="0">
                <a:hlinkClick r:id="rId4" action="ppaction://hlinksldjump"/>
              </a:rPr>
              <a:t>24</a:t>
            </a:r>
            <a:r>
              <a:rPr lang="zh-CN" altLang="en-US" sz="1400" dirty="0">
                <a:hlinkClick r:id="rId4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EBE6F1-28CA-ED29-51BD-705EA800170B}"/>
              </a:ext>
            </a:extLst>
          </p:cNvPr>
          <p:cNvSpPr txBox="1"/>
          <p:nvPr/>
        </p:nvSpPr>
        <p:spPr>
          <a:xfrm>
            <a:off x="6480000" y="3936012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5" action="ppaction://hlinksldjump"/>
              </a:rPr>
              <a:t>第</a:t>
            </a:r>
            <a:r>
              <a:rPr lang="en-US" altLang="zh-CN" sz="1400" dirty="0">
                <a:hlinkClick r:id="rId5" action="ppaction://hlinksldjump"/>
              </a:rPr>
              <a:t>11</a:t>
            </a:r>
            <a:r>
              <a:rPr lang="zh-CN" altLang="en-US" sz="1400" dirty="0">
                <a:hlinkClick r:id="rId5" action="ppaction://hlinksldjump"/>
              </a:rPr>
              <a:t>页</a:t>
            </a:r>
            <a:r>
              <a:rPr lang="en-US" altLang="zh-CN" sz="1400" dirty="0">
                <a:hlinkClick r:id="rId5" action="ppaction://hlinksldjump"/>
              </a:rPr>
              <a:t>/</a:t>
            </a:r>
            <a:r>
              <a:rPr lang="zh-CN" altLang="en-US" sz="1400" dirty="0">
                <a:hlinkClick r:id="rId5" action="ppaction://hlinksldjump"/>
              </a:rPr>
              <a:t>共</a:t>
            </a:r>
            <a:r>
              <a:rPr lang="en-US" altLang="zh-CN" sz="1400" dirty="0">
                <a:hlinkClick r:id="rId5" action="ppaction://hlinksldjump"/>
              </a:rPr>
              <a:t>24</a:t>
            </a:r>
            <a:r>
              <a:rPr lang="zh-CN" altLang="en-US" sz="1400" dirty="0">
                <a:hlinkClick r:id="rId5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1F0AA-28D1-4334-6645-A9AAC67F25E0}"/>
              </a:ext>
            </a:extLst>
          </p:cNvPr>
          <p:cNvSpPr txBox="1"/>
          <p:nvPr/>
        </p:nvSpPr>
        <p:spPr>
          <a:xfrm>
            <a:off x="6480000" y="4928116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6" action="ppaction://hlinksldjump"/>
              </a:rPr>
              <a:t>第</a:t>
            </a:r>
            <a:r>
              <a:rPr lang="en-US" altLang="zh-CN" sz="1400" dirty="0">
                <a:hlinkClick r:id="rId6" action="ppaction://hlinksldjump"/>
              </a:rPr>
              <a:t>16</a:t>
            </a:r>
            <a:r>
              <a:rPr lang="zh-CN" altLang="en-US" sz="1400" dirty="0">
                <a:hlinkClick r:id="rId6" action="ppaction://hlinksldjump"/>
              </a:rPr>
              <a:t>页</a:t>
            </a:r>
            <a:r>
              <a:rPr lang="en-US" altLang="zh-CN" sz="1400" dirty="0">
                <a:hlinkClick r:id="rId6" action="ppaction://hlinksldjump"/>
              </a:rPr>
              <a:t>/</a:t>
            </a:r>
            <a:r>
              <a:rPr lang="zh-CN" altLang="en-US" sz="1400" dirty="0">
                <a:hlinkClick r:id="rId6" action="ppaction://hlinksldjump"/>
              </a:rPr>
              <a:t>共</a:t>
            </a:r>
            <a:r>
              <a:rPr lang="en-US" altLang="zh-CN" sz="1400" dirty="0">
                <a:hlinkClick r:id="rId6" action="ppaction://hlinksldjump"/>
              </a:rPr>
              <a:t>24</a:t>
            </a:r>
            <a:r>
              <a:rPr lang="zh-CN" altLang="en-US" sz="1400" dirty="0">
                <a:hlinkClick r:id="rId6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361F92-75B3-F038-0510-F6F2DA1187D6}"/>
              </a:ext>
            </a:extLst>
          </p:cNvPr>
          <p:cNvSpPr txBox="1"/>
          <p:nvPr/>
        </p:nvSpPr>
        <p:spPr>
          <a:xfrm>
            <a:off x="6480000" y="5970278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7" action="ppaction://hlinksldjump"/>
              </a:rPr>
              <a:t>第</a:t>
            </a:r>
            <a:r>
              <a:rPr lang="en-US" altLang="zh-CN" sz="1400" dirty="0">
                <a:hlinkClick r:id="rId7" action="ppaction://hlinksldjump"/>
              </a:rPr>
              <a:t>21</a:t>
            </a:r>
            <a:r>
              <a:rPr lang="zh-CN" altLang="en-US" sz="1400" dirty="0">
                <a:hlinkClick r:id="rId7" action="ppaction://hlinksldjump"/>
              </a:rPr>
              <a:t>页</a:t>
            </a:r>
            <a:r>
              <a:rPr lang="en-US" altLang="zh-CN" sz="1400" dirty="0">
                <a:hlinkClick r:id="rId7" action="ppaction://hlinksldjump"/>
              </a:rPr>
              <a:t>/</a:t>
            </a:r>
            <a:r>
              <a:rPr lang="zh-CN" altLang="en-US" sz="1400" dirty="0">
                <a:hlinkClick r:id="rId7" action="ppaction://hlinksldjump"/>
              </a:rPr>
              <a:t>共</a:t>
            </a:r>
            <a:r>
              <a:rPr lang="en-US" altLang="zh-CN" sz="1400" dirty="0">
                <a:hlinkClick r:id="rId7" action="ppaction://hlinksldjump"/>
              </a:rPr>
              <a:t>24</a:t>
            </a:r>
            <a:r>
              <a:rPr lang="zh-CN" altLang="en-US" sz="1400" dirty="0">
                <a:hlinkClick r:id="rId7" action="ppaction://hlinksldjump"/>
              </a:rPr>
              <a:t>页</a:t>
            </a:r>
            <a:endParaRPr lang="zh-CN" altLang="en-US" sz="1400" dirty="0"/>
          </a:p>
        </p:txBody>
      </p:sp>
    </p:spTree>
  </p:cSld>
  <p:clrMapOvr>
    <a:masterClrMapping/>
  </p:clrMapOvr>
  <p:transition spd="med" advTm="12832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性能试验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A332006-C548-84DB-0F4C-8A55208EEE5A}"/>
              </a:ext>
            </a:extLst>
          </p:cNvPr>
          <p:cNvSpPr txBox="1">
            <a:spLocks/>
          </p:cNvSpPr>
          <p:nvPr/>
        </p:nvSpPr>
        <p:spPr>
          <a:xfrm>
            <a:off x="7959570" y="1059024"/>
            <a:ext cx="4017082" cy="378133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智能合约的复杂度可以用其消耗的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值量化表示。因此本文统计改进前后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算法消耗的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，进行对比实验。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算法消耗的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值是传统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1.13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倍左右，这说明改进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算法带来的复杂度代价不高，处于可接受范围内。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8EFDE-1E49-761E-9466-EDB9AE213D34}"/>
              </a:ext>
            </a:extLst>
          </p:cNvPr>
          <p:cNvSpPr txBox="1"/>
          <p:nvPr/>
        </p:nvSpPr>
        <p:spPr>
          <a:xfrm>
            <a:off x="583834" y="5182103"/>
            <a:ext cx="10846166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在本文完善的系统中，实时路况更新耗时短；改进后的</a:t>
            </a:r>
            <a:r>
              <a:rPr lang="en-US" altLang="zh-CN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A*</a:t>
            </a:r>
            <a:r>
              <a:rPr lang="zh-CN" altLang="en-US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算法尽管在复杂度方面有所提升，但该代价可接受。证明将本文工作进一步推进是具有可行性的。</a:t>
            </a:r>
            <a:endParaRPr lang="en-US" altLang="zh-CN" sz="20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B44CC-DC71-DCC1-781E-8E569BA05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1376508"/>
            <a:ext cx="7460692" cy="32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1007"/>
      </p:ext>
    </p:extLst>
  </p:cSld>
  <p:clrMapOvr>
    <a:masterClrMapping/>
  </p:clrMapOvr>
  <p:transition spd="med" advTm="4473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12"/>
          <p:cNvSpPr txBox="1"/>
          <p:nvPr/>
        </p:nvSpPr>
        <p:spPr>
          <a:xfrm>
            <a:off x="6547219" y="3031305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总结与展望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1CF2A8-13C2-8CF3-E3AC-DC934804873F}"/>
              </a:ext>
            </a:extLst>
          </p:cNvPr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EC2DCE-5851-68F3-C40A-E91293AAFA0C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1399232-CD1F-B0FE-F25E-5706BA213594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5CA4259-74BB-6DB5-1D5C-97DF7FCE050B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842956E-E9D1-7DCE-8431-B0179BC73B0D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CE2A03C-C345-78F4-D8FA-E5F7BAD23FD2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33305"/>
      </p:ext>
    </p:extLst>
  </p:cSld>
  <p:clrMapOvr>
    <a:masterClrMapping/>
  </p:clrMapOvr>
  <p:transition spd="med" advTm="167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94B80-AD12-A1A1-B9D1-962ECDDE176D}"/>
              </a:ext>
            </a:extLst>
          </p:cNvPr>
          <p:cNvSpPr txBox="1">
            <a:spLocks/>
          </p:cNvSpPr>
          <p:nvPr/>
        </p:nvSpPr>
        <p:spPr>
          <a:xfrm>
            <a:off x="2930362" y="1859500"/>
            <a:ext cx="8428602" cy="313900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复现实验室已有工作，形成复现手册。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更新真实地图数据，并将其应用于调度系统。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提出了基于实时路况的改进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算法，并将其应用于调度系统中，完善了基于区块链的调度系统的路径规划算法。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针对完善后的调度系统进行了运行测试与性能测试，证明了把本文提出的算法结合进出租车调度系统，从而模拟更加真实的打车场景这一行为是具有可行性的。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92EC7B-28CC-F9BE-4B7B-0974FA65043A}"/>
              </a:ext>
            </a:extLst>
          </p:cNvPr>
          <p:cNvSpPr txBox="1"/>
          <p:nvPr/>
        </p:nvSpPr>
        <p:spPr>
          <a:xfrm>
            <a:off x="833037" y="3119129"/>
            <a:ext cx="1880670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工作总结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100486"/>
      </p:ext>
    </p:extLst>
  </p:cSld>
  <p:clrMapOvr>
    <a:masterClrMapping/>
  </p:clrMapOvr>
  <p:transition spd="med" advTm="246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29C6091-47E1-2161-E2C7-AEF9C337B37A}"/>
              </a:ext>
            </a:extLst>
          </p:cNvPr>
          <p:cNvSpPr txBox="1">
            <a:spLocks/>
          </p:cNvSpPr>
          <p:nvPr/>
        </p:nvSpPr>
        <p:spPr>
          <a:xfrm>
            <a:off x="2930362" y="1859500"/>
            <a:ext cx="8428602" cy="313900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在本文工作的基础上，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实时路况的计算方法仍待完善：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增加不同路况下的模拟过程；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定时上传车辆位置；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考虑路口路况；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仍可从其他方面对本系统进行完善：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设计乘客的信誉值评估模型；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探索用户的身份准入机制；</a:t>
            </a:r>
            <a:endParaRPr lang="en-US" altLang="zh-CN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9CC606-5097-D832-1A09-AC539607A83C}"/>
              </a:ext>
            </a:extLst>
          </p:cNvPr>
          <p:cNvSpPr txBox="1"/>
          <p:nvPr/>
        </p:nvSpPr>
        <p:spPr>
          <a:xfrm>
            <a:off x="833037" y="3119129"/>
            <a:ext cx="1880670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3952575273"/>
      </p:ext>
    </p:extLst>
  </p:cSld>
  <p:clrMapOvr>
    <a:masterClrMapping/>
  </p:clrMapOvr>
  <p:transition spd="med" advTm="3424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43382" y="2604474"/>
            <a:ext cx="450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45688" y="4298557"/>
            <a:ext cx="2100625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汇报人：蒙思洁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8064532" y="5982373"/>
            <a:ext cx="1001207" cy="154902"/>
            <a:chOff x="7957225" y="6063574"/>
            <a:chExt cx="1508992" cy="233464"/>
          </a:xfrm>
        </p:grpSpPr>
        <p:sp>
          <p:nvSpPr>
            <p:cNvPr id="24" name="椭圆 23"/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2">
            <a:extLst>
              <a:ext uri="{FF2B5EF4-FFF2-40B4-BE49-F238E27FC236}">
                <a16:creationId xmlns:a16="http://schemas.microsoft.com/office/drawing/2014/main" id="{8ACD79DF-DAE6-066F-E9BF-73C4E2F0AD87}"/>
              </a:ext>
            </a:extLst>
          </p:cNvPr>
          <p:cNvSpPr txBox="1"/>
          <p:nvPr/>
        </p:nvSpPr>
        <p:spPr>
          <a:xfrm>
            <a:off x="6469769" y="1080000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研究背景与目的</a:t>
            </a:r>
          </a:p>
        </p:txBody>
      </p:sp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478DA057-DA34-A7EE-F036-FD6F7A5DD891}"/>
              </a:ext>
            </a:extLst>
          </p:cNvPr>
          <p:cNvSpPr txBox="1"/>
          <p:nvPr/>
        </p:nvSpPr>
        <p:spPr>
          <a:xfrm>
            <a:off x="7384859" y="3429000"/>
            <a:ext cx="2360553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）研究背景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）相关技术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）我的工作</a:t>
            </a:r>
          </a:p>
        </p:txBody>
      </p:sp>
    </p:spTree>
  </p:cSld>
  <p:clrMapOvr>
    <a:masterClrMapping/>
  </p:clrMapOvr>
  <p:transition spd="med" advTm="3023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A795B-7125-B253-487C-5E451327C9A4}"/>
              </a:ext>
            </a:extLst>
          </p:cNvPr>
          <p:cNvSpPr txBox="1">
            <a:spLocks/>
          </p:cNvSpPr>
          <p:nvPr/>
        </p:nvSpPr>
        <p:spPr>
          <a:xfrm>
            <a:off x="722669" y="2860707"/>
            <a:ext cx="10746663" cy="264694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网约车应用便于用户预约车辆、实现点对点运输，能满足乘客个性化需求。但其数据处理、存储均通过第三方平台完成，依赖中心服务器，使数据安全无法得到保证。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区块链技术去中心化，具有可追溯性。其无需可信第三方参与，通过分布式存储与计算，由所有节点共同维护数据安全。将区块链与出租车调度系统相结合，能保证司乘间实现可信交流，提升打车平台安全性。</a:t>
            </a:r>
            <a:endParaRPr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266E2F-120E-1D10-5E45-7D411C3B7F5B}"/>
              </a:ext>
            </a:extLst>
          </p:cNvPr>
          <p:cNvSpPr txBox="1"/>
          <p:nvPr/>
        </p:nvSpPr>
        <p:spPr>
          <a:xfrm>
            <a:off x="3122403" y="1831608"/>
            <a:ext cx="5947195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基于区块链的出租车调度系统</a:t>
            </a:r>
          </a:p>
        </p:txBody>
      </p:sp>
    </p:spTree>
    <p:extLst>
      <p:ext uri="{BB962C8B-B14F-4D97-AF65-F5344CB8AC3E}">
        <p14:creationId xmlns:p14="http://schemas.microsoft.com/office/powerpoint/2010/main" val="3043784618"/>
      </p:ext>
    </p:extLst>
  </p:cSld>
  <p:clrMapOvr>
    <a:masterClrMapping/>
  </p:clrMapOvr>
  <p:transition spd="med" advTm="3751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8F36EA-B91A-FB3D-00FD-75729531FDFA}"/>
              </a:ext>
            </a:extLst>
          </p:cNvPr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以太坊和智能合约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F5A0-759C-F0D7-A2C1-74ACC9A3FEBB}"/>
              </a:ext>
            </a:extLst>
          </p:cNvPr>
          <p:cNvSpPr txBox="1"/>
          <p:nvPr/>
        </p:nvSpPr>
        <p:spPr>
          <a:xfrm>
            <a:off x="660398" y="3594137"/>
            <a:ext cx="2853509" cy="619744"/>
          </a:xfrm>
          <a:prstGeom prst="round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Geohash</a:t>
            </a: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编码技术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8359DFB-9F0F-BA48-727A-51CBBF06B86B}"/>
              </a:ext>
            </a:extLst>
          </p:cNvPr>
          <p:cNvSpPr txBox="1">
            <a:spLocks/>
          </p:cNvSpPr>
          <p:nvPr/>
        </p:nvSpPr>
        <p:spPr>
          <a:xfrm>
            <a:off x="842250" y="4601681"/>
            <a:ext cx="10434387" cy="8166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将二维经纬度数据编码为一个一维字符串的地理编码技术。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确定唯一地理区域，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Geohash </a:t>
            </a:r>
            <a:r>
              <a:rPr lang="zh-CN" altLang="en-US" sz="2000" dirty="0"/>
              <a:t>编码精度越高，所能确定的区域范围越小。</a:t>
            </a:r>
            <a:endParaRPr lang="en-US" altLang="zh-CN" sz="32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EF396B5-57A3-6E56-A437-FF67FF0C0E31}"/>
              </a:ext>
            </a:extLst>
          </p:cNvPr>
          <p:cNvSpPr txBox="1">
            <a:spLocks/>
          </p:cNvSpPr>
          <p:nvPr/>
        </p:nvSpPr>
        <p:spPr>
          <a:xfrm>
            <a:off x="842250" y="2424363"/>
            <a:ext cx="10434387" cy="8395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以太坊：开源的有智能合约功能的公共区块链平台。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智能合约：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部署在区块链上的程序</a:t>
            </a:r>
            <a:r>
              <a:rPr lang="zh-CN" altLang="en-US" sz="2000" dirty="0"/>
              <a:t>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4895227"/>
      </p:ext>
    </p:extLst>
  </p:cSld>
  <p:clrMapOvr>
    <a:masterClrMapping/>
  </p:clrMapOvr>
  <p:transition spd="med" advTm="2834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8F36EA-B91A-FB3D-00FD-75729531FDFA}"/>
              </a:ext>
            </a:extLst>
          </p:cNvPr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A*</a:t>
            </a: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000" b="1" kern="0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F5A0-759C-F0D7-A2C1-74ACC9A3FEBB}"/>
              </a:ext>
            </a:extLst>
          </p:cNvPr>
          <p:cNvSpPr txBox="1"/>
          <p:nvPr/>
        </p:nvSpPr>
        <p:spPr>
          <a:xfrm>
            <a:off x="660398" y="3594137"/>
            <a:ext cx="2853509" cy="619744"/>
          </a:xfrm>
          <a:prstGeom prst="round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树状区块链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8359DFB-9F0F-BA48-727A-51CBBF06B86B}"/>
              </a:ext>
            </a:extLst>
          </p:cNvPr>
          <p:cNvSpPr txBox="1">
            <a:spLocks/>
          </p:cNvSpPr>
          <p:nvPr/>
        </p:nvSpPr>
        <p:spPr>
          <a:xfrm>
            <a:off x="842250" y="4601681"/>
            <a:ext cx="10602187" cy="126010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按照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Geohash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的层级划分，具备区域物理位置状态特性的一种树状多层级区块链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相较于以单链为结构的传统区块链来说，在根据地理分区特性对链上数据进行存储访问时，树状区块链具有更高的效率。</a:t>
            </a:r>
            <a:endParaRPr lang="en-US" altLang="zh-CN" sz="32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EF396B5-57A3-6E56-A437-FF67FF0C0E31}"/>
              </a:ext>
            </a:extLst>
          </p:cNvPr>
          <p:cNvSpPr txBox="1">
            <a:spLocks/>
          </p:cNvSpPr>
          <p:nvPr/>
        </p:nvSpPr>
        <p:spPr>
          <a:xfrm>
            <a:off x="842250" y="2424363"/>
            <a:ext cx="10434387" cy="8395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静态路网中求解最短路径的一种启发式直接搜索方法。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计算因子为道路长度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35267938"/>
      </p:ext>
    </p:extLst>
  </p:cSld>
  <p:clrMapOvr>
    <a:masterClrMapping/>
  </p:clrMapOvr>
  <p:transition spd="med" advTm="2834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我的工作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D6C60-6563-3B5B-83C5-D246356EA33F}"/>
              </a:ext>
            </a:extLst>
          </p:cNvPr>
          <p:cNvSpPr txBox="1">
            <a:spLocks/>
          </p:cNvSpPr>
          <p:nvPr/>
        </p:nvSpPr>
        <p:spPr>
          <a:xfrm>
            <a:off x="634074" y="1365065"/>
            <a:ext cx="10923852" cy="412787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在实验室前期工作的基础上，复现了基于树状区块链的出租车调度系统。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借助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ArcGIS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PostgreSQL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软件，更新了调度系统里使用的基于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Geohash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编码的北京市真实地图数据，该地图数据满足运行要求，真实可信。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结合实际生活场景，本文提出了基于实时路况的改进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算法，并将其应用于出租车调度系统中，完善了调度系统的路径规划过程。该算法引入实时路况的影响因素，使调度系统能根据路况动态地规划路径，更接近于真实生活场景。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/>
              <a:t>针对完善后的调度系统进行了运行测试与性能测试，证明了本文工作的可行性。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我的毕设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Github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仓库：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hlinkClick r:id="rId3"/>
              </a:rPr>
              <a:t>https://github.com/LancerEnk/GraduationDesign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856811"/>
      </p:ext>
    </p:extLst>
  </p:cSld>
  <p:clrMapOvr>
    <a:masterClrMapping/>
  </p:clrMapOvr>
  <p:transition spd="med" advTm="5768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635F7E9-EB0F-3171-FB04-7B22B2A30140}"/>
              </a:ext>
            </a:extLst>
          </p:cNvPr>
          <p:cNvGrpSpPr/>
          <p:nvPr/>
        </p:nvGrpSpPr>
        <p:grpSpPr>
          <a:xfrm>
            <a:off x="8064532" y="5982397"/>
            <a:ext cx="1001207" cy="154902"/>
            <a:chOff x="7957225" y="6063574"/>
            <a:chExt cx="1508992" cy="23346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C127F1-1EAF-6F7F-2FE0-0F67EF66969C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DAFAD86-3DFD-F237-26D5-F9A02849C3EA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967791A-B2E1-E11B-93A8-E7BC60AB001E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196F789-FEE5-5CB5-EC7B-A37B71B5DCC2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E960220-9D5D-0345-9BFF-5655B3EA47A8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40815D04-EED7-55C4-013C-381BCC9C8A03}"/>
              </a:ext>
            </a:extLst>
          </p:cNvPr>
          <p:cNvSpPr txBox="1"/>
          <p:nvPr/>
        </p:nvSpPr>
        <p:spPr>
          <a:xfrm>
            <a:off x="6548112" y="3429000"/>
            <a:ext cx="4034047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）实验室工作复现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）实验室工作的数据更新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/>
              <a:cs typeface="+mn-ea"/>
              <a:sym typeface="+mn-lt"/>
            </a:endParaRPr>
          </a:p>
        </p:txBody>
      </p:sp>
      <p:sp>
        <p:nvSpPr>
          <p:cNvPr id="4" name="文本占位符 12">
            <a:extLst>
              <a:ext uri="{FF2B5EF4-FFF2-40B4-BE49-F238E27FC236}">
                <a16:creationId xmlns:a16="http://schemas.microsoft.com/office/drawing/2014/main" id="{403558B5-3D0A-EF71-B120-677BCA69ACDE}"/>
              </a:ext>
            </a:extLst>
          </p:cNvPr>
          <p:cNvSpPr txBox="1"/>
          <p:nvPr/>
        </p:nvSpPr>
        <p:spPr>
          <a:xfrm>
            <a:off x="6469769" y="1080000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数据准备</a:t>
            </a:r>
          </a:p>
        </p:txBody>
      </p:sp>
    </p:spTree>
    <p:extLst>
      <p:ext uri="{BB962C8B-B14F-4D97-AF65-F5344CB8AC3E}">
        <p14:creationId xmlns:p14="http://schemas.microsoft.com/office/powerpoint/2010/main" val="1435161461"/>
      </p:ext>
    </p:extLst>
  </p:cSld>
  <p:clrMapOvr>
    <a:masterClrMapping/>
  </p:clrMapOvr>
  <p:transition spd="med" advTm="2468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实验室工作复现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5A7046-7AE7-7A7B-79D4-F00ACA499479}"/>
              </a:ext>
            </a:extLst>
          </p:cNvPr>
          <p:cNvSpPr txBox="1">
            <a:spLocks/>
          </p:cNvSpPr>
          <p:nvPr/>
        </p:nvSpPr>
        <p:spPr>
          <a:xfrm>
            <a:off x="129209" y="1425148"/>
            <a:ext cx="11933582" cy="400770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b="1" dirty="0"/>
              <a:t>实验室其他同学已完成的复现工作：</a:t>
            </a:r>
            <a:endParaRPr lang="en-US" altLang="zh-CN" b="1" dirty="0"/>
          </a:p>
          <a:p>
            <a:pPr lvl="2">
              <a:lnSpc>
                <a:spcPct val="200000"/>
              </a:lnSpc>
            </a:pPr>
            <a:r>
              <a:rPr lang="zh-CN" altLang="en-US" dirty="0"/>
              <a:t>完整运行了基于树状区块链的 </a:t>
            </a:r>
            <a:r>
              <a:rPr lang="zh-CN" altLang="en-US" dirty="0">
                <a:solidFill>
                  <a:srgbClr val="0000FF"/>
                </a:solidFill>
              </a:rPr>
              <a:t>基础</a:t>
            </a:r>
            <a:r>
              <a:rPr lang="zh-CN" altLang="en-US" dirty="0"/>
              <a:t> 出租车调度系统。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b="1" dirty="0"/>
              <a:t>我的复现工作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lnSpc>
                <a:spcPct val="200000"/>
              </a:lnSpc>
              <a:defRPr/>
            </a:pPr>
            <a:r>
              <a:rPr lang="zh-CN" altLang="en-US" dirty="0"/>
              <a:t>在前期工作基础上，复现了 </a:t>
            </a:r>
            <a:r>
              <a:rPr lang="zh-CN" altLang="en-US" dirty="0">
                <a:solidFill>
                  <a:srgbClr val="0000FF"/>
                </a:solidFill>
              </a:rPr>
              <a:t>经过</a:t>
            </a:r>
            <a:r>
              <a:rPr lang="en-US" altLang="zh-CN" dirty="0" err="1">
                <a:solidFill>
                  <a:srgbClr val="0000FF"/>
                </a:solidFill>
              </a:rPr>
              <a:t>vue</a:t>
            </a:r>
            <a:r>
              <a:rPr lang="zh-CN" altLang="en-US" dirty="0">
                <a:solidFill>
                  <a:srgbClr val="0000FF"/>
                </a:solidFill>
              </a:rPr>
              <a:t>前端优化</a:t>
            </a:r>
            <a:r>
              <a:rPr lang="zh-CN" altLang="en-US" dirty="0"/>
              <a:t> 和 </a:t>
            </a:r>
            <a:r>
              <a:rPr lang="zh-CN" altLang="en-US" dirty="0">
                <a:solidFill>
                  <a:srgbClr val="0000FF"/>
                </a:solidFill>
              </a:rPr>
              <a:t>信誉值算法补充 </a:t>
            </a:r>
            <a:r>
              <a:rPr lang="zh-CN" altLang="en-US" dirty="0"/>
              <a:t>的 </a:t>
            </a:r>
            <a:r>
              <a:rPr lang="zh-CN" altLang="en-US" dirty="0">
                <a:solidFill>
                  <a:srgbClr val="0000FF"/>
                </a:solidFill>
              </a:rPr>
              <a:t>改进版</a:t>
            </a:r>
            <a:r>
              <a:rPr lang="zh-CN" altLang="en-US" dirty="0"/>
              <a:t> 出租车调度系统。</a:t>
            </a:r>
            <a:endParaRPr lang="en-US" altLang="zh-CN" dirty="0"/>
          </a:p>
          <a:p>
            <a:pPr lvl="2">
              <a:lnSpc>
                <a:spcPct val="200000"/>
              </a:lnSpc>
              <a:defRPr/>
            </a:pPr>
            <a:r>
              <a:rPr lang="zh-CN" altLang="en-US" dirty="0"/>
              <a:t>复现出了 </a:t>
            </a:r>
            <a:r>
              <a:rPr lang="zh-CN" altLang="en-US" dirty="0">
                <a:solidFill>
                  <a:srgbClr val="0000FF"/>
                </a:solidFill>
              </a:rPr>
              <a:t>改进版 </a:t>
            </a:r>
            <a:r>
              <a:rPr lang="zh-CN" altLang="en-US" dirty="0"/>
              <a:t>出租车调度系统的 </a:t>
            </a:r>
            <a:r>
              <a:rPr lang="zh-CN" altLang="en-US" dirty="0">
                <a:solidFill>
                  <a:srgbClr val="0000FF"/>
                </a:solidFill>
              </a:rPr>
              <a:t>多设备访问效果 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92124"/>
      </p:ext>
    </p:extLst>
  </p:cSld>
  <p:clrMapOvr>
    <a:masterClrMapping/>
  </p:clrMapOvr>
  <p:transition spd="med" advTm="2095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1508</Words>
  <Application>Microsoft Office PowerPoint</Application>
  <PresentationFormat>宽屏</PresentationFormat>
  <Paragraphs>186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FandolSong-Regular</vt:lpstr>
      <vt:lpstr>等线</vt:lpstr>
      <vt:lpstr>微软雅黑</vt:lpstr>
      <vt:lpstr>微软雅黑 Light</vt:lpstr>
      <vt:lpstr>Arial</vt:lpstr>
      <vt:lpstr>Calibri</vt:lpstr>
      <vt:lpstr>Cambria Math</vt:lpstr>
      <vt:lpstr>Century Gothic</vt:lpstr>
      <vt:lpstr>Times New Roman</vt:lpstr>
      <vt:lpstr>verdana</vt:lpstr>
      <vt:lpstr>verdana</vt:lpstr>
      <vt:lpstr>封2​​</vt:lpstr>
      <vt:lpstr>基于区块链的出租车调度系统的完善</vt:lpstr>
      <vt:lpstr>PowerPoint 演示文稿</vt:lpstr>
      <vt:lpstr>PowerPoint 演示文稿</vt:lpstr>
      <vt:lpstr>研究背景</vt:lpstr>
      <vt:lpstr>相关技术</vt:lpstr>
      <vt:lpstr>相关技术</vt:lpstr>
      <vt:lpstr>我的工作</vt:lpstr>
      <vt:lpstr>PowerPoint 演示文稿</vt:lpstr>
      <vt:lpstr>实验室工作复现</vt:lpstr>
      <vt:lpstr>实验室工作的数据更新</vt:lpstr>
      <vt:lpstr>PowerPoint 演示文稿</vt:lpstr>
      <vt:lpstr>调度系统结构</vt:lpstr>
      <vt:lpstr>系统里原有的A*算法</vt:lpstr>
      <vt:lpstr>基于实时路况的改进A*算法</vt:lpstr>
      <vt:lpstr>完善后的调度系统运行过程</vt:lpstr>
      <vt:lpstr>PowerPoint 演示文稿</vt:lpstr>
      <vt:lpstr>地图数据的正确性分析</vt:lpstr>
      <vt:lpstr>运行试验</vt:lpstr>
      <vt:lpstr>性能试验</vt:lpstr>
      <vt:lpstr>性能试验</vt:lpstr>
      <vt:lpstr>PowerPoint 演示文稿</vt:lpstr>
      <vt:lpstr>总结与展望</vt:lpstr>
      <vt:lpstr>总结与展望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enkidu</dc:creator>
  <cp:lastModifiedBy>meng enkidu</cp:lastModifiedBy>
  <cp:revision>133</cp:revision>
  <dcterms:created xsi:type="dcterms:W3CDTF">2023-05-19T07:00:51Z</dcterms:created>
  <dcterms:modified xsi:type="dcterms:W3CDTF">2023-06-13T18:40:41Z</dcterms:modified>
</cp:coreProperties>
</file>