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4" r:id="rId7"/>
    <p:sldId id="26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F0C78-19D9-46FD-B99C-6242BF7357E3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676D6-A0B5-4B16-96BD-C4931D98D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7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AA5F0-770B-410C-90B7-ECBA0CF902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771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: 形状 39"/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: 形状 39"/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9"/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74"/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5006380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/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标题 47"/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3981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0484059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/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-1" fmla="*/ 0 w 3162300"/>
              <a:gd name="connsiteY0-2" fmla="*/ 2147409 h 2238849"/>
              <a:gd name="connsiteX1-3" fmla="*/ 0 w 3162300"/>
              <a:gd name="connsiteY1-4" fmla="*/ 1565265 h 2238849"/>
              <a:gd name="connsiteX2-5" fmla="*/ 0 w 3162300"/>
              <a:gd name="connsiteY2-6" fmla="*/ 1544697 h 2238849"/>
              <a:gd name="connsiteX3-7" fmla="*/ 0 w 3162300"/>
              <a:gd name="connsiteY3-8" fmla="*/ 0 h 2238849"/>
              <a:gd name="connsiteX4-9" fmla="*/ 1585774 w 3162300"/>
              <a:gd name="connsiteY4-10" fmla="*/ 1112898 h 2238849"/>
              <a:gd name="connsiteX5-11" fmla="*/ 3162300 w 3162300"/>
              <a:gd name="connsiteY5-12" fmla="*/ 0 h 2238849"/>
              <a:gd name="connsiteX6-13" fmla="*/ 3162300 w 3162300"/>
              <a:gd name="connsiteY6-14" fmla="*/ 1544697 h 2238849"/>
              <a:gd name="connsiteX7-15" fmla="*/ 3162300 w 3162300"/>
              <a:gd name="connsiteY7-16" fmla="*/ 1565265 h 2238849"/>
              <a:gd name="connsiteX8-17" fmla="*/ 3162300 w 3162300"/>
              <a:gd name="connsiteY8-18" fmla="*/ 2147409 h 2238849"/>
              <a:gd name="connsiteX9" fmla="*/ 91440 w 3162300"/>
              <a:gd name="connsiteY9" fmla="*/ 2238849 h 2238849"/>
              <a:gd name="connsiteX0-19" fmla="*/ 0 w 3162300"/>
              <a:gd name="connsiteY0-20" fmla="*/ 2147409 h 2147409"/>
              <a:gd name="connsiteX1-21" fmla="*/ 0 w 3162300"/>
              <a:gd name="connsiteY1-22" fmla="*/ 1565265 h 2147409"/>
              <a:gd name="connsiteX2-23" fmla="*/ 0 w 3162300"/>
              <a:gd name="connsiteY2-24" fmla="*/ 1544697 h 2147409"/>
              <a:gd name="connsiteX3-25" fmla="*/ 0 w 3162300"/>
              <a:gd name="connsiteY3-26" fmla="*/ 0 h 2147409"/>
              <a:gd name="connsiteX4-27" fmla="*/ 1585774 w 3162300"/>
              <a:gd name="connsiteY4-28" fmla="*/ 1112898 h 2147409"/>
              <a:gd name="connsiteX5-29" fmla="*/ 3162300 w 3162300"/>
              <a:gd name="connsiteY5-30" fmla="*/ 0 h 2147409"/>
              <a:gd name="connsiteX6-31" fmla="*/ 3162300 w 3162300"/>
              <a:gd name="connsiteY6-32" fmla="*/ 1544697 h 2147409"/>
              <a:gd name="connsiteX7-33" fmla="*/ 3162300 w 3162300"/>
              <a:gd name="connsiteY7-34" fmla="*/ 1565265 h 2147409"/>
              <a:gd name="connsiteX8-35" fmla="*/ 3162300 w 3162300"/>
              <a:gd name="connsiteY8-36" fmla="*/ 2147409 h 2147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/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-1" fmla="*/ 0 w 3162300"/>
              <a:gd name="connsiteY0-2" fmla="*/ 1871961 h 1963401"/>
              <a:gd name="connsiteX1-3" fmla="*/ 0 w 3162300"/>
              <a:gd name="connsiteY1-4" fmla="*/ 0 h 1963401"/>
              <a:gd name="connsiteX2-5" fmla="*/ 3162300 w 3162300"/>
              <a:gd name="connsiteY2-6" fmla="*/ 0 h 1963401"/>
              <a:gd name="connsiteX3-7" fmla="*/ 3162300 w 3162300"/>
              <a:gd name="connsiteY3-8" fmla="*/ 1871961 h 1963401"/>
              <a:gd name="connsiteX4-9" fmla="*/ 91440 w 3162300"/>
              <a:gd name="connsiteY4-10" fmla="*/ 1963401 h 1963401"/>
              <a:gd name="connsiteX0-11" fmla="*/ 0 w 3162300"/>
              <a:gd name="connsiteY0-12" fmla="*/ 1871961 h 1871961"/>
              <a:gd name="connsiteX1-13" fmla="*/ 0 w 3162300"/>
              <a:gd name="connsiteY1-14" fmla="*/ 0 h 1871961"/>
              <a:gd name="connsiteX2-15" fmla="*/ 3162300 w 3162300"/>
              <a:gd name="connsiteY2-16" fmla="*/ 0 h 1871961"/>
              <a:gd name="connsiteX3-17" fmla="*/ 3162300 w 3162300"/>
              <a:gd name="connsiteY3-18" fmla="*/ 1871961 h 1871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771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6903606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05202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2023/1/11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69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368" y="2924470"/>
            <a:ext cx="7015008" cy="5847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基于区块链的出租车调度系统的完善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71366" y="4108052"/>
            <a:ext cx="6221139" cy="345094"/>
          </a:xfrm>
        </p:spPr>
        <p:txBody>
          <a:bodyPr/>
          <a:lstStyle/>
          <a:p>
            <a:r>
              <a:rPr lang="zh-CN" altLang="en-US" dirty="0"/>
              <a:t>答辩人：蒙思洁　　　导　师：陆慧梅　　　时间：</a:t>
            </a:r>
            <a:fld id="{D59A35C6-7D58-4C95-A60A-B688BEF8C3D6}" type="datetime1">
              <a:rPr lang="zh-CN" altLang="en-US" smtClean="0"/>
              <a:t>2023/1/11</a:t>
            </a:fld>
            <a:endParaRPr lang="zh-CN" altLang="en-US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271139" y="1028700"/>
            <a:ext cx="1774845" cy="960541"/>
            <a:chOff x="5576876" y="540040"/>
            <a:chExt cx="1774845" cy="960541"/>
          </a:xfrm>
        </p:grpSpPr>
        <p:sp>
          <p:nvSpPr>
            <p:cNvPr id="29" name="文本框 28"/>
            <p:cNvSpPr txBox="1"/>
            <p:nvPr/>
          </p:nvSpPr>
          <p:spPr>
            <a:xfrm>
              <a:off x="5576876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01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76876" y="977361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课题</a:t>
              </a:r>
              <a:r>
                <a:rPr lang="zh-CN" altLang="en-US" sz="2800" b="1" spc="300" dirty="0">
                  <a:solidFill>
                    <a:prstClr val="black"/>
                  </a:solidFill>
                  <a:latin typeface="微软雅黑" panose="020B0503020204020204" charset="-122"/>
                  <a:ea typeface="微软雅黑"/>
                </a:rPr>
                <a:t>背景</a:t>
              </a:r>
              <a:endPara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398684" y="1028700"/>
            <a:ext cx="1774845" cy="960541"/>
            <a:chOff x="8704421" y="540040"/>
            <a:chExt cx="1774845" cy="960541"/>
          </a:xfrm>
        </p:grpSpPr>
        <p:sp>
          <p:nvSpPr>
            <p:cNvPr id="30" name="文本框 29"/>
            <p:cNvSpPr txBox="1"/>
            <p:nvPr/>
          </p:nvSpPr>
          <p:spPr>
            <a:xfrm>
              <a:off x="8704421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02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704421" y="977361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spc="300" dirty="0">
                  <a:solidFill>
                    <a:prstClr val="black"/>
                  </a:solidFill>
                  <a:latin typeface="微软雅黑" panose="020B0503020204020204" charset="-122"/>
                  <a:ea typeface="微软雅黑"/>
                </a:rPr>
                <a:t>调研情况</a:t>
              </a:r>
              <a:endPara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71139" y="2719407"/>
            <a:ext cx="1774845" cy="929999"/>
            <a:chOff x="5576876" y="2230747"/>
            <a:chExt cx="1774845" cy="929999"/>
          </a:xfrm>
        </p:grpSpPr>
        <p:sp>
          <p:nvSpPr>
            <p:cNvPr id="31" name="文本框 30"/>
            <p:cNvSpPr txBox="1"/>
            <p:nvPr/>
          </p:nvSpPr>
          <p:spPr>
            <a:xfrm>
              <a:off x="5576876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03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576876" y="2637526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spc="300" dirty="0">
                  <a:solidFill>
                    <a:prstClr val="black"/>
                  </a:solidFill>
                  <a:latin typeface="微软雅黑" panose="020B0503020204020204" charset="-122"/>
                  <a:ea typeface="微软雅黑"/>
                </a:rPr>
                <a:t>工作内容</a:t>
              </a:r>
              <a:endPara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398684" y="2719407"/>
            <a:ext cx="1774845" cy="929999"/>
            <a:chOff x="8704421" y="2230747"/>
            <a:chExt cx="1774845" cy="929999"/>
          </a:xfrm>
        </p:grpSpPr>
        <p:sp>
          <p:nvSpPr>
            <p:cNvPr id="32" name="文本框 31"/>
            <p:cNvSpPr txBox="1"/>
            <p:nvPr/>
          </p:nvSpPr>
          <p:spPr>
            <a:xfrm>
              <a:off x="8704421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04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704421" y="2637526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spc="300" dirty="0">
                  <a:solidFill>
                    <a:prstClr val="black"/>
                  </a:solidFill>
                  <a:latin typeface="微软雅黑" panose="020B0503020204020204" charset="-122"/>
                  <a:ea typeface="微软雅黑"/>
                </a:rPr>
                <a:t>时间</a:t>
              </a: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安排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67218" y="5849866"/>
            <a:ext cx="1052654" cy="108000"/>
            <a:chOff x="10467218" y="6126091"/>
            <a:chExt cx="1052654" cy="108000"/>
          </a:xfrm>
          <a:solidFill>
            <a:schemeClr val="accent1"/>
          </a:solidFill>
        </p:grpSpPr>
        <p:sp>
          <p:nvSpPr>
            <p:cNvPr id="3" name="椭圆 2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课题背景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1058985" y="145987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639669" y="518585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B49415-E80E-27AC-210C-A3BD94A43715}"/>
              </a:ext>
            </a:extLst>
          </p:cNvPr>
          <p:cNvSpPr txBox="1"/>
          <p:nvPr/>
        </p:nvSpPr>
        <p:spPr>
          <a:xfrm>
            <a:off x="1354989" y="1329803"/>
            <a:ext cx="9482021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传统的地理信息相关的应用由于中心化的设计，存在信息垄断和信息分发效率低下等问题。</a:t>
            </a:r>
            <a:r>
              <a:rPr lang="zh-CN" altLang="en-US" b="1" dirty="0"/>
              <a:t>区块链技术</a:t>
            </a:r>
            <a:r>
              <a:rPr lang="zh-CN" altLang="en-US" dirty="0"/>
              <a:t>具有去中心化、时序数据、集体维护、可编程和安全可信等特点。区块链技术中数据信息不可篡改，因此应用进出租车调度系统中可以提升通讯的安全性，消除平台对打车数据的垄断，保证信息公开透明。司机与乘客之间直接交流与贸易，保证了司乘双方的可信交流。车与车之间通过区块链技术进行位置通讯，也能提高通讯传输效率，营造安全高效的打车服务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本毕业设计选题通过将区块链与出租车调度系统进行结合，将区块链技术应用于地理信息相关的应用中，在已有的基于区块链的出租车调度系统上改进车辆调度算法，增加对乘客的信誉值评估环节，可视化展示打车的完整流程和司机、乘客双方的信誉值，实现对原有出租车调度系统的完善。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调研情况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842251" y="1620729"/>
            <a:ext cx="10251316" cy="3805453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kumimoji="0" lang="zh-CN" altLang="en-US" sz="2455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以太坊</a:t>
            </a:r>
            <a:r>
              <a:rPr kumimoji="0" lang="zh-CN" altLang="en-US" sz="2455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：开源的有智能合约功能的公共区块链平台</a:t>
            </a:r>
            <a:endParaRPr kumimoji="0" lang="en-US" altLang="zh-CN" sz="2455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2">
              <a:lnSpc>
                <a:spcPct val="120000"/>
              </a:lnSpc>
              <a:defRPr/>
            </a:pPr>
            <a:r>
              <a:rPr kumimoji="0" lang="zh-CN" altLang="en-US" sz="2055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对底层区块链技术进行封装，使开发者专注于开发应用本身逻辑的智能合约。</a:t>
            </a:r>
            <a:endParaRPr kumimoji="0" lang="en-US" altLang="zh-CN" sz="2055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3">
              <a:lnSpc>
                <a:spcPct val="120000"/>
              </a:lnSpc>
              <a:defRPr/>
            </a:pPr>
            <a:r>
              <a:rPr kumimoji="0" lang="zh-CN" altLang="en-US" sz="1855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智能合约：一种计算机协议，以数字方式促进、验证或执行合同的谈判或履行。</a:t>
            </a:r>
            <a:endParaRPr kumimoji="0" lang="en-US" altLang="zh-CN" sz="1855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1">
              <a:defRPr/>
            </a:pPr>
            <a:r>
              <a:rPr kumimoji="0" lang="zh-CN" altLang="en-US" sz="2455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地图存储</a:t>
            </a:r>
            <a:r>
              <a:rPr lang="zh-CN" altLang="en-US" sz="245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kumimoji="0" lang="en-US" altLang="zh-CN" sz="2455" b="0" i="0" u="none" strike="noStrike" kern="1200" cap="none" spc="3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GeoHash</a:t>
            </a:r>
            <a:r>
              <a:rPr kumimoji="0" lang="zh-CN" altLang="en-US" sz="2455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编码</a:t>
            </a:r>
            <a:endParaRPr kumimoji="0" lang="en-US" altLang="zh-CN" sz="2455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2">
              <a:lnSpc>
                <a:spcPct val="120000"/>
              </a:lnSpc>
              <a:defRPr/>
            </a:pPr>
            <a:r>
              <a:rPr kumimoji="0" lang="zh-CN" altLang="en-US" sz="2055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一种地址编码方法：将二维的空间经纬度数据编码为一个一维的字符串</a:t>
            </a:r>
            <a:r>
              <a:rPr kumimoji="0" lang="en-US" altLang="zh-CN" sz="2055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,</a:t>
            </a:r>
            <a:r>
              <a:rPr kumimoji="0" lang="zh-CN" altLang="en-US" sz="2055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能够确定一个唯一的地理区域。</a:t>
            </a:r>
            <a:endParaRPr kumimoji="0" lang="en-US" altLang="zh-CN" sz="2055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1">
              <a:defRPr/>
            </a:pPr>
            <a:r>
              <a:rPr lang="zh-CN" altLang="en-US" sz="2455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车辆调度算法</a:t>
            </a:r>
            <a:r>
              <a:rPr lang="zh-CN" altLang="en-US" sz="245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45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245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</a:t>
            </a:r>
            <a:endParaRPr lang="en-US" altLang="zh-CN" sz="2455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>
              <a:lnSpc>
                <a:spcPct val="120000"/>
              </a:lnSpc>
              <a:defRPr/>
            </a:pPr>
            <a:r>
              <a:rPr lang="zh-CN" altLang="en-US" sz="205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一种静态路网中求解最短路径的一种启发式直接搜索方法。计算因子为道路长度。</a:t>
            </a:r>
            <a:endParaRPr lang="en-US" altLang="zh-CN" sz="2055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defRPr/>
            </a:pPr>
            <a:r>
              <a:rPr kumimoji="0" lang="zh-CN" altLang="en-US" sz="2455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信誉值评估</a:t>
            </a:r>
            <a:r>
              <a:rPr lang="zh-CN" altLang="en-US" sz="245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：评估打车过程中涉及的对象的可信程度</a:t>
            </a:r>
            <a:endParaRPr lang="en-US" altLang="zh-CN" sz="2455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>
              <a:lnSpc>
                <a:spcPct val="120000"/>
              </a:lnSpc>
              <a:defRPr/>
            </a:pPr>
            <a:r>
              <a:rPr kumimoji="0" lang="zh-CN" altLang="en-US" sz="2055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对司机：根据车辆位置验证和乘客主观打分双重因素进行信誉值计算。</a:t>
            </a:r>
            <a:endParaRPr kumimoji="0" lang="en-US" altLang="zh-CN" sz="2055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1058985" y="145987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639669" y="518585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工作内容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1539631" y="1700198"/>
            <a:ext cx="9100038" cy="361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55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1058985" y="1203203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638254" y="5373052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4D5C6D-7FFC-B126-F289-678F5929932A}"/>
              </a:ext>
            </a:extLst>
          </p:cNvPr>
          <p:cNvSpPr txBox="1"/>
          <p:nvPr/>
        </p:nvSpPr>
        <p:spPr>
          <a:xfrm>
            <a:off x="1419469" y="1203203"/>
            <a:ext cx="935306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①：复现前人已有工作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000" dirty="0"/>
              <a:t>地图存储、调度系统复现、完善前端接口，实现完整打车流程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sz="2800" dirty="0"/>
              <a:t>②：优化路径规划算法、设计用户的信誉值评估模型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000" dirty="0"/>
              <a:t>优化、改进路径规划算法、设计用户的信誉值评估模型，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应用于此调度系统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b="1" dirty="0"/>
              <a:t>（重难点）</a:t>
            </a:r>
            <a:endParaRPr lang="en-US" altLang="zh-CN" sz="2000" b="1" dirty="0"/>
          </a:p>
          <a:p>
            <a:endParaRPr lang="en-US" altLang="zh-CN" sz="2000" dirty="0"/>
          </a:p>
          <a:p>
            <a:r>
              <a:rPr lang="zh-CN" altLang="en-US" sz="2800" dirty="0"/>
              <a:t>③：测试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000" dirty="0"/>
              <a:t>测试分析车辆调度系统的正确性、信誉值评估模型的科学性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800" dirty="0"/>
              <a:t>④：翻译</a:t>
            </a:r>
            <a:endParaRPr lang="en-US" altLang="zh-CN" sz="28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同步进行翻译工作，翻译学习国内外相关文献，翻译毕设</a:t>
            </a:r>
            <a:endParaRPr lang="zh-CN" altLang="en-US" sz="3200" dirty="0"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进度安排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846504" y="119149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1093172" y="5507621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3A4E333-2C06-9B7D-799D-5766293C6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29473"/>
              </p:ext>
            </p:extLst>
          </p:nvPr>
        </p:nvGraphicFramePr>
        <p:xfrm>
          <a:off x="1422881" y="1366229"/>
          <a:ext cx="9346238" cy="41255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91009">
                  <a:extLst>
                    <a:ext uri="{9D8B030D-6E8A-4147-A177-3AD203B41FA5}">
                      <a16:colId xmlns:a16="http://schemas.microsoft.com/office/drawing/2014/main" val="72731705"/>
                    </a:ext>
                  </a:extLst>
                </a:gridCol>
                <a:gridCol w="4039816">
                  <a:extLst>
                    <a:ext uri="{9D8B030D-6E8A-4147-A177-3AD203B41FA5}">
                      <a16:colId xmlns:a16="http://schemas.microsoft.com/office/drawing/2014/main" val="442817575"/>
                    </a:ext>
                  </a:extLst>
                </a:gridCol>
                <a:gridCol w="3115413">
                  <a:extLst>
                    <a:ext uri="{9D8B030D-6E8A-4147-A177-3AD203B41FA5}">
                      <a16:colId xmlns:a16="http://schemas.microsoft.com/office/drawing/2014/main" val="911958740"/>
                    </a:ext>
                  </a:extLst>
                </a:gridCol>
              </a:tblGrid>
              <a:tr h="37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预期目标、效果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30115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了解区块链基本原理，学习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Python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JavaScript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等语言及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Geth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等工具软件的使用；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能基本讲述区块链基本原理，能独立编写</a:t>
                      </a:r>
                      <a:r>
                        <a:rPr lang="en-US" altLang="zh-CN" sz="1600" dirty="0"/>
                        <a:t>python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JavaScript</a:t>
                      </a:r>
                      <a:r>
                        <a:rPr lang="zh-CN" altLang="en-US" sz="1600" dirty="0"/>
                        <a:t>代码，能对</a:t>
                      </a:r>
                      <a:r>
                        <a:rPr lang="en-US" altLang="zh-CN" sz="1600" dirty="0"/>
                        <a:t>Geth</a:t>
                      </a:r>
                      <a:r>
                        <a:rPr lang="zh-CN" altLang="en-US" sz="1600" dirty="0"/>
                        <a:t>进行简单操作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11687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3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在本地搭建私有的传统区块链，并基于实验室已有工作成果部署智能合约，了解树状区块链和传统区块链的区别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完成对前辈工作的复现，实现现有的调度模型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98848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7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10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对调度系统的路径规划算法进行改进和优化；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通过测试来验证改进和优化后算法的优越性、正确性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09185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11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14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对用户的信誉值进行评估，建立模型，优化结果；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通过前端界面的直观显示、模块测试来测试信誉值模块的正确性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25575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16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依照工作进度，形成毕业设计论文，同步进行翻译工作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完成文字产出，参加答辩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48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57987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谢谢观看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敬请各位老师批评指正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052591" y="4089237"/>
            <a:ext cx="210062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100" dirty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报告</a:t>
            </a: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人：</a:t>
            </a:r>
            <a:r>
              <a:rPr lang="zh-CN" altLang="en-US" sz="1200" spc="100" dirty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蒙思洁</a:t>
            </a:r>
            <a:endParaRPr kumimoji="0" lang="en-US" altLang="zh-CN" sz="12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导　师：陆慧梅</a:t>
            </a:r>
          </a:p>
        </p:txBody>
      </p:sp>
    </p:spTree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723</Words>
  <Application>Microsoft Office PowerPoint</Application>
  <PresentationFormat>宽屏</PresentationFormat>
  <Paragraphs>71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微软雅黑</vt:lpstr>
      <vt:lpstr>微软雅黑 Light</vt:lpstr>
      <vt:lpstr>Arial</vt:lpstr>
      <vt:lpstr>Calibri</vt:lpstr>
      <vt:lpstr>Century Gothic</vt:lpstr>
      <vt:lpstr>封2​​</vt:lpstr>
      <vt:lpstr>基于区块链的出租车调度系统的完善</vt:lpstr>
      <vt:lpstr>PowerPoint 演示文稿</vt:lpstr>
      <vt:lpstr>课题背景</vt:lpstr>
      <vt:lpstr>调研情况</vt:lpstr>
      <vt:lpstr>工作内容</vt:lpstr>
      <vt:lpstr>进度安排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基于区块链的出租车调度系统的改进</dc:title>
  <dc:creator>meng enkidu</dc:creator>
  <cp:lastModifiedBy>meng enkidu</cp:lastModifiedBy>
  <cp:revision>24</cp:revision>
  <dcterms:created xsi:type="dcterms:W3CDTF">2023-01-08T00:54:29Z</dcterms:created>
  <dcterms:modified xsi:type="dcterms:W3CDTF">2023-01-11T01:59:19Z</dcterms:modified>
</cp:coreProperties>
</file>