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8" r:id="rId2"/>
    <p:sldId id="259" r:id="rId3"/>
    <p:sldId id="260" r:id="rId4"/>
    <p:sldId id="270" r:id="rId5"/>
    <p:sldId id="271" r:id="rId6"/>
    <p:sldId id="272" r:id="rId7"/>
    <p:sldId id="273" r:id="rId8"/>
    <p:sldId id="262" r:id="rId9"/>
    <p:sldId id="264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 enkidu" initials="me" lastIdx="20" clrIdx="0">
    <p:extLst>
      <p:ext uri="{19B8F6BF-5375-455C-9EA6-DF929625EA0E}">
        <p15:presenceInfo xmlns:p15="http://schemas.microsoft.com/office/powerpoint/2012/main" userId="9a7fc3d586c394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5153DC3-75A4-4231-3D83-62894A0639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A283BF-6603-0FB5-40EB-E3EF1D4C49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6F14E-B0BF-43F9-8D32-67B08E5E48BE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D8E203-7D79-0631-1868-67AD53813D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6899AD-F561-4974-AD38-B13490BB13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5610E-E9B5-44C4-AE80-405C52C61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6955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F0C78-19D9-46FD-B99C-6242BF7357E3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676D6-A0B5-4B16-96BD-C4931D98D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57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836D37-0768-F271-812E-7A104A4705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676D6-A0B5-4B16-96BD-C4931D98DAB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6C55F8-7542-C64A-DC99-2797B39CD7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676D6-A0B5-4B16-96BD-C4931D98DAB2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C1C54-0B81-DD2B-6385-565966B0BA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676D6-A0B5-4B16-96BD-C4931D98DAB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A18AEE-0EF3-6485-EC41-E58F0274B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676D6-A0B5-4B16-96BD-C4931D98DAB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B7D88C-0FF6-F864-9E7B-683A31DBA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676D6-A0B5-4B16-96BD-C4931D98DA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537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90BC0D-A041-337E-1290-27B900907B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676D6-A0B5-4B16-96BD-C4931D98DA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909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6A6743-CFCC-1F31-74DB-2964F8D920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676D6-A0B5-4B16-96BD-C4931D98DA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705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147899-43AD-A7A1-5214-C6E9D7C879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676D6-A0B5-4B16-96BD-C4931D98DA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066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F387C9-C8E7-BD6A-8B8C-D0934F3888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676D6-A0B5-4B16-96BD-C4931D98DAB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D9EAC1-23AC-360A-A94D-E3CD158E2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676D6-A0B5-4B16-96BD-C4931D98DAB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77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8244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任意多边形: 形状 39"/>
          <p:cNvSpPr/>
          <p:nvPr userDrawn="1"/>
        </p:nvSpPr>
        <p:spPr>
          <a:xfrm>
            <a:off x="221886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190500" sx="101000" sy="101000" algn="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任意多边形: 形状 39"/>
          <p:cNvSpPr/>
          <p:nvPr userDrawn="1"/>
        </p:nvSpPr>
        <p:spPr>
          <a:xfrm>
            <a:off x="189674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3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任意多边形: 形状 39"/>
          <p:cNvSpPr/>
          <p:nvPr userDrawn="1"/>
        </p:nvSpPr>
        <p:spPr>
          <a:xfrm>
            <a:off x="0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sx="101000" sy="101000" algn="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任意多边形: 形状 74"/>
          <p:cNvSpPr/>
          <p:nvPr userDrawn="1"/>
        </p:nvSpPr>
        <p:spPr>
          <a:xfrm flipV="1">
            <a:off x="660400" y="3829587"/>
            <a:ext cx="6489382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-1" fmla="*/ 0 w 6415214"/>
              <a:gd name="connsiteY0-2" fmla="*/ 171407 h 262847"/>
              <a:gd name="connsiteX1-3" fmla="*/ 6415214 w 6415214"/>
              <a:gd name="connsiteY1-4" fmla="*/ 171407 h 262847"/>
              <a:gd name="connsiteX2-5" fmla="*/ 6415214 w 6415214"/>
              <a:gd name="connsiteY2-6" fmla="*/ 100390 h 262847"/>
              <a:gd name="connsiteX3-7" fmla="*/ 511261 w 6415214"/>
              <a:gd name="connsiteY3-8" fmla="*/ 100390 h 262847"/>
              <a:gd name="connsiteX4-9" fmla="*/ 229919 w 6415214"/>
              <a:gd name="connsiteY4-10" fmla="*/ 0 h 262847"/>
              <a:gd name="connsiteX5-11" fmla="*/ 229919 w 6415214"/>
              <a:gd name="connsiteY5-12" fmla="*/ 100390 h 262847"/>
              <a:gd name="connsiteX6-13" fmla="*/ 0 w 6415214"/>
              <a:gd name="connsiteY6-14" fmla="*/ 100390 h 262847"/>
              <a:gd name="connsiteX7" fmla="*/ 91440 w 6415214"/>
              <a:gd name="connsiteY7" fmla="*/ 262847 h 262847"/>
              <a:gd name="connsiteX0-15" fmla="*/ 0 w 6415214"/>
              <a:gd name="connsiteY0-16" fmla="*/ 171407 h 171407"/>
              <a:gd name="connsiteX1-17" fmla="*/ 6415214 w 6415214"/>
              <a:gd name="connsiteY1-18" fmla="*/ 171407 h 171407"/>
              <a:gd name="connsiteX2-19" fmla="*/ 6415214 w 6415214"/>
              <a:gd name="connsiteY2-20" fmla="*/ 100390 h 171407"/>
              <a:gd name="connsiteX3-21" fmla="*/ 511261 w 6415214"/>
              <a:gd name="connsiteY3-22" fmla="*/ 100390 h 171407"/>
              <a:gd name="connsiteX4-23" fmla="*/ 229919 w 6415214"/>
              <a:gd name="connsiteY4-24" fmla="*/ 0 h 171407"/>
              <a:gd name="connsiteX5-25" fmla="*/ 229919 w 6415214"/>
              <a:gd name="connsiteY5-26" fmla="*/ 100390 h 171407"/>
              <a:gd name="connsiteX6-27" fmla="*/ 0 w 6415214"/>
              <a:gd name="connsiteY6-28" fmla="*/ 100390 h 171407"/>
              <a:gd name="connsiteX0-29" fmla="*/ 0 w 6415214"/>
              <a:gd name="connsiteY0-30" fmla="*/ 171407 h 171407"/>
              <a:gd name="connsiteX1-31" fmla="*/ 6415214 w 6415214"/>
              <a:gd name="connsiteY1-32" fmla="*/ 100390 h 171407"/>
              <a:gd name="connsiteX2-33" fmla="*/ 511261 w 6415214"/>
              <a:gd name="connsiteY2-34" fmla="*/ 100390 h 171407"/>
              <a:gd name="connsiteX3-35" fmla="*/ 229919 w 6415214"/>
              <a:gd name="connsiteY3-36" fmla="*/ 0 h 171407"/>
              <a:gd name="connsiteX4-37" fmla="*/ 229919 w 6415214"/>
              <a:gd name="connsiteY4-38" fmla="*/ 100390 h 171407"/>
              <a:gd name="connsiteX5-39" fmla="*/ 0 w 6415214"/>
              <a:gd name="connsiteY5-40" fmla="*/ 100390 h 171407"/>
              <a:gd name="connsiteX0-41" fmla="*/ 6415214 w 6415214"/>
              <a:gd name="connsiteY0-42" fmla="*/ 100390 h 100390"/>
              <a:gd name="connsiteX1-43" fmla="*/ 511261 w 6415214"/>
              <a:gd name="connsiteY1-44" fmla="*/ 100390 h 100390"/>
              <a:gd name="connsiteX2-45" fmla="*/ 229919 w 6415214"/>
              <a:gd name="connsiteY2-46" fmla="*/ 0 h 100390"/>
              <a:gd name="connsiteX3-47" fmla="*/ 229919 w 6415214"/>
              <a:gd name="connsiteY3-48" fmla="*/ 100390 h 100390"/>
              <a:gd name="connsiteX4-49" fmla="*/ 0 w 6415214"/>
              <a:gd name="connsiteY4-50" fmla="*/ 100390 h 100390"/>
              <a:gd name="connsiteX0-51" fmla="*/ 6415214 w 6415214"/>
              <a:gd name="connsiteY0-52" fmla="*/ 195640 h 195640"/>
              <a:gd name="connsiteX1-53" fmla="*/ 511261 w 6415214"/>
              <a:gd name="connsiteY1-54" fmla="*/ 195640 h 195640"/>
              <a:gd name="connsiteX2-55" fmla="*/ 227538 w 6415214"/>
              <a:gd name="connsiteY2-56" fmla="*/ 0 h 195640"/>
              <a:gd name="connsiteX3-57" fmla="*/ 229919 w 6415214"/>
              <a:gd name="connsiteY3-58" fmla="*/ 195640 h 195640"/>
              <a:gd name="connsiteX4-59" fmla="*/ 0 w 6415214"/>
              <a:gd name="connsiteY4-60" fmla="*/ 195640 h 195640"/>
              <a:gd name="connsiteX0-61" fmla="*/ 6415214 w 6415214"/>
              <a:gd name="connsiteY0-62" fmla="*/ 193259 h 193259"/>
              <a:gd name="connsiteX1-63" fmla="*/ 511261 w 6415214"/>
              <a:gd name="connsiteY1-64" fmla="*/ 193259 h 193259"/>
              <a:gd name="connsiteX2-65" fmla="*/ 232301 w 6415214"/>
              <a:gd name="connsiteY2-66" fmla="*/ 0 h 193259"/>
              <a:gd name="connsiteX3-67" fmla="*/ 229919 w 6415214"/>
              <a:gd name="connsiteY3-68" fmla="*/ 193259 h 193259"/>
              <a:gd name="connsiteX4-69" fmla="*/ 0 w 6415214"/>
              <a:gd name="connsiteY4-70" fmla="*/ 193259 h 193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标题 47"/>
          <p:cNvSpPr>
            <a:spLocks noGrp="1"/>
          </p:cNvSpPr>
          <p:nvPr>
            <p:ph type="title" hasCustomPrompt="1"/>
          </p:nvPr>
        </p:nvSpPr>
        <p:spPr>
          <a:xfrm>
            <a:off x="671368" y="2616692"/>
            <a:ext cx="7015008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13" name="文本占位符 87"/>
          <p:cNvSpPr>
            <a:spLocks noGrp="1"/>
          </p:cNvSpPr>
          <p:nvPr>
            <p:ph type="body" sz="quarter" idx="13" hasCustomPrompt="1"/>
          </p:nvPr>
        </p:nvSpPr>
        <p:spPr>
          <a:xfrm>
            <a:off x="671367" y="2352090"/>
            <a:ext cx="5137927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14" name="文本占位符 53"/>
          <p:cNvSpPr>
            <a:spLocks noGrp="1"/>
          </p:cNvSpPr>
          <p:nvPr>
            <p:ph type="body" sz="quarter" idx="16" hasCustomPrompt="1"/>
          </p:nvPr>
        </p:nvSpPr>
        <p:spPr>
          <a:xfrm>
            <a:off x="671366" y="4094394"/>
            <a:ext cx="6221139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74450" y="318256"/>
            <a:ext cx="2104863" cy="792864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◁ BIT 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▷</a:t>
            </a:r>
            <a:endParaRPr kumimoji="0" lang="zh-CN" altLang="en-US" sz="2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50894" y="-774608"/>
            <a:ext cx="7885491" cy="758838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250874" y="2196869"/>
            <a:ext cx="3243162" cy="2464261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671368" y="6061309"/>
            <a:ext cx="2479573" cy="304965"/>
            <a:chOff x="671368" y="6061309"/>
            <a:chExt cx="2479573" cy="304965"/>
          </a:xfrm>
        </p:grpSpPr>
        <p:grpSp>
          <p:nvGrpSpPr>
            <p:cNvPr id="74" name="组合 7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</p:grpSpPr>
          <p:sp>
            <p:nvSpPr>
              <p:cNvPr id="8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0" name="Freeform 6"/>
              <p:cNvSpPr/>
              <p:nvPr/>
            </p:nvSpPr>
            <p:spPr bwMode="auto">
              <a:xfrm>
                <a:off x="4620305" y="1246611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91" name="组合 9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9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7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9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75" name="组合 7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8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8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8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8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5006380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-矩形 7"/>
          <p:cNvSpPr/>
          <p:nvPr userDrawn="1">
            <p:custDataLst>
              <p:tags r:id="rId1"/>
            </p:custDataLst>
          </p:nvPr>
        </p:nvSpPr>
        <p:spPr>
          <a:xfrm>
            <a:off x="11373037" y="1"/>
            <a:ext cx="81896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3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137938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137303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610651" y="161103"/>
            <a:ext cx="6791691" cy="653579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1504950"/>
            <a:ext cx="12192000" cy="3848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 flipV="1">
            <a:off x="5143364" y="3786901"/>
            <a:ext cx="6236023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-1" fmla="*/ 0 w 6415214"/>
              <a:gd name="connsiteY0-2" fmla="*/ 171407 h 262847"/>
              <a:gd name="connsiteX1-3" fmla="*/ 6415214 w 6415214"/>
              <a:gd name="connsiteY1-4" fmla="*/ 171407 h 262847"/>
              <a:gd name="connsiteX2-5" fmla="*/ 6415214 w 6415214"/>
              <a:gd name="connsiteY2-6" fmla="*/ 100390 h 262847"/>
              <a:gd name="connsiteX3-7" fmla="*/ 511261 w 6415214"/>
              <a:gd name="connsiteY3-8" fmla="*/ 100390 h 262847"/>
              <a:gd name="connsiteX4-9" fmla="*/ 229919 w 6415214"/>
              <a:gd name="connsiteY4-10" fmla="*/ 0 h 262847"/>
              <a:gd name="connsiteX5-11" fmla="*/ 229919 w 6415214"/>
              <a:gd name="connsiteY5-12" fmla="*/ 100390 h 262847"/>
              <a:gd name="connsiteX6-13" fmla="*/ 0 w 6415214"/>
              <a:gd name="connsiteY6-14" fmla="*/ 100390 h 262847"/>
              <a:gd name="connsiteX7" fmla="*/ 91440 w 6415214"/>
              <a:gd name="connsiteY7" fmla="*/ 262847 h 262847"/>
              <a:gd name="connsiteX0-15" fmla="*/ 0 w 6415214"/>
              <a:gd name="connsiteY0-16" fmla="*/ 171407 h 171407"/>
              <a:gd name="connsiteX1-17" fmla="*/ 6415214 w 6415214"/>
              <a:gd name="connsiteY1-18" fmla="*/ 171407 h 171407"/>
              <a:gd name="connsiteX2-19" fmla="*/ 6415214 w 6415214"/>
              <a:gd name="connsiteY2-20" fmla="*/ 100390 h 171407"/>
              <a:gd name="connsiteX3-21" fmla="*/ 511261 w 6415214"/>
              <a:gd name="connsiteY3-22" fmla="*/ 100390 h 171407"/>
              <a:gd name="connsiteX4-23" fmla="*/ 229919 w 6415214"/>
              <a:gd name="connsiteY4-24" fmla="*/ 0 h 171407"/>
              <a:gd name="connsiteX5-25" fmla="*/ 229919 w 6415214"/>
              <a:gd name="connsiteY5-26" fmla="*/ 100390 h 171407"/>
              <a:gd name="connsiteX6-27" fmla="*/ 0 w 6415214"/>
              <a:gd name="connsiteY6-28" fmla="*/ 100390 h 171407"/>
              <a:gd name="connsiteX0-29" fmla="*/ 0 w 6415214"/>
              <a:gd name="connsiteY0-30" fmla="*/ 171407 h 171407"/>
              <a:gd name="connsiteX1-31" fmla="*/ 6415214 w 6415214"/>
              <a:gd name="connsiteY1-32" fmla="*/ 100390 h 171407"/>
              <a:gd name="connsiteX2-33" fmla="*/ 511261 w 6415214"/>
              <a:gd name="connsiteY2-34" fmla="*/ 100390 h 171407"/>
              <a:gd name="connsiteX3-35" fmla="*/ 229919 w 6415214"/>
              <a:gd name="connsiteY3-36" fmla="*/ 0 h 171407"/>
              <a:gd name="connsiteX4-37" fmla="*/ 229919 w 6415214"/>
              <a:gd name="connsiteY4-38" fmla="*/ 100390 h 171407"/>
              <a:gd name="connsiteX5-39" fmla="*/ 0 w 6415214"/>
              <a:gd name="connsiteY5-40" fmla="*/ 100390 h 171407"/>
              <a:gd name="connsiteX0-41" fmla="*/ 6415214 w 6415214"/>
              <a:gd name="connsiteY0-42" fmla="*/ 100390 h 100390"/>
              <a:gd name="connsiteX1-43" fmla="*/ 511261 w 6415214"/>
              <a:gd name="connsiteY1-44" fmla="*/ 100390 h 100390"/>
              <a:gd name="connsiteX2-45" fmla="*/ 229919 w 6415214"/>
              <a:gd name="connsiteY2-46" fmla="*/ 0 h 100390"/>
              <a:gd name="connsiteX3-47" fmla="*/ 229919 w 6415214"/>
              <a:gd name="connsiteY3-48" fmla="*/ 100390 h 100390"/>
              <a:gd name="connsiteX4-49" fmla="*/ 0 w 6415214"/>
              <a:gd name="connsiteY4-50" fmla="*/ 100390 h 100390"/>
              <a:gd name="connsiteX0-51" fmla="*/ 6415214 w 6415214"/>
              <a:gd name="connsiteY0-52" fmla="*/ 195640 h 195640"/>
              <a:gd name="connsiteX1-53" fmla="*/ 511261 w 6415214"/>
              <a:gd name="connsiteY1-54" fmla="*/ 195640 h 195640"/>
              <a:gd name="connsiteX2-55" fmla="*/ 227538 w 6415214"/>
              <a:gd name="connsiteY2-56" fmla="*/ 0 h 195640"/>
              <a:gd name="connsiteX3-57" fmla="*/ 229919 w 6415214"/>
              <a:gd name="connsiteY3-58" fmla="*/ 195640 h 195640"/>
              <a:gd name="connsiteX4-59" fmla="*/ 0 w 6415214"/>
              <a:gd name="connsiteY4-60" fmla="*/ 195640 h 195640"/>
              <a:gd name="connsiteX0-61" fmla="*/ 6415214 w 6415214"/>
              <a:gd name="connsiteY0-62" fmla="*/ 193259 h 193259"/>
              <a:gd name="connsiteX1-63" fmla="*/ 511261 w 6415214"/>
              <a:gd name="connsiteY1-64" fmla="*/ 193259 h 193259"/>
              <a:gd name="connsiteX2-65" fmla="*/ 232301 w 6415214"/>
              <a:gd name="connsiteY2-66" fmla="*/ 0 h 193259"/>
              <a:gd name="connsiteX3-67" fmla="*/ 229919 w 6415214"/>
              <a:gd name="connsiteY3-68" fmla="*/ 193259 h 193259"/>
              <a:gd name="connsiteX4-69" fmla="*/ 0 w 6415214"/>
              <a:gd name="connsiteY4-70" fmla="*/ 193259 h 193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8" name="标题 47"/>
          <p:cNvSpPr>
            <a:spLocks noGrp="1"/>
          </p:cNvSpPr>
          <p:nvPr>
            <p:ph type="title" hasCustomPrompt="1"/>
          </p:nvPr>
        </p:nvSpPr>
        <p:spPr>
          <a:xfrm>
            <a:off x="5143364" y="2558484"/>
            <a:ext cx="6206079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60" name="文本占位符 87"/>
          <p:cNvSpPr>
            <a:spLocks noGrp="1"/>
          </p:cNvSpPr>
          <p:nvPr>
            <p:ph type="body" sz="quarter" idx="13" hasCustomPrompt="1"/>
          </p:nvPr>
        </p:nvSpPr>
        <p:spPr>
          <a:xfrm>
            <a:off x="5137014" y="2329801"/>
            <a:ext cx="5154585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38" name="文本占位符 53"/>
          <p:cNvSpPr>
            <a:spLocks noGrp="1"/>
          </p:cNvSpPr>
          <p:nvPr>
            <p:ph type="body" sz="quarter" idx="16" hasCustomPrompt="1"/>
          </p:nvPr>
        </p:nvSpPr>
        <p:spPr>
          <a:xfrm>
            <a:off x="5143364" y="4185030"/>
            <a:ext cx="6229674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111261" y="2359437"/>
            <a:ext cx="2855386" cy="216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39819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9" name="任意多边形: 形状 118"/>
          <p:cNvSpPr/>
          <p:nvPr userDrawn="1"/>
        </p:nvSpPr>
        <p:spPr>
          <a:xfrm rot="1916941">
            <a:off x="-628945" y="-604401"/>
            <a:ext cx="12918999" cy="10347422"/>
          </a:xfrm>
          <a:custGeom>
            <a:avLst/>
            <a:gdLst>
              <a:gd name="connsiteX0" fmla="*/ 3910821 w 12918999"/>
              <a:gd name="connsiteY0" fmla="*/ 3392979 h 10347422"/>
              <a:gd name="connsiteX1" fmla="*/ 10262073 w 12918999"/>
              <a:gd name="connsiteY1" fmla="*/ 135295 h 10347422"/>
              <a:gd name="connsiteX2" fmla="*/ 10593809 w 12918999"/>
              <a:gd name="connsiteY2" fmla="*/ 0 h 10347422"/>
              <a:gd name="connsiteX3" fmla="*/ 12918999 w 12918999"/>
              <a:gd name="connsiteY3" fmla="*/ 3728462 h 10347422"/>
              <a:gd name="connsiteX4" fmla="*/ 11966464 w 12918999"/>
              <a:gd name="connsiteY4" fmla="*/ 4224159 h 10347422"/>
              <a:gd name="connsiteX5" fmla="*/ 3050273 w 12918999"/>
              <a:gd name="connsiteY5" fmla="*/ 10050202 h 10347422"/>
              <a:gd name="connsiteX6" fmla="*/ 2678241 w 12918999"/>
              <a:gd name="connsiteY6" fmla="*/ 10347422 h 10347422"/>
              <a:gd name="connsiteX7" fmla="*/ 0 w 12918999"/>
              <a:gd name="connsiteY7" fmla="*/ 6052840 h 10347422"/>
              <a:gd name="connsiteX8" fmla="*/ 4301 w 12918999"/>
              <a:gd name="connsiteY8" fmla="*/ 6049545 h 10347422"/>
              <a:gd name="connsiteX9" fmla="*/ 3049697 w 12918999"/>
              <a:gd name="connsiteY9" fmla="*/ 3931365 h 10347422"/>
              <a:gd name="connsiteX10" fmla="*/ 3910821 w 12918999"/>
              <a:gd name="connsiteY10" fmla="*/ 3392979 h 1034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18999" h="10347422">
                <a:moveTo>
                  <a:pt x="3910821" y="3392979"/>
                </a:moveTo>
                <a:cubicBezTo>
                  <a:pt x="5934272" y="2157348"/>
                  <a:pt x="8056184" y="1066634"/>
                  <a:pt x="10262073" y="135295"/>
                </a:cubicBezTo>
                <a:lnTo>
                  <a:pt x="10593809" y="0"/>
                </a:lnTo>
                <a:lnTo>
                  <a:pt x="12918999" y="3728462"/>
                </a:lnTo>
                <a:lnTo>
                  <a:pt x="11966464" y="4224159"/>
                </a:lnTo>
                <a:cubicBezTo>
                  <a:pt x="8816355" y="5904658"/>
                  <a:pt x="5833798" y="7857148"/>
                  <a:pt x="3050273" y="10050202"/>
                </a:cubicBezTo>
                <a:lnTo>
                  <a:pt x="2678241" y="10347422"/>
                </a:lnTo>
                <a:lnTo>
                  <a:pt x="0" y="6052840"/>
                </a:lnTo>
                <a:lnTo>
                  <a:pt x="4301" y="6049545"/>
                </a:lnTo>
                <a:cubicBezTo>
                  <a:pt x="990558" y="5305797"/>
                  <a:pt x="2006380" y="4599047"/>
                  <a:pt x="3049697" y="3931365"/>
                </a:cubicBezTo>
                <a:cubicBezTo>
                  <a:pt x="3334701" y="3748973"/>
                  <a:pt x="3621756" y="3569497"/>
                  <a:pt x="3910821" y="3392979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6" name="任意多边形: 形状 105"/>
          <p:cNvSpPr/>
          <p:nvPr userDrawn="1"/>
        </p:nvSpPr>
        <p:spPr>
          <a:xfrm rot="2885786">
            <a:off x="1087929" y="-2969595"/>
            <a:ext cx="10843749" cy="12155155"/>
          </a:xfrm>
          <a:custGeom>
            <a:avLst/>
            <a:gdLst>
              <a:gd name="connsiteX0" fmla="*/ 6051751 w 10843749"/>
              <a:gd name="connsiteY0" fmla="*/ 1433305 h 12155155"/>
              <a:gd name="connsiteX1" fmla="*/ 6837805 w 10843749"/>
              <a:gd name="connsiteY1" fmla="*/ 587393 h 12155155"/>
              <a:gd name="connsiteX2" fmla="*/ 7410328 w 10843749"/>
              <a:gd name="connsiteY2" fmla="*/ 0 h 12155155"/>
              <a:gd name="connsiteX3" fmla="*/ 10843749 w 10843749"/>
              <a:gd name="connsiteY3" fmla="*/ 3081016 h 12155155"/>
              <a:gd name="connsiteX4" fmla="*/ 2700969 w 10843749"/>
              <a:gd name="connsiteY4" fmla="*/ 12155155 h 12155155"/>
              <a:gd name="connsiteX5" fmla="*/ 0 w 10843749"/>
              <a:gd name="connsiteY5" fmla="*/ 9731411 h 12155155"/>
              <a:gd name="connsiteX6" fmla="*/ 261077 w 10843749"/>
              <a:gd name="connsiteY6" fmla="*/ 9278934 h 12155155"/>
              <a:gd name="connsiteX7" fmla="*/ 6051751 w 10843749"/>
              <a:gd name="connsiteY7" fmla="*/ 1433305 h 12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3749" h="12155155">
                <a:moveTo>
                  <a:pt x="6051751" y="1433305"/>
                </a:moveTo>
                <a:cubicBezTo>
                  <a:pt x="6310424" y="1148193"/>
                  <a:pt x="6572461" y="866201"/>
                  <a:pt x="6837805" y="587393"/>
                </a:cubicBezTo>
                <a:lnTo>
                  <a:pt x="7410328" y="0"/>
                </a:lnTo>
                <a:lnTo>
                  <a:pt x="10843749" y="3081016"/>
                </a:lnTo>
                <a:lnTo>
                  <a:pt x="2700969" y="12155155"/>
                </a:lnTo>
                <a:lnTo>
                  <a:pt x="0" y="9731411"/>
                </a:lnTo>
                <a:lnTo>
                  <a:pt x="261077" y="9278934"/>
                </a:lnTo>
                <a:cubicBezTo>
                  <a:pt x="1926385" y="6466781"/>
                  <a:pt x="3869211" y="3838947"/>
                  <a:pt x="6051751" y="1433305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8" name="任意多边形: 形状 117"/>
          <p:cNvSpPr/>
          <p:nvPr userDrawn="1"/>
        </p:nvSpPr>
        <p:spPr>
          <a:xfrm rot="1846855">
            <a:off x="-307281" y="-539696"/>
            <a:ext cx="12650822" cy="11532482"/>
          </a:xfrm>
          <a:custGeom>
            <a:avLst/>
            <a:gdLst>
              <a:gd name="connsiteX0" fmla="*/ 7956679 w 12650822"/>
              <a:gd name="connsiteY0" fmla="*/ 1195248 h 11532482"/>
              <a:gd name="connsiteX1" fmla="*/ 9978822 w 12650822"/>
              <a:gd name="connsiteY1" fmla="*/ 62012 h 11532482"/>
              <a:gd name="connsiteX2" fmla="*/ 10098991 w 12650822"/>
              <a:gd name="connsiteY2" fmla="*/ 0 h 11532482"/>
              <a:gd name="connsiteX3" fmla="*/ 12650822 w 12650822"/>
              <a:gd name="connsiteY3" fmla="*/ 4283979 h 11532482"/>
              <a:gd name="connsiteX4" fmla="*/ 12245569 w 12650822"/>
              <a:gd name="connsiteY4" fmla="*/ 4531370 h 11532482"/>
              <a:gd name="connsiteX5" fmla="*/ 3166697 w 12650822"/>
              <a:gd name="connsiteY5" fmla="*/ 11321300 h 11532482"/>
              <a:gd name="connsiteX6" fmla="*/ 2933905 w 12650822"/>
              <a:gd name="connsiteY6" fmla="*/ 11532482 h 11532482"/>
              <a:gd name="connsiteX7" fmla="*/ 1718627 w 12650822"/>
              <a:gd name="connsiteY7" fmla="*/ 9865697 h 11532482"/>
              <a:gd name="connsiteX8" fmla="*/ 0 w 12650822"/>
              <a:gd name="connsiteY8" fmla="*/ 6980488 h 11532482"/>
              <a:gd name="connsiteX9" fmla="*/ 22022 w 12650822"/>
              <a:gd name="connsiteY9" fmla="*/ 6960742 h 11532482"/>
              <a:gd name="connsiteX10" fmla="*/ 4718407 w 12650822"/>
              <a:gd name="connsiteY10" fmla="*/ 3273000 h 11532482"/>
              <a:gd name="connsiteX11" fmla="*/ 7956679 w 12650822"/>
              <a:gd name="connsiteY11" fmla="*/ 1195248 h 1153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50822" h="11532482">
                <a:moveTo>
                  <a:pt x="7956679" y="1195248"/>
                </a:moveTo>
                <a:cubicBezTo>
                  <a:pt x="8621077" y="803084"/>
                  <a:pt x="9295272" y="425195"/>
                  <a:pt x="9978822" y="62012"/>
                </a:cubicBezTo>
                <a:lnTo>
                  <a:pt x="10098991" y="0"/>
                </a:lnTo>
                <a:lnTo>
                  <a:pt x="12650822" y="4283979"/>
                </a:lnTo>
                <a:lnTo>
                  <a:pt x="12245569" y="4531370"/>
                </a:lnTo>
                <a:cubicBezTo>
                  <a:pt x="9012618" y="6531229"/>
                  <a:pt x="5974903" y="8805712"/>
                  <a:pt x="3166697" y="11321300"/>
                </a:cubicBezTo>
                <a:lnTo>
                  <a:pt x="2933905" y="11532482"/>
                </a:lnTo>
                <a:lnTo>
                  <a:pt x="1718627" y="9865697"/>
                </a:lnTo>
                <a:lnTo>
                  <a:pt x="0" y="6980488"/>
                </a:lnTo>
                <a:lnTo>
                  <a:pt x="22022" y="6960742"/>
                </a:lnTo>
                <a:cubicBezTo>
                  <a:pt x="1511041" y="5644986"/>
                  <a:pt x="3079104" y="4413194"/>
                  <a:pt x="4718407" y="3273000"/>
                </a:cubicBezTo>
                <a:cubicBezTo>
                  <a:pt x="5769244" y="2542106"/>
                  <a:pt x="6849352" y="1848853"/>
                  <a:pt x="7956679" y="1195248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3000"/>
                </a:schemeClr>
              </a:gs>
              <a:gs pos="100000">
                <a:schemeClr val="accent2">
                  <a:alpha val="1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9" name="任意多边形: 形状 83"/>
          <p:cNvSpPr/>
          <p:nvPr userDrawn="1"/>
        </p:nvSpPr>
        <p:spPr>
          <a:xfrm>
            <a:off x="-1" y="2998308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50" name="任意多边形: 形状 83"/>
          <p:cNvSpPr/>
          <p:nvPr userDrawn="1"/>
        </p:nvSpPr>
        <p:spPr>
          <a:xfrm>
            <a:off x="-2" y="3019587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02" name="任意多边形: 形状 101"/>
          <p:cNvSpPr/>
          <p:nvPr userDrawn="1"/>
        </p:nvSpPr>
        <p:spPr>
          <a:xfrm rot="2676034">
            <a:off x="-1681418" y="5021332"/>
            <a:ext cx="3362838" cy="3410056"/>
          </a:xfrm>
          <a:custGeom>
            <a:avLst/>
            <a:gdLst>
              <a:gd name="connsiteX0" fmla="*/ 0 w 3362838"/>
              <a:gd name="connsiteY0" fmla="*/ 0 h 3410056"/>
              <a:gd name="connsiteX1" fmla="*/ 3362838 w 3362838"/>
              <a:gd name="connsiteY1" fmla="*/ 3410056 h 3410056"/>
              <a:gd name="connsiteX2" fmla="*/ 3362837 w 3362838"/>
              <a:gd name="connsiteY2" fmla="*/ 3410056 h 3410056"/>
              <a:gd name="connsiteX3" fmla="*/ 0 w 3362838"/>
              <a:gd name="connsiteY3" fmla="*/ 1 h 34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838" h="3410056">
                <a:moveTo>
                  <a:pt x="0" y="0"/>
                </a:moveTo>
                <a:lnTo>
                  <a:pt x="3362838" y="3410056"/>
                </a:lnTo>
                <a:lnTo>
                  <a:pt x="3362837" y="3410056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4" name="任意多边形: 形状 83"/>
          <p:cNvSpPr/>
          <p:nvPr userDrawn="1"/>
        </p:nvSpPr>
        <p:spPr>
          <a:xfrm>
            <a:off x="1" y="3201986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48" name="标题 47"/>
          <p:cNvSpPr>
            <a:spLocks noGrp="1"/>
          </p:cNvSpPr>
          <p:nvPr userDrawn="1">
            <p:ph type="title" hasCustomPrompt="1"/>
          </p:nvPr>
        </p:nvSpPr>
        <p:spPr>
          <a:xfrm>
            <a:off x="515938" y="3758091"/>
            <a:ext cx="11160124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algn="ctr">
              <a:lnSpc>
                <a:spcPct val="100000"/>
              </a:lnSpc>
              <a:defRPr lang="zh-CN" altLang="en-US" sz="4000" b="1" spc="100" dirty="0">
                <a:solidFill>
                  <a:schemeClr val="tx1"/>
                </a:solidFill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北京理工大学</a:t>
            </a:r>
            <a:br>
              <a:rPr lang="zh-CN" altLang="en-US" dirty="0"/>
            </a:br>
            <a:r>
              <a:rPr lang="zh-CN" altLang="en-US" dirty="0"/>
              <a:t>毕业设计论文答辩模板</a:t>
            </a:r>
          </a:p>
        </p:txBody>
      </p:sp>
      <p:sp>
        <p:nvSpPr>
          <p:cNvPr id="38" name="文本占位符 53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141362" y="5528219"/>
            <a:ext cx="7909277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 algn="ctr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2108522" y="5295418"/>
            <a:ext cx="797495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866200" y="944838"/>
            <a:ext cx="4510874" cy="1262604"/>
          </a:xfrm>
          <a:prstGeom prst="rect">
            <a:avLst/>
          </a:prstGeom>
        </p:spPr>
      </p:pic>
      <p:sp>
        <p:nvSpPr>
          <p:cNvPr id="51" name="文本框 50"/>
          <p:cNvSpPr txBox="1"/>
          <p:nvPr userDrawn="1"/>
        </p:nvSpPr>
        <p:spPr>
          <a:xfrm>
            <a:off x="150844" y="608868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0272478" y="6308389"/>
            <a:ext cx="1629576" cy="198576"/>
            <a:chOff x="10272478" y="6308389"/>
            <a:chExt cx="1629576" cy="198576"/>
          </a:xfrm>
        </p:grpSpPr>
        <p:grpSp>
          <p:nvGrpSpPr>
            <p:cNvPr id="40" name="组合 39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4620306" y="1237050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7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3" name="组合 7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41" name="组合 40"/>
            <p:cNvGrpSpPr/>
            <p:nvPr userDrawn="1"/>
          </p:nvGrpSpPr>
          <p:grpSpPr>
            <a:xfrm>
              <a:off x="10272478" y="6308389"/>
              <a:ext cx="721622" cy="198576"/>
              <a:chOff x="2372715" y="161759"/>
              <a:chExt cx="2714952" cy="74710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6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6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613354" y="313344"/>
                <a:ext cx="474313" cy="479486"/>
                <a:chOff x="11893474" y="1994534"/>
                <a:chExt cx="286683" cy="289808"/>
              </a:xfrm>
              <a:solidFill>
                <a:schemeClr val="accent3"/>
              </a:solidFill>
            </p:grpSpPr>
            <p:sp>
              <p:nvSpPr>
                <p:cNvPr id="46" name="Freeform 11"/>
                <p:cNvSpPr>
                  <a:spLocks noEditPoints="1"/>
                </p:cNvSpPr>
                <p:nvPr/>
              </p:nvSpPr>
              <p:spPr bwMode="auto">
                <a:xfrm>
                  <a:off x="11976099" y="1994534"/>
                  <a:ext cx="204058" cy="285679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7" name="Freeform 12"/>
                <p:cNvSpPr/>
                <p:nvPr/>
              </p:nvSpPr>
              <p:spPr bwMode="auto">
                <a:xfrm>
                  <a:off x="11893474" y="2009126"/>
                  <a:ext cx="109877" cy="275216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0484059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522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: 形状 19"/>
          <p:cNvSpPr/>
          <p:nvPr userDrawn="1"/>
        </p:nvSpPr>
        <p:spPr>
          <a:xfrm flipH="1" flipV="1">
            <a:off x="4442085" y="3759199"/>
            <a:ext cx="3307830" cy="2335892"/>
          </a:xfrm>
          <a:custGeom>
            <a:avLst/>
            <a:gdLst>
              <a:gd name="connsiteX0" fmla="*/ 3162300 w 3162300"/>
              <a:gd name="connsiteY0" fmla="*/ 2147409 h 2147409"/>
              <a:gd name="connsiteX1" fmla="*/ 0 w 3162300"/>
              <a:gd name="connsiteY1" fmla="*/ 2147409 h 2147409"/>
              <a:gd name="connsiteX2" fmla="*/ 0 w 3162300"/>
              <a:gd name="connsiteY2" fmla="*/ 1565265 h 2147409"/>
              <a:gd name="connsiteX3" fmla="*/ 0 w 3162300"/>
              <a:gd name="connsiteY3" fmla="*/ 1544697 h 2147409"/>
              <a:gd name="connsiteX4" fmla="*/ 0 w 3162300"/>
              <a:gd name="connsiteY4" fmla="*/ 0 h 2147409"/>
              <a:gd name="connsiteX5" fmla="*/ 1585774 w 3162300"/>
              <a:gd name="connsiteY5" fmla="*/ 1112898 h 2147409"/>
              <a:gd name="connsiteX6" fmla="*/ 3162300 w 3162300"/>
              <a:gd name="connsiteY6" fmla="*/ 0 h 2147409"/>
              <a:gd name="connsiteX7" fmla="*/ 3162300 w 3162300"/>
              <a:gd name="connsiteY7" fmla="*/ 1544697 h 2147409"/>
              <a:gd name="connsiteX8" fmla="*/ 3162300 w 3162300"/>
              <a:gd name="connsiteY8" fmla="*/ 1565265 h 2147409"/>
              <a:gd name="connsiteX0-1" fmla="*/ 0 w 3162300"/>
              <a:gd name="connsiteY0-2" fmla="*/ 2147409 h 2238849"/>
              <a:gd name="connsiteX1-3" fmla="*/ 0 w 3162300"/>
              <a:gd name="connsiteY1-4" fmla="*/ 1565265 h 2238849"/>
              <a:gd name="connsiteX2-5" fmla="*/ 0 w 3162300"/>
              <a:gd name="connsiteY2-6" fmla="*/ 1544697 h 2238849"/>
              <a:gd name="connsiteX3-7" fmla="*/ 0 w 3162300"/>
              <a:gd name="connsiteY3-8" fmla="*/ 0 h 2238849"/>
              <a:gd name="connsiteX4-9" fmla="*/ 1585774 w 3162300"/>
              <a:gd name="connsiteY4-10" fmla="*/ 1112898 h 2238849"/>
              <a:gd name="connsiteX5-11" fmla="*/ 3162300 w 3162300"/>
              <a:gd name="connsiteY5-12" fmla="*/ 0 h 2238849"/>
              <a:gd name="connsiteX6-13" fmla="*/ 3162300 w 3162300"/>
              <a:gd name="connsiteY6-14" fmla="*/ 1544697 h 2238849"/>
              <a:gd name="connsiteX7-15" fmla="*/ 3162300 w 3162300"/>
              <a:gd name="connsiteY7-16" fmla="*/ 1565265 h 2238849"/>
              <a:gd name="connsiteX8-17" fmla="*/ 3162300 w 3162300"/>
              <a:gd name="connsiteY8-18" fmla="*/ 2147409 h 2238849"/>
              <a:gd name="connsiteX9" fmla="*/ 91440 w 3162300"/>
              <a:gd name="connsiteY9" fmla="*/ 2238849 h 2238849"/>
              <a:gd name="connsiteX0-19" fmla="*/ 0 w 3162300"/>
              <a:gd name="connsiteY0-20" fmla="*/ 2147409 h 2147409"/>
              <a:gd name="connsiteX1-21" fmla="*/ 0 w 3162300"/>
              <a:gd name="connsiteY1-22" fmla="*/ 1565265 h 2147409"/>
              <a:gd name="connsiteX2-23" fmla="*/ 0 w 3162300"/>
              <a:gd name="connsiteY2-24" fmla="*/ 1544697 h 2147409"/>
              <a:gd name="connsiteX3-25" fmla="*/ 0 w 3162300"/>
              <a:gd name="connsiteY3-26" fmla="*/ 0 h 2147409"/>
              <a:gd name="connsiteX4-27" fmla="*/ 1585774 w 3162300"/>
              <a:gd name="connsiteY4-28" fmla="*/ 1112898 h 2147409"/>
              <a:gd name="connsiteX5-29" fmla="*/ 3162300 w 3162300"/>
              <a:gd name="connsiteY5-30" fmla="*/ 0 h 2147409"/>
              <a:gd name="connsiteX6-31" fmla="*/ 3162300 w 3162300"/>
              <a:gd name="connsiteY6-32" fmla="*/ 1544697 h 2147409"/>
              <a:gd name="connsiteX7-33" fmla="*/ 3162300 w 3162300"/>
              <a:gd name="connsiteY7-34" fmla="*/ 1565265 h 2147409"/>
              <a:gd name="connsiteX8-35" fmla="*/ 3162300 w 3162300"/>
              <a:gd name="connsiteY8-36" fmla="*/ 2147409 h 21474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3162300" h="2147409">
                <a:moveTo>
                  <a:pt x="0" y="2147409"/>
                </a:moveTo>
                <a:lnTo>
                  <a:pt x="0" y="1565265"/>
                </a:lnTo>
                <a:lnTo>
                  <a:pt x="0" y="1544697"/>
                </a:lnTo>
                <a:lnTo>
                  <a:pt x="0" y="0"/>
                </a:lnTo>
                <a:lnTo>
                  <a:pt x="1585774" y="1112898"/>
                </a:lnTo>
                <a:lnTo>
                  <a:pt x="3162300" y="0"/>
                </a:lnTo>
                <a:lnTo>
                  <a:pt x="3162300" y="1544697"/>
                </a:lnTo>
                <a:lnTo>
                  <a:pt x="3162300" y="1565265"/>
                </a:lnTo>
                <a:lnTo>
                  <a:pt x="3162300" y="2147409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3"/>
          <p:cNvSpPr/>
          <p:nvPr userDrawn="1"/>
        </p:nvSpPr>
        <p:spPr>
          <a:xfrm>
            <a:off x="4442085" y="1015093"/>
            <a:ext cx="3307830" cy="1428368"/>
          </a:xfrm>
          <a:custGeom>
            <a:avLst/>
            <a:gdLst>
              <a:gd name="connsiteX0" fmla="*/ 0 w 3162300"/>
              <a:gd name="connsiteY0" fmla="*/ 0 h 1871961"/>
              <a:gd name="connsiteX1" fmla="*/ 3162300 w 3162300"/>
              <a:gd name="connsiteY1" fmla="*/ 0 h 1871961"/>
              <a:gd name="connsiteX2" fmla="*/ 3162300 w 3162300"/>
              <a:gd name="connsiteY2" fmla="*/ 1871961 h 1871961"/>
              <a:gd name="connsiteX3" fmla="*/ 0 w 3162300"/>
              <a:gd name="connsiteY3" fmla="*/ 1871961 h 1871961"/>
              <a:gd name="connsiteX4" fmla="*/ 0 w 3162300"/>
              <a:gd name="connsiteY4" fmla="*/ 0 h 1871961"/>
              <a:gd name="connsiteX0-1" fmla="*/ 0 w 3162300"/>
              <a:gd name="connsiteY0-2" fmla="*/ 1871961 h 1963401"/>
              <a:gd name="connsiteX1-3" fmla="*/ 0 w 3162300"/>
              <a:gd name="connsiteY1-4" fmla="*/ 0 h 1963401"/>
              <a:gd name="connsiteX2-5" fmla="*/ 3162300 w 3162300"/>
              <a:gd name="connsiteY2-6" fmla="*/ 0 h 1963401"/>
              <a:gd name="connsiteX3-7" fmla="*/ 3162300 w 3162300"/>
              <a:gd name="connsiteY3-8" fmla="*/ 1871961 h 1963401"/>
              <a:gd name="connsiteX4-9" fmla="*/ 91440 w 3162300"/>
              <a:gd name="connsiteY4-10" fmla="*/ 1963401 h 1963401"/>
              <a:gd name="connsiteX0-11" fmla="*/ 0 w 3162300"/>
              <a:gd name="connsiteY0-12" fmla="*/ 1871961 h 1871961"/>
              <a:gd name="connsiteX1-13" fmla="*/ 0 w 3162300"/>
              <a:gd name="connsiteY1-14" fmla="*/ 0 h 1871961"/>
              <a:gd name="connsiteX2-15" fmla="*/ 3162300 w 3162300"/>
              <a:gd name="connsiteY2-16" fmla="*/ 0 h 1871961"/>
              <a:gd name="connsiteX3-17" fmla="*/ 3162300 w 3162300"/>
              <a:gd name="connsiteY3-18" fmla="*/ 1871961 h 1871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62300" h="1871961">
                <a:moveTo>
                  <a:pt x="0" y="1871961"/>
                </a:moveTo>
                <a:lnTo>
                  <a:pt x="0" y="0"/>
                </a:lnTo>
                <a:lnTo>
                  <a:pt x="3162300" y="0"/>
                </a:lnTo>
                <a:lnTo>
                  <a:pt x="3162300" y="1871961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flipV="1">
            <a:off x="6007269" y="3832178"/>
            <a:ext cx="177462" cy="15298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974749" y="1401223"/>
            <a:ext cx="2256308" cy="63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1771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 rot="16200000">
            <a:off x="-1538864" y="2653429"/>
            <a:ext cx="5229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5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r>
              <a:rPr kumimoji="0" lang="en-US" altLang="zh-CN" sz="4400" b="1" i="0" u="none" strike="noStrike" kern="1200" cap="none" spc="50" normalizeH="0" baseline="0" noProof="0" dirty="0">
                <a:ln>
                  <a:noFill/>
                </a:ln>
                <a:solidFill>
                  <a:srgbClr val="A13F0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■</a:t>
            </a:r>
            <a:endParaRPr kumimoji="0" lang="zh-CN" altLang="en-US" sz="4400" b="1" i="0" u="none" strike="noStrike" kern="1200" cap="none" spc="50" normalizeH="0" baseline="0" noProof="0" dirty="0">
              <a:ln>
                <a:noFill/>
              </a:ln>
              <a:solidFill>
                <a:srgbClr val="A13F0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116549" y="3752395"/>
            <a:ext cx="738664" cy="22467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6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结构大纲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519824" y="6600901"/>
            <a:ext cx="2523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BEIJING INSTITUTE OF TECHNOLOGY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41148" y="78493"/>
            <a:ext cx="2025400" cy="566914"/>
          </a:xfrm>
          <a:prstGeom prst="rect">
            <a:avLst/>
          </a:prstGeom>
        </p:spPr>
      </p:pic>
      <p:sp>
        <p:nvSpPr>
          <p:cNvPr id="82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84" name="矩形 83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6903606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05202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2023/4/10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569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9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cerEnk/GraduationDesig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cerEnk/GraduationDesign/tree/main/doc/%E7%BF%BB%E8%AF%9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cerEnk/GraduationDesign/tree/main/doc/%E5%A4%8D%E7%8E%B0%E6%89%8B%E5%86%8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cerEnk/GraduationDesign/blob/main/doc/%E4%BA%A4%E6%B5%81%E6%96%87%E6%A1%A3/0320_%E4%BA%A4%E6%B5%81%E7%BB%93%E6%9E%9C.m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jianguoyun.com/p/DZ_8brgQl9uiCRiai_8EIAA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368" y="2924470"/>
            <a:ext cx="7015008" cy="5847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3200" dirty="0"/>
              <a:t>基于区块链的出租车调度系统的完善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71366" y="4108052"/>
            <a:ext cx="6221139" cy="345094"/>
          </a:xfrm>
        </p:spPr>
        <p:txBody>
          <a:bodyPr/>
          <a:lstStyle/>
          <a:p>
            <a:r>
              <a:rPr lang="zh-CN" altLang="en-US" dirty="0"/>
              <a:t>答辩人：蒙思洁　　　导　师：陆慧梅　　　时间：</a:t>
            </a:r>
            <a:fld id="{D59A35C6-7D58-4C95-A60A-B688BEF8C3D6}" type="datetime1">
              <a:rPr lang="zh-CN" altLang="en-US" smtClean="0"/>
              <a:t>2023/4/10</a:t>
            </a:fld>
            <a:endParaRPr lang="zh-CN" altLang="en-US" dirty="0"/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833795" y="2336758"/>
            <a:ext cx="8524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谢谢观看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敬请各位老师批评指正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052591" y="4089237"/>
            <a:ext cx="210062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pc="100" dirty="0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rPr>
              <a:t>报告</a:t>
            </a:r>
            <a:r>
              <a:rPr kumimoji="0" lang="zh-CN" alt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人：</a:t>
            </a:r>
            <a:r>
              <a:rPr lang="zh-CN" altLang="en-US" sz="1200" spc="100" dirty="0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rPr>
              <a:t>蒙思洁</a:t>
            </a:r>
            <a:endParaRPr kumimoji="0" lang="en-US" altLang="zh-CN" sz="1200" b="0" i="0" u="none" strike="noStrike" kern="1200" cap="none" spc="1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导　师：陆慧梅</a:t>
            </a: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5020882" y="1943100"/>
            <a:ext cx="1774845" cy="960541"/>
            <a:chOff x="5576876" y="540040"/>
            <a:chExt cx="1774845" cy="960541"/>
          </a:xfrm>
        </p:grpSpPr>
        <p:sp>
          <p:nvSpPr>
            <p:cNvPr id="29" name="文本框 28"/>
            <p:cNvSpPr txBox="1"/>
            <p:nvPr/>
          </p:nvSpPr>
          <p:spPr>
            <a:xfrm>
              <a:off x="5576876" y="540040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006C39"/>
                      </a:gs>
                      <a:gs pos="90000">
                        <a:srgbClr val="006C39">
                          <a:alpha val="0"/>
                        </a:srgb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01</a:t>
              </a:r>
              <a:endParaRPr kumimoji="0" lang="zh-CN" altLang="en-US" sz="4400" b="1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006C39"/>
                    </a:gs>
                    <a:gs pos="90000">
                      <a:srgbClr val="006C39">
                        <a:alpha val="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76876" y="977361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/>
                  <a:cs typeface="+mn-cs"/>
                </a:rPr>
                <a:t>课题内容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148427" y="1943100"/>
            <a:ext cx="1774845" cy="960541"/>
            <a:chOff x="8704421" y="540040"/>
            <a:chExt cx="1774845" cy="960541"/>
          </a:xfrm>
        </p:grpSpPr>
        <p:sp>
          <p:nvSpPr>
            <p:cNvPr id="30" name="文本框 29"/>
            <p:cNvSpPr txBox="1"/>
            <p:nvPr/>
          </p:nvSpPr>
          <p:spPr>
            <a:xfrm>
              <a:off x="8704421" y="540040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006C39"/>
                      </a:gs>
                      <a:gs pos="90000">
                        <a:srgbClr val="006C39">
                          <a:alpha val="0"/>
                        </a:srgb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02</a:t>
              </a:r>
              <a:endParaRPr kumimoji="0" lang="zh-CN" altLang="en-US" sz="4400" b="1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006C39"/>
                    </a:gs>
                    <a:gs pos="90000">
                      <a:srgbClr val="006C39">
                        <a:alpha val="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704421" y="977361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/>
                  <a:cs typeface="+mn-cs"/>
                </a:rPr>
                <a:t>目前进度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020882" y="3633807"/>
            <a:ext cx="2172390" cy="929999"/>
            <a:chOff x="5576876" y="2230747"/>
            <a:chExt cx="2172390" cy="929999"/>
          </a:xfrm>
        </p:grpSpPr>
        <p:sp>
          <p:nvSpPr>
            <p:cNvPr id="31" name="文本框 30"/>
            <p:cNvSpPr txBox="1"/>
            <p:nvPr/>
          </p:nvSpPr>
          <p:spPr>
            <a:xfrm>
              <a:off x="5576876" y="2230747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006C39"/>
                      </a:gs>
                      <a:gs pos="90000">
                        <a:srgbClr val="006C39">
                          <a:alpha val="0"/>
                        </a:srgb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03</a:t>
              </a:r>
              <a:endParaRPr kumimoji="0" lang="zh-CN" altLang="en-US" sz="4400" b="1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006C39"/>
                    </a:gs>
                    <a:gs pos="90000">
                      <a:srgbClr val="006C39">
                        <a:alpha val="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576876" y="2637526"/>
              <a:ext cx="21723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/>
                  <a:cs typeface="+mn-cs"/>
                </a:rPr>
                <a:t>存在的问题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148427" y="3633807"/>
            <a:ext cx="1774845" cy="929999"/>
            <a:chOff x="8704421" y="2230747"/>
            <a:chExt cx="1774845" cy="929999"/>
          </a:xfrm>
        </p:grpSpPr>
        <p:sp>
          <p:nvSpPr>
            <p:cNvPr id="32" name="文本框 31"/>
            <p:cNvSpPr txBox="1"/>
            <p:nvPr/>
          </p:nvSpPr>
          <p:spPr>
            <a:xfrm>
              <a:off x="8704421" y="2230747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006C39"/>
                      </a:gs>
                      <a:gs pos="90000">
                        <a:srgbClr val="006C39">
                          <a:alpha val="0"/>
                        </a:srgb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04</a:t>
              </a:r>
              <a:endParaRPr kumimoji="0" lang="zh-CN" altLang="en-US" sz="4400" b="1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006C39"/>
                    </a:gs>
                    <a:gs pos="90000">
                      <a:srgbClr val="006C39">
                        <a:alpha val="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704421" y="2637526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/>
                  <a:cs typeface="+mn-cs"/>
                </a:rPr>
                <a:t>后续安排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467218" y="5849866"/>
            <a:ext cx="1052654" cy="108000"/>
            <a:chOff x="10467218" y="6126091"/>
            <a:chExt cx="1052654" cy="108000"/>
          </a:xfrm>
          <a:solidFill>
            <a:schemeClr val="accent1"/>
          </a:solidFill>
        </p:grpSpPr>
        <p:sp>
          <p:nvSpPr>
            <p:cNvPr id="3" name="椭圆 2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51FA5996-A52D-5B2B-F400-DC1C70E977DD}"/>
              </a:ext>
            </a:extLst>
          </p:cNvPr>
          <p:cNvSpPr txBox="1"/>
          <p:nvPr/>
        </p:nvSpPr>
        <p:spPr>
          <a:xfrm>
            <a:off x="6007760" y="3734184"/>
            <a:ext cx="133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hlinkClick r:id="rId3" action="ppaction://hlinksldjump"/>
              </a:rPr>
              <a:t>第</a:t>
            </a:r>
            <a:r>
              <a:rPr lang="en-US" altLang="zh-CN" sz="1400" dirty="0">
                <a:hlinkClick r:id="rId3" action="ppaction://hlinksldjump"/>
              </a:rPr>
              <a:t>8</a:t>
            </a:r>
            <a:r>
              <a:rPr lang="zh-CN" altLang="en-US" sz="1400" dirty="0">
                <a:hlinkClick r:id="rId3" action="ppaction://hlinksldjump"/>
              </a:rPr>
              <a:t>页</a:t>
            </a:r>
            <a:r>
              <a:rPr lang="en-US" altLang="zh-CN" sz="1400" dirty="0">
                <a:hlinkClick r:id="rId3" action="ppaction://hlinksldjump"/>
              </a:rPr>
              <a:t>/</a:t>
            </a:r>
            <a:r>
              <a:rPr lang="zh-CN" altLang="en-US" sz="1400" dirty="0">
                <a:hlinkClick r:id="rId3" action="ppaction://hlinksldjump"/>
              </a:rPr>
              <a:t>共</a:t>
            </a:r>
            <a:r>
              <a:rPr lang="en-US" altLang="zh-CN" sz="1400" dirty="0">
                <a:hlinkClick r:id="rId3" action="ppaction://hlinksldjump"/>
              </a:rPr>
              <a:t>10</a:t>
            </a:r>
            <a:r>
              <a:rPr lang="zh-CN" altLang="en-US" sz="1400" dirty="0">
                <a:hlinkClick r:id="rId3" action="ppaction://hlinksldjump"/>
              </a:rPr>
              <a:t>页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926068-4049-0E1B-F3DB-B30A92E54B06}"/>
              </a:ext>
            </a:extLst>
          </p:cNvPr>
          <p:cNvSpPr txBox="1"/>
          <p:nvPr/>
        </p:nvSpPr>
        <p:spPr>
          <a:xfrm>
            <a:off x="9133844" y="2072643"/>
            <a:ext cx="1578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hlinkClick r:id="rId4" action="ppaction://hlinksldjump"/>
              </a:rPr>
              <a:t>第</a:t>
            </a:r>
            <a:r>
              <a:rPr lang="en-US" altLang="zh-CN" sz="1400" dirty="0">
                <a:hlinkClick r:id="rId4" action="ppaction://hlinksldjump"/>
              </a:rPr>
              <a:t>4~7</a:t>
            </a:r>
            <a:r>
              <a:rPr lang="zh-CN" altLang="en-US" sz="1400" dirty="0">
                <a:hlinkClick r:id="rId4" action="ppaction://hlinksldjump"/>
              </a:rPr>
              <a:t>页</a:t>
            </a:r>
            <a:r>
              <a:rPr lang="en-US" altLang="zh-CN" sz="1400" dirty="0">
                <a:hlinkClick r:id="rId4" action="ppaction://hlinksldjump"/>
              </a:rPr>
              <a:t>/</a:t>
            </a:r>
            <a:r>
              <a:rPr lang="zh-CN" altLang="en-US" sz="1400" dirty="0">
                <a:hlinkClick r:id="rId4" action="ppaction://hlinksldjump"/>
              </a:rPr>
              <a:t>共</a:t>
            </a:r>
            <a:r>
              <a:rPr lang="en-US" altLang="zh-CN" sz="1400" dirty="0">
                <a:hlinkClick r:id="rId4" action="ppaction://hlinksldjump"/>
              </a:rPr>
              <a:t>10</a:t>
            </a:r>
            <a:r>
              <a:rPr lang="zh-CN" altLang="en-US" sz="1400" dirty="0">
                <a:hlinkClick r:id="rId4" action="ppaction://hlinksldjump"/>
              </a:rPr>
              <a:t>页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5E7377-DD4E-0338-581D-677B86F53088}"/>
              </a:ext>
            </a:extLst>
          </p:cNvPr>
          <p:cNvSpPr txBox="1"/>
          <p:nvPr/>
        </p:nvSpPr>
        <p:spPr>
          <a:xfrm>
            <a:off x="6007760" y="2072644"/>
            <a:ext cx="133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hlinkClick r:id="rId5" action="ppaction://hlinksldjump"/>
              </a:rPr>
              <a:t>第</a:t>
            </a:r>
            <a:r>
              <a:rPr lang="en-US" altLang="zh-CN" sz="1400" dirty="0">
                <a:hlinkClick r:id="rId5" action="ppaction://hlinksldjump"/>
              </a:rPr>
              <a:t>3</a:t>
            </a:r>
            <a:r>
              <a:rPr lang="zh-CN" altLang="en-US" sz="1400" dirty="0">
                <a:hlinkClick r:id="rId5" action="ppaction://hlinksldjump"/>
              </a:rPr>
              <a:t>页</a:t>
            </a:r>
            <a:r>
              <a:rPr lang="en-US" altLang="zh-CN" sz="1400" dirty="0">
                <a:hlinkClick r:id="rId5" action="ppaction://hlinksldjump"/>
              </a:rPr>
              <a:t>/</a:t>
            </a:r>
            <a:r>
              <a:rPr lang="zh-CN" altLang="en-US" sz="1400" dirty="0">
                <a:hlinkClick r:id="rId5" action="ppaction://hlinksldjump"/>
              </a:rPr>
              <a:t>共</a:t>
            </a:r>
            <a:r>
              <a:rPr lang="en-US" altLang="zh-CN" sz="1400" dirty="0">
                <a:hlinkClick r:id="rId5" action="ppaction://hlinksldjump"/>
              </a:rPr>
              <a:t>10</a:t>
            </a:r>
            <a:r>
              <a:rPr lang="zh-CN" altLang="en-US" sz="1400" dirty="0">
                <a:hlinkClick r:id="rId5" action="ppaction://hlinksldjump"/>
              </a:rPr>
              <a:t>页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345022-1E08-9FAA-1685-AD9C37BF7D39}"/>
              </a:ext>
            </a:extLst>
          </p:cNvPr>
          <p:cNvSpPr txBox="1"/>
          <p:nvPr/>
        </p:nvSpPr>
        <p:spPr>
          <a:xfrm>
            <a:off x="9127575" y="3734184"/>
            <a:ext cx="1339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hlinkClick r:id="rId6" action="ppaction://hlinksldjump"/>
              </a:rPr>
              <a:t>第</a:t>
            </a:r>
            <a:r>
              <a:rPr lang="en-US" altLang="zh-CN" sz="1400" dirty="0">
                <a:hlinkClick r:id="rId6" action="ppaction://hlinksldjump"/>
              </a:rPr>
              <a:t>9</a:t>
            </a:r>
            <a:r>
              <a:rPr lang="zh-CN" altLang="en-US" sz="1400" dirty="0">
                <a:hlinkClick r:id="rId6" action="ppaction://hlinksldjump"/>
              </a:rPr>
              <a:t>页</a:t>
            </a:r>
            <a:r>
              <a:rPr lang="en-US" altLang="zh-CN" sz="1400" dirty="0">
                <a:hlinkClick r:id="rId6" action="ppaction://hlinksldjump"/>
              </a:rPr>
              <a:t>/</a:t>
            </a:r>
            <a:r>
              <a:rPr lang="zh-CN" altLang="en-US" sz="1400" dirty="0">
                <a:hlinkClick r:id="rId6" action="ppaction://hlinksldjump"/>
              </a:rPr>
              <a:t>共</a:t>
            </a:r>
            <a:r>
              <a:rPr lang="en-US" altLang="zh-CN" sz="1400" dirty="0">
                <a:hlinkClick r:id="rId6" action="ppaction://hlinksldjump"/>
              </a:rPr>
              <a:t>10</a:t>
            </a:r>
            <a:r>
              <a:rPr lang="zh-CN" altLang="en-US" sz="1400" dirty="0">
                <a:hlinkClick r:id="rId6" action="ppaction://hlinksldjump"/>
              </a:rPr>
              <a:t>页</a:t>
            </a:r>
            <a:endParaRPr lang="zh-CN" altLang="en-US" sz="1400" dirty="0"/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课题内容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0A509-0013-7586-CC98-B713B8853497}"/>
              </a:ext>
            </a:extLst>
          </p:cNvPr>
          <p:cNvSpPr txBox="1">
            <a:spLocks/>
          </p:cNvSpPr>
          <p:nvPr/>
        </p:nvSpPr>
        <p:spPr>
          <a:xfrm>
            <a:off x="275323" y="1028518"/>
            <a:ext cx="11641355" cy="499346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/>
              <a:t>在实验室已有工作的基础上，完成对基于区块链的出租车调度系统的优化与完善。</a:t>
            </a:r>
            <a:endParaRPr lang="en-US" altLang="zh-CN" sz="2400" b="1" dirty="0"/>
          </a:p>
          <a:p>
            <a:pPr lvl="1">
              <a:lnSpc>
                <a:spcPct val="120000"/>
              </a:lnSpc>
            </a:pPr>
            <a:r>
              <a:rPr lang="zh-CN" altLang="en-US" sz="2000" b="1" dirty="0"/>
              <a:t>已有工作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800" dirty="0"/>
              <a:t>已经基于区块链实现了一个基础的出租车调度系统</a:t>
            </a:r>
            <a:endParaRPr lang="en-US" altLang="zh-CN" sz="1800" dirty="0"/>
          </a:p>
          <a:p>
            <a:pPr marL="1828800" lvl="3" indent="-4572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1600" dirty="0"/>
              <a:t>其采用静态的路径规划算法 </a:t>
            </a:r>
            <a:r>
              <a:rPr lang="en-US" altLang="zh-CN" sz="1600" dirty="0"/>
              <a:t>—— A*</a:t>
            </a:r>
            <a:r>
              <a:rPr lang="zh-CN" altLang="en-US" sz="1600" dirty="0"/>
              <a:t>算法</a:t>
            </a:r>
            <a:endParaRPr lang="en-US" altLang="zh-CN" sz="1600" dirty="0"/>
          </a:p>
          <a:p>
            <a:pPr marL="1828800" lvl="3" indent="-4572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1600" dirty="0"/>
              <a:t>给出了司机的信誉值评估模型</a:t>
            </a:r>
            <a:endParaRPr lang="en-US" altLang="zh-CN" sz="1600" dirty="0"/>
          </a:p>
          <a:p>
            <a:pPr marL="1828800" lvl="3" indent="-4572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1600" dirty="0"/>
              <a:t>使用</a:t>
            </a:r>
            <a:r>
              <a:rPr lang="en-US" altLang="zh-CN" sz="1600" dirty="0" err="1"/>
              <a:t>vue</a:t>
            </a:r>
            <a:r>
              <a:rPr lang="zh-CN" altLang="en-US" sz="1600" dirty="0"/>
              <a:t>搭建了前端应用界面</a:t>
            </a:r>
            <a:endParaRPr lang="en-US" altLang="zh-CN" sz="1600" dirty="0"/>
          </a:p>
          <a:p>
            <a:pPr lvl="1">
              <a:lnSpc>
                <a:spcPct val="120000"/>
              </a:lnSpc>
            </a:pPr>
            <a:r>
              <a:rPr lang="zh-CN" altLang="en-US" sz="2000" b="1" dirty="0"/>
              <a:t>我的毕设工作内容为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800" u="sng" dirty="0"/>
              <a:t>翻译</a:t>
            </a:r>
            <a:r>
              <a:rPr lang="zh-CN" altLang="en-US" sz="1800" dirty="0"/>
              <a:t>外文文献</a:t>
            </a:r>
            <a:endParaRPr lang="en-US" altLang="zh-CN" sz="1800" dirty="0"/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800" u="sng" dirty="0"/>
              <a:t>复现</a:t>
            </a:r>
            <a:r>
              <a:rPr lang="zh-CN" altLang="en-US" sz="1800" dirty="0"/>
              <a:t>实验室已有工作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800" u="sng" dirty="0"/>
              <a:t>优化</a:t>
            </a:r>
            <a:r>
              <a:rPr lang="zh-CN" altLang="en-US" sz="1800" dirty="0"/>
              <a:t>路径调度算法，实现路况的动态实时计算迭代效果，并对其进行测试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800" dirty="0"/>
              <a:t>（如果时间充裕）</a:t>
            </a:r>
            <a:r>
              <a:rPr lang="zh-CN" altLang="en-US" sz="1800" u="sng" dirty="0"/>
              <a:t>完善</a:t>
            </a:r>
            <a:r>
              <a:rPr lang="zh-CN" altLang="en-US" sz="1800" dirty="0"/>
              <a:t>信誉值计算模块，并对其进行测试</a:t>
            </a:r>
            <a:endParaRPr lang="en-US" altLang="zh-CN" sz="1800" dirty="0"/>
          </a:p>
          <a:p>
            <a:pPr lvl="1">
              <a:lnSpc>
                <a:spcPct val="120000"/>
              </a:lnSpc>
            </a:pPr>
            <a:r>
              <a:rPr lang="zh-CN" altLang="en-US" sz="2000" b="1" dirty="0"/>
              <a:t>我的毕设</a:t>
            </a:r>
            <a:r>
              <a:rPr lang="en-US" altLang="zh-CN" sz="2000" b="1" dirty="0" err="1"/>
              <a:t>Github</a:t>
            </a:r>
            <a:r>
              <a:rPr lang="zh-CN" altLang="en-US" sz="2000" b="1" dirty="0"/>
              <a:t>仓库：</a:t>
            </a:r>
            <a:r>
              <a:rPr lang="en-US" altLang="zh-CN" sz="2000" dirty="0">
                <a:solidFill>
                  <a:srgbClr val="0070C0"/>
                </a:solidFill>
                <a:hlinkClick r:id="rId3"/>
              </a:rPr>
              <a:t>https://github.com/LancerEnk/GraduationDesign</a:t>
            </a:r>
            <a:endParaRPr lang="zh-CN" altLang="en-US" sz="2000" b="1" dirty="0"/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目前进度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D6D565C-B1FA-E3E0-9596-AE3C9F1960F7}"/>
              </a:ext>
            </a:extLst>
          </p:cNvPr>
          <p:cNvGrpSpPr/>
          <p:nvPr/>
        </p:nvGrpSpPr>
        <p:grpSpPr>
          <a:xfrm>
            <a:off x="467911" y="823460"/>
            <a:ext cx="11256178" cy="4723857"/>
            <a:chOff x="561421" y="740543"/>
            <a:chExt cx="10459505" cy="472385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E292E21-C656-CEB7-9060-2A1185B4A4AD}"/>
                </a:ext>
              </a:extLst>
            </p:cNvPr>
            <p:cNvSpPr txBox="1"/>
            <p:nvPr/>
          </p:nvSpPr>
          <p:spPr>
            <a:xfrm>
              <a:off x="561421" y="740543"/>
              <a:ext cx="5723395" cy="4723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30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我的毕设工作内容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marL="914400" lvl="1" indent="-457200">
                <a:lnSpc>
                  <a:spcPct val="300000"/>
                </a:lnSpc>
                <a:buFont typeface="+mj-lt"/>
                <a:buAutoNum type="arabicPeriod"/>
                <a:defRPr/>
              </a:pPr>
              <a:r>
                <a:rPr kumimoji="0" lang="zh-CN" altLang="en-US" sz="20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翻译</a:t>
              </a:r>
              <a:r>
                <a:rPr kumimoji="0" lang="zh-CN" altLang="en-US" sz="2000" b="0" i="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外文文献</a:t>
              </a:r>
              <a:endParaRPr kumimoji="0" lang="en-US" altLang="zh-CN" sz="20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marL="914400" lvl="1" indent="-457200">
                <a:lnSpc>
                  <a:spcPct val="300000"/>
                </a:lnSpc>
                <a:buFont typeface="+mj-lt"/>
                <a:buAutoNum type="arabicPeriod"/>
                <a:defRPr/>
              </a:pPr>
              <a:r>
                <a:rPr kumimoji="0" lang="zh-CN" altLang="en-US" sz="20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复现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实验室已有工作</a:t>
              </a:r>
            </a:p>
            <a:p>
              <a:pPr marL="914400" lvl="1" indent="-457200">
                <a:lnSpc>
                  <a:spcPct val="300000"/>
                </a:lnSpc>
                <a:buFont typeface="+mj-lt"/>
                <a:buAutoNum type="arabicPeriod"/>
                <a:defRPr/>
              </a:pPr>
              <a:r>
                <a:rPr kumimoji="0" lang="zh-CN" altLang="en-US" sz="20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优化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路径调度算法</a:t>
              </a:r>
            </a:p>
            <a:p>
              <a:pPr marL="914400" lvl="1" indent="-457200">
                <a:lnSpc>
                  <a:spcPct val="300000"/>
                </a:lnSpc>
                <a:buFont typeface="+mj-lt"/>
                <a:buAutoNum type="arabicPeriod"/>
                <a:defRPr/>
              </a:pPr>
              <a:r>
                <a:rPr lang="en-US" altLang="zh-CN" sz="2000" dirty="0">
                  <a:solidFill>
                    <a:prstClr val="black"/>
                  </a:solidFill>
                  <a:latin typeface="微软雅黑"/>
                  <a:ea typeface="微软雅黑"/>
                </a:rPr>
                <a:t>(</a:t>
              </a:r>
              <a:r>
                <a:rPr lang="zh-CN" altLang="en-US" sz="2000" dirty="0">
                  <a:solidFill>
                    <a:prstClr val="black"/>
                  </a:solidFill>
                  <a:latin typeface="微软雅黑"/>
                  <a:ea typeface="微软雅黑"/>
                </a:rPr>
                <a:t>如果时间充裕</a:t>
              </a:r>
              <a:r>
                <a:rPr lang="en-US" altLang="zh-CN" sz="2000" dirty="0">
                  <a:solidFill>
                    <a:prstClr val="black"/>
                  </a:solidFill>
                  <a:latin typeface="微软雅黑"/>
                  <a:ea typeface="微软雅黑"/>
                </a:rPr>
                <a:t>) </a:t>
              </a:r>
              <a:r>
                <a:rPr kumimoji="0" lang="zh-CN" altLang="en-US" sz="20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完善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信誉值计算模块</a:t>
              </a:r>
              <a:endParaRPr lang="en-US" altLang="zh-CN" sz="2000" dirty="0">
                <a:solidFill>
                  <a:prstClr val="black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DA072A5-A857-AA20-0AFD-AA13CAFB2B8B}"/>
                </a:ext>
              </a:extLst>
            </p:cNvPr>
            <p:cNvSpPr txBox="1"/>
            <p:nvPr/>
          </p:nvSpPr>
          <p:spPr>
            <a:xfrm>
              <a:off x="7193321" y="740543"/>
              <a:ext cx="3827605" cy="4723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30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latin typeface="微软雅黑"/>
                  <a:ea typeface="微软雅黑"/>
                </a:rPr>
                <a:t>中期报告时，我的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进度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marL="914400" lvl="1" indent="-457200">
                <a:lnSpc>
                  <a:spcPct val="300000"/>
                </a:lnSpc>
                <a:buFont typeface="+mj-lt"/>
                <a:buAutoNum type="arabicPeriod"/>
                <a:defRPr/>
              </a:pPr>
              <a:r>
                <a:rPr kumimoji="0" lang="zh-CN" altLang="en-US" sz="2000" b="1" i="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已完成</a:t>
              </a:r>
              <a:endParaRPr kumimoji="0" lang="en-US" altLang="zh-CN" sz="20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marL="914400" lvl="1" indent="-457200">
                <a:lnSpc>
                  <a:spcPct val="300000"/>
                </a:lnSpc>
                <a:buFont typeface="+mj-lt"/>
                <a:buAutoNum type="arabicPeriod"/>
                <a:defRPr/>
              </a:pPr>
              <a:r>
                <a:rPr lang="zh-CN" altLang="en-US" sz="2000" b="1" dirty="0">
                  <a:solidFill>
                    <a:prstClr val="black"/>
                  </a:solidFill>
                  <a:latin typeface="微软雅黑"/>
                  <a:ea typeface="微软雅黑"/>
                </a:rPr>
                <a:t>已完成</a:t>
              </a:r>
              <a:endParaRPr kumimoji="0" lang="zh-CN" altLang="en-US" sz="20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marL="914400" lvl="1" indent="-457200">
                <a:lnSpc>
                  <a:spcPct val="300000"/>
                </a:lnSpc>
                <a:buFont typeface="+mj-lt"/>
                <a:buAutoNum type="arabicPeriod"/>
                <a:defRPr/>
              </a:pPr>
              <a:r>
                <a:rPr lang="zh-CN" altLang="en-US" sz="2000" b="1" dirty="0">
                  <a:solidFill>
                    <a:prstClr val="black"/>
                  </a:solidFill>
                  <a:latin typeface="微软雅黑"/>
                  <a:ea typeface="微软雅黑"/>
                </a:rPr>
                <a:t>正在进行</a:t>
              </a:r>
              <a:endParaRPr kumimoji="0" lang="zh-CN" altLang="en-US" sz="20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marL="914400" lvl="1" indent="-457200">
                <a:lnSpc>
                  <a:spcPct val="300000"/>
                </a:lnSpc>
                <a:buFont typeface="+mj-lt"/>
                <a:buAutoNum type="arabicPeriod"/>
                <a:defRPr/>
              </a:pPr>
              <a:r>
                <a:rPr lang="zh-CN" altLang="en-US" sz="2000" b="1" dirty="0">
                  <a:solidFill>
                    <a:prstClr val="black"/>
                  </a:solidFill>
                  <a:latin typeface="微软雅黑"/>
                  <a:ea typeface="微软雅黑"/>
                </a:rPr>
                <a:t>未完成</a:t>
              </a:r>
              <a:endParaRPr kumimoji="0" lang="en-US" altLang="zh-CN" sz="20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" name="箭头: 右 3">
              <a:extLst>
                <a:ext uri="{FF2B5EF4-FFF2-40B4-BE49-F238E27FC236}">
                  <a16:creationId xmlns:a16="http://schemas.microsoft.com/office/drawing/2014/main" id="{6281336B-6A2D-A33F-D314-CF654158AA03}"/>
                </a:ext>
              </a:extLst>
            </p:cNvPr>
            <p:cNvSpPr/>
            <p:nvPr/>
          </p:nvSpPr>
          <p:spPr>
            <a:xfrm>
              <a:off x="5791174" y="2312724"/>
              <a:ext cx="1080000" cy="336884"/>
            </a:xfrm>
            <a:prstGeom prst="rightArrow">
              <a:avLst>
                <a:gd name="adj1" fmla="val 50000"/>
                <a:gd name="adj2" fmla="val 11571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2EA3AB00-BC79-737B-D4F5-442E1A4E248E}"/>
                </a:ext>
              </a:extLst>
            </p:cNvPr>
            <p:cNvSpPr/>
            <p:nvPr/>
          </p:nvSpPr>
          <p:spPr>
            <a:xfrm>
              <a:off x="5791175" y="3209069"/>
              <a:ext cx="1080000" cy="336884"/>
            </a:xfrm>
            <a:prstGeom prst="rightArrow">
              <a:avLst>
                <a:gd name="adj1" fmla="val 50000"/>
                <a:gd name="adj2" fmla="val 11571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44E69A2F-467E-FE80-501B-91453E4E7023}"/>
                </a:ext>
              </a:extLst>
            </p:cNvPr>
            <p:cNvSpPr/>
            <p:nvPr/>
          </p:nvSpPr>
          <p:spPr>
            <a:xfrm>
              <a:off x="5791175" y="4105414"/>
              <a:ext cx="1080000" cy="336884"/>
            </a:xfrm>
            <a:prstGeom prst="rightArrow">
              <a:avLst>
                <a:gd name="adj1" fmla="val 50000"/>
                <a:gd name="adj2" fmla="val 11571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3B76D816-84DB-6B32-1DF3-96DE55613987}"/>
                </a:ext>
              </a:extLst>
            </p:cNvPr>
            <p:cNvSpPr/>
            <p:nvPr/>
          </p:nvSpPr>
          <p:spPr>
            <a:xfrm>
              <a:off x="5791174" y="5001760"/>
              <a:ext cx="1080000" cy="336884"/>
            </a:xfrm>
            <a:prstGeom prst="rightArrow">
              <a:avLst>
                <a:gd name="adj1" fmla="val 50000"/>
                <a:gd name="adj2" fmla="val 11571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241940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目前进度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0A509-0013-7586-CC98-B713B8853497}"/>
              </a:ext>
            </a:extLst>
          </p:cNvPr>
          <p:cNvSpPr txBox="1">
            <a:spLocks/>
          </p:cNvSpPr>
          <p:nvPr/>
        </p:nvSpPr>
        <p:spPr>
          <a:xfrm>
            <a:off x="258600" y="1253331"/>
            <a:ext cx="11674800" cy="1519686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zh-CN" altLang="en-US" b="1" dirty="0"/>
              <a:t>完成外文翻译</a:t>
            </a:r>
            <a:endParaRPr lang="en-US" altLang="zh-CN" b="1" dirty="0"/>
          </a:p>
          <a:p>
            <a:pPr lvl="1">
              <a:lnSpc>
                <a:spcPct val="120000"/>
              </a:lnSpc>
              <a:defRPr/>
            </a:pPr>
            <a:r>
              <a:rPr lang="zh-CN" altLang="en-US" sz="2000" dirty="0"/>
              <a:t>仓库地址：</a:t>
            </a:r>
            <a:r>
              <a:rPr lang="en-US" altLang="zh-CN" sz="2000" dirty="0">
                <a:solidFill>
                  <a:srgbClr val="0070C0"/>
                </a:solidFill>
                <a:hlinkClick r:id="rId3"/>
              </a:rPr>
              <a:t>https://github.com/LancerEnk/GraduationDesign/tree/main/doc/%E7%BF%BB%E8%AF%91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95090AF-3FFB-0AF1-B41E-BF8BF400A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130" y="3032899"/>
            <a:ext cx="9647741" cy="299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1047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目前进度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B82556F5-D4EB-E493-9235-2C067AE3EC57}"/>
              </a:ext>
            </a:extLst>
          </p:cNvPr>
          <p:cNvSpPr txBox="1">
            <a:spLocks/>
          </p:cNvSpPr>
          <p:nvPr/>
        </p:nvSpPr>
        <p:spPr>
          <a:xfrm>
            <a:off x="258418" y="1253330"/>
            <a:ext cx="11675164" cy="298178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zh-CN" altLang="en-US" b="1" dirty="0"/>
              <a:t>完成复现工作</a:t>
            </a: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基于实验室其他几位同学前期的复现工作，完整运行了成佳壮前辈的 </a:t>
            </a:r>
            <a:r>
              <a:rPr lang="zh-CN" altLang="en-US" sz="2000" u="sng" dirty="0"/>
              <a:t>基础</a:t>
            </a:r>
            <a:r>
              <a:rPr lang="zh-CN" altLang="en-US" sz="2000" dirty="0"/>
              <a:t> 出租车调度系统。</a:t>
            </a:r>
            <a:endParaRPr lang="en-US" altLang="zh-CN" sz="2000" dirty="0"/>
          </a:p>
          <a:p>
            <a:pPr lvl="1">
              <a:lnSpc>
                <a:spcPct val="120000"/>
              </a:lnSpc>
              <a:defRPr/>
            </a:pPr>
            <a:r>
              <a:rPr lang="zh-CN" altLang="en-US" sz="2000" dirty="0"/>
              <a:t>跑通了万琦玲前辈 </a:t>
            </a:r>
            <a:r>
              <a:rPr lang="zh-CN" altLang="en-US" sz="2000" u="sng" dirty="0"/>
              <a:t>使用</a:t>
            </a:r>
            <a:r>
              <a:rPr lang="en-US" altLang="zh-CN" sz="2000" u="sng" dirty="0" err="1"/>
              <a:t>vue</a:t>
            </a:r>
            <a:r>
              <a:rPr lang="zh-CN" altLang="en-US" sz="2000" u="sng" dirty="0"/>
              <a:t>前端优化 </a:t>
            </a:r>
            <a:r>
              <a:rPr lang="zh-CN" altLang="en-US" sz="2000" dirty="0"/>
              <a:t>和 </a:t>
            </a:r>
            <a:r>
              <a:rPr lang="zh-CN" altLang="en-US" sz="2000" u="sng" dirty="0"/>
              <a:t>信誉值算法补充 </a:t>
            </a:r>
            <a:r>
              <a:rPr lang="zh-CN" altLang="en-US" sz="2000" dirty="0"/>
              <a:t>的出租车调度系统</a:t>
            </a:r>
            <a:endParaRPr lang="en-US" altLang="zh-CN" sz="2000" dirty="0"/>
          </a:p>
          <a:p>
            <a:pPr lvl="1">
              <a:lnSpc>
                <a:spcPct val="120000"/>
              </a:lnSpc>
              <a:defRPr/>
            </a:pPr>
            <a:r>
              <a:rPr lang="zh-CN" altLang="en-US" sz="2000" dirty="0"/>
              <a:t>结合实验室其他几位同学前期的复现工作，整合我在复现过程中遇到的问题，形成复现手册</a:t>
            </a:r>
            <a:endParaRPr lang="en-US" altLang="zh-CN" sz="2000" dirty="0"/>
          </a:p>
          <a:p>
            <a:pPr lvl="2">
              <a:lnSpc>
                <a:spcPct val="120000"/>
              </a:lnSpc>
              <a:defRPr/>
            </a:pPr>
            <a:r>
              <a:rPr lang="zh-CN" altLang="en-US" sz="1600" dirty="0"/>
              <a:t>复现手册的仓库地址：</a:t>
            </a:r>
            <a:r>
              <a:rPr lang="en-US" altLang="zh-CN" sz="1600" dirty="0">
                <a:solidFill>
                  <a:srgbClr val="0070C0"/>
                </a:solidFill>
                <a:hlinkClick r:id="rId3"/>
              </a:rPr>
              <a:t>https://github.com/LancerEnk/GraduationDesign/tree/main/doc/%E5%A4%8D%E7%8E%B0%E6%89%8B%E5%86%8C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5C45DDA-C6B6-AC29-3CE8-3F9FE536CE86}"/>
              </a:ext>
            </a:extLst>
          </p:cNvPr>
          <p:cNvGrpSpPr/>
          <p:nvPr/>
        </p:nvGrpSpPr>
        <p:grpSpPr>
          <a:xfrm>
            <a:off x="1086192" y="3794761"/>
            <a:ext cx="10019616" cy="2477303"/>
            <a:chOff x="1076567" y="3794761"/>
            <a:chExt cx="10019616" cy="247730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928DA66-D82F-C73B-1220-421E13DF0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67" y="4080040"/>
              <a:ext cx="4496462" cy="219202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A724721-7BD6-1A26-12B0-68F69A799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22988" y="3794761"/>
              <a:ext cx="5273195" cy="24773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801762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目前进度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B82556F5-D4EB-E493-9235-2C067AE3EC57}"/>
              </a:ext>
            </a:extLst>
          </p:cNvPr>
          <p:cNvSpPr txBox="1">
            <a:spLocks/>
          </p:cNvSpPr>
          <p:nvPr/>
        </p:nvSpPr>
        <p:spPr>
          <a:xfrm>
            <a:off x="258418" y="1253331"/>
            <a:ext cx="11675164" cy="1519686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zh-CN" altLang="en-US" b="1" dirty="0"/>
              <a:t>正在优化路径规划算法</a:t>
            </a: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完成了路径规划算法的思路细化，给出了</a:t>
            </a:r>
            <a:r>
              <a:rPr lang="zh-CN" altLang="en-US" sz="2000" dirty="0">
                <a:hlinkClick r:id="rId3"/>
              </a:rPr>
              <a:t>思路细化文档</a:t>
            </a:r>
            <a:r>
              <a:rPr lang="zh-CN" altLang="en-US" sz="2000" dirty="0"/>
              <a:t>、详细的</a:t>
            </a:r>
            <a:r>
              <a:rPr lang="zh-CN" altLang="en-US" sz="2000" dirty="0">
                <a:hlinkClick r:id="rId4"/>
              </a:rPr>
              <a:t>设计示意图</a:t>
            </a:r>
            <a:r>
              <a:rPr lang="zh-CN" altLang="en-US" sz="2000" dirty="0"/>
              <a:t>（左图）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利用前端给出了一个简易的运行效果</a:t>
            </a:r>
            <a:r>
              <a:rPr lang="en-US" altLang="zh-CN" sz="2000" dirty="0"/>
              <a:t>demo</a:t>
            </a:r>
            <a:r>
              <a:rPr lang="zh-CN" altLang="en-US" sz="2000" dirty="0"/>
              <a:t>，根据此预期效果编写代码中（右图）</a:t>
            </a:r>
            <a:endParaRPr lang="en-US" altLang="zh-CN" sz="2000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E1156BB-FA2A-5328-51F0-A395E495D6A2}"/>
              </a:ext>
            </a:extLst>
          </p:cNvPr>
          <p:cNvGrpSpPr/>
          <p:nvPr/>
        </p:nvGrpSpPr>
        <p:grpSpPr>
          <a:xfrm>
            <a:off x="607462" y="2773017"/>
            <a:ext cx="10977077" cy="3319775"/>
            <a:chOff x="507132" y="2773017"/>
            <a:chExt cx="10977077" cy="331977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26DDF0F-8591-CF4F-7C0E-31D0CBAA7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132" y="2773017"/>
              <a:ext cx="6318325" cy="331977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9BC7AC1-3674-3D17-F50F-AEF943E80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5457" y="3295886"/>
              <a:ext cx="4658752" cy="26205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691349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存在的问题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8DBDBFB-CDA2-6CAB-36C4-ECC930C5204B}"/>
              </a:ext>
            </a:extLst>
          </p:cNvPr>
          <p:cNvSpPr txBox="1">
            <a:spLocks/>
          </p:cNvSpPr>
          <p:nvPr/>
        </p:nvSpPr>
        <p:spPr>
          <a:xfrm>
            <a:off x="502990" y="1285014"/>
            <a:ext cx="11186020" cy="446687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zh-CN" altLang="en-US" b="1" dirty="0"/>
              <a:t>优化路径规划算法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目前，我的算法开发是在 </a:t>
            </a:r>
            <a:r>
              <a:rPr lang="zh-CN" altLang="en-US" sz="2000" u="sng" dirty="0"/>
              <a:t>成佳壮前辈的基础版出租车打车系统</a:t>
            </a:r>
            <a:r>
              <a:rPr lang="zh-CN" altLang="en-US" sz="2000" dirty="0"/>
              <a:t> 中运行的</a:t>
            </a:r>
            <a:endParaRPr lang="en-US" altLang="zh-CN" sz="2000" dirty="0"/>
          </a:p>
          <a:p>
            <a:pPr lvl="2">
              <a:lnSpc>
                <a:spcPct val="120000"/>
              </a:lnSpc>
            </a:pPr>
            <a:r>
              <a:rPr lang="zh-CN" altLang="en-US" sz="1600" dirty="0"/>
              <a:t>优点：简洁，便于调试</a:t>
            </a:r>
            <a:endParaRPr lang="en-US" altLang="zh-CN" sz="1600" dirty="0"/>
          </a:p>
          <a:p>
            <a:pPr lvl="2">
              <a:lnSpc>
                <a:spcPct val="120000"/>
              </a:lnSpc>
            </a:pPr>
            <a:r>
              <a:rPr lang="zh-CN" altLang="en-US" sz="1600" dirty="0"/>
              <a:t>缺点：不是最新版的系统，功能不够全面</a:t>
            </a:r>
            <a:endParaRPr lang="en-US" altLang="zh-CN" sz="1600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在理想的状态下，是应该把我的算法移植到万琦玲前辈的</a:t>
            </a:r>
            <a:r>
              <a:rPr lang="en-US" altLang="zh-CN" sz="2000" dirty="0" err="1"/>
              <a:t>vue</a:t>
            </a:r>
            <a:r>
              <a:rPr lang="zh-CN" altLang="en-US" sz="2000" dirty="0"/>
              <a:t>版出租车调度系统上的</a:t>
            </a:r>
            <a:endParaRPr lang="en-US" altLang="zh-CN" sz="2000" dirty="0"/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2000" dirty="0"/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zh-CN" altLang="en-US" b="1" dirty="0"/>
              <a:t>对优化信誉值的部分还未进行调研</a:t>
            </a: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导致对此部分的开发还尚无头绪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在评估了我的开发速度后，对我的毕设规划进行了调整</a:t>
            </a:r>
            <a:endParaRPr lang="en-US" altLang="zh-CN" sz="2000" dirty="0"/>
          </a:p>
          <a:p>
            <a:pPr lvl="2">
              <a:lnSpc>
                <a:spcPct val="120000"/>
              </a:lnSpc>
            </a:pPr>
            <a:r>
              <a:rPr lang="zh-CN" altLang="en-US" sz="1600" dirty="0"/>
              <a:t>新规划：以路径规划算法的优化为主要实现目标，如果有余下的空闲时间，可以对当前的信誉值模型进行改进</a:t>
            </a:r>
            <a:endParaRPr lang="en-US" altLang="zh-CN" sz="1600" dirty="0"/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后续安排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3A4E333-2C06-9B7D-799D-5766293C6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41821"/>
              </p:ext>
            </p:extLst>
          </p:nvPr>
        </p:nvGraphicFramePr>
        <p:xfrm>
          <a:off x="521849" y="1756539"/>
          <a:ext cx="11148302" cy="334492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13023">
                  <a:extLst>
                    <a:ext uri="{9D8B030D-6E8A-4147-A177-3AD203B41FA5}">
                      <a16:colId xmlns:a16="http://schemas.microsoft.com/office/drawing/2014/main" val="72731705"/>
                    </a:ext>
                  </a:extLst>
                </a:gridCol>
                <a:gridCol w="4671391">
                  <a:extLst>
                    <a:ext uri="{9D8B030D-6E8A-4147-A177-3AD203B41FA5}">
                      <a16:colId xmlns:a16="http://schemas.microsoft.com/office/drawing/2014/main" val="442817575"/>
                    </a:ext>
                  </a:extLst>
                </a:gridCol>
                <a:gridCol w="4263888">
                  <a:extLst>
                    <a:ext uri="{9D8B030D-6E8A-4147-A177-3AD203B41FA5}">
                      <a16:colId xmlns:a16="http://schemas.microsoft.com/office/drawing/2014/main" val="911958740"/>
                    </a:ext>
                  </a:extLst>
                </a:gridCol>
              </a:tblGrid>
              <a:tr h="37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预期目标、效果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630115"/>
                  </a:ext>
                </a:extLst>
              </a:tr>
              <a:tr h="8872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4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6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日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– 4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20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日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完成“路径规划算法”的开发：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实现“实时路况迭代”部分。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实现“路径规划”部分。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将完成的代码及对应手册上传至</a:t>
                      </a:r>
                      <a:r>
                        <a:rPr lang="en-US" altLang="zh-CN" sz="1600" dirty="0"/>
                        <a:t>GitHub</a:t>
                      </a:r>
                      <a:r>
                        <a:rPr lang="zh-CN" altLang="en-US" sz="1600" dirty="0"/>
                        <a:t>仓库。</a:t>
                      </a:r>
                      <a:endParaRPr lang="en-US" altLang="zh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911687"/>
                  </a:ext>
                </a:extLst>
              </a:tr>
              <a:tr h="560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4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20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日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– 4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30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日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完善测试：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算法的正确性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算法在不同底层区块链上的应用效果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形成测试数据，处理分析。</a:t>
                      </a:r>
                      <a:endParaRPr lang="en-US" altLang="zh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98848"/>
                  </a:ext>
                </a:extLst>
              </a:tr>
              <a:tr h="560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5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根据本学期做的工作，撰写毕业论文。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完成毕业论文的文字产出。</a:t>
                      </a:r>
                      <a:endParaRPr lang="en-US" altLang="zh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925575"/>
                  </a:ext>
                </a:extLst>
              </a:tr>
              <a:tr h="560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毕业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提交论文盲审，通过毕业设计答辩。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通过毕业设计答辩。</a:t>
                      </a:r>
                    </a:p>
                    <a:p>
                      <a:pPr algn="l"/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450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579874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heme/theme1.xml><?xml version="1.0" encoding="utf-8"?>
<a:theme xmlns:a="http://schemas.openxmlformats.org/drawingml/2006/main" name="封2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742</Words>
  <Application>Microsoft Office PowerPoint</Application>
  <PresentationFormat>宽屏</PresentationFormat>
  <Paragraphs>103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微软雅黑</vt:lpstr>
      <vt:lpstr>微软雅黑 Light</vt:lpstr>
      <vt:lpstr>Arial</vt:lpstr>
      <vt:lpstr>Century Gothic</vt:lpstr>
      <vt:lpstr>封2​​</vt:lpstr>
      <vt:lpstr>基于区块链的出租车调度系统的完善</vt:lpstr>
      <vt:lpstr>PowerPoint 演示文稿</vt:lpstr>
      <vt:lpstr>课题内容</vt:lpstr>
      <vt:lpstr>目前进度</vt:lpstr>
      <vt:lpstr>目前进度</vt:lpstr>
      <vt:lpstr>目前进度</vt:lpstr>
      <vt:lpstr>目前进度</vt:lpstr>
      <vt:lpstr>存在的问题</vt:lpstr>
      <vt:lpstr>后续安排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基于区块链的出租车调度系统的改进</dc:title>
  <dc:creator>meng enkidu</dc:creator>
  <cp:lastModifiedBy>meng enkidu</cp:lastModifiedBy>
  <cp:revision>75</cp:revision>
  <dcterms:created xsi:type="dcterms:W3CDTF">2023-01-08T00:54:29Z</dcterms:created>
  <dcterms:modified xsi:type="dcterms:W3CDTF">2023-04-10T08:10:45Z</dcterms:modified>
</cp:coreProperties>
</file>