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106704A4-70DA-472F-B39E-3483E86A38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83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/>
            </a:lvl1pPr>
          </a:lstStyle>
          <a:p>
            <a:pPr>
              <a:defRPr/>
            </a:pPr>
            <a:fld id="{49586D57-3D4C-44DB-BF01-4C938EACFF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59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86D57-3D4C-44DB-BF01-4C938EACFFE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25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0B3F4-E1D7-4237-AF08-65061B988B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60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7D7D-0142-43ED-B428-1DC0E81B80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49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6AED-20F4-4809-A512-D0887063C6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4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9064-7BE3-44A1-9EDD-424C2BE86C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10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17ED-359B-40CF-8038-F21BEBED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2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2662-1750-4782-B309-4448CF69F6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77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67ABA-79B9-4FF1-82DE-CEEDB0A659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936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1FEA1-FC25-453B-9581-1444B57218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444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5C265-2DDF-4D51-ADE6-DA16D04F65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4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5038E-7375-4354-8954-8A4CC8A9D7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9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8445-353E-4F1F-9C7E-8B5993E2AA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31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8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153E2E8-26E4-497C-9A5F-B3F66E783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pam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the UMI “</a:t>
            </a:r>
            <a:r>
              <a:rPr lang="en-US" altLang="en-US" dirty="0" err="1"/>
              <a:t>Spambase</a:t>
            </a:r>
            <a:r>
              <a:rPr lang="en-US" altLang="en-US" dirty="0"/>
              <a:t>” Dataset and</a:t>
            </a:r>
            <a:br>
              <a:rPr lang="en-US" altLang="en-US" dirty="0"/>
            </a:br>
            <a:r>
              <a:rPr lang="en-US" altLang="en-US" dirty="0"/>
              <a:t>the Idea of Features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George S. Easton</a:t>
            </a:r>
          </a:p>
          <a:p>
            <a:pPr eaLnBrk="1" hangingPunct="1"/>
            <a:r>
              <a:rPr lang="en-US" altLang="en-US" dirty="0"/>
              <a:t>Goizueta Business School</a:t>
            </a:r>
          </a:p>
          <a:p>
            <a:pPr eaLnBrk="1" hangingPunct="1"/>
            <a:r>
              <a:rPr lang="en-US" altLang="en-US" dirty="0"/>
              <a:t>Emory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Modification for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0700"/>
            <a:ext cx="7772400" cy="4114800"/>
          </a:xfrm>
        </p:spPr>
        <p:txBody>
          <a:bodyPr/>
          <a:lstStyle/>
          <a:p>
            <a:r>
              <a:rPr lang="en-US" dirty="0"/>
              <a:t>To make this data suitable to use as an example of the application of naïve Bayes classification, I have recoded all of the feature variables as ordered categorical variables.</a:t>
            </a:r>
          </a:p>
          <a:p>
            <a:r>
              <a:rPr lang="en-US" dirty="0"/>
              <a:t>I coded the variables based on word and character </a:t>
            </a:r>
            <a:r>
              <a:rPr lang="en-US" dirty="0" err="1"/>
              <a:t>percents</a:t>
            </a:r>
            <a:r>
              <a:rPr lang="en-US" dirty="0"/>
              <a:t> differently that those based on capital letter run lengths.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75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Recoding Method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was used for the word and character frequency </a:t>
            </a:r>
            <a:r>
              <a:rPr lang="en-US" dirty="0" err="1"/>
              <a:t>percents</a:t>
            </a:r>
            <a:r>
              <a:rPr lang="en-US" dirty="0"/>
              <a:t>.</a:t>
            </a:r>
          </a:p>
          <a:p>
            <a:r>
              <a:rPr lang="en-US" dirty="0"/>
              <a:t>First, all values of 0% were coded as “Zero”</a:t>
            </a:r>
          </a:p>
          <a:p>
            <a:r>
              <a:rPr lang="en-US" dirty="0"/>
              <a:t>For the non-zero values, I looked at the distribution of the values.</a:t>
            </a:r>
          </a:p>
          <a:p>
            <a:r>
              <a:rPr lang="en-US" dirty="0"/>
              <a:t>Values at or below the 25</a:t>
            </a:r>
            <a:r>
              <a:rPr lang="en-US" baseline="30000" dirty="0"/>
              <a:t>th</a:t>
            </a:r>
            <a:r>
              <a:rPr lang="en-US" dirty="0"/>
              <a:t> percentile were coded “Low”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9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Recoding Method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at or below the 75</a:t>
            </a:r>
            <a:r>
              <a:rPr lang="en-US" baseline="30000" dirty="0"/>
              <a:t>th</a:t>
            </a:r>
            <a:r>
              <a:rPr lang="en-US" dirty="0"/>
              <a:t> percentile were coded “High”</a:t>
            </a:r>
          </a:p>
          <a:p>
            <a:r>
              <a:rPr lang="en-US" dirty="0"/>
              <a:t>Values in the middle 50% (i.e., between the 25</a:t>
            </a:r>
            <a:r>
              <a:rPr lang="en-US" baseline="30000" dirty="0"/>
              <a:t>th</a:t>
            </a:r>
            <a:r>
              <a:rPr lang="en-US" dirty="0"/>
              <a:t> and 75</a:t>
            </a:r>
            <a:r>
              <a:rPr lang="en-US" baseline="30000" dirty="0"/>
              <a:t>th</a:t>
            </a:r>
            <a:r>
              <a:rPr lang="en-US" dirty="0"/>
              <a:t> percentiles were coded “Med” (for “medium”).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51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Recoding Method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capital run-length variables were coded like grades on an A, B, C, D, and F scale. “Zero” was not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53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Recoding Method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coded is as follows:</a:t>
            </a:r>
          </a:p>
          <a:p>
            <a:pPr marL="800100" lvl="2" indent="0">
              <a:buNone/>
            </a:pPr>
            <a:r>
              <a:rPr lang="en-US" dirty="0"/>
              <a:t>A	At or below the 20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800100" lvl="2" indent="0">
              <a:buNone/>
            </a:pPr>
            <a:r>
              <a:rPr lang="en-US" dirty="0"/>
              <a:t>B	&gt; 20</a:t>
            </a:r>
            <a:r>
              <a:rPr lang="en-US" baseline="30000" dirty="0"/>
              <a:t>th</a:t>
            </a:r>
            <a:r>
              <a:rPr lang="en-US" dirty="0"/>
              <a:t> percentile and ≤ 40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marL="800100" lvl="2" indent="0">
              <a:buNone/>
            </a:pPr>
            <a:r>
              <a:rPr lang="en-US" dirty="0"/>
              <a:t>C	&gt; 40</a:t>
            </a:r>
            <a:r>
              <a:rPr lang="en-US" baseline="30000" dirty="0"/>
              <a:t>th</a:t>
            </a:r>
            <a:r>
              <a:rPr lang="en-US" dirty="0"/>
              <a:t> percentile and &lt; 60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800100" lvl="2" indent="0">
              <a:buNone/>
            </a:pPr>
            <a:r>
              <a:rPr lang="en-US" dirty="0"/>
              <a:t>D	</a:t>
            </a:r>
            <a:r>
              <a:rPr lang="en-US" dirty="0">
                <a:sym typeface="Symbol" panose="05050102010706020507" pitchFamily="18" charset="2"/>
              </a:rPr>
              <a:t> 60</a:t>
            </a:r>
            <a:r>
              <a:rPr lang="en-US" baseline="30000" dirty="0">
                <a:sym typeface="Symbol" panose="05050102010706020507" pitchFamily="18" charset="2"/>
              </a:rPr>
              <a:t>th</a:t>
            </a:r>
            <a:r>
              <a:rPr lang="en-US" dirty="0">
                <a:sym typeface="Symbol" panose="05050102010706020507" pitchFamily="18" charset="2"/>
              </a:rPr>
              <a:t> percentile and &lt; 80</a:t>
            </a:r>
            <a:r>
              <a:rPr lang="en-US" baseline="30000" dirty="0">
                <a:sym typeface="Symbol" panose="05050102010706020507" pitchFamily="18" charset="2"/>
              </a:rPr>
              <a:t>th</a:t>
            </a:r>
            <a:r>
              <a:rPr lang="en-US" dirty="0">
                <a:sym typeface="Symbol" panose="05050102010706020507" pitchFamily="18" charset="2"/>
              </a:rPr>
              <a:t> percentile</a:t>
            </a:r>
          </a:p>
          <a:p>
            <a:pPr marL="800100" lvl="2" indent="0">
              <a:buNone/>
            </a:pPr>
            <a:r>
              <a:rPr lang="en-US" dirty="0">
                <a:sym typeface="Symbol" panose="05050102010706020507" pitchFamily="18" charset="2"/>
              </a:rPr>
              <a:t>F	  80</a:t>
            </a:r>
            <a:r>
              <a:rPr lang="en-US" baseline="30000" dirty="0">
                <a:sym typeface="Symbol" panose="05050102010706020507" pitchFamily="18" charset="2"/>
              </a:rPr>
              <a:t>th</a:t>
            </a:r>
            <a:r>
              <a:rPr lang="en-US" dirty="0">
                <a:sym typeface="Symbol" panose="05050102010706020507" pitchFamily="18" charset="2"/>
              </a:rPr>
              <a:t> percentile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6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Subset of 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 data set, there were 57 features computed from each e-mail.</a:t>
            </a:r>
          </a:p>
          <a:p>
            <a:r>
              <a:rPr lang="en-US" dirty="0"/>
              <a:t>For the purposes of the examples I will present, I have used 8 features:</a:t>
            </a:r>
          </a:p>
          <a:p>
            <a:pPr lvl="1"/>
            <a:r>
              <a:rPr lang="en-US" dirty="0"/>
              <a:t>6 based on the words “remove,” “internet,” “order,” “free,” “credit,” and “money.”</a:t>
            </a:r>
          </a:p>
          <a:p>
            <a:pPr lvl="1"/>
            <a:r>
              <a:rPr lang="en-US" dirty="0"/>
              <a:t>2 based on capital letter runs: average run length and longest run length.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06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352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are available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archive.ics.uci.edu/ml/datasets/</a:t>
            </a:r>
            <a:r>
              <a:rPr lang="en-US" dirty="0" err="1">
                <a:hlinkClick r:id="rId2"/>
              </a:rPr>
              <a:t>Spambase</a:t>
            </a:r>
            <a:endParaRPr lang="en-US" dirty="0"/>
          </a:p>
          <a:p>
            <a:r>
              <a:rPr lang="en-US" dirty="0"/>
              <a:t>The dataset is derived from 4601 e-mail messages that have been classified (by human inspection) as spam or not spam (“ham”).</a:t>
            </a:r>
          </a:p>
          <a:p>
            <a:r>
              <a:rPr lang="en-US" dirty="0"/>
              <a:t>Spam is defined as “unsolicited commercial e-mail.”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3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e-mails are from Hewlett-Packard.</a:t>
            </a:r>
          </a:p>
          <a:p>
            <a:r>
              <a:rPr lang="en-US" dirty="0"/>
              <a:t>They were collected around 1999.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48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/>
              <a:t>E-mails are unstructured data (specifically, unstructured language data).</a:t>
            </a:r>
          </a:p>
          <a:p>
            <a:r>
              <a:rPr lang="en-US" dirty="0"/>
              <a:t>Each e-mail represents an observation.</a:t>
            </a:r>
          </a:p>
          <a:p>
            <a:r>
              <a:rPr lang="en-US" dirty="0"/>
              <a:t>The most common approach to unstructured data is to compute “features” from the data.</a:t>
            </a:r>
          </a:p>
          <a:p>
            <a:r>
              <a:rPr lang="en-US" dirty="0"/>
              <a:t>Most of the “features” computed from the e-mails focus on specific words like “free”, “credit,” “technology,”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82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these words, the value of a “feature” based on a target word (e.g., “free’) is the percent of the words in the e-mail that match the target word: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70624"/>
              </p:ext>
            </p:extLst>
          </p:nvPr>
        </p:nvGraphicFramePr>
        <p:xfrm>
          <a:off x="684213" y="4419600"/>
          <a:ext cx="7639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3288960" imgH="393480" progId="Equation.DSMT4">
                  <p:embed/>
                </p:oleObj>
              </mc:Choice>
              <mc:Fallback>
                <p:oleObj name="Equation" r:id="rId3" imgW="328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4419600"/>
                        <a:ext cx="76390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0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features are based on the percentage of the characters in the e-mail that match a specific character like “;”: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8105"/>
              </p:ext>
            </p:extLst>
          </p:nvPr>
        </p:nvGraphicFramePr>
        <p:xfrm>
          <a:off x="1066800" y="4048125"/>
          <a:ext cx="7391400" cy="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3530520" imgH="393480" progId="Equation.DSMT4">
                  <p:embed/>
                </p:oleObj>
              </mc:Choice>
              <mc:Fallback>
                <p:oleObj name="Equation" r:id="rId3" imgW="3530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048125"/>
                        <a:ext cx="7391400" cy="824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2"/>
            <a:ext cx="7772400" cy="4114800"/>
          </a:xfrm>
        </p:spPr>
        <p:txBody>
          <a:bodyPr/>
          <a:lstStyle/>
          <a:p>
            <a:r>
              <a:rPr lang="en-US" dirty="0"/>
              <a:t>A few features are based on the run lengths of consecutive capital letters.</a:t>
            </a:r>
          </a:p>
          <a:p>
            <a:pPr lvl="1"/>
            <a:r>
              <a:rPr lang="en-US" dirty="0"/>
              <a:t>Average run length</a:t>
            </a:r>
          </a:p>
          <a:p>
            <a:pPr lvl="1"/>
            <a:r>
              <a:rPr lang="en-US" dirty="0"/>
              <a:t>Maximum run length</a:t>
            </a:r>
          </a:p>
          <a:p>
            <a:pPr lvl="1"/>
            <a:r>
              <a:rPr lang="en-US" dirty="0"/>
              <a:t>Total run length = sum of the run lengths of all capital letter runs.</a:t>
            </a:r>
          </a:p>
          <a:p>
            <a:r>
              <a:rPr lang="en-US" dirty="0"/>
              <a:t>So, all of the variables (features) are continuous except for 2 which are counts.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00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Notes About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/>
              <a:t>Selecting the right features can be critical for the success of many machine learning approaches.</a:t>
            </a:r>
          </a:p>
          <a:p>
            <a:r>
              <a:rPr lang="en-US" dirty="0"/>
              <a:t>Feature development generally requires subject-matter knowledge.</a:t>
            </a:r>
          </a:p>
          <a:p>
            <a:r>
              <a:rPr lang="en-US" dirty="0"/>
              <a:t>Subject-matter experts should generally be a part of the data science team! Data scientists sometime forget or ignore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98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Notes About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the right features from unstructured data is so important that it has its own name:</a:t>
            </a:r>
          </a:p>
          <a:p>
            <a:pPr marL="0" indent="0" algn="ctr">
              <a:buNone/>
            </a:pPr>
            <a:r>
              <a:rPr lang="en-US" dirty="0"/>
              <a:t>“feature engineering”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2016 George S. Easton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9064-7BE3-44A1-9EDD-424C2BE86CF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2648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777D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739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Symbol</vt:lpstr>
      <vt:lpstr>Times New Roman</vt:lpstr>
      <vt:lpstr>Default Design</vt:lpstr>
      <vt:lpstr>Equation</vt:lpstr>
      <vt:lpstr>Introduction to the UMI “Spambase” Dataset and the Idea of Features</vt:lpstr>
      <vt:lpstr>Introduction</vt:lpstr>
      <vt:lpstr>Introduction (con’t)</vt:lpstr>
      <vt:lpstr>Features</vt:lpstr>
      <vt:lpstr>Features (con’t)</vt:lpstr>
      <vt:lpstr>Features (con’t)</vt:lpstr>
      <vt:lpstr>Features (con’t)</vt:lpstr>
      <vt:lpstr>Notes About Features</vt:lpstr>
      <vt:lpstr>Notes About Features</vt:lpstr>
      <vt:lpstr>Modification for Naïve Bayes</vt:lpstr>
      <vt:lpstr>Recoding Method 1</vt:lpstr>
      <vt:lpstr>Recoding Method 1</vt:lpstr>
      <vt:lpstr>Recoding Method 2</vt:lpstr>
      <vt:lpstr>Recoding Method 2</vt:lpstr>
      <vt:lpstr>Subset of Features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Easton</dc:creator>
  <cp:lastModifiedBy>Lanxin Mao</cp:lastModifiedBy>
  <cp:revision>141</cp:revision>
  <cp:lastPrinted>2014-09-23T14:38:28Z</cp:lastPrinted>
  <dcterms:created xsi:type="dcterms:W3CDTF">1601-01-01T00:00:00Z</dcterms:created>
  <dcterms:modified xsi:type="dcterms:W3CDTF">2018-01-11T19:25:01Z</dcterms:modified>
</cp:coreProperties>
</file>