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4" r:id="rId3"/>
    <p:sldId id="286" r:id="rId4"/>
    <p:sldId id="289" r:id="rId5"/>
    <p:sldId id="305" r:id="rId6"/>
    <p:sldId id="306" r:id="rId7"/>
    <p:sldId id="313" r:id="rId8"/>
    <p:sldId id="311" r:id="rId9"/>
    <p:sldId id="308" r:id="rId10"/>
    <p:sldId id="310" r:id="rId11"/>
    <p:sldId id="314" r:id="rId12"/>
    <p:sldId id="309" r:id="rId13"/>
    <p:sldId id="315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F99"/>
    <a:srgbClr val="6DFFD8"/>
    <a:srgbClr val="5FDDB8"/>
    <a:srgbClr val="65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4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6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B1B9-703D-4444-88AC-533A06C4AD9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A811-1742-F44F-AE96-644AB6E9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2856-AA34-9847-BA92-9B01434D148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E6D3C-B943-8C41-B5DD-3DA892AB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4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C4F3-31B4-3048-A0EB-65A6EE5D5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946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B25F-A302-1845-BDE6-EAE2B319C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Avenir Roman"/>
          <a:ea typeface="+mj-ea"/>
          <a:cs typeface="Avenir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969" y="1985750"/>
            <a:ext cx="8359405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Acute Kidney Injury in Septic ICU Patients Using Mean Arterial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8862"/>
            <a:ext cx="6400800" cy="19007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Nalini Singh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Chen </a:t>
            </a:r>
            <a:r>
              <a:rPr lang="en-US" sz="2800" dirty="0" err="1" smtClean="0">
                <a:solidFill>
                  <a:schemeClr val="tx1"/>
                </a:solidFill>
              </a:rPr>
              <a:t>Xie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Juliann Corey, R.N., M.S.N.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Matthieu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Komorowski</a:t>
            </a:r>
            <a:r>
              <a:rPr lang="en-US" sz="2800" dirty="0" smtClean="0">
                <a:solidFill>
                  <a:schemeClr val="tx1"/>
                </a:solidFill>
              </a:rPr>
              <a:t>, M.D.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Li-</a:t>
            </a:r>
            <a:r>
              <a:rPr lang="en-US" sz="2800" dirty="0" err="1" smtClean="0">
                <a:solidFill>
                  <a:schemeClr val="tx1"/>
                </a:solidFill>
              </a:rPr>
              <a:t>wei</a:t>
            </a:r>
            <a:r>
              <a:rPr lang="en-US" sz="2800" dirty="0" smtClean="0">
                <a:solidFill>
                  <a:schemeClr val="tx1"/>
                </a:solidFill>
              </a:rPr>
              <a:t> Lehman, Ph.D.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6250" y="0"/>
            <a:ext cx="8239126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Avenir Roman"/>
                <a:ea typeface="+mj-ea"/>
                <a:cs typeface="Avenir Roman"/>
              </a:defRPr>
            </a:lvl1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HST.953 Final Presentation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map_b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70" y="1574800"/>
            <a:ext cx="6967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en_fig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2" y="1701800"/>
            <a:ext cx="66215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950"/>
            <a:ext cx="82296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Key Takeaways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Minimum MAP achieved lower for AKI patients than non-AKI patients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Higher proportion of patients with low MAPs have AKI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Future Directions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additional MAP features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hypertension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Sepsis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9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High s</a:t>
            </a:r>
            <a:r>
              <a:rPr lang="en-US" dirty="0" smtClean="0"/>
              <a:t>everity and long duration of hypotensive episodes are associated with increased risk of AKI in septic ICU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MAP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Minimum MAP over entire ICU stay</a:t>
            </a:r>
            <a:br>
              <a:rPr lang="en-US" dirty="0" smtClean="0"/>
            </a:br>
            <a:endParaRPr lang="en-US" sz="2400" dirty="0" smtClean="0"/>
          </a:p>
          <a:p>
            <a:r>
              <a:rPr lang="en-US" dirty="0" smtClean="0"/>
              <a:t>Percent of ICU stay spent with average hourly MAP within the following bins:</a:t>
            </a:r>
          </a:p>
          <a:p>
            <a:pPr marL="1139825" lvl="1"/>
            <a:r>
              <a:rPr lang="en-US" sz="2400" dirty="0" smtClean="0"/>
              <a:t>30-40 mmHg</a:t>
            </a:r>
          </a:p>
          <a:p>
            <a:pPr marL="1139825" lvl="1"/>
            <a:r>
              <a:rPr lang="en-US" sz="2400" dirty="0" smtClean="0"/>
              <a:t>40-50 mmHg</a:t>
            </a:r>
          </a:p>
          <a:p>
            <a:pPr marL="1139825" lvl="1"/>
            <a:r>
              <a:rPr lang="en-US" sz="2400" dirty="0" smtClean="0"/>
              <a:t>50-60 mmHg</a:t>
            </a:r>
          </a:p>
          <a:p>
            <a:pPr marL="1139825" lvl="1"/>
            <a:r>
              <a:rPr lang="en-US" sz="2400" dirty="0" smtClean="0"/>
              <a:t>60-70 mmHg</a:t>
            </a:r>
          </a:p>
          <a:p>
            <a:pPr marL="1139825" lvl="1"/>
            <a:r>
              <a:rPr lang="en-US" sz="2400" dirty="0" smtClean="0"/>
              <a:t>70-80 mmHg</a:t>
            </a:r>
          </a:p>
          <a:p>
            <a:pPr marL="1139825" lvl="1"/>
            <a:r>
              <a:rPr lang="en-US" sz="2400" dirty="0" smtClean="0"/>
              <a:t>80-90 mmHg</a:t>
            </a:r>
          </a:p>
          <a:p>
            <a:pPr marL="1139825" lvl="1"/>
            <a:r>
              <a:rPr lang="en-US" sz="2400" dirty="0" smtClean="0"/>
              <a:t>90+    mmHg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84200" y="894679"/>
            <a:ext cx="8054975" cy="5693446"/>
            <a:chOff x="584200" y="894679"/>
            <a:chExt cx="8054975" cy="5693446"/>
          </a:xfrm>
        </p:grpSpPr>
        <p:sp>
          <p:nvSpPr>
            <p:cNvPr id="6" name="Rectangle 5"/>
            <p:cNvSpPr/>
            <p:nvPr/>
          </p:nvSpPr>
          <p:spPr>
            <a:xfrm>
              <a:off x="584200" y="894679"/>
              <a:ext cx="7940675" cy="161357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32625" y="2508250"/>
              <a:ext cx="1606550" cy="4921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91325" y="4524376"/>
              <a:ext cx="1606550" cy="96837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7574" y="4873625"/>
              <a:ext cx="5635625" cy="17145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MAP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bs_min_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3" y="1476053"/>
            <a:ext cx="6645275" cy="45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16134</TotalTime>
  <Words>182</Words>
  <Application>Microsoft Macintosh PowerPoint</Application>
  <PresentationFormat>On-screen Show (4:3)</PresentationFormat>
  <Paragraphs>86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Predicting Acute Kidney Injury in Septic ICU Patients Using Mean Arterial Pressure</vt:lpstr>
      <vt:lpstr>Background: Sepsis</vt:lpstr>
      <vt:lpstr>Background: AKI</vt:lpstr>
      <vt:lpstr>Study Hypothesis</vt:lpstr>
      <vt:lpstr>Cohort</vt:lpstr>
      <vt:lpstr>Methodology: MAP Features</vt:lpstr>
      <vt:lpstr>Methodology: AKI Criteria</vt:lpstr>
      <vt:lpstr>Methodology: AKI Criteria</vt:lpstr>
      <vt:lpstr>Results: MAP Distributions</vt:lpstr>
      <vt:lpstr>Results: Logistic Regression</vt:lpstr>
      <vt:lpstr>Results: Logistic Regression</vt:lpstr>
      <vt:lpstr>Results: Hypotension Durations</vt:lpstr>
      <vt:lpstr>Results: Hypotension Durations</vt:lpstr>
      <vt:lpstr>Summary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Nalini Singh</dc:creator>
  <cp:lastModifiedBy>Nalini Singh</cp:lastModifiedBy>
  <cp:revision>129</cp:revision>
  <dcterms:created xsi:type="dcterms:W3CDTF">2016-04-15T04:30:31Z</dcterms:created>
  <dcterms:modified xsi:type="dcterms:W3CDTF">2016-12-09T01:04:28Z</dcterms:modified>
</cp:coreProperties>
</file>