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4" r:id="rId3"/>
    <p:sldId id="316" r:id="rId4"/>
    <p:sldId id="289" r:id="rId5"/>
    <p:sldId id="305" r:id="rId6"/>
    <p:sldId id="306" r:id="rId7"/>
    <p:sldId id="313" r:id="rId8"/>
    <p:sldId id="311" r:id="rId9"/>
    <p:sldId id="308" r:id="rId10"/>
    <p:sldId id="310" r:id="rId11"/>
    <p:sldId id="317" r:id="rId12"/>
    <p:sldId id="315" r:id="rId13"/>
    <p:sldId id="309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99"/>
    <a:srgbClr val="6DFFD8"/>
    <a:srgbClr val="5FDDB8"/>
    <a:srgbClr val="65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4" autoAdjust="0"/>
    <p:restoredTop sz="95678" autoAdjust="0"/>
  </p:normalViewPr>
  <p:slideViewPr>
    <p:cSldViewPr snapToGrid="0" snapToObjects="1">
      <p:cViewPr>
        <p:scale>
          <a:sx n="80" d="100"/>
          <a:sy n="80" d="100"/>
        </p:scale>
        <p:origin x="-16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B1B9-703D-4444-88AC-533A06C4AD95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A811-1742-F44F-AE96-644AB6E9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2856-AA34-9847-BA92-9B01434D148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6D3C-B943-8C41-B5DD-3DA892AB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0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6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Nalini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6D3C-B943-8C41-B5DD-3DA892AB0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C4F3-31B4-3048-A0EB-65A6EE5D5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03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946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B25F-A302-1845-BDE6-EAE2B319C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Avenir Roman"/>
          <a:ea typeface="+mj-ea"/>
          <a:cs typeface="Avenir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69" y="1985750"/>
            <a:ext cx="835940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Acute Kidney Injury in Septic ICU Patients Using Mean Arterial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8862"/>
            <a:ext cx="6400800" cy="19007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Nalini Singh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Chen </a:t>
            </a:r>
            <a:r>
              <a:rPr lang="en-US" sz="2800" dirty="0" err="1" smtClean="0">
                <a:solidFill>
                  <a:schemeClr val="tx1"/>
                </a:solidFill>
              </a:rPr>
              <a:t>Xie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Juliann Corey, R.N., M.S.N.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Matthieu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Komorowski</a:t>
            </a:r>
            <a:r>
              <a:rPr lang="en-US" sz="2800" dirty="0" smtClean="0">
                <a:solidFill>
                  <a:schemeClr val="tx1"/>
                </a:solidFill>
              </a:rPr>
              <a:t>, M.D.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Li-</a:t>
            </a:r>
            <a:r>
              <a:rPr lang="en-US" sz="2800" dirty="0" err="1" smtClean="0">
                <a:solidFill>
                  <a:schemeClr val="tx1"/>
                </a:solidFill>
              </a:rPr>
              <a:t>wei</a:t>
            </a:r>
            <a:r>
              <a:rPr lang="en-US" sz="2800" dirty="0" smtClean="0">
                <a:solidFill>
                  <a:schemeClr val="tx1"/>
                </a:solidFill>
              </a:rPr>
              <a:t> Lehman, Ph.D.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6250" y="0"/>
            <a:ext cx="8239126" cy="894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Avenir Roman"/>
                <a:ea typeface="+mj-ea"/>
                <a:cs typeface="Avenir Roman"/>
              </a:defRPr>
            </a:lvl1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HST.953 Final Presentation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09758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58054"/>
              </p:ext>
            </p:extLst>
          </p:nvPr>
        </p:nvGraphicFramePr>
        <p:xfrm>
          <a:off x="642937" y="1206500"/>
          <a:ext cx="7858126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069"/>
                <a:gridCol w="1819917"/>
                <a:gridCol w="2198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Covariate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P-value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venir Black"/>
                          <a:cs typeface="Avenir Black"/>
                        </a:rPr>
                        <a:t>Odds</a:t>
                      </a:r>
                      <a:r>
                        <a:rPr lang="en-US" b="1" baseline="0" dirty="0" smtClean="0">
                          <a:latin typeface="Avenir Black"/>
                          <a:cs typeface="Avenir Black"/>
                        </a:rPr>
                        <a:t> Ratio</a:t>
                      </a:r>
                      <a:endParaRPr lang="en-US" b="1" dirty="0">
                        <a:latin typeface="Avenir Black"/>
                        <a:cs typeface="Avenir Blac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Age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1.00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Gender: Female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Ethnicity (ref: White)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American Indian/Alaska Native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0.686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Asian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0.38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Black/African American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0.841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Hispanic/Latino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0.037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0.69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Multi/Other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0.152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0.75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60375" indent="0"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Unknown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0.502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0.93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Length of Stay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Maximum Lactate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1.05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%</a:t>
                      </a:r>
                      <a:r>
                        <a:rPr lang="en-US" baseline="0" dirty="0" smtClean="0">
                          <a:latin typeface="Avenir Book"/>
                          <a:cs typeface="Avenir Book"/>
                        </a:rPr>
                        <a:t> Time on Vasopressors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0.125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venir Book"/>
                          <a:cs typeface="Avenir Book"/>
                        </a:rPr>
                        <a:t>Minimum MAP 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&lt;0.001</a:t>
                      </a:r>
                      <a:endParaRPr lang="en-US" dirty="0">
                        <a:latin typeface="Avenir Book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Book"/>
                          <a:cs typeface="Avenir Book"/>
                        </a:rPr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3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Severities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chen_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30" y="1411288"/>
            <a:ext cx="63129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3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Hypotension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0" y="1511300"/>
            <a:ext cx="6967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950"/>
            <a:ext cx="8229600" cy="5067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AKI associated with lower minimum MAP than non-AKI patients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clear MAP cutoff for predicting AKI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Inconclusive regarding effect of hypotension duration on AKI likelihood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Next Steps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Investigate additional MAP duration features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Analyze results of hypertension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Sepsis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183412"/>
            <a:ext cx="40524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venir Heavy"/>
                <a:cs typeface="Avenir Heavy"/>
              </a:rPr>
              <a:t>&gt;1 </a:t>
            </a:r>
            <a:r>
              <a:rPr lang="en-US" sz="4400" dirty="0" smtClean="0">
                <a:latin typeface="Avenir Heavy"/>
                <a:cs typeface="Avenir Heavy"/>
              </a:rPr>
              <a:t>million </a:t>
            </a:r>
          </a:p>
          <a:p>
            <a:r>
              <a:rPr lang="en-US" sz="2400" i="1" dirty="0" smtClean="0">
                <a:latin typeface="Avenir Book"/>
                <a:cs typeface="Avenir Book"/>
              </a:rPr>
              <a:t>Americans </a:t>
            </a:r>
            <a:r>
              <a:rPr lang="en-US" sz="2400" i="1" dirty="0" smtClean="0">
                <a:latin typeface="Avenir Book"/>
                <a:cs typeface="Avenir Book"/>
              </a:rPr>
              <a:t>afflicted per year.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28–50%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400" dirty="0" smtClean="0">
                <a:latin typeface="Avenir Heavy"/>
                <a:cs typeface="Avenir Heavy"/>
              </a:rPr>
              <a:t>$14.2 billion</a:t>
            </a:r>
            <a:endParaRPr lang="en-US" sz="44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Estimated cost per year.</a:t>
            </a:r>
            <a:endParaRPr lang="en-US" sz="2400" i="1" dirty="0">
              <a:latin typeface="Avenir Book"/>
              <a:cs typeface="Avenir Book"/>
            </a:endParaRPr>
          </a:p>
          <a:p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5" y="1675537"/>
            <a:ext cx="37612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Sepsis: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 smtClean="0">
                <a:latin typeface="Avenir Book"/>
                <a:cs typeface="Avenir Book"/>
              </a:rPr>
              <a:t>overwhelming, life-threatening response to infection</a:t>
            </a:r>
            <a:r>
              <a:rPr lang="en-US" sz="4000" b="1" dirty="0" smtClean="0">
                <a:latin typeface="Avenir Heavy"/>
                <a:cs typeface="Avenir Heavy"/>
              </a:rPr>
              <a:t>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063625"/>
            <a:ext cx="0" cy="44594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5668536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5936447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Avenir Book"/>
                <a:cs typeface="Avenir Book"/>
              </a:rPr>
              <a:t>Sepsis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the leading precipitating factor of </a:t>
            </a:r>
            <a:r>
              <a:rPr lang="en-US" sz="2700" dirty="0" smtClean="0">
                <a:latin typeface="Avenir Black"/>
                <a:cs typeface="Avenir Black"/>
              </a:rPr>
              <a:t>AKI</a:t>
            </a:r>
            <a:r>
              <a:rPr lang="en-US" sz="2700" dirty="0" smtClean="0">
                <a:latin typeface="Avenir Book"/>
                <a:cs typeface="Avenir Book"/>
              </a:rPr>
              <a:t>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887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7557" y="1723162"/>
            <a:ext cx="4052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venir Heavy"/>
                <a:cs typeface="Avenir Heavy"/>
              </a:rPr>
              <a:t>36%</a:t>
            </a:r>
            <a:endParaRPr lang="en-US" sz="4800" dirty="0" smtClean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Of ICU patients affected.</a:t>
            </a: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2400" i="1" dirty="0" smtClean="0">
                <a:latin typeface="Avenir Book"/>
                <a:cs typeface="Avenir Book"/>
              </a:rPr>
              <a:t/>
            </a:r>
            <a:br>
              <a:rPr lang="en-US" sz="2400" i="1" dirty="0" smtClean="0">
                <a:latin typeface="Avenir Book"/>
                <a:cs typeface="Avenir Book"/>
              </a:rPr>
            </a:br>
            <a:r>
              <a:rPr lang="en-US" sz="4800" dirty="0" smtClean="0">
                <a:latin typeface="Avenir Heavy"/>
                <a:cs typeface="Avenir Heavy"/>
              </a:rPr>
              <a:t>37</a:t>
            </a:r>
            <a:r>
              <a:rPr lang="en-US" sz="4800" dirty="0" smtClean="0">
                <a:latin typeface="Avenir Heavy"/>
                <a:cs typeface="Avenir Heavy"/>
              </a:rPr>
              <a:t>–50%</a:t>
            </a:r>
            <a:endParaRPr lang="en-US" sz="4800" dirty="0">
              <a:latin typeface="Avenir Heavy"/>
              <a:cs typeface="Avenir Heavy"/>
            </a:endParaRPr>
          </a:p>
          <a:p>
            <a:r>
              <a:rPr lang="en-US" sz="2400" i="1" dirty="0" smtClean="0">
                <a:latin typeface="Avenir Book"/>
                <a:cs typeface="Avenir Book"/>
              </a:rPr>
              <a:t>Mortality rate.</a:t>
            </a:r>
            <a:endParaRPr lang="en-US" sz="2400" i="1" dirty="0"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325" y="1421666"/>
            <a:ext cx="38406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venir Heavy"/>
                <a:cs typeface="Avenir Heavy"/>
              </a:rPr>
              <a:t>Acute </a:t>
            </a:r>
            <a:br>
              <a:rPr lang="en-US" sz="4400" b="1" dirty="0" smtClean="0">
                <a:latin typeface="Avenir Heavy"/>
                <a:cs typeface="Avenir Heavy"/>
              </a:rPr>
            </a:br>
            <a:r>
              <a:rPr lang="en-US" sz="4400" b="1" dirty="0" smtClean="0">
                <a:latin typeface="Avenir Heavy"/>
                <a:cs typeface="Avenir Heavy"/>
              </a:rPr>
              <a:t>Kidney Injury: </a:t>
            </a:r>
            <a:endParaRPr lang="en-US" sz="4400" b="1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algn="ctr"/>
            <a:r>
              <a:rPr lang="en-US" sz="4000" dirty="0">
                <a:latin typeface="Avenir Book"/>
                <a:cs typeface="Avenir Book"/>
              </a:rPr>
              <a:t>r</a:t>
            </a:r>
            <a:r>
              <a:rPr lang="en-US" sz="4000" dirty="0" smtClean="0">
                <a:latin typeface="Avenir Book"/>
                <a:cs typeface="Avenir Book"/>
              </a:rPr>
              <a:t>apid decrease in kidney function</a:t>
            </a:r>
            <a:endParaRPr lang="en-US" sz="4000" b="1" dirty="0" smtClean="0">
              <a:latin typeface="Avenir Heavy"/>
              <a:cs typeface="Avenir Heavy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1412875"/>
            <a:ext cx="0" cy="3302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208161"/>
            <a:ext cx="9144000" cy="10466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476072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venir Heavy"/>
                <a:cs typeface="Avenir Heavy"/>
              </a:rPr>
              <a:t>Hypotensi</a:t>
            </a:r>
            <a:r>
              <a:rPr lang="en-US" sz="2700" b="1" dirty="0" smtClean="0">
                <a:latin typeface="Avenir Heavy"/>
                <a:cs typeface="Avenir Heavy"/>
              </a:rPr>
              <a:t>on</a:t>
            </a:r>
            <a:r>
              <a:rPr lang="en-US" sz="2700" dirty="0" smtClean="0">
                <a:latin typeface="Avenir Heavy"/>
                <a:cs typeface="Avenir Heavy"/>
              </a:rPr>
              <a:t> </a:t>
            </a:r>
            <a:r>
              <a:rPr lang="en-US" sz="2700" dirty="0" smtClean="0">
                <a:latin typeface="Avenir Book"/>
                <a:cs typeface="Avenir Book"/>
              </a:rPr>
              <a:t>is a probable factor in development of AKI.</a:t>
            </a:r>
            <a:endParaRPr lang="en-US" sz="27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618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High s</a:t>
            </a:r>
            <a:r>
              <a:rPr lang="en-US" dirty="0" smtClean="0"/>
              <a:t>everity and long duration of hypotensive episodes are associated with increased risk of AKI in septic ICU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3475"/>
            <a:ext cx="2133600" cy="365125"/>
          </a:xfrm>
        </p:spPr>
        <p:txBody>
          <a:bodyPr/>
          <a:lstStyle/>
          <a:p>
            <a:fld id="{DF18B25F-A302-1845-BDE6-EAE2B319C6F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0199" y="118324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MIMIC III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61,532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46287" y="2014240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6" idx="1"/>
          </p:cNvCxnSpPr>
          <p:nvPr/>
        </p:nvCxnSpPr>
        <p:spPr>
          <a:xfrm>
            <a:off x="2046287" y="2116098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18000" y="1885265"/>
            <a:ext cx="4635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Age &gt; 18 or ICU stay length &lt; 3 days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199" y="2299305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Adult, ICU LOS &gt; 3 days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19,534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46287" y="3130302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46287" y="3248720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18000" y="3017887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Non-septic based on Angus criteria 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99" y="3416052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Septic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10,097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46287" y="4255473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46287" y="4358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000" y="4127183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Chronic Kidney Disease (CKD)</a:t>
            </a: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(Based on ICD9 Codes)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0199" y="4541223"/>
            <a:ext cx="3432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 CKD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7,681 ICU stays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046287" y="5382598"/>
            <a:ext cx="0" cy="27432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287" y="5501016"/>
            <a:ext cx="2271713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8000" y="5286058"/>
            <a:ext cx="4635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Missing lactate,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or has admission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creatinine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&gt; 1.5 mg/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dL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0199" y="5684223"/>
            <a:ext cx="34321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Pertinent Measurements</a:t>
            </a:r>
          </a:p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4,663 ICU stays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2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Minimum MAP over entire ICU stay</a:t>
            </a:r>
            <a:br>
              <a:rPr lang="en-US" dirty="0" smtClean="0"/>
            </a:br>
            <a:endParaRPr lang="en-US" sz="2400" dirty="0" smtClean="0"/>
          </a:p>
          <a:p>
            <a:r>
              <a:rPr lang="en-US" dirty="0" smtClean="0"/>
              <a:t>Percent of ICU stay spent with average hourly MAP within the following bins:</a:t>
            </a:r>
          </a:p>
          <a:p>
            <a:pPr marL="1139825" lvl="1"/>
            <a:r>
              <a:rPr lang="en-US" sz="2400" dirty="0" smtClean="0"/>
              <a:t>30-40 mmHg</a:t>
            </a:r>
          </a:p>
          <a:p>
            <a:pPr marL="1139825" lvl="1"/>
            <a:r>
              <a:rPr lang="en-US" sz="2400" dirty="0" smtClean="0"/>
              <a:t>40-50 mmHg</a:t>
            </a:r>
          </a:p>
          <a:p>
            <a:pPr marL="1139825" lvl="1"/>
            <a:r>
              <a:rPr lang="en-US" sz="2400" dirty="0" smtClean="0"/>
              <a:t>50-60 mmHg</a:t>
            </a:r>
          </a:p>
          <a:p>
            <a:pPr marL="1139825" lvl="1"/>
            <a:r>
              <a:rPr lang="en-US" sz="2400" dirty="0" smtClean="0"/>
              <a:t>60-70 mmHg</a:t>
            </a:r>
          </a:p>
          <a:p>
            <a:pPr marL="1139825" lvl="1"/>
            <a:r>
              <a:rPr lang="en-US" sz="2400" dirty="0" smtClean="0"/>
              <a:t>70-80 mmHg</a:t>
            </a:r>
          </a:p>
          <a:p>
            <a:pPr marL="1139825" lvl="1"/>
            <a:r>
              <a:rPr lang="en-US" sz="2400" dirty="0" smtClean="0"/>
              <a:t>80-90 mmHg</a:t>
            </a:r>
          </a:p>
          <a:p>
            <a:pPr marL="1139825" lvl="1"/>
            <a:r>
              <a:rPr lang="en-US" sz="2400" dirty="0" smtClean="0"/>
              <a:t>90+    mmHg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AKI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4679"/>
            <a:ext cx="7620000" cy="5892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4200" y="894679"/>
            <a:ext cx="8054975" cy="5693446"/>
            <a:chOff x="584200" y="894679"/>
            <a:chExt cx="8054975" cy="5693446"/>
          </a:xfrm>
        </p:grpSpPr>
        <p:sp>
          <p:nvSpPr>
            <p:cNvPr id="6" name="Rectangle 5"/>
            <p:cNvSpPr/>
            <p:nvPr/>
          </p:nvSpPr>
          <p:spPr>
            <a:xfrm>
              <a:off x="584200" y="894679"/>
              <a:ext cx="7940675" cy="161357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32625" y="2508250"/>
              <a:ext cx="1606550" cy="4921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91325" y="4524376"/>
              <a:ext cx="1606550" cy="96837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7574" y="4873625"/>
              <a:ext cx="5635625" cy="17145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MAP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B25F-A302-1845-BDE6-EAE2B319C6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bs_min_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3" y="1476053"/>
            <a:ext cx="6645275" cy="45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16871</TotalTime>
  <Words>461</Words>
  <Application>Microsoft Macintosh PowerPoint</Application>
  <PresentationFormat>On-screen Show (4:3)</PresentationFormat>
  <Paragraphs>196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Predicting Acute Kidney Injury in Septic ICU Patients Using Mean Arterial Pressure</vt:lpstr>
      <vt:lpstr>Background: Sepsis</vt:lpstr>
      <vt:lpstr>Background: AKI</vt:lpstr>
      <vt:lpstr>Study Hypothesis</vt:lpstr>
      <vt:lpstr>Cohort</vt:lpstr>
      <vt:lpstr>Methodology: MAP Features</vt:lpstr>
      <vt:lpstr>Methodology: AKI Criteria</vt:lpstr>
      <vt:lpstr>Methodology: AKI Criteria</vt:lpstr>
      <vt:lpstr>Results: MAP Distributions</vt:lpstr>
      <vt:lpstr>Results: Logistic Regression</vt:lpstr>
      <vt:lpstr>Results: Logistic Regression</vt:lpstr>
      <vt:lpstr>Results: Hypotension Severities</vt:lpstr>
      <vt:lpstr>Results: Hypotension Durations</vt:lpstr>
      <vt:lpstr>Summary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Nalini Singh</dc:creator>
  <cp:lastModifiedBy>Nalini Singh</cp:lastModifiedBy>
  <cp:revision>152</cp:revision>
  <dcterms:created xsi:type="dcterms:W3CDTF">2016-04-15T04:30:31Z</dcterms:created>
  <dcterms:modified xsi:type="dcterms:W3CDTF">2016-12-09T13:21:04Z</dcterms:modified>
</cp:coreProperties>
</file>