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5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E6CAA-5487-42CC-968A-CDAA442E6B18}" v="118" dt="2021-12-07T17:37:14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35C27-10D0-4D42-AEF2-3BB8508AD614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3026C-6E4B-4689-9B92-C9B52BE686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4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3E72-F793-4B14-8A6F-C0DE4DA9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irborne 86 Stencil" panose="02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BD60E-1921-4C74-843B-D668E8FE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 Nova Cond" panose="020B0506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787FCF1-AE38-446D-9D42-E91119D71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E5F8A1A-11F3-47E1-88C3-29679595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821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045EAF38-AFBC-42E9-A849-7A710057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78" y="6491524"/>
            <a:ext cx="4188267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2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1239-7F3F-4E9E-B98D-ADC903B0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833D1-E8D5-4563-AC8F-8B4FB9F4C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06834-3585-4EB9-9E6B-E8882C26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D08-0A5F-4A2E-91E1-D5D3423C2FD4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4B89-E0E0-4F34-A34A-4B7B7165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A908-89FD-4028-8B8B-6659EFF4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9F7A-10E7-4C6C-8792-6B18C731ED48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6F325C7-0BDA-448E-BFCA-190495C0B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7E084-57A4-4F8E-9B02-EAEBB9D05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06CD6-2B4D-41EB-A871-F7C7BE48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9F85-8F60-46CD-B382-625DF59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D08-0A5F-4A2E-91E1-D5D3423C2FD4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B831-F534-47FB-8958-21419ED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DA09-B4A6-4189-BE76-82B704F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9F7A-10E7-4C6C-8792-6B18C731ED48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7F949FF-A028-4E2D-A8DE-D01D7EB197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7D62-44AC-464E-A086-ECC2695F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5C7E-4944-458C-BAB2-923A275F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8641B8F-FA88-456F-B801-F75547C4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FF6A199E-36BB-4AA9-8670-2C0CA018F437}"/>
              </a:ext>
            </a:extLst>
          </p:cNvPr>
          <p:cNvSpPr txBox="1">
            <a:spLocks/>
          </p:cNvSpPr>
          <p:nvPr userDrawn="1"/>
        </p:nvSpPr>
        <p:spPr>
          <a:xfrm>
            <a:off x="922182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Airborne 86 Stencil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Document </a:t>
            </a:r>
            <a:fld id="{DDDA9F7A-10E7-4C6C-8792-6B18C731ED4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FADBC3D6-7700-4CE8-AD2B-CC2ADFDD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78" y="6491524"/>
            <a:ext cx="4188267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9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1349-66DD-45DE-99AE-0FE8D58B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D29A-6CFA-4DA9-A68A-1E87C076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344ABC-3F1B-4345-B8FB-92923E7664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8FB5A8AA-E7FE-4152-924C-F86E01E2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821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CB47ACCA-3109-4DA2-A885-A5032277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78" y="6491524"/>
            <a:ext cx="4188267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560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E629-2A34-4F8C-A285-2C09A099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672A-93BF-49B0-95EB-E40A5E19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AF0E-5B83-4525-9EC2-46A167881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4A55176-E9ED-4480-8E49-F0BE2FFB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24C04145-2AB1-45DA-8987-2E14E0CE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821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48215C85-9EA1-45CD-AF2D-108FB3CB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78" y="6491524"/>
            <a:ext cx="4188267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3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9008-08BC-4C81-9BFF-1F6A3315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E0F5-68CA-44AB-9A10-10867872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76E1-B74F-4E17-8687-D6E64736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EF76F-9D05-43FC-A420-105EF97B5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5BBF-E0D9-41B6-9D73-2CF1E72B5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580704-4F78-4512-B240-4C53B85CB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0F34E722-7A53-41A0-A184-684454A1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821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0840FC3F-368F-4F9A-B597-C34D9F0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78" y="6491524"/>
            <a:ext cx="4188267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79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CB26-647A-45E0-BB9C-478A14B3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EB37B1-330B-43C3-B5DE-28FCCEB0DB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7AC01954-2DAD-4DE6-8FBB-C88FA547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821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B8BB38C2-41CD-42CD-860E-03F038C7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78" y="6491524"/>
            <a:ext cx="4188267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692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BF0D58-22CB-4FFF-919C-BDFE08C9D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964751F-BE44-4001-88F9-F1166FBE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87ED71-3118-4B3F-9E19-5232A5F6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78" y="6491524"/>
            <a:ext cx="4188267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D598E80-68AD-43D4-A06F-7FDD1C79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821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3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C9FF-7D8A-4A13-B8C0-45AC1C9E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D720-668B-4BC8-8A31-8CEF15ED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6F40-8BAF-4980-AC2C-2CD7C5B8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A71E-2241-4312-BDF8-8160CC07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D08-0A5F-4A2E-91E1-D5D3423C2FD4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B200-7169-4D85-9B85-DC06A1A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216A-8401-4FE5-9C1C-D6A80367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9F7A-10E7-4C6C-8792-6B18C731ED48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87F0F66-2128-4B07-8236-C90DBA4BA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173E-733E-466F-9C38-95F29DA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A620-9538-4F6A-9EC0-5AA665C06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920F4-30C8-4918-BC2C-36A013E68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515-C77C-4C05-B2B4-DA5693BE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D08-0A5F-4A2E-91E1-D5D3423C2FD4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A85F-943A-4564-B9AD-6389C44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E43F-AFEA-4728-B18E-98FACCA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9F7A-10E7-4C6C-8792-6B18C731ED48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A54393F-652D-4B3F-BF10-59EAD7EC51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524">
            <a:off x="10356963" y="79824"/>
            <a:ext cx="1632140" cy="9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496A3-AAA0-493C-B00D-08A9BAB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D0C3-5F54-443F-836F-C163D31B7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B029-6044-4063-853F-AD4A61649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ED08-0A5F-4A2E-91E1-D5D3423C2FD4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2DEB-464F-45CE-BB7E-5466DC3B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5993-BC8B-4FFE-ABD8-1448A6EE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9F7A-10E7-4C6C-8792-6B18C731ED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7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620D-F01C-47D2-B737-B24C2EB23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4346"/>
            <a:ext cx="9144000" cy="2387600"/>
          </a:xfrm>
          <a:effectLst>
            <a:glow rad="1066800">
              <a:schemeClr val="accent6">
                <a:lumMod val="75000"/>
                <a:alpha val="73000"/>
              </a:schemeClr>
            </a:glow>
            <a:outerShdw blurRad="50800" dist="76200" dir="5400000" algn="t" rotWithShape="0">
              <a:prstClr val="black">
                <a:alpha val="78000"/>
              </a:prstClr>
            </a:outerShdw>
          </a:effectLst>
        </p:spPr>
        <p:txBody>
          <a:bodyPr/>
          <a:lstStyle/>
          <a:p>
            <a:r>
              <a:rPr lang="en-CA" sz="8000" spc="600" dirty="0">
                <a:solidFill>
                  <a:schemeClr val="tx1">
                    <a:alpha val="77000"/>
                  </a:schemeClr>
                </a:solidFill>
                <a:effectLst>
                  <a:glow rad="50800">
                    <a:schemeClr val="accent6">
                      <a:lumMod val="75000"/>
                      <a:alpha val="47000"/>
                    </a:schemeClr>
                  </a:glow>
                </a:effectLst>
              </a:rPr>
              <a:t>P</a:t>
            </a:r>
            <a:r>
              <a:rPr lang="en-CA" spc="600" dirty="0">
                <a:solidFill>
                  <a:schemeClr val="tx1">
                    <a:alpha val="77000"/>
                  </a:schemeClr>
                </a:solidFill>
                <a:effectLst>
                  <a:glow rad="50800">
                    <a:schemeClr val="accent6">
                      <a:lumMod val="75000"/>
                      <a:alpha val="47000"/>
                    </a:schemeClr>
                  </a:glow>
                </a:effectLst>
              </a:rPr>
              <a:t>ROJECT CIPHE</a:t>
            </a:r>
            <a:r>
              <a:rPr lang="en-CA" sz="8000" spc="600" dirty="0">
                <a:solidFill>
                  <a:schemeClr val="tx1">
                    <a:alpha val="77000"/>
                  </a:schemeClr>
                </a:solidFill>
                <a:effectLst>
                  <a:glow rad="50800">
                    <a:schemeClr val="accent6">
                      <a:lumMod val="75000"/>
                      <a:alpha val="47000"/>
                    </a:schemeClr>
                  </a:glow>
                </a:effectLst>
              </a:rPr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FBD50-46D6-4FB9-8B75-6A6BCB458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53055" y="6341015"/>
            <a:ext cx="9144000" cy="694109"/>
          </a:xfrm>
        </p:spPr>
        <p:txBody>
          <a:bodyPr/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Synergy Intelligence Security Firm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61EF15-807A-43C6-BA99-4E02A6C54106}"/>
              </a:ext>
            </a:extLst>
          </p:cNvPr>
          <p:cNvSpPr txBox="1">
            <a:spLocks/>
          </p:cNvSpPr>
          <p:nvPr/>
        </p:nvSpPr>
        <p:spPr>
          <a:xfrm>
            <a:off x="1524000" y="3054629"/>
            <a:ext cx="9144000" cy="69410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spc="600" dirty="0"/>
              <a:t>CIPHER CRYPTOGRAPHY SERVICE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AF1CA5-C4F3-4E58-9349-3B21BDEC81FD}"/>
              </a:ext>
            </a:extLst>
          </p:cNvPr>
          <p:cNvSpPr txBox="1">
            <a:spLocks/>
          </p:cNvSpPr>
          <p:nvPr/>
        </p:nvSpPr>
        <p:spPr>
          <a:xfrm>
            <a:off x="1524000" y="3670317"/>
            <a:ext cx="9144000" cy="69410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pc="300" dirty="0">
                <a:effectLst>
                  <a:glow rad="38100">
                    <a:srgbClr val="FFC000">
                      <a:alpha val="15000"/>
                    </a:srgbClr>
                  </a:glow>
                  <a:reflection blurRad="6350" stA="55000" endA="300" endPos="45500" dir="5400000" sy="-100000" algn="bl" rotWithShape="0"/>
                </a:effectLst>
                <a:latin typeface="Airborne 86 Stencil" panose="02000500000000000000" pitchFamily="2" charset="0"/>
              </a:rPr>
              <a:t>ADVANCED Substitution Cipher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C70C198-1C0F-4F77-8917-C3CA65884A4D}"/>
              </a:ext>
            </a:extLst>
          </p:cNvPr>
          <p:cNvSpPr txBox="1">
            <a:spLocks/>
          </p:cNvSpPr>
          <p:nvPr/>
        </p:nvSpPr>
        <p:spPr>
          <a:xfrm>
            <a:off x="1524000" y="3288101"/>
            <a:ext cx="9144000" cy="69410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spc="300" dirty="0">
                <a:effectLst/>
                <a:latin typeface="Airborne 86 Stencil" panose="02000500000000000000" pitchFamily="2" charset="0"/>
              </a:rPr>
              <a:t>___________________________________________________________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C7C817-9643-4E0E-A3F2-0055624DBD74}"/>
              </a:ext>
            </a:extLst>
          </p:cNvPr>
          <p:cNvSpPr txBox="1">
            <a:spLocks/>
          </p:cNvSpPr>
          <p:nvPr/>
        </p:nvSpPr>
        <p:spPr>
          <a:xfrm>
            <a:off x="1524000" y="3929341"/>
            <a:ext cx="9144000" cy="69410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spc="300" dirty="0">
                <a:effectLst/>
                <a:latin typeface="Airborne 86 Stencil" panose="02000500000000000000" pitchFamily="2" charset="0"/>
              </a:rPr>
              <a:t>________________________________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01328D-7768-4061-BB69-9D27055DD39E}"/>
              </a:ext>
            </a:extLst>
          </p:cNvPr>
          <p:cNvSpPr txBox="1">
            <a:spLocks/>
          </p:cNvSpPr>
          <p:nvPr/>
        </p:nvSpPr>
        <p:spPr>
          <a:xfrm>
            <a:off x="8876109" y="5564221"/>
            <a:ext cx="3583781" cy="1199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Operation: BDAT 1001-21F</a:t>
            </a:r>
          </a:p>
          <a:p>
            <a:pPr algn="l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User: Landon Lyle</a:t>
            </a:r>
          </a:p>
          <a:p>
            <a:pPr algn="l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Clearance ID: 200421088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6C0D03-4AB3-4DA6-9273-2B206BA1FD9D}"/>
              </a:ext>
            </a:extLst>
          </p:cNvPr>
          <p:cNvSpPr txBox="1">
            <a:spLocks/>
          </p:cNvSpPr>
          <p:nvPr/>
        </p:nvSpPr>
        <p:spPr>
          <a:xfrm>
            <a:off x="473413" y="225300"/>
            <a:ext cx="4118042" cy="69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u="sng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irborne 86 Stencil" panose="02000500000000000000" pitchFamily="2" charset="0"/>
              </a:rPr>
              <a:t>FINAL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947D8-DB29-490B-B9AA-9B640E11F6AB}"/>
              </a:ext>
            </a:extLst>
          </p:cNvPr>
          <p:cNvSpPr txBox="1"/>
          <p:nvPr/>
        </p:nvSpPr>
        <p:spPr>
          <a:xfrm>
            <a:off x="3480233" y="3612677"/>
            <a:ext cx="55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irborne 86 Stencil" panose="02000500000000000000" pitchFamily="2" charset="0"/>
              </a:rPr>
              <a:t>-</a:t>
            </a:r>
            <a:endParaRPr lang="en-CA" dirty="0">
              <a:latin typeface="Airborne 86 Stencil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50DFE-831E-4770-8D16-4B0E608405D6}"/>
              </a:ext>
            </a:extLst>
          </p:cNvPr>
          <p:cNvSpPr txBox="1"/>
          <p:nvPr/>
        </p:nvSpPr>
        <p:spPr>
          <a:xfrm>
            <a:off x="8431935" y="3612677"/>
            <a:ext cx="55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irborne 86 Stencil" panose="02000500000000000000" pitchFamily="2" charset="0"/>
              </a:rPr>
              <a:t>-</a:t>
            </a:r>
            <a:endParaRPr lang="en-CA" dirty="0">
              <a:latin typeface="Airborne 86 Stenci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2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1E1273-1756-4406-9573-C2CD522B2510}"/>
              </a:ext>
            </a:extLst>
          </p:cNvPr>
          <p:cNvSpPr txBox="1">
            <a:spLocks/>
          </p:cNvSpPr>
          <p:nvPr/>
        </p:nvSpPr>
        <p:spPr>
          <a:xfrm>
            <a:off x="3882448" y="2383989"/>
            <a:ext cx="3996861" cy="464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Thank you for using the Cipher Cryptography Messaging Service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To securely store </a:t>
            </a:r>
            <a:r>
              <a:rPr lang="en-CA" sz="1900">
                <a:latin typeface="Arial Nova Cond" panose="020B0506020202020204" pitchFamily="34" charset="0"/>
              </a:rPr>
              <a:t>your messages.</a:t>
            </a:r>
            <a:endParaRPr lang="en-CA" sz="1900" dirty="0">
              <a:latin typeface="Arial Nova Cond" panose="020B0506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6CB354D-9C4E-4F25-97A3-DD3D4DA8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010" y="1073882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Thank YOU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864FFE14-C480-435A-AD3C-9793CAF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5DFC880-858F-47BD-9DDD-D8C07B8F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  <p:pic>
        <p:nvPicPr>
          <p:cNvPr id="26" name="Picture 2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0680180-E0F4-4C65-B2EF-C2AF33EE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5" y="6024300"/>
            <a:ext cx="2125209" cy="7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6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FF45-C36A-41FC-A13C-34DCE125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4" y="309971"/>
            <a:ext cx="6216332" cy="530225"/>
          </a:xfrm>
        </p:spPr>
        <p:txBody>
          <a:bodyPr>
            <a:normAutofit fontScale="90000"/>
          </a:bodyPr>
          <a:lstStyle/>
          <a:p>
            <a:r>
              <a:rPr lang="en-CA" sz="3600" u="sng" spc="600" dirty="0">
                <a:latin typeface="Airborne 86 Stencil" panose="02000500000000000000" pitchFamily="2" charset="0"/>
              </a:rPr>
              <a:t>What is PROJECT CIPHER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4451-0232-45B9-B1CB-B77ED306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754" y="993980"/>
            <a:ext cx="4963524" cy="54068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1800" dirty="0">
                <a:latin typeface="Arial Nova Cond" panose="020B0506020202020204" pitchFamily="34" charset="0"/>
              </a:rPr>
              <a:t>Project Cipher is a Government intelligence project that was created to break the highest levels of encryption.</a:t>
            </a:r>
          </a:p>
          <a:p>
            <a:pPr>
              <a:lnSpc>
                <a:spcPct val="120000"/>
              </a:lnSpc>
            </a:pPr>
            <a:r>
              <a:rPr lang="en-CA" sz="1800" dirty="0">
                <a:latin typeface="Arial Nova Cond" panose="020B0506020202020204" pitchFamily="34" charset="0"/>
              </a:rPr>
              <a:t>The Project aims to Encrypt &amp; Decrypt messages that are saved into a secure SQL Database.</a:t>
            </a:r>
          </a:p>
          <a:p>
            <a:pPr>
              <a:lnSpc>
                <a:spcPct val="120000"/>
              </a:lnSpc>
            </a:pPr>
            <a:r>
              <a:rPr lang="en-CA" sz="1800" dirty="0">
                <a:latin typeface="Arial Nova Cond" panose="020B0506020202020204" pitchFamily="34" charset="0"/>
              </a:rPr>
              <a:t>Using a “Substitution Cipher” the application will encrypt a message and save it to the database. </a:t>
            </a:r>
          </a:p>
          <a:p>
            <a:pPr>
              <a:lnSpc>
                <a:spcPct val="120000"/>
              </a:lnSpc>
            </a:pPr>
            <a:r>
              <a:rPr lang="en-CA" sz="1800" dirty="0">
                <a:latin typeface="Arial Nova Cond" panose="020B0506020202020204" pitchFamily="34" charset="0"/>
              </a:rPr>
              <a:t>Moving each character in the encoded string alphabet the next character value will ensure security.</a:t>
            </a:r>
          </a:p>
          <a:p>
            <a:pPr>
              <a:lnSpc>
                <a:spcPct val="120000"/>
              </a:lnSpc>
            </a:pPr>
            <a:r>
              <a:rPr lang="en-CA" sz="1800" dirty="0">
                <a:latin typeface="Arial Nova Cond" panose="020B0506020202020204" pitchFamily="34" charset="0"/>
              </a:rPr>
              <a:t>Decrypting in performed on the same bases, it takes the encoded string and substitutes the values in reverse order of the characters values that where set in the encoding process.</a:t>
            </a:r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E27AD0BB-CF8A-4195-A35A-2F4A50FE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  <p:sp>
        <p:nvSpPr>
          <p:cNvPr id="6" name="Slide Number Placeholder 14">
            <a:extLst>
              <a:ext uri="{FF2B5EF4-FFF2-40B4-BE49-F238E27FC236}">
                <a16:creationId xmlns:a16="http://schemas.microsoft.com/office/drawing/2014/main" id="{790914BC-C2C5-4FE5-B99C-8FF68F70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1026" name="Picture 2" descr="Caesar Cipher Wheel:Amazon.ca:Appstore for Android">
            <a:extLst>
              <a:ext uri="{FF2B5EF4-FFF2-40B4-BE49-F238E27FC236}">
                <a16:creationId xmlns:a16="http://schemas.microsoft.com/office/drawing/2014/main" id="{F0150EFC-3DF1-405E-86AE-62C51BDF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74" y="125898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4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A50E96E-6530-4F4D-BCF4-1CC1701CD0A8}"/>
              </a:ext>
            </a:extLst>
          </p:cNvPr>
          <p:cNvSpPr txBox="1">
            <a:spLocks/>
          </p:cNvSpPr>
          <p:nvPr/>
        </p:nvSpPr>
        <p:spPr>
          <a:xfrm>
            <a:off x="1592606" y="997711"/>
            <a:ext cx="325324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u="sng" dirty="0">
                <a:latin typeface="Airborne 86 Stencil" panose="02000500000000000000" pitchFamily="2" charset="0"/>
              </a:rPr>
              <a:t>How it works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1E1273-1756-4406-9573-C2CD522B2510}"/>
              </a:ext>
            </a:extLst>
          </p:cNvPr>
          <p:cNvSpPr txBox="1">
            <a:spLocks/>
          </p:cNvSpPr>
          <p:nvPr/>
        </p:nvSpPr>
        <p:spPr>
          <a:xfrm>
            <a:off x="1592606" y="1965606"/>
            <a:ext cx="3996861" cy="464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There is an alphabetical string of characters that represent 26 points assigned to the alphabet.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Using substitutions we replace the character “A” for character “B” and the same for each other character of the alphabet. The plain text is then converted to ciphertext.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Based off of the Caesar Cipher.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6CB354D-9C4E-4F25-97A3-DD3D4DA8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7" y="-105897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Cipher ENCRYPTION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864FFE14-C480-435A-AD3C-9793CAF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26" name="Picture 2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0680180-E0F4-4C65-B2EF-C2AF33EE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4" y="6024300"/>
            <a:ext cx="2125209" cy="774354"/>
          </a:xfrm>
          <a:prstGeom prst="rect">
            <a:avLst/>
          </a:prstGeom>
        </p:spPr>
      </p:pic>
      <p:pic>
        <p:nvPicPr>
          <p:cNvPr id="36" name="Picture 3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7D9EEF7-1CB7-45F8-B950-7D531D239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52" y="1566520"/>
            <a:ext cx="5092029" cy="3151775"/>
          </a:xfrm>
          <a:prstGeom prst="rect">
            <a:avLst/>
          </a:prstGeom>
        </p:spPr>
      </p:pic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76DB7557-2374-4F37-85BC-17E4CF3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B7122-C573-48EA-B28D-458C5BE7D06D}"/>
              </a:ext>
            </a:extLst>
          </p:cNvPr>
          <p:cNvSpPr txBox="1"/>
          <p:nvPr/>
        </p:nvSpPr>
        <p:spPr>
          <a:xfrm>
            <a:off x="6250674" y="4771133"/>
            <a:ext cx="324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rial Nova Cond" panose="020B0506020202020204" pitchFamily="34" charset="0"/>
              </a:rPr>
              <a:t>26 Keys each represent an alphabetical character.</a:t>
            </a:r>
          </a:p>
          <a:p>
            <a:endParaRPr lang="en-CA" i="1" dirty="0">
              <a:latin typeface="Arial Nova Cond" panose="020B0506020202020204" pitchFamily="34" charset="0"/>
            </a:endParaRPr>
          </a:p>
          <a:p>
            <a:r>
              <a:rPr lang="en-CA" i="1" dirty="0">
                <a:latin typeface="Arial Nova Cond" panose="020B0506020202020204" pitchFamily="34" charset="0"/>
              </a:rPr>
              <a:t>“Around 88bit Encryption”</a:t>
            </a:r>
          </a:p>
        </p:txBody>
      </p:sp>
    </p:spTree>
    <p:extLst>
      <p:ext uri="{BB962C8B-B14F-4D97-AF65-F5344CB8AC3E}">
        <p14:creationId xmlns:p14="http://schemas.microsoft.com/office/powerpoint/2010/main" val="38906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A50E96E-6530-4F4D-BCF4-1CC1701CD0A8}"/>
              </a:ext>
            </a:extLst>
          </p:cNvPr>
          <p:cNvSpPr txBox="1">
            <a:spLocks/>
          </p:cNvSpPr>
          <p:nvPr/>
        </p:nvSpPr>
        <p:spPr>
          <a:xfrm>
            <a:off x="822763" y="661926"/>
            <a:ext cx="325324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u="sng" dirty="0">
                <a:latin typeface="Airborne 86 Stencil" panose="02000500000000000000" pitchFamily="2" charset="0"/>
              </a:rPr>
              <a:t>How it works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1E1273-1756-4406-9573-C2CD522B2510}"/>
              </a:ext>
            </a:extLst>
          </p:cNvPr>
          <p:cNvSpPr txBox="1">
            <a:spLocks/>
          </p:cNvSpPr>
          <p:nvPr/>
        </p:nvSpPr>
        <p:spPr>
          <a:xfrm>
            <a:off x="314642" y="1485838"/>
            <a:ext cx="3996861" cy="464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The Decryption process required during the decoding process is the reversal of encryption.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Encoded Message retrieved from SQL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The Encrypted strings character position in shifted in reverse order of encryption method.</a:t>
            </a:r>
          </a:p>
          <a:p>
            <a:pPr marL="0" indent="0">
              <a:lnSpc>
                <a:spcPct val="100000"/>
              </a:lnSpc>
              <a:buNone/>
            </a:pPr>
            <a:endParaRPr lang="en-CA" sz="1900" dirty="0">
              <a:latin typeface="Arial Nova Cond" panose="020B0506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6CB354D-9C4E-4F25-97A3-DD3D4DA8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7" y="-105897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CIPHER DECRYPTION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864FFE14-C480-435A-AD3C-9793CAF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26" name="Picture 2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0680180-E0F4-4C65-B2EF-C2AF33EE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4" y="6024300"/>
            <a:ext cx="2125209" cy="774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3715C-979E-439E-91B6-CFC9BAE5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2436" y="3707567"/>
            <a:ext cx="5994921" cy="719390"/>
          </a:xfrm>
          <a:prstGeom prst="rect">
            <a:avLst/>
          </a:prstGeom>
        </p:spPr>
      </p:pic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6B626CA-7035-4098-94AD-348CF8C5FB69}"/>
              </a:ext>
            </a:extLst>
          </p:cNvPr>
          <p:cNvSpPr txBox="1">
            <a:spLocks/>
          </p:cNvSpPr>
          <p:nvPr/>
        </p:nvSpPr>
        <p:spPr>
          <a:xfrm>
            <a:off x="5835015" y="668395"/>
            <a:ext cx="37052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0" spc="300" dirty="0">
                <a:latin typeface="Airborne 86 Stencil" panose="02000500000000000000" pitchFamily="2" charset="0"/>
              </a:rPr>
              <a:t>Encoded secret 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CB3ED-0FF6-4866-89C4-151BE4A07535}"/>
              </a:ext>
            </a:extLst>
          </p:cNvPr>
          <p:cNvSpPr txBox="1"/>
          <p:nvPr/>
        </p:nvSpPr>
        <p:spPr>
          <a:xfrm>
            <a:off x="5882436" y="1485838"/>
            <a:ext cx="54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Arial Nova Cond" panose="020B0506020202020204" pitchFamily="34" charset="0"/>
              </a:rPr>
              <a:t>“JDG YJUE OG OPSDF KOSDF PWVRS YJRMNE ON</a:t>
            </a:r>
          </a:p>
          <a:p>
            <a:r>
              <a:rPr lang="en-CA" i="1" dirty="0">
                <a:latin typeface="Arial Nova Cond" panose="020B0506020202020204" pitchFamily="34" charset="0"/>
              </a:rPr>
              <a:t>JDUIWA GJS OSDFJP JG TYJE JE LOSDFSJFE JSDF”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C338F56-A15D-405D-B1C1-9FED0036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0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2F2D66-A592-436A-AC2E-2F9CE9E8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7" y="-105897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CIPHER cryptography service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FE33CB33-293F-4209-9EF8-6B18F36A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C4897-3B9F-42E9-AE38-3D7E1A86DDDA}"/>
              </a:ext>
            </a:extLst>
          </p:cNvPr>
          <p:cNvSpPr txBox="1"/>
          <p:nvPr/>
        </p:nvSpPr>
        <p:spPr>
          <a:xfrm>
            <a:off x="457200" y="1051560"/>
            <a:ext cx="10988040" cy="29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Arial Nova Cond" panose="020B0506020202020204" pitchFamily="34" charset="0"/>
              </a:rPr>
              <a:t>Our service is a remote encoded database messaging forum. To simulate the use of encrypting and decrypting messages saved in an SQL Database. 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 Nova Cond" panose="020B0506020202020204" pitchFamily="34" charset="0"/>
              </a:rPr>
              <a:t>The application is written in Visual Studio 2019 using C# language. 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 Nova Cond" panose="020B0506020202020204" pitchFamily="34" charset="0"/>
              </a:rPr>
              <a:t>SQL Server Management Studio is used to store the users name and salt and hash their password to secure login. 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 Nova Cond" panose="020B0506020202020204" pitchFamily="34" charset="0"/>
              </a:rPr>
              <a:t>A local database will store the encrypted secret message that was transmitted from the application. 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 Nova Cond" panose="020B0506020202020204" pitchFamily="34" charset="0"/>
              </a:rPr>
              <a:t>Only secured users to the application can view the message forum, encrypt &amp; decrypt messages that are stored in the local database.</a:t>
            </a:r>
          </a:p>
        </p:txBody>
      </p:sp>
      <p:pic>
        <p:nvPicPr>
          <p:cNvPr id="8" name="Picture 7" descr="A close up of a keyboard&#10;&#10;Description automatically generated with low confidence">
            <a:extLst>
              <a:ext uri="{FF2B5EF4-FFF2-40B4-BE49-F238E27FC236}">
                <a16:creationId xmlns:a16="http://schemas.microsoft.com/office/drawing/2014/main" id="{F8CE8973-655E-4DB8-9A65-E910D2D348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1"/>
            <a:ext cx="12192000" cy="6874022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3917B61-99FA-45C9-A701-393C30FC9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" y="4459063"/>
            <a:ext cx="4038600" cy="105407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80D92C3-E73E-4DB5-93F7-0125211A2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77" y="3737418"/>
            <a:ext cx="5839778" cy="970374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B7BAD549-5C09-4F25-8F18-5F71FBBC8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38" y="4438399"/>
            <a:ext cx="1865614" cy="1252821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F5D1ABC8-A3E8-4311-951C-03737B4A5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67" y="4370138"/>
            <a:ext cx="5276850" cy="22860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49439B9C-FE26-424F-A854-1EF6E3F6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112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A50E96E-6530-4F4D-BCF4-1CC1701CD0A8}"/>
              </a:ext>
            </a:extLst>
          </p:cNvPr>
          <p:cNvSpPr txBox="1">
            <a:spLocks/>
          </p:cNvSpPr>
          <p:nvPr/>
        </p:nvSpPr>
        <p:spPr>
          <a:xfrm>
            <a:off x="822763" y="661926"/>
            <a:ext cx="325324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u="sng" dirty="0">
                <a:latin typeface="Airborne 86 Stencil" panose="02000500000000000000" pitchFamily="2" charset="0"/>
              </a:rPr>
              <a:t>How it works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1E1273-1756-4406-9573-C2CD522B2510}"/>
              </a:ext>
            </a:extLst>
          </p:cNvPr>
          <p:cNvSpPr txBox="1">
            <a:spLocks/>
          </p:cNvSpPr>
          <p:nvPr/>
        </p:nvSpPr>
        <p:spPr>
          <a:xfrm>
            <a:off x="314642" y="1485838"/>
            <a:ext cx="3996861" cy="464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The user creates a username and password in the SQL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Procedure that changes the password form to hash bytes then salts the password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This enables login to reference the hashed password versus the users actual password string.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6CB354D-9C4E-4F25-97A3-DD3D4DA8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7" y="-105897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SQL DATABASE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864FFE14-C480-435A-AD3C-9793CAF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26" name="Picture 2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0680180-E0F4-4C65-B2EF-C2AF33EE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4" y="6024300"/>
            <a:ext cx="2125209" cy="774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3715C-979E-439E-91B6-CFC9BAE5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1621" y="1073882"/>
            <a:ext cx="4198712" cy="2294788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770596-4FDA-4012-8C27-21924631E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99" y="3428999"/>
            <a:ext cx="4185859" cy="307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2A629-6A57-4467-AEC0-F603CBC44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24" y="4410279"/>
            <a:ext cx="7406219" cy="1614021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2FDE64-6AAD-40F7-841E-46D70CAA0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44" y="1073882"/>
            <a:ext cx="2538200" cy="3070225"/>
          </a:xfrm>
          <a:prstGeom prst="rect">
            <a:avLst/>
          </a:prstGeom>
        </p:spPr>
      </p:pic>
      <p:sp>
        <p:nvSpPr>
          <p:cNvPr id="19" name="Footer Placeholder 13">
            <a:extLst>
              <a:ext uri="{FF2B5EF4-FFF2-40B4-BE49-F238E27FC236}">
                <a16:creationId xmlns:a16="http://schemas.microsoft.com/office/drawing/2014/main" id="{F84AF54E-97B8-4E55-B970-6D35E9B1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791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A50E96E-6530-4F4D-BCF4-1CC1701CD0A8}"/>
              </a:ext>
            </a:extLst>
          </p:cNvPr>
          <p:cNvSpPr txBox="1">
            <a:spLocks/>
          </p:cNvSpPr>
          <p:nvPr/>
        </p:nvSpPr>
        <p:spPr>
          <a:xfrm>
            <a:off x="822763" y="661926"/>
            <a:ext cx="325324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u="sng" dirty="0">
                <a:latin typeface="Airborne 86 Stencil" panose="02000500000000000000" pitchFamily="2" charset="0"/>
              </a:rPr>
              <a:t>How it works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1E1273-1756-4406-9573-C2CD522B2510}"/>
              </a:ext>
            </a:extLst>
          </p:cNvPr>
          <p:cNvSpPr txBox="1">
            <a:spLocks/>
          </p:cNvSpPr>
          <p:nvPr/>
        </p:nvSpPr>
        <p:spPr>
          <a:xfrm>
            <a:off x="314642" y="1485838"/>
            <a:ext cx="3996861" cy="464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The user enters there username and password to login.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Once login security is checked the user can view encrypted messages saved in the database for them to decrypt and read.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The user can then enter a message to encrypt.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6CB354D-9C4E-4F25-97A3-DD3D4DA8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7" y="-105897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Application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864FFE14-C480-435A-AD3C-9793CAF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5DFC880-858F-47BD-9DDD-D8C07B8F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F6DED9-1B19-42EB-9589-8399BDE6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99" y="970773"/>
            <a:ext cx="4105275" cy="3219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9C861-545A-4399-AC85-06041B2B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399" y="4239610"/>
            <a:ext cx="7191375" cy="2055310"/>
          </a:xfrm>
          <a:prstGeom prst="rect">
            <a:avLst/>
          </a:prstGeom>
        </p:spPr>
      </p:pic>
      <p:pic>
        <p:nvPicPr>
          <p:cNvPr id="26" name="Picture 2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0680180-E0F4-4C65-B2EF-C2AF33EEE7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5" y="6024300"/>
            <a:ext cx="2125209" cy="7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A50E96E-6530-4F4D-BCF4-1CC1701CD0A8}"/>
              </a:ext>
            </a:extLst>
          </p:cNvPr>
          <p:cNvSpPr txBox="1">
            <a:spLocks/>
          </p:cNvSpPr>
          <p:nvPr/>
        </p:nvSpPr>
        <p:spPr>
          <a:xfrm>
            <a:off x="822763" y="661926"/>
            <a:ext cx="325324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u="sng" dirty="0">
                <a:latin typeface="Airborne 86 Stencil" panose="02000500000000000000" pitchFamily="2" charset="0"/>
              </a:rPr>
              <a:t>How it works CONT…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1E1273-1756-4406-9573-C2CD522B2510}"/>
              </a:ext>
            </a:extLst>
          </p:cNvPr>
          <p:cNvSpPr txBox="1">
            <a:spLocks/>
          </p:cNvSpPr>
          <p:nvPr/>
        </p:nvSpPr>
        <p:spPr>
          <a:xfrm>
            <a:off x="314642" y="1485838"/>
            <a:ext cx="3996861" cy="464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1900" dirty="0">
                <a:latin typeface="Arial Nova Cond" panose="020B0506020202020204" pitchFamily="34" charset="0"/>
              </a:rPr>
              <a:t>The user enters there username and password to login.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A message forum display a list of encrypted messages left for the user to decrypt and read.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CA" sz="1900" dirty="0">
                <a:latin typeface="Arial Nova Cond" panose="020B0506020202020204" pitchFamily="34" charset="0"/>
              </a:rPr>
              <a:t>There is a decrypt button to allow the user to enter the encrypted string for decryption.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6CB354D-9C4E-4F25-97A3-DD3D4DA8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7" y="-105897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Application CONT…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864FFE14-C480-435A-AD3C-9793CAF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5DFC880-858F-47BD-9DDD-D8C07B8F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DED9-1B19-42EB-9589-8399BDE6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5880" y="1661774"/>
            <a:ext cx="6579894" cy="205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9C861-545A-4399-AC85-06041B2B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7258" y="3968990"/>
            <a:ext cx="6528005" cy="2055310"/>
          </a:xfrm>
          <a:prstGeom prst="rect">
            <a:avLst/>
          </a:prstGeom>
        </p:spPr>
      </p:pic>
      <p:pic>
        <p:nvPicPr>
          <p:cNvPr id="26" name="Picture 2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0680180-E0F4-4C65-B2EF-C2AF33EEE7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5" y="6024300"/>
            <a:ext cx="2125209" cy="7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9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86CB354D-9C4E-4F25-97A3-DD3D4DA8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448" y="1278598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 u="sng" spc="600" dirty="0">
                <a:latin typeface="Airborne 86 Stencil" panose="02000500000000000000" pitchFamily="2" charset="0"/>
              </a:rPr>
              <a:t>APPLICATION DEMO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864FFE14-C480-435A-AD3C-9793CAF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21" y="6433529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Document </a:t>
            </a:r>
            <a:fld id="{DDDA9F7A-10E7-4C6C-8792-6B18C731ED48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5DFC880-858F-47BD-9DDD-D8C07B8F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679" y="6499225"/>
            <a:ext cx="4200014" cy="487734"/>
          </a:xfrm>
        </p:spPr>
        <p:txBody>
          <a:bodyPr/>
          <a:lstStyle>
            <a:lvl1pPr algn="l">
              <a:defRPr sz="1800" spc="140" baseline="0">
                <a:solidFill>
                  <a:schemeClr val="tx1"/>
                </a:solidFill>
                <a:latin typeface="Airborne 86 Stencil" panose="02000500000000000000" pitchFamily="2" charset="0"/>
              </a:defRPr>
            </a:lvl1pPr>
          </a:lstStyle>
          <a:p>
            <a:r>
              <a:rPr lang="en-CA" dirty="0"/>
              <a:t>Synergy Intelligence Security Firm</a:t>
            </a:r>
          </a:p>
          <a:p>
            <a:endParaRPr lang="en-CA" dirty="0"/>
          </a:p>
        </p:txBody>
      </p:sp>
      <p:pic>
        <p:nvPicPr>
          <p:cNvPr id="26" name="Picture 2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0680180-E0F4-4C65-B2EF-C2AF33EE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5" y="6024300"/>
            <a:ext cx="2125209" cy="7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6F7AE596F551438D2D6592E265335E" ma:contentTypeVersion="12" ma:contentTypeDescription="Create a new document." ma:contentTypeScope="" ma:versionID="acbe8867394fb1b55db84d5bc3ff5313">
  <xsd:schema xmlns:xsd="http://www.w3.org/2001/XMLSchema" xmlns:xs="http://www.w3.org/2001/XMLSchema" xmlns:p="http://schemas.microsoft.com/office/2006/metadata/properties" xmlns:ns3="a5efe6c5-cb1c-48b3-9fb4-d70e8284a03c" xmlns:ns4="ac0123c1-c7c6-434f-becf-39a5abd06987" targetNamespace="http://schemas.microsoft.com/office/2006/metadata/properties" ma:root="true" ma:fieldsID="2b852cdb2d96c9239aa9f08b2b2c3cb2" ns3:_="" ns4:_="">
    <xsd:import namespace="a5efe6c5-cb1c-48b3-9fb4-d70e8284a03c"/>
    <xsd:import namespace="ac0123c1-c7c6-434f-becf-39a5abd06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fe6c5-cb1c-48b3-9fb4-d70e8284a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123c1-c7c6-434f-becf-39a5abd0698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7B01C-7209-49A5-BBE3-39469F598DF1}">
  <ds:schemaRefs>
    <ds:schemaRef ds:uri="http://purl.org/dc/elements/1.1/"/>
    <ds:schemaRef ds:uri="a5efe6c5-cb1c-48b3-9fb4-d70e8284a03c"/>
    <ds:schemaRef ds:uri="ac0123c1-c7c6-434f-becf-39a5abd06987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5FAA55-6353-4C26-A934-5F2F809A83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BFE29B-08FA-4436-936E-18246C50C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efe6c5-cb1c-48b3-9fb4-d70e8284a03c"/>
    <ds:schemaRef ds:uri="ac0123c1-c7c6-434f-becf-39a5abd06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591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Airborne 86 Stencil</vt:lpstr>
      <vt:lpstr>Arial</vt:lpstr>
      <vt:lpstr>Arial Nova Cond</vt:lpstr>
      <vt:lpstr>Calibri</vt:lpstr>
      <vt:lpstr>Calibri Light</vt:lpstr>
      <vt:lpstr>Wingdings</vt:lpstr>
      <vt:lpstr>Office Theme</vt:lpstr>
      <vt:lpstr>PROJECT CIPHER</vt:lpstr>
      <vt:lpstr>What is PROJECT CIPHER</vt:lpstr>
      <vt:lpstr>Cipher ENCRYPTION</vt:lpstr>
      <vt:lpstr>CIPHER DECRYPTION</vt:lpstr>
      <vt:lpstr>CIPHER cryptography service</vt:lpstr>
      <vt:lpstr>SQL DATABASE</vt:lpstr>
      <vt:lpstr>Application</vt:lpstr>
      <vt:lpstr>Application CONT…</vt:lpstr>
      <vt:lpstr>APPLICATION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ULTRA</dc:title>
  <dc:creator>Landon Lyle</dc:creator>
  <cp:lastModifiedBy>Landon Lyle</cp:lastModifiedBy>
  <cp:revision>23</cp:revision>
  <dcterms:created xsi:type="dcterms:W3CDTF">2021-12-07T03:58:57Z</dcterms:created>
  <dcterms:modified xsi:type="dcterms:W3CDTF">2021-12-13T23:00:27Z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0x010100EB6F7AE596F551438D2D6592E265335E</vt:lpwstr>
  </property>
</Properties>
</file>