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 id="2147483771" r:id="rId5"/>
    <p:sldMasterId id="2147483761" r:id="rId6"/>
    <p:sldMasterId id="2147483773" r:id="rId7"/>
    <p:sldMasterId id="2147483775" r:id="rId8"/>
    <p:sldMasterId id="2147483748" r:id="rId9"/>
    <p:sldMasterId id="2147483752" r:id="rId10"/>
    <p:sldMasterId id="2147483763" r:id="rId11"/>
    <p:sldMasterId id="2147483735" r:id="rId12"/>
    <p:sldMasterId id="2147483750" r:id="rId13"/>
  </p:sldMasterIdLst>
  <p:notesMasterIdLst>
    <p:notesMasterId r:id="rId24"/>
  </p:notesMasterIdLst>
  <p:handoutMasterIdLst>
    <p:handoutMasterId r:id="rId25"/>
  </p:handoutMasterIdLst>
  <p:sldIdLst>
    <p:sldId id="312" r:id="rId14"/>
    <p:sldId id="302" r:id="rId15"/>
    <p:sldId id="303" r:id="rId16"/>
    <p:sldId id="311" r:id="rId17"/>
    <p:sldId id="282" r:id="rId18"/>
    <p:sldId id="309" r:id="rId19"/>
    <p:sldId id="310" r:id="rId20"/>
    <p:sldId id="307" r:id="rId21"/>
    <p:sldId id="306" r:id="rId22"/>
    <p:sldId id="313" r:id="rId23"/>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monds, Jan" initials="EJ" lastIdx="14" clrIdx="0">
    <p:extLst>
      <p:ext uri="{19B8F6BF-5375-455C-9EA6-DF929625EA0E}">
        <p15:presenceInfo xmlns:p15="http://schemas.microsoft.com/office/powerpoint/2012/main" userId="S::Jan.Edmonds@landregistry.gov.uk::52804a96-3f7c-40e9-ae0a-7beff21faa64" providerId="AD"/>
      </p:ext>
    </p:extLst>
  </p:cmAuthor>
  <p:cmAuthor id="2" name="Seidel, Martin" initials="SM" lastIdx="1" clrIdx="1">
    <p:extLst>
      <p:ext uri="{19B8F6BF-5375-455C-9EA6-DF929625EA0E}">
        <p15:presenceInfo xmlns:p15="http://schemas.microsoft.com/office/powerpoint/2012/main" userId="S::martin.seidel@landregistry.gov.uk::a5cad3de-7a94-41e4-bba3-0f09f97af329" providerId="AD"/>
      </p:ext>
    </p:extLst>
  </p:cmAuthor>
  <p:cmAuthor id="3" name="Martin" initials="M" lastIdx="2" clrIdx="2">
    <p:extLst>
      <p:ext uri="{19B8F6BF-5375-455C-9EA6-DF929625EA0E}">
        <p15:presenceInfo xmlns:p15="http://schemas.microsoft.com/office/powerpoint/2012/main" userId="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62C"/>
    <a:srgbClr val="C39A2D"/>
    <a:srgbClr val="C8E5EB"/>
    <a:srgbClr val="F6892D"/>
    <a:srgbClr val="87C426"/>
    <a:srgbClr val="D4E038"/>
    <a:srgbClr val="F0E86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1ABAD-87EC-231E-66DF-10EA29166E54}" v="77" dt="2022-11-03T13:38:23.414"/>
    <p1510:client id="{4E6E337B-E4FB-4AE7-8416-C0B3A954BB85}" v="4" dt="2022-11-04T09:54:57.336"/>
    <p1510:client id="{4EF2EF5E-AA5A-4511-9DFF-BAE3EEDF6ADA}" v="2790" dt="2022-11-03T13:40:20.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ker, Simon" userId="f753c1b5-cf8f-4b2e-8bd4-b5bc74c0b48a" providerId="ADAL" clId="{4E6E337B-E4FB-4AE7-8416-C0B3A954BB85}"/>
    <pc:docChg chg="addSld delSld modSld">
      <pc:chgData name="Parker, Simon" userId="f753c1b5-cf8f-4b2e-8bd4-b5bc74c0b48a" providerId="ADAL" clId="{4E6E337B-E4FB-4AE7-8416-C0B3A954BB85}" dt="2022-11-04T09:54:57.336" v="1" actId="2696"/>
      <pc:docMkLst>
        <pc:docMk/>
      </pc:docMkLst>
      <pc:sldChg chg="del">
        <pc:chgData name="Parker, Simon" userId="f753c1b5-cf8f-4b2e-8bd4-b5bc74c0b48a" providerId="ADAL" clId="{4E6E337B-E4FB-4AE7-8416-C0B3A954BB85}" dt="2022-11-04T09:54:57.336" v="1" actId="2696"/>
        <pc:sldMkLst>
          <pc:docMk/>
          <pc:sldMk cId="1673632437" sldId="281"/>
        </pc:sldMkLst>
      </pc:sldChg>
      <pc:sldChg chg="add">
        <pc:chgData name="Parker, Simon" userId="f753c1b5-cf8f-4b2e-8bd4-b5bc74c0b48a" providerId="ADAL" clId="{4E6E337B-E4FB-4AE7-8416-C0B3A954BB85}" dt="2022-11-04T09:54:45.175" v="0"/>
        <pc:sldMkLst>
          <pc:docMk/>
          <pc:sldMk cId="3114893776"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3093C21F-4A9C-48E1-B065-55E1927A2F40}" type="datetimeFigureOut">
              <a:rPr lang="en-GB"/>
              <a:pPr>
                <a:defRPr/>
              </a:pPr>
              <a:t>04/11/2022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4CEF1414-690B-468F-8190-1A418D49D40C}" type="slidenum">
              <a:rPr lang="en-GB"/>
              <a:pPr>
                <a:defRPr/>
              </a:pPr>
              <a:t>‹#›</a:t>
            </a:fld>
            <a:endParaRPr lang="en-GB"/>
          </a:p>
        </p:txBody>
      </p:sp>
    </p:spTree>
    <p:extLst>
      <p:ext uri="{BB962C8B-B14F-4D97-AF65-F5344CB8AC3E}">
        <p14:creationId xmlns:p14="http://schemas.microsoft.com/office/powerpoint/2010/main" val="42609361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1E4FA-32DB-4659-8199-CF62D2FEA545}" type="datetimeFigureOut">
              <a:rPr lang="en-GB" smtClean="0"/>
              <a:pPr/>
              <a:t>04/11/2022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0BC052-F6DA-4506-9228-DCFAEBBE058E}" type="slidenum">
              <a:rPr lang="en-GB" smtClean="0"/>
              <a:pPr/>
              <a:t>‹#›</a:t>
            </a:fld>
            <a:endParaRPr lang="en-GB"/>
          </a:p>
        </p:txBody>
      </p:sp>
    </p:spTree>
    <p:extLst>
      <p:ext uri="{BB962C8B-B14F-4D97-AF65-F5344CB8AC3E}">
        <p14:creationId xmlns:p14="http://schemas.microsoft.com/office/powerpoint/2010/main" val="35865073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0BC052-F6DA-4506-9228-DCFAEBBE058E}" type="slidenum">
              <a:rPr lang="en-GB" smtClean="0"/>
              <a:pPr/>
              <a:t>4</a:t>
            </a:fld>
            <a:endParaRPr lang="en-GB"/>
          </a:p>
        </p:txBody>
      </p:sp>
    </p:spTree>
    <p:extLst>
      <p:ext uri="{BB962C8B-B14F-4D97-AF65-F5344CB8AC3E}">
        <p14:creationId xmlns:p14="http://schemas.microsoft.com/office/powerpoint/2010/main" val="163447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00BC052-F6DA-4506-9228-DCFAEBBE058E}" type="slidenum">
              <a:rPr lang="en-GB" smtClean="0"/>
              <a:pPr/>
              <a:t>7</a:t>
            </a:fld>
            <a:endParaRPr lang="en-GB"/>
          </a:p>
        </p:txBody>
      </p:sp>
    </p:spTree>
    <p:extLst>
      <p:ext uri="{BB962C8B-B14F-4D97-AF65-F5344CB8AC3E}">
        <p14:creationId xmlns:p14="http://schemas.microsoft.com/office/powerpoint/2010/main" val="115260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00BC052-F6DA-4506-9228-DCFAEBBE058E}" type="slidenum">
              <a:rPr kumimoji="0" lang="en-GB"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24029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Content Placeholder 2"/>
          <p:cNvSpPr>
            <a:spLocks noGrp="1"/>
          </p:cNvSpPr>
          <p:nvPr>
            <p:ph sz="quarter" idx="11" hasCustomPrompt="1"/>
          </p:nvPr>
        </p:nvSpPr>
        <p:spPr>
          <a:xfrm>
            <a:off x="527381" y="1268760"/>
            <a:ext cx="11329259" cy="2058888"/>
          </a:xfrm>
          <a:prstGeom prst="rect">
            <a:avLst/>
          </a:prstGeom>
        </p:spPr>
        <p:txBody>
          <a:bodyPr vert="horz"/>
          <a:lstStyle>
            <a:lvl1pPr algn="l">
              <a:buNone/>
              <a:defRPr sz="3600" b="1"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 of presentation</a:t>
            </a:r>
          </a:p>
        </p:txBody>
      </p:sp>
      <p:sp>
        <p:nvSpPr>
          <p:cNvPr id="7" name="Content Placeholder 2"/>
          <p:cNvSpPr>
            <a:spLocks noGrp="1"/>
          </p:cNvSpPr>
          <p:nvPr>
            <p:ph sz="quarter" idx="12" hasCustomPrompt="1"/>
          </p:nvPr>
        </p:nvSpPr>
        <p:spPr>
          <a:xfrm>
            <a:off x="527381" y="3403848"/>
            <a:ext cx="11329259" cy="673224"/>
          </a:xfrm>
          <a:prstGeom prst="rect">
            <a:avLst/>
          </a:prstGeom>
        </p:spPr>
        <p:txBody>
          <a:bodyPr vert="horz"/>
          <a:lstStyle>
            <a:lvl1pPr algn="l">
              <a:buNone/>
              <a:defRPr sz="3200" b="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Name of presenter</a:t>
            </a:r>
          </a:p>
        </p:txBody>
      </p:sp>
      <p:sp>
        <p:nvSpPr>
          <p:cNvPr id="9" name="Content Placeholder 2"/>
          <p:cNvSpPr>
            <a:spLocks noGrp="1"/>
          </p:cNvSpPr>
          <p:nvPr>
            <p:ph sz="quarter" idx="13" hasCustomPrompt="1"/>
          </p:nvPr>
        </p:nvSpPr>
        <p:spPr>
          <a:xfrm>
            <a:off x="527381" y="4153272"/>
            <a:ext cx="11329259" cy="1219944"/>
          </a:xfrm>
          <a:prstGeom prst="rect">
            <a:avLst/>
          </a:prstGeom>
        </p:spPr>
        <p:txBody>
          <a:bodyPr vert="horz"/>
          <a:lstStyle>
            <a:lvl1pPr algn="l">
              <a:buNone/>
              <a:defRPr sz="3200" b="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Job title, contact details</a:t>
            </a:r>
          </a:p>
        </p:txBody>
      </p:sp>
    </p:spTree>
    <p:extLst>
      <p:ext uri="{BB962C8B-B14F-4D97-AF65-F5344CB8AC3E}">
        <p14:creationId xmlns:p14="http://schemas.microsoft.com/office/powerpoint/2010/main" val="96831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9DC62C"/>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13" name="Rectangle 12">
            <a:extLst>
              <a:ext uri="{FF2B5EF4-FFF2-40B4-BE49-F238E27FC236}">
                <a16:creationId xmlns:a16="http://schemas.microsoft.com/office/drawing/2014/main" id="{AF5C7CB0-E71B-4390-AB1A-66D395BC55C2}"/>
              </a:ext>
            </a:extLst>
          </p:cNvPr>
          <p:cNvSpPr/>
          <p:nvPr userDrawn="1"/>
        </p:nvSpPr>
        <p:spPr>
          <a:xfrm>
            <a:off x="6096000" y="825590"/>
            <a:ext cx="6095999" cy="603240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Content Placeholder 2">
            <a:extLst>
              <a:ext uri="{FF2B5EF4-FFF2-40B4-BE49-F238E27FC236}">
                <a16:creationId xmlns:a16="http://schemas.microsoft.com/office/drawing/2014/main" id="{B150498C-11DF-B94C-B822-F023825869B1}"/>
              </a:ext>
            </a:extLst>
          </p:cNvPr>
          <p:cNvSpPr>
            <a:spLocks noGrp="1"/>
          </p:cNvSpPr>
          <p:nvPr>
            <p:ph sz="quarter" idx="10" hasCustomPrompt="1"/>
          </p:nvPr>
        </p:nvSpPr>
        <p:spPr>
          <a:xfrm>
            <a:off x="508000"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14" name="Content Placeholder 2">
            <a:extLst>
              <a:ext uri="{FF2B5EF4-FFF2-40B4-BE49-F238E27FC236}">
                <a16:creationId xmlns:a16="http://schemas.microsoft.com/office/drawing/2014/main" id="{02E721C8-F6DB-5846-A100-6037D905B81D}"/>
              </a:ext>
            </a:extLst>
          </p:cNvPr>
          <p:cNvSpPr>
            <a:spLocks noGrp="1"/>
          </p:cNvSpPr>
          <p:nvPr>
            <p:ph sz="quarter" idx="14" hasCustomPrompt="1"/>
          </p:nvPr>
        </p:nvSpPr>
        <p:spPr>
          <a:xfrm>
            <a:off x="6556672"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Tree>
    <p:extLst>
      <p:ext uri="{BB962C8B-B14F-4D97-AF65-F5344CB8AC3E}">
        <p14:creationId xmlns:p14="http://schemas.microsoft.com/office/powerpoint/2010/main" val="3669225763"/>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1">
            <a:lumMod val="8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sz="quarter" idx="10" hasCustomPrompt="1"/>
          </p:nvPr>
        </p:nvSpPr>
        <p:spPr>
          <a:xfrm>
            <a:off x="508000"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11" name="Rectangle 10">
            <a:extLst>
              <a:ext uri="{FF2B5EF4-FFF2-40B4-BE49-F238E27FC236}">
                <a16:creationId xmlns:a16="http://schemas.microsoft.com/office/drawing/2014/main" id="{05A10FCE-3F85-4342-B97A-1B69E41C33F4}"/>
              </a:ext>
            </a:extLst>
          </p:cNvPr>
          <p:cNvSpPr/>
          <p:nvPr userDrawn="1"/>
        </p:nvSpPr>
        <p:spPr>
          <a:xfrm>
            <a:off x="6096000" y="825590"/>
            <a:ext cx="6095999" cy="6032409"/>
          </a:xfrm>
          <a:prstGeom prst="rect">
            <a:avLst/>
          </a:prstGeom>
          <a:solidFill>
            <a:srgbClr val="9DC6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FA9D61CF-1706-3C41-B7E2-0849166DDC32}"/>
              </a:ext>
            </a:extLst>
          </p:cNvPr>
          <p:cNvSpPr>
            <a:spLocks noGrp="1"/>
          </p:cNvSpPr>
          <p:nvPr>
            <p:ph sz="quarter" idx="14" hasCustomPrompt="1"/>
          </p:nvPr>
        </p:nvSpPr>
        <p:spPr>
          <a:xfrm>
            <a:off x="6556672"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Tree>
    <p:extLst>
      <p:ext uri="{BB962C8B-B14F-4D97-AF65-F5344CB8AC3E}">
        <p14:creationId xmlns:p14="http://schemas.microsoft.com/office/powerpoint/2010/main" val="104254664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2" name="Rectangle 1">
            <a:extLst>
              <a:ext uri="{FF2B5EF4-FFF2-40B4-BE49-F238E27FC236}">
                <a16:creationId xmlns:a16="http://schemas.microsoft.com/office/drawing/2014/main" id="{8D07DFDB-E41F-42D5-884C-22291B932493}"/>
              </a:ext>
            </a:extLst>
          </p:cNvPr>
          <p:cNvSpPr/>
          <p:nvPr userDrawn="1"/>
        </p:nvSpPr>
        <p:spPr>
          <a:xfrm>
            <a:off x="6096000" y="825590"/>
            <a:ext cx="6095999" cy="603240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Content Placeholder 2">
            <a:extLst>
              <a:ext uri="{FF2B5EF4-FFF2-40B4-BE49-F238E27FC236}">
                <a16:creationId xmlns:a16="http://schemas.microsoft.com/office/drawing/2014/main" id="{57D51A95-869C-1C49-926E-BBC507C84ADC}"/>
              </a:ext>
            </a:extLst>
          </p:cNvPr>
          <p:cNvSpPr>
            <a:spLocks noGrp="1"/>
          </p:cNvSpPr>
          <p:nvPr>
            <p:ph sz="quarter" idx="10" hasCustomPrompt="1"/>
          </p:nvPr>
        </p:nvSpPr>
        <p:spPr>
          <a:xfrm>
            <a:off x="508000"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12" name="Content Placeholder 2">
            <a:extLst>
              <a:ext uri="{FF2B5EF4-FFF2-40B4-BE49-F238E27FC236}">
                <a16:creationId xmlns:a16="http://schemas.microsoft.com/office/drawing/2014/main" id="{379C2C7F-6B6F-2B4C-8556-5D695A87AFE6}"/>
              </a:ext>
            </a:extLst>
          </p:cNvPr>
          <p:cNvSpPr>
            <a:spLocks noGrp="1"/>
          </p:cNvSpPr>
          <p:nvPr>
            <p:ph sz="quarter" idx="14" hasCustomPrompt="1"/>
          </p:nvPr>
        </p:nvSpPr>
        <p:spPr>
          <a:xfrm>
            <a:off x="6556672"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Tree>
    <p:extLst>
      <p:ext uri="{BB962C8B-B14F-4D97-AF65-F5344CB8AC3E}">
        <p14:creationId xmlns:p14="http://schemas.microsoft.com/office/powerpoint/2010/main" val="260007135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1">
            <a:lumMod val="8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2" name="Rectangle 1">
            <a:extLst>
              <a:ext uri="{FF2B5EF4-FFF2-40B4-BE49-F238E27FC236}">
                <a16:creationId xmlns:a16="http://schemas.microsoft.com/office/drawing/2014/main" id="{8D07DFDB-E41F-42D5-884C-22291B932493}"/>
              </a:ext>
            </a:extLst>
          </p:cNvPr>
          <p:cNvSpPr/>
          <p:nvPr userDrawn="1"/>
        </p:nvSpPr>
        <p:spPr>
          <a:xfrm>
            <a:off x="6096000" y="825590"/>
            <a:ext cx="6095999" cy="60324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E603DE59-3B69-3B4B-89F9-70F756159F0A}"/>
              </a:ext>
            </a:extLst>
          </p:cNvPr>
          <p:cNvSpPr>
            <a:spLocks noGrp="1"/>
          </p:cNvSpPr>
          <p:nvPr>
            <p:ph sz="quarter" idx="10" hasCustomPrompt="1"/>
          </p:nvPr>
        </p:nvSpPr>
        <p:spPr>
          <a:xfrm>
            <a:off x="508000"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11" name="Content Placeholder 2">
            <a:extLst>
              <a:ext uri="{FF2B5EF4-FFF2-40B4-BE49-F238E27FC236}">
                <a16:creationId xmlns:a16="http://schemas.microsoft.com/office/drawing/2014/main" id="{43ED45CB-DF27-6E4D-AB10-9A8F9B606BC9}"/>
              </a:ext>
            </a:extLst>
          </p:cNvPr>
          <p:cNvSpPr>
            <a:spLocks noGrp="1"/>
          </p:cNvSpPr>
          <p:nvPr>
            <p:ph sz="quarter" idx="14" hasCustomPrompt="1"/>
          </p:nvPr>
        </p:nvSpPr>
        <p:spPr>
          <a:xfrm>
            <a:off x="6556672"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Tree>
    <p:extLst>
      <p:ext uri="{BB962C8B-B14F-4D97-AF65-F5344CB8AC3E}">
        <p14:creationId xmlns:p14="http://schemas.microsoft.com/office/powerpoint/2010/main" val="159617900"/>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8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340758343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87C426">
            <a:alpha val="50000"/>
          </a:srgb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3004734314"/>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D4E038">
            <a:alpha val="50000"/>
          </a:srgb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3453559437"/>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F6892D">
            <a:alpha val="50000"/>
          </a:srgb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3833440057"/>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C8E5EB">
            <a:alpha val="50000"/>
          </a:srgb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1640555655"/>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C39A2D">
            <a:alpha val="50000"/>
          </a:srgb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3243737348"/>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9DC62C"/>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41DBE3C-3780-8947-88C0-2764038DB1DC}"/>
              </a:ext>
            </a:extLst>
          </p:cNvPr>
          <p:cNvSpPr>
            <a:spLocks noGrp="1"/>
          </p:cNvSpPr>
          <p:nvPr>
            <p:ph sz="quarter" idx="11" hasCustomPrompt="1"/>
          </p:nvPr>
        </p:nvSpPr>
        <p:spPr>
          <a:xfrm>
            <a:off x="527381" y="1268760"/>
            <a:ext cx="11329259" cy="2058888"/>
          </a:xfrm>
          <a:prstGeom prst="rect">
            <a:avLst/>
          </a:prstGeom>
        </p:spPr>
        <p:txBody>
          <a:bodyPr vert="horz"/>
          <a:lstStyle>
            <a:lvl1pPr algn="l">
              <a:buNone/>
              <a:defRPr sz="5000" b="1" baseline="0">
                <a:solidFill>
                  <a:schemeClr val="bg1"/>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 of presentation</a:t>
            </a:r>
          </a:p>
        </p:txBody>
      </p:sp>
      <p:sp>
        <p:nvSpPr>
          <p:cNvPr id="8" name="Content Placeholder 2">
            <a:extLst>
              <a:ext uri="{FF2B5EF4-FFF2-40B4-BE49-F238E27FC236}">
                <a16:creationId xmlns:a16="http://schemas.microsoft.com/office/drawing/2014/main" id="{63303B94-F651-4440-A347-5B0D24CCE736}"/>
              </a:ext>
            </a:extLst>
          </p:cNvPr>
          <p:cNvSpPr>
            <a:spLocks noGrp="1"/>
          </p:cNvSpPr>
          <p:nvPr>
            <p:ph sz="quarter" idx="12" hasCustomPrompt="1"/>
          </p:nvPr>
        </p:nvSpPr>
        <p:spPr>
          <a:xfrm>
            <a:off x="527381" y="3403848"/>
            <a:ext cx="11329259" cy="673224"/>
          </a:xfrm>
          <a:prstGeom prst="rect">
            <a:avLst/>
          </a:prstGeom>
        </p:spPr>
        <p:txBody>
          <a:bodyPr vert="horz"/>
          <a:lstStyle>
            <a:lvl1pPr algn="l">
              <a:buNone/>
              <a:defRPr sz="3200" b="0" baseline="0">
                <a:solidFill>
                  <a:schemeClr val="bg1"/>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Name of presenter</a:t>
            </a:r>
          </a:p>
        </p:txBody>
      </p:sp>
      <p:sp>
        <p:nvSpPr>
          <p:cNvPr id="10" name="Content Placeholder 2">
            <a:extLst>
              <a:ext uri="{FF2B5EF4-FFF2-40B4-BE49-F238E27FC236}">
                <a16:creationId xmlns:a16="http://schemas.microsoft.com/office/drawing/2014/main" id="{0E3211F5-F97C-2F46-8BBB-66EA884DA286}"/>
              </a:ext>
            </a:extLst>
          </p:cNvPr>
          <p:cNvSpPr>
            <a:spLocks noGrp="1"/>
          </p:cNvSpPr>
          <p:nvPr>
            <p:ph sz="quarter" idx="13" hasCustomPrompt="1"/>
          </p:nvPr>
        </p:nvSpPr>
        <p:spPr>
          <a:xfrm>
            <a:off x="527381" y="4153272"/>
            <a:ext cx="11329259" cy="1219944"/>
          </a:xfrm>
          <a:prstGeom prst="rect">
            <a:avLst/>
          </a:prstGeom>
        </p:spPr>
        <p:txBody>
          <a:bodyPr vert="horz"/>
          <a:lstStyle>
            <a:lvl1pPr algn="l">
              <a:buNone/>
              <a:defRPr sz="3200" b="0" baseline="0">
                <a:solidFill>
                  <a:schemeClr val="bg1"/>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Job title, contact details</a:t>
            </a:r>
          </a:p>
        </p:txBody>
      </p:sp>
      <p:sp>
        <p:nvSpPr>
          <p:cNvPr id="11" name="TextBox 10">
            <a:extLst>
              <a:ext uri="{FF2B5EF4-FFF2-40B4-BE49-F238E27FC236}">
                <a16:creationId xmlns:a16="http://schemas.microsoft.com/office/drawing/2014/main" id="{3C7D3FE3-DA0C-3041-8A48-45BF021472D4}"/>
              </a:ext>
            </a:extLst>
          </p:cNvPr>
          <p:cNvSpPr txBox="1"/>
          <p:nvPr userDrawn="1"/>
        </p:nvSpPr>
        <p:spPr>
          <a:xfrm>
            <a:off x="504453" y="5496972"/>
            <a:ext cx="8831907" cy="784830"/>
          </a:xfrm>
          <a:prstGeom prst="rect">
            <a:avLst/>
          </a:prstGeom>
          <a:noFill/>
        </p:spPr>
        <p:txBody>
          <a:bodyPr wrap="square" rtlCol="0">
            <a:spAutoFit/>
          </a:bodyPr>
          <a:lstStyle/>
          <a:p>
            <a:pPr>
              <a:lnSpc>
                <a:spcPts val="2700"/>
              </a:lnSpc>
            </a:pPr>
            <a:r>
              <a:rPr lang="en-GB" sz="2600"/>
              <a:t>Our ambition is to become the world’s leading land registry for speed, simplicity and an open approach to data</a:t>
            </a:r>
          </a:p>
        </p:txBody>
      </p:sp>
    </p:spTree>
    <p:extLst>
      <p:ext uri="{BB962C8B-B14F-4D97-AF65-F5344CB8AC3E}">
        <p14:creationId xmlns:p14="http://schemas.microsoft.com/office/powerpoint/2010/main" val="2017719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2238552058"/>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407368" y="63762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5AA50-D8ED-448D-913A-7A4F028A6651}" type="datetimeFigureOut">
              <a:rPr lang="en-GB" smtClean="0"/>
              <a:t>04/11/2022</a:t>
            </a:fld>
            <a:endParaRPr lang="en-GB"/>
          </a:p>
        </p:txBody>
      </p:sp>
    </p:spTree>
    <p:extLst>
      <p:ext uri="{BB962C8B-B14F-4D97-AF65-F5344CB8AC3E}">
        <p14:creationId xmlns:p14="http://schemas.microsoft.com/office/powerpoint/2010/main" val="2089370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B290E-55A9-4475-BA06-DD675E2F136B}"/>
              </a:ext>
            </a:extLst>
          </p:cNvPr>
          <p:cNvSpPr>
            <a:spLocks noGrp="1"/>
          </p:cNvSpPr>
          <p:nvPr>
            <p:ph sz="quarter" idx="10" hasCustomPrompt="1"/>
          </p:nvPr>
        </p:nvSpPr>
        <p:spPr>
          <a:xfrm>
            <a:off x="508000" y="1268760"/>
            <a:ext cx="5155952"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Tree>
    <p:extLst>
      <p:ext uri="{BB962C8B-B14F-4D97-AF65-F5344CB8AC3E}">
        <p14:creationId xmlns:p14="http://schemas.microsoft.com/office/powerpoint/2010/main" val="6232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80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3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51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Content Placeholder 2"/>
          <p:cNvSpPr>
            <a:spLocks noGrp="1"/>
          </p:cNvSpPr>
          <p:nvPr>
            <p:ph sz="quarter" idx="10" hasCustomPrompt="1"/>
          </p:nvPr>
        </p:nvSpPr>
        <p:spPr>
          <a:xfrm>
            <a:off x="508000" y="1988840"/>
            <a:ext cx="11276632" cy="411480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7" name="Content Placeholder 2"/>
          <p:cNvSpPr>
            <a:spLocks noGrp="1"/>
          </p:cNvSpPr>
          <p:nvPr>
            <p:ph sz="quarter" idx="11" hasCustomPrompt="1"/>
          </p:nvPr>
        </p:nvSpPr>
        <p:spPr>
          <a:xfrm>
            <a:off x="508000" y="1268760"/>
            <a:ext cx="11276632" cy="685800"/>
          </a:xfrm>
          <a:prstGeom prst="rect">
            <a:avLst/>
          </a:prstGeom>
        </p:spPr>
        <p:txBody>
          <a:bodyPr vert="horz"/>
          <a:lstStyle>
            <a:lvl1pPr>
              <a:buNone/>
              <a:defRPr sz="3200" b="1"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Heading </a:t>
            </a:r>
          </a:p>
        </p:txBody>
      </p:sp>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Tree>
    <p:extLst>
      <p:ext uri="{BB962C8B-B14F-4D97-AF65-F5344CB8AC3E}">
        <p14:creationId xmlns:p14="http://schemas.microsoft.com/office/powerpoint/2010/main" val="185711038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lumMod val="85000"/>
          </a:schemeClr>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11" name="Content Placeholder 2">
            <a:extLst>
              <a:ext uri="{FF2B5EF4-FFF2-40B4-BE49-F238E27FC236}">
                <a16:creationId xmlns:a16="http://schemas.microsoft.com/office/drawing/2014/main" id="{E6DD1A34-EE83-494E-BA9D-445987939902}"/>
              </a:ext>
            </a:extLst>
          </p:cNvPr>
          <p:cNvSpPr>
            <a:spLocks noGrp="1"/>
          </p:cNvSpPr>
          <p:nvPr>
            <p:ph sz="quarter" idx="10" hasCustomPrompt="1"/>
          </p:nvPr>
        </p:nvSpPr>
        <p:spPr>
          <a:xfrm>
            <a:off x="508000" y="1988840"/>
            <a:ext cx="11276632" cy="411480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12" name="Content Placeholder 2">
            <a:extLst>
              <a:ext uri="{FF2B5EF4-FFF2-40B4-BE49-F238E27FC236}">
                <a16:creationId xmlns:a16="http://schemas.microsoft.com/office/drawing/2014/main" id="{CCC4C278-DB8C-4C1F-A44E-4C263D864B78}"/>
              </a:ext>
            </a:extLst>
          </p:cNvPr>
          <p:cNvSpPr>
            <a:spLocks noGrp="1"/>
          </p:cNvSpPr>
          <p:nvPr>
            <p:ph sz="quarter" idx="11" hasCustomPrompt="1"/>
          </p:nvPr>
        </p:nvSpPr>
        <p:spPr>
          <a:xfrm>
            <a:off x="508000" y="1268760"/>
            <a:ext cx="11276632" cy="685800"/>
          </a:xfrm>
          <a:prstGeom prst="rect">
            <a:avLst/>
          </a:prstGeom>
        </p:spPr>
        <p:txBody>
          <a:bodyPr vert="horz"/>
          <a:lstStyle>
            <a:lvl1pPr>
              <a:buNone/>
              <a:defRPr sz="3200" b="1"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Heading </a:t>
            </a:r>
          </a:p>
        </p:txBody>
      </p:sp>
    </p:spTree>
    <p:extLst>
      <p:ext uri="{BB962C8B-B14F-4D97-AF65-F5344CB8AC3E}">
        <p14:creationId xmlns:p14="http://schemas.microsoft.com/office/powerpoint/2010/main" val="2811141235"/>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rgbClr val="9DC62C"/>
        </a:solidFill>
        <a:effectLst/>
      </p:bgPr>
    </p:bg>
    <p:spTree>
      <p:nvGrpSpPr>
        <p:cNvPr id="1" name=""/>
        <p:cNvGrpSpPr/>
        <p:nvPr/>
      </p:nvGrpSpPr>
      <p:grpSpPr>
        <a:xfrm>
          <a:off x="0" y="0"/>
          <a:ext cx="0" cy="0"/>
          <a:chOff x="0" y="0"/>
          <a:chExt cx="0" cy="0"/>
        </a:xfrm>
      </p:grpSpPr>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7" name="Content Placeholder 2">
            <a:extLst>
              <a:ext uri="{FF2B5EF4-FFF2-40B4-BE49-F238E27FC236}">
                <a16:creationId xmlns:a16="http://schemas.microsoft.com/office/drawing/2014/main" id="{51D4F1C4-D363-4D98-8BBB-71394D96FD33}"/>
              </a:ext>
            </a:extLst>
          </p:cNvPr>
          <p:cNvSpPr>
            <a:spLocks noGrp="1"/>
          </p:cNvSpPr>
          <p:nvPr>
            <p:ph sz="quarter" idx="10" hasCustomPrompt="1"/>
          </p:nvPr>
        </p:nvSpPr>
        <p:spPr>
          <a:xfrm>
            <a:off x="508000" y="1988840"/>
            <a:ext cx="11276632" cy="411480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11" name="Content Placeholder 2">
            <a:extLst>
              <a:ext uri="{FF2B5EF4-FFF2-40B4-BE49-F238E27FC236}">
                <a16:creationId xmlns:a16="http://schemas.microsoft.com/office/drawing/2014/main" id="{D6F6870B-CC89-47DD-9462-CBB033638B4A}"/>
              </a:ext>
            </a:extLst>
          </p:cNvPr>
          <p:cNvSpPr>
            <a:spLocks noGrp="1"/>
          </p:cNvSpPr>
          <p:nvPr>
            <p:ph sz="quarter" idx="11" hasCustomPrompt="1"/>
          </p:nvPr>
        </p:nvSpPr>
        <p:spPr>
          <a:xfrm>
            <a:off x="508000" y="1268760"/>
            <a:ext cx="11276632" cy="685800"/>
          </a:xfrm>
          <a:prstGeom prst="rect">
            <a:avLst/>
          </a:prstGeom>
        </p:spPr>
        <p:txBody>
          <a:bodyPr vert="horz"/>
          <a:lstStyle>
            <a:lvl1pPr>
              <a:buNone/>
              <a:defRPr sz="3200" b="1"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Heading </a:t>
            </a:r>
          </a:p>
        </p:txBody>
      </p:sp>
    </p:spTree>
    <p:extLst>
      <p:ext uri="{BB962C8B-B14F-4D97-AF65-F5344CB8AC3E}">
        <p14:creationId xmlns:p14="http://schemas.microsoft.com/office/powerpoint/2010/main" val="3746092988"/>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9DC62C"/>
        </a:solidFill>
        <a:effectLst/>
      </p:bgPr>
    </p:bg>
    <p:spTree>
      <p:nvGrpSpPr>
        <p:cNvPr id="1" name=""/>
        <p:cNvGrpSpPr/>
        <p:nvPr/>
      </p:nvGrpSpPr>
      <p:grpSpPr>
        <a:xfrm>
          <a:off x="0" y="0"/>
          <a:ext cx="0" cy="0"/>
          <a:chOff x="0" y="0"/>
          <a:chExt cx="0" cy="0"/>
        </a:xfrm>
      </p:grpSpPr>
      <p:sp>
        <p:nvSpPr>
          <p:cNvPr id="6" name="Content Placeholder 2"/>
          <p:cNvSpPr>
            <a:spLocks noGrp="1"/>
          </p:cNvSpPr>
          <p:nvPr>
            <p:ph sz="quarter" idx="10" hasCustomPrompt="1"/>
          </p:nvPr>
        </p:nvSpPr>
        <p:spPr>
          <a:xfrm>
            <a:off x="508000" y="1268760"/>
            <a:ext cx="5371976" cy="4834880"/>
          </a:xfrm>
          <a:prstGeom prst="rect">
            <a:avLst/>
          </a:prstGeom>
        </p:spPr>
        <p:txBody>
          <a:bodyPr vert="horz"/>
          <a:lstStyle>
            <a:lvl1pPr>
              <a:defRPr sz="3200" baseline="0">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Main body text</a:t>
            </a:r>
          </a:p>
        </p:txBody>
      </p:sp>
      <p:sp>
        <p:nvSpPr>
          <p:cNvPr id="8" name="Content Placeholder 2"/>
          <p:cNvSpPr>
            <a:spLocks noGrp="1"/>
          </p:cNvSpPr>
          <p:nvPr>
            <p:ph sz="quarter" idx="13" hasCustomPrompt="1"/>
          </p:nvPr>
        </p:nvSpPr>
        <p:spPr>
          <a:xfrm>
            <a:off x="502921" y="152400"/>
            <a:ext cx="9409504" cy="591116"/>
          </a:xfrm>
          <a:prstGeom prst="rect">
            <a:avLst/>
          </a:prstGeom>
        </p:spPr>
        <p:txBody>
          <a:bodyPr vert="horz"/>
          <a:lstStyle>
            <a:lvl1pPr algn="l">
              <a:buNone/>
              <a:defRPr sz="3200" b="1" baseline="0">
                <a:solidFill>
                  <a:schemeClr val="bg1">
                    <a:lumMod val="50000"/>
                  </a:schemeClr>
                </a:solidFill>
                <a:latin typeface="Arial"/>
                <a:cs typeface="Arial"/>
              </a:defRPr>
            </a:lvl1pPr>
            <a:lvl2pPr>
              <a:defRPr sz="2400">
                <a:latin typeface="Arial"/>
                <a:cs typeface="Arial"/>
              </a:defRPr>
            </a:lvl2pPr>
            <a:lvl3pPr>
              <a:defRPr sz="2400">
                <a:latin typeface="Arial"/>
                <a:cs typeface="Arial"/>
              </a:defRPr>
            </a:lvl3pPr>
            <a:lvl4pPr>
              <a:defRPr sz="2400">
                <a:latin typeface="Arial"/>
                <a:cs typeface="Arial"/>
              </a:defRPr>
            </a:lvl4pPr>
            <a:lvl5pPr>
              <a:defRPr sz="2400">
                <a:latin typeface="Arial"/>
                <a:cs typeface="Arial"/>
              </a:defRPr>
            </a:lvl5pPr>
          </a:lstStyle>
          <a:p>
            <a:pPr lvl="0"/>
            <a:r>
              <a:rPr lang="en-GB"/>
              <a:t>Title</a:t>
            </a:r>
          </a:p>
        </p:txBody>
      </p:sp>
      <p:sp>
        <p:nvSpPr>
          <p:cNvPr id="11" name="Rectangle 10">
            <a:extLst>
              <a:ext uri="{FF2B5EF4-FFF2-40B4-BE49-F238E27FC236}">
                <a16:creationId xmlns:a16="http://schemas.microsoft.com/office/drawing/2014/main" id="{05A10FCE-3F85-4342-B97A-1B69E41C33F4}"/>
              </a:ext>
            </a:extLst>
          </p:cNvPr>
          <p:cNvSpPr/>
          <p:nvPr userDrawn="1"/>
        </p:nvSpPr>
        <p:spPr>
          <a:xfrm>
            <a:off x="6096000" y="825590"/>
            <a:ext cx="6095999" cy="60324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571750"/>
      </p:ext>
    </p:extLst>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2.png"/><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2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3"/>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4"/>
          <a:stretch>
            <a:fillRect/>
          </a:stretch>
        </p:blipFill>
        <p:spPr>
          <a:xfrm>
            <a:off x="10134600" y="73025"/>
            <a:ext cx="1809750" cy="688975"/>
          </a:xfrm>
          <a:prstGeom prst="rect">
            <a:avLst/>
          </a:prstGeom>
        </p:spPr>
      </p:pic>
      <p:sp>
        <p:nvSpPr>
          <p:cNvPr id="6" name="TextBox 5">
            <a:extLst>
              <a:ext uri="{FF2B5EF4-FFF2-40B4-BE49-F238E27FC236}">
                <a16:creationId xmlns:a16="http://schemas.microsoft.com/office/drawing/2014/main" id="{561A45E3-E579-4870-A23E-1C3197B70A26}"/>
              </a:ext>
            </a:extLst>
          </p:cNvPr>
          <p:cNvSpPr txBox="1"/>
          <p:nvPr userDrawn="1"/>
        </p:nvSpPr>
        <p:spPr>
          <a:xfrm>
            <a:off x="504453" y="5496972"/>
            <a:ext cx="8831907" cy="784830"/>
          </a:xfrm>
          <a:prstGeom prst="rect">
            <a:avLst/>
          </a:prstGeom>
          <a:noFill/>
        </p:spPr>
        <p:txBody>
          <a:bodyPr wrap="square" rtlCol="0">
            <a:spAutoFit/>
          </a:bodyPr>
          <a:lstStyle/>
          <a:p>
            <a:pPr>
              <a:lnSpc>
                <a:spcPts val="2700"/>
              </a:lnSpc>
            </a:pPr>
            <a:r>
              <a:rPr lang="en-GB" sz="2600"/>
              <a:t>Our ambition is to become the world’s leading land registry for speed, simplicity and an open approach to data</a:t>
            </a:r>
          </a:p>
        </p:txBody>
      </p:sp>
    </p:spTree>
    <p:extLst>
      <p:ext uri="{BB962C8B-B14F-4D97-AF65-F5344CB8AC3E}">
        <p14:creationId xmlns:p14="http://schemas.microsoft.com/office/powerpoint/2010/main" val="3966979111"/>
      </p:ext>
    </p:extLst>
  </p:cSld>
  <p:clrMap bg1="lt1" tx1="dk1" bg2="lt2" tx2="dk2" accent1="accent1" accent2="accent2" accent3="accent3" accent4="accent4" accent5="accent5" accent6="accent6" hlink="hlink" folHlink="folHlink"/>
  <p:sldLayoutIdLst>
    <p:sldLayoutId id="2147483745"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3"/>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4"/>
          <a:stretch>
            <a:fillRect/>
          </a:stretch>
        </p:blipFill>
        <p:spPr>
          <a:xfrm>
            <a:off x="10134600" y="73025"/>
            <a:ext cx="1809750" cy="688975"/>
          </a:xfrm>
          <a:prstGeom prst="rect">
            <a:avLst/>
          </a:prstGeom>
        </p:spPr>
      </p:pic>
      <p:sp>
        <p:nvSpPr>
          <p:cNvPr id="10" name="Content Placeholder 2">
            <a:extLst>
              <a:ext uri="{FF2B5EF4-FFF2-40B4-BE49-F238E27FC236}">
                <a16:creationId xmlns:a16="http://schemas.microsoft.com/office/drawing/2014/main" id="{80444FB2-20D3-4E91-A20A-BCB93605F1E9}"/>
              </a:ext>
            </a:extLst>
          </p:cNvPr>
          <p:cNvSpPr txBox="1">
            <a:spLocks/>
          </p:cNvSpPr>
          <p:nvPr userDrawn="1"/>
        </p:nvSpPr>
        <p:spPr>
          <a:xfrm>
            <a:off x="527381" y="1268759"/>
            <a:ext cx="5064563" cy="4769389"/>
          </a:xfrm>
          <a:prstGeom prst="rect">
            <a:avLst/>
          </a:prstGeom>
        </p:spPr>
        <p:txBody>
          <a:bodyPr vert="horz"/>
          <a:lstStyle>
            <a:lvl1pPr marL="342900" indent="-342900" algn="l" defTabSz="457200" rtl="0" eaLnBrk="1" latinLnBrk="0" hangingPunct="1">
              <a:spcBef>
                <a:spcPct val="20000"/>
              </a:spcBef>
              <a:buFont typeface="Arial"/>
              <a:buNone/>
              <a:defRPr sz="3600" b="1"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GB" sz="2400" b="0"/>
          </a:p>
        </p:txBody>
      </p:sp>
      <p:sp>
        <p:nvSpPr>
          <p:cNvPr id="13" name="Content Placeholder 2">
            <a:extLst>
              <a:ext uri="{FF2B5EF4-FFF2-40B4-BE49-F238E27FC236}">
                <a16:creationId xmlns:a16="http://schemas.microsoft.com/office/drawing/2014/main" id="{3BECD59F-E56F-4BFD-94CF-4DAAD6AE4162}"/>
              </a:ext>
            </a:extLst>
          </p:cNvPr>
          <p:cNvSpPr txBox="1">
            <a:spLocks/>
          </p:cNvSpPr>
          <p:nvPr userDrawn="1"/>
        </p:nvSpPr>
        <p:spPr>
          <a:xfrm>
            <a:off x="527381" y="5613276"/>
            <a:ext cx="5064563" cy="632792"/>
          </a:xfrm>
          <a:prstGeom prst="rect">
            <a:avLst/>
          </a:prstGeom>
        </p:spPr>
        <p:txBody>
          <a:bodyPr vert="horz"/>
          <a:lstStyle>
            <a:lvl1pPr marL="342900" indent="-342900" algn="l" defTabSz="457200" rtl="0" eaLnBrk="1" latinLnBrk="0" hangingPunct="1">
              <a:spcBef>
                <a:spcPct val="20000"/>
              </a:spcBef>
              <a:buFont typeface="Arial"/>
              <a:buNone/>
              <a:defRPr sz="3200" b="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GB">
              <a:solidFill>
                <a:schemeClr val="bg1">
                  <a:lumMod val="50000"/>
                </a:schemeClr>
              </a:solidFill>
            </a:endParaRPr>
          </a:p>
        </p:txBody>
      </p:sp>
      <p:pic>
        <p:nvPicPr>
          <p:cNvPr id="12" name="Picture 11">
            <a:extLst>
              <a:ext uri="{FF2B5EF4-FFF2-40B4-BE49-F238E27FC236}">
                <a16:creationId xmlns:a16="http://schemas.microsoft.com/office/drawing/2014/main" id="{2971FF68-3555-46B2-AA99-E659587B81D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443143" y="1175551"/>
            <a:ext cx="6748857" cy="5108891"/>
          </a:xfrm>
          <a:prstGeom prst="rect">
            <a:avLst/>
          </a:prstGeom>
        </p:spPr>
      </p:pic>
    </p:spTree>
    <p:extLst>
      <p:ext uri="{BB962C8B-B14F-4D97-AF65-F5344CB8AC3E}">
        <p14:creationId xmlns:p14="http://schemas.microsoft.com/office/powerpoint/2010/main" val="1936097643"/>
      </p:ext>
    </p:extLst>
  </p:cSld>
  <p:clrMap bg1="lt1" tx1="dk1" bg2="lt2" tx2="dk2" accent1="accent1" accent2="accent2" accent3="accent3" accent4="accent4" accent5="accent5" accent6="accent6" hlink="hlink" folHlink="folHlink"/>
  <p:sldLayoutIdLst>
    <p:sldLayoutId id="2147483751"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3"/>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4"/>
          <a:stretch>
            <a:fillRect/>
          </a:stretch>
        </p:blipFill>
        <p:spPr>
          <a:xfrm>
            <a:off x="10134600" y="73025"/>
            <a:ext cx="1809750" cy="688975"/>
          </a:xfrm>
          <a:prstGeom prst="rect">
            <a:avLst/>
          </a:prstGeom>
        </p:spPr>
      </p:pic>
    </p:spTree>
    <p:extLst>
      <p:ext uri="{BB962C8B-B14F-4D97-AF65-F5344CB8AC3E}">
        <p14:creationId xmlns:p14="http://schemas.microsoft.com/office/powerpoint/2010/main" val="879771974"/>
      </p:ext>
    </p:extLst>
  </p:cSld>
  <p:clrMap bg1="lt1" tx1="dk1" bg2="lt2" tx2="dk2" accent1="accent1" accent2="accent2" accent3="accent3" accent4="accent4" accent5="accent5" accent6="accent6" hlink="hlink" folHlink="folHlink"/>
  <p:sldLayoutIdLst>
    <p:sldLayoutId id="2147483772"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3"/>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4"/>
          <a:stretch>
            <a:fillRect/>
          </a:stretch>
        </p:blipFill>
        <p:spPr>
          <a:xfrm>
            <a:off x="10134600" y="73025"/>
            <a:ext cx="1809750" cy="688975"/>
          </a:xfrm>
          <a:prstGeom prst="rect">
            <a:avLst/>
          </a:prstGeom>
        </p:spPr>
      </p:pic>
    </p:spTree>
    <p:extLst>
      <p:ext uri="{BB962C8B-B14F-4D97-AF65-F5344CB8AC3E}">
        <p14:creationId xmlns:p14="http://schemas.microsoft.com/office/powerpoint/2010/main" val="3438925951"/>
      </p:ext>
    </p:extLst>
  </p:cSld>
  <p:clrMap bg1="lt1" tx1="dk1" bg2="lt2" tx2="dk2" accent1="accent1" accent2="accent2" accent3="accent3" accent4="accent4" accent5="accent5" accent6="accent6" hlink="hlink" folHlink="folHlink"/>
  <p:sldLayoutIdLst>
    <p:sldLayoutId id="2147483762"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LOGO-04.png"/>
          <p:cNvPicPr>
            <a:picLocks noChangeAspect="1"/>
          </p:cNvPicPr>
          <p:nvPr userDrawn="1"/>
        </p:nvPicPr>
        <p:blipFill>
          <a:blip r:embed="rId3"/>
          <a:stretch>
            <a:fillRect/>
          </a:stretch>
        </p:blipFill>
        <p:spPr>
          <a:xfrm>
            <a:off x="10134600" y="73025"/>
            <a:ext cx="1809750" cy="688975"/>
          </a:xfrm>
          <a:prstGeom prst="rect">
            <a:avLst/>
          </a:prstGeom>
        </p:spPr>
      </p:pic>
    </p:spTree>
    <p:extLst>
      <p:ext uri="{BB962C8B-B14F-4D97-AF65-F5344CB8AC3E}">
        <p14:creationId xmlns:p14="http://schemas.microsoft.com/office/powerpoint/2010/main" val="296967123"/>
      </p:ext>
    </p:extLst>
  </p:cSld>
  <p:clrMap bg1="lt1" tx1="dk1" bg2="lt2" tx2="dk2" accent1="accent1" accent2="accent2" accent3="accent3" accent4="accent4" accent5="accent5" accent6="accent6" hlink="hlink" folHlink="folHlink"/>
  <p:sldLayoutIdLst>
    <p:sldLayoutId id="2147483774"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839002"/>
      </p:ext>
    </p:extLst>
  </p:cSld>
  <p:clrMap bg1="lt1" tx1="dk1" bg2="lt2" tx2="dk2" accent1="accent1" accent2="accent2" accent3="accent3" accent4="accent4" accent5="accent5" accent6="accent6" hlink="hlink" folHlink="folHlink"/>
  <p:sldLayoutIdLst>
    <p:sldLayoutId id="2147483776"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3"/>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4"/>
          <a:stretch>
            <a:fillRect/>
          </a:stretch>
        </p:blipFill>
        <p:spPr>
          <a:xfrm>
            <a:off x="10134600" y="73025"/>
            <a:ext cx="1809750" cy="688975"/>
          </a:xfrm>
          <a:prstGeom prst="rect">
            <a:avLst/>
          </a:prstGeom>
        </p:spPr>
      </p:pic>
    </p:spTree>
    <p:extLst>
      <p:ext uri="{BB962C8B-B14F-4D97-AF65-F5344CB8AC3E}">
        <p14:creationId xmlns:p14="http://schemas.microsoft.com/office/powerpoint/2010/main" val="2642058705"/>
      </p:ext>
    </p:extLst>
  </p:cSld>
  <p:clrMap bg1="lt1" tx1="dk1" bg2="lt2" tx2="dk2" accent1="accent1" accent2="accent2" accent3="accent3" accent4="accent4" accent5="accent5" accent6="accent6" hlink="hlink" folHlink="folHlink"/>
  <p:sldLayoutIdLst>
    <p:sldLayoutId id="2147483749"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9"/>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10"/>
          <a:stretch>
            <a:fillRect/>
          </a:stretch>
        </p:blipFill>
        <p:spPr>
          <a:xfrm>
            <a:off x="10134600" y="73025"/>
            <a:ext cx="1809750" cy="688975"/>
          </a:xfrm>
          <a:prstGeom prst="rect">
            <a:avLst/>
          </a:prstGeom>
        </p:spPr>
      </p:pic>
    </p:spTree>
    <p:extLst>
      <p:ext uri="{BB962C8B-B14F-4D97-AF65-F5344CB8AC3E}">
        <p14:creationId xmlns:p14="http://schemas.microsoft.com/office/powerpoint/2010/main" val="2511792026"/>
      </p:ext>
    </p:extLst>
  </p:cSld>
  <p:clrMap bg1="lt1" tx1="dk1" bg2="lt2" tx2="dk2" accent1="accent1" accent2="accent2" accent3="accent3" accent4="accent4" accent5="accent5" accent6="accent6" hlink="hlink" folHlink="folHlink"/>
  <p:sldLayoutIdLst>
    <p:sldLayoutId id="2147483753" r:id="rId1"/>
    <p:sldLayoutId id="2147483758" r:id="rId2"/>
    <p:sldLayoutId id="2147483754" r:id="rId3"/>
    <p:sldLayoutId id="2147483755" r:id="rId4"/>
    <p:sldLayoutId id="2147483759" r:id="rId5"/>
    <p:sldLayoutId id="2147483756" r:id="rId6"/>
    <p:sldLayoutId id="2147483760" r:id="rId7"/>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PT-REDESIGN2_01.png">
            <a:extLst>
              <a:ext uri="{FF2B5EF4-FFF2-40B4-BE49-F238E27FC236}">
                <a16:creationId xmlns:a16="http://schemas.microsoft.com/office/drawing/2014/main" id="{E4F2B806-4F08-B44D-A123-A53D49E6315B}"/>
              </a:ext>
            </a:extLst>
          </p:cNvPr>
          <p:cNvPicPr>
            <a:picLocks noChangeAspect="1"/>
          </p:cNvPicPr>
          <p:nvPr userDrawn="1"/>
        </p:nvPicPr>
        <p:blipFill>
          <a:blip r:embed="rId9"/>
          <a:stretch>
            <a:fillRect/>
          </a:stretch>
        </p:blipFill>
        <p:spPr>
          <a:xfrm>
            <a:off x="0" y="0"/>
            <a:ext cx="12192000" cy="825500"/>
          </a:xfrm>
          <a:prstGeom prst="rect">
            <a:avLst/>
          </a:prstGeom>
        </p:spPr>
      </p:pic>
      <p:pic>
        <p:nvPicPr>
          <p:cNvPr id="10" name="Picture 9" descr="LOGO-04.png">
            <a:extLst>
              <a:ext uri="{FF2B5EF4-FFF2-40B4-BE49-F238E27FC236}">
                <a16:creationId xmlns:a16="http://schemas.microsoft.com/office/drawing/2014/main" id="{9FEDE49D-CE28-2D4F-A288-8F73B20DA7CA}"/>
              </a:ext>
            </a:extLst>
          </p:cNvPr>
          <p:cNvPicPr>
            <a:picLocks noChangeAspect="1"/>
          </p:cNvPicPr>
          <p:nvPr userDrawn="1"/>
        </p:nvPicPr>
        <p:blipFill>
          <a:blip r:embed="rId10"/>
          <a:stretch>
            <a:fillRect/>
          </a:stretch>
        </p:blipFill>
        <p:spPr>
          <a:xfrm>
            <a:off x="10134600" y="73025"/>
            <a:ext cx="1809750" cy="688975"/>
          </a:xfrm>
          <a:prstGeom prst="rect">
            <a:avLst/>
          </a:prstGeom>
        </p:spPr>
      </p:pic>
    </p:spTree>
    <p:extLst>
      <p:ext uri="{BB962C8B-B14F-4D97-AF65-F5344CB8AC3E}">
        <p14:creationId xmlns:p14="http://schemas.microsoft.com/office/powerpoint/2010/main" val="402789963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PPT-REDESIGN2_01.png"/>
          <p:cNvPicPr>
            <a:picLocks noChangeAspect="1"/>
          </p:cNvPicPr>
          <p:nvPr userDrawn="1"/>
        </p:nvPicPr>
        <p:blipFill>
          <a:blip r:embed="rId3"/>
          <a:stretch>
            <a:fillRect/>
          </a:stretch>
        </p:blipFill>
        <p:spPr>
          <a:xfrm>
            <a:off x="0" y="0"/>
            <a:ext cx="12192000" cy="825500"/>
          </a:xfrm>
          <a:prstGeom prst="rect">
            <a:avLst/>
          </a:prstGeom>
        </p:spPr>
      </p:pic>
      <p:pic>
        <p:nvPicPr>
          <p:cNvPr id="9" name="Picture 8" descr="LOGO-04.png"/>
          <p:cNvPicPr>
            <a:picLocks noChangeAspect="1"/>
          </p:cNvPicPr>
          <p:nvPr userDrawn="1"/>
        </p:nvPicPr>
        <p:blipFill>
          <a:blip r:embed="rId4"/>
          <a:stretch>
            <a:fillRect/>
          </a:stretch>
        </p:blipFill>
        <p:spPr>
          <a:xfrm>
            <a:off x="10134600" y="73025"/>
            <a:ext cx="1809750" cy="688975"/>
          </a:xfrm>
          <a:prstGeom prst="rect">
            <a:avLst/>
          </a:prstGeom>
        </p:spPr>
      </p:pic>
      <p:sp>
        <p:nvSpPr>
          <p:cNvPr id="10" name="Content Placeholder 2">
            <a:extLst>
              <a:ext uri="{FF2B5EF4-FFF2-40B4-BE49-F238E27FC236}">
                <a16:creationId xmlns:a16="http://schemas.microsoft.com/office/drawing/2014/main" id="{C4932551-419B-4BC5-AF33-2D3486B242D5}"/>
              </a:ext>
            </a:extLst>
          </p:cNvPr>
          <p:cNvSpPr txBox="1">
            <a:spLocks/>
          </p:cNvSpPr>
          <p:nvPr userDrawn="1"/>
        </p:nvSpPr>
        <p:spPr>
          <a:xfrm>
            <a:off x="527381" y="1268760"/>
            <a:ext cx="5064563" cy="2058888"/>
          </a:xfrm>
          <a:prstGeom prst="rect">
            <a:avLst/>
          </a:prstGeom>
        </p:spPr>
        <p:txBody>
          <a:bodyPr vert="horz"/>
          <a:lstStyle>
            <a:lvl1pPr marL="342900" indent="-342900" algn="l" defTabSz="457200" rtl="0" eaLnBrk="1" latinLnBrk="0" hangingPunct="1">
              <a:spcBef>
                <a:spcPct val="20000"/>
              </a:spcBef>
              <a:buFont typeface="Arial"/>
              <a:buNone/>
              <a:defRPr sz="3600" b="1"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a:t>Title of presentation</a:t>
            </a:r>
          </a:p>
        </p:txBody>
      </p:sp>
      <p:sp>
        <p:nvSpPr>
          <p:cNvPr id="11" name="Content Placeholder 2">
            <a:extLst>
              <a:ext uri="{FF2B5EF4-FFF2-40B4-BE49-F238E27FC236}">
                <a16:creationId xmlns:a16="http://schemas.microsoft.com/office/drawing/2014/main" id="{28886E70-6382-460B-8AB0-24F9BB259CA1}"/>
              </a:ext>
            </a:extLst>
          </p:cNvPr>
          <p:cNvSpPr txBox="1">
            <a:spLocks/>
          </p:cNvSpPr>
          <p:nvPr userDrawn="1"/>
        </p:nvSpPr>
        <p:spPr>
          <a:xfrm>
            <a:off x="527381" y="3403848"/>
            <a:ext cx="5064563" cy="673224"/>
          </a:xfrm>
          <a:prstGeom prst="rect">
            <a:avLst/>
          </a:prstGeom>
        </p:spPr>
        <p:txBody>
          <a:bodyPr vert="horz"/>
          <a:lstStyle>
            <a:lvl1pPr marL="342900" indent="-342900" algn="l" defTabSz="457200" rtl="0" eaLnBrk="1" latinLnBrk="0" hangingPunct="1">
              <a:spcBef>
                <a:spcPct val="20000"/>
              </a:spcBef>
              <a:buFont typeface="Arial"/>
              <a:buNone/>
              <a:defRPr sz="3200" b="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a:t>Name of presenter</a:t>
            </a:r>
          </a:p>
        </p:txBody>
      </p:sp>
      <p:sp>
        <p:nvSpPr>
          <p:cNvPr id="12" name="Content Placeholder 2">
            <a:extLst>
              <a:ext uri="{FF2B5EF4-FFF2-40B4-BE49-F238E27FC236}">
                <a16:creationId xmlns:a16="http://schemas.microsoft.com/office/drawing/2014/main" id="{66CE5515-5B2B-4D1D-B276-BE0B483D3F65}"/>
              </a:ext>
            </a:extLst>
          </p:cNvPr>
          <p:cNvSpPr txBox="1">
            <a:spLocks/>
          </p:cNvSpPr>
          <p:nvPr userDrawn="1"/>
        </p:nvSpPr>
        <p:spPr>
          <a:xfrm>
            <a:off x="527381" y="4153272"/>
            <a:ext cx="5064563" cy="1219944"/>
          </a:xfrm>
          <a:prstGeom prst="rect">
            <a:avLst/>
          </a:prstGeom>
        </p:spPr>
        <p:txBody>
          <a:bodyPr vert="horz"/>
          <a:lstStyle>
            <a:lvl1pPr marL="342900" indent="-342900" algn="l" defTabSz="457200" rtl="0" eaLnBrk="1" latinLnBrk="0" hangingPunct="1">
              <a:spcBef>
                <a:spcPct val="20000"/>
              </a:spcBef>
              <a:buFont typeface="Arial"/>
              <a:buNone/>
              <a:defRPr sz="3200" b="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a:t>Job title, contact details</a:t>
            </a:r>
          </a:p>
        </p:txBody>
      </p:sp>
      <p:pic>
        <p:nvPicPr>
          <p:cNvPr id="13" name="Picture 12">
            <a:extLst>
              <a:ext uri="{FF2B5EF4-FFF2-40B4-BE49-F238E27FC236}">
                <a16:creationId xmlns:a16="http://schemas.microsoft.com/office/drawing/2014/main" id="{318046B7-12CD-424F-8291-EF09E1F1154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443143" y="1175551"/>
            <a:ext cx="6748857" cy="5108891"/>
          </a:xfrm>
          <a:prstGeom prst="rect">
            <a:avLst/>
          </a:prstGeom>
        </p:spPr>
      </p:pic>
    </p:spTree>
    <p:extLst>
      <p:ext uri="{BB962C8B-B14F-4D97-AF65-F5344CB8AC3E}">
        <p14:creationId xmlns:p14="http://schemas.microsoft.com/office/powerpoint/2010/main" val="1216005549"/>
      </p:ext>
    </p:extLst>
  </p:cSld>
  <p:clrMap bg1="lt1" tx1="dk1" bg2="lt2" tx2="dk2" accent1="accent1" accent2="accent2" accent3="accent3" accent4="accent4" accent5="accent5" accent6="accent6" hlink="hlink" folHlink="folHlink"/>
  <p:sldLayoutIdLst>
    <p:sldLayoutId id="2147483736" r:id="rId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a:t>East Cambridgeshire District Council</a:t>
            </a:r>
          </a:p>
          <a:p>
            <a:r>
              <a:rPr lang="en-GB"/>
              <a:t>Go Live Information Pack</a:t>
            </a:r>
          </a:p>
        </p:txBody>
      </p:sp>
      <p:sp>
        <p:nvSpPr>
          <p:cNvPr id="9" name="Content Placeholder 2">
            <a:extLst>
              <a:ext uri="{FF2B5EF4-FFF2-40B4-BE49-F238E27FC236}">
                <a16:creationId xmlns:a16="http://schemas.microsoft.com/office/drawing/2014/main" id="{E9CCA4DC-5773-409F-881C-35195703C7C1}"/>
              </a:ext>
            </a:extLst>
          </p:cNvPr>
          <p:cNvSpPr>
            <a:spLocks noGrp="1"/>
          </p:cNvSpPr>
          <p:nvPr>
            <p:ph sz="quarter" idx="12"/>
          </p:nvPr>
        </p:nvSpPr>
        <p:spPr>
          <a:xfrm>
            <a:off x="527381" y="2703730"/>
            <a:ext cx="11329259" cy="673224"/>
          </a:xfrm>
        </p:spPr>
        <p:txBody>
          <a:bodyPr/>
          <a:lstStyle/>
          <a:p>
            <a:r>
              <a:rPr lang="en-GB"/>
              <a:t>Simon Parker</a:t>
            </a:r>
          </a:p>
          <a:p>
            <a:r>
              <a:rPr lang="en-GB"/>
              <a:t>Local Authority Delivery Manager</a:t>
            </a:r>
          </a:p>
          <a:p>
            <a:endParaRPr lang="en-GB"/>
          </a:p>
        </p:txBody>
      </p:sp>
      <p:sp>
        <p:nvSpPr>
          <p:cNvPr id="10" name="Content Placeholder 3">
            <a:extLst>
              <a:ext uri="{FF2B5EF4-FFF2-40B4-BE49-F238E27FC236}">
                <a16:creationId xmlns:a16="http://schemas.microsoft.com/office/drawing/2014/main" id="{934D2E75-1407-49A4-97E4-1A8A20C2DF22}"/>
              </a:ext>
            </a:extLst>
          </p:cNvPr>
          <p:cNvSpPr>
            <a:spLocks noGrp="1"/>
          </p:cNvSpPr>
          <p:nvPr>
            <p:ph sz="quarter" idx="13"/>
          </p:nvPr>
        </p:nvSpPr>
        <p:spPr>
          <a:xfrm>
            <a:off x="527381" y="4153272"/>
            <a:ext cx="11329259" cy="1219944"/>
          </a:xfrm>
        </p:spPr>
        <p:txBody>
          <a:bodyPr/>
          <a:lstStyle/>
          <a:p>
            <a:r>
              <a:rPr lang="en-GB"/>
              <a:t>Allison Bradbury</a:t>
            </a:r>
          </a:p>
          <a:p>
            <a:r>
              <a:rPr lang="en-GB"/>
              <a:t>Head of Local Land Charges Implementation</a:t>
            </a:r>
          </a:p>
        </p:txBody>
      </p:sp>
    </p:spTree>
    <p:extLst>
      <p:ext uri="{BB962C8B-B14F-4D97-AF65-F5344CB8AC3E}">
        <p14:creationId xmlns:p14="http://schemas.microsoft.com/office/powerpoint/2010/main" val="286512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Local authority sign off meeting</a:t>
            </a:r>
          </a:p>
        </p:txBody>
      </p:sp>
      <p:graphicFrame>
        <p:nvGraphicFramePr>
          <p:cNvPr id="5" name="Table 4">
            <a:extLst>
              <a:ext uri="{FF2B5EF4-FFF2-40B4-BE49-F238E27FC236}">
                <a16:creationId xmlns:a16="http://schemas.microsoft.com/office/drawing/2014/main" id="{AF49B653-B49E-414D-A8F1-86D6151A81B0}"/>
              </a:ext>
            </a:extLst>
          </p:cNvPr>
          <p:cNvGraphicFramePr>
            <a:graphicFrameLocks noGrp="1"/>
          </p:cNvGraphicFramePr>
          <p:nvPr/>
        </p:nvGraphicFramePr>
        <p:xfrm>
          <a:off x="695400" y="1196752"/>
          <a:ext cx="10686022" cy="5132160"/>
        </p:xfrm>
        <a:graphic>
          <a:graphicData uri="http://schemas.openxmlformats.org/drawingml/2006/table">
            <a:tbl>
              <a:tblPr firstRow="1" bandRow="1">
                <a:tableStyleId>{F5AB1C69-6EDB-4FF4-983F-18BD219EF322}</a:tableStyleId>
              </a:tblPr>
              <a:tblGrid>
                <a:gridCol w="1382571">
                  <a:extLst>
                    <a:ext uri="{9D8B030D-6E8A-4147-A177-3AD203B41FA5}">
                      <a16:colId xmlns:a16="http://schemas.microsoft.com/office/drawing/2014/main" val="781817484"/>
                    </a:ext>
                  </a:extLst>
                </a:gridCol>
                <a:gridCol w="3960440">
                  <a:extLst>
                    <a:ext uri="{9D8B030D-6E8A-4147-A177-3AD203B41FA5}">
                      <a16:colId xmlns:a16="http://schemas.microsoft.com/office/drawing/2014/main" val="1123680027"/>
                    </a:ext>
                  </a:extLst>
                </a:gridCol>
                <a:gridCol w="1512168">
                  <a:extLst>
                    <a:ext uri="{9D8B030D-6E8A-4147-A177-3AD203B41FA5}">
                      <a16:colId xmlns:a16="http://schemas.microsoft.com/office/drawing/2014/main" val="54999405"/>
                    </a:ext>
                  </a:extLst>
                </a:gridCol>
                <a:gridCol w="3830843">
                  <a:extLst>
                    <a:ext uri="{9D8B030D-6E8A-4147-A177-3AD203B41FA5}">
                      <a16:colId xmlns:a16="http://schemas.microsoft.com/office/drawing/2014/main" val="1612230301"/>
                    </a:ext>
                  </a:extLst>
                </a:gridCol>
              </a:tblGrid>
              <a:tr h="396000">
                <a:tc gridSpan="4">
                  <a:txBody>
                    <a:bodyPr/>
                    <a:lstStyle/>
                    <a:p>
                      <a:pPr marL="0" algn="l" defTabSz="685800" rtl="0" eaLnBrk="1" latinLnBrk="0" hangingPunct="1"/>
                      <a:r>
                        <a:rPr lang="en-GB" sz="1400" b="1" kern="1200">
                          <a:solidFill>
                            <a:schemeClr val="bg1"/>
                          </a:solidFill>
                          <a:latin typeface="+mn-lt"/>
                          <a:ea typeface="+mn-ea"/>
                          <a:cs typeface="+mn-cs"/>
                        </a:rPr>
                        <a:t>Meeting details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520309"/>
                  </a:ext>
                </a:extLst>
              </a:tr>
              <a:tr h="288000">
                <a:tc>
                  <a:txBody>
                    <a:bodyPr/>
                    <a:lstStyle/>
                    <a:p>
                      <a:r>
                        <a:rPr lang="en-GB" sz="1200" b="1"/>
                        <a:t>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r>
                        <a:rPr lang="en-GB" sz="1200" b="1"/>
                        <a:t>HM Land Registry attendees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gridSpan="2">
                  <a:txBody>
                    <a:bodyPr/>
                    <a:lstStyle/>
                    <a:p>
                      <a:r>
                        <a:rPr lang="en-GB" sz="1200" b="1" kern="1200">
                          <a:solidFill>
                            <a:schemeClr val="dk1"/>
                          </a:solidFill>
                          <a:latin typeface="+mn-lt"/>
                          <a:ea typeface="+mn-ea"/>
                          <a:cs typeface="+mn-cs"/>
                        </a:rPr>
                        <a:t>Local authority attendees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GB"/>
                    </a:p>
                  </a:txBody>
                  <a:tcPr/>
                </a:tc>
                <a:extLst>
                  <a:ext uri="{0D108BD9-81ED-4DB2-BD59-A6C34878D82A}">
                    <a16:rowId xmlns:a16="http://schemas.microsoft.com/office/drawing/2014/main" val="210054405"/>
                  </a:ext>
                </a:extLst>
              </a:tr>
              <a:tr h="1152000">
                <a:tc>
                  <a:txBody>
                    <a:bodyPr/>
                    <a:lstStyle/>
                    <a:p>
                      <a:r>
                        <a:rPr lang="en-GB" sz="1200" b="0"/>
                        <a:t>26/10/2022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GB" sz="1200" b="0" u="none"/>
                        <a:t>Allison Bradbury, Head of Local Land Charges Implementation</a:t>
                      </a:r>
                    </a:p>
                    <a:p>
                      <a:r>
                        <a:rPr lang="en-GB" sz="1200" b="0" u="none"/>
                        <a:t>Simon Parker, Delivery Manager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u="none"/>
                        <a:t>Maggie Camp, Director Legal Services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u="none"/>
                        <a:t>Paula Holmes, Paralegal &amp; Local Land Charges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u="none"/>
                        <a:t>Naomi Matthews, Local Land Charges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0571654"/>
                  </a:ext>
                </a:extLst>
              </a:tr>
              <a:tr h="288000">
                <a:tc gridSpan="4">
                  <a:txBody>
                    <a:bodyPr/>
                    <a:lstStyle/>
                    <a:p>
                      <a:r>
                        <a:rPr lang="en-GB" sz="1200" b="1"/>
                        <a:t>Readiness signed off by local authority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hMerge="1">
                  <a:txBody>
                    <a:bodyPr/>
                    <a:lstStyle/>
                    <a:p>
                      <a:endParaRPr lang="en-GB" b="1"/>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hMerge="1">
                  <a:txBody>
                    <a:bodyPr/>
                    <a:lstStyle/>
                    <a:p>
                      <a:endParaRPr lang="en-GB" b="1"/>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GB"/>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8072536"/>
                  </a:ext>
                </a:extLst>
              </a:tr>
              <a:tr h="288000">
                <a:tc gridSpan="4">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kern="1200" baseline="0">
                          <a:solidFill>
                            <a:schemeClr val="tx1"/>
                          </a:solidFill>
                          <a:latin typeface="+mn-lt"/>
                          <a:ea typeface="+mn-ea"/>
                          <a:cs typeface="Times New Roman" panose="02020603050405020304" pitchFamily="18" charset="0"/>
                        </a:rPr>
                        <a:t>The local authority confirm that the data provided to HM Land Registry is its complete LLC register</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78784479"/>
                  </a:ext>
                </a:extLst>
              </a:tr>
              <a:tr h="288000">
                <a:tc gridSpan="4">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kern="1200" baseline="0">
                          <a:solidFill>
                            <a:schemeClr val="tx1"/>
                          </a:solidFill>
                          <a:latin typeface="+mn-lt"/>
                          <a:ea typeface="+mn-ea"/>
                          <a:cs typeface="Times New Roman" panose="02020603050405020304" pitchFamily="18" charset="0"/>
                        </a:rPr>
                        <a:t>Where HM Land Registry have assisted in the creation of spatial data, the local authority confirm that the spatial extents created accurately reflect the extent of the land affected by each charge.</a:t>
                      </a:r>
                      <a:endParaRPr lang="en-GB" sz="12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sz="1200"/>
                    </a:p>
                  </a:txBody>
                  <a:tcPr anchor="ctr"/>
                </a:tc>
                <a:tc hMerge="1">
                  <a:txBody>
                    <a:bodyPr/>
                    <a:lstStyle/>
                    <a:p>
                      <a:endParaRPr lang="en-GB"/>
                    </a:p>
                  </a:txBody>
                  <a:tcPr anchor="ctr">
                    <a:solidFill>
                      <a:schemeClr val="bg1">
                        <a:lumMod val="85000"/>
                      </a:schemeClr>
                    </a:solidFill>
                  </a:tcPr>
                </a:tc>
                <a:tc hMerge="1">
                  <a:txBody>
                    <a:bodyPr/>
                    <a:lstStyle/>
                    <a:p>
                      <a:endParaRPr lang="en-GB" sz="1200"/>
                    </a:p>
                  </a:txBody>
                  <a:tcPr anchor="ctr">
                    <a:solidFill>
                      <a:schemeClr val="bg1">
                        <a:lumMod val="95000"/>
                      </a:schemeClr>
                    </a:solidFill>
                  </a:tcPr>
                </a:tc>
                <a:extLst>
                  <a:ext uri="{0D108BD9-81ED-4DB2-BD59-A6C34878D82A}">
                    <a16:rowId xmlns:a16="http://schemas.microsoft.com/office/drawing/2014/main" val="2784116907"/>
                  </a:ext>
                </a:extLst>
              </a:tr>
              <a:tr h="288000">
                <a:tc gridSpan="4">
                  <a:txBody>
                    <a:bodyPr/>
                    <a:lstStyle/>
                    <a:p>
                      <a:pPr marL="171450" indent="-171450">
                        <a:buFont typeface="Arial" panose="020B0604020202020204" pitchFamily="34" charset="0"/>
                        <a:buChar char="•"/>
                      </a:pPr>
                      <a:r>
                        <a:rPr lang="en-GB" sz="1200" b="0" kern="1200">
                          <a:solidFill>
                            <a:schemeClr val="tx1"/>
                          </a:solidFill>
                          <a:latin typeface="+mn-lt"/>
                          <a:ea typeface="+mn-ea"/>
                          <a:cs typeface="Times New Roman" panose="02020603050405020304" pitchFamily="18" charset="0"/>
                        </a:rPr>
                        <a:t>In the event of data issues affecting the register and associated data integrity, HM Land Registry reserves the right to disable access to the register for search purposes for the duration of the issue. </a:t>
                      </a:r>
                    </a:p>
                    <a:p>
                      <a:pPr marL="171450" indent="-171450">
                        <a:buFont typeface="Arial" panose="020B0604020202020204" pitchFamily="34" charset="0"/>
                        <a:buChar char="•"/>
                      </a:pPr>
                      <a:endParaRPr lang="en-GB" sz="1200" b="0" kern="1200">
                        <a:solidFill>
                          <a:schemeClr val="tx1"/>
                        </a:solidFill>
                        <a:latin typeface="+mn-lt"/>
                        <a:ea typeface="+mn-ea"/>
                        <a:cs typeface="Times New Roman" panose="02020603050405020304" pitchFamily="18" charset="0"/>
                      </a:endParaRPr>
                    </a:p>
                    <a:p>
                      <a:pPr marL="171450" indent="-171450">
                        <a:buFont typeface="Arial" panose="020B0604020202020204" pitchFamily="34" charset="0"/>
                        <a:buChar char="•"/>
                      </a:pPr>
                      <a:r>
                        <a:rPr lang="en-GB" sz="1200" b="0" kern="1200">
                          <a:solidFill>
                            <a:schemeClr val="tx1"/>
                          </a:solidFill>
                          <a:latin typeface="+mn-lt"/>
                          <a:ea typeface="+mn-ea"/>
                          <a:cs typeface="Times New Roman" panose="02020603050405020304" pitchFamily="18" charset="0"/>
                        </a:rPr>
                        <a:t>In the event of a data integrity issue, every effort should be made to resolve the issue in a timely manner and resume normal service.</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sz="1200"/>
                    </a:p>
                  </a:txBody>
                  <a:tcPr anchor="ctr"/>
                </a:tc>
                <a:tc hMerge="1">
                  <a:txBody>
                    <a:bodyPr/>
                    <a:lstStyle/>
                    <a:p>
                      <a:endParaRPr lang="en-GB"/>
                    </a:p>
                  </a:txBody>
                  <a:tcPr anchor="ctr">
                    <a:solidFill>
                      <a:schemeClr val="bg1">
                        <a:lumMod val="85000"/>
                      </a:schemeClr>
                    </a:solidFill>
                  </a:tcPr>
                </a:tc>
                <a:tc hMerge="1">
                  <a:txBody>
                    <a:bodyPr/>
                    <a:lstStyle/>
                    <a:p>
                      <a:endParaRPr lang="en-GB" sz="1200"/>
                    </a:p>
                  </a:txBody>
                  <a:tcPr anchor="ctr">
                    <a:solidFill>
                      <a:schemeClr val="bg1">
                        <a:lumMod val="95000"/>
                      </a:schemeClr>
                    </a:solidFill>
                  </a:tcPr>
                </a:tc>
                <a:extLst>
                  <a:ext uri="{0D108BD9-81ED-4DB2-BD59-A6C34878D82A}">
                    <a16:rowId xmlns:a16="http://schemas.microsoft.com/office/drawing/2014/main" val="3721696184"/>
                  </a:ext>
                </a:extLst>
              </a:tr>
              <a:tr h="288000">
                <a:tc gridSpan="4">
                  <a:txBody>
                    <a:bodyPr/>
                    <a:lstStyle/>
                    <a:p>
                      <a:pPr marL="171450" indent="-171450">
                        <a:buFont typeface="Arial" panose="020B0604020202020204" pitchFamily="34" charset="0"/>
                        <a:buChar char="•"/>
                      </a:pPr>
                      <a:r>
                        <a:rPr lang="en-GB" sz="1200" b="0" kern="1200">
                          <a:solidFill>
                            <a:schemeClr val="tx1"/>
                          </a:solidFill>
                          <a:latin typeface="+mn-lt"/>
                          <a:ea typeface="+mn-ea"/>
                          <a:cs typeface="Times New Roman" panose="02020603050405020304" pitchFamily="18" charset="0"/>
                        </a:rPr>
                        <a:t>The local authority confirm that a process is in place to keep the Authority’s LLC register and HM Land Registry’s LLC Register aligned during the notice period.</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21156891"/>
                  </a:ext>
                </a:extLst>
              </a:tr>
              <a:tr h="288000">
                <a:tc gridSpan="4">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The local authority confirm that all the necessary activities in order to migrate their Local Land Charges Service to HM Land Registry have been completed. </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sz="1200"/>
                    </a:p>
                  </a:txBody>
                  <a:tcPr anchor="ctr"/>
                </a:tc>
                <a:tc hMerge="1">
                  <a:txBody>
                    <a:bodyPr/>
                    <a:lstStyle/>
                    <a:p>
                      <a:endParaRPr lang="en-GB"/>
                    </a:p>
                  </a:txBody>
                  <a:tcPr anchor="ctr">
                    <a:solidFill>
                      <a:schemeClr val="bg1">
                        <a:lumMod val="85000"/>
                      </a:schemeClr>
                    </a:solidFill>
                  </a:tcPr>
                </a:tc>
                <a:tc hMerge="1">
                  <a:txBody>
                    <a:bodyPr/>
                    <a:lstStyle/>
                    <a:p>
                      <a:endParaRPr lang="en-GB" sz="1200"/>
                    </a:p>
                  </a:txBody>
                  <a:tcPr anchor="ctr">
                    <a:solidFill>
                      <a:schemeClr val="bg1">
                        <a:lumMod val="95000"/>
                      </a:schemeClr>
                    </a:solidFill>
                  </a:tcPr>
                </a:tc>
                <a:extLst>
                  <a:ext uri="{0D108BD9-81ED-4DB2-BD59-A6C34878D82A}">
                    <a16:rowId xmlns:a16="http://schemas.microsoft.com/office/drawing/2014/main" val="3589155211"/>
                  </a:ext>
                </a:extLst>
              </a:tr>
              <a:tr h="288000">
                <a:tc gridSpan="4">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t>The local authority confirm that a process is in place to maintain HM Land Registry’s LLC Register following the migration of the service to HM Land Registry.</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6632450"/>
                  </a:ext>
                </a:extLst>
              </a:tr>
              <a:tr h="288000">
                <a:tc>
                  <a:txBody>
                    <a:bodyPr/>
                    <a:lstStyle/>
                    <a:p>
                      <a:r>
                        <a:rPr lang="en-GB" sz="1200" b="1"/>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200"/>
                        <a:t>Maggie Camp</a:t>
                      </a:r>
                    </a:p>
                  </a:txBody>
                  <a:tcPr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r>
                        <a:rPr lang="en-GB" sz="1200" b="1"/>
                        <a:t>Signed</a:t>
                      </a:r>
                    </a:p>
                  </a:txBody>
                  <a:tcPr anchor="ctr">
                    <a:solidFill>
                      <a:schemeClr val="bg1">
                        <a:lumMod val="85000"/>
                      </a:schemeClr>
                    </a:solidFill>
                  </a:tcPr>
                </a:tc>
                <a:tc>
                  <a:txBody>
                    <a:bodyPr/>
                    <a:lstStyle/>
                    <a:p>
                      <a:endParaRPr lang="en-GB" sz="1200"/>
                    </a:p>
                  </a:txBody>
                  <a:tcPr anchor="ctr">
                    <a:solidFill>
                      <a:schemeClr val="bg1">
                        <a:lumMod val="95000"/>
                      </a:schemeClr>
                    </a:solidFill>
                  </a:tcPr>
                </a:tc>
                <a:extLst>
                  <a:ext uri="{0D108BD9-81ED-4DB2-BD59-A6C34878D82A}">
                    <a16:rowId xmlns:a16="http://schemas.microsoft.com/office/drawing/2014/main" val="2434201061"/>
                  </a:ext>
                </a:extLst>
              </a:tr>
              <a:tr h="288000">
                <a:tc>
                  <a:txBody>
                    <a:bodyPr/>
                    <a:lstStyle/>
                    <a:p>
                      <a:r>
                        <a:rPr lang="en-GB" sz="1200" b="1"/>
                        <a:t>Role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200"/>
                        <a:t>Director Legal Services</a:t>
                      </a:r>
                    </a:p>
                  </a:txBody>
                  <a:tcPr anchor="ctr">
                    <a:lnL w="12700" cap="flat" cmpd="sng" algn="ctr">
                      <a:solidFill>
                        <a:schemeClr val="bg1"/>
                      </a:solidFill>
                      <a:prstDash val="solid"/>
                      <a:round/>
                      <a:headEnd type="none" w="med" len="med"/>
                      <a:tailEnd type="none" w="med" len="med"/>
                    </a:lnL>
                    <a:solidFill>
                      <a:schemeClr val="bg1">
                        <a:lumMod val="95000"/>
                      </a:schemeClr>
                    </a:solidFill>
                  </a:tcPr>
                </a:tc>
                <a:tc>
                  <a:txBody>
                    <a:bodyPr/>
                    <a:lstStyle/>
                    <a:p>
                      <a:r>
                        <a:rPr lang="en-GB" sz="1200" b="1"/>
                        <a:t>Date</a:t>
                      </a:r>
                    </a:p>
                  </a:txBody>
                  <a:tcPr anchor="ctr">
                    <a:solidFill>
                      <a:schemeClr val="bg1">
                        <a:lumMod val="85000"/>
                      </a:schemeClr>
                    </a:solidFill>
                  </a:tcPr>
                </a:tc>
                <a:tc>
                  <a:txBody>
                    <a:bodyPr/>
                    <a:lstStyle/>
                    <a:p>
                      <a:r>
                        <a:rPr lang="en-GB" sz="1200"/>
                        <a:t>4</a:t>
                      </a:r>
                      <a:r>
                        <a:rPr lang="en-GB" sz="1200" baseline="30000"/>
                        <a:t>th</a:t>
                      </a:r>
                      <a:r>
                        <a:rPr lang="en-GB" sz="1200"/>
                        <a:t> November 2022 </a:t>
                      </a:r>
                    </a:p>
                  </a:txBody>
                  <a:tcPr anchor="ctr">
                    <a:solidFill>
                      <a:schemeClr val="bg1">
                        <a:lumMod val="95000"/>
                      </a:schemeClr>
                    </a:solidFill>
                  </a:tcPr>
                </a:tc>
                <a:extLst>
                  <a:ext uri="{0D108BD9-81ED-4DB2-BD59-A6C34878D82A}">
                    <a16:rowId xmlns:a16="http://schemas.microsoft.com/office/drawing/2014/main" val="1738626923"/>
                  </a:ext>
                </a:extLst>
              </a:tr>
            </a:tbl>
          </a:graphicData>
        </a:graphic>
      </p:graphicFrame>
      <p:sp>
        <p:nvSpPr>
          <p:cNvPr id="6" name="TextBox 5">
            <a:extLst>
              <a:ext uri="{FF2B5EF4-FFF2-40B4-BE49-F238E27FC236}">
                <a16:creationId xmlns:a16="http://schemas.microsoft.com/office/drawing/2014/main" id="{8B093A87-5CBD-4638-B56A-16AB70D30AB4}"/>
              </a:ext>
            </a:extLst>
          </p:cNvPr>
          <p:cNvSpPr txBox="1"/>
          <p:nvPr/>
        </p:nvSpPr>
        <p:spPr>
          <a:xfrm>
            <a:off x="11712624" y="6309320"/>
            <a:ext cx="36004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charset="0"/>
                <a:ea typeface="+mn-ea"/>
                <a:cs typeface="+mn-cs"/>
              </a:rPr>
              <a:t>7</a:t>
            </a:r>
          </a:p>
        </p:txBody>
      </p:sp>
      <p:pic>
        <p:nvPicPr>
          <p:cNvPr id="3" name="Picture 2">
            <a:extLst>
              <a:ext uri="{FF2B5EF4-FFF2-40B4-BE49-F238E27FC236}">
                <a16:creationId xmlns:a16="http://schemas.microsoft.com/office/drawing/2014/main" id="{53385A6B-1D25-42B0-BCF1-94BE1F409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843" y="5755781"/>
            <a:ext cx="2293860" cy="245524"/>
          </a:xfrm>
          <a:prstGeom prst="rect">
            <a:avLst/>
          </a:prstGeom>
        </p:spPr>
      </p:pic>
    </p:spTree>
    <p:extLst>
      <p:ext uri="{BB962C8B-B14F-4D97-AF65-F5344CB8AC3E}">
        <p14:creationId xmlns:p14="http://schemas.microsoft.com/office/powerpoint/2010/main" val="311489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F7C2D-7CF3-46C9-8DA1-41C117AA3579}"/>
              </a:ext>
            </a:extLst>
          </p:cNvPr>
          <p:cNvSpPr>
            <a:spLocks noGrp="1"/>
          </p:cNvSpPr>
          <p:nvPr>
            <p:ph sz="quarter" idx="10"/>
          </p:nvPr>
        </p:nvSpPr>
        <p:spPr>
          <a:xfrm>
            <a:off x="502921" y="1371600"/>
            <a:ext cx="11276632" cy="4114800"/>
          </a:xfrm>
        </p:spPr>
        <p:txBody>
          <a:bodyPr/>
          <a:lstStyle/>
          <a:p>
            <a:pPr marL="0" indent="0">
              <a:buNone/>
            </a:pPr>
            <a:r>
              <a:rPr lang="en-GB" sz="2000"/>
              <a:t>The local authority go live pack sets out key information about the local authority and the migration process of their Local Land Charges service to HM Land Registry.</a:t>
            </a:r>
          </a:p>
          <a:p>
            <a:pPr marL="0" indent="0">
              <a:buNone/>
            </a:pPr>
            <a:endParaRPr lang="en-GB" sz="2000"/>
          </a:p>
          <a:p>
            <a:pPr marL="0" indent="0">
              <a:buNone/>
            </a:pPr>
            <a:r>
              <a:rPr lang="en-GB" sz="2000"/>
              <a:t>The pack will be shared with the local authority Senior Responsible Owner (SRO) for final sign off prior to issue to HM Land Registry’s Programme SRO and Chief Executive Officer (CEO) to formally approve notice being served on the local authority.</a:t>
            </a:r>
          </a:p>
          <a:p>
            <a:pPr marL="0" indent="0">
              <a:buNone/>
            </a:pPr>
            <a:endParaRPr lang="en-GB" sz="2000"/>
          </a:p>
          <a:p>
            <a:pPr marL="0" indent="0">
              <a:buNone/>
            </a:pPr>
            <a:r>
              <a:rPr lang="en-GB" sz="2000"/>
              <a:t>The pack will act as a formal record and point of assurance that both HM Land Registry and the local authority are satisfied that all activities have been completed in order to accurately populate and maintain the HM Land Registry Register.</a:t>
            </a:r>
          </a:p>
          <a:p>
            <a:pPr marL="0" indent="0">
              <a:buNone/>
            </a:pPr>
            <a:endParaRPr lang="en-GB" sz="2000">
              <a:highlight>
                <a:srgbClr val="FFFF00"/>
              </a:highlight>
            </a:endParaRPr>
          </a:p>
          <a:p>
            <a:pPr marL="0" indent="0">
              <a:buNone/>
            </a:pPr>
            <a:endParaRPr lang="en-GB" sz="2000"/>
          </a:p>
          <a:p>
            <a:pPr marL="0" indent="0">
              <a:buNone/>
            </a:pPr>
            <a:endParaRPr lang="en-GB"/>
          </a:p>
        </p:txBody>
      </p:sp>
      <p:sp>
        <p:nvSpPr>
          <p:cNvPr id="4" name="Content Placeholder 3">
            <a:extLst>
              <a:ext uri="{FF2B5EF4-FFF2-40B4-BE49-F238E27FC236}">
                <a16:creationId xmlns:a16="http://schemas.microsoft.com/office/drawing/2014/main" id="{39C09759-3AF9-4380-8C44-FB6B8D50C0E1}"/>
              </a:ext>
            </a:extLst>
          </p:cNvPr>
          <p:cNvSpPr>
            <a:spLocks noGrp="1"/>
          </p:cNvSpPr>
          <p:nvPr>
            <p:ph sz="quarter" idx="13"/>
          </p:nvPr>
        </p:nvSpPr>
        <p:spPr/>
        <p:txBody>
          <a:bodyPr/>
          <a:lstStyle/>
          <a:p>
            <a:r>
              <a:rPr lang="en-GB"/>
              <a:t>Purpose</a:t>
            </a:r>
          </a:p>
        </p:txBody>
      </p:sp>
      <p:sp>
        <p:nvSpPr>
          <p:cNvPr id="5" name="TextBox 4">
            <a:extLst>
              <a:ext uri="{FF2B5EF4-FFF2-40B4-BE49-F238E27FC236}">
                <a16:creationId xmlns:a16="http://schemas.microsoft.com/office/drawing/2014/main" id="{DA21E869-09A8-4822-9135-77978F2B46DB}"/>
              </a:ext>
            </a:extLst>
          </p:cNvPr>
          <p:cNvSpPr txBox="1"/>
          <p:nvPr/>
        </p:nvSpPr>
        <p:spPr>
          <a:xfrm>
            <a:off x="11712624" y="6309320"/>
            <a:ext cx="360040" cy="276999"/>
          </a:xfrm>
          <a:prstGeom prst="rect">
            <a:avLst/>
          </a:prstGeom>
          <a:noFill/>
        </p:spPr>
        <p:txBody>
          <a:bodyPr wrap="square" rtlCol="0">
            <a:spAutoFit/>
          </a:bodyPr>
          <a:lstStyle/>
          <a:p>
            <a:r>
              <a:rPr lang="en-GB" sz="1200"/>
              <a:t>2</a:t>
            </a:r>
          </a:p>
        </p:txBody>
      </p:sp>
    </p:spTree>
    <p:extLst>
      <p:ext uri="{BB962C8B-B14F-4D97-AF65-F5344CB8AC3E}">
        <p14:creationId xmlns:p14="http://schemas.microsoft.com/office/powerpoint/2010/main" val="274032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F7C2D-7CF3-46C9-8DA1-41C117AA3579}"/>
              </a:ext>
            </a:extLst>
          </p:cNvPr>
          <p:cNvSpPr>
            <a:spLocks noGrp="1"/>
          </p:cNvSpPr>
          <p:nvPr>
            <p:ph sz="quarter" idx="10"/>
          </p:nvPr>
        </p:nvSpPr>
        <p:spPr>
          <a:xfrm>
            <a:off x="502921" y="1196752"/>
            <a:ext cx="11276632" cy="5508848"/>
          </a:xfrm>
        </p:spPr>
        <p:txBody>
          <a:bodyPr vert="horz" lIns="91440" tIns="45720" rIns="91440" bIns="45720" anchor="t"/>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a:ln>
                  <a:noFill/>
                </a:ln>
                <a:effectLst/>
                <a:uLnTx/>
                <a:uFillTx/>
              </a:rPr>
              <a:t>The sign off meeting between East Cambridgeshire District Council</a:t>
            </a:r>
            <a:r>
              <a:rPr lang="en-GB" sz="1200"/>
              <a:t> </a:t>
            </a:r>
            <a:r>
              <a:rPr kumimoji="0" lang="en-GB" sz="1200" b="0" i="0" u="none" strike="noStrike" kern="1200" cap="none" spc="0" normalizeH="0" baseline="0" noProof="0">
                <a:ln>
                  <a:noFill/>
                </a:ln>
                <a:effectLst/>
                <a:uLnTx/>
                <a:uFillTx/>
              </a:rPr>
              <a:t>and HMLR took place on 26 October 2022. I can confirm that all business readiness checks have been completed.</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GB" sz="1200">
              <a:solidFill>
                <a:prstClr val="black"/>
              </a:solidFill>
              <a:latin typeface="Arial" panose="020B0604020202020204" pitchFamily="34" charset="0"/>
              <a:cs typeface="Arial" panose="020B0604020202020204" pitchFamily="34" charset="0"/>
            </a:endParaRPr>
          </a:p>
          <a:p>
            <a:pPr marL="0" indent="0">
              <a:buNone/>
              <a:defRPr/>
            </a:pPr>
            <a:r>
              <a:rPr lang="en-GB" sz="1200"/>
              <a:t>Data quality checks have passed subject to 6 charges not loading for final quality checks. Of those charges 1 was cancelled, 1 had a missing address, 1 financial charge is being investigated and 3 invalid geometries have been fixed. They will be checked once the API is switched on. </a:t>
            </a:r>
            <a:endParaRPr lang="en-GB" sz="1200">
              <a:latin typeface="Arial" panose="020B0604020202020204" pitchFamily="34" charset="0"/>
              <a:cs typeface="Arial" panose="020B0604020202020204" pitchFamily="34" charset="0"/>
            </a:endParaRPr>
          </a:p>
          <a:p>
            <a:pPr marL="0" indent="0">
              <a:buNone/>
              <a:defRPr/>
            </a:pPr>
            <a:r>
              <a:rPr kumimoji="0" lang="en-GB" sz="1200" b="0" i="0" u="none" strike="noStrike" kern="1200" cap="none" spc="0" normalizeH="0" baseline="0" noProof="0">
                <a:ln>
                  <a:noFill/>
                </a:ln>
                <a:effectLst/>
                <a:uLnTx/>
                <a:uFillTx/>
              </a:rPr>
              <a:t>The geometric accuracy check revealed 92 positional errors and 105 extent errors. 56 were corrected, 3 have been cancelled and 138 charges were deemed to be correct. All charges will be checked when the API is switched on.</a:t>
            </a:r>
            <a:r>
              <a:rPr lang="en-GB" sz="1200"/>
              <a:t>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GB" sz="1200"/>
              <a:t>The sample test passed with 3 position errors and 2 extent errors – of those 3 have been corrected and 2 were deemed to be correct. </a:t>
            </a:r>
            <a:endParaRPr lang="en-GB" sz="1200">
              <a:latin typeface="Arial" panose="020B0604020202020204" pitchFamily="34" charset="0"/>
              <a:cs typeface="Arial" panose="020B0604020202020204" pitchFamily="34" charset="0"/>
            </a:endParaRPr>
          </a:p>
          <a:p>
            <a:pPr marL="0" indent="0">
              <a:buNone/>
              <a:defRPr/>
            </a:pPr>
            <a:r>
              <a:rPr kumimoji="0" lang="en-GB" sz="1200" b="0" i="0" u="none" strike="noStrike" kern="1200" cap="none" spc="0" normalizeH="0" baseline="0" noProof="0">
                <a:ln>
                  <a:noFill/>
                </a:ln>
                <a:effectLst/>
                <a:uLnTx/>
                <a:uFillTx/>
              </a:rPr>
              <a:t>Search comparison exercise – 107 searches were sampled</a:t>
            </a:r>
            <a:r>
              <a:rPr lang="en-GB" sz="1200"/>
              <a:t>. The local authority results revealed 88 charges not contained in the HMLR register – of those 77 charges were found on re searching the register due to a referencing anomaly. 4 charges were not legitimately migrated and the remaining charges were missing due to local practice on the local authority result and have been accounted for. </a:t>
            </a:r>
          </a:p>
          <a:p>
            <a:pPr marL="0" indent="0">
              <a:buNone/>
              <a:defRPr/>
            </a:pPr>
            <a:r>
              <a:rPr lang="en-GB" sz="1200"/>
              <a:t>The HMLR register revealed 149 charges not contained in the local authority results – this is predominantly due to a referencing anomaly with the remainder affected by large extents normally filtered out by the local authority. </a:t>
            </a:r>
            <a:endParaRPr lang="en-GB" sz="1200">
              <a:latin typeface="Arial" panose="020B0604020202020204" pitchFamily="34" charset="0"/>
              <a:cs typeface="Arial" panose="020B0604020202020204" pitchFamily="34" charset="0"/>
            </a:endParaRPr>
          </a:p>
          <a:p>
            <a:pPr marL="0" indent="0">
              <a:buNone/>
              <a:defRPr/>
            </a:pPr>
            <a:r>
              <a:rPr kumimoji="0" lang="en-GB" sz="1200" b="0" i="0" u="none" strike="noStrike" kern="1200" cap="none" spc="0" normalizeH="0" baseline="0" noProof="0">
                <a:ln>
                  <a:noFill/>
                </a:ln>
                <a:effectLst/>
                <a:uLnTx/>
                <a:uFillTx/>
              </a:rPr>
              <a:t>The dataset held by East Cambridgeshire is highly digital but the migration took longer than anticipated due to the Community Infrastructure Levies (CILs) being recorded in a different system – the link between that system and IDOX did not work and configuration was required from IDOX. Once the link was repaired each CIL had to be reviewed and accepted onto the register. This work took just under a year hence a longer migration for a digital dataset.</a:t>
            </a:r>
            <a:r>
              <a:rPr lang="en-GB" sz="1200"/>
              <a:t> </a:t>
            </a:r>
            <a:endParaRPr lang="en-GB" sz="12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a:p>
            <a:pPr marL="0" indent="0">
              <a:buNone/>
              <a:defRPr/>
            </a:pPr>
            <a:r>
              <a:rPr lang="en-GB" sz="1200"/>
              <a:t>Point data affected 1200 charges – the local authority agreed to have the points deleted. </a:t>
            </a:r>
            <a:endParaRPr lang="en-GB" sz="1200">
              <a:latin typeface="Arial" panose="020B0604020202020204" pitchFamily="34" charset="0"/>
              <a:cs typeface="Arial" panose="020B0604020202020204" pitchFamily="34" charset="0"/>
            </a:endParaRPr>
          </a:p>
          <a:p>
            <a:pPr marL="0" indent="0">
              <a:buNone/>
              <a:defRPr/>
            </a:pPr>
            <a:r>
              <a:rPr kumimoji="0" lang="en-GB" sz="1200" b="0" i="0" u="none" strike="noStrike" kern="1200" cap="none" spc="0" normalizeH="0" baseline="0" noProof="0">
                <a:ln>
                  <a:noFill/>
                </a:ln>
                <a:effectLst/>
                <a:uLnTx/>
                <a:uFillTx/>
              </a:rPr>
              <a:t>The IDOX API will be used to keep the register up to date.</a:t>
            </a:r>
            <a:r>
              <a:rPr lang="en-GB" sz="1200"/>
              <a:t> </a:t>
            </a:r>
            <a:endParaRPr lang="en-GB" sz="12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a:p>
            <a:pPr marL="0" indent="0">
              <a:buNone/>
              <a:defRPr/>
            </a:pPr>
            <a:r>
              <a:rPr lang="en-GB" sz="1200"/>
              <a:t>The local MPs who will be informed of the transfer of responsibility are Rt Hon Lucy Frazer QC MP – Minister of State for Levelling up, Housing and Communities and the Rt Hon Stephen Barclay – Secretary of State for Health and Social Care – Stephen Barclay approved the transition payment scheme and the LLC four year migration plan. </a:t>
            </a:r>
            <a:endParaRPr lang="en-GB" sz="120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a:ln>
                  <a:noFill/>
                </a:ln>
                <a:effectLst/>
                <a:uLnTx/>
                <a:uFillTx/>
              </a:rPr>
              <a:t>All other senior stakeholders have been informed within the local authority that the transfer is due to take place and customers have been made aware locally that</a:t>
            </a:r>
            <a:endParaRPr lang="en-GB" sz="1200" b="0" i="0" u="none" strike="noStrike" kern="1200" cap="none" spc="0" normalizeH="0" baseline="0" noProof="0">
              <a:ln>
                <a:noFill/>
              </a:ln>
              <a:effectLst/>
              <a:uLnTx/>
              <a:uFillTx/>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a:ln>
                  <a:noFill/>
                </a:ln>
                <a:effectLst/>
                <a:uLnTx/>
                <a:uFillTx/>
              </a:rPr>
              <a:t>the service will transfer to HMLR. </a:t>
            </a:r>
            <a:endParaRPr lang="en-GB" sz="1200" b="0" i="0" u="none" strike="noStrike" kern="1200" cap="none" spc="0" normalizeH="0" baseline="0" noProof="0">
              <a:ln>
                <a:noFill/>
              </a:ln>
              <a:effectLst/>
              <a:uLnTx/>
              <a:uFillTx/>
            </a:endParaRP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a:buNone/>
              <a:defRPr/>
            </a:pPr>
            <a:r>
              <a:rPr kumimoji="0" lang="en-GB" sz="1200" b="0" i="0" u="none" strike="noStrike" kern="1200" cap="none" spc="0" normalizeH="0" baseline="0" noProof="0">
                <a:ln>
                  <a:noFill/>
                </a:ln>
                <a:effectLst/>
                <a:uLnTx/>
                <a:uFillTx/>
              </a:rPr>
              <a:t>I am satisfied that all checks have been undertaken and that East Cambridgeshire is ready for the transfer of responsibility.</a:t>
            </a:r>
            <a:r>
              <a:rPr lang="en-GB" sz="1200"/>
              <a:t> </a:t>
            </a:r>
            <a:endParaRPr lang="en-GB" sz="12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0" indent="0">
              <a:buNone/>
            </a:pPr>
            <a:endParaRPr lang="en-GB"/>
          </a:p>
        </p:txBody>
      </p:sp>
      <p:sp>
        <p:nvSpPr>
          <p:cNvPr id="4" name="Content Placeholder 3">
            <a:extLst>
              <a:ext uri="{FF2B5EF4-FFF2-40B4-BE49-F238E27FC236}">
                <a16:creationId xmlns:a16="http://schemas.microsoft.com/office/drawing/2014/main" id="{39C09759-3AF9-4380-8C44-FB6B8D50C0E1}"/>
              </a:ext>
            </a:extLst>
          </p:cNvPr>
          <p:cNvSpPr>
            <a:spLocks noGrp="1"/>
          </p:cNvSpPr>
          <p:nvPr>
            <p:ph sz="quarter" idx="13"/>
          </p:nvPr>
        </p:nvSpPr>
        <p:spPr/>
        <p:txBody>
          <a:bodyPr/>
          <a:lstStyle/>
          <a:p>
            <a:r>
              <a:rPr lang="en-GB"/>
              <a:t>Sign off summary</a:t>
            </a:r>
          </a:p>
        </p:txBody>
      </p:sp>
      <p:sp>
        <p:nvSpPr>
          <p:cNvPr id="5" name="TextBox 4">
            <a:extLst>
              <a:ext uri="{FF2B5EF4-FFF2-40B4-BE49-F238E27FC236}">
                <a16:creationId xmlns:a16="http://schemas.microsoft.com/office/drawing/2014/main" id="{DA21E869-09A8-4822-9135-77978F2B46DB}"/>
              </a:ext>
            </a:extLst>
          </p:cNvPr>
          <p:cNvSpPr txBox="1"/>
          <p:nvPr/>
        </p:nvSpPr>
        <p:spPr>
          <a:xfrm>
            <a:off x="11712624" y="6309320"/>
            <a:ext cx="360040" cy="276999"/>
          </a:xfrm>
          <a:prstGeom prst="rect">
            <a:avLst/>
          </a:prstGeom>
          <a:noFill/>
        </p:spPr>
        <p:txBody>
          <a:bodyPr wrap="square" rtlCol="0">
            <a:spAutoFit/>
          </a:bodyPr>
          <a:lstStyle/>
          <a:p>
            <a:r>
              <a:rPr lang="en-GB" sz="1200"/>
              <a:t>3</a:t>
            </a:r>
          </a:p>
        </p:txBody>
      </p:sp>
    </p:spTree>
    <p:extLst>
      <p:ext uri="{BB962C8B-B14F-4D97-AF65-F5344CB8AC3E}">
        <p14:creationId xmlns:p14="http://schemas.microsoft.com/office/powerpoint/2010/main" val="84290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Local authority overview</a:t>
            </a:r>
          </a:p>
        </p:txBody>
      </p:sp>
      <p:sp>
        <p:nvSpPr>
          <p:cNvPr id="5" name="TextBox 4">
            <a:extLst>
              <a:ext uri="{FF2B5EF4-FFF2-40B4-BE49-F238E27FC236}">
                <a16:creationId xmlns:a16="http://schemas.microsoft.com/office/drawing/2014/main" id="{36F9D78E-677B-4815-BD12-6AA5A8E62374}"/>
              </a:ext>
            </a:extLst>
          </p:cNvPr>
          <p:cNvSpPr txBox="1"/>
          <p:nvPr/>
        </p:nvSpPr>
        <p:spPr>
          <a:xfrm>
            <a:off x="11712624" y="6309320"/>
            <a:ext cx="360040" cy="276999"/>
          </a:xfrm>
          <a:prstGeom prst="rect">
            <a:avLst/>
          </a:prstGeom>
          <a:noFill/>
        </p:spPr>
        <p:txBody>
          <a:bodyPr wrap="square" rtlCol="0">
            <a:spAutoFit/>
          </a:bodyPr>
          <a:lstStyle/>
          <a:p>
            <a:r>
              <a:rPr lang="en-GB" sz="1200"/>
              <a:t>4</a:t>
            </a:r>
          </a:p>
        </p:txBody>
      </p:sp>
      <p:graphicFrame>
        <p:nvGraphicFramePr>
          <p:cNvPr id="9" name="Table 8">
            <a:extLst>
              <a:ext uri="{FF2B5EF4-FFF2-40B4-BE49-F238E27FC236}">
                <a16:creationId xmlns:a16="http://schemas.microsoft.com/office/drawing/2014/main" id="{C93DE776-478D-4634-B368-7D0D0BA2D1F6}"/>
              </a:ext>
            </a:extLst>
          </p:cNvPr>
          <p:cNvGraphicFramePr>
            <a:graphicFrameLocks noGrp="1"/>
          </p:cNvGraphicFramePr>
          <p:nvPr>
            <p:extLst>
              <p:ext uri="{D42A27DB-BD31-4B8C-83A1-F6EECF244321}">
                <p14:modId xmlns:p14="http://schemas.microsoft.com/office/powerpoint/2010/main" val="4122393015"/>
              </p:ext>
            </p:extLst>
          </p:nvPr>
        </p:nvGraphicFramePr>
        <p:xfrm>
          <a:off x="502921" y="1153501"/>
          <a:ext cx="10915764" cy="4512240"/>
        </p:xfrm>
        <a:graphic>
          <a:graphicData uri="http://schemas.openxmlformats.org/drawingml/2006/table">
            <a:tbl>
              <a:tblPr firstRow="1" bandRow="1"/>
              <a:tblGrid>
                <a:gridCol w="1819294">
                  <a:extLst>
                    <a:ext uri="{9D8B030D-6E8A-4147-A177-3AD203B41FA5}">
                      <a16:colId xmlns:a16="http://schemas.microsoft.com/office/drawing/2014/main" val="781817484"/>
                    </a:ext>
                  </a:extLst>
                </a:gridCol>
                <a:gridCol w="1819294">
                  <a:extLst>
                    <a:ext uri="{9D8B030D-6E8A-4147-A177-3AD203B41FA5}">
                      <a16:colId xmlns:a16="http://schemas.microsoft.com/office/drawing/2014/main" val="3526193401"/>
                    </a:ext>
                  </a:extLst>
                </a:gridCol>
                <a:gridCol w="1819294">
                  <a:extLst>
                    <a:ext uri="{9D8B030D-6E8A-4147-A177-3AD203B41FA5}">
                      <a16:colId xmlns:a16="http://schemas.microsoft.com/office/drawing/2014/main" val="3689830170"/>
                    </a:ext>
                  </a:extLst>
                </a:gridCol>
                <a:gridCol w="1819294">
                  <a:extLst>
                    <a:ext uri="{9D8B030D-6E8A-4147-A177-3AD203B41FA5}">
                      <a16:colId xmlns:a16="http://schemas.microsoft.com/office/drawing/2014/main" val="3676559137"/>
                    </a:ext>
                  </a:extLst>
                </a:gridCol>
                <a:gridCol w="1819294">
                  <a:extLst>
                    <a:ext uri="{9D8B030D-6E8A-4147-A177-3AD203B41FA5}">
                      <a16:colId xmlns:a16="http://schemas.microsoft.com/office/drawing/2014/main" val="1552774426"/>
                    </a:ext>
                  </a:extLst>
                </a:gridCol>
                <a:gridCol w="1819294">
                  <a:extLst>
                    <a:ext uri="{9D8B030D-6E8A-4147-A177-3AD203B41FA5}">
                      <a16:colId xmlns:a16="http://schemas.microsoft.com/office/drawing/2014/main" val="1888602358"/>
                    </a:ext>
                  </a:extLst>
                </a:gridCol>
              </a:tblGrid>
              <a:tr h="3960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GB" sz="1400"/>
                        <a:t>Local authority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gridSpan="5">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GB" sz="1400"/>
                        <a:t>East Cambridgeshire District Council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1"/>
                      </a:solidFill>
                      <a:prstDash val="solid"/>
                      <a:round/>
                      <a:headEnd type="none" w="med" len="med"/>
                      <a:tailEnd type="none" w="med" len="med"/>
                    </a:lnL>
                  </a:tcPr>
                </a:tc>
                <a:tc hMerge="1">
                  <a:txBody>
                    <a:bodyPr/>
                    <a:lstStyle/>
                    <a:p>
                      <a:endParaRPr lang="en-GB" sz="1400"/>
                    </a:p>
                  </a:txBody>
                  <a:tcPr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973384978"/>
                  </a:ext>
                </a:extLst>
              </a:tr>
              <a:tr h="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GB" sz="1200" b="1"/>
                        <a:t>Address</a:t>
                      </a:r>
                    </a:p>
                  </a:txBody>
                  <a:tcPr anchor="ctr">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r>
                        <a:rPr lang="en-GB" sz="1200"/>
                        <a:t>The Grange, </a:t>
                      </a:r>
                      <a:r>
                        <a:rPr lang="en-GB" sz="1200" err="1"/>
                        <a:t>Nutholt</a:t>
                      </a:r>
                      <a:r>
                        <a:rPr lang="en-GB" sz="1200"/>
                        <a:t> Lane, Ely  Cambridgeshire CB7 4EE</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GB" sz="110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170686811"/>
                  </a:ext>
                </a:extLst>
              </a:tr>
              <a:tr h="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GB" sz="1200" b="1">
                          <a:latin typeface="+mn-lt"/>
                        </a:rPr>
                        <a:t>CEO</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r>
                        <a:rPr lang="en-GB" sz="1200" i="0">
                          <a:latin typeface="+mn-lt"/>
                        </a:rPr>
                        <a:t>John Hill</a:t>
                      </a:r>
                      <a:endParaRPr lang="en-GB"/>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endParaRPr lang="en-GB" sz="120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286523462"/>
                  </a:ext>
                </a:extLst>
              </a:tr>
              <a:tr h="0">
                <a:tc>
                  <a:txBody>
                    <a:bodyPr/>
                    <a:lstStyle/>
                    <a:p>
                      <a:r>
                        <a:rPr lang="en-GB" sz="1200" b="1">
                          <a:latin typeface="+mn-lt"/>
                        </a:rPr>
                        <a:t>Notice to be served on</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r>
                        <a:rPr lang="en-GB" sz="1200"/>
                        <a:t>John Hill, Chief Executive</a:t>
                      </a:r>
                      <a:endParaRPr lang="en-GB"/>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08400045"/>
                  </a:ext>
                </a:extLst>
              </a:tr>
              <a:tr h="0">
                <a:tc>
                  <a:txBody>
                    <a:bodyPr/>
                    <a:lstStyle/>
                    <a:p>
                      <a:r>
                        <a:rPr lang="en-GB" sz="1200" b="1" strike="noStrike">
                          <a:latin typeface="+mn-lt"/>
                        </a:rPr>
                        <a:t>SRO</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a:t>Maggie Camp, Director Legal Services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84770493"/>
                  </a:ext>
                </a:extLst>
              </a:tr>
              <a:tr h="0">
                <a:tc>
                  <a:txBody>
                    <a:bodyPr/>
                    <a:lstStyle/>
                    <a:p>
                      <a:r>
                        <a:rPr lang="en-GB" sz="1200" b="1" strike="noStrike">
                          <a:latin typeface="+mn-lt"/>
                        </a:rPr>
                        <a:t>Operational Lead</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a:t>Paula Holmes, Local Land Charges and Paralegal</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92133555"/>
                  </a:ext>
                </a:extLst>
              </a:tr>
              <a:tr h="0">
                <a:tc>
                  <a:txBody>
                    <a:bodyPr/>
                    <a:lstStyle/>
                    <a:p>
                      <a:r>
                        <a:rPr lang="en-GB" sz="1200" b="1">
                          <a:latin typeface="+mn-lt"/>
                        </a:rPr>
                        <a:t>Serve notice date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r>
                        <a:rPr lang="en-GB" sz="1200" kern="1200">
                          <a:solidFill>
                            <a:schemeClr val="tx1"/>
                          </a:solidFill>
                          <a:latin typeface="+mn-lt"/>
                          <a:ea typeface="+mn-ea"/>
                          <a:cs typeface="+mn-cs"/>
                        </a:rPr>
                        <a:t>7 November 2022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22414637"/>
                  </a:ext>
                </a:extLst>
              </a:tr>
              <a:tr h="0">
                <a:tc>
                  <a:txBody>
                    <a:bodyPr/>
                    <a:lstStyle/>
                    <a:p>
                      <a:r>
                        <a:rPr lang="en-GB" sz="1200" b="1">
                          <a:latin typeface="+mn-lt"/>
                        </a:rPr>
                        <a:t>Proposed go live date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gridSpan="5">
                  <a:txBody>
                    <a:bodyPr/>
                    <a:lstStyle/>
                    <a:p>
                      <a:r>
                        <a:rPr lang="en-GB" sz="1200" kern="1200">
                          <a:solidFill>
                            <a:schemeClr val="tx1"/>
                          </a:solidFill>
                          <a:latin typeface="+mn-lt"/>
                          <a:ea typeface="+mn-ea"/>
                          <a:cs typeface="+mn-cs"/>
                        </a:rPr>
                        <a:t>5 December 2022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86774985"/>
                  </a:ext>
                </a:extLst>
              </a:tr>
              <a:tr h="396000">
                <a:tc gridSpan="6">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GB" sz="1400" b="1">
                          <a:solidFill>
                            <a:schemeClr val="bg1"/>
                          </a:solidFill>
                        </a:rPr>
                        <a:t>Local authority information</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hMerge="1">
                  <a:txBody>
                    <a:bodyPr/>
                    <a:lstStyle/>
                    <a:p>
                      <a:endParaRPr lang="en-GB"/>
                    </a:p>
                  </a:txBody>
                  <a:tcPr>
                    <a:lnL w="12700" cap="flat" cmpd="sng" algn="ctr">
                      <a:solidFill>
                        <a:sysClr val="window" lastClr="FFFFFF"/>
                      </a:solidFill>
                      <a:prstDash val="solid"/>
                      <a:round/>
                      <a:headEnd type="none" w="med" len="med"/>
                      <a:tailEnd type="none" w="med" len="med"/>
                    </a:lnL>
                    <a:lnT w="12700" cap="flat" cmpd="sng" algn="ctr">
                      <a:solidFill>
                        <a:sysClr val="window" lastClr="FFFFFF"/>
                      </a:solidFill>
                      <a:prstDash val="solid"/>
                      <a:round/>
                      <a:headEnd type="none" w="med" len="med"/>
                      <a:tailEnd type="none" w="med" len="med"/>
                    </a:lnT>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ysClr val="window" lastClr="FFFFFF"/>
                      </a:solidFill>
                      <a:prstDash val="solid"/>
                      <a:round/>
                      <a:headEnd type="none" w="med" len="med"/>
                      <a:tailEnd type="none" w="med" len="med"/>
                    </a:lnL>
                  </a:tcPr>
                </a:tc>
                <a:tc hMerge="1">
                  <a:txBody>
                    <a:bodyPr/>
                    <a:lstStyle/>
                    <a:p>
                      <a:endParaRPr lang="en-GB" sz="1400" b="1">
                        <a:solidFill>
                          <a:schemeClr val="bg1"/>
                        </a:solidFill>
                      </a:endParaRP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30520309"/>
                  </a:ext>
                </a:extLst>
              </a:tr>
              <a:tr h="5400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GB" sz="1200" b="1"/>
                        <a:t>Data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1"/>
                        <a:t>Software supplier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p>
                      <a:pPr algn="l"/>
                      <a:r>
                        <a:rPr lang="en-GB" sz="1200" b="1"/>
                        <a:t>Total number of charges migrated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GB" sz="1200" b="1"/>
                        <a:t>LLC residential fee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GB" sz="1200" b="1"/>
                        <a:t>Turnaround times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p>
                      <a:pPr algn="l"/>
                      <a:r>
                        <a:rPr lang="en-GB" sz="1200" b="1" strike="noStrike"/>
                        <a:t>Operating model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3908278413"/>
                  </a:ext>
                </a:extLst>
              </a:tr>
              <a:tr h="2880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GB" sz="1200"/>
                        <a:t>Digital</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r>
                        <a:rPr lang="en-GB" sz="1200">
                          <a:latin typeface="+mj-lt"/>
                        </a:rPr>
                        <a:t>Idox</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r>
                        <a:rPr lang="en-GB" sz="1200">
                          <a:latin typeface="+mj-lt"/>
                        </a:rPr>
                        <a:t>46,052</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GB" sz="1200">
                          <a:latin typeface="+mj-lt"/>
                        </a:rPr>
                        <a:t>£22.40</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GB" sz="1200">
                          <a:latin typeface="+mj-lt"/>
                        </a:rPr>
                        <a:t>7-8 days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r>
                        <a:rPr lang="en-GB" sz="1200" strike="noStrike"/>
                        <a:t>API</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735809877"/>
                  </a:ext>
                </a:extLst>
              </a:tr>
              <a:tr h="396000">
                <a:tc gridSpan="6">
                  <a:txBody>
                    <a:bodyPr/>
                    <a:lstStyle/>
                    <a:p>
                      <a:r>
                        <a:rPr lang="en-GB" sz="1400" b="1" kern="1200">
                          <a:solidFill>
                            <a:schemeClr val="bg1"/>
                          </a:solidFill>
                          <a:latin typeface="Calibri"/>
                          <a:ea typeface="+mn-ea"/>
                          <a:cs typeface="+mn-cs"/>
                        </a:rPr>
                        <a:t>Delivery</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strike="noStrike"/>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14396398"/>
                  </a:ext>
                </a:extLst>
              </a:tr>
              <a:tr h="288000">
                <a:tc>
                  <a:txBody>
                    <a:bodyPr/>
                    <a:lstStyle/>
                    <a:p>
                      <a:r>
                        <a:rPr lang="en-GB" sz="1200" b="1" kern="1200">
                          <a:solidFill>
                            <a:schemeClr val="dk1"/>
                          </a:solidFill>
                          <a:latin typeface="Calibri"/>
                          <a:ea typeface="+mn-ea"/>
                          <a:cs typeface="+mn-cs"/>
                        </a:rPr>
                        <a:t>Migration supplier</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gridSpan="5">
                  <a:txBody>
                    <a:bodyPr/>
                    <a:lstStyle/>
                    <a:p>
                      <a:r>
                        <a:rPr lang="en-GB" sz="1200"/>
                        <a:t>HMLR</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strike="noStrike"/>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812370240"/>
                  </a:ext>
                </a:extLst>
              </a:tr>
              <a:tr h="288000">
                <a:tc>
                  <a:txBody>
                    <a:bodyPr/>
                    <a:lstStyle/>
                    <a:p>
                      <a:r>
                        <a:rPr lang="en-GB" sz="1200" b="1" kern="1200">
                          <a:solidFill>
                            <a:schemeClr val="dk1"/>
                          </a:solidFill>
                          <a:latin typeface="Calibri"/>
                          <a:ea typeface="+mn-ea"/>
                          <a:cs typeface="+mn-cs"/>
                        </a:rPr>
                        <a:t>Delivery Model</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gridSpan="5">
                  <a:txBody>
                    <a:bodyPr/>
                    <a:lstStyle/>
                    <a:p>
                      <a:r>
                        <a:rPr lang="en-GB" sz="1200"/>
                        <a:t>HMLR Delivered</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sz="1200" strike="noStrike"/>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3892331587"/>
                  </a:ext>
                </a:extLst>
              </a:tr>
            </a:tbl>
          </a:graphicData>
        </a:graphic>
      </p:graphicFrame>
    </p:spTree>
    <p:extLst>
      <p:ext uri="{BB962C8B-B14F-4D97-AF65-F5344CB8AC3E}">
        <p14:creationId xmlns:p14="http://schemas.microsoft.com/office/powerpoint/2010/main" val="309798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Data overview</a:t>
            </a:r>
          </a:p>
        </p:txBody>
      </p:sp>
      <p:sp>
        <p:nvSpPr>
          <p:cNvPr id="5" name="TextBox 4">
            <a:extLst>
              <a:ext uri="{FF2B5EF4-FFF2-40B4-BE49-F238E27FC236}">
                <a16:creationId xmlns:a16="http://schemas.microsoft.com/office/drawing/2014/main" id="{00B8DC0D-7974-44CE-8F6A-B08BB20E97C4}"/>
              </a:ext>
            </a:extLst>
          </p:cNvPr>
          <p:cNvSpPr txBox="1"/>
          <p:nvPr/>
        </p:nvSpPr>
        <p:spPr>
          <a:xfrm>
            <a:off x="11712624" y="6309320"/>
            <a:ext cx="360040" cy="276999"/>
          </a:xfrm>
          <a:prstGeom prst="rect">
            <a:avLst/>
          </a:prstGeom>
          <a:noFill/>
        </p:spPr>
        <p:txBody>
          <a:bodyPr wrap="square" rtlCol="0">
            <a:spAutoFit/>
          </a:bodyPr>
          <a:lstStyle/>
          <a:p>
            <a:r>
              <a:rPr lang="en-GB" sz="1200"/>
              <a:t>5</a:t>
            </a:r>
          </a:p>
        </p:txBody>
      </p:sp>
      <p:graphicFrame>
        <p:nvGraphicFramePr>
          <p:cNvPr id="8" name="Table 7">
            <a:extLst>
              <a:ext uri="{FF2B5EF4-FFF2-40B4-BE49-F238E27FC236}">
                <a16:creationId xmlns:a16="http://schemas.microsoft.com/office/drawing/2014/main" id="{6543BEFD-51D7-458E-9D3D-2C8E883280C7}"/>
              </a:ext>
            </a:extLst>
          </p:cNvPr>
          <p:cNvGraphicFramePr>
            <a:graphicFrameLocks noGrp="1"/>
          </p:cNvGraphicFramePr>
          <p:nvPr>
            <p:extLst>
              <p:ext uri="{D42A27DB-BD31-4B8C-83A1-F6EECF244321}">
                <p14:modId xmlns:p14="http://schemas.microsoft.com/office/powerpoint/2010/main" val="443327188"/>
              </p:ext>
            </p:extLst>
          </p:nvPr>
        </p:nvGraphicFramePr>
        <p:xfrm>
          <a:off x="767408" y="1268760"/>
          <a:ext cx="10369152" cy="4528800"/>
        </p:xfrm>
        <a:graphic>
          <a:graphicData uri="http://schemas.openxmlformats.org/drawingml/2006/table">
            <a:tbl>
              <a:tblPr firstRow="1" firstCol="1" bandRow="1"/>
              <a:tblGrid>
                <a:gridCol w="1656184">
                  <a:extLst>
                    <a:ext uri="{9D8B030D-6E8A-4147-A177-3AD203B41FA5}">
                      <a16:colId xmlns:a16="http://schemas.microsoft.com/office/drawing/2014/main" val="1267800207"/>
                    </a:ext>
                  </a:extLst>
                </a:gridCol>
                <a:gridCol w="1440160">
                  <a:extLst>
                    <a:ext uri="{9D8B030D-6E8A-4147-A177-3AD203B41FA5}">
                      <a16:colId xmlns:a16="http://schemas.microsoft.com/office/drawing/2014/main" val="3363238138"/>
                    </a:ext>
                  </a:extLst>
                </a:gridCol>
                <a:gridCol w="7272808">
                  <a:extLst>
                    <a:ext uri="{9D8B030D-6E8A-4147-A177-3AD203B41FA5}">
                      <a16:colId xmlns:a16="http://schemas.microsoft.com/office/drawing/2014/main" val="1972030319"/>
                    </a:ext>
                  </a:extLst>
                </a:gridCol>
              </a:tblGrid>
              <a:tr h="396000">
                <a:tc gridSpan="3">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algn="l" defTabSz="685800" rtl="0" eaLnBrk="1" latinLnBrk="0" hangingPunct="1">
                        <a:spcAft>
                          <a:spcPts val="0"/>
                        </a:spcAft>
                      </a:pPr>
                      <a:r>
                        <a:rPr lang="en-GB" sz="1400" b="1" kern="1200">
                          <a:solidFill>
                            <a:schemeClr val="bg1"/>
                          </a:solidFill>
                          <a:latin typeface="+mn-lt"/>
                          <a:ea typeface="+mn-ea"/>
                          <a:cs typeface="+mn-cs"/>
                        </a:rPr>
                        <a:t>Data lifecycle overview</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hMerge="1">
                  <a:txBody>
                    <a:bodyPr/>
                    <a:lstStyle/>
                    <a:p>
                      <a:endParaRPr lang="en-GB"/>
                    </a:p>
                  </a:txBody>
                  <a:tcPr/>
                </a:tc>
                <a:tc hMerge="1">
                  <a:txBody>
                    <a:bodyPr/>
                    <a:lstStyle/>
                    <a:p>
                      <a:pPr>
                        <a:spcAft>
                          <a:spcPts val="0"/>
                        </a:spcAft>
                      </a:pPr>
                      <a:endParaRPr lang="en-GB" sz="1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accent3"/>
                    </a:solidFill>
                  </a:tcPr>
                </a:tc>
                <a:extLst>
                  <a:ext uri="{0D108BD9-81ED-4DB2-BD59-A6C34878D82A}">
                    <a16:rowId xmlns:a16="http://schemas.microsoft.com/office/drawing/2014/main" val="3292412433"/>
                  </a:ext>
                </a:extLst>
              </a:tr>
              <a:tr h="288000">
                <a:tc gridSpan="2">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Aft>
                          <a:spcPts val="0"/>
                        </a:spcAft>
                      </a:pPr>
                      <a:r>
                        <a:rPr lang="en-GB" sz="1200" b="1">
                          <a:solidFill>
                            <a:schemeClr val="tx1"/>
                          </a:solidFill>
                          <a:effectLst/>
                          <a:latin typeface="+mn-lt"/>
                        </a:rPr>
                        <a:t>Number of charges extracted from LA</a:t>
                      </a:r>
                      <a:endParaRPr lang="en-GB" sz="1200" b="1">
                        <a:solidFill>
                          <a:schemeClr val="tx1"/>
                        </a:solidFill>
                        <a:effectLst/>
                        <a:latin typeface="+mn-lt"/>
                        <a:ea typeface="Calibri" panose="020F0502020204030204" pitchFamily="34" charset="0"/>
                        <a:cs typeface="Calibri" panose="020F0502020204030204" pitchFamily="34" charset="0"/>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hMerge="1">
                  <a:txBody>
                    <a:bodyPr/>
                    <a:lstStyle/>
                    <a:p>
                      <a:pPr>
                        <a:spcAft>
                          <a:spcPts val="0"/>
                        </a:spcAft>
                      </a:pPr>
                      <a:endParaRPr lang="en-GB" sz="1200" b="1">
                        <a:solidFill>
                          <a:schemeClr val="tx1"/>
                        </a:solidFill>
                        <a:effectLst/>
                        <a:latin typeface="+mj-lt"/>
                        <a:ea typeface="Calibri" panose="020F0502020204030204" pitchFamily="34" charset="0"/>
                        <a:cs typeface="Calibri" panose="020F0502020204030204" pitchFamily="34" charset="0"/>
                      </a:endParaRPr>
                    </a:p>
                  </a:txBody>
                  <a:tcPr marL="68580" marR="68580" marT="0" marB="0" anchor="ctr">
                    <a:solidFill>
                      <a:schemeClr val="bg1">
                        <a:lumMod val="8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a:r>
                        <a:rPr lang="en-GB" sz="1200" b="0">
                          <a:latin typeface="+mn-lt"/>
                        </a:rPr>
                        <a:t>46,052 (final extract)</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36254489"/>
                  </a:ext>
                </a:extLst>
              </a:tr>
              <a:tr h="288000">
                <a:tc gridSpan="2">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Aft>
                          <a:spcPts val="0"/>
                        </a:spcAft>
                      </a:pPr>
                      <a:r>
                        <a:rPr lang="en-GB" sz="1200" b="1">
                          <a:solidFill>
                            <a:schemeClr val="tx1"/>
                          </a:solidFill>
                          <a:effectLst/>
                          <a:latin typeface="+mn-lt"/>
                          <a:ea typeface="Calibri" panose="020F0502020204030204" pitchFamily="34" charset="0"/>
                          <a:cs typeface="Calibri" panose="020F0502020204030204" pitchFamily="34" charset="0"/>
                        </a:rPr>
                        <a:t>Number of charges deleted</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hMerge="1">
                  <a:txBody>
                    <a:bodyPr/>
                    <a:lstStyle/>
                    <a:p>
                      <a:pPr>
                        <a:spcAft>
                          <a:spcPts val="0"/>
                        </a:spcAft>
                      </a:pPr>
                      <a:endParaRPr lang="en-GB" sz="1200" b="1">
                        <a:solidFill>
                          <a:schemeClr val="tx1"/>
                        </a:solidFill>
                        <a:effectLst/>
                        <a:latin typeface="+mj-lt"/>
                        <a:ea typeface="Calibri" panose="020F0502020204030204" pitchFamily="34" charset="0"/>
                        <a:cs typeface="Calibri" panose="020F0502020204030204" pitchFamily="34" charset="0"/>
                      </a:endParaRPr>
                    </a:p>
                  </a:txBody>
                  <a:tcPr marL="68580" marR="68580" marT="0" marB="0" anchor="ctr">
                    <a:solidFill>
                      <a:schemeClr val="bg1">
                        <a:lumMod val="85000"/>
                      </a:scheme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algn="l" defTabSz="685800" rtl="0" eaLnBrk="1" latinLnBrk="0" hangingPunct="1"/>
                      <a:r>
                        <a:rPr lang="en-GB" sz="1200" b="0" kern="1200">
                          <a:solidFill>
                            <a:schemeClr val="tx1"/>
                          </a:solidFill>
                          <a:effectLst/>
                          <a:latin typeface="+mn-lt"/>
                          <a:ea typeface="+mn-ea"/>
                          <a:cs typeface="+mn-cs"/>
                        </a:rPr>
                        <a:t>4 (1 failed to load due to missing spatial, since cancelled, 3 others cancelled in response to FQA)</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4516351"/>
                  </a:ext>
                </a:extLst>
              </a:tr>
              <a:tr h="288000">
                <a:tc gridSpan="2">
                  <a:txBody>
                    <a:bodyPr/>
                    <a:lstStyle/>
                    <a:p>
                      <a:pPr>
                        <a:spcAft>
                          <a:spcPts val="0"/>
                        </a:spcAft>
                      </a:pPr>
                      <a:r>
                        <a:rPr lang="en-GB" sz="1200" b="1">
                          <a:solidFill>
                            <a:schemeClr val="tx1"/>
                          </a:solidFill>
                          <a:effectLst/>
                          <a:latin typeface="+mn-lt"/>
                          <a:ea typeface="Calibri" panose="020F0502020204030204" pitchFamily="34" charset="0"/>
                          <a:cs typeface="Calibri" panose="020F0502020204030204" pitchFamily="34" charset="0"/>
                        </a:rPr>
                        <a:t>Number of charges amalgamated</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a:txBody>
                    <a:bodyPr/>
                    <a:lstStyle/>
                    <a:p>
                      <a:pPr marL="0" algn="l" defTabSz="685800" rtl="0" eaLnBrk="1" latinLnBrk="0" hangingPunct="1"/>
                      <a:r>
                        <a:rPr lang="en-GB" sz="1200" b="0" kern="1200">
                          <a:solidFill>
                            <a:schemeClr val="tx1"/>
                          </a:solidFill>
                          <a:effectLst/>
                          <a:latin typeface="+mn-lt"/>
                          <a:ea typeface="+mn-ea"/>
                          <a:cs typeface="+mn-cs"/>
                        </a:rPr>
                        <a:t>0</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9911613"/>
                  </a:ext>
                </a:extLst>
              </a:tr>
              <a:tr h="288000">
                <a:tc gridSpan="2">
                  <a:txBody>
                    <a:bodyPr/>
                    <a:lstStyle/>
                    <a:p>
                      <a:pPr>
                        <a:spcAft>
                          <a:spcPts val="0"/>
                        </a:spcAft>
                      </a:pPr>
                      <a:r>
                        <a:rPr lang="en-GB" sz="1200" b="1">
                          <a:solidFill>
                            <a:schemeClr val="tx1"/>
                          </a:solidFill>
                          <a:effectLst/>
                          <a:latin typeface="+mn-lt"/>
                          <a:ea typeface="Calibri" panose="020F0502020204030204" pitchFamily="34" charset="0"/>
                          <a:cs typeface="Calibri" panose="020F0502020204030204" pitchFamily="34" charset="0"/>
                        </a:rPr>
                        <a:t>Number of charges created</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a:txBody>
                    <a:bodyPr/>
                    <a:lstStyle/>
                    <a:p>
                      <a:pPr marL="0" algn="l" defTabSz="685800" rtl="0" eaLnBrk="1" latinLnBrk="0" hangingPunct="1"/>
                      <a:r>
                        <a:rPr lang="en-GB" sz="1200" b="0" kern="1200">
                          <a:solidFill>
                            <a:schemeClr val="tx1"/>
                          </a:solidFill>
                          <a:effectLst/>
                          <a:latin typeface="+mn-lt"/>
                          <a:ea typeface="+mn-ea"/>
                          <a:cs typeface="+mn-cs"/>
                        </a:rPr>
                        <a:t>0 (other than BAU register activity) </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89101831"/>
                  </a:ext>
                </a:extLst>
              </a:tr>
              <a:tr h="288000">
                <a:tc gridSpan="2">
                  <a:txBody>
                    <a:bodyPr/>
                    <a:lstStyle/>
                    <a:p>
                      <a:pPr>
                        <a:spcAft>
                          <a:spcPts val="0"/>
                        </a:spcAft>
                      </a:pPr>
                      <a:r>
                        <a:rPr lang="en-GB" sz="1200" b="1">
                          <a:solidFill>
                            <a:schemeClr val="tx1"/>
                          </a:solidFill>
                          <a:effectLst/>
                          <a:latin typeface="+mn-lt"/>
                          <a:ea typeface="Calibri" panose="020F0502020204030204" pitchFamily="34" charset="0"/>
                          <a:cs typeface="Calibri" panose="020F0502020204030204" pitchFamily="34" charset="0"/>
                        </a:rPr>
                        <a:t>Final number of charges</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a:txBody>
                    <a:bodyPr/>
                    <a:lstStyle/>
                    <a:p>
                      <a:pPr marL="0" algn="l" defTabSz="685800" rtl="0" eaLnBrk="1" latinLnBrk="0" hangingPunct="1"/>
                      <a:r>
                        <a:rPr lang="en-GB" sz="1200" b="1" kern="1200">
                          <a:solidFill>
                            <a:schemeClr val="tx1"/>
                          </a:solidFill>
                          <a:effectLst/>
                          <a:latin typeface="+mn-lt"/>
                          <a:ea typeface="+mn-ea"/>
                          <a:cs typeface="+mn-cs"/>
                        </a:rPr>
                        <a:t>46,049</a:t>
                      </a:r>
                      <a:r>
                        <a:rPr lang="en-GB" sz="1200" b="0" kern="1200">
                          <a:solidFill>
                            <a:schemeClr val="tx1"/>
                          </a:solidFill>
                          <a:effectLst/>
                          <a:latin typeface="+mn-lt"/>
                          <a:ea typeface="+mn-ea"/>
                          <a:cs typeface="+mn-cs"/>
                        </a:rPr>
                        <a:t> will be loaded into the HMLR register </a:t>
                      </a:r>
                    </a:p>
                    <a:p>
                      <a:pPr marL="0" algn="l" defTabSz="685800" rtl="0" eaLnBrk="1" latinLnBrk="0" hangingPunct="1"/>
                      <a:endParaRPr lang="en-GB" sz="1200" b="0" kern="1200">
                        <a:solidFill>
                          <a:schemeClr val="tx1"/>
                        </a:solidFill>
                        <a:effectLst/>
                        <a:latin typeface="+mn-lt"/>
                        <a:ea typeface="+mn-ea"/>
                        <a:cs typeface="+mn-cs"/>
                      </a:endParaRPr>
                    </a:p>
                    <a:p>
                      <a:pPr marL="171450" indent="-171450" algn="l" defTabSz="685800" rtl="0" eaLnBrk="1" latinLnBrk="0" hangingPunct="1">
                        <a:buFontTx/>
                        <a:buChar char="-"/>
                      </a:pPr>
                      <a:r>
                        <a:rPr lang="en-GB" sz="1200" b="0" kern="1200">
                          <a:solidFill>
                            <a:schemeClr val="tx1"/>
                          </a:solidFill>
                          <a:effectLst/>
                          <a:latin typeface="+mn-lt"/>
                          <a:ea typeface="+mn-ea"/>
                          <a:cs typeface="+mn-cs"/>
                        </a:rPr>
                        <a:t>This figure is 46,052, less: 1 missing spatial failing to load (as above), 2 extracted ‘migration’ records that will come through when the API is switched on (1 had a missing address, 1 was incorrectly categorised and will be fixed via a business rule) </a:t>
                      </a:r>
                    </a:p>
                    <a:p>
                      <a:pPr marL="171450" indent="-171450" algn="l" defTabSz="685800" rtl="0" eaLnBrk="1" latinLnBrk="0" hangingPunct="1">
                        <a:buFontTx/>
                        <a:buChar char="-"/>
                      </a:pPr>
                      <a:r>
                        <a:rPr lang="en-GB" sz="1200" b="0" kern="1200">
                          <a:solidFill>
                            <a:schemeClr val="tx1"/>
                          </a:solidFill>
                          <a:effectLst/>
                          <a:latin typeface="+mn-lt"/>
                          <a:ea typeface="+mn-ea"/>
                          <a:cs typeface="+mn-cs"/>
                        </a:rPr>
                        <a:t> Charges cancelled as a result of FQA will be removed via an API transaction once switched on </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83871156"/>
                  </a:ext>
                </a:extLst>
              </a:tr>
              <a:tr h="288000">
                <a:tc gridSpan="3">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Aft>
                          <a:spcPts val="0"/>
                        </a:spcAft>
                      </a:pPr>
                      <a:r>
                        <a:rPr lang="en-GB" sz="1200" b="1">
                          <a:solidFill>
                            <a:schemeClr val="tx1"/>
                          </a:solidFill>
                          <a:effectLst/>
                          <a:latin typeface="+mn-lt"/>
                          <a:ea typeface="Calibri" panose="020F0502020204030204" pitchFamily="34" charset="0"/>
                          <a:cs typeface="Calibri" panose="020F0502020204030204" pitchFamily="34" charset="0"/>
                        </a:rPr>
                        <a:t>HMLR sign off</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3">
                        <a:lumMod val="60000"/>
                        <a:lumOff val="40000"/>
                      </a:schemeClr>
                    </a:solidFill>
                  </a:tcPr>
                </a:tc>
                <a:tc hMerge="1">
                  <a:txBody>
                    <a:bodyPr/>
                    <a:lstStyle/>
                    <a:p>
                      <a:endParaRPr lang="en-GB"/>
                    </a:p>
                  </a:txBody>
                  <a:tcPr/>
                </a:tc>
                <a:tc hMerge="1">
                  <a:txBody>
                    <a:bodyPr/>
                    <a:lstStyle/>
                    <a:p>
                      <a:pPr marL="0" algn="ctr" defTabSz="685800" rtl="0" eaLnBrk="1" latinLnBrk="0" hangingPunct="1"/>
                      <a:endParaRPr lang="en-GB" sz="1200" b="1" kern="1200">
                        <a:solidFill>
                          <a:schemeClr val="tx1"/>
                        </a:solidFill>
                        <a:effectLst/>
                        <a:latin typeface="+mn-lt"/>
                        <a:ea typeface="+mn-ea"/>
                        <a:cs typeface="+mn-cs"/>
                      </a:endParaRPr>
                    </a:p>
                  </a:txBody>
                  <a:tcPr marL="68580" marR="68580" marT="0" marB="0" anchor="ctr">
                    <a:solidFill>
                      <a:schemeClr val="bg1">
                        <a:lumMod val="85000"/>
                      </a:schemeClr>
                    </a:solidFill>
                  </a:tcPr>
                </a:tc>
                <a:extLst>
                  <a:ext uri="{0D108BD9-81ED-4DB2-BD59-A6C34878D82A}">
                    <a16:rowId xmlns:a16="http://schemas.microsoft.com/office/drawing/2014/main" val="385036442"/>
                  </a:ext>
                </a:extLst>
              </a:tr>
              <a:tr h="2880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Aft>
                          <a:spcPts val="0"/>
                        </a:spcAft>
                      </a:pPr>
                      <a:r>
                        <a:rPr lang="en-GB" sz="1200" b="1" strike="noStrike">
                          <a:solidFill>
                            <a:schemeClr val="tx1"/>
                          </a:solidFill>
                          <a:effectLst/>
                          <a:latin typeface="+mn-lt"/>
                          <a:ea typeface="Calibri" panose="020F0502020204030204" pitchFamily="34" charset="0"/>
                          <a:cs typeface="Calibri" panose="020F0502020204030204" pitchFamily="34" charset="0"/>
                        </a:rPr>
                        <a:t>Name</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85000"/>
                      </a:sysClr>
                    </a:solidFill>
                  </a:tcPr>
                </a:tc>
                <a:tc gridSpan="2">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spcAft>
                          <a:spcPts val="0"/>
                        </a:spcAft>
                      </a:pPr>
                      <a:r>
                        <a:rPr lang="en-GB" sz="1200" b="1" strike="noStrike">
                          <a:solidFill>
                            <a:schemeClr val="tx1"/>
                          </a:solidFill>
                          <a:effectLst/>
                          <a:latin typeface="+mn-lt"/>
                          <a:ea typeface="Calibri" panose="020F0502020204030204" pitchFamily="34" charset="0"/>
                          <a:cs typeface="Calibri" panose="020F0502020204030204" pitchFamily="34" charset="0"/>
                        </a:rPr>
                        <a:t>Rich Evans</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hMerge="1">
                  <a:txBody>
                    <a:bodyPr/>
                    <a:lstStyle/>
                    <a:p>
                      <a:pPr>
                        <a:spcAft>
                          <a:spcPts val="0"/>
                        </a:spcAft>
                      </a:pPr>
                      <a:endParaRPr lang="en-GB" sz="1200" b="1" strike="noStrike">
                        <a:solidFill>
                          <a:schemeClr val="tx1"/>
                        </a:solidFill>
                        <a:effectLst/>
                        <a:latin typeface="+mj-lt"/>
                        <a:ea typeface="Calibri" panose="020F0502020204030204" pitchFamily="34" charset="0"/>
                        <a:cs typeface="Calibri" panose="020F050202020403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1200162204"/>
                  </a:ext>
                </a:extLst>
              </a:tr>
              <a:tr h="2880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Aft>
                          <a:spcPts val="0"/>
                        </a:spcAft>
                      </a:pPr>
                      <a:r>
                        <a:rPr lang="en-GB" sz="1200" b="1" strike="noStrike">
                          <a:solidFill>
                            <a:schemeClr val="tx1"/>
                          </a:solidFill>
                          <a:effectLst/>
                          <a:latin typeface="+mn-lt"/>
                          <a:ea typeface="Calibri" panose="020F0502020204030204" pitchFamily="34" charset="0"/>
                          <a:cs typeface="Calibri" panose="020F0502020204030204" pitchFamily="34" charset="0"/>
                        </a:rPr>
                        <a:t>Role</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85000"/>
                      </a:sysClr>
                    </a:solidFill>
                  </a:tcPr>
                </a:tc>
                <a:tc gridSpan="2">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spcAft>
                          <a:spcPts val="0"/>
                        </a:spcAft>
                      </a:pPr>
                      <a:r>
                        <a:rPr lang="en-GB" sz="1200" b="1" i="0" strike="noStrike" kern="1200">
                          <a:solidFill>
                            <a:schemeClr val="tx1"/>
                          </a:solidFill>
                          <a:effectLst/>
                          <a:latin typeface="+mn-lt"/>
                          <a:ea typeface="Calibri" panose="020F0502020204030204" pitchFamily="34" charset="0"/>
                          <a:cs typeface="Calibri" panose="020F0502020204030204" pitchFamily="34" charset="0"/>
                        </a:rPr>
                        <a:t>Business Analyst</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hMerge="1">
                  <a:txBody>
                    <a:bodyPr/>
                    <a:lstStyle/>
                    <a:p>
                      <a:pPr>
                        <a:spcAft>
                          <a:spcPts val="0"/>
                        </a:spcAft>
                      </a:pPr>
                      <a:endParaRPr lang="en-GB" sz="1200" b="1" strike="noStrike">
                        <a:solidFill>
                          <a:schemeClr val="tx1"/>
                        </a:solidFill>
                        <a:effectLst/>
                        <a:latin typeface="+mj-lt"/>
                        <a:ea typeface="Calibri" panose="020F0502020204030204" pitchFamily="34" charset="0"/>
                        <a:cs typeface="Calibri" panose="020F050202020403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922651419"/>
                  </a:ext>
                </a:extLst>
              </a:tr>
              <a:tr h="2880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spcAft>
                          <a:spcPts val="0"/>
                        </a:spcAft>
                      </a:pPr>
                      <a:r>
                        <a:rPr lang="en-GB" sz="1200" b="1" strike="noStrike">
                          <a:solidFill>
                            <a:schemeClr val="tx1"/>
                          </a:solidFill>
                          <a:effectLst/>
                          <a:latin typeface="+mn-lt"/>
                          <a:ea typeface="Calibri" panose="020F0502020204030204" pitchFamily="34" charset="0"/>
                          <a:cs typeface="Calibri" panose="020F0502020204030204" pitchFamily="34" charset="0"/>
                        </a:rPr>
                        <a:t>Signed</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gridSpan="2">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spcAft>
                          <a:spcPts val="0"/>
                        </a:spcAft>
                      </a:pPr>
                      <a:endParaRPr lang="en-GB" sz="1200" b="1" strike="noStrike">
                        <a:solidFill>
                          <a:schemeClr val="tx1"/>
                        </a:solidFill>
                        <a:effectLst/>
                        <a:latin typeface="+mn-lt"/>
                        <a:ea typeface="Calibri" panose="020F0502020204030204" pitchFamily="34" charset="0"/>
                        <a:cs typeface="Calibri" panose="020F0502020204030204" pitchFamily="34" charset="0"/>
                      </a:endParaRPr>
                    </a:p>
                    <a:p>
                      <a:pPr>
                        <a:spcAft>
                          <a:spcPts val="0"/>
                        </a:spcAft>
                      </a:pPr>
                      <a:endParaRPr lang="en-GB" sz="1200" b="1" strike="noStrike">
                        <a:solidFill>
                          <a:schemeClr val="tx1"/>
                        </a:solidFill>
                        <a:effectLst/>
                        <a:latin typeface="+mn-lt"/>
                        <a:ea typeface="Calibri" panose="020F0502020204030204" pitchFamily="34" charset="0"/>
                        <a:cs typeface="Calibri" panose="020F0502020204030204" pitchFamily="34" charset="0"/>
                      </a:endParaRPr>
                    </a:p>
                    <a:p>
                      <a:pPr>
                        <a:spcAft>
                          <a:spcPts val="0"/>
                        </a:spcAft>
                      </a:pPr>
                      <a:endParaRPr lang="en-GB" sz="1200" b="1" strike="noStrike">
                        <a:solidFill>
                          <a:schemeClr val="tx1"/>
                        </a:solidFill>
                        <a:effectLst/>
                        <a:latin typeface="+mn-lt"/>
                        <a:ea typeface="Calibri" panose="020F0502020204030204" pitchFamily="34" charset="0"/>
                        <a:cs typeface="Calibri" panose="020F0502020204030204" pitchFamily="34" charset="0"/>
                      </a:endParaRPr>
                    </a:p>
                    <a:p>
                      <a:pPr>
                        <a:spcAft>
                          <a:spcPts val="0"/>
                        </a:spcAft>
                      </a:pPr>
                      <a:endParaRPr lang="en-GB" sz="1200" b="1" strike="noStrike">
                        <a:solidFill>
                          <a:schemeClr val="tx1"/>
                        </a:solidFill>
                        <a:effectLst/>
                        <a:latin typeface="+mn-lt"/>
                        <a:ea typeface="Calibri" panose="020F0502020204030204" pitchFamily="34" charset="0"/>
                        <a:cs typeface="Calibri" panose="020F0502020204030204" pitchFamily="34"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hMerge="1">
                  <a:txBody>
                    <a:bodyPr/>
                    <a:lstStyle/>
                    <a:p>
                      <a:pPr>
                        <a:spcAft>
                          <a:spcPts val="0"/>
                        </a:spcAft>
                      </a:pPr>
                      <a:endParaRPr lang="en-GB" sz="1200" b="1" strike="noStrike">
                        <a:solidFill>
                          <a:schemeClr val="tx1"/>
                        </a:solidFill>
                        <a:effectLst/>
                        <a:latin typeface="+mj-lt"/>
                        <a:ea typeface="Calibri" panose="020F0502020204030204" pitchFamily="34" charset="0"/>
                        <a:cs typeface="Calibri" panose="020F0502020204030204" pitchFamily="34" charset="0"/>
                      </a:endParaRPr>
                    </a:p>
                  </a:txBody>
                  <a:tcPr marL="68580" marR="68580" marT="0" marB="0" anchor="ctr">
                    <a:solidFill>
                      <a:schemeClr val="bg1">
                        <a:lumMod val="95000"/>
                      </a:schemeClr>
                    </a:solidFill>
                  </a:tcPr>
                </a:tc>
                <a:extLst>
                  <a:ext uri="{0D108BD9-81ED-4DB2-BD59-A6C34878D82A}">
                    <a16:rowId xmlns:a16="http://schemas.microsoft.com/office/drawing/2014/main" val="520954981"/>
                  </a:ext>
                </a:extLst>
              </a:tr>
              <a:tr h="288000">
                <a:tc>
                  <a:txBody>
                    <a:bodyPr/>
                    <a:lstStyle/>
                    <a:p>
                      <a:pPr>
                        <a:spcAft>
                          <a:spcPts val="0"/>
                        </a:spcAft>
                      </a:pPr>
                      <a:r>
                        <a:rPr lang="en-GB" sz="1200" b="1" strike="noStrike">
                          <a:solidFill>
                            <a:schemeClr val="tx1"/>
                          </a:solidFill>
                          <a:effectLst/>
                          <a:latin typeface="+mn-lt"/>
                          <a:ea typeface="Calibri" panose="020F0502020204030204" pitchFamily="34" charset="0"/>
                          <a:cs typeface="Calibri" panose="020F0502020204030204" pitchFamily="34" charset="0"/>
                        </a:rPr>
                        <a:t>Date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85000"/>
                      </a:sysClr>
                    </a:solidFill>
                  </a:tcPr>
                </a:tc>
                <a:tc gridSpan="2">
                  <a:txBody>
                    <a:bodyPr/>
                    <a:lstStyle/>
                    <a:p>
                      <a:pPr>
                        <a:spcAft>
                          <a:spcPts val="0"/>
                        </a:spcAft>
                      </a:pPr>
                      <a:r>
                        <a:rPr lang="en-GB" sz="1200" b="1" strike="noStrike">
                          <a:solidFill>
                            <a:schemeClr val="tx1"/>
                          </a:solidFill>
                          <a:effectLst/>
                          <a:latin typeface="+mn-lt"/>
                          <a:ea typeface="Calibri" panose="020F0502020204030204" pitchFamily="34" charset="0"/>
                          <a:cs typeface="Calibri" panose="020F0502020204030204" pitchFamily="34" charset="0"/>
                        </a:rPr>
                        <a:t>25/10/2022</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hMerge="1">
                  <a:txBody>
                    <a:bodyPr/>
                    <a:lstStyle/>
                    <a:p>
                      <a:endParaRPr lang="en-GB"/>
                    </a:p>
                  </a:txBody>
                  <a:tcPr/>
                </a:tc>
                <a:extLst>
                  <a:ext uri="{0D108BD9-81ED-4DB2-BD59-A6C34878D82A}">
                    <a16:rowId xmlns:a16="http://schemas.microsoft.com/office/drawing/2014/main" val="1080802545"/>
                  </a:ext>
                </a:extLst>
              </a:tr>
            </a:tbl>
          </a:graphicData>
        </a:graphic>
      </p:graphicFrame>
      <p:pic>
        <p:nvPicPr>
          <p:cNvPr id="9" name="Picture 8">
            <a:extLst>
              <a:ext uri="{FF2B5EF4-FFF2-40B4-BE49-F238E27FC236}">
                <a16:creationId xmlns:a16="http://schemas.microsoft.com/office/drawing/2014/main" id="{38DF9B49-E833-4582-97A0-28E35800E421}"/>
              </a:ext>
            </a:extLst>
          </p:cNvPr>
          <p:cNvPicPr>
            <a:picLocks noChangeAspect="1"/>
          </p:cNvPicPr>
          <p:nvPr/>
        </p:nvPicPr>
        <p:blipFill>
          <a:blip r:embed="rId2"/>
          <a:stretch>
            <a:fillRect/>
          </a:stretch>
        </p:blipFill>
        <p:spPr>
          <a:xfrm>
            <a:off x="2469173" y="4828991"/>
            <a:ext cx="1821473" cy="619913"/>
          </a:xfrm>
          <a:prstGeom prst="rect">
            <a:avLst/>
          </a:prstGeom>
        </p:spPr>
      </p:pic>
    </p:spTree>
    <p:extLst>
      <p:ext uri="{BB962C8B-B14F-4D97-AF65-F5344CB8AC3E}">
        <p14:creationId xmlns:p14="http://schemas.microsoft.com/office/powerpoint/2010/main" val="130860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Final quality checks</a:t>
            </a:r>
            <a:endParaRPr lang="en-GB">
              <a:solidFill>
                <a:srgbClr val="FF0000"/>
              </a:solidFill>
            </a:endParaRPr>
          </a:p>
        </p:txBody>
      </p:sp>
      <p:sp>
        <p:nvSpPr>
          <p:cNvPr id="6" name="TextBox 5">
            <a:extLst>
              <a:ext uri="{FF2B5EF4-FFF2-40B4-BE49-F238E27FC236}">
                <a16:creationId xmlns:a16="http://schemas.microsoft.com/office/drawing/2014/main" id="{88F671C9-6DE7-4F19-A79A-6C45FA5DC51E}"/>
              </a:ext>
            </a:extLst>
          </p:cNvPr>
          <p:cNvSpPr txBox="1"/>
          <p:nvPr/>
        </p:nvSpPr>
        <p:spPr>
          <a:xfrm>
            <a:off x="11712624" y="6309320"/>
            <a:ext cx="36004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charset="0"/>
                <a:ea typeface="+mn-ea"/>
                <a:cs typeface="+mn-cs"/>
              </a:rPr>
              <a:t>7</a:t>
            </a:r>
          </a:p>
        </p:txBody>
      </p:sp>
      <p:graphicFrame>
        <p:nvGraphicFramePr>
          <p:cNvPr id="2" name="Table 1">
            <a:extLst>
              <a:ext uri="{FF2B5EF4-FFF2-40B4-BE49-F238E27FC236}">
                <a16:creationId xmlns:a16="http://schemas.microsoft.com/office/drawing/2014/main" id="{045838E5-EB54-49DD-8D9B-73610B96C4C9}"/>
              </a:ext>
            </a:extLst>
          </p:cNvPr>
          <p:cNvGraphicFramePr>
            <a:graphicFrameLocks noGrp="1"/>
          </p:cNvGraphicFramePr>
          <p:nvPr>
            <p:extLst>
              <p:ext uri="{D42A27DB-BD31-4B8C-83A1-F6EECF244321}">
                <p14:modId xmlns:p14="http://schemas.microsoft.com/office/powerpoint/2010/main" val="3479561612"/>
              </p:ext>
            </p:extLst>
          </p:nvPr>
        </p:nvGraphicFramePr>
        <p:xfrm>
          <a:off x="187684" y="1041116"/>
          <a:ext cx="11739327" cy="4822707"/>
        </p:xfrm>
        <a:graphic>
          <a:graphicData uri="http://schemas.openxmlformats.org/drawingml/2006/table">
            <a:tbl>
              <a:tblPr firstRow="1" bandRow="1">
                <a:tableStyleId>{F5AB1C69-6EDB-4FF4-983F-18BD219EF322}</a:tableStyleId>
              </a:tblPr>
              <a:tblGrid>
                <a:gridCol w="1620000">
                  <a:extLst>
                    <a:ext uri="{9D8B030D-6E8A-4147-A177-3AD203B41FA5}">
                      <a16:colId xmlns:a16="http://schemas.microsoft.com/office/drawing/2014/main" val="1445591256"/>
                    </a:ext>
                  </a:extLst>
                </a:gridCol>
                <a:gridCol w="938588">
                  <a:extLst>
                    <a:ext uri="{9D8B030D-6E8A-4147-A177-3AD203B41FA5}">
                      <a16:colId xmlns:a16="http://schemas.microsoft.com/office/drawing/2014/main" val="1970170143"/>
                    </a:ext>
                  </a:extLst>
                </a:gridCol>
                <a:gridCol w="2203797">
                  <a:extLst>
                    <a:ext uri="{9D8B030D-6E8A-4147-A177-3AD203B41FA5}">
                      <a16:colId xmlns:a16="http://schemas.microsoft.com/office/drawing/2014/main" val="949105896"/>
                    </a:ext>
                  </a:extLst>
                </a:gridCol>
                <a:gridCol w="1688123">
                  <a:extLst>
                    <a:ext uri="{9D8B030D-6E8A-4147-A177-3AD203B41FA5}">
                      <a16:colId xmlns:a16="http://schemas.microsoft.com/office/drawing/2014/main" val="3811999915"/>
                    </a:ext>
                  </a:extLst>
                </a:gridCol>
                <a:gridCol w="879231">
                  <a:extLst>
                    <a:ext uri="{9D8B030D-6E8A-4147-A177-3AD203B41FA5}">
                      <a16:colId xmlns:a16="http://schemas.microsoft.com/office/drawing/2014/main" val="3116412620"/>
                    </a:ext>
                  </a:extLst>
                </a:gridCol>
                <a:gridCol w="888023">
                  <a:extLst>
                    <a:ext uri="{9D8B030D-6E8A-4147-A177-3AD203B41FA5}">
                      <a16:colId xmlns:a16="http://schemas.microsoft.com/office/drawing/2014/main" val="3189764865"/>
                    </a:ext>
                  </a:extLst>
                </a:gridCol>
                <a:gridCol w="3521565">
                  <a:extLst>
                    <a:ext uri="{9D8B030D-6E8A-4147-A177-3AD203B41FA5}">
                      <a16:colId xmlns:a16="http://schemas.microsoft.com/office/drawing/2014/main" val="2310600750"/>
                    </a:ext>
                  </a:extLst>
                </a:gridCol>
              </a:tblGrid>
              <a:tr h="327556">
                <a:tc gridSpan="7">
                  <a:txBody>
                    <a:bodyPr/>
                    <a:lstStyle/>
                    <a:p>
                      <a:r>
                        <a:rPr lang="en-GB" sz="1400"/>
                        <a:t>Final quality Checks</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85498815"/>
                  </a:ext>
                </a:extLst>
              </a:tr>
              <a:tr h="278424">
                <a:tc gridSpan="2">
                  <a:txBody>
                    <a:bodyPr/>
                    <a:lstStyle/>
                    <a:p>
                      <a:r>
                        <a:rPr lang="en-GB" sz="1100" b="1"/>
                        <a:t>Number of charges in HMLR LLC Register</a:t>
                      </a:r>
                    </a:p>
                  </a:txBody>
                  <a:tcPr anchor="ctr">
                    <a:lnT w="12700" cap="flat" cmpd="sng" algn="ctr">
                      <a:solidFill>
                        <a:schemeClr val="bg1"/>
                      </a:solidFill>
                      <a:prstDash val="solid"/>
                      <a:round/>
                      <a:headEnd type="none" w="med" len="med"/>
                      <a:tailEnd type="none" w="med" len="med"/>
                    </a:lnT>
                    <a:solidFill>
                      <a:schemeClr val="bg1">
                        <a:lumMod val="85000"/>
                      </a:schemeClr>
                    </a:solidFill>
                  </a:tcPr>
                </a:tc>
                <a:tc hMerge="1">
                  <a:txBody>
                    <a:bodyPr/>
                    <a:lstStyle/>
                    <a:p>
                      <a:endParaRPr lang="en-GB" sz="1100" b="1"/>
                    </a:p>
                  </a:txBody>
                  <a:tcPr anchor="ctr">
                    <a:lnT w="12700" cap="flat" cmpd="sng" algn="ctr">
                      <a:solidFill>
                        <a:schemeClr val="bg1"/>
                      </a:solidFill>
                      <a:prstDash val="solid"/>
                      <a:round/>
                      <a:headEnd type="none" w="med" len="med"/>
                      <a:tailEnd type="none" w="med" len="med"/>
                    </a:lnT>
                    <a:solidFill>
                      <a:schemeClr val="bg1">
                        <a:lumMod val="85000"/>
                      </a:schemeClr>
                    </a:solidFill>
                  </a:tcPr>
                </a:tc>
                <a:tc gridSpan="5">
                  <a:txBody>
                    <a:bodyPr/>
                    <a:lstStyle/>
                    <a:p>
                      <a:r>
                        <a:rPr lang="en-GB" sz="1100"/>
                        <a:t>46,046*</a:t>
                      </a:r>
                    </a:p>
                  </a:txBody>
                  <a:tcPr anchor="ctr">
                    <a:lnT w="12700" cap="flat" cmpd="sng" algn="ctr">
                      <a:solidFill>
                        <a:schemeClr val="bg1"/>
                      </a:solidFill>
                      <a:prstDash val="solid"/>
                      <a:round/>
                      <a:headEnd type="none" w="med" len="med"/>
                      <a:tailEnd type="none" w="med" len="med"/>
                    </a:lnT>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22812172"/>
                  </a:ext>
                </a:extLst>
              </a:tr>
              <a:tr h="278424">
                <a:tc>
                  <a:txBody>
                    <a:bodyPr/>
                    <a:lstStyle/>
                    <a:p>
                      <a:r>
                        <a:rPr lang="en-GB" sz="1100" b="1">
                          <a:solidFill>
                            <a:schemeClr val="tx1"/>
                          </a:solidFill>
                        </a:rPr>
                        <a:t>Quality criteria</a:t>
                      </a:r>
                    </a:p>
                  </a:txBody>
                  <a:tcPr anchor="ctr">
                    <a:solidFill>
                      <a:schemeClr val="accent3">
                        <a:lumMod val="60000"/>
                        <a:lumOff val="40000"/>
                      </a:schemeClr>
                    </a:solidFill>
                  </a:tcPr>
                </a:tc>
                <a:tc gridSpan="2">
                  <a:txBody>
                    <a:bodyPr/>
                    <a:lstStyle/>
                    <a:p>
                      <a:r>
                        <a:rPr lang="en-GB" sz="1100" b="1">
                          <a:solidFill>
                            <a:schemeClr val="tx1"/>
                          </a:solidFill>
                        </a:rPr>
                        <a:t>Quality description</a:t>
                      </a:r>
                      <a:endParaRPr lang="en-GB"/>
                    </a:p>
                  </a:txBody>
                  <a:tcPr anchor="ctr">
                    <a:solidFill>
                      <a:schemeClr val="accent3">
                        <a:lumMod val="60000"/>
                        <a:lumOff val="40000"/>
                      </a:schemeClr>
                    </a:solidFill>
                  </a:tcPr>
                </a:tc>
                <a:tc hMerge="1">
                  <a:txBody>
                    <a:bodyPr/>
                    <a:lstStyle/>
                    <a:p>
                      <a:endParaRPr lang="en-GB"/>
                    </a:p>
                  </a:txBody>
                  <a:tcPr/>
                </a:tc>
                <a:tc>
                  <a:txBody>
                    <a:bodyPr/>
                    <a:lstStyle/>
                    <a:p>
                      <a:r>
                        <a:rPr lang="en-GB" sz="1100" b="1">
                          <a:solidFill>
                            <a:schemeClr val="tx1"/>
                          </a:solidFill>
                        </a:rPr>
                        <a:t>Method of check</a:t>
                      </a:r>
                      <a:endParaRPr lang="en-GB"/>
                    </a:p>
                  </a:txBody>
                  <a:tcPr anchor="ctr">
                    <a:solidFill>
                      <a:schemeClr val="accent3">
                        <a:lumMod val="60000"/>
                        <a:lumOff val="40000"/>
                      </a:schemeClr>
                    </a:solidFill>
                  </a:tcPr>
                </a:tc>
                <a:tc>
                  <a:txBody>
                    <a:bodyPr/>
                    <a:lstStyle/>
                    <a:p>
                      <a:pPr algn="ctr"/>
                      <a:r>
                        <a:rPr lang="en-GB" sz="1100" b="1">
                          <a:solidFill>
                            <a:schemeClr val="tx1"/>
                          </a:solidFill>
                        </a:rPr>
                        <a:t>AQL</a:t>
                      </a:r>
                      <a:endParaRPr lang="en-GB"/>
                    </a:p>
                  </a:txBody>
                  <a:tcPr anchor="ctr">
                    <a:solidFill>
                      <a:schemeClr val="accent3">
                        <a:lumMod val="60000"/>
                        <a:lumOff val="40000"/>
                      </a:schemeClr>
                    </a:solidFill>
                  </a:tcPr>
                </a:tc>
                <a:tc>
                  <a:txBody>
                    <a:bodyPr/>
                    <a:lstStyle/>
                    <a:p>
                      <a:pPr algn="ctr"/>
                      <a:r>
                        <a:rPr lang="en-GB" sz="1100" b="1">
                          <a:solidFill>
                            <a:schemeClr val="tx1"/>
                          </a:solidFill>
                        </a:rPr>
                        <a:t>Outcome</a:t>
                      </a:r>
                      <a:endParaRPr lang="en-GB"/>
                    </a:p>
                  </a:txBody>
                  <a:tcPr anchor="ctr">
                    <a:solidFill>
                      <a:schemeClr val="accent3">
                        <a:lumMod val="60000"/>
                        <a:lumOff val="40000"/>
                      </a:schemeClr>
                    </a:solidFill>
                  </a:tcPr>
                </a:tc>
                <a:tc>
                  <a:txBody>
                    <a:bodyPr/>
                    <a:lstStyle/>
                    <a:p>
                      <a:r>
                        <a:rPr lang="en-GB" sz="1100" b="1"/>
                        <a:t>Comments</a:t>
                      </a:r>
                      <a:endParaRPr lang="en-GB"/>
                    </a:p>
                  </a:txBody>
                  <a:tcPr anchor="ctr">
                    <a:solidFill>
                      <a:schemeClr val="accent3">
                        <a:lumMod val="60000"/>
                        <a:lumOff val="40000"/>
                      </a:schemeClr>
                    </a:solidFill>
                  </a:tcPr>
                </a:tc>
                <a:extLst>
                  <a:ext uri="{0D108BD9-81ED-4DB2-BD59-A6C34878D82A}">
                    <a16:rowId xmlns:a16="http://schemas.microsoft.com/office/drawing/2014/main" val="2211976008"/>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Completeness*</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Are all valid charges migrated</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See Data Overview &amp; Search Comparison</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100%</a:t>
                      </a:r>
                      <a:endParaRPr lang="en-GB"/>
                    </a:p>
                  </a:txBody>
                  <a:tcPr marL="68580" marR="68580" marT="0" marB="0" anchor="ctr">
                    <a:solidFill>
                      <a:schemeClr val="bg1">
                        <a:lumMod val="95000"/>
                      </a:schemeClr>
                    </a:solidFill>
                  </a:tcPr>
                </a:tc>
                <a:tc>
                  <a:txBody>
                    <a:bodyPr/>
                    <a:lstStyle/>
                    <a:p>
                      <a:pPr algn="ctr"/>
                      <a:r>
                        <a:rPr lang="en-GB" sz="1100"/>
                        <a:t>See comments</a:t>
                      </a:r>
                    </a:p>
                  </a:txBody>
                  <a:tcPr marL="68580" marR="68580" marT="0" marB="0" anchor="ctr">
                    <a:solidFill>
                      <a:schemeClr val="bg1">
                        <a:lumMod val="95000"/>
                      </a:schemeClr>
                    </a:solidFill>
                  </a:tcPr>
                </a:tc>
                <a:tc>
                  <a:txBody>
                    <a:bodyPr/>
                    <a:lstStyle/>
                    <a:p>
                      <a:r>
                        <a:rPr lang="en-GB" sz="1100"/>
                        <a:t>There are 6 charges that did not load for final quality checks due to : 1 x cancelled charge, 1 x missing address, 1 x Financial charge which is being investigated. 3 x invalid geometries which have been fixed and will be loaded into production prior to serve notice.</a:t>
                      </a:r>
                    </a:p>
                  </a:txBody>
                  <a:tcPr marL="68580" marR="68580" marT="0" marB="0" anchor="ctr">
                    <a:solidFill>
                      <a:schemeClr val="bg1">
                        <a:lumMod val="95000"/>
                      </a:schemeClr>
                    </a:solidFill>
                  </a:tcPr>
                </a:tc>
                <a:extLst>
                  <a:ext uri="{0D108BD9-81ED-4DB2-BD59-A6C34878D82A}">
                    <a16:rowId xmlns:a16="http://schemas.microsoft.com/office/drawing/2014/main" val="3400763458"/>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Commission</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Are there any duplicate charges or replicated data attributes</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Holistic</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95%</a:t>
                      </a:r>
                      <a:endParaRPr lang="en-GB"/>
                    </a:p>
                  </a:txBody>
                  <a:tcPr marL="68580" marR="68580" marT="0" marB="0" anchor="ctr">
                    <a:solidFill>
                      <a:schemeClr val="bg1">
                        <a:lumMod val="95000"/>
                      </a:schemeClr>
                    </a:solidFill>
                  </a:tcPr>
                </a:tc>
                <a:tc>
                  <a:txBody>
                    <a:bodyPr/>
                    <a:lstStyle/>
                    <a:p>
                      <a:pPr algn="ctr"/>
                      <a:r>
                        <a:rPr lang="en-GB" sz="1100"/>
                        <a:t>Pass 99.99%</a:t>
                      </a:r>
                    </a:p>
                  </a:txBody>
                  <a:tcPr marL="68580" marR="68580" marT="0" marB="0" anchor="ctr">
                    <a:solidFill>
                      <a:schemeClr val="bg1">
                        <a:lumMod val="95000"/>
                      </a:schemeClr>
                    </a:solidFill>
                  </a:tcPr>
                </a:tc>
                <a:tc>
                  <a:txBody>
                    <a:bodyPr/>
                    <a:lstStyle/>
                    <a:p>
                      <a:r>
                        <a:rPr lang="en-GB" sz="1100"/>
                        <a:t>1 error where the town has been duplicated in the address</a:t>
                      </a:r>
                    </a:p>
                  </a:txBody>
                  <a:tcPr marL="68580" marR="68580" marT="0" marB="0" anchor="ctr">
                    <a:solidFill>
                      <a:schemeClr val="bg1">
                        <a:lumMod val="95000"/>
                      </a:schemeClr>
                    </a:solidFill>
                  </a:tcPr>
                </a:tc>
                <a:extLst>
                  <a:ext uri="{0D108BD9-81ED-4DB2-BD59-A6C34878D82A}">
                    <a16:rowId xmlns:a16="http://schemas.microsoft.com/office/drawing/2014/main" val="2023166722"/>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Classification</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Have Charge Types &amp; Charge Sub-categories been allocated &amp; associated correctly</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Holistic</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99%</a:t>
                      </a:r>
                      <a:endParaRPr lang="en-GB"/>
                    </a:p>
                  </a:txBody>
                  <a:tcPr marL="68580" marR="68580" marT="0" marB="0" anchor="ctr">
                    <a:solidFill>
                      <a:schemeClr val="bg1">
                        <a:lumMod val="95000"/>
                      </a:schemeClr>
                    </a:solidFill>
                  </a:tcPr>
                </a:tc>
                <a:tc>
                  <a:txBody>
                    <a:bodyPr/>
                    <a:lstStyle/>
                    <a:p>
                      <a:pPr algn="ctr"/>
                      <a:r>
                        <a:rPr lang="en-GB" sz="1100"/>
                        <a:t>Pass 100%</a:t>
                      </a:r>
                    </a:p>
                  </a:txBody>
                  <a:tcPr marL="68580" marR="68580" marT="0" marB="0" anchor="ctr">
                    <a:solidFill>
                      <a:schemeClr val="bg1">
                        <a:lumMod val="95000"/>
                      </a:schemeClr>
                    </a:solidFill>
                  </a:tcPr>
                </a:tc>
                <a:tc>
                  <a:txBody>
                    <a:bodyPr/>
                    <a:lstStyle/>
                    <a:p>
                      <a:endParaRPr lang="en-GB" sz="1100"/>
                    </a:p>
                  </a:txBody>
                  <a:tcPr marL="68580" marR="68580" marT="0" marB="0" anchor="ctr">
                    <a:solidFill>
                      <a:schemeClr val="bg1">
                        <a:lumMod val="95000"/>
                      </a:schemeClr>
                    </a:solidFill>
                  </a:tcPr>
                </a:tc>
                <a:extLst>
                  <a:ext uri="{0D108BD9-81ED-4DB2-BD59-A6C34878D82A}">
                    <a16:rowId xmlns:a16="http://schemas.microsoft.com/office/drawing/2014/main" val="4181915943"/>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Conceptual </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Adherence to LLC Practice Guides or agreed Business Rules</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Holistic</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95%</a:t>
                      </a:r>
                      <a:endParaRPr lang="en-GB"/>
                    </a:p>
                  </a:txBody>
                  <a:tcPr marL="68580" marR="68580" marT="0" marB="0" anchor="ctr">
                    <a:solidFill>
                      <a:schemeClr val="bg1">
                        <a:lumMod val="95000"/>
                      </a:schemeClr>
                    </a:solidFill>
                  </a:tcPr>
                </a:tc>
                <a:tc>
                  <a:txBody>
                    <a:bodyPr/>
                    <a:lstStyle/>
                    <a:p>
                      <a:pPr algn="ctr"/>
                      <a:r>
                        <a:rPr lang="en-GB" sz="1100"/>
                        <a:t> Pass 99.97%</a:t>
                      </a:r>
                    </a:p>
                  </a:txBody>
                  <a:tcPr marL="68580" marR="68580" marT="0" marB="0" anchor="ctr">
                    <a:solidFill>
                      <a:schemeClr val="bg1">
                        <a:lumMod val="95000"/>
                      </a:schemeClr>
                    </a:solidFill>
                  </a:tcPr>
                </a:tc>
                <a:tc>
                  <a:txBody>
                    <a:bodyPr/>
                    <a:lstStyle/>
                    <a:p>
                      <a:endParaRPr lang="en-GB" sz="1100"/>
                    </a:p>
                  </a:txBody>
                  <a:tcPr marL="68580" marR="68580" marT="0" marB="0" anchor="ctr">
                    <a:solidFill>
                      <a:schemeClr val="bg1">
                        <a:lumMod val="95000"/>
                      </a:schemeClr>
                    </a:solidFill>
                  </a:tcPr>
                </a:tc>
                <a:extLst>
                  <a:ext uri="{0D108BD9-81ED-4DB2-BD59-A6C34878D82A}">
                    <a16:rowId xmlns:a16="http://schemas.microsoft.com/office/drawing/2014/main" val="62687832"/>
                  </a:ext>
                </a:extLst>
              </a:tr>
              <a:tr h="492155">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Domain </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Adherence to wider rules</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Holistic</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97%</a:t>
                      </a:r>
                      <a:endParaRPr lang="en-GB"/>
                    </a:p>
                  </a:txBody>
                  <a:tcPr marL="68580" marR="68580" marT="0" marB="0" anchor="ctr">
                    <a:solidFill>
                      <a:schemeClr val="bg1">
                        <a:lumMod val="95000"/>
                      </a:schemeClr>
                    </a:solidFill>
                  </a:tcPr>
                </a:tc>
                <a:tc>
                  <a:txBody>
                    <a:bodyPr/>
                    <a:lstStyle/>
                    <a:p>
                      <a:pPr algn="ctr"/>
                      <a:r>
                        <a:rPr lang="en-GB" sz="1100"/>
                        <a:t>Pass 99.96%</a:t>
                      </a:r>
                    </a:p>
                  </a:txBody>
                  <a:tcPr marL="68580" marR="68580" marT="0" marB="0" anchor="ctr">
                    <a:solidFill>
                      <a:schemeClr val="bg1">
                        <a:lumMod val="95000"/>
                      </a:schemeClr>
                    </a:solidFill>
                  </a:tcPr>
                </a:tc>
                <a:tc>
                  <a:txBody>
                    <a:bodyPr/>
                    <a:lstStyle/>
                    <a:p>
                      <a:endParaRPr lang="en-GB" sz="1100"/>
                    </a:p>
                  </a:txBody>
                  <a:tcPr marL="68580" marR="68580" marT="0" marB="0" anchor="ctr">
                    <a:solidFill>
                      <a:schemeClr val="bg1">
                        <a:lumMod val="95000"/>
                      </a:schemeClr>
                    </a:solidFill>
                  </a:tcPr>
                </a:tc>
                <a:extLst>
                  <a:ext uri="{0D108BD9-81ED-4DB2-BD59-A6C34878D82A}">
                    <a16:rowId xmlns:a16="http://schemas.microsoft.com/office/drawing/2014/main" val="3885211007"/>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Geometric Accuracy (position)</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Acceptable relationship between the land affected by the charge and the position of the geometry</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Inspection Tests and Random Sample</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99%</a:t>
                      </a:r>
                      <a:endParaRPr lang="en-GB"/>
                    </a:p>
                  </a:txBody>
                  <a:tcPr marL="68580" marR="68580" marT="0" marB="0" anchor="ctr">
                    <a:solidFill>
                      <a:schemeClr val="bg1">
                        <a:lumMod val="95000"/>
                      </a:schemeClr>
                    </a:solidFill>
                  </a:tcPr>
                </a:tc>
                <a:tc>
                  <a:txBody>
                    <a:bodyPr/>
                    <a:lstStyle/>
                    <a:p>
                      <a:pPr algn="ctr"/>
                      <a:r>
                        <a:rPr lang="en-GB" sz="1100"/>
                        <a:t>Pass</a:t>
                      </a:r>
                    </a:p>
                  </a:txBody>
                  <a:tcPr marL="68580" marR="68580" marT="0" marB="0" anchor="ctr">
                    <a:solidFill>
                      <a:schemeClr val="bg1">
                        <a:lumMod val="95000"/>
                      </a:schemeClr>
                    </a:solidFill>
                  </a:tcPr>
                </a:tc>
                <a:tc rowSpan="2">
                  <a:txBody>
                    <a:bodyPr/>
                    <a:lstStyle/>
                    <a:p>
                      <a:r>
                        <a:rPr lang="en-GB" sz="1100"/>
                        <a:t>See Geometric Accuracy Summary</a:t>
                      </a:r>
                    </a:p>
                  </a:txBody>
                  <a:tcPr marL="68580" marR="68580" marT="0" marB="0" anchor="ctr">
                    <a:solidFill>
                      <a:schemeClr val="bg1">
                        <a:lumMod val="95000"/>
                      </a:schemeClr>
                    </a:solidFill>
                  </a:tcPr>
                </a:tc>
                <a:extLst>
                  <a:ext uri="{0D108BD9-81ED-4DB2-BD59-A6C34878D82A}">
                    <a16:rowId xmlns:a16="http://schemas.microsoft.com/office/drawing/2014/main" val="2337435398"/>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Geometric Accuracy (extent)</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Acceptable relationship between the land affected by the charge and the extent of the geometry</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kern="1200">
                          <a:solidFill>
                            <a:srgbClr val="000000"/>
                          </a:solidFill>
                          <a:effectLst/>
                          <a:latin typeface="+mn-lt"/>
                          <a:ea typeface="Times New Roman" panose="02020603050405020304" pitchFamily="18" charset="0"/>
                          <a:cs typeface="Times New Roman" panose="02020603050405020304" pitchFamily="18" charset="0"/>
                        </a:rPr>
                        <a:t>Inspection Tests</a:t>
                      </a:r>
                      <a:r>
                        <a:rPr lang="en-GB" sz="1100">
                          <a:solidFill>
                            <a:srgbClr val="000000"/>
                          </a:solidFill>
                          <a:effectLst/>
                          <a:latin typeface="+mj-lt"/>
                          <a:ea typeface="Times New Roman" panose="02020603050405020304" pitchFamily="18" charset="0"/>
                          <a:cs typeface="Times New Roman" panose="02020603050405020304" pitchFamily="18" charset="0"/>
                        </a:rPr>
                        <a:t> and Random Sample</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99%</a:t>
                      </a:r>
                      <a:endParaRPr lang="en-GB"/>
                    </a:p>
                  </a:txBody>
                  <a:tcPr marL="68580" marR="68580" marT="0" marB="0" anchor="ctr">
                    <a:solidFill>
                      <a:schemeClr val="bg1">
                        <a:lumMod val="95000"/>
                      </a:schemeClr>
                    </a:solidFill>
                  </a:tcPr>
                </a:tc>
                <a:tc>
                  <a:txBody>
                    <a:bodyPr/>
                    <a:lstStyle/>
                    <a:p>
                      <a:pPr algn="ctr"/>
                      <a:r>
                        <a:rPr lang="en-GB" sz="1100"/>
                        <a:t>Pass</a:t>
                      </a:r>
                    </a:p>
                  </a:txBody>
                  <a:tcPr marL="68580" marR="68580" marT="0" marB="0" anchor="ctr">
                    <a:solidFill>
                      <a:schemeClr val="bg1">
                        <a:lumMod val="95000"/>
                      </a:schemeClr>
                    </a:solidFill>
                  </a:tcPr>
                </a:tc>
                <a:tc vMerge="1">
                  <a:txBody>
                    <a:bodyPr/>
                    <a:lstStyle/>
                    <a:p>
                      <a:r>
                        <a:rPr lang="en-GB" sz="1100"/>
                        <a:t>See Position summary Notes</a:t>
                      </a:r>
                    </a:p>
                  </a:txBody>
                  <a:tcPr marL="68580" marR="68580" marT="0" marB="0" anchor="ctr">
                    <a:solidFill>
                      <a:schemeClr val="bg1">
                        <a:lumMod val="95000"/>
                      </a:schemeClr>
                    </a:solidFill>
                  </a:tcPr>
                </a:tc>
                <a:extLst>
                  <a:ext uri="{0D108BD9-81ED-4DB2-BD59-A6C34878D82A}">
                    <a16:rowId xmlns:a16="http://schemas.microsoft.com/office/drawing/2014/main" val="1848559744"/>
                  </a:ext>
                </a:extLst>
              </a:tr>
              <a:tr h="350838">
                <a:tc>
                  <a:txBody>
                    <a:bodyPr/>
                    <a:lstStyle/>
                    <a:p>
                      <a:pPr algn="l">
                        <a:lnSpc>
                          <a:spcPct val="107000"/>
                        </a:lnSpc>
                        <a:spcBef>
                          <a:spcPts val="200"/>
                        </a:spcBef>
                        <a:spcAft>
                          <a:spcPts val="200"/>
                        </a:spcAft>
                      </a:pPr>
                      <a:r>
                        <a:rPr lang="en-GB" sz="1100" b="1">
                          <a:solidFill>
                            <a:srgbClr val="000000"/>
                          </a:solidFill>
                          <a:effectLst/>
                          <a:latin typeface="+mj-lt"/>
                          <a:ea typeface="Times New Roman" panose="02020603050405020304" pitchFamily="18" charset="0"/>
                          <a:cs typeface="Times New Roman" panose="02020603050405020304" pitchFamily="18" charset="0"/>
                        </a:rPr>
                        <a:t>Temporal Validity</a:t>
                      </a:r>
                      <a:endParaRPr lang="en-GB" sz="1100" b="1">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Order of date attributes</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solidFill>
                            <a:srgbClr val="000000"/>
                          </a:solidFill>
                          <a:effectLst/>
                          <a:latin typeface="+mj-lt"/>
                          <a:ea typeface="Times New Roman" panose="02020603050405020304" pitchFamily="18" charset="0"/>
                          <a:cs typeface="Times New Roman" panose="02020603050405020304" pitchFamily="18" charset="0"/>
                        </a:rPr>
                        <a:t>Holistic</a:t>
                      </a:r>
                      <a:endParaRPr lang="en-GB"/>
                    </a:p>
                  </a:txBody>
                  <a:tcPr marL="68580" marR="68580" marT="0" marB="0" anchor="ctr">
                    <a:solidFill>
                      <a:schemeClr val="bg1">
                        <a:lumMod val="95000"/>
                      </a:schemeClr>
                    </a:solidFill>
                  </a:tcPr>
                </a:tc>
                <a:tc>
                  <a:txBody>
                    <a:bodyPr/>
                    <a:lstStyle/>
                    <a:p>
                      <a:pPr algn="ctr"/>
                      <a:r>
                        <a:rPr lang="en-GB" sz="1100">
                          <a:solidFill>
                            <a:srgbClr val="000000"/>
                          </a:solidFill>
                          <a:effectLst/>
                          <a:latin typeface="+mj-lt"/>
                          <a:ea typeface="Times New Roman" panose="02020603050405020304" pitchFamily="18" charset="0"/>
                          <a:cs typeface="Times New Roman" panose="02020603050405020304" pitchFamily="18" charset="0"/>
                        </a:rPr>
                        <a:t>95%</a:t>
                      </a:r>
                      <a:endParaRPr lang="en-GB"/>
                    </a:p>
                  </a:txBody>
                  <a:tcPr marL="68580" marR="68580" marT="0" marB="0" anchor="ctr">
                    <a:solidFill>
                      <a:schemeClr val="bg1">
                        <a:lumMod val="95000"/>
                      </a:schemeClr>
                    </a:solidFill>
                  </a:tcPr>
                </a:tc>
                <a:tc>
                  <a:txBody>
                    <a:bodyPr/>
                    <a:lstStyle/>
                    <a:p>
                      <a:pPr algn="ctr"/>
                      <a:r>
                        <a:rPr lang="en-GB" sz="1100"/>
                        <a:t>Pass 100%</a:t>
                      </a:r>
                    </a:p>
                  </a:txBody>
                  <a:tcPr marL="68580" marR="68580" marT="0" marB="0" anchor="ctr">
                    <a:solidFill>
                      <a:schemeClr val="bg1">
                        <a:lumMod val="95000"/>
                      </a:schemeClr>
                    </a:solidFill>
                  </a:tcPr>
                </a:tc>
                <a:tc>
                  <a:txBody>
                    <a:bodyPr/>
                    <a:lstStyle/>
                    <a:p>
                      <a:endParaRPr lang="en-GB" sz="1100"/>
                    </a:p>
                  </a:txBody>
                  <a:tcPr marL="68580" marR="68580" marT="0" marB="0" anchor="ctr">
                    <a:solidFill>
                      <a:schemeClr val="bg1">
                        <a:lumMod val="95000"/>
                      </a:schemeClr>
                    </a:solidFill>
                  </a:tcPr>
                </a:tc>
                <a:extLst>
                  <a:ext uri="{0D108BD9-81ED-4DB2-BD59-A6C34878D82A}">
                    <a16:rowId xmlns:a16="http://schemas.microsoft.com/office/drawing/2014/main" val="209505793"/>
                  </a:ext>
                </a:extLst>
              </a:tr>
              <a:tr h="350838">
                <a:tc>
                  <a:txBody>
                    <a:bodyPr/>
                    <a:lstStyle/>
                    <a:p>
                      <a:pPr algn="l">
                        <a:lnSpc>
                          <a:spcPct val="107000"/>
                        </a:lnSpc>
                        <a:spcBef>
                          <a:spcPts val="200"/>
                        </a:spcBef>
                        <a:spcAft>
                          <a:spcPts val="200"/>
                        </a:spcAft>
                      </a:pPr>
                      <a:r>
                        <a:rPr lang="en-GB" sz="1100" b="1">
                          <a:effectLst/>
                          <a:latin typeface="+mj-lt"/>
                          <a:ea typeface="Calibri" panose="020F0502020204030204" pitchFamily="34" charset="0"/>
                          <a:cs typeface="Times New Roman" panose="02020603050405020304" pitchFamily="18" charset="0"/>
                        </a:rPr>
                        <a:t>Topological consistency</a:t>
                      </a:r>
                    </a:p>
                  </a:txBody>
                  <a:tcPr marL="68580" marR="68580" marT="0" marB="0" anchor="ctr">
                    <a:solidFill>
                      <a:schemeClr val="bg1">
                        <a:lumMod val="95000"/>
                      </a:schemeClr>
                    </a:solidFill>
                  </a:tcPr>
                </a:tc>
                <a:tc gridSpan="2">
                  <a:txBody>
                    <a:bodyPr/>
                    <a:lstStyle/>
                    <a:p>
                      <a:r>
                        <a:rPr lang="en-GB" sz="1100" kern="1200">
                          <a:solidFill>
                            <a:srgbClr val="000000"/>
                          </a:solidFill>
                          <a:effectLst/>
                          <a:latin typeface="+mj-lt"/>
                          <a:ea typeface="+mn-ea"/>
                          <a:cs typeface="Times New Roman" panose="02020603050405020304" pitchFamily="18" charset="0"/>
                        </a:rPr>
                        <a:t>Acceptable geometric representation of features</a:t>
                      </a:r>
                      <a:endParaRPr lang="en-GB"/>
                    </a:p>
                  </a:txBody>
                  <a:tcPr marL="68580" marR="68580" marT="0" marB="0" anchor="ctr">
                    <a:solidFill>
                      <a:schemeClr val="bg1">
                        <a:lumMod val="95000"/>
                      </a:schemeClr>
                    </a:solidFill>
                  </a:tcPr>
                </a:tc>
                <a:tc hMerge="1">
                  <a:txBody>
                    <a:bodyPr/>
                    <a:lstStyle/>
                    <a:p>
                      <a:endParaRPr lang="en-GB"/>
                    </a:p>
                  </a:txBody>
                  <a:tcPr/>
                </a:tc>
                <a:tc>
                  <a:txBody>
                    <a:bodyPr/>
                    <a:lstStyle/>
                    <a:p>
                      <a:r>
                        <a:rPr lang="en-GB" sz="1100">
                          <a:effectLst/>
                          <a:latin typeface="+mj-lt"/>
                          <a:ea typeface="Calibri" panose="020F0502020204030204" pitchFamily="34" charset="0"/>
                          <a:cs typeface="Times New Roman" panose="02020603050405020304" pitchFamily="18" charset="0"/>
                        </a:rPr>
                        <a:t>Holistic</a:t>
                      </a:r>
                      <a:endParaRPr lang="en-GB"/>
                    </a:p>
                  </a:txBody>
                  <a:tcPr marL="68580" marR="68580" marT="0" marB="0" anchor="ctr">
                    <a:solidFill>
                      <a:schemeClr val="bg1">
                        <a:lumMod val="95000"/>
                      </a:schemeClr>
                    </a:solidFill>
                  </a:tcPr>
                </a:tc>
                <a:tc>
                  <a:txBody>
                    <a:bodyPr/>
                    <a:lstStyle/>
                    <a:p>
                      <a:pPr algn="ctr"/>
                      <a:r>
                        <a:rPr lang="en-GB" sz="1100">
                          <a:effectLst/>
                          <a:latin typeface="+mj-lt"/>
                          <a:ea typeface="Calibri" panose="020F0502020204030204" pitchFamily="34" charset="0"/>
                          <a:cs typeface="Times New Roman" panose="02020603050405020304" pitchFamily="18" charset="0"/>
                        </a:rPr>
                        <a:t>100%</a:t>
                      </a:r>
                      <a:endParaRPr lang="en-GB"/>
                    </a:p>
                  </a:txBody>
                  <a:tcPr marL="68580" marR="68580" marT="0" marB="0" anchor="ctr">
                    <a:solidFill>
                      <a:schemeClr val="bg1">
                        <a:lumMod val="95000"/>
                      </a:schemeClr>
                    </a:solidFill>
                  </a:tcPr>
                </a:tc>
                <a:tc>
                  <a:txBody>
                    <a:bodyPr/>
                    <a:lstStyle/>
                    <a:p>
                      <a:pPr algn="ctr"/>
                      <a:r>
                        <a:rPr lang="en-GB" sz="1100"/>
                        <a:t>See comments</a:t>
                      </a:r>
                    </a:p>
                  </a:txBody>
                  <a:tcPr marL="68580" marR="68580" marT="0" marB="0" anchor="ctr">
                    <a:solidFill>
                      <a:schemeClr val="bg1">
                        <a:lumMod val="95000"/>
                      </a:schemeClr>
                    </a:solidFill>
                  </a:tcPr>
                </a:tc>
                <a:tc>
                  <a:txBody>
                    <a:bodyPr/>
                    <a:lstStyle/>
                    <a:p>
                      <a:r>
                        <a:rPr lang="en-GB" sz="1100"/>
                        <a:t>As per ‘Completeness’. 3 charges failed to load due to geometry issues but these have been rectified and will be loaded into production prior to serve notice</a:t>
                      </a:r>
                    </a:p>
                  </a:txBody>
                  <a:tcPr marL="68580" marR="68580" marT="0" marB="0" anchor="ctr">
                    <a:solidFill>
                      <a:schemeClr val="bg1">
                        <a:lumMod val="95000"/>
                      </a:schemeClr>
                    </a:solidFill>
                  </a:tcPr>
                </a:tc>
                <a:extLst>
                  <a:ext uri="{0D108BD9-81ED-4DB2-BD59-A6C34878D82A}">
                    <a16:rowId xmlns:a16="http://schemas.microsoft.com/office/drawing/2014/main" val="3176597209"/>
                  </a:ext>
                </a:extLst>
              </a:tr>
            </a:tbl>
          </a:graphicData>
        </a:graphic>
      </p:graphicFrame>
    </p:spTree>
    <p:extLst>
      <p:ext uri="{BB962C8B-B14F-4D97-AF65-F5344CB8AC3E}">
        <p14:creationId xmlns:p14="http://schemas.microsoft.com/office/powerpoint/2010/main" val="255086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Final quality checks</a:t>
            </a:r>
            <a:endParaRPr lang="en-GB">
              <a:solidFill>
                <a:srgbClr val="FF0000"/>
              </a:solidFill>
            </a:endParaRPr>
          </a:p>
        </p:txBody>
      </p:sp>
      <p:sp>
        <p:nvSpPr>
          <p:cNvPr id="6" name="TextBox 5">
            <a:extLst>
              <a:ext uri="{FF2B5EF4-FFF2-40B4-BE49-F238E27FC236}">
                <a16:creationId xmlns:a16="http://schemas.microsoft.com/office/drawing/2014/main" id="{88F671C9-6DE7-4F19-A79A-6C45FA5DC51E}"/>
              </a:ext>
            </a:extLst>
          </p:cNvPr>
          <p:cNvSpPr txBox="1"/>
          <p:nvPr/>
        </p:nvSpPr>
        <p:spPr>
          <a:xfrm>
            <a:off x="11712624" y="6309320"/>
            <a:ext cx="36004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charset="0"/>
                <a:ea typeface="+mn-ea"/>
                <a:cs typeface="+mn-cs"/>
              </a:rPr>
              <a:t>7</a:t>
            </a:r>
          </a:p>
        </p:txBody>
      </p:sp>
      <p:graphicFrame>
        <p:nvGraphicFramePr>
          <p:cNvPr id="7" name="Table 6">
            <a:extLst>
              <a:ext uri="{FF2B5EF4-FFF2-40B4-BE49-F238E27FC236}">
                <a16:creationId xmlns:a16="http://schemas.microsoft.com/office/drawing/2014/main" id="{0D218243-F043-47B7-B3A7-A4EB4A929278}"/>
              </a:ext>
            </a:extLst>
          </p:cNvPr>
          <p:cNvGraphicFramePr>
            <a:graphicFrameLocks noGrp="1"/>
          </p:cNvGraphicFramePr>
          <p:nvPr>
            <p:extLst>
              <p:ext uri="{D42A27DB-BD31-4B8C-83A1-F6EECF244321}">
                <p14:modId xmlns:p14="http://schemas.microsoft.com/office/powerpoint/2010/main" val="3498558049"/>
              </p:ext>
            </p:extLst>
          </p:nvPr>
        </p:nvGraphicFramePr>
        <p:xfrm>
          <a:off x="248088" y="952392"/>
          <a:ext cx="11695823" cy="5548600"/>
        </p:xfrm>
        <a:graphic>
          <a:graphicData uri="http://schemas.openxmlformats.org/drawingml/2006/table">
            <a:tbl>
              <a:tblPr firstRow="1" bandRow="1">
                <a:tableStyleId>{F5AB1C69-6EDB-4FF4-983F-18BD219EF322}</a:tableStyleId>
              </a:tblPr>
              <a:tblGrid>
                <a:gridCol w="1885658">
                  <a:extLst>
                    <a:ext uri="{9D8B030D-6E8A-4147-A177-3AD203B41FA5}">
                      <a16:colId xmlns:a16="http://schemas.microsoft.com/office/drawing/2014/main" val="1445591256"/>
                    </a:ext>
                  </a:extLst>
                </a:gridCol>
                <a:gridCol w="944024">
                  <a:extLst>
                    <a:ext uri="{9D8B030D-6E8A-4147-A177-3AD203B41FA5}">
                      <a16:colId xmlns:a16="http://schemas.microsoft.com/office/drawing/2014/main" val="3116412620"/>
                    </a:ext>
                  </a:extLst>
                </a:gridCol>
                <a:gridCol w="672194">
                  <a:extLst>
                    <a:ext uri="{9D8B030D-6E8A-4147-A177-3AD203B41FA5}">
                      <a16:colId xmlns:a16="http://schemas.microsoft.com/office/drawing/2014/main" val="3189764865"/>
                    </a:ext>
                  </a:extLst>
                </a:gridCol>
                <a:gridCol w="489527">
                  <a:extLst>
                    <a:ext uri="{9D8B030D-6E8A-4147-A177-3AD203B41FA5}">
                      <a16:colId xmlns:a16="http://schemas.microsoft.com/office/drawing/2014/main" val="4195200665"/>
                    </a:ext>
                  </a:extLst>
                </a:gridCol>
                <a:gridCol w="1071418">
                  <a:extLst>
                    <a:ext uri="{9D8B030D-6E8A-4147-A177-3AD203B41FA5}">
                      <a16:colId xmlns:a16="http://schemas.microsoft.com/office/drawing/2014/main" val="353183766"/>
                    </a:ext>
                  </a:extLst>
                </a:gridCol>
                <a:gridCol w="535709">
                  <a:extLst>
                    <a:ext uri="{9D8B030D-6E8A-4147-A177-3AD203B41FA5}">
                      <a16:colId xmlns:a16="http://schemas.microsoft.com/office/drawing/2014/main" val="2011489757"/>
                    </a:ext>
                  </a:extLst>
                </a:gridCol>
                <a:gridCol w="1847273">
                  <a:extLst>
                    <a:ext uri="{9D8B030D-6E8A-4147-A177-3AD203B41FA5}">
                      <a16:colId xmlns:a16="http://schemas.microsoft.com/office/drawing/2014/main" val="1685352379"/>
                    </a:ext>
                  </a:extLst>
                </a:gridCol>
                <a:gridCol w="711200">
                  <a:extLst>
                    <a:ext uri="{9D8B030D-6E8A-4147-A177-3AD203B41FA5}">
                      <a16:colId xmlns:a16="http://schemas.microsoft.com/office/drawing/2014/main" val="3821821812"/>
                    </a:ext>
                  </a:extLst>
                </a:gridCol>
                <a:gridCol w="3538820">
                  <a:extLst>
                    <a:ext uri="{9D8B030D-6E8A-4147-A177-3AD203B41FA5}">
                      <a16:colId xmlns:a16="http://schemas.microsoft.com/office/drawing/2014/main" val="3027595283"/>
                    </a:ext>
                  </a:extLst>
                </a:gridCol>
              </a:tblGrid>
              <a:tr h="324000">
                <a:tc gridSpan="9">
                  <a:txBody>
                    <a:bodyPr/>
                    <a:lstStyle/>
                    <a:p>
                      <a:r>
                        <a:rPr lang="en-GB" sz="1400"/>
                        <a:t>Geometric Accuracy Summary</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sz="1400"/>
                    </a:p>
                  </a:txBody>
                  <a:tcPr anchor="ctr">
                    <a:lnL w="12700" cmpd="sng">
                      <a:noFill/>
                    </a:lnL>
                    <a:lnR w="12700" cmpd="sng">
                      <a:noFill/>
                    </a:lnR>
                    <a:lnT w="12700" cmpd="sng">
                      <a:noFill/>
                    </a:lnT>
                    <a:lnTlToBr w="12700" cmpd="sng">
                      <a:noFill/>
                      <a:prstDash val="solid"/>
                    </a:lnTlToBr>
                    <a:lnBlToTr w="12700" cmpd="sng">
                      <a:noFill/>
                      <a:prstDash val="solid"/>
                    </a:lnBlToTr>
                    <a:solidFill>
                      <a:schemeClr val="accent3"/>
                    </a:solidFill>
                  </a:tcPr>
                </a:tc>
                <a:tc hMerge="1">
                  <a:txBody>
                    <a:bodyPr/>
                    <a:lstStyle/>
                    <a:p>
                      <a:endParaRPr lang="en-GB" sz="1400"/>
                    </a:p>
                  </a:txBody>
                  <a:tcPr anchor="ctr">
                    <a:lnL w="12700" cmpd="sng">
                      <a:noFill/>
                    </a:lnL>
                    <a:lnR w="12700" cmpd="sng">
                      <a:noFill/>
                    </a:lnR>
                    <a:lnT w="12700" cmpd="sng">
                      <a:noFill/>
                    </a:lnT>
                    <a:lnTlToBr w="12700" cmpd="sng">
                      <a:noFill/>
                      <a:prstDash val="solid"/>
                    </a:lnTlToBr>
                    <a:lnBlToTr w="12700" cmpd="sng">
                      <a:noFill/>
                      <a:prstDash val="solid"/>
                    </a:lnBlToTr>
                    <a:solidFill>
                      <a:schemeClr val="accent3"/>
                    </a:solidFill>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lnL w="12700" cmpd="sng">
                      <a:noFill/>
                    </a:lnL>
                  </a:tcPr>
                </a:tc>
                <a:tc hMerge="1">
                  <a:txBody>
                    <a:bodyPr/>
                    <a:lstStyle/>
                    <a:p>
                      <a:endParaRPr lang="en-GB" sz="140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085498815"/>
                  </a:ext>
                </a:extLst>
              </a:tr>
              <a:tr h="216000">
                <a:tc gridSpan="2">
                  <a:txBody>
                    <a:bodyPr/>
                    <a:lstStyle/>
                    <a:p>
                      <a:r>
                        <a:rPr lang="en-GB" sz="1100" b="1"/>
                        <a:t>Number of charges in HMLR LLC Register</a:t>
                      </a:r>
                    </a:p>
                  </a:txBody>
                  <a:tcPr anchor="ctr">
                    <a:lnT w="12700" cap="flat" cmpd="sng" algn="ctr">
                      <a:solidFill>
                        <a:schemeClr val="bg1"/>
                      </a:solidFill>
                      <a:prstDash val="solid"/>
                      <a:round/>
                      <a:headEnd type="none" w="med" len="med"/>
                      <a:tailEnd type="none" w="med" len="med"/>
                    </a:lnT>
                    <a:solidFill>
                      <a:schemeClr val="bg1">
                        <a:lumMod val="85000"/>
                      </a:schemeClr>
                    </a:solidFill>
                  </a:tcPr>
                </a:tc>
                <a:tc hMerge="1">
                  <a:txBody>
                    <a:bodyPr/>
                    <a:lstStyle/>
                    <a:p>
                      <a:endParaRPr lang="en-GB" sz="1100"/>
                    </a:p>
                  </a:txBody>
                  <a:tcPr anchor="ctr">
                    <a:solidFill>
                      <a:schemeClr val="bg1">
                        <a:lumMod val="95000"/>
                      </a:schemeClr>
                    </a:solidFill>
                  </a:tcPr>
                </a:tc>
                <a:tc gridSpan="7">
                  <a:txBody>
                    <a:bodyPr/>
                    <a:lstStyle/>
                    <a:p>
                      <a:r>
                        <a:rPr lang="en-GB" sz="1100"/>
                        <a:t>46,046*</a:t>
                      </a:r>
                    </a:p>
                  </a:txBody>
                  <a:tcPr anchor="ctr">
                    <a:lnT w="12700" cap="flat" cmpd="sng" algn="ctr">
                      <a:solidFill>
                        <a:schemeClr val="bg1"/>
                      </a:solidFill>
                      <a:prstDash val="solid"/>
                      <a:round/>
                      <a:headEnd type="none" w="med" len="med"/>
                      <a:tailEnd type="none" w="med" len="med"/>
                    </a:lnT>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1100"/>
                    </a:p>
                  </a:txBody>
                  <a:tcPr anchor="ct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522812172"/>
                  </a:ext>
                </a:extLst>
              </a:tr>
              <a:tr h="216000">
                <a:tc gridSpan="9">
                  <a:txBody>
                    <a:bodyPr/>
                    <a:lstStyle/>
                    <a:p>
                      <a:r>
                        <a:rPr lang="en-GB" sz="1100" b="1"/>
                        <a:t>Inspection test</a:t>
                      </a:r>
                    </a:p>
                  </a:txBody>
                  <a:tcPr anchor="ctr">
                    <a:solidFill>
                      <a:schemeClr val="accent3">
                        <a:lumMod val="60000"/>
                        <a:lumOff val="40000"/>
                      </a:schemeClr>
                    </a:solidFill>
                  </a:tcPr>
                </a:tc>
                <a:tc hMerge="1">
                  <a:txBody>
                    <a:bodyPr/>
                    <a:lstStyle/>
                    <a:p>
                      <a:endParaRPr lang="en-GB"/>
                    </a:p>
                  </a:txBody>
                  <a:tcPr/>
                </a:tc>
                <a:tc hMerge="1">
                  <a:txBody>
                    <a:bodyPr/>
                    <a:lstStyle/>
                    <a:p>
                      <a:endParaRPr lang="en-GB" sz="1100"/>
                    </a:p>
                  </a:txBody>
                  <a:tcPr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1100" b="1"/>
                    </a:p>
                  </a:txBody>
                  <a:tcPr anchor="ctr">
                    <a:solidFill>
                      <a:schemeClr val="accent3">
                        <a:lumMod val="60000"/>
                        <a:lumOff val="40000"/>
                      </a:schemeClr>
                    </a:solidFill>
                  </a:tcPr>
                </a:tc>
                <a:extLst>
                  <a:ext uri="{0D108BD9-81ED-4DB2-BD59-A6C34878D82A}">
                    <a16:rowId xmlns:a16="http://schemas.microsoft.com/office/drawing/2014/main" val="2120187317"/>
                  </a:ext>
                </a:extLst>
              </a:tr>
              <a:tr h="278424">
                <a:tc gridSpan="9">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a:t>A series of automated tests was used to assess the characteristics of all charge geometries in the LA dataset and identify those with the highest potential for having errors in their position and/or extent. </a:t>
                      </a:r>
                    </a:p>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a:t>This identified </a:t>
                      </a:r>
                      <a:r>
                        <a:rPr lang="en-GB" sz="1100">
                          <a:solidFill>
                            <a:srgbClr val="FF0000"/>
                          </a:solidFill>
                        </a:rPr>
                        <a:t>2,266</a:t>
                      </a:r>
                      <a:r>
                        <a:rPr lang="en-GB" sz="1100"/>
                        <a:t> charges which were all physically inspected.</a:t>
                      </a:r>
                    </a:p>
                  </a:txBody>
                  <a:tcPr anchor="ctr">
                    <a:solidFill>
                      <a:schemeClr val="bg1">
                        <a:lumMod val="95000"/>
                      </a:schemeClr>
                    </a:solidFill>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a:p>
                  </a:txBody>
                  <a:tcPr anchor="ctr">
                    <a:solidFill>
                      <a:schemeClr val="accent3">
                        <a:lumMod val="60000"/>
                        <a:lumOff val="40000"/>
                      </a:schemeClr>
                    </a:solidFill>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a:p>
                  </a:txBody>
                  <a:tcPr anchor="ctr">
                    <a:solidFill>
                      <a:schemeClr val="accent3">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a:p>
                  </a:txBody>
                  <a:tcPr anchor="ctr">
                    <a:solidFill>
                      <a:schemeClr val="bg1">
                        <a:lumMod val="95000"/>
                      </a:schemeClr>
                    </a:solidFill>
                  </a:tcPr>
                </a:tc>
                <a:extLst>
                  <a:ext uri="{0D108BD9-81ED-4DB2-BD59-A6C34878D82A}">
                    <a16:rowId xmlns:a16="http://schemas.microsoft.com/office/drawing/2014/main" val="2211976008"/>
                  </a:ext>
                </a:extLst>
              </a:tr>
              <a:tr h="252000">
                <a:tc gridSpan="9">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a:t>Inspection test Outcome</a:t>
                      </a:r>
                    </a:p>
                  </a:txBody>
                  <a:tcPr anchor="ctr">
                    <a:solidFill>
                      <a:schemeClr val="accent3">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b="1"/>
                    </a:p>
                  </a:txBody>
                  <a:tcPr anchor="ctr">
                    <a:solidFill>
                      <a:schemeClr val="accent3">
                        <a:lumMod val="60000"/>
                        <a:lumOff val="40000"/>
                      </a:schemeClr>
                    </a:solidFill>
                  </a:tcPr>
                </a:tc>
                <a:extLst>
                  <a:ext uri="{0D108BD9-81ED-4DB2-BD59-A6C34878D82A}">
                    <a16:rowId xmlns:a16="http://schemas.microsoft.com/office/drawing/2014/main" val="1962019469"/>
                  </a:ext>
                </a:extLst>
              </a:tr>
              <a:tr h="360312">
                <a:tc>
                  <a:txBody>
                    <a:bodyPr/>
                    <a:lstStyle/>
                    <a:p>
                      <a:pPr algn="l"/>
                      <a:r>
                        <a:rPr lang="en-GB" sz="1100" b="1"/>
                        <a:t>Number of charges inspected</a:t>
                      </a:r>
                    </a:p>
                  </a:txBody>
                  <a:tcPr marL="68580" marR="68580" marT="0" marB="0" anchor="ctr">
                    <a:solidFill>
                      <a:schemeClr val="bg1">
                        <a:lumMod val="85000"/>
                      </a:schemeClr>
                    </a:solidFill>
                  </a:tcPr>
                </a:tc>
                <a:tc>
                  <a:txBody>
                    <a:bodyPr/>
                    <a:lstStyle/>
                    <a:p>
                      <a:pPr algn="l"/>
                      <a:r>
                        <a:rPr lang="en-GB" sz="1100" b="1"/>
                        <a:t>Test</a:t>
                      </a:r>
                    </a:p>
                  </a:txBody>
                  <a:tcPr marL="68580" marR="68580" marT="0" marB="0" anchor="ctr">
                    <a:solidFill>
                      <a:schemeClr val="bg1">
                        <a:lumMod val="85000"/>
                      </a:schemeClr>
                    </a:solidFill>
                  </a:tcPr>
                </a:tc>
                <a:tc gridSpan="2">
                  <a:txBody>
                    <a:bodyPr/>
                    <a:lstStyle/>
                    <a:p>
                      <a:pPr algn="ctr"/>
                      <a:r>
                        <a:rPr lang="en-GB" sz="1100" b="1"/>
                        <a:t>Number of errors found</a:t>
                      </a:r>
                    </a:p>
                  </a:txBody>
                  <a:tcPr marL="68580" marR="68580" marT="0" marB="0" anchor="ctr">
                    <a:solidFill>
                      <a:schemeClr val="bg1">
                        <a:lumMod val="85000"/>
                      </a:schemeClr>
                    </a:solidFill>
                  </a:tcPr>
                </a:tc>
                <a:tc hMerge="1">
                  <a:txBody>
                    <a:bodyPr/>
                    <a:lstStyle/>
                    <a:p>
                      <a:pPr algn="ctr"/>
                      <a:endParaRPr lang="en-GB" sz="1100" b="1"/>
                    </a:p>
                  </a:txBody>
                  <a:tcPr marL="68580" marR="68580" marT="0" marB="0" anchor="ctr">
                    <a:solidFill>
                      <a:schemeClr val="bg1">
                        <a:lumMod val="85000"/>
                      </a:schemeClr>
                    </a:solidFill>
                  </a:tcPr>
                </a:tc>
                <a:tc>
                  <a:txBody>
                    <a:bodyPr/>
                    <a:lstStyle/>
                    <a:p>
                      <a:pPr algn="ctr"/>
                      <a:r>
                        <a:rPr lang="en-GB" sz="1100" b="1"/>
                        <a:t>Total errors</a:t>
                      </a:r>
                    </a:p>
                  </a:txBody>
                  <a:tcPr marL="68580" marR="68580" marT="0" marB="0" anchor="ctr">
                    <a:solidFill>
                      <a:schemeClr val="bg1">
                        <a:lumMod val="85000"/>
                      </a:schemeClr>
                    </a:solidFill>
                  </a:tcPr>
                </a:tc>
                <a:tc gridSpan="3">
                  <a:txBody>
                    <a:bodyPr/>
                    <a:lstStyle/>
                    <a:p>
                      <a:pPr algn="l"/>
                      <a:r>
                        <a:rPr lang="en-GB" sz="1100" b="1"/>
                        <a:t>Outcome</a:t>
                      </a:r>
                    </a:p>
                  </a:txBody>
                  <a:tcPr marL="68580" marR="68580" marT="0" marB="0" anchor="ctr">
                    <a:solidFill>
                      <a:schemeClr val="bg1">
                        <a:lumMod val="85000"/>
                      </a:schemeClr>
                    </a:solidFill>
                  </a:tcPr>
                </a:tc>
                <a:tc hMerge="1">
                  <a:txBody>
                    <a:bodyPr/>
                    <a:lstStyle/>
                    <a:p>
                      <a:endParaRPr lang="en-GB"/>
                    </a:p>
                  </a:txBody>
                  <a:tcPr/>
                </a:tc>
                <a:tc hMerge="1">
                  <a:txBody>
                    <a:bodyPr/>
                    <a:lstStyle/>
                    <a:p>
                      <a:endParaRPr lang="en-GB"/>
                    </a:p>
                  </a:txBody>
                  <a:tcPr/>
                </a:tc>
                <a:tc>
                  <a:txBody>
                    <a:bodyPr/>
                    <a:lstStyle/>
                    <a:p>
                      <a:pPr algn="l"/>
                      <a:r>
                        <a:rPr lang="en-GB" sz="1100" b="1"/>
                        <a:t>Comments</a:t>
                      </a:r>
                      <a:endParaRPr lang="en-GB"/>
                    </a:p>
                  </a:txBody>
                  <a:tcPr marL="68580" marR="68580" marT="0" marB="0" anchor="ctr">
                    <a:solidFill>
                      <a:schemeClr val="bg1">
                        <a:lumMod val="85000"/>
                      </a:schemeClr>
                    </a:solidFill>
                  </a:tcPr>
                </a:tc>
                <a:extLst>
                  <a:ext uri="{0D108BD9-81ED-4DB2-BD59-A6C34878D82A}">
                    <a16:rowId xmlns:a16="http://schemas.microsoft.com/office/drawing/2014/main" val="3400763458"/>
                  </a:ext>
                </a:extLst>
              </a:tr>
              <a:tr h="414259">
                <a:tc rowSpan="2">
                  <a:txBody>
                    <a:bodyPr/>
                    <a:lstStyle/>
                    <a:p>
                      <a:pPr algn="ctr"/>
                      <a:r>
                        <a:rPr lang="en-GB" sz="1100">
                          <a:latin typeface="+mn-lt"/>
                        </a:rPr>
                        <a:t>2,266</a:t>
                      </a:r>
                    </a:p>
                  </a:txBody>
                  <a:tcPr marL="68580" marR="68580" marT="0" marB="0" anchor="ctr">
                    <a:solidFill>
                      <a:schemeClr val="bg1">
                        <a:lumMod val="9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a:t>Position</a:t>
                      </a:r>
                    </a:p>
                  </a:txBody>
                  <a:tcPr marL="68580" marR="68580" marT="0" marB="0" anchor="ctr">
                    <a:solidFill>
                      <a:schemeClr val="bg1">
                        <a:lumMod val="95000"/>
                      </a:schemeClr>
                    </a:solidFill>
                  </a:tcPr>
                </a:tc>
                <a:tc gridSpan="2">
                  <a:txBody>
                    <a:bodyPr/>
                    <a:lstStyle/>
                    <a:p>
                      <a:r>
                        <a:rPr lang="en-GB" sz="1100"/>
                        <a:t>92</a:t>
                      </a:r>
                    </a:p>
                  </a:txBody>
                  <a:tcPr marL="68580" marR="68580" marT="0" marB="0" anchor="ctr">
                    <a:solidFill>
                      <a:schemeClr val="bg1">
                        <a:lumMod val="95000"/>
                      </a:schemeClr>
                    </a:solidFill>
                  </a:tcPr>
                </a:tc>
                <a:tc hMerge="1">
                  <a:txBody>
                    <a:bodyPr/>
                    <a:lstStyle/>
                    <a:p>
                      <a:endParaRPr lang="en-GB" sz="1100"/>
                    </a:p>
                  </a:txBody>
                  <a:tcPr marL="68580" marR="68580" marT="0" marB="0" anchor="ctr">
                    <a:solidFill>
                      <a:schemeClr val="bg1">
                        <a:lumMod val="95000"/>
                      </a:schemeClr>
                    </a:solidFill>
                  </a:tcPr>
                </a:tc>
                <a:tc rowSpan="2">
                  <a:txBody>
                    <a:bodyPr/>
                    <a:lstStyle/>
                    <a:p>
                      <a:pPr algn="ctr"/>
                      <a:r>
                        <a:rPr lang="en-GB" sz="1100"/>
                        <a:t>197</a:t>
                      </a:r>
                    </a:p>
                  </a:txBody>
                  <a:tcPr marL="68580" marR="68580" marT="0" marB="0" anchor="ctr">
                    <a:solidFill>
                      <a:schemeClr val="bg1">
                        <a:lumMod val="95000"/>
                      </a:schemeClr>
                    </a:solidFill>
                  </a:tcPr>
                </a:tc>
                <a:tc rowSpan="2" gridSpan="3">
                  <a:txBody>
                    <a:bodyPr/>
                    <a:lstStyle/>
                    <a:p>
                      <a:pPr algn="l"/>
                      <a:r>
                        <a:rPr lang="en-GB" sz="1100"/>
                        <a:t>All spatial errors were inspected by the LA:</a:t>
                      </a:r>
                    </a:p>
                    <a:p>
                      <a:pPr algn="l"/>
                      <a:r>
                        <a:rPr lang="en-GB" sz="1100"/>
                        <a:t>56 have been corrected</a:t>
                      </a:r>
                    </a:p>
                    <a:p>
                      <a:pPr algn="l"/>
                      <a:r>
                        <a:rPr lang="en-GB" sz="1100"/>
                        <a:t>3 have been cancelled</a:t>
                      </a:r>
                    </a:p>
                    <a:p>
                      <a:pPr algn="l"/>
                      <a:r>
                        <a:rPr lang="en-GB" sz="1100"/>
                        <a:t>138 were deemed to be correct</a:t>
                      </a:r>
                    </a:p>
                  </a:txBody>
                  <a:tcPr marL="68580" marR="68580" marT="0" marB="0" anchor="ctr">
                    <a:solidFill>
                      <a:schemeClr val="bg1">
                        <a:lumMod val="95000"/>
                      </a:schemeClr>
                    </a:solidFill>
                  </a:tcPr>
                </a:tc>
                <a:tc rowSpan="2" hMerge="1">
                  <a:txBody>
                    <a:bodyPr/>
                    <a:lstStyle/>
                    <a:p>
                      <a:endParaRPr lang="en-GB"/>
                    </a:p>
                  </a:txBody>
                  <a:tcPr/>
                </a:tc>
                <a:tc rowSpan="2" hMerge="1">
                  <a:txBody>
                    <a:bodyPr/>
                    <a:lstStyle/>
                    <a:p>
                      <a:endParaRPr lang="en-GB"/>
                    </a:p>
                  </a:txBody>
                  <a:tcPr/>
                </a:tc>
                <a:tc rowSpan="2">
                  <a:txBody>
                    <a:bodyPr/>
                    <a:lstStyle/>
                    <a:p>
                      <a:pPr algn="l"/>
                      <a:r>
                        <a:rPr lang="en-GB" sz="1100"/>
                        <a:t>The corrected charges will be checked when the API is switched on. The high number of charges deemed to be correct was due a high number of new developments where the LA use nearby addresspoints to provide the charge address.</a:t>
                      </a:r>
                    </a:p>
                  </a:txBody>
                  <a:tcPr marL="68580" marR="68580" marT="0" marB="0" anchor="ctr">
                    <a:solidFill>
                      <a:schemeClr val="bg1">
                        <a:lumMod val="95000"/>
                      </a:schemeClr>
                    </a:solidFill>
                  </a:tcPr>
                </a:tc>
                <a:extLst>
                  <a:ext uri="{0D108BD9-81ED-4DB2-BD59-A6C34878D82A}">
                    <a16:rowId xmlns:a16="http://schemas.microsoft.com/office/drawing/2014/main" val="4253813527"/>
                  </a:ext>
                </a:extLst>
              </a:tr>
              <a:tr h="360312">
                <a:tc vMerge="1">
                  <a:txBody>
                    <a:bodyPr/>
                    <a:lstStyle/>
                    <a:p>
                      <a:pPr algn="ctr"/>
                      <a:r>
                        <a:rPr lang="en-GB" sz="1100">
                          <a:latin typeface="+mn-lt"/>
                        </a:rPr>
                        <a:t>1,800</a:t>
                      </a:r>
                    </a:p>
                  </a:txBody>
                  <a:tcPr marL="68580" marR="68580" marT="0" marB="0" anchor="ctr">
                    <a:solidFill>
                      <a:schemeClr val="bg1">
                        <a:lumMod val="9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a:t>Extent</a:t>
                      </a:r>
                    </a:p>
                  </a:txBody>
                  <a:tcPr marL="68580" marR="68580" marT="0" marB="0" anchor="ctr">
                    <a:solidFill>
                      <a:schemeClr val="bg1">
                        <a:lumMod val="95000"/>
                      </a:schemeClr>
                    </a:solidFill>
                  </a:tcPr>
                </a:tc>
                <a:tc gridSpan="2">
                  <a:txBody>
                    <a:bodyPr/>
                    <a:lstStyle/>
                    <a:p>
                      <a:r>
                        <a:rPr lang="en-GB" sz="1100"/>
                        <a:t>105</a:t>
                      </a:r>
                    </a:p>
                  </a:txBody>
                  <a:tcPr marL="68580" marR="68580" marT="0" marB="0" anchor="ctr">
                    <a:solidFill>
                      <a:schemeClr val="bg1">
                        <a:lumMod val="95000"/>
                      </a:schemeClr>
                    </a:solidFill>
                  </a:tcPr>
                </a:tc>
                <a:tc hMerge="1">
                  <a:txBody>
                    <a:bodyPr/>
                    <a:lstStyle/>
                    <a:p>
                      <a:endParaRPr lang="en-GB" sz="1100"/>
                    </a:p>
                  </a:txBody>
                  <a:tcPr marL="68580" marR="68580" marT="0" marB="0" anchor="ctr">
                    <a:solidFill>
                      <a:schemeClr val="bg1">
                        <a:lumMod val="95000"/>
                      </a:schemeClr>
                    </a:solidFill>
                  </a:tcPr>
                </a:tc>
                <a:tc vMerge="1">
                  <a:txBody>
                    <a:bodyPr/>
                    <a:lstStyle/>
                    <a:p>
                      <a:endParaRPr lang="en-GB" sz="1100"/>
                    </a:p>
                  </a:txBody>
                  <a:tcPr marL="68580" marR="68580" marT="0" marB="0" anchor="ctr">
                    <a:solidFill>
                      <a:schemeClr val="bg1">
                        <a:lumMod val="95000"/>
                      </a:schemeClr>
                    </a:solidFill>
                  </a:tcPr>
                </a:tc>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vMerge="1">
                  <a:txBody>
                    <a:bodyPr/>
                    <a:lstStyle/>
                    <a:p>
                      <a:endParaRPr lang="en-GB"/>
                    </a:p>
                  </a:txBody>
                  <a:tcPr/>
                </a:tc>
                <a:extLst>
                  <a:ext uri="{0D108BD9-81ED-4DB2-BD59-A6C34878D82A}">
                    <a16:rowId xmlns:a16="http://schemas.microsoft.com/office/drawing/2014/main" val="2023166722"/>
                  </a:ext>
                </a:extLst>
              </a:tr>
              <a:tr h="259200">
                <a:tc gridSpan="9">
                  <a:txBody>
                    <a:bodyPr/>
                    <a:lstStyle/>
                    <a:p>
                      <a:pPr algn="l"/>
                      <a:r>
                        <a:rPr lang="en-GB" sz="1100" b="1">
                          <a:solidFill>
                            <a:schemeClr val="tx1"/>
                          </a:solidFill>
                        </a:rPr>
                        <a:t>Statistically valid sample</a:t>
                      </a:r>
                      <a:endParaRPr lang="en-GB" sz="1100" b="1">
                        <a:latin typeface="+mn-lt"/>
                      </a:endParaRPr>
                    </a:p>
                  </a:txBody>
                  <a:tcPr marL="68580" marR="68580" marT="0" marB="0" anchor="ctr">
                    <a:solidFill>
                      <a:schemeClr val="accent3">
                        <a:lumMod val="60000"/>
                        <a:lumOff val="40000"/>
                      </a:schemeClr>
                    </a:solidFill>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b="1"/>
                    </a:p>
                  </a:txBody>
                  <a:tcPr marL="68580" marR="68580" marT="0" marB="0" anchor="ctr">
                    <a:solidFill>
                      <a:schemeClr val="bg1">
                        <a:lumMod val="95000"/>
                      </a:schemeClr>
                    </a:solidFill>
                  </a:tcPr>
                </a:tc>
                <a:tc hMerge="1">
                  <a:txBody>
                    <a:bodyPr/>
                    <a:lstStyle/>
                    <a:p>
                      <a:endParaRPr lang="en-GB" sz="1100"/>
                    </a:p>
                  </a:txBody>
                  <a:tcPr marL="68580" marR="68580" marT="0" marB="0" anchor="ctr">
                    <a:solidFill>
                      <a:schemeClr val="bg1">
                        <a:lumMod val="95000"/>
                      </a:schemeClr>
                    </a:solidFill>
                  </a:tcPr>
                </a:tc>
                <a:tc hMerge="1">
                  <a:txBody>
                    <a:bodyPr/>
                    <a:lstStyle/>
                    <a:p>
                      <a:endParaRPr lang="en-GB"/>
                    </a:p>
                  </a:txBody>
                  <a:tcPr/>
                </a:tc>
                <a:tc hMerge="1">
                  <a:txBody>
                    <a:bodyPr/>
                    <a:lstStyle/>
                    <a:p>
                      <a:pPr algn="ctr"/>
                      <a:endParaRPr lang="en-GB" sz="1100"/>
                    </a:p>
                  </a:txBody>
                  <a:tcPr marL="68580" marR="68580" marT="0" marB="0" anchor="ctr">
                    <a:solidFill>
                      <a:schemeClr val="bg1">
                        <a:lumMod val="95000"/>
                      </a:schemeClr>
                    </a:solidFill>
                  </a:tcPr>
                </a:tc>
                <a:tc hMerge="1">
                  <a:txBody>
                    <a:bodyPr/>
                    <a:lstStyle/>
                    <a:p>
                      <a:pPr algn="l"/>
                      <a:endParaRPr lang="en-GB" sz="1100"/>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pPr algn="l"/>
                      <a:endParaRPr lang="en-GB"/>
                    </a:p>
                  </a:txBody>
                  <a:tcPr marL="68580" marR="68580" marT="0" marB="0" anchor="ctr">
                    <a:solidFill>
                      <a:schemeClr val="bg1">
                        <a:lumMod val="95000"/>
                      </a:schemeClr>
                    </a:solidFill>
                  </a:tcPr>
                </a:tc>
                <a:extLst>
                  <a:ext uri="{0D108BD9-81ED-4DB2-BD59-A6C34878D82A}">
                    <a16:rowId xmlns:a16="http://schemas.microsoft.com/office/drawing/2014/main" val="4294226628"/>
                  </a:ext>
                </a:extLst>
              </a:tr>
              <a:tr h="432000">
                <a:tc gridSpan="9">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0"/>
                        <a:t>A statistically valid random sample was taken from the remainder of the dataset that had not been physically inspected.  E</a:t>
                      </a:r>
                      <a:r>
                        <a:rPr lang="en-GB" sz="1100"/>
                        <a:t>ach charge had the position and extent of the geometry assessed, with the outcome of each test evaluated independently against the 99% AQL threshold.</a:t>
                      </a: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a:p>
                  </a:txBody>
                  <a:tcPr marL="68580" marR="68580" marT="0" marB="0" anchor="ctr">
                    <a:solidFill>
                      <a:schemeClr val="accent3">
                        <a:lumMod val="20000"/>
                        <a:lumOff val="80000"/>
                      </a:schemeClr>
                    </a:solidFill>
                  </a:tcPr>
                </a:tc>
                <a:extLst>
                  <a:ext uri="{0D108BD9-81ED-4DB2-BD59-A6C34878D82A}">
                    <a16:rowId xmlns:a16="http://schemas.microsoft.com/office/drawing/2014/main" val="2221600294"/>
                  </a:ext>
                </a:extLst>
              </a:tr>
              <a:tr h="360312">
                <a:tc gridSpan="3">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1" i="0" kern="1200">
                          <a:solidFill>
                            <a:schemeClr val="dk1"/>
                          </a:solidFill>
                          <a:effectLst/>
                          <a:latin typeface="+mn-lt"/>
                          <a:ea typeface="Calibri" panose="020F0502020204030204" pitchFamily="34" charset="0"/>
                          <a:cs typeface="Times New Roman" panose="02020603050405020304" pitchFamily="18" charset="0"/>
                        </a:rPr>
                        <a:t>Population size (total charges minus inspection tests)</a:t>
                      </a:r>
                    </a:p>
                  </a:txBody>
                  <a:tcPr marL="68580" marR="68580" marT="0" marB="0" anchor="ctr">
                    <a:solidFill>
                      <a:schemeClr val="bg1">
                        <a:lumMod val="85000"/>
                      </a:schemeClr>
                    </a:solidFill>
                  </a:tcPr>
                </a:tc>
                <a:tc hMerge="1">
                  <a:txBody>
                    <a:bodyPr/>
                    <a:lstStyle/>
                    <a:p>
                      <a:endParaRPr lang="en-GB"/>
                    </a:p>
                  </a:txBody>
                  <a:tcPr/>
                </a:tc>
                <a:tc hMerge="1">
                  <a:txBody>
                    <a:bodyPr/>
                    <a:lstStyle/>
                    <a:p>
                      <a:pPr algn="ctr"/>
                      <a:r>
                        <a:rPr lang="en-GB" sz="1100" b="1">
                          <a:latin typeface="+mn-lt"/>
                        </a:rPr>
                        <a:t>Sample size</a:t>
                      </a:r>
                    </a:p>
                  </a:txBody>
                  <a:tcPr marL="68580" marR="68580" marT="0" marB="0" anchor="ctr">
                    <a:solidFill>
                      <a:schemeClr val="bg1">
                        <a:lumMod val="85000"/>
                      </a:schemeClr>
                    </a:solidFill>
                  </a:tcPr>
                </a:tc>
                <a:tc gridSpan="4">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1">
                          <a:latin typeface="+mn-lt"/>
                        </a:rPr>
                        <a:t>Sample size</a:t>
                      </a:r>
                      <a:endParaRPr lang="en-GB" sz="1100" b="1" i="0" kern="120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hMerge="1">
                  <a:txBody>
                    <a:bodyPr/>
                    <a:lstStyle/>
                    <a:p>
                      <a:pPr algn="ctr"/>
                      <a:r>
                        <a:rPr lang="en-GB" sz="1100" b="1">
                          <a:latin typeface="+mn-lt"/>
                        </a:rPr>
                        <a:t>Sample size</a:t>
                      </a:r>
                      <a:endParaRPr lang="en-GB" sz="1100">
                        <a:latin typeface="+mn-lt"/>
                      </a:endParaRPr>
                    </a:p>
                  </a:txBody>
                  <a:tcPr marL="68580" marR="68580" marT="0" marB="0" anchor="ctr">
                    <a:solidFill>
                      <a:schemeClr val="bg1">
                        <a:lumMod val="85000"/>
                      </a:schemeClr>
                    </a:solidFill>
                  </a:tcPr>
                </a:tc>
                <a:tc hMerge="1">
                  <a:txBody>
                    <a:bodyPr/>
                    <a:lstStyle/>
                    <a:p>
                      <a:endParaRPr lang="en-GB"/>
                    </a:p>
                  </a:txBody>
                  <a:tcPr/>
                </a:tc>
                <a:tc hMerge="1">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endParaRPr lang="en-GB" sz="1100" b="1" i="0" kern="120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gridSpan="2">
                  <a:txBody>
                    <a:bodyPr/>
                    <a:lstStyle/>
                    <a:p>
                      <a:pPr algn="ctr"/>
                      <a:r>
                        <a:rPr lang="en-GB" sz="1100" b="1">
                          <a:latin typeface="+mn-lt"/>
                        </a:rPr>
                        <a:t>Max number of errors to achieve AQL for each test</a:t>
                      </a:r>
                      <a:endParaRPr lang="en-GB" b="1"/>
                    </a:p>
                  </a:txBody>
                  <a:tcPr marL="68580" marR="68580" marT="0" marB="0" anchor="ctr">
                    <a:solidFill>
                      <a:schemeClr val="bg1">
                        <a:lumMod val="85000"/>
                      </a:schemeClr>
                    </a:solidFill>
                  </a:tcPr>
                </a:tc>
                <a:tc hMerge="1">
                  <a:txBody>
                    <a:bodyPr/>
                    <a:lstStyle/>
                    <a:p>
                      <a:pPr algn="ctr"/>
                      <a:endParaRPr lang="en-GB" sz="1100" b="1">
                        <a:latin typeface="+mn-lt"/>
                      </a:endParaRPr>
                    </a:p>
                  </a:txBody>
                  <a:tcPr marL="68580" marR="68580" marT="0" marB="0" anchor="ctr">
                    <a:solidFill>
                      <a:schemeClr val="bg1">
                        <a:lumMod val="95000"/>
                      </a:schemeClr>
                    </a:solidFill>
                  </a:tcPr>
                </a:tc>
                <a:extLst>
                  <a:ext uri="{0D108BD9-81ED-4DB2-BD59-A6C34878D82A}">
                    <a16:rowId xmlns:a16="http://schemas.microsoft.com/office/drawing/2014/main" val="3808628701"/>
                  </a:ext>
                </a:extLst>
              </a:tr>
              <a:tr h="360312">
                <a:tc gridSpan="3">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0" i="0" kern="1200">
                          <a:solidFill>
                            <a:schemeClr val="dk1"/>
                          </a:solidFill>
                          <a:effectLst/>
                          <a:latin typeface="+mn-lt"/>
                          <a:ea typeface="Calibri" panose="020F0502020204030204" pitchFamily="34" charset="0"/>
                          <a:cs typeface="Times New Roman" panose="02020603050405020304" pitchFamily="18" charset="0"/>
                        </a:rPr>
                        <a:t>16,986</a:t>
                      </a:r>
                    </a:p>
                  </a:txBody>
                  <a:tcPr marL="68580" marR="68580" marT="0" marB="0" anchor="ctr">
                    <a:solidFill>
                      <a:schemeClr val="bg1">
                        <a:lumMod val="95000"/>
                      </a:schemeClr>
                    </a:solidFill>
                  </a:tcPr>
                </a:tc>
                <a:tc hMerge="1">
                  <a:txBody>
                    <a:bodyPr/>
                    <a:lstStyle/>
                    <a:p>
                      <a:pPr algn="ctr"/>
                      <a:endParaRPr lang="en-GB" sz="1100">
                        <a:latin typeface="+mn-lt"/>
                      </a:endParaRPr>
                    </a:p>
                  </a:txBody>
                  <a:tcPr marL="68580" marR="68580" marT="0" marB="0" anchor="ctr">
                    <a:solidFill>
                      <a:schemeClr val="bg1">
                        <a:lumMod val="95000"/>
                      </a:schemeClr>
                    </a:solidFill>
                  </a:tcPr>
                </a:tc>
                <a:tc hMerge="1">
                  <a:txBody>
                    <a:bodyPr/>
                    <a:lstStyle/>
                    <a:p>
                      <a:pPr algn="ctr"/>
                      <a:r>
                        <a:rPr lang="en-GB" sz="1100">
                          <a:latin typeface="+mn-lt"/>
                        </a:rPr>
                        <a:t>315</a:t>
                      </a:r>
                    </a:p>
                  </a:txBody>
                  <a:tcPr marL="68580" marR="68580" marT="0" marB="0" anchor="ctr">
                    <a:solidFill>
                      <a:schemeClr val="bg1">
                        <a:lumMod val="95000"/>
                      </a:schemeClr>
                    </a:solidFill>
                  </a:tcPr>
                </a:tc>
                <a:tc gridSpan="4">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0" i="0" kern="1200">
                          <a:solidFill>
                            <a:schemeClr val="dk1"/>
                          </a:solidFill>
                          <a:effectLst/>
                          <a:latin typeface="+mn-lt"/>
                          <a:ea typeface="Calibri" panose="020F0502020204030204" pitchFamily="34" charset="0"/>
                          <a:cs typeface="Times New Roman" panose="02020603050405020304" pitchFamily="18" charset="0"/>
                        </a:rPr>
                        <a:t>315</a:t>
                      </a:r>
                    </a:p>
                  </a:txBody>
                  <a:tcPr marL="68580" marR="68580" marT="0" marB="0" anchor="ctr">
                    <a:solidFill>
                      <a:schemeClr val="bg1">
                        <a:lumMod val="95000"/>
                      </a:schemeClr>
                    </a:solidFill>
                  </a:tcPr>
                </a:tc>
                <a:tc hMerge="1">
                  <a:txBody>
                    <a:bodyPr/>
                    <a:lstStyle/>
                    <a:p>
                      <a:pPr algn="ctr"/>
                      <a:r>
                        <a:rPr lang="en-GB" sz="1100">
                          <a:latin typeface="+mn-lt"/>
                        </a:rPr>
                        <a:t>315</a:t>
                      </a:r>
                    </a:p>
                  </a:txBody>
                  <a:tcPr marL="68580" marR="68580" marT="0" marB="0" anchor="ctr">
                    <a:solidFill>
                      <a:schemeClr val="bg1">
                        <a:lumMod val="95000"/>
                      </a:schemeClr>
                    </a:solidFill>
                  </a:tcPr>
                </a:tc>
                <a:tc hMerge="1">
                  <a:txBody>
                    <a:bodyPr/>
                    <a:lstStyle/>
                    <a:p>
                      <a:endParaRPr lang="en-GB"/>
                    </a:p>
                  </a:txBody>
                  <a:tcPr/>
                </a:tc>
                <a:tc hMerge="1">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endParaRPr lang="en-GB" sz="1100" b="0" i="0" kern="120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gridSpan="2">
                  <a:txBody>
                    <a:bodyPr/>
                    <a:lstStyle/>
                    <a:p>
                      <a:pPr algn="ctr"/>
                      <a:r>
                        <a:rPr lang="en-GB" sz="1100" b="0"/>
                        <a:t>6</a:t>
                      </a:r>
                    </a:p>
                  </a:txBody>
                  <a:tcPr marL="68580" marR="68580" marT="0" marB="0" anchor="ctr">
                    <a:solidFill>
                      <a:schemeClr val="bg1">
                        <a:lumMod val="95000"/>
                      </a:schemeClr>
                    </a:solidFill>
                  </a:tcPr>
                </a:tc>
                <a:tc hMerge="1">
                  <a:txBody>
                    <a:bodyPr/>
                    <a:lstStyle/>
                    <a:p>
                      <a:pPr algn="ctr"/>
                      <a:endParaRPr lang="en-GB" sz="1100">
                        <a:latin typeface="+mn-lt"/>
                      </a:endParaRPr>
                    </a:p>
                  </a:txBody>
                  <a:tcPr marL="68580" marR="68580" marT="0" marB="0" anchor="ctr">
                    <a:solidFill>
                      <a:schemeClr val="bg1">
                        <a:lumMod val="95000"/>
                      </a:schemeClr>
                    </a:solidFill>
                  </a:tcPr>
                </a:tc>
                <a:extLst>
                  <a:ext uri="{0D108BD9-81ED-4DB2-BD59-A6C34878D82A}">
                    <a16:rowId xmlns:a16="http://schemas.microsoft.com/office/drawing/2014/main" val="4181915943"/>
                  </a:ext>
                </a:extLst>
              </a:tr>
              <a:tr h="259200">
                <a:tc gridSpan="9">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a:t>Sample test Outcome</a:t>
                      </a:r>
                    </a:p>
                  </a:txBody>
                  <a:tcPr marL="68580" marR="68580" marT="0" marB="0" anchor="ctr">
                    <a:solidFill>
                      <a:schemeClr val="accent3">
                        <a:lumMod val="60000"/>
                        <a:lumOff val="40000"/>
                      </a:schemeClr>
                    </a:solidFill>
                  </a:tcPr>
                </a:tc>
                <a:tc hMerge="1">
                  <a:txBody>
                    <a:bodyPr/>
                    <a:lstStyle/>
                    <a:p>
                      <a:endParaRPr lang="en-GB"/>
                    </a:p>
                  </a:txBody>
                  <a:tcPr/>
                </a:tc>
                <a:tc hMerge="1">
                  <a:txBody>
                    <a:bodyPr/>
                    <a:lstStyle/>
                    <a:p>
                      <a:pPr algn="ctr"/>
                      <a:endParaRPr lang="en-GB" sz="1100">
                        <a:latin typeface="+mn-lt"/>
                      </a:endParaRP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b="1"/>
                    </a:p>
                  </a:txBody>
                  <a:tcPr marL="68580" marR="68580" marT="0" marB="0" anchor="ctr">
                    <a:solidFill>
                      <a:schemeClr val="accent3">
                        <a:lumMod val="60000"/>
                        <a:lumOff val="40000"/>
                      </a:schemeClr>
                    </a:solidFill>
                  </a:tcPr>
                </a:tc>
                <a:extLst>
                  <a:ext uri="{0D108BD9-81ED-4DB2-BD59-A6C34878D82A}">
                    <a16:rowId xmlns:a16="http://schemas.microsoft.com/office/drawing/2014/main" val="2398125546"/>
                  </a:ext>
                </a:extLst>
              </a:tr>
              <a:tr h="360312">
                <a:tc>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1"/>
                        <a:t>Test</a:t>
                      </a:r>
                    </a:p>
                  </a:txBody>
                  <a:tcPr marL="68580" marR="68580" marT="0" marB="0" anchor="ctr">
                    <a:solidFill>
                      <a:schemeClr val="bg1">
                        <a:lumMod val="85000"/>
                      </a:schemeClr>
                    </a:solidFill>
                  </a:tcPr>
                </a:tc>
                <a:tc gridSpan="3">
                  <a:txBody>
                    <a:bodyPr/>
                    <a:lstStyle/>
                    <a:p>
                      <a:pPr algn="ctr"/>
                      <a:r>
                        <a:rPr lang="en-GB" sz="1100" b="1"/>
                        <a:t>Number of errors found</a:t>
                      </a:r>
                      <a:endParaRPr lang="en-GB"/>
                    </a:p>
                  </a:txBody>
                  <a:tcPr marL="68580" marR="68580" marT="0" marB="0" anchor="ctr">
                    <a:solidFill>
                      <a:schemeClr val="bg1">
                        <a:lumMod val="85000"/>
                      </a:schemeClr>
                    </a:solidFill>
                  </a:tcPr>
                </a:tc>
                <a:tc hMerge="1">
                  <a:txBody>
                    <a:bodyPr/>
                    <a:lstStyle/>
                    <a:p>
                      <a:endParaRPr lang="en-GB"/>
                    </a:p>
                  </a:txBody>
                  <a:tcPr/>
                </a:tc>
                <a:tc hMerge="1">
                  <a:txBody>
                    <a:bodyPr/>
                    <a:lstStyle/>
                    <a:p>
                      <a:endParaRPr lang="en-GB"/>
                    </a:p>
                  </a:txBody>
                  <a:tcPr/>
                </a:tc>
                <a:tc gridSpan="2">
                  <a:txBody>
                    <a:bodyPr/>
                    <a:lstStyle/>
                    <a:p>
                      <a:pPr algn="ctr"/>
                      <a:r>
                        <a:rPr lang="en-GB" sz="1100" b="1"/>
                        <a:t>Outcome</a:t>
                      </a:r>
                      <a:endParaRPr lang="en-GB"/>
                    </a:p>
                  </a:txBody>
                  <a:tcPr marL="68580" marR="68580" marT="0" marB="0" anchor="ctr">
                    <a:solidFill>
                      <a:schemeClr val="bg1">
                        <a:lumMod val="85000"/>
                      </a:schemeClr>
                    </a:solidFill>
                  </a:tcPr>
                </a:tc>
                <a:tc hMerge="1">
                  <a:txBody>
                    <a:bodyPr/>
                    <a:lstStyle/>
                    <a:p>
                      <a:endParaRPr lang="en-GB" sz="1100" b="1"/>
                    </a:p>
                  </a:txBody>
                  <a:tcPr marL="68580" marR="68580" marT="0" marB="0" anchor="ctr">
                    <a:solidFill>
                      <a:schemeClr val="accent3">
                        <a:lumMod val="20000"/>
                        <a:lumOff val="80000"/>
                      </a:schemeClr>
                    </a:solidFill>
                  </a:tcPr>
                </a:tc>
                <a:tc gridSpan="3">
                  <a:txBody>
                    <a:bodyPr/>
                    <a:lstStyle/>
                    <a:p>
                      <a:r>
                        <a:rPr lang="en-GB" sz="1100" b="1"/>
                        <a:t>Comment</a:t>
                      </a:r>
                      <a:endParaRPr lang="en-GB"/>
                    </a:p>
                  </a:txBody>
                  <a:tcPr marL="68580" marR="68580" marT="0" marB="0" anchor="ctr">
                    <a:solidFill>
                      <a:schemeClr val="bg1">
                        <a:lumMod val="85000"/>
                      </a:schemeClr>
                    </a:solidFill>
                  </a:tcPr>
                </a:tc>
                <a:tc hMerge="1">
                  <a:txBody>
                    <a:bodyPr/>
                    <a:lstStyle/>
                    <a:p>
                      <a:endParaRPr lang="en-GB" b="1"/>
                    </a:p>
                  </a:txBody>
                  <a:tcPr marL="68580" marR="68580" marT="0" marB="0" anchor="ctr">
                    <a:solidFill>
                      <a:schemeClr val="accent3">
                        <a:lumMod val="20000"/>
                        <a:lumOff val="80000"/>
                      </a:schemeClr>
                    </a:solidFill>
                  </a:tcPr>
                </a:tc>
                <a:tc hMerge="1">
                  <a:txBody>
                    <a:bodyPr/>
                    <a:lstStyle/>
                    <a:p>
                      <a:endParaRPr lang="en-GB" b="1"/>
                    </a:p>
                  </a:txBody>
                  <a:tcPr marL="68580" marR="68580" marT="0" marB="0" anchor="ctr">
                    <a:solidFill>
                      <a:schemeClr val="accent3">
                        <a:lumMod val="20000"/>
                        <a:lumOff val="80000"/>
                      </a:schemeClr>
                    </a:solidFill>
                  </a:tcPr>
                </a:tc>
                <a:extLst>
                  <a:ext uri="{0D108BD9-81ED-4DB2-BD59-A6C34878D82A}">
                    <a16:rowId xmlns:a16="http://schemas.microsoft.com/office/drawing/2014/main" val="1271992841"/>
                  </a:ext>
                </a:extLst>
              </a:tr>
              <a:tr h="360312">
                <a:tc>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1"/>
                        <a:t>Position</a:t>
                      </a:r>
                    </a:p>
                  </a:txBody>
                  <a:tcPr marL="68580" marR="68580" marT="0" marB="0" anchor="ctr">
                    <a:solidFill>
                      <a:schemeClr val="bg1">
                        <a:lumMod val="95000"/>
                      </a:schemeClr>
                    </a:solidFill>
                  </a:tcPr>
                </a:tc>
                <a:tc gridSpan="3">
                  <a:txBody>
                    <a:bodyPr/>
                    <a:lstStyle/>
                    <a:p>
                      <a:pPr algn="ctr"/>
                      <a:r>
                        <a:rPr lang="en-GB" sz="1100"/>
                        <a:t>3</a:t>
                      </a: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gridSpan="2">
                  <a:txBody>
                    <a:bodyPr/>
                    <a:lstStyle/>
                    <a:p>
                      <a:pPr algn="ctr"/>
                      <a:r>
                        <a:rPr lang="en-GB" sz="1100"/>
                        <a:t>Pass</a:t>
                      </a:r>
                    </a:p>
                  </a:txBody>
                  <a:tcPr marL="68580" marR="68580" marT="0" marB="0" anchor="ctr">
                    <a:solidFill>
                      <a:schemeClr val="bg1">
                        <a:lumMod val="95000"/>
                      </a:schemeClr>
                    </a:solidFill>
                  </a:tcPr>
                </a:tc>
                <a:tc hMerge="1">
                  <a:txBody>
                    <a:bodyPr/>
                    <a:lstStyle/>
                    <a:p>
                      <a:endParaRPr lang="en-GB" sz="1100"/>
                    </a:p>
                  </a:txBody>
                  <a:tcPr marL="68580" marR="68580" marT="0" marB="0" anchor="ctr">
                    <a:solidFill>
                      <a:schemeClr val="bg1">
                        <a:lumMod val="95000"/>
                      </a:schemeClr>
                    </a:solidFill>
                  </a:tcPr>
                </a:tc>
                <a:tc rowSpan="2" gridSpan="3">
                  <a:txBody>
                    <a:bodyPr/>
                    <a:lstStyle/>
                    <a:p>
                      <a:r>
                        <a:rPr lang="en-GB" sz="1100"/>
                        <a:t>Of the 5 errors found, 3 have been corrected and will be checked when the API is switched on.</a:t>
                      </a:r>
                    </a:p>
                    <a:p>
                      <a:r>
                        <a:rPr lang="en-GB" sz="1100"/>
                        <a:t>2 errors were deemed to be correct</a:t>
                      </a:r>
                    </a:p>
                  </a:txBody>
                  <a:tcPr marL="68580" marR="68580" marT="0" marB="0" anchor="ctr">
                    <a:solidFill>
                      <a:schemeClr val="bg1">
                        <a:lumMod val="95000"/>
                      </a:schemeClr>
                    </a:solidFill>
                  </a:tcPr>
                </a:tc>
                <a:tc rowSpan="2" hMerge="1">
                  <a:txBody>
                    <a:bodyPr/>
                    <a:lstStyle/>
                    <a:p>
                      <a:endParaRPr lang="en-GB"/>
                    </a:p>
                  </a:txBody>
                  <a:tcPr marL="68580" marR="68580" marT="0" marB="0" anchor="ctr">
                    <a:solidFill>
                      <a:srgbClr val="92D050"/>
                    </a:solidFill>
                  </a:tcPr>
                </a:tc>
                <a:tc rowSpan="2"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100"/>
                    </a:p>
                  </a:txBody>
                  <a:tcPr marL="68580" marR="68580" marT="0" marB="0" anchor="ctr">
                    <a:solidFill>
                      <a:schemeClr val="bg1">
                        <a:lumMod val="95000"/>
                      </a:schemeClr>
                    </a:solidFill>
                  </a:tcPr>
                </a:tc>
                <a:extLst>
                  <a:ext uri="{0D108BD9-81ED-4DB2-BD59-A6C34878D82A}">
                    <a16:rowId xmlns:a16="http://schemas.microsoft.com/office/drawing/2014/main" val="2535954175"/>
                  </a:ext>
                </a:extLst>
              </a:tr>
              <a:tr h="360312">
                <a:tc>
                  <a:txBody>
                    <a:bodyPr/>
                    <a:lstStyle/>
                    <a:p>
                      <a:pPr marL="0" marR="0" lvl="0" indent="0" algn="ctr" defTabSz="457200" rtl="0" eaLnBrk="1" fontAlgn="auto" latinLnBrk="0" hangingPunct="1">
                        <a:lnSpc>
                          <a:spcPct val="107000"/>
                        </a:lnSpc>
                        <a:spcBef>
                          <a:spcPts val="200"/>
                        </a:spcBef>
                        <a:spcAft>
                          <a:spcPts val="200"/>
                        </a:spcAft>
                        <a:buClrTx/>
                        <a:buSzTx/>
                        <a:buFontTx/>
                        <a:buNone/>
                        <a:tabLst/>
                        <a:defRPr/>
                      </a:pPr>
                      <a:r>
                        <a:rPr lang="en-GB" sz="1100" b="1"/>
                        <a:t>Extent</a:t>
                      </a:r>
                    </a:p>
                  </a:txBody>
                  <a:tcPr marL="68580" marR="68580" marT="0" marB="0" anchor="ctr">
                    <a:solidFill>
                      <a:schemeClr val="bg1">
                        <a:lumMod val="95000"/>
                      </a:schemeClr>
                    </a:solidFill>
                  </a:tcPr>
                </a:tc>
                <a:tc gridSpan="3">
                  <a:txBody>
                    <a:bodyPr/>
                    <a:lstStyle/>
                    <a:p>
                      <a:pPr algn="ctr"/>
                      <a:r>
                        <a:rPr lang="en-GB" sz="1100"/>
                        <a:t>2</a:t>
                      </a: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100"/>
                        <a:t>Pass</a:t>
                      </a:r>
                    </a:p>
                  </a:txBody>
                  <a:tcPr marL="68580" marR="68580" marT="0" marB="0" anchor="ctr">
                    <a:solidFill>
                      <a:schemeClr val="bg1">
                        <a:lumMod val="95000"/>
                      </a:schemeClr>
                    </a:solidFill>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a:p>
                  </a:txBody>
                  <a:tcPr marL="68580" marR="68580" marT="0" marB="0" anchor="ctr">
                    <a:solidFill>
                      <a:schemeClr val="bg1">
                        <a:lumMod val="95000"/>
                      </a:schemeClr>
                    </a:solidFill>
                  </a:tcPr>
                </a:tc>
                <a:tc gridSpan="3" vMerge="1">
                  <a:txBody>
                    <a:bodyPr/>
                    <a:lstStyle/>
                    <a:p>
                      <a:endParaRPr lang="en-GB"/>
                    </a:p>
                  </a:txBody>
                  <a:tcPr/>
                </a:tc>
                <a:tc hMerge="1" vMerge="1">
                  <a:txBody>
                    <a:bodyPr/>
                    <a:lstStyle/>
                    <a:p>
                      <a:endParaRPr lang="en-GB"/>
                    </a:p>
                  </a:txBody>
                  <a:tcPr marL="68580" marR="68580" marT="0" marB="0" anchor="ctr">
                    <a:solidFill>
                      <a:srgbClr val="92D050"/>
                    </a:solidFill>
                  </a:tcPr>
                </a:tc>
                <a:tc hMerge="1" vMerge="1">
                  <a:txBody>
                    <a:bodyPr/>
                    <a:lstStyle/>
                    <a:p>
                      <a:endParaRPr lang="en-GB"/>
                    </a:p>
                  </a:txBody>
                  <a:tcPr/>
                </a:tc>
                <a:extLst>
                  <a:ext uri="{0D108BD9-81ED-4DB2-BD59-A6C34878D82A}">
                    <a16:rowId xmlns:a16="http://schemas.microsoft.com/office/drawing/2014/main" val="898812489"/>
                  </a:ext>
                </a:extLst>
              </a:tr>
            </a:tbl>
          </a:graphicData>
        </a:graphic>
      </p:graphicFrame>
    </p:spTree>
    <p:extLst>
      <p:ext uri="{BB962C8B-B14F-4D97-AF65-F5344CB8AC3E}">
        <p14:creationId xmlns:p14="http://schemas.microsoft.com/office/powerpoint/2010/main" val="58379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Search comparison</a:t>
            </a:r>
          </a:p>
        </p:txBody>
      </p:sp>
      <p:sp>
        <p:nvSpPr>
          <p:cNvPr id="6" name="TextBox 5">
            <a:extLst>
              <a:ext uri="{FF2B5EF4-FFF2-40B4-BE49-F238E27FC236}">
                <a16:creationId xmlns:a16="http://schemas.microsoft.com/office/drawing/2014/main" id="{88F671C9-6DE7-4F19-A79A-6C45FA5DC51E}"/>
              </a:ext>
            </a:extLst>
          </p:cNvPr>
          <p:cNvSpPr txBox="1"/>
          <p:nvPr/>
        </p:nvSpPr>
        <p:spPr>
          <a:xfrm>
            <a:off x="11712624" y="6309320"/>
            <a:ext cx="36004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charset="0"/>
                <a:ea typeface="+mn-ea"/>
                <a:cs typeface="+mn-cs"/>
              </a:rPr>
              <a:t>7</a:t>
            </a:r>
          </a:p>
        </p:txBody>
      </p:sp>
      <p:graphicFrame>
        <p:nvGraphicFramePr>
          <p:cNvPr id="2" name="Table 1">
            <a:extLst>
              <a:ext uri="{FF2B5EF4-FFF2-40B4-BE49-F238E27FC236}">
                <a16:creationId xmlns:a16="http://schemas.microsoft.com/office/drawing/2014/main" id="{045838E5-EB54-49DD-8D9B-73610B96C4C9}"/>
              </a:ext>
            </a:extLst>
          </p:cNvPr>
          <p:cNvGraphicFramePr>
            <a:graphicFrameLocks noGrp="1"/>
          </p:cNvGraphicFramePr>
          <p:nvPr>
            <p:extLst>
              <p:ext uri="{D42A27DB-BD31-4B8C-83A1-F6EECF244321}">
                <p14:modId xmlns:p14="http://schemas.microsoft.com/office/powerpoint/2010/main" val="1071228125"/>
              </p:ext>
            </p:extLst>
          </p:nvPr>
        </p:nvGraphicFramePr>
        <p:xfrm>
          <a:off x="221835" y="1113201"/>
          <a:ext cx="11748330" cy="4969445"/>
        </p:xfrm>
        <a:graphic>
          <a:graphicData uri="http://schemas.openxmlformats.org/drawingml/2006/table">
            <a:tbl>
              <a:tblPr firstRow="1" bandRow="1">
                <a:tableStyleId>{F5AB1C69-6EDB-4FF4-983F-18BD219EF322}</a:tableStyleId>
              </a:tblPr>
              <a:tblGrid>
                <a:gridCol w="757220">
                  <a:extLst>
                    <a:ext uri="{9D8B030D-6E8A-4147-A177-3AD203B41FA5}">
                      <a16:colId xmlns:a16="http://schemas.microsoft.com/office/drawing/2014/main" val="1445591256"/>
                    </a:ext>
                  </a:extLst>
                </a:gridCol>
                <a:gridCol w="1853520">
                  <a:extLst>
                    <a:ext uri="{9D8B030D-6E8A-4147-A177-3AD203B41FA5}">
                      <a16:colId xmlns:a16="http://schemas.microsoft.com/office/drawing/2014/main" val="2604148246"/>
                    </a:ext>
                  </a:extLst>
                </a:gridCol>
                <a:gridCol w="714189">
                  <a:extLst>
                    <a:ext uri="{9D8B030D-6E8A-4147-A177-3AD203B41FA5}">
                      <a16:colId xmlns:a16="http://schemas.microsoft.com/office/drawing/2014/main" val="949105896"/>
                    </a:ext>
                  </a:extLst>
                </a:gridCol>
                <a:gridCol w="802610">
                  <a:extLst>
                    <a:ext uri="{9D8B030D-6E8A-4147-A177-3AD203B41FA5}">
                      <a16:colId xmlns:a16="http://schemas.microsoft.com/office/drawing/2014/main" val="3715254255"/>
                    </a:ext>
                  </a:extLst>
                </a:gridCol>
                <a:gridCol w="2079135">
                  <a:extLst>
                    <a:ext uri="{9D8B030D-6E8A-4147-A177-3AD203B41FA5}">
                      <a16:colId xmlns:a16="http://schemas.microsoft.com/office/drawing/2014/main" val="4200253425"/>
                    </a:ext>
                  </a:extLst>
                </a:gridCol>
                <a:gridCol w="166759">
                  <a:extLst>
                    <a:ext uri="{9D8B030D-6E8A-4147-A177-3AD203B41FA5}">
                      <a16:colId xmlns:a16="http://schemas.microsoft.com/office/drawing/2014/main" val="208612424"/>
                    </a:ext>
                  </a:extLst>
                </a:gridCol>
                <a:gridCol w="599859">
                  <a:extLst>
                    <a:ext uri="{9D8B030D-6E8A-4147-A177-3AD203B41FA5}">
                      <a16:colId xmlns:a16="http://schemas.microsoft.com/office/drawing/2014/main" val="3947820365"/>
                    </a:ext>
                  </a:extLst>
                </a:gridCol>
                <a:gridCol w="1084563">
                  <a:extLst>
                    <a:ext uri="{9D8B030D-6E8A-4147-A177-3AD203B41FA5}">
                      <a16:colId xmlns:a16="http://schemas.microsoft.com/office/drawing/2014/main" val="1539374183"/>
                    </a:ext>
                  </a:extLst>
                </a:gridCol>
                <a:gridCol w="1113692">
                  <a:extLst>
                    <a:ext uri="{9D8B030D-6E8A-4147-A177-3AD203B41FA5}">
                      <a16:colId xmlns:a16="http://schemas.microsoft.com/office/drawing/2014/main" val="4244930173"/>
                    </a:ext>
                  </a:extLst>
                </a:gridCol>
                <a:gridCol w="711200">
                  <a:extLst>
                    <a:ext uri="{9D8B030D-6E8A-4147-A177-3AD203B41FA5}">
                      <a16:colId xmlns:a16="http://schemas.microsoft.com/office/drawing/2014/main" val="2353228854"/>
                    </a:ext>
                  </a:extLst>
                </a:gridCol>
                <a:gridCol w="429023">
                  <a:extLst>
                    <a:ext uri="{9D8B030D-6E8A-4147-A177-3AD203B41FA5}">
                      <a16:colId xmlns:a16="http://schemas.microsoft.com/office/drawing/2014/main" val="223111396"/>
                    </a:ext>
                  </a:extLst>
                </a:gridCol>
                <a:gridCol w="1436560">
                  <a:extLst>
                    <a:ext uri="{9D8B030D-6E8A-4147-A177-3AD203B41FA5}">
                      <a16:colId xmlns:a16="http://schemas.microsoft.com/office/drawing/2014/main" val="3402064863"/>
                    </a:ext>
                  </a:extLst>
                </a:gridCol>
              </a:tblGrid>
              <a:tr h="360000">
                <a:tc gridSpan="12">
                  <a:txBody>
                    <a:bodyPr/>
                    <a:lstStyle/>
                    <a:p>
                      <a:r>
                        <a:rPr lang="en-GB" sz="1400"/>
                        <a:t>Search comparison: Overview</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lnL w="12700" cmpd="sng">
                      <a:noFill/>
                    </a:lnL>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lnL w="12700" cmpd="sng">
                      <a:noFill/>
                    </a:lnL>
                  </a:tcPr>
                </a:tc>
                <a:tc hMerge="1">
                  <a:txBody>
                    <a:bodyPr/>
                    <a:lstStyle/>
                    <a:p>
                      <a:endParaRPr lang="en-GB"/>
                    </a:p>
                  </a:txBody>
                  <a:tcPr>
                    <a:lnL w="12700" cmpd="sng">
                      <a:noFill/>
                    </a:lnL>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lnL w="12700" cmpd="sng">
                      <a:noFill/>
                    </a:lnL>
                  </a:tcPr>
                </a:tc>
                <a:tc hMerge="1">
                  <a:txBody>
                    <a:bodyPr/>
                    <a:lstStyle/>
                    <a:p>
                      <a:endParaRPr lang="en-GB"/>
                    </a:p>
                  </a:txBody>
                  <a:tcPr/>
                </a:tc>
                <a:extLst>
                  <a:ext uri="{0D108BD9-81ED-4DB2-BD59-A6C34878D82A}">
                    <a16:rowId xmlns:a16="http://schemas.microsoft.com/office/drawing/2014/main" val="3085498815"/>
                  </a:ext>
                </a:extLst>
              </a:tr>
              <a:tr h="576000">
                <a:tc gridSpan="12">
                  <a:txBody>
                    <a:bodyPr/>
                    <a:lstStyle/>
                    <a:p>
                      <a:r>
                        <a:rPr lang="en-GB" sz="1100" b="0" i="0"/>
                        <a:t>A sample of 107 Local Land Charge search results completed by the Local Authority (LA)  between August 2021 and July 2022 was obtained by HMLR. The searches revealed 585 charges on the Local Authority register.</a:t>
                      </a:r>
                    </a:p>
                    <a:p>
                      <a:r>
                        <a:rPr lang="en-GB" sz="1100" b="0" i="0"/>
                        <a:t>These searches were replicated by HMLR using the Local Land Charge data that has now been transformed and migrated into the HMLR register; 641 charges were found.</a:t>
                      </a:r>
                    </a:p>
                    <a:p>
                      <a:r>
                        <a:rPr lang="en-GB" sz="1100" b="0" i="0"/>
                        <a:t>All discrepancies were investigated and resolved, giving a high degree of confidence the HMLR register fully and accurately reflects the register supplied and used by the LA at point of migration.</a:t>
                      </a:r>
                    </a:p>
                    <a:p>
                      <a:endParaRPr lang="en-GB" sz="1100" b="0" i="0"/>
                    </a:p>
                    <a:p>
                      <a:endParaRPr lang="en-GB" sz="1100" i="0" kern="1200">
                        <a:solidFill>
                          <a:schemeClr val="dk1"/>
                        </a:solidFill>
                        <a:effectLst/>
                        <a:latin typeface="+mn-lt"/>
                        <a:ea typeface="+mn-ea"/>
                        <a:cs typeface="+mn-cs"/>
                      </a:endParaRPr>
                    </a:p>
                  </a:txBody>
                  <a:tcPr anchor="ctr">
                    <a:lnT w="12700" cap="flat" cmpd="sng" algn="ctr">
                      <a:solidFill>
                        <a:schemeClr val="bg1"/>
                      </a:solidFill>
                      <a:prstDash val="solid"/>
                      <a:round/>
                      <a:headEnd type="none" w="med" len="med"/>
                      <a:tailEnd type="none" w="med" len="med"/>
                    </a:lnT>
                    <a:solidFill>
                      <a:schemeClr val="bg1">
                        <a:lumMod val="95000"/>
                      </a:schemeClr>
                    </a:solidFill>
                  </a:tcPr>
                </a:tc>
                <a:tc hMerge="1">
                  <a:txBody>
                    <a:bodyPr/>
                    <a:lstStyle/>
                    <a:p>
                      <a:endParaRPr lang="en-GB"/>
                    </a:p>
                  </a:txBody>
                  <a:tcPr/>
                </a:tc>
                <a:tc hMerge="1">
                  <a:txBody>
                    <a:bodyPr/>
                    <a:lstStyle/>
                    <a:p>
                      <a:endParaRPr lang="en-GB" sz="1100"/>
                    </a:p>
                  </a:txBody>
                  <a:tcPr anchor="ctr">
                    <a:lnT w="12700" cap="flat" cmpd="sng" algn="ctr">
                      <a:solidFill>
                        <a:schemeClr val="bg1"/>
                      </a:solidFill>
                      <a:prstDash val="solid"/>
                      <a:round/>
                      <a:headEnd type="none" w="med" len="med"/>
                      <a:tailEnd type="none" w="med" len="med"/>
                    </a:lnT>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sz="1100"/>
                    </a:p>
                  </a:txBody>
                  <a:tcPr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22812172"/>
                  </a:ext>
                </a:extLst>
              </a:tr>
              <a:tr h="288000">
                <a:tc gridSpan="12">
                  <a:txBody>
                    <a:bodyPr/>
                    <a:lstStyle/>
                    <a:p>
                      <a:r>
                        <a:rPr lang="en-GB" sz="1100" b="1">
                          <a:solidFill>
                            <a:schemeClr val="tx1"/>
                          </a:solidFill>
                          <a:latin typeface="+mn-lt"/>
                        </a:rPr>
                        <a:t>Search comparison output (HMLR/QA against the migrated data set)</a:t>
                      </a:r>
                    </a:p>
                  </a:txBody>
                  <a:tcPr anchor="ctr">
                    <a:solidFill>
                      <a:schemeClr val="accent3">
                        <a:lumMod val="60000"/>
                        <a:lumOff val="40000"/>
                      </a:schemeClr>
                    </a:solidFill>
                  </a:tcPr>
                </a:tc>
                <a:tc hMerge="1">
                  <a:txBody>
                    <a:bodyPr/>
                    <a:lstStyle/>
                    <a:p>
                      <a:endParaRPr lang="en-GB"/>
                    </a:p>
                  </a:txBody>
                  <a:tcPr/>
                </a:tc>
                <a:tc hMerge="1">
                  <a:txBody>
                    <a:bodyPr/>
                    <a:lstStyle/>
                    <a:p>
                      <a:endParaRPr lang="en-GB"/>
                    </a:p>
                  </a:txBody>
                  <a:tcPr anchor="ctr">
                    <a:solidFill>
                      <a:schemeClr val="accent3">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nchor="ctr">
                    <a:solidFill>
                      <a:schemeClr val="accent3">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11976008"/>
                  </a:ext>
                </a:extLst>
              </a:tr>
              <a:tr h="753605">
                <a:tc gridSpan="2">
                  <a:txBody>
                    <a:bodyPr/>
                    <a:lstStyle/>
                    <a:p>
                      <a:pPr algn="l">
                        <a:lnSpc>
                          <a:spcPct val="107000"/>
                        </a:lnSpc>
                        <a:spcBef>
                          <a:spcPts val="200"/>
                        </a:spcBef>
                        <a:spcAft>
                          <a:spcPts val="200"/>
                        </a:spcAft>
                      </a:pPr>
                      <a:r>
                        <a:rPr lang="en-GB" sz="1100" b="1">
                          <a:effectLst/>
                          <a:latin typeface="+mn-lt"/>
                          <a:ea typeface="Calibri" panose="020F0502020204030204" pitchFamily="34" charset="0"/>
                          <a:cs typeface="Times New Roman"/>
                        </a:rPr>
                        <a:t>Number of charges that were an exact match between the LA/PSC results and the HMLR register</a:t>
                      </a:r>
                    </a:p>
                  </a:txBody>
                  <a:tcPr marL="68580" marR="68580" marT="0" marB="0" anchor="ctr">
                    <a:solidFill>
                      <a:schemeClr val="bg1">
                        <a:lumMod val="85000"/>
                      </a:schemeClr>
                    </a:solidFill>
                  </a:tcPr>
                </a:tc>
                <a:tc hMerge="1">
                  <a:txBody>
                    <a:bodyPr/>
                    <a:lstStyle/>
                    <a:p>
                      <a:endParaRPr lang="en-GB"/>
                    </a:p>
                  </a:txBody>
                  <a:tcPr/>
                </a:tc>
                <a:tc gridSpan="2">
                  <a:txBody>
                    <a:bodyPr/>
                    <a:lstStyle/>
                    <a:p>
                      <a:pPr algn="ctr"/>
                      <a:r>
                        <a:rPr lang="en-GB" sz="1100" b="0">
                          <a:latin typeface="+mn-lt"/>
                        </a:rPr>
                        <a:t>495</a:t>
                      </a:r>
                    </a:p>
                  </a:txBody>
                  <a:tcPr marL="68580" marR="68580" marT="0" marB="0" anchor="ctr">
                    <a:solidFill>
                      <a:schemeClr val="bg1">
                        <a:lumMod val="95000"/>
                      </a:schemeClr>
                    </a:solidFill>
                  </a:tcPr>
                </a:tc>
                <a:tc hMerge="1">
                  <a:txBody>
                    <a:bodyPr/>
                    <a:lstStyle/>
                    <a:p>
                      <a:endParaRPr lang="en-GB" sz="1100">
                        <a:latin typeface="+mj-lt"/>
                      </a:endParaRPr>
                    </a:p>
                  </a:txBody>
                  <a:tcPr marL="68580" marR="68580" marT="0" marB="0" anchor="ctr">
                    <a:solidFill>
                      <a:schemeClr val="bg1">
                        <a:lumMod val="95000"/>
                      </a:schemeClr>
                    </a:solidFill>
                  </a:tcPr>
                </a:tc>
                <a:tc gridSpan="2">
                  <a:txBody>
                    <a:bodyPr/>
                    <a:lstStyle/>
                    <a:p>
                      <a:r>
                        <a:rPr lang="en-GB" sz="1100" b="1" kern="1200">
                          <a:solidFill>
                            <a:schemeClr val="dk1"/>
                          </a:solidFill>
                          <a:effectLst/>
                          <a:latin typeface="+mn-lt"/>
                          <a:ea typeface="Calibri" panose="020F0502020204030204" pitchFamily="34" charset="0"/>
                          <a:cs typeface="Times New Roman"/>
                        </a:rPr>
                        <a:t>Number of charges revealed on the LA/PSC results but were not found on HMLR register (A)</a:t>
                      </a:r>
                      <a:endParaRPr lang="en-GB" sz="1100">
                        <a:latin typeface="+mn-lt"/>
                        <a:cs typeface="Times New Roman"/>
                      </a:endParaRPr>
                    </a:p>
                  </a:txBody>
                  <a:tcPr marL="68580" marR="68580" marT="0" marB="0" anchor="ctr">
                    <a:solidFill>
                      <a:schemeClr val="bg1">
                        <a:lumMod val="85000"/>
                      </a:schemeClr>
                    </a:solidFill>
                  </a:tcPr>
                </a:tc>
                <a:tc hMerge="1">
                  <a:txBody>
                    <a:bodyPr/>
                    <a:lstStyle/>
                    <a:p>
                      <a:endParaRPr lang="en-GB" sz="1100">
                        <a:latin typeface="+mn-lt"/>
                        <a:cs typeface="Times New Roman"/>
                      </a:endParaRPr>
                    </a:p>
                  </a:txBody>
                  <a:tcPr marL="68580" marR="68580" marT="0" marB="0" anchor="ctr">
                    <a:solidFill>
                      <a:schemeClr val="bg1">
                        <a:lumMod val="85000"/>
                      </a:schemeClr>
                    </a:solidFill>
                  </a:tcPr>
                </a:tc>
                <a:tc gridSpan="2">
                  <a:txBody>
                    <a:bodyPr/>
                    <a:lstStyle/>
                    <a:p>
                      <a:pPr algn="ctr"/>
                      <a:r>
                        <a:rPr lang="en-GB" sz="1100" b="0">
                          <a:latin typeface="+mn-lt"/>
                        </a:rPr>
                        <a:t>88</a:t>
                      </a:r>
                    </a:p>
                  </a:txBody>
                  <a:tcPr marL="68580" marR="68580" marT="0" marB="0" anchor="ctr">
                    <a:solidFill>
                      <a:schemeClr val="bg1">
                        <a:lumMod val="95000"/>
                      </a:schemeClr>
                    </a:solidFill>
                  </a:tcPr>
                </a:tc>
                <a:tc hMerge="1">
                  <a:txBody>
                    <a:bodyPr/>
                    <a:lstStyle/>
                    <a:p>
                      <a:endParaRPr lang="en-GB"/>
                    </a:p>
                  </a:txBody>
                  <a:tcPr marL="68580" marR="68580" marT="0" marB="0" anchor="ctr">
                    <a:solidFill>
                      <a:schemeClr val="bg1">
                        <a:lumMod val="95000"/>
                      </a:schemeClr>
                    </a:solidFill>
                  </a:tcPr>
                </a:tc>
                <a:tc gridSpan="3">
                  <a:txBody>
                    <a:bodyPr/>
                    <a:lstStyle/>
                    <a:p>
                      <a:r>
                        <a:rPr lang="en-GB" sz="1100" b="1">
                          <a:latin typeface="+mn-lt"/>
                        </a:rPr>
                        <a:t>Number of charges revealed on HMLR register, but not on LA/PSC results (B)</a:t>
                      </a:r>
                      <a:endParaRPr lang="en-GB" sz="1100">
                        <a:latin typeface="+mn-lt"/>
                      </a:endParaRPr>
                    </a:p>
                  </a:txBody>
                  <a:tcPr marL="68580" marR="68580" marT="0" marB="0" anchor="ctr">
                    <a:solidFill>
                      <a:schemeClr val="bg1">
                        <a:lumMod val="85000"/>
                      </a:schemeClr>
                    </a:solidFill>
                  </a:tcPr>
                </a:tc>
                <a:tc hMerge="1">
                  <a:txBody>
                    <a:bodyPr/>
                    <a:lstStyle/>
                    <a:p>
                      <a:endParaRPr lang="en-GB"/>
                    </a:p>
                  </a:txBody>
                  <a:tcPr/>
                </a:tc>
                <a:tc hMerge="1">
                  <a:txBody>
                    <a:bodyPr/>
                    <a:lstStyle/>
                    <a:p>
                      <a:endParaRPr lang="en-GB"/>
                    </a:p>
                  </a:txBody>
                  <a:tcPr marL="68580" marR="68580" marT="0" marB="0" anchor="ctr">
                    <a:solidFill>
                      <a:schemeClr val="bg1">
                        <a:lumMod val="95000"/>
                      </a:schemeClr>
                    </a:solidFill>
                  </a:tcPr>
                </a:tc>
                <a:tc>
                  <a:txBody>
                    <a:bodyPr/>
                    <a:lstStyle/>
                    <a:p>
                      <a:pPr algn="ctr"/>
                      <a:r>
                        <a:rPr lang="en-GB" sz="1100" b="0">
                          <a:latin typeface="+mn-lt"/>
                        </a:rPr>
                        <a:t>149</a:t>
                      </a:r>
                    </a:p>
                  </a:txBody>
                  <a:tcPr marL="68580" marR="68580" marT="0" marB="0" anchor="ctr">
                    <a:solidFill>
                      <a:schemeClr val="bg1">
                        <a:lumMod val="95000"/>
                      </a:schemeClr>
                    </a:solidFill>
                  </a:tcPr>
                </a:tc>
                <a:extLst>
                  <a:ext uri="{0D108BD9-81ED-4DB2-BD59-A6C34878D82A}">
                    <a16:rowId xmlns:a16="http://schemas.microsoft.com/office/drawing/2014/main" val="2023166722"/>
                  </a:ext>
                </a:extLst>
              </a:tr>
              <a:tr h="612000">
                <a:tc gridSpan="2">
                  <a:txBody>
                    <a:bodyPr/>
                    <a:lstStyle/>
                    <a:p>
                      <a:pPr algn="l">
                        <a:lnSpc>
                          <a:spcPct val="107000"/>
                        </a:lnSpc>
                        <a:spcBef>
                          <a:spcPts val="200"/>
                        </a:spcBef>
                        <a:spcAft>
                          <a:spcPts val="200"/>
                        </a:spcAft>
                      </a:pPr>
                      <a:r>
                        <a:rPr lang="en-GB" sz="1100" b="1">
                          <a:effectLst/>
                          <a:latin typeface="+mn-lt"/>
                          <a:ea typeface="Calibri" panose="020F0502020204030204" pitchFamily="34" charset="0"/>
                          <a:cs typeface="Times New Roman"/>
                        </a:rPr>
                        <a:t>(A) Justification for charges excluded from HMLR register</a:t>
                      </a:r>
                    </a:p>
                  </a:txBody>
                  <a:tcPr marL="68580" marR="68580" marT="0" marB="0" anchor="ctr">
                    <a:solidFill>
                      <a:schemeClr val="bg1">
                        <a:lumMod val="85000"/>
                      </a:schemeClr>
                    </a:solidFill>
                  </a:tcPr>
                </a:tc>
                <a:tc hMerge="1">
                  <a:txBody>
                    <a:bodyPr/>
                    <a:lstStyle/>
                    <a:p>
                      <a:endParaRPr lang="en-GB"/>
                    </a:p>
                  </a:txBody>
                  <a:tcPr/>
                </a:tc>
                <a:tc gridSpan="10">
                  <a:txBody>
                    <a:bodyPr/>
                    <a:lstStyle/>
                    <a:p>
                      <a:r>
                        <a:rPr lang="en-GB" sz="1100">
                          <a:latin typeface="+mn-lt"/>
                        </a:rPr>
                        <a:t>All charges excluded from the HMLR register were fully investigated and justified.</a:t>
                      </a:r>
                    </a:p>
                    <a:p>
                      <a:r>
                        <a:rPr lang="en-GB" sz="1100">
                          <a:latin typeface="+mn-lt"/>
                        </a:rPr>
                        <a:t>77 charges were found when re-searched on the register. The reason the searches were not initially found was principally due to a referencing anomaly. 4 charges have legitimately not been migrated. 2 of the omissions related to the 6 charges that did not load into staging.  1 omission was for a financial charge which has now been paid and is no longer on the register. The remaining 4 omissions related to LA practice/error on LA result.  </a:t>
                      </a: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81915943"/>
                  </a:ext>
                </a:extLst>
              </a:tr>
              <a:tr h="612000">
                <a:tc gridSpan="2">
                  <a:txBody>
                    <a:bodyPr/>
                    <a:lstStyle/>
                    <a:p>
                      <a:pPr algn="l">
                        <a:lnSpc>
                          <a:spcPct val="107000"/>
                        </a:lnSpc>
                        <a:spcBef>
                          <a:spcPts val="200"/>
                        </a:spcBef>
                        <a:spcAft>
                          <a:spcPts val="200"/>
                        </a:spcAft>
                      </a:pPr>
                      <a:r>
                        <a:rPr lang="en-GB" sz="1100" b="1">
                          <a:effectLst/>
                          <a:latin typeface="+mn-lt"/>
                          <a:ea typeface="Calibri" panose="020F0502020204030204" pitchFamily="34" charset="0"/>
                          <a:cs typeface="Times New Roman"/>
                        </a:rPr>
                        <a:t>(B) Justification for charges included on HMLR register</a:t>
                      </a:r>
                    </a:p>
                  </a:txBody>
                  <a:tcPr marL="68580" marR="68580" marT="0" marB="0" anchor="ctr">
                    <a:solidFill>
                      <a:schemeClr val="bg1">
                        <a:lumMod val="85000"/>
                      </a:schemeClr>
                    </a:solidFill>
                  </a:tcPr>
                </a:tc>
                <a:tc hMerge="1">
                  <a:txBody>
                    <a:bodyPr/>
                    <a:lstStyle/>
                    <a:p>
                      <a:endParaRPr lang="en-GB"/>
                    </a:p>
                  </a:txBody>
                  <a:tcPr/>
                </a:tc>
                <a:tc gridSpan="10">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100" kern="1200">
                          <a:solidFill>
                            <a:schemeClr val="dk1"/>
                          </a:solidFill>
                          <a:latin typeface="+mn-lt"/>
                          <a:ea typeface="+mn-ea"/>
                          <a:cs typeface="+mn-cs"/>
                        </a:rPr>
                        <a:t>The charges revealed on HMLR register but not on the LA search result were principally due to the referencing anomaly and accounted for 87 of the commissions. The remainder was mainly a result of clipping adjoining properties when searching spatially; and large extents that are filtered out of the LA search result.</a:t>
                      </a:r>
                      <a:endParaRPr lang="en-GB" sz="1100">
                        <a:latin typeface="+mn-lt"/>
                      </a:endParaRP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marL="68580" marR="68580" marT="0" marB="0" anchor="ctr">
                    <a:solidFill>
                      <a:schemeClr val="bg1">
                        <a:lumMod val="95000"/>
                      </a:schemeClr>
                    </a:solidFill>
                  </a:tcPr>
                </a:tc>
                <a:tc hMerge="1">
                  <a:txBody>
                    <a:bodyPr/>
                    <a:lstStyle/>
                    <a:p>
                      <a:endParaRPr lang="en-GB"/>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pPr algn="l">
                        <a:lnSpc>
                          <a:spcPct val="107000"/>
                        </a:lnSpc>
                        <a:spcBef>
                          <a:spcPts val="200"/>
                        </a:spcBef>
                        <a:spcAft>
                          <a:spcPts val="200"/>
                        </a:spcAft>
                      </a:pPr>
                      <a:endParaRPr lang="en-GB" sz="1100">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62687832"/>
                  </a:ext>
                </a:extLst>
              </a:tr>
              <a:tr h="612000">
                <a:tc gridSpan="2">
                  <a:txBody>
                    <a:bodyPr/>
                    <a:lstStyle/>
                    <a:p>
                      <a:pPr algn="l">
                        <a:lnSpc>
                          <a:spcPct val="107000"/>
                        </a:lnSpc>
                        <a:spcBef>
                          <a:spcPts val="200"/>
                        </a:spcBef>
                        <a:spcAft>
                          <a:spcPts val="200"/>
                        </a:spcAft>
                      </a:pPr>
                      <a:r>
                        <a:rPr lang="en-GB" sz="1100" b="1">
                          <a:effectLst/>
                          <a:latin typeface="+mn-lt"/>
                          <a:ea typeface="Calibri" panose="020F0502020204030204" pitchFamily="34" charset="0"/>
                          <a:cs typeface="Times New Roman"/>
                        </a:rPr>
                        <a:t>Non-legitimate exclusions (number and justification)</a:t>
                      </a:r>
                    </a:p>
                  </a:txBody>
                  <a:tcPr marL="68580" marR="68580" marT="0" marB="0" anchor="ctr">
                    <a:solidFill>
                      <a:schemeClr val="bg1">
                        <a:lumMod val="85000"/>
                      </a:schemeClr>
                    </a:solidFill>
                  </a:tcPr>
                </a:tc>
                <a:tc hMerge="1">
                  <a:txBody>
                    <a:bodyPr/>
                    <a:lstStyle/>
                    <a:p>
                      <a:endParaRPr lang="en-GB"/>
                    </a:p>
                  </a:txBody>
                  <a:tcPr/>
                </a:tc>
                <a:tc gridSpan="10">
                  <a:txBody>
                    <a:bodyPr/>
                    <a:lstStyle/>
                    <a:p>
                      <a:r>
                        <a:rPr lang="en-GB" sz="1100" b="0">
                          <a:latin typeface="+mn-lt"/>
                        </a:rPr>
                        <a:t>None</a:t>
                      </a:r>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marL="68580" marR="68580" marT="0" marB="0" anchor="ctr">
                    <a:solidFill>
                      <a:schemeClr val="bg1">
                        <a:lumMod val="95000"/>
                      </a:schemeClr>
                    </a:solidFill>
                  </a:tcPr>
                </a:tc>
                <a:tc hMerge="1">
                  <a:txBody>
                    <a:bodyPr/>
                    <a:lstStyle/>
                    <a:p>
                      <a:endParaRPr lang="en-GB"/>
                    </a:p>
                  </a:txBody>
                  <a:tcPr marL="68580" marR="68580" marT="0" marB="0" anchor="ctr">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pPr algn="l">
                        <a:lnSpc>
                          <a:spcPct val="107000"/>
                        </a:lnSpc>
                        <a:spcBef>
                          <a:spcPts val="200"/>
                        </a:spcBef>
                        <a:spcAft>
                          <a:spcPts val="200"/>
                        </a:spcAft>
                      </a:pPr>
                      <a:endParaRPr lang="en-GB" sz="1100">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3885211007"/>
                  </a:ext>
                </a:extLst>
              </a:tr>
              <a:tr h="288000">
                <a:tc gridSpan="12">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n-lt"/>
                          <a:ea typeface="Calibri" panose="020F0502020204030204" pitchFamily="34" charset="0"/>
                          <a:cs typeface="Times New Roman"/>
                        </a:rPr>
                        <a:t>HMLR Quality report sign off</a:t>
                      </a:r>
                    </a:p>
                  </a:txBody>
                  <a:tcPr marL="68580" marR="68580" marT="0" marB="0" anchor="ctr">
                    <a:solidFill>
                      <a:schemeClr val="accent3">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61676294"/>
                  </a:ext>
                </a:extLst>
              </a:tr>
              <a:tr h="288000">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j-lt"/>
                          <a:ea typeface="Calibri" panose="020F0502020204030204" pitchFamily="34" charset="0"/>
                          <a:cs typeface="Times New Roman"/>
                        </a:rPr>
                        <a:t>Name</a:t>
                      </a:r>
                    </a:p>
                  </a:txBody>
                  <a:tcPr marL="68580" marR="68580" marT="0" marB="0" anchor="ctr">
                    <a:solidFill>
                      <a:schemeClr val="bg1">
                        <a:lumMod val="85000"/>
                      </a:schemeClr>
                    </a:solidFill>
                  </a:tcPr>
                </a:tc>
                <a:tc>
                  <a:txBody>
                    <a:bodyPr/>
                    <a:lstStyle/>
                    <a:p>
                      <a:pPr marL="0" marR="0" lvl="0" indent="0" algn="l" rtl="0" eaLnBrk="1" fontAlgn="auto" latinLnBrk="0" hangingPunct="1">
                        <a:lnSpc>
                          <a:spcPct val="107000"/>
                        </a:lnSpc>
                        <a:spcBef>
                          <a:spcPts val="200"/>
                        </a:spcBef>
                        <a:spcAft>
                          <a:spcPts val="200"/>
                        </a:spcAft>
                        <a:buClrTx/>
                        <a:buSzTx/>
                        <a:buFontTx/>
                        <a:buNone/>
                      </a:pPr>
                      <a:r>
                        <a:rPr lang="en-GB" sz="1100" b="1" kern="1200">
                          <a:solidFill>
                            <a:schemeClr val="dk1"/>
                          </a:solidFill>
                          <a:effectLst/>
                          <a:latin typeface="+mn-lt"/>
                          <a:ea typeface="Calibri" panose="020F0502020204030204" pitchFamily="34" charset="0"/>
                          <a:cs typeface="Times New Roman" panose="02020603050405020304" pitchFamily="18" charset="0"/>
                        </a:rPr>
                        <a:t>Gareth Robson</a:t>
                      </a:r>
                    </a:p>
                  </a:txBody>
                  <a:tcPr marL="68580" marR="68580" marT="0" marB="0" anchor="ctr">
                    <a:solidFill>
                      <a:schemeClr val="bg1">
                        <a:lumMod val="9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n-lt"/>
                          <a:ea typeface="Calibri" panose="020F0502020204030204" pitchFamily="34" charset="0"/>
                          <a:cs typeface="Times New Roman" panose="02020603050405020304" pitchFamily="18" charset="0"/>
                        </a:rPr>
                        <a:t>Role</a:t>
                      </a:r>
                    </a:p>
                  </a:txBody>
                  <a:tcPr marL="68580" marR="68580" marT="0" marB="0" anchor="ctr">
                    <a:solidFill>
                      <a:schemeClr val="bg1">
                        <a:lumMod val="85000"/>
                      </a:schemeClr>
                    </a:solidFill>
                  </a:tcPr>
                </a:tc>
                <a:tc gridSpan="2">
                  <a:txBody>
                    <a:bodyPr/>
                    <a:lstStyle/>
                    <a:p>
                      <a:r>
                        <a:rPr lang="en-GB" sz="1100" b="1">
                          <a:latin typeface="+mn-lt"/>
                        </a:rPr>
                        <a:t>Senior Geospatial and Data Officer</a:t>
                      </a:r>
                    </a:p>
                  </a:txBody>
                  <a:tcPr marL="68580" marR="68580" marT="0" marB="0" anchor="ctr">
                    <a:solidFill>
                      <a:schemeClr val="bg1">
                        <a:lumMod val="95000"/>
                      </a:schemeClr>
                    </a:solidFill>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b="1" kern="1200">
                        <a:solidFill>
                          <a:schemeClr val="dk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gridSpan="2">
                  <a:txBody>
                    <a:bodyPr/>
                    <a:lstStyle/>
                    <a:p>
                      <a:r>
                        <a:rPr lang="en-GB" sz="1100" b="1" kern="1200">
                          <a:solidFill>
                            <a:schemeClr val="dk1"/>
                          </a:solidFill>
                          <a:effectLst/>
                          <a:latin typeface="+mn-lt"/>
                          <a:ea typeface="Calibri" panose="020F0502020204030204" pitchFamily="34" charset="0"/>
                          <a:cs typeface="Times New Roman" panose="02020603050405020304" pitchFamily="18" charset="0"/>
                        </a:rPr>
                        <a:t>Signed</a:t>
                      </a:r>
                      <a:endParaRPr lang="en-GB"/>
                    </a:p>
                  </a:txBody>
                  <a:tcPr marL="68580" marR="68580" marT="0" marB="0" anchor="ctr">
                    <a:solidFill>
                      <a:schemeClr val="bg1">
                        <a:lumMod val="85000"/>
                      </a:schemeClr>
                    </a:solidFill>
                  </a:tcPr>
                </a:tc>
                <a:tc hMerge="1">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endParaRPr lang="en-GB" sz="1100" b="1" kern="1200">
                        <a:solidFill>
                          <a:schemeClr val="dk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bg1">
                        <a:lumMod val="85000"/>
                      </a:schemeClr>
                    </a:solidFill>
                  </a:tcPr>
                </a:tc>
                <a:tc gridSpan="2">
                  <a:txBody>
                    <a:bodyPr/>
                    <a:lstStyle/>
                    <a:p>
                      <a:pPr marL="0" marR="0" lvl="0" indent="0" algn="l" rtl="0" eaLnBrk="1" fontAlgn="auto" latinLnBrk="0" hangingPunct="1">
                        <a:lnSpc>
                          <a:spcPct val="107000"/>
                        </a:lnSpc>
                        <a:spcBef>
                          <a:spcPts val="200"/>
                        </a:spcBef>
                        <a:spcAft>
                          <a:spcPts val="200"/>
                        </a:spcAft>
                        <a:buClrTx/>
                        <a:buSzTx/>
                        <a:buFontTx/>
                        <a:buNone/>
                      </a:pPr>
                      <a:r>
                        <a:rPr lang="en-GB" sz="1100" b="1" i="1" kern="1200">
                          <a:solidFill>
                            <a:schemeClr val="dk1"/>
                          </a:solidFill>
                          <a:effectLst/>
                          <a:latin typeface="+mn-lt"/>
                          <a:ea typeface="Calibri" panose="020F0502020204030204" pitchFamily="34" charset="0"/>
                          <a:cs typeface="Times New Roman"/>
                        </a:rPr>
                        <a:t>Gareth Robson</a:t>
                      </a:r>
                    </a:p>
                  </a:txBody>
                  <a:tcPr marL="68580" marR="68580" marT="0" marB="0" anchor="ctr">
                    <a:solidFill>
                      <a:schemeClr val="bg1">
                        <a:lumMod val="95000"/>
                      </a:schemeClr>
                    </a:solidFill>
                  </a:tcPr>
                </a:tc>
                <a:tc hMerge="1">
                  <a:txBody>
                    <a:bodyPr/>
                    <a:lstStyle/>
                    <a:p>
                      <a:endParaRPr lang="en-GB"/>
                    </a:p>
                  </a:txBody>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n-lt"/>
                          <a:ea typeface="Calibri" panose="020F0502020204030204" pitchFamily="34" charset="0"/>
                          <a:cs typeface="Times New Roman"/>
                        </a:rPr>
                        <a:t>Date</a:t>
                      </a:r>
                    </a:p>
                  </a:txBody>
                  <a:tcPr marL="68580" marR="68580" marT="0" marB="0" anchor="ctr">
                    <a:solidFill>
                      <a:schemeClr val="bg1">
                        <a:lumMod val="85000"/>
                      </a:schemeClr>
                    </a:solidFill>
                  </a:tcPr>
                </a:tc>
                <a:tc gridSpan="2">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n-lt"/>
                          <a:ea typeface="Calibri" panose="020F0502020204030204" pitchFamily="34" charset="0"/>
                          <a:cs typeface="Times New Roman" panose="02020603050405020304" pitchFamily="18" charset="0"/>
                        </a:rPr>
                        <a:t>25/10/22</a:t>
                      </a:r>
                    </a:p>
                  </a:txBody>
                  <a:tcPr marL="68580" marR="68580" marT="0" marB="0" anchor="ctr">
                    <a:solidFill>
                      <a:schemeClr val="bg1">
                        <a:lumMod val="95000"/>
                      </a:schemeClr>
                    </a:solidFill>
                  </a:tcPr>
                </a:tc>
                <a:tc hMerge="1">
                  <a:txBody>
                    <a:bodyPr/>
                    <a:lstStyle/>
                    <a:p>
                      <a:endParaRPr lang="en-GB"/>
                    </a:p>
                  </a:txBody>
                  <a:tcPr/>
                </a:tc>
                <a:extLst>
                  <a:ext uri="{0D108BD9-81ED-4DB2-BD59-A6C34878D82A}">
                    <a16:rowId xmlns:a16="http://schemas.microsoft.com/office/drawing/2014/main" val="3686783735"/>
                  </a:ext>
                </a:extLst>
              </a:tr>
            </a:tbl>
          </a:graphicData>
        </a:graphic>
      </p:graphicFrame>
    </p:spTree>
    <p:extLst>
      <p:ext uri="{BB962C8B-B14F-4D97-AF65-F5344CB8AC3E}">
        <p14:creationId xmlns:p14="http://schemas.microsoft.com/office/powerpoint/2010/main" val="26253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GB"/>
              <a:t>Live Service sign off</a:t>
            </a:r>
          </a:p>
        </p:txBody>
      </p:sp>
      <p:sp>
        <p:nvSpPr>
          <p:cNvPr id="6" name="TextBox 5">
            <a:extLst>
              <a:ext uri="{FF2B5EF4-FFF2-40B4-BE49-F238E27FC236}">
                <a16:creationId xmlns:a16="http://schemas.microsoft.com/office/drawing/2014/main" id="{88F671C9-6DE7-4F19-A79A-6C45FA5DC51E}"/>
              </a:ext>
            </a:extLst>
          </p:cNvPr>
          <p:cNvSpPr txBox="1"/>
          <p:nvPr/>
        </p:nvSpPr>
        <p:spPr>
          <a:xfrm>
            <a:off x="11712624" y="6309320"/>
            <a:ext cx="36004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Arial" charset="0"/>
                <a:ea typeface="+mn-ea"/>
                <a:cs typeface="+mn-cs"/>
              </a:rPr>
              <a:t>7</a:t>
            </a:r>
          </a:p>
        </p:txBody>
      </p:sp>
      <p:graphicFrame>
        <p:nvGraphicFramePr>
          <p:cNvPr id="2" name="Table 1">
            <a:extLst>
              <a:ext uri="{FF2B5EF4-FFF2-40B4-BE49-F238E27FC236}">
                <a16:creationId xmlns:a16="http://schemas.microsoft.com/office/drawing/2014/main" id="{045838E5-EB54-49DD-8D9B-73610B96C4C9}"/>
              </a:ext>
            </a:extLst>
          </p:cNvPr>
          <p:cNvGraphicFramePr>
            <a:graphicFrameLocks noGrp="1"/>
          </p:cNvGraphicFramePr>
          <p:nvPr>
            <p:extLst>
              <p:ext uri="{D42A27DB-BD31-4B8C-83A1-F6EECF244321}">
                <p14:modId xmlns:p14="http://schemas.microsoft.com/office/powerpoint/2010/main" val="3628068951"/>
              </p:ext>
            </p:extLst>
          </p:nvPr>
        </p:nvGraphicFramePr>
        <p:xfrm>
          <a:off x="251956" y="970777"/>
          <a:ext cx="11640688" cy="2088000"/>
        </p:xfrm>
        <a:graphic>
          <a:graphicData uri="http://schemas.openxmlformats.org/drawingml/2006/table">
            <a:tbl>
              <a:tblPr firstRow="1" bandRow="1">
                <a:tableStyleId>{F5AB1C69-6EDB-4FF4-983F-18BD219EF322}</a:tableStyleId>
              </a:tblPr>
              <a:tblGrid>
                <a:gridCol w="1492788">
                  <a:extLst>
                    <a:ext uri="{9D8B030D-6E8A-4147-A177-3AD203B41FA5}">
                      <a16:colId xmlns:a16="http://schemas.microsoft.com/office/drawing/2014/main" val="1445591256"/>
                    </a:ext>
                  </a:extLst>
                </a:gridCol>
                <a:gridCol w="1449700">
                  <a:extLst>
                    <a:ext uri="{9D8B030D-6E8A-4147-A177-3AD203B41FA5}">
                      <a16:colId xmlns:a16="http://schemas.microsoft.com/office/drawing/2014/main" val="2604148246"/>
                    </a:ext>
                  </a:extLst>
                </a:gridCol>
                <a:gridCol w="1449700">
                  <a:extLst>
                    <a:ext uri="{9D8B030D-6E8A-4147-A177-3AD203B41FA5}">
                      <a16:colId xmlns:a16="http://schemas.microsoft.com/office/drawing/2014/main" val="605245483"/>
                    </a:ext>
                  </a:extLst>
                </a:gridCol>
                <a:gridCol w="1449700">
                  <a:extLst>
                    <a:ext uri="{9D8B030D-6E8A-4147-A177-3AD203B41FA5}">
                      <a16:colId xmlns:a16="http://schemas.microsoft.com/office/drawing/2014/main" val="381223782"/>
                    </a:ext>
                  </a:extLst>
                </a:gridCol>
                <a:gridCol w="1449700">
                  <a:extLst>
                    <a:ext uri="{9D8B030D-6E8A-4147-A177-3AD203B41FA5}">
                      <a16:colId xmlns:a16="http://schemas.microsoft.com/office/drawing/2014/main" val="506663505"/>
                    </a:ext>
                  </a:extLst>
                </a:gridCol>
                <a:gridCol w="1449700">
                  <a:extLst>
                    <a:ext uri="{9D8B030D-6E8A-4147-A177-3AD203B41FA5}">
                      <a16:colId xmlns:a16="http://schemas.microsoft.com/office/drawing/2014/main" val="3234468878"/>
                    </a:ext>
                  </a:extLst>
                </a:gridCol>
                <a:gridCol w="1449700">
                  <a:extLst>
                    <a:ext uri="{9D8B030D-6E8A-4147-A177-3AD203B41FA5}">
                      <a16:colId xmlns:a16="http://schemas.microsoft.com/office/drawing/2014/main" val="2154026796"/>
                    </a:ext>
                  </a:extLst>
                </a:gridCol>
                <a:gridCol w="1449700">
                  <a:extLst>
                    <a:ext uri="{9D8B030D-6E8A-4147-A177-3AD203B41FA5}">
                      <a16:colId xmlns:a16="http://schemas.microsoft.com/office/drawing/2014/main" val="223111396"/>
                    </a:ext>
                  </a:extLst>
                </a:gridCol>
              </a:tblGrid>
              <a:tr h="360000">
                <a:tc gridSpan="8">
                  <a:txBody>
                    <a:bodyPr/>
                    <a:lstStyle/>
                    <a:p>
                      <a:r>
                        <a:rPr lang="en-GB" sz="1400"/>
                        <a:t>Live Service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lnL w="12700" cmpd="sng">
                      <a:noFill/>
                    </a:lnL>
                  </a:tcPr>
                </a:tc>
                <a:tc hMerge="1">
                  <a:txBody>
                    <a:bodyPr/>
                    <a:lstStyle/>
                    <a:p>
                      <a:endParaRPr lang="en-GB"/>
                    </a:p>
                  </a:txBody>
                  <a:tcPr>
                    <a:lnL w="12700" cmpd="sng">
                      <a:noFill/>
                    </a:ln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85498815"/>
                  </a:ext>
                </a:extLst>
              </a:tr>
              <a:tr h="230400">
                <a:tc gridSpan="8">
                  <a:txBody>
                    <a:bodyPr/>
                    <a:lstStyle/>
                    <a:p>
                      <a:pPr marL="171450" marR="0" lvl="0" indent="-171450" algn="l" defTabSz="457200"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GB" sz="1100" b="0" kern="1200">
                          <a:solidFill>
                            <a:schemeClr val="dk1"/>
                          </a:solidFill>
                          <a:effectLst/>
                          <a:latin typeface="+mj-lt"/>
                          <a:ea typeface="Calibri" panose="020F0502020204030204" pitchFamily="34" charset="0"/>
                          <a:cs typeface="Times New Roman" panose="02020603050405020304" pitchFamily="18" charset="0"/>
                        </a:rPr>
                        <a:t>All checks have been carried out in relation to system readiness between HMLR and the LA</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75233114"/>
                  </a:ext>
                </a:extLst>
              </a:tr>
              <a:tr h="230400">
                <a:tc gridSpan="8">
                  <a:txBody>
                    <a:bodyPr/>
                    <a:lstStyle/>
                    <a:p>
                      <a:pPr marL="171450" marR="0" lvl="0" indent="-171450" algn="l" defTabSz="457200"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GB" sz="1100" b="0" kern="1200">
                          <a:solidFill>
                            <a:schemeClr val="dk1"/>
                          </a:solidFill>
                          <a:effectLst/>
                          <a:latin typeface="+mn-lt"/>
                          <a:ea typeface="Calibri" panose="020F0502020204030204" pitchFamily="34" charset="0"/>
                          <a:cs typeface="Times New Roman" panose="02020603050405020304" pitchFamily="18" charset="0"/>
                        </a:rPr>
                        <a:t>Contact details and escalation points for LA provided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555965856"/>
                  </a:ext>
                </a:extLst>
              </a:tr>
              <a:tr h="230400">
                <a:tc gridSpan="8">
                  <a:txBody>
                    <a:bodyPr/>
                    <a:lstStyle/>
                    <a:p>
                      <a:pPr marL="171450" marR="0" lvl="0" indent="-171450" algn="l" defTabSz="457200"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GB" sz="1100" b="0" kern="1200">
                          <a:solidFill>
                            <a:schemeClr val="dk1"/>
                          </a:solidFill>
                          <a:effectLst/>
                          <a:latin typeface="+mn-lt"/>
                          <a:ea typeface="Calibri" panose="020F0502020204030204" pitchFamily="34" charset="0"/>
                          <a:cs typeface="Times New Roman" panose="02020603050405020304" pitchFamily="18" charset="0"/>
                        </a:rPr>
                        <a:t>Working arrangements with other originating authorities have been agreed and are understood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51804323"/>
                  </a:ext>
                </a:extLst>
              </a:tr>
              <a:tr h="230400">
                <a:tc gridSpan="8">
                  <a:txBody>
                    <a:bodyPr/>
                    <a:lstStyle/>
                    <a:p>
                      <a:pPr marL="171450" marR="0" lvl="0" indent="-171450" algn="l" defTabSz="457200"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GB" sz="1100" b="0" kern="1200">
                          <a:solidFill>
                            <a:schemeClr val="dk1"/>
                          </a:solidFill>
                          <a:effectLst/>
                          <a:latin typeface="+mn-lt"/>
                          <a:ea typeface="Calibri" panose="020F0502020204030204" pitchFamily="34" charset="0"/>
                          <a:cs typeface="Times New Roman" panose="02020603050405020304" pitchFamily="18" charset="0"/>
                        </a:rPr>
                        <a:t>Overview of live service reporting and monitoring have been provided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95552000"/>
                  </a:ext>
                </a:extLst>
              </a:tr>
              <a:tr h="230400">
                <a:tc gridSpan="8">
                  <a:txBody>
                    <a:bodyPr/>
                    <a:lstStyle/>
                    <a:p>
                      <a:pPr marL="171450" marR="0" lvl="0" indent="-171450" algn="l" defTabSz="457200" rtl="0" eaLnBrk="1" fontAlgn="auto" latinLnBrk="0" hangingPunct="1">
                        <a:lnSpc>
                          <a:spcPct val="107000"/>
                        </a:lnSpc>
                        <a:spcBef>
                          <a:spcPts val="200"/>
                        </a:spcBef>
                        <a:spcAft>
                          <a:spcPts val="200"/>
                        </a:spcAft>
                        <a:buClrTx/>
                        <a:buSzTx/>
                        <a:buFont typeface="Arial" panose="020B0604020202020204" pitchFamily="34" charset="0"/>
                        <a:buChar char="•"/>
                        <a:tabLst/>
                        <a:defRPr/>
                      </a:pPr>
                      <a:r>
                        <a:rPr lang="en-GB" sz="1100" b="0" kern="1200">
                          <a:solidFill>
                            <a:schemeClr val="dk1"/>
                          </a:solidFill>
                          <a:effectLst/>
                          <a:latin typeface="+mn-lt"/>
                          <a:ea typeface="Calibri" panose="020F0502020204030204" pitchFamily="34" charset="0"/>
                          <a:cs typeface="Times New Roman" panose="02020603050405020304" pitchFamily="18" charset="0"/>
                        </a:rPr>
                        <a:t>Acceptance into the live service is approved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34685344"/>
                  </a:ext>
                </a:extLst>
              </a:tr>
              <a:tr h="288000">
                <a:tc gridSpan="8">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n-lt"/>
                          <a:ea typeface="Calibri" panose="020F0502020204030204" pitchFamily="34" charset="0"/>
                          <a:cs typeface="Times New Roman" panose="02020603050405020304" pitchFamily="18" charset="0"/>
                        </a:rPr>
                        <a:t>HMLR live service sign off</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61676294"/>
                  </a:ext>
                </a:extLst>
              </a:tr>
              <a:tr h="288000">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j-lt"/>
                          <a:ea typeface="Calibri" panose="020F0502020204030204" pitchFamily="34" charset="0"/>
                          <a:cs typeface="Times New Roman" panose="02020603050405020304" pitchFamily="18" charset="0"/>
                        </a:rPr>
                        <a:t>Name</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rtl="0" eaLnBrk="1" fontAlgn="auto" latinLnBrk="0" hangingPunct="1">
                        <a:lnSpc>
                          <a:spcPct val="107000"/>
                        </a:lnSpc>
                        <a:spcBef>
                          <a:spcPts val="200"/>
                        </a:spcBef>
                        <a:spcAft>
                          <a:spcPts val="200"/>
                        </a:spcAft>
                        <a:buClrTx/>
                        <a:buSzTx/>
                        <a:buFontTx/>
                        <a:buNone/>
                      </a:pPr>
                      <a:r>
                        <a:rPr lang="en-GB" sz="1100" b="1" kern="1200">
                          <a:solidFill>
                            <a:schemeClr val="dk1"/>
                          </a:solidFill>
                          <a:effectLst/>
                          <a:latin typeface="+mj-lt"/>
                          <a:ea typeface="Calibri"/>
                          <a:cs typeface="Times New Roman"/>
                        </a:rPr>
                        <a:t>Mark Edwards</a:t>
                      </a:r>
                      <a:endParaRPr lang="en-GB" sz="1100" b="1" kern="1200">
                        <a:solidFill>
                          <a:schemeClr val="dk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j-lt"/>
                          <a:ea typeface="Calibri"/>
                          <a:cs typeface="Times New Roman"/>
                        </a:rPr>
                        <a:t>Role</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rtl="0" eaLnBrk="1" fontAlgn="auto" latinLnBrk="0" hangingPunct="1">
                        <a:lnSpc>
                          <a:spcPct val="107000"/>
                        </a:lnSpc>
                        <a:spcBef>
                          <a:spcPts val="200"/>
                        </a:spcBef>
                        <a:spcAft>
                          <a:spcPts val="200"/>
                        </a:spcAft>
                        <a:buClrTx/>
                        <a:buSzTx/>
                        <a:buFontTx/>
                        <a:buNone/>
                      </a:pPr>
                      <a:r>
                        <a:rPr lang="en-GB" sz="1100" b="1" kern="1200">
                          <a:solidFill>
                            <a:schemeClr val="dk1"/>
                          </a:solidFill>
                          <a:effectLst/>
                          <a:latin typeface="+mj-lt"/>
                          <a:ea typeface="Calibri"/>
                          <a:cs typeface="Times New Roman"/>
                        </a:rPr>
                        <a:t>Service Manager</a:t>
                      </a:r>
                      <a:endParaRPr lang="en-GB" sz="1100" b="1" kern="1200">
                        <a:solidFill>
                          <a:schemeClr val="dk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j-lt"/>
                          <a:ea typeface="Calibri"/>
                          <a:cs typeface="Times New Roman"/>
                        </a:rPr>
                        <a:t>Signed</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rtl="0" eaLnBrk="1" fontAlgn="auto" latinLnBrk="0" hangingPunct="1">
                        <a:lnSpc>
                          <a:spcPct val="107000"/>
                        </a:lnSpc>
                        <a:spcBef>
                          <a:spcPts val="200"/>
                        </a:spcBef>
                        <a:spcAft>
                          <a:spcPts val="200"/>
                        </a:spcAft>
                        <a:buClrTx/>
                        <a:buSzTx/>
                        <a:buFontTx/>
                        <a:buNone/>
                      </a:pPr>
                      <a:r>
                        <a:rPr lang="en-GB" sz="1100" b="1" kern="1200">
                          <a:solidFill>
                            <a:schemeClr val="dk1"/>
                          </a:solidFill>
                          <a:effectLst/>
                          <a:latin typeface="+mj-lt"/>
                          <a:ea typeface="Calibri"/>
                          <a:cs typeface="Times New Roman"/>
                        </a:rPr>
                        <a:t>M Edwards</a:t>
                      </a:r>
                      <a:endParaRPr lang="en-GB" sz="1100" b="1" kern="1200">
                        <a:solidFill>
                          <a:schemeClr val="dk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j-lt"/>
                          <a:ea typeface="Calibri"/>
                          <a:cs typeface="Times New Roman"/>
                        </a:rPr>
                        <a:t>Date</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200" rtl="0" eaLnBrk="1" fontAlgn="auto" latinLnBrk="0" hangingPunct="1">
                        <a:lnSpc>
                          <a:spcPct val="107000"/>
                        </a:lnSpc>
                        <a:spcBef>
                          <a:spcPts val="200"/>
                        </a:spcBef>
                        <a:spcAft>
                          <a:spcPts val="200"/>
                        </a:spcAft>
                        <a:buClrTx/>
                        <a:buSzTx/>
                        <a:buFontTx/>
                        <a:buNone/>
                        <a:tabLst/>
                        <a:defRPr/>
                      </a:pPr>
                      <a:r>
                        <a:rPr lang="en-GB" sz="1100" b="1" kern="1200">
                          <a:solidFill>
                            <a:schemeClr val="dk1"/>
                          </a:solidFill>
                          <a:effectLst/>
                          <a:latin typeface="+mj-lt"/>
                          <a:ea typeface="Calibri"/>
                          <a:cs typeface="Times New Roman"/>
                        </a:rPr>
                        <a:t>25/10/22</a:t>
                      </a:r>
                      <a:endParaRPr lang="en-GB" sz="1100" b="1" kern="1200">
                        <a:solidFill>
                          <a:schemeClr val="dk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6783735"/>
                  </a:ext>
                </a:extLst>
              </a:tr>
            </a:tbl>
          </a:graphicData>
        </a:graphic>
      </p:graphicFrame>
    </p:spTree>
    <p:extLst>
      <p:ext uri="{BB962C8B-B14F-4D97-AF65-F5344CB8AC3E}">
        <p14:creationId xmlns:p14="http://schemas.microsoft.com/office/powerpoint/2010/main" val="539289357"/>
      </p:ext>
    </p:extLst>
  </p:cSld>
  <p:clrMapOvr>
    <a:masterClrMapping/>
  </p:clrMapOvr>
</p:sld>
</file>

<file path=ppt/theme/theme1.xml><?xml version="1.0" encoding="utf-8"?>
<a:theme xmlns:a="http://schemas.openxmlformats.org/drawingml/2006/main" name="Title">
  <a:themeElements>
    <a:clrScheme name="Custom 1">
      <a:dk1>
        <a:sysClr val="windowText" lastClr="000000"/>
      </a:dk1>
      <a:lt1>
        <a:sysClr val="window" lastClr="FFFFFF"/>
      </a:lt1>
      <a:dk2>
        <a:srgbClr val="1F497D"/>
      </a:dk2>
      <a:lt2>
        <a:srgbClr val="EEECE1"/>
      </a:lt2>
      <a:accent1>
        <a:srgbClr val="4F81BD"/>
      </a:accent1>
      <a:accent2>
        <a:srgbClr val="92D050"/>
      </a:accent2>
      <a:accent3>
        <a:srgbClr val="00B050"/>
      </a:accent3>
      <a:accent4>
        <a:srgbClr val="FFC000"/>
      </a:accent4>
      <a:accent5>
        <a:srgbClr val="00B0F0"/>
      </a:accent5>
      <a:accent6>
        <a:srgbClr val="BFBFB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9573366F-6036-4DBE-A3DA-9FF05D03E5CE}"/>
    </a:ext>
  </a:extLst>
</a:theme>
</file>

<file path=ppt/theme/theme10.xml><?xml version="1.0" encoding="utf-8"?>
<a:theme xmlns:a="http://schemas.openxmlformats.org/drawingml/2006/main" name="1_Front and back slides">
  <a:themeElements>
    <a:clrScheme name="Custom 1">
      <a:dk1>
        <a:sysClr val="windowText" lastClr="000000"/>
      </a:dk1>
      <a:lt1>
        <a:sysClr val="window" lastClr="FFFFFF"/>
      </a:lt1>
      <a:dk2>
        <a:srgbClr val="1F497D"/>
      </a:dk2>
      <a:lt2>
        <a:srgbClr val="EEECE1"/>
      </a:lt2>
      <a:accent1>
        <a:srgbClr val="4F81BD"/>
      </a:accent1>
      <a:accent2>
        <a:srgbClr val="92D050"/>
      </a:accent2>
      <a:accent3>
        <a:srgbClr val="00B050"/>
      </a:accent3>
      <a:accent4>
        <a:srgbClr val="FFC000"/>
      </a:accent4>
      <a:accent5>
        <a:srgbClr val="00B0F0"/>
      </a:accent5>
      <a:accent6>
        <a:srgbClr val="BFBFB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C1FFEB56-1A08-4B68-821D-753F11594636}"/>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itle">
  <a:themeElements>
    <a:clrScheme name="Custom 1">
      <a:dk1>
        <a:sysClr val="windowText" lastClr="000000"/>
      </a:dk1>
      <a:lt1>
        <a:sysClr val="window" lastClr="FFFFFF"/>
      </a:lt1>
      <a:dk2>
        <a:srgbClr val="1F497D"/>
      </a:dk2>
      <a:lt2>
        <a:srgbClr val="EEECE1"/>
      </a:lt2>
      <a:accent1>
        <a:srgbClr val="4F81BD"/>
      </a:accent1>
      <a:accent2>
        <a:srgbClr val="92D050"/>
      </a:accent2>
      <a:accent3>
        <a:srgbClr val="00B050"/>
      </a:accent3>
      <a:accent4>
        <a:srgbClr val="FFC000"/>
      </a:accent4>
      <a:accent5>
        <a:srgbClr val="00B0F0"/>
      </a:accent5>
      <a:accent6>
        <a:srgbClr val="BFBFB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9573366F-6036-4DBE-A3DA-9FF05D03E5CE}"/>
    </a:ext>
  </a:extLst>
</a:theme>
</file>

<file path=ppt/theme/theme3.xml><?xml version="1.0" encoding="utf-8"?>
<a:theme xmlns:a="http://schemas.openxmlformats.org/drawingml/2006/main" name="1_Title">
  <a:themeElements>
    <a:clrScheme name="Custom 1">
      <a:dk1>
        <a:sysClr val="windowText" lastClr="000000"/>
      </a:dk1>
      <a:lt1>
        <a:sysClr val="window" lastClr="FFFFFF"/>
      </a:lt1>
      <a:dk2>
        <a:srgbClr val="1F497D"/>
      </a:dk2>
      <a:lt2>
        <a:srgbClr val="EEECE1"/>
      </a:lt2>
      <a:accent1>
        <a:srgbClr val="4F81BD"/>
      </a:accent1>
      <a:accent2>
        <a:srgbClr val="92D050"/>
      </a:accent2>
      <a:accent3>
        <a:srgbClr val="00B050"/>
      </a:accent3>
      <a:accent4>
        <a:srgbClr val="FFC000"/>
      </a:accent4>
      <a:accent5>
        <a:srgbClr val="00B0F0"/>
      </a:accent5>
      <a:accent6>
        <a:srgbClr val="BFBFB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9573366F-6036-4DBE-A3DA-9FF05D03E5CE}"/>
    </a:ext>
  </a:extLst>
</a:theme>
</file>

<file path=ppt/theme/theme4.xml><?xml version="1.0" encoding="utf-8"?>
<a:theme xmlns:a="http://schemas.openxmlformats.org/drawingml/2006/main" name="3_Title">
  <a:themeElements>
    <a:clrScheme name="Custom 1">
      <a:dk1>
        <a:sysClr val="windowText" lastClr="000000"/>
      </a:dk1>
      <a:lt1>
        <a:sysClr val="window" lastClr="FFFFFF"/>
      </a:lt1>
      <a:dk2>
        <a:srgbClr val="1F497D"/>
      </a:dk2>
      <a:lt2>
        <a:srgbClr val="EEECE1"/>
      </a:lt2>
      <a:accent1>
        <a:srgbClr val="4F81BD"/>
      </a:accent1>
      <a:accent2>
        <a:srgbClr val="92D050"/>
      </a:accent2>
      <a:accent3>
        <a:srgbClr val="00B050"/>
      </a:accent3>
      <a:accent4>
        <a:srgbClr val="FFC000"/>
      </a:accent4>
      <a:accent5>
        <a:srgbClr val="00B0F0"/>
      </a:accent5>
      <a:accent6>
        <a:srgbClr val="BFBFB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9573366F-6036-4DBE-A3DA-9FF05D03E5CE}"/>
    </a:ext>
  </a:extLst>
</a:theme>
</file>

<file path=ppt/theme/theme5.xml><?xml version="1.0" encoding="utf-8"?>
<a:theme xmlns:a="http://schemas.openxmlformats.org/drawingml/2006/main" name="4_Title">
  <a:themeElements>
    <a:clrScheme name="Custom 1">
      <a:dk1>
        <a:sysClr val="windowText" lastClr="000000"/>
      </a:dk1>
      <a:lt1>
        <a:sysClr val="window" lastClr="FFFFFF"/>
      </a:lt1>
      <a:dk2>
        <a:srgbClr val="1F497D"/>
      </a:dk2>
      <a:lt2>
        <a:srgbClr val="EEECE1"/>
      </a:lt2>
      <a:accent1>
        <a:srgbClr val="4F81BD"/>
      </a:accent1>
      <a:accent2>
        <a:srgbClr val="92D050"/>
      </a:accent2>
      <a:accent3>
        <a:srgbClr val="00B050"/>
      </a:accent3>
      <a:accent4>
        <a:srgbClr val="FFC000"/>
      </a:accent4>
      <a:accent5>
        <a:srgbClr val="00B0F0"/>
      </a:accent5>
      <a:accent6>
        <a:srgbClr val="BFBFB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9573366F-6036-4DBE-A3DA-9FF05D03E5CE}"/>
    </a:ext>
  </a:extLst>
</a:theme>
</file>

<file path=ppt/theme/theme6.xml><?xml version="1.0" encoding="utf-8"?>
<a:theme xmlns:a="http://schemas.openxmlformats.org/drawingml/2006/main" name="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8BA79B4E-BFC9-4D0C-91EB-9D69F6F6AC89}"/>
    </a:ext>
  </a:extLst>
</a:theme>
</file>

<file path=ppt/theme/theme7.xml><?xml version="1.0" encoding="utf-8"?>
<a:theme xmlns:a="http://schemas.openxmlformats.org/drawingml/2006/main" name="1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C805874F-3A47-4578-981F-E9FC78E9EC67}"/>
    </a:ext>
  </a:extLst>
</a:theme>
</file>

<file path=ppt/theme/theme8.xml><?xml version="1.0" encoding="utf-8"?>
<a:theme xmlns:a="http://schemas.openxmlformats.org/drawingml/2006/main" name="2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C805874F-3A47-4578-981F-E9FC78E9EC67}"/>
    </a:ext>
  </a:extLst>
</a:theme>
</file>

<file path=ppt/theme/theme9.xml><?xml version="1.0" encoding="utf-8"?>
<a:theme xmlns:a="http://schemas.openxmlformats.org/drawingml/2006/main" name="Front and back slides">
  <a:themeElements>
    <a:clrScheme name="Custom 1">
      <a:dk1>
        <a:srgbClr val="000000"/>
      </a:dk1>
      <a:lt1>
        <a:srgbClr val="FFFFFF"/>
      </a:lt1>
      <a:dk2>
        <a:srgbClr val="1F497D"/>
      </a:dk2>
      <a:lt2>
        <a:srgbClr val="EEECE1"/>
      </a:lt2>
      <a:accent1>
        <a:srgbClr val="B0B0AF"/>
      </a:accent1>
      <a:accent2>
        <a:srgbClr val="CACCCD"/>
      </a:accent2>
      <a:accent3>
        <a:srgbClr val="9BBB59"/>
      </a:accent3>
      <a:accent4>
        <a:srgbClr val="E3B74F"/>
      </a:accent4>
      <a:accent5>
        <a:srgbClr val="92D4E5"/>
      </a:accent5>
      <a:accent6>
        <a:srgbClr val="FF92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 Template 12_03_18v3.potx" id="{5504F006-3B3A-47CC-9284-9245E6267B4B}" vid="{485EA97A-36AF-41AE-9C7E-6EC2CC9482F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2A93F340046A4BBA1FBA1E6CC13088" ma:contentTypeVersion="16" ma:contentTypeDescription="Create a new document." ma:contentTypeScope="" ma:versionID="f858a67743fb9a0da491668a8d970de8">
  <xsd:schema xmlns:xsd="http://www.w3.org/2001/XMLSchema" xmlns:xs="http://www.w3.org/2001/XMLSchema" xmlns:p="http://schemas.microsoft.com/office/2006/metadata/properties" xmlns:ns2="b6c7a446-06c2-47c8-b5e0-cdb432e22e7c" xmlns:ns3="27f5e6bf-d8d5-4b64-88a8-c7a098fc6414" xmlns:ns4="b010a344-0440-48e1-9ff8-d3c5c6af06f2" targetNamespace="http://schemas.microsoft.com/office/2006/metadata/properties" ma:root="true" ma:fieldsID="9ab656dad3a179b62173d08629aa1e8b" ns2:_="" ns3:_="" ns4:_="">
    <xsd:import namespace="b6c7a446-06c2-47c8-b5e0-cdb432e22e7c"/>
    <xsd:import namespace="27f5e6bf-d8d5-4b64-88a8-c7a098fc6414"/>
    <xsd:import namespace="b010a344-0440-48e1-9ff8-d3c5c6af06f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CR"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c7a446-06c2-47c8-b5e0-cdb432e22e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16eacf5-68eb-4b09-a5c5-d6cbec0094f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7f5e6bf-d8d5-4b64-88a8-c7a098fc641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10a344-0440-48e1-9ff8-d3c5c6af06f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622e08f1-af3a-4cd9-8700-9146f723b870}" ma:internalName="TaxCatchAll" ma:showField="CatchAllData" ma:web="27f5e6bf-d8d5-4b64-88a8-c7a098fc64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010a344-0440-48e1-9ff8-d3c5c6af06f2" xsi:nil="true"/>
    <lcf76f155ced4ddcb4097134ff3c332f xmlns="b6c7a446-06c2-47c8-b5e0-cdb432e22e7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A2F308-058F-4B78-B727-0B45BE065ECE}">
  <ds:schemaRefs>
    <ds:schemaRef ds:uri="27f5e6bf-d8d5-4b64-88a8-c7a098fc6414"/>
    <ds:schemaRef ds:uri="b010a344-0440-48e1-9ff8-d3c5c6af06f2"/>
    <ds:schemaRef ds:uri="b6c7a446-06c2-47c8-b5e0-cdb432e22e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5931B5D-514C-4CFE-B8DB-E2B21E4484EE}">
  <ds:schemaRefs>
    <ds:schemaRef ds:uri="27f5e6bf-d8d5-4b64-88a8-c7a098fc6414"/>
    <ds:schemaRef ds:uri="b010a344-0440-48e1-9ff8-d3c5c6af06f2"/>
    <ds:schemaRef ds:uri="b6c7a446-06c2-47c8-b5e0-cdb432e22e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9D9F511-0B50-43FB-BB1B-BC3C7D6F34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Template 13_03_18</Template>
  <Application>Microsoft Office PowerPoint</Application>
  <PresentationFormat>Widescreen</PresentationFormat>
  <Slides>10</Slides>
  <Notes>3</Notes>
  <HiddenSlides>0</HiddenSlides>
  <ScaleCrop>false</ScaleCrop>
  <HeadingPairs>
    <vt:vector size="4" baseType="variant">
      <vt:variant>
        <vt:lpstr>Theme</vt:lpstr>
      </vt:variant>
      <vt:variant>
        <vt:i4>10</vt:i4>
      </vt:variant>
      <vt:variant>
        <vt:lpstr>Slide Titles</vt:lpstr>
      </vt:variant>
      <vt:variant>
        <vt:i4>10</vt:i4>
      </vt:variant>
    </vt:vector>
  </HeadingPairs>
  <TitlesOfParts>
    <vt:vector size="20" baseType="lpstr">
      <vt:lpstr>Title</vt:lpstr>
      <vt:lpstr>2_Title</vt:lpstr>
      <vt:lpstr>1_Title</vt:lpstr>
      <vt:lpstr>3_Title</vt:lpstr>
      <vt:lpstr>4_Title</vt:lpstr>
      <vt:lpstr>Slide</vt:lpstr>
      <vt:lpstr>1_Slide</vt:lpstr>
      <vt:lpstr>2_Slide</vt:lpstr>
      <vt:lpstr>Front and back slides</vt:lpstr>
      <vt:lpstr>1_Front and back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Land Registry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 Peter</dc:creator>
  <cp:revision>1</cp:revision>
  <cp:lastPrinted>2018-07-18T12:50:51Z</cp:lastPrinted>
  <dcterms:created xsi:type="dcterms:W3CDTF">2018-03-27T16:09:12Z</dcterms:created>
  <dcterms:modified xsi:type="dcterms:W3CDTF">2022-11-04T09:55:20Z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0x010100CA2A93F340046A4BBA1FBA1E6CC13088</vt:lpwstr>
  </property>
  <property fmtid="{D5CDD505-2E9C-101B-9397-08002B2CF9AE}" pid="3" name="Order">
    <vt:r8>102400</vt:r8>
  </property>
  <property fmtid="{D5CDD505-2E9C-101B-9397-08002B2CF9AE}" pid="4" name="ComplianceAssetId">
    <vt:lpwstr/>
  </property>
  <property fmtid="{D5CDD505-2E9C-101B-9397-08002B2CF9AE}" pid="5" name="MediaServiceImageTags">
    <vt:lpwstr/>
  </property>
</Properties>
</file>