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F1A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9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584E-0C27-0353-2C5E-9BC5A781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DB91-9670-FE97-2B2C-FD1514E59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C68E-5947-3494-C571-95F872E3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B56A-B9C5-0DA7-3DB7-82F2A7C2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E5A5-54B9-881B-7C45-948D4FA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2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F942-CD5E-5CEC-04EB-2776F3B9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B8B6F-5850-0E55-10E9-7BECC12E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C252-776C-D9E5-4F26-7B4F3388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D7F3-3BCC-49CD-923E-EFBD9AF7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13AED-BE32-5DD3-3DC9-1B7BD4B0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6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0E876-1551-85BB-242C-852272CA8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3A56D-02CA-1851-1819-3ED7EC14F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329E-E137-1DD1-BD22-87A90266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EA6C-F277-A83A-8BC2-AF69CF3A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B2CA-BABC-E5B2-D009-E05CD57F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8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597A-CCF5-EE6C-5209-6B3A74C1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50C5-3651-81A5-38A7-236D0746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3008-1AD1-8A08-8C33-9869E9FC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BC73-64CD-ABCC-31D4-0A67FD9F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D8FB-A804-3654-D687-BFB832D2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3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3E26-7A3A-00E9-063C-3DC26723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7971-EA49-7B9B-DABD-D9FCA70C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FB71-D8D0-3938-0F6E-F01A9E60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1C95-9692-C831-793A-53C98DE4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A670-6258-847F-1C07-CE75E56E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9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FBC4-742C-8E5C-2EC9-65D85C49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9A27-9F9A-FCCE-8B5A-26060F759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3A9CE-B132-65EE-B2E0-8CCC81A5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14244-F39E-98DE-1756-34A354DA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2EAF9-555F-A7B2-EBDE-58457890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5C83-1EC6-C972-7FCE-018E5E13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69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245F-3AE3-A0EA-2FDB-1BB7DD78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E6DDA-FF7A-C67A-0506-E9405B5D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FC417-BD15-F914-359B-A49CC21D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97675-D2D4-72DF-1D00-782107E6A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59A8B-D1EC-62F2-1AB3-0A172B863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62F07-9197-5F10-8422-D5CE8995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2C11E-23A8-ED32-21B8-5ABE7C22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E887-5BCE-1E7F-045C-B8F4F92F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37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6196-38CB-C3B0-C789-DFB5CB2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9CD8E-C8BA-C181-FFB8-AFE872EE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B76B5-44ED-0220-F4EA-C8AF0AE5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565AB-A074-BB03-22E5-47C75B17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98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4BDFC-DC73-0773-EB9D-F1387251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6DA78-66E8-5185-A550-DF368E1F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0286F-02C3-CE89-21E3-84485CE9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18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20B1-4934-C154-893A-52D9D298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8CBB-4DFE-20D9-6243-5D46B0C3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30CF-F5BC-27AA-F8D2-932ECB34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7BA83-ACCE-E735-90DC-E0FA2713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EA6C6-DB32-9C0E-DA27-4E460482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817D-23B9-923C-3EB9-94E5F337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79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A0F3-4BA2-FACB-DABD-DDC17162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C0884-6974-A462-328A-4E28E3455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BD4D-BB4D-B9A9-E168-566DA3DCC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8219-8C6F-F781-5BB1-0612ADBA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344D9-EDBD-1177-CF09-AEB9C1B0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CEB5-49FD-85B8-0620-FEE2C5DC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82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8AB3E-4329-FC24-783B-CC436E0F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A06B-B6A8-1513-A64A-E23E93BA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1D98-D124-BC4B-9B84-A938970E0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08C4F-FB25-46A0-96C5-357A4BCD9829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D8F0-DEFB-B8D3-0E74-69F255E1D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8FFAA-D89B-5F47-2A8C-7FD920766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4BCD5-6225-455C-9B70-A481F9B8B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9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6CBAFBD-3F31-8B5E-C8DE-2FE0030DA747}"/>
              </a:ext>
            </a:extLst>
          </p:cNvPr>
          <p:cNvSpPr/>
          <p:nvPr/>
        </p:nvSpPr>
        <p:spPr>
          <a:xfrm>
            <a:off x="136022" y="86770"/>
            <a:ext cx="6899838" cy="6656929"/>
          </a:xfrm>
          <a:prstGeom prst="rect">
            <a:avLst/>
          </a:prstGeom>
          <a:solidFill>
            <a:schemeClr val="accent4">
              <a:lumMod val="20000"/>
              <a:lumOff val="80000"/>
              <a:alpha val="47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706DFC-9A5D-1A7A-9228-E3B8804B6AA1}"/>
              </a:ext>
            </a:extLst>
          </p:cNvPr>
          <p:cNvSpPr/>
          <p:nvPr/>
        </p:nvSpPr>
        <p:spPr>
          <a:xfrm>
            <a:off x="7155763" y="86770"/>
            <a:ext cx="4883747" cy="35553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923CB3-4B6D-00A1-F4BD-376293C6081C}"/>
              </a:ext>
            </a:extLst>
          </p:cNvPr>
          <p:cNvSpPr/>
          <p:nvPr/>
        </p:nvSpPr>
        <p:spPr>
          <a:xfrm>
            <a:off x="7155763" y="3746161"/>
            <a:ext cx="4883747" cy="299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9A6F46-DB5D-CBD3-79CA-3B30D3505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30901"/>
              </p:ext>
            </p:extLst>
          </p:nvPr>
        </p:nvGraphicFramePr>
        <p:xfrm>
          <a:off x="7250059" y="4667996"/>
          <a:ext cx="1976996" cy="186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89">
                  <a:extLst>
                    <a:ext uri="{9D8B030D-6E8A-4147-A177-3AD203B41FA5}">
                      <a16:colId xmlns:a16="http://schemas.microsoft.com/office/drawing/2014/main" val="48976169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1332677711"/>
                    </a:ext>
                  </a:extLst>
                </a:gridCol>
                <a:gridCol w="348225">
                  <a:extLst>
                    <a:ext uri="{9D8B030D-6E8A-4147-A177-3AD203B41FA5}">
                      <a16:colId xmlns:a16="http://schemas.microsoft.com/office/drawing/2014/main" val="2767239726"/>
                    </a:ext>
                  </a:extLst>
                </a:gridCol>
                <a:gridCol w="319947">
                  <a:extLst>
                    <a:ext uri="{9D8B030D-6E8A-4147-A177-3AD203B41FA5}">
                      <a16:colId xmlns:a16="http://schemas.microsoft.com/office/drawing/2014/main" val="2575897397"/>
                    </a:ext>
                  </a:extLst>
                </a:gridCol>
                <a:gridCol w="307239">
                  <a:extLst>
                    <a:ext uri="{9D8B030D-6E8A-4147-A177-3AD203B41FA5}">
                      <a16:colId xmlns:a16="http://schemas.microsoft.com/office/drawing/2014/main" val="2547852729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483307815"/>
                    </a:ext>
                  </a:extLst>
                </a:gridCol>
              </a:tblGrid>
              <a:tr h="36974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EV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HV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MV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LV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IE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80557"/>
                  </a:ext>
                </a:extLst>
              </a:tr>
              <a:tr h="254112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6FB747"/>
                          </a:solidFill>
                          <a:latin typeface="+mn-lt"/>
                        </a:rPr>
                        <a:t>EV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01780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6FB747"/>
                          </a:solidFill>
                          <a:latin typeface="+mn-lt"/>
                        </a:rPr>
                        <a:t>HV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322157"/>
                  </a:ext>
                </a:extLst>
              </a:tr>
              <a:tr h="124450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6FB747"/>
                          </a:solidFill>
                          <a:latin typeface="+mn-lt"/>
                        </a:rPr>
                        <a:t>MV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86114"/>
                  </a:ext>
                </a:extLst>
              </a:tr>
              <a:tr h="177971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6FB747"/>
                          </a:solidFill>
                          <a:latin typeface="+mn-lt"/>
                        </a:rPr>
                        <a:t>LV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88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" b="1" dirty="0">
                        <a:solidFill>
                          <a:srgbClr val="6FB747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1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6FB747"/>
                          </a:solidFill>
                          <a:latin typeface="+mn-lt"/>
                        </a:rPr>
                        <a:t>IE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034794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3B75BA31-463E-068F-FCDD-A3CBDD781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36035"/>
              </p:ext>
            </p:extLst>
          </p:nvPr>
        </p:nvGraphicFramePr>
        <p:xfrm>
          <a:off x="9756648" y="4509761"/>
          <a:ext cx="2145626" cy="201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626">
                  <a:extLst>
                    <a:ext uri="{9D8B030D-6E8A-4147-A177-3AD203B41FA5}">
                      <a16:colId xmlns:a16="http://schemas.microsoft.com/office/drawing/2014/main" val="153593097"/>
                    </a:ext>
                  </a:extLst>
                </a:gridCol>
              </a:tblGrid>
              <a:tr h="39206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Extremely Vulnerable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9057"/>
                  </a:ext>
                </a:extLst>
              </a:tr>
              <a:tr h="39206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Highly</a:t>
                      </a:r>
                      <a:r>
                        <a:rPr lang="en-CA" sz="1600" b="0" baseline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Vulnerable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44641"/>
                  </a:ext>
                </a:extLst>
              </a:tr>
              <a:tr h="39206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Moderately Vulnerable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78105"/>
                  </a:ext>
                </a:extLst>
              </a:tr>
              <a:tr h="441958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Less Vulnerable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4726"/>
                  </a:ext>
                </a:extLst>
              </a:tr>
              <a:tr h="39206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Insufficient Evidence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89908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CE54D79D-2BB9-4477-EFBA-9B59C67F78BB}"/>
              </a:ext>
            </a:extLst>
          </p:cNvPr>
          <p:cNvSpPr txBox="1"/>
          <p:nvPr/>
        </p:nvSpPr>
        <p:spPr>
          <a:xfrm>
            <a:off x="147683" y="109749"/>
            <a:ext cx="156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Trait-based</a:t>
            </a:r>
            <a:endParaRPr lang="en-CA" sz="20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BE17C0-6ED3-8447-245A-F61F55F8D1C6}"/>
              </a:ext>
            </a:extLst>
          </p:cNvPr>
          <p:cNvSpPr txBox="1"/>
          <p:nvPr/>
        </p:nvSpPr>
        <p:spPr>
          <a:xfrm>
            <a:off x="7166883" y="82189"/>
            <a:ext cx="167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Model-based</a:t>
            </a:r>
            <a:endParaRPr lang="en-CA" sz="20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E59D913-DEC7-6B3F-1BA6-8FAFA37514B9}"/>
              </a:ext>
            </a:extLst>
          </p:cNvPr>
          <p:cNvSpPr/>
          <p:nvPr/>
        </p:nvSpPr>
        <p:spPr>
          <a:xfrm>
            <a:off x="7587271" y="2624796"/>
            <a:ext cx="2088000" cy="572130"/>
          </a:xfrm>
          <a:prstGeom prst="roundRect">
            <a:avLst/>
          </a:prstGeom>
          <a:solidFill>
            <a:srgbClr val="D0E7C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Protected Areas in Range</a:t>
            </a:r>
          </a:p>
        </p:txBody>
      </p:sp>
      <p:sp>
        <p:nvSpPr>
          <p:cNvPr id="81" name="Rounded Rectangle 76">
            <a:extLst>
              <a:ext uri="{FF2B5EF4-FFF2-40B4-BE49-F238E27FC236}">
                <a16:creationId xmlns:a16="http://schemas.microsoft.com/office/drawing/2014/main" id="{8FB2EADC-7E94-4010-D727-DC578D70BC9C}"/>
              </a:ext>
            </a:extLst>
          </p:cNvPr>
          <p:cNvSpPr/>
          <p:nvPr/>
        </p:nvSpPr>
        <p:spPr>
          <a:xfrm>
            <a:off x="7574427" y="1394525"/>
            <a:ext cx="2088000" cy="324000"/>
          </a:xfrm>
          <a:prstGeom prst="roundRect">
            <a:avLst/>
          </a:prstGeom>
          <a:solidFill>
            <a:srgbClr val="D0E7C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Recent Response</a:t>
            </a:r>
          </a:p>
        </p:txBody>
      </p:sp>
      <p:sp>
        <p:nvSpPr>
          <p:cNvPr id="82" name="Rounded Rectangle 77">
            <a:extLst>
              <a:ext uri="{FF2B5EF4-FFF2-40B4-BE49-F238E27FC236}">
                <a16:creationId xmlns:a16="http://schemas.microsoft.com/office/drawing/2014/main" id="{6ABB3DAB-0371-3DAA-A2FD-B4EDFFFC7ED0}"/>
              </a:ext>
            </a:extLst>
          </p:cNvPr>
          <p:cNvSpPr/>
          <p:nvPr/>
        </p:nvSpPr>
        <p:spPr>
          <a:xfrm>
            <a:off x="7574427" y="1797644"/>
            <a:ext cx="2088000" cy="324000"/>
          </a:xfrm>
          <a:prstGeom prst="roundRect">
            <a:avLst/>
          </a:prstGeom>
          <a:solidFill>
            <a:srgbClr val="D0E7C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Δ Range/Pop. Size</a:t>
            </a:r>
          </a:p>
        </p:txBody>
      </p:sp>
      <p:sp>
        <p:nvSpPr>
          <p:cNvPr id="83" name="Rounded Rectangle 78">
            <a:extLst>
              <a:ext uri="{FF2B5EF4-FFF2-40B4-BE49-F238E27FC236}">
                <a16:creationId xmlns:a16="http://schemas.microsoft.com/office/drawing/2014/main" id="{802F4F31-04ED-CB5F-0C25-9AC3F5F54044}"/>
              </a:ext>
            </a:extLst>
          </p:cNvPr>
          <p:cNvSpPr/>
          <p:nvPr/>
        </p:nvSpPr>
        <p:spPr>
          <a:xfrm>
            <a:off x="7577635" y="2209379"/>
            <a:ext cx="2088000" cy="324000"/>
          </a:xfrm>
          <a:prstGeom prst="roundRect">
            <a:avLst/>
          </a:prstGeom>
          <a:solidFill>
            <a:srgbClr val="D0E7C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Range Overlap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4DE019-91B8-35A4-AC2E-0462C3271B88}"/>
              </a:ext>
            </a:extLst>
          </p:cNvPr>
          <p:cNvSpPr txBox="1"/>
          <p:nvPr/>
        </p:nvSpPr>
        <p:spPr>
          <a:xfrm>
            <a:off x="10383828" y="1013022"/>
            <a:ext cx="145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695CB8-EF10-18E3-472D-1E9D3FD84258}"/>
              </a:ext>
            </a:extLst>
          </p:cNvPr>
          <p:cNvSpPr txBox="1"/>
          <p:nvPr/>
        </p:nvSpPr>
        <p:spPr>
          <a:xfrm>
            <a:off x="10442437" y="2764054"/>
            <a:ext cx="145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A40DB2-4484-2FD0-3051-B399392A3B58}"/>
              </a:ext>
            </a:extLst>
          </p:cNvPr>
          <p:cNvSpPr txBox="1"/>
          <p:nvPr/>
        </p:nvSpPr>
        <p:spPr>
          <a:xfrm>
            <a:off x="9786553" y="1526794"/>
            <a:ext cx="69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=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030125-8574-FFCF-448C-60727F79F3AF}"/>
              </a:ext>
            </a:extLst>
          </p:cNvPr>
          <p:cNvSpPr txBox="1"/>
          <p:nvPr/>
        </p:nvSpPr>
        <p:spPr>
          <a:xfrm rot="16200000">
            <a:off x="10366667" y="1986932"/>
            <a:ext cx="113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Roboto" panose="02000000000000000000" pitchFamily="2" charset="0"/>
                <a:ea typeface="Roboto" panose="02000000000000000000" pitchFamily="2" charset="0"/>
              </a:rPr>
              <a:t>Threshold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BB5EF13-410A-5811-6D3F-773053D398FB}"/>
              </a:ext>
            </a:extLst>
          </p:cNvPr>
          <p:cNvCxnSpPr/>
          <p:nvPr/>
        </p:nvCxnSpPr>
        <p:spPr>
          <a:xfrm>
            <a:off x="11158768" y="1543999"/>
            <a:ext cx="0" cy="11623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1D38DF6-E49F-7F91-584A-C099D50399D2}"/>
              </a:ext>
            </a:extLst>
          </p:cNvPr>
          <p:cNvGrpSpPr/>
          <p:nvPr/>
        </p:nvGrpSpPr>
        <p:grpSpPr>
          <a:xfrm>
            <a:off x="9076198" y="3390200"/>
            <a:ext cx="2082570" cy="1611745"/>
            <a:chOff x="9099346" y="3390200"/>
            <a:chExt cx="1990264" cy="161174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A922C3-3B3D-F2E8-078D-4BFF108BC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9346" y="3862363"/>
              <a:ext cx="276" cy="113958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C5AFC1-73FB-3D02-C1E1-6C53727B1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1194" y="3390200"/>
              <a:ext cx="8416" cy="516249"/>
            </a:xfrm>
            <a:prstGeom prst="straightConnector1">
              <a:avLst/>
            </a:prstGeom>
            <a:ln w="50800"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C13D7A4-C3C8-E368-A790-9BDA06B185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99346" y="3881380"/>
              <a:ext cx="1984945" cy="1541"/>
            </a:xfrm>
            <a:prstGeom prst="straightConnector1">
              <a:avLst/>
            </a:prstGeom>
            <a:ln w="50800"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CA87888-13F5-DA09-8451-D2C3D1F08439}"/>
              </a:ext>
            </a:extLst>
          </p:cNvPr>
          <p:cNvSpPr txBox="1"/>
          <p:nvPr/>
        </p:nvSpPr>
        <p:spPr>
          <a:xfrm>
            <a:off x="7410198" y="676695"/>
            <a:ext cx="250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Roboto" panose="02000000000000000000" pitchFamily="2" charset="0"/>
                <a:ea typeface="Roboto" panose="02000000000000000000" pitchFamily="2" charset="0"/>
              </a:rPr>
              <a:t>Documented or </a:t>
            </a:r>
            <a:br>
              <a:rPr lang="en-CA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A" b="1" dirty="0">
                <a:latin typeface="Roboto" panose="02000000000000000000" pitchFamily="2" charset="0"/>
                <a:ea typeface="Roboto" panose="02000000000000000000" pitchFamily="2" charset="0"/>
              </a:rPr>
              <a:t>Modeled Response</a:t>
            </a:r>
          </a:p>
        </p:txBody>
      </p:sp>
      <p:sp>
        <p:nvSpPr>
          <p:cNvPr id="114" name="Rounded Rectangle 86">
            <a:extLst>
              <a:ext uri="{FF2B5EF4-FFF2-40B4-BE49-F238E27FC236}">
                <a16:creationId xmlns:a16="http://schemas.microsoft.com/office/drawing/2014/main" id="{21652C20-CC25-58A7-2156-1E94A85F724D}"/>
              </a:ext>
            </a:extLst>
          </p:cNvPr>
          <p:cNvSpPr/>
          <p:nvPr/>
        </p:nvSpPr>
        <p:spPr>
          <a:xfrm>
            <a:off x="4324410" y="5050200"/>
            <a:ext cx="2232000" cy="540000"/>
          </a:xfrm>
          <a:prstGeom prst="roundRect">
            <a:avLst/>
          </a:prstGeom>
          <a:solidFill>
            <a:srgbClr val="C5CBD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 Level Rise</a:t>
            </a:r>
          </a:p>
        </p:txBody>
      </p:sp>
      <p:sp>
        <p:nvSpPr>
          <p:cNvPr id="115" name="Rounded Rectangle 88">
            <a:extLst>
              <a:ext uri="{FF2B5EF4-FFF2-40B4-BE49-F238E27FC236}">
                <a16:creationId xmlns:a16="http://schemas.microsoft.com/office/drawing/2014/main" id="{0C126D5A-424D-A220-741C-CA2617C86673}"/>
              </a:ext>
            </a:extLst>
          </p:cNvPr>
          <p:cNvSpPr/>
          <p:nvPr/>
        </p:nvSpPr>
        <p:spPr>
          <a:xfrm>
            <a:off x="1998115" y="5040892"/>
            <a:ext cx="2232000" cy="540000"/>
          </a:xfrm>
          <a:prstGeom prst="roundRect">
            <a:avLst/>
          </a:prstGeom>
          <a:solidFill>
            <a:srgbClr val="C5CBD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Human Response To Climate Change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9412A1-935C-D3C3-A5F3-01357EA4FFA9}"/>
              </a:ext>
            </a:extLst>
          </p:cNvPr>
          <p:cNvSpPr txBox="1"/>
          <p:nvPr/>
        </p:nvSpPr>
        <p:spPr>
          <a:xfrm>
            <a:off x="2759922" y="591448"/>
            <a:ext cx="345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Roboto" panose="02000000000000000000" pitchFamily="2" charset="0"/>
                <a:ea typeface="Roboto" panose="02000000000000000000" pitchFamily="2" charset="0"/>
              </a:rPr>
              <a:t>Indirect Exposure, </a:t>
            </a:r>
            <a:br>
              <a:rPr lang="en-CA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A" b="1" dirty="0">
                <a:latin typeface="Roboto" panose="02000000000000000000" pitchFamily="2" charset="0"/>
                <a:ea typeface="Roboto" panose="02000000000000000000" pitchFamily="2" charset="0"/>
              </a:rPr>
              <a:t>Sensitivity &amp; Adaptive Capacity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0C2A92-A617-652F-2E74-A6E5D35B7290}"/>
              </a:ext>
            </a:extLst>
          </p:cNvPr>
          <p:cNvSpPr txBox="1"/>
          <p:nvPr/>
        </p:nvSpPr>
        <p:spPr>
          <a:xfrm>
            <a:off x="-120755" y="743690"/>
            <a:ext cx="217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Roboto" panose="02000000000000000000" pitchFamily="2" charset="0"/>
                <a:ea typeface="Roboto" panose="02000000000000000000" pitchFamily="2" charset="0"/>
              </a:rPr>
              <a:t>Exposure</a:t>
            </a:r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18" name="Rounded Rectangle 91">
            <a:extLst>
              <a:ext uri="{FF2B5EF4-FFF2-40B4-BE49-F238E27FC236}">
                <a16:creationId xmlns:a16="http://schemas.microsoft.com/office/drawing/2014/main" id="{AE4AADF3-336B-1A21-B6F0-6CC04289FB5C}"/>
              </a:ext>
            </a:extLst>
          </p:cNvPr>
          <p:cNvSpPr/>
          <p:nvPr/>
        </p:nvSpPr>
        <p:spPr>
          <a:xfrm>
            <a:off x="3046354" y="2034595"/>
            <a:ext cx="2340000" cy="32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Thermal Niche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F70C8EEC-5FD9-3CBD-50E7-2D4B1AB1E5D7}"/>
              </a:ext>
            </a:extLst>
          </p:cNvPr>
          <p:cNvSpPr/>
          <p:nvPr/>
        </p:nvSpPr>
        <p:spPr>
          <a:xfrm>
            <a:off x="511020" y="1978937"/>
            <a:ext cx="942434" cy="576000"/>
          </a:xfrm>
          <a:prstGeom prst="triangl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2000" r="3000"/>
            </a:stretch>
          </a:blipFill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rgbClr val="FF0000"/>
              </a:solidFill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63ED6B4-1FEA-0CD6-AFD3-6DE27D3B1C94}"/>
              </a:ext>
            </a:extLst>
          </p:cNvPr>
          <p:cNvGrpSpPr/>
          <p:nvPr/>
        </p:nvGrpSpPr>
        <p:grpSpPr>
          <a:xfrm>
            <a:off x="1925003" y="2480234"/>
            <a:ext cx="4737500" cy="2412997"/>
            <a:chOff x="1851998" y="2376602"/>
            <a:chExt cx="4737500" cy="2412997"/>
          </a:xfrm>
        </p:grpSpPr>
        <p:sp>
          <p:nvSpPr>
            <p:cNvPr id="120" name="Rounded Rectangle 97">
              <a:extLst>
                <a:ext uri="{FF2B5EF4-FFF2-40B4-BE49-F238E27FC236}">
                  <a16:creationId xmlns:a16="http://schemas.microsoft.com/office/drawing/2014/main" id="{58EF7B0C-5B00-AE6B-9958-DDE372482B5E}"/>
                </a:ext>
              </a:extLst>
            </p:cNvPr>
            <p:cNvSpPr/>
            <p:nvPr/>
          </p:nvSpPr>
          <p:spPr>
            <a:xfrm>
              <a:off x="3118303" y="4465599"/>
              <a:ext cx="2304000" cy="324000"/>
            </a:xfrm>
            <a:prstGeom prst="round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Genetic Factors</a:t>
              </a:r>
            </a:p>
          </p:txBody>
        </p:sp>
        <p:sp>
          <p:nvSpPr>
            <p:cNvPr id="121" name="Rounded Rectangle 87">
              <a:extLst>
                <a:ext uri="{FF2B5EF4-FFF2-40B4-BE49-F238E27FC236}">
                  <a16:creationId xmlns:a16="http://schemas.microsoft.com/office/drawing/2014/main" id="{C7162ED2-F90D-97E8-E017-8CCA63867724}"/>
                </a:ext>
              </a:extLst>
            </p:cNvPr>
            <p:cNvSpPr/>
            <p:nvPr/>
          </p:nvSpPr>
          <p:spPr>
            <a:xfrm>
              <a:off x="1851998" y="2376602"/>
              <a:ext cx="2304000" cy="468000"/>
            </a:xfrm>
            <a:prstGeom prst="round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Natural Barriers</a:t>
              </a:r>
            </a:p>
          </p:txBody>
        </p:sp>
        <p:sp>
          <p:nvSpPr>
            <p:cNvPr id="122" name="Rounded Rectangle 89">
              <a:extLst>
                <a:ext uri="{FF2B5EF4-FFF2-40B4-BE49-F238E27FC236}">
                  <a16:creationId xmlns:a16="http://schemas.microsoft.com/office/drawing/2014/main" id="{938578A0-959E-DD92-C395-2DA30E24228C}"/>
                </a:ext>
              </a:extLst>
            </p:cNvPr>
            <p:cNvSpPr/>
            <p:nvPr/>
          </p:nvSpPr>
          <p:spPr>
            <a:xfrm>
              <a:off x="1851998" y="2895751"/>
              <a:ext cx="2304000" cy="468000"/>
            </a:xfrm>
            <a:prstGeom prst="round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Anthropogenic Barriers</a:t>
              </a:r>
            </a:p>
          </p:txBody>
        </p:sp>
        <p:sp>
          <p:nvSpPr>
            <p:cNvPr id="123" name="Rounded Rectangle 90">
              <a:extLst>
                <a:ext uri="{FF2B5EF4-FFF2-40B4-BE49-F238E27FC236}">
                  <a16:creationId xmlns:a16="http://schemas.microsoft.com/office/drawing/2014/main" id="{5B6CE7FD-1005-F316-6C01-5BFDA139C6E4}"/>
                </a:ext>
              </a:extLst>
            </p:cNvPr>
            <p:cNvSpPr/>
            <p:nvPr/>
          </p:nvSpPr>
          <p:spPr>
            <a:xfrm>
              <a:off x="1859247" y="3417170"/>
              <a:ext cx="2304000" cy="468000"/>
            </a:xfrm>
            <a:prstGeom prst="round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Dispersal</a:t>
              </a:r>
            </a:p>
          </p:txBody>
        </p:sp>
        <p:sp>
          <p:nvSpPr>
            <p:cNvPr id="124" name="Rounded Rectangle 93">
              <a:extLst>
                <a:ext uri="{FF2B5EF4-FFF2-40B4-BE49-F238E27FC236}">
                  <a16:creationId xmlns:a16="http://schemas.microsoft.com/office/drawing/2014/main" id="{0BAA29B3-5D5D-921D-1618-DF11FFC04028}"/>
                </a:ext>
              </a:extLst>
            </p:cNvPr>
            <p:cNvSpPr/>
            <p:nvPr/>
          </p:nvSpPr>
          <p:spPr>
            <a:xfrm>
              <a:off x="4275901" y="2383169"/>
              <a:ext cx="2304000" cy="468000"/>
            </a:xfrm>
            <a:prstGeom prst="round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Disturbance Regime</a:t>
              </a:r>
            </a:p>
          </p:txBody>
        </p:sp>
        <p:sp>
          <p:nvSpPr>
            <p:cNvPr id="125" name="Rounded Rectangle 94">
              <a:extLst>
                <a:ext uri="{FF2B5EF4-FFF2-40B4-BE49-F238E27FC236}">
                  <a16:creationId xmlns:a16="http://schemas.microsoft.com/office/drawing/2014/main" id="{624430BC-EB24-BA1C-F82E-9691C57F84E4}"/>
                </a:ext>
              </a:extLst>
            </p:cNvPr>
            <p:cNvSpPr/>
            <p:nvPr/>
          </p:nvSpPr>
          <p:spPr>
            <a:xfrm>
              <a:off x="4275901" y="2904041"/>
              <a:ext cx="2304000" cy="468000"/>
            </a:xfrm>
            <a:prstGeom prst="round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Ice/Snow</a:t>
              </a:r>
            </a:p>
          </p:txBody>
        </p:sp>
        <p:sp>
          <p:nvSpPr>
            <p:cNvPr id="126" name="Rounded Rectangle 95">
              <a:extLst>
                <a:ext uri="{FF2B5EF4-FFF2-40B4-BE49-F238E27FC236}">
                  <a16:creationId xmlns:a16="http://schemas.microsoft.com/office/drawing/2014/main" id="{B7FAAF3F-234A-FBC9-98D7-DCAD68C61522}"/>
                </a:ext>
              </a:extLst>
            </p:cNvPr>
            <p:cNvSpPr/>
            <p:nvPr/>
          </p:nvSpPr>
          <p:spPr>
            <a:xfrm>
              <a:off x="4279352" y="3417170"/>
              <a:ext cx="2304000" cy="468000"/>
            </a:xfrm>
            <a:prstGeom prst="round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Geologic Features</a:t>
              </a:r>
            </a:p>
          </p:txBody>
        </p:sp>
        <p:sp>
          <p:nvSpPr>
            <p:cNvPr id="127" name="Rounded Rectangle 96">
              <a:extLst>
                <a:ext uri="{FF2B5EF4-FFF2-40B4-BE49-F238E27FC236}">
                  <a16:creationId xmlns:a16="http://schemas.microsoft.com/office/drawing/2014/main" id="{B8C51C71-725D-FB84-0B24-21E49C9B70E4}"/>
                </a:ext>
              </a:extLst>
            </p:cNvPr>
            <p:cNvSpPr/>
            <p:nvPr/>
          </p:nvSpPr>
          <p:spPr>
            <a:xfrm>
              <a:off x="4285498" y="3949074"/>
              <a:ext cx="2304000" cy="468000"/>
            </a:xfrm>
            <a:prstGeom prst="round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Interspecific </a:t>
              </a:r>
              <a:b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Interactions</a:t>
              </a:r>
            </a:p>
          </p:txBody>
        </p:sp>
        <p:sp>
          <p:nvSpPr>
            <p:cNvPr id="128" name="Rounded Rectangle 98">
              <a:extLst>
                <a:ext uri="{FF2B5EF4-FFF2-40B4-BE49-F238E27FC236}">
                  <a16:creationId xmlns:a16="http://schemas.microsoft.com/office/drawing/2014/main" id="{8CADBB2D-5DDC-AF5E-FC39-2383C90D548E}"/>
                </a:ext>
              </a:extLst>
            </p:cNvPr>
            <p:cNvSpPr/>
            <p:nvPr/>
          </p:nvSpPr>
          <p:spPr>
            <a:xfrm>
              <a:off x="1873782" y="3946375"/>
              <a:ext cx="2304000" cy="468000"/>
            </a:xfrm>
            <a:prstGeom prst="round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Phenology</a:t>
              </a:r>
            </a:p>
          </p:txBody>
        </p:sp>
      </p:grp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9BDD0599-8980-B985-7EF0-92FED703527C}"/>
              </a:ext>
            </a:extLst>
          </p:cNvPr>
          <p:cNvSpPr/>
          <p:nvPr/>
        </p:nvSpPr>
        <p:spPr>
          <a:xfrm>
            <a:off x="508929" y="3429809"/>
            <a:ext cx="935504" cy="576000"/>
          </a:xfrm>
          <a:prstGeom prst="triangl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000" t="30000" r="22000"/>
            </a:stretch>
          </a:blipFill>
          <a:ln w="44450">
            <a:solidFill>
              <a:srgbClr val="E68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30" name="Rounded Rectangle 92">
            <a:extLst>
              <a:ext uri="{FF2B5EF4-FFF2-40B4-BE49-F238E27FC236}">
                <a16:creationId xmlns:a16="http://schemas.microsoft.com/office/drawing/2014/main" id="{20842071-4D67-A003-A10A-F039AAD96418}"/>
              </a:ext>
            </a:extLst>
          </p:cNvPr>
          <p:cNvSpPr/>
          <p:nvPr/>
        </p:nvSpPr>
        <p:spPr>
          <a:xfrm>
            <a:off x="3056327" y="1341710"/>
            <a:ext cx="2340000" cy="32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Hydrological Niche</a:t>
            </a: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64D6FF7B-79F9-ADFF-CC9A-9C2DD79F8D1A}"/>
              </a:ext>
            </a:extLst>
          </p:cNvPr>
          <p:cNvSpPr/>
          <p:nvPr/>
        </p:nvSpPr>
        <p:spPr>
          <a:xfrm>
            <a:off x="477840" y="1211626"/>
            <a:ext cx="935504" cy="576000"/>
          </a:xfrm>
          <a:prstGeom prst="triangle">
            <a:avLst/>
          </a:prstGeom>
          <a:blipFill dpi="0"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 l="8000" t="14000" r="8000"/>
            </a:stretch>
          </a:blipFill>
          <a:ln w="444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chemeClr val="accent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314DF77-2EA8-B9E2-2711-B9DA30461E9A}"/>
              </a:ext>
            </a:extLst>
          </p:cNvPr>
          <p:cNvSpPr/>
          <p:nvPr/>
        </p:nvSpPr>
        <p:spPr>
          <a:xfrm>
            <a:off x="1368930" y="1288917"/>
            <a:ext cx="545500" cy="489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976DA9-DF85-D40D-99F8-C92511D78A89}"/>
              </a:ext>
            </a:extLst>
          </p:cNvPr>
          <p:cNvSpPr/>
          <p:nvPr/>
        </p:nvSpPr>
        <p:spPr>
          <a:xfrm>
            <a:off x="1392359" y="2018146"/>
            <a:ext cx="545500" cy="489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61BF852-A5E0-F002-D00B-42144A9627F1}"/>
              </a:ext>
            </a:extLst>
          </p:cNvPr>
          <p:cNvSpPr/>
          <p:nvPr/>
        </p:nvSpPr>
        <p:spPr>
          <a:xfrm>
            <a:off x="1359382" y="3477928"/>
            <a:ext cx="545500" cy="489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rgbClr val="E68F1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0603520-A5CF-2176-2988-4FE25844A012}"/>
              </a:ext>
            </a:extLst>
          </p:cNvPr>
          <p:cNvSpPr txBox="1"/>
          <p:nvPr/>
        </p:nvSpPr>
        <p:spPr>
          <a:xfrm>
            <a:off x="9756649" y="4048096"/>
            <a:ext cx="214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NS CCVI Rank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272521-0E4B-2D88-8877-CF1503C4338A}"/>
              </a:ext>
            </a:extLst>
          </p:cNvPr>
          <p:cNvSpPr txBox="1"/>
          <p:nvPr/>
        </p:nvSpPr>
        <p:spPr>
          <a:xfrm>
            <a:off x="2379949" y="6239120"/>
            <a:ext cx="145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59F4C4-4B5F-3922-BBAC-8F367DAB9556}"/>
              </a:ext>
            </a:extLst>
          </p:cNvPr>
          <p:cNvSpPr txBox="1"/>
          <p:nvPr/>
        </p:nvSpPr>
        <p:spPr>
          <a:xfrm>
            <a:off x="4685118" y="6264331"/>
            <a:ext cx="145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C702692-FC9B-F294-60CC-C2B36D38B87F}"/>
              </a:ext>
            </a:extLst>
          </p:cNvPr>
          <p:cNvSpPr txBox="1"/>
          <p:nvPr/>
        </p:nvSpPr>
        <p:spPr>
          <a:xfrm>
            <a:off x="3669617" y="6126288"/>
            <a:ext cx="116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Roboto" panose="02000000000000000000" pitchFamily="2" charset="0"/>
                <a:ea typeface="Roboto" panose="02000000000000000000" pitchFamily="2" charset="0"/>
              </a:rPr>
              <a:t>Threshold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B1D25B3-ECD5-A9AD-D6FC-F85416165891}"/>
              </a:ext>
            </a:extLst>
          </p:cNvPr>
          <p:cNvCxnSpPr>
            <a:cxnSpLocks/>
          </p:cNvCxnSpPr>
          <p:nvPr/>
        </p:nvCxnSpPr>
        <p:spPr>
          <a:xfrm rot="16200000">
            <a:off x="4306420" y="5911419"/>
            <a:ext cx="0" cy="11623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357C282-D120-6FA7-27A7-A396719DE9C6}"/>
              </a:ext>
            </a:extLst>
          </p:cNvPr>
          <p:cNvCxnSpPr>
            <a:cxnSpLocks/>
          </p:cNvCxnSpPr>
          <p:nvPr/>
        </p:nvCxnSpPr>
        <p:spPr>
          <a:xfrm rot="16200000">
            <a:off x="9470143" y="5374895"/>
            <a:ext cx="0" cy="43200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BEEACC8-2495-C165-083B-62C0BC861437}"/>
              </a:ext>
            </a:extLst>
          </p:cNvPr>
          <p:cNvSpPr txBox="1"/>
          <p:nvPr/>
        </p:nvSpPr>
        <p:spPr>
          <a:xfrm flipH="1" flipV="1">
            <a:off x="3772083" y="5479630"/>
            <a:ext cx="83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=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31232A8-8710-AA14-5B3B-FF70BEEA18F2}"/>
              </a:ext>
            </a:extLst>
          </p:cNvPr>
          <p:cNvGrpSpPr/>
          <p:nvPr/>
        </p:nvGrpSpPr>
        <p:grpSpPr>
          <a:xfrm rot="16200000">
            <a:off x="5717705" y="5087960"/>
            <a:ext cx="1642356" cy="1233763"/>
            <a:chOff x="11081195" y="3397138"/>
            <a:chExt cx="1548000" cy="1392120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E0670B8-4104-6903-6FD9-0904EBBFA2FB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008" y="4393258"/>
              <a:ext cx="0" cy="396000"/>
            </a:xfrm>
            <a:prstGeom prst="straightConnector1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B75ECC6-C5A3-E90A-3AB2-4DA02F284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1195" y="3397138"/>
              <a:ext cx="0" cy="1044000"/>
            </a:xfrm>
            <a:prstGeom prst="straightConnector1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B1E2A79-B5F4-C5D1-43A1-1400DEF4A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1195" y="4405957"/>
              <a:ext cx="1548000" cy="1541"/>
            </a:xfrm>
            <a:prstGeom prst="straightConnector1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71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146-CC07-C7D7-8954-780EEEF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A5EB-2261-84CD-40F4-D4404322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FE114E3-AD61-4519-6C99-B9DE34D3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5"/>
            <a:ext cx="12192000" cy="68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1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94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Robinson,Stacey (elle | she, her) (ECCC)</dc:creator>
  <cp:lastModifiedBy>Naujokaitis-Lewis,Ilona (elle | she, her) (ECCC)</cp:lastModifiedBy>
  <cp:revision>14</cp:revision>
  <dcterms:created xsi:type="dcterms:W3CDTF">2024-04-04T23:14:53Z</dcterms:created>
  <dcterms:modified xsi:type="dcterms:W3CDTF">2024-05-13T22:44:29Z</dcterms:modified>
</cp:coreProperties>
</file>