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84EF-31F5-4DF2-ABAC-FE09501AE4BD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ED3-EEFB-4A15-B783-DA9BF7F1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8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84EF-31F5-4DF2-ABAC-FE09501AE4BD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ED3-EEFB-4A15-B783-DA9BF7F1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84EF-31F5-4DF2-ABAC-FE09501AE4BD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ED3-EEFB-4A15-B783-DA9BF7F1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7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84EF-31F5-4DF2-ABAC-FE09501AE4BD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ED3-EEFB-4A15-B783-DA9BF7F1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3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84EF-31F5-4DF2-ABAC-FE09501AE4BD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ED3-EEFB-4A15-B783-DA9BF7F1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33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84EF-31F5-4DF2-ABAC-FE09501AE4BD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ED3-EEFB-4A15-B783-DA9BF7F1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10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84EF-31F5-4DF2-ABAC-FE09501AE4BD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ED3-EEFB-4A15-B783-DA9BF7F1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41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84EF-31F5-4DF2-ABAC-FE09501AE4BD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ED3-EEFB-4A15-B783-DA9BF7F1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2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84EF-31F5-4DF2-ABAC-FE09501AE4BD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ED3-EEFB-4A15-B783-DA9BF7F1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4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84EF-31F5-4DF2-ABAC-FE09501AE4BD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ED3-EEFB-4A15-B783-DA9BF7F1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40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84EF-31F5-4DF2-ABAC-FE09501AE4BD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ED3-EEFB-4A15-B783-DA9BF7F1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984EF-31F5-4DF2-ABAC-FE09501AE4BD}" type="datetimeFigureOut">
              <a:rPr lang="en-GB" smtClean="0"/>
              <a:t>05/11/2018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EED3-EEFB-4A15-B783-DA9BF7F1D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647" y="255373"/>
            <a:ext cx="3632887" cy="700216"/>
          </a:xfrm>
        </p:spPr>
        <p:txBody>
          <a:bodyPr>
            <a:normAutofit fontScale="92500"/>
          </a:bodyPr>
          <a:lstStyle/>
          <a:p>
            <a:pPr algn="l"/>
            <a:r>
              <a:rPr lang="en-GB" dirty="0" smtClean="0"/>
              <a:t>Object Detection model creation and implementation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6647" y="1054444"/>
            <a:ext cx="101654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Model Creation:</a:t>
            </a:r>
          </a:p>
          <a:p>
            <a:endParaRPr lang="en-GB" sz="1400" dirty="0" smtClean="0"/>
          </a:p>
          <a:p>
            <a:r>
              <a:rPr lang="en-GB" sz="1400" dirty="0" smtClean="0"/>
              <a:t>The Object Detection model was created using </a:t>
            </a:r>
            <a:r>
              <a:rPr lang="en-GB" sz="1400" dirty="0" err="1" smtClean="0"/>
              <a:t>Tensorflow</a:t>
            </a:r>
            <a:r>
              <a:rPr lang="en-GB" sz="1400" dirty="0" smtClean="0"/>
              <a:t> and Google’s </a:t>
            </a:r>
            <a:r>
              <a:rPr lang="en-GB" sz="1400" dirty="0" err="1" smtClean="0"/>
              <a:t>Tensorflow</a:t>
            </a:r>
            <a:r>
              <a:rPr lang="en-GB" sz="1400" dirty="0" smtClean="0"/>
              <a:t> Object Detection API. The high level steps of creating such a model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Data preparation, ensuring each image has appropriately labelled objects.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Conversion of object labels to </a:t>
            </a:r>
            <a:r>
              <a:rPr lang="en-GB" sz="1400" dirty="0" err="1" smtClean="0"/>
              <a:t>TFRecords</a:t>
            </a:r>
            <a:r>
              <a:rPr lang="en-GB" sz="1400" dirty="0"/>
              <a:t> </a:t>
            </a:r>
            <a:r>
              <a:rPr lang="en-GB" sz="1400" dirty="0" smtClean="0"/>
              <a:t>and creation of label mapping.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Choosing a pre-trained model, either one from the </a:t>
            </a:r>
            <a:r>
              <a:rPr lang="en-GB" sz="1400" dirty="0" err="1" smtClean="0"/>
              <a:t>TensorFlow</a:t>
            </a:r>
            <a:r>
              <a:rPr lang="en-GB" sz="1400" dirty="0" smtClean="0"/>
              <a:t> API or a custom one, and configure the model for this round of training. In this case the model used was </a:t>
            </a:r>
            <a:r>
              <a:rPr lang="en-GB" sz="1400" dirty="0" err="1" smtClean="0"/>
              <a:t>mobilenet</a:t>
            </a:r>
            <a:r>
              <a:rPr lang="en-GB" sz="1400" dirty="0" smtClean="0"/>
              <a:t> SSD(single shot </a:t>
            </a:r>
            <a:r>
              <a:rPr lang="en-GB" sz="1400" dirty="0" err="1" smtClean="0"/>
              <a:t>multibox</a:t>
            </a:r>
            <a:r>
              <a:rPr lang="en-GB" sz="1400" dirty="0" smtClean="0"/>
              <a:t> detector) included in the </a:t>
            </a:r>
            <a:r>
              <a:rPr lang="en-GB" sz="1400" dirty="0" err="1" smtClean="0"/>
              <a:t>TensorFlow</a:t>
            </a:r>
            <a:r>
              <a:rPr lang="en-GB" sz="1400" dirty="0" smtClean="0"/>
              <a:t>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Run TF Object Detection API’s training function to train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After this a number of </a:t>
            </a:r>
            <a:r>
              <a:rPr lang="en-GB" sz="1400" dirty="0" err="1" smtClean="0"/>
              <a:t>Tensorflow</a:t>
            </a:r>
            <a:r>
              <a:rPr lang="en-GB" sz="1400" dirty="0" smtClean="0"/>
              <a:t> tools can </a:t>
            </a:r>
            <a:r>
              <a:rPr lang="en-GB" sz="1400" dirty="0" smtClean="0"/>
              <a:t>be used to evaluate the trained model and visualise results on </a:t>
            </a:r>
            <a:r>
              <a:rPr lang="en-GB" sz="1400" dirty="0" err="1" smtClean="0"/>
              <a:t>TensorBoard</a:t>
            </a:r>
            <a:r>
              <a:rPr lang="en-GB" sz="1400" dirty="0" smtClean="0"/>
              <a:t>.</a:t>
            </a:r>
          </a:p>
          <a:p>
            <a:endParaRPr lang="en-GB" sz="1400" dirty="0" smtClean="0"/>
          </a:p>
          <a:p>
            <a:r>
              <a:rPr lang="en-GB" sz="1400" dirty="0" smtClean="0"/>
              <a:t>Datasets we have used in our exploration include the </a:t>
            </a:r>
            <a:r>
              <a:rPr lang="en-GB" sz="1400" dirty="0" smtClean="0"/>
              <a:t>COCO </a:t>
            </a:r>
            <a:r>
              <a:rPr lang="en-GB" sz="1400" dirty="0" smtClean="0"/>
              <a:t>Dataset, which is tightly coupled with the </a:t>
            </a:r>
            <a:r>
              <a:rPr lang="en-GB" sz="1400" dirty="0" err="1" smtClean="0"/>
              <a:t>Tensorflow</a:t>
            </a:r>
            <a:r>
              <a:rPr lang="en-GB" sz="1400" dirty="0" smtClean="0"/>
              <a:t> Object Detection API, Google’s </a:t>
            </a:r>
            <a:r>
              <a:rPr lang="en-GB" sz="1400" dirty="0" err="1" smtClean="0"/>
              <a:t>OpenImagesDataset</a:t>
            </a:r>
            <a:r>
              <a:rPr lang="en-GB" sz="1400" dirty="0"/>
              <a:t> </a:t>
            </a:r>
            <a:r>
              <a:rPr lang="en-GB" sz="1400" dirty="0" smtClean="0"/>
              <a:t>and the WIDERFACE dataset.</a:t>
            </a:r>
            <a:endParaRPr lang="en-GB" sz="1400" dirty="0"/>
          </a:p>
          <a:p>
            <a:endParaRPr lang="en-GB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6647" y="4127547"/>
            <a:ext cx="103302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Model Implementation:</a:t>
            </a:r>
          </a:p>
          <a:p>
            <a:endParaRPr lang="en-GB" sz="1400" dirty="0" smtClean="0"/>
          </a:p>
          <a:p>
            <a:r>
              <a:rPr lang="en-GB" sz="1400" dirty="0" smtClean="0"/>
              <a:t>A frozen version of the </a:t>
            </a:r>
            <a:r>
              <a:rPr lang="en-GB" sz="1400" dirty="0" smtClean="0"/>
              <a:t>model (.</a:t>
            </a:r>
            <a:r>
              <a:rPr lang="en-GB" sz="1400" dirty="0" err="1" smtClean="0"/>
              <a:t>pb</a:t>
            </a:r>
            <a:r>
              <a:rPr lang="en-GB" sz="1400" dirty="0"/>
              <a:t> </a:t>
            </a:r>
            <a:r>
              <a:rPr lang="en-GB" sz="1400" dirty="0" smtClean="0"/>
              <a:t>file) </a:t>
            </a:r>
            <a:r>
              <a:rPr lang="en-GB" sz="1400" dirty="0" smtClean="0"/>
              <a:t>was stored </a:t>
            </a:r>
            <a:r>
              <a:rPr lang="en-GB" sz="1400" dirty="0" smtClean="0"/>
              <a:t>on a flask server within a </a:t>
            </a:r>
            <a:r>
              <a:rPr lang="en-GB" sz="1400" dirty="0"/>
              <a:t>D</a:t>
            </a:r>
            <a:r>
              <a:rPr lang="en-GB" sz="1400" dirty="0" smtClean="0"/>
              <a:t>ocker container</a:t>
            </a:r>
            <a:r>
              <a:rPr lang="en-GB" sz="1400" dirty="0" smtClean="0"/>
              <a:t>. The frozen model provides the ability to use the </a:t>
            </a:r>
            <a:r>
              <a:rPr lang="en-GB" sz="1400" dirty="0" err="1" smtClean="0"/>
              <a:t>tensorflow</a:t>
            </a:r>
            <a:r>
              <a:rPr lang="en-GB" sz="1400" dirty="0" smtClean="0"/>
              <a:t> inference functions to identify objects in previously unseen images. Server </a:t>
            </a:r>
            <a:r>
              <a:rPr lang="en-GB" sz="1400" dirty="0" smtClean="0"/>
              <a:t>side python code was written in order to allow </a:t>
            </a:r>
            <a:r>
              <a:rPr lang="en-GB" sz="1400" dirty="0" smtClean="0"/>
              <a:t>a </a:t>
            </a:r>
            <a:r>
              <a:rPr lang="en-GB" sz="1400" dirty="0" smtClean="0"/>
              <a:t>POST call to send an image to the model which returns </a:t>
            </a:r>
            <a:r>
              <a:rPr lang="en-GB" sz="1400" dirty="0" smtClean="0"/>
              <a:t>the same </a:t>
            </a:r>
            <a:r>
              <a:rPr lang="en-GB" sz="1400" dirty="0" smtClean="0"/>
              <a:t>image annotated with labelled objects, along with annotation information in the response header</a:t>
            </a:r>
            <a:r>
              <a:rPr lang="en-GB" sz="1400" dirty="0" smtClean="0"/>
              <a:t>. This information can then be used edit the image, such as blur or crop out detected faces.</a:t>
            </a:r>
            <a:endParaRPr lang="en-GB" sz="1400" dirty="0" smtClean="0"/>
          </a:p>
          <a:p>
            <a:endParaRPr lang="en-GB" sz="1400" dirty="0" smtClean="0"/>
          </a:p>
          <a:p>
            <a:r>
              <a:rPr lang="en-GB" sz="1400" dirty="0" smtClean="0"/>
              <a:t>The frozen model and </a:t>
            </a:r>
            <a:r>
              <a:rPr lang="en-GB" sz="1400" dirty="0" smtClean="0"/>
              <a:t>label </a:t>
            </a:r>
            <a:r>
              <a:rPr lang="en-GB" sz="1400" dirty="0" smtClean="0"/>
              <a:t>mapping can easily be </a:t>
            </a:r>
            <a:r>
              <a:rPr lang="en-GB" sz="1400" dirty="0" smtClean="0"/>
              <a:t>replaced with </a:t>
            </a:r>
            <a:r>
              <a:rPr lang="en-GB" sz="1400" dirty="0" smtClean="0"/>
              <a:t>different models or label mappings</a:t>
            </a:r>
            <a:r>
              <a:rPr lang="en-GB" sz="1400" dirty="0" smtClean="0"/>
              <a:t> in </a:t>
            </a:r>
            <a:r>
              <a:rPr lang="en-GB" sz="1400" dirty="0" smtClean="0"/>
              <a:t>order to allow for flexibility should the use case change or </a:t>
            </a:r>
            <a:r>
              <a:rPr lang="en-GB" sz="1400" dirty="0" smtClean="0"/>
              <a:t>evolve</a:t>
            </a:r>
            <a:r>
              <a:rPr lang="en-GB" sz="1400" dirty="0"/>
              <a:t> </a:t>
            </a:r>
            <a:r>
              <a:rPr lang="en-GB" sz="1400" dirty="0" smtClean="0"/>
              <a:t>in the future.</a:t>
            </a:r>
            <a:endParaRPr lang="en-GB" sz="1400" dirty="0" smtClean="0"/>
          </a:p>
          <a:p>
            <a:endParaRPr lang="en-GB" sz="1400" dirty="0"/>
          </a:p>
          <a:p>
            <a:r>
              <a:rPr lang="en-GB" sz="1400" dirty="0" smtClean="0"/>
              <a:t>The flask server also has a simple browser implementation in order to manually test the </a:t>
            </a:r>
            <a:r>
              <a:rPr lang="en-GB" sz="1400" dirty="0" smtClean="0"/>
              <a:t>model and Post call </a:t>
            </a:r>
            <a:r>
              <a:rPr lang="en-GB" sz="1400" dirty="0" smtClean="0"/>
              <a:t>is </a:t>
            </a:r>
            <a:r>
              <a:rPr lang="en-GB" sz="1400" dirty="0" smtClean="0"/>
              <a:t>working appropriately.</a:t>
            </a:r>
            <a:endParaRPr lang="en-GB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54" y="78259"/>
            <a:ext cx="1237214" cy="1054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68" y="78259"/>
            <a:ext cx="1113150" cy="1113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882" y="146378"/>
            <a:ext cx="1761295" cy="986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177" y="80569"/>
            <a:ext cx="1304029" cy="11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9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Helyx SIS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Brown</dc:creator>
  <cp:lastModifiedBy>Theo Brown</cp:lastModifiedBy>
  <cp:revision>9</cp:revision>
  <dcterms:created xsi:type="dcterms:W3CDTF">2018-11-05T08:39:22Z</dcterms:created>
  <dcterms:modified xsi:type="dcterms:W3CDTF">2018-11-05T10:05:02Z</dcterms:modified>
</cp:coreProperties>
</file>