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8288000" cy="10287000"/>
  <p:notesSz cx="6858000" cy="9144000"/>
  <p:embeddedFontLst>
    <p:embeddedFont>
      <p:font typeface="Bebas Neue Bold" charset="1" panose="020B0606020202050201"/>
      <p:regular r:id="rId35"/>
    </p:embeddedFont>
    <p:embeddedFont>
      <p:font typeface="Poppins" charset="1" panose="00000500000000000000"/>
      <p:regular r:id="rId36"/>
    </p:embeddedFont>
    <p:embeddedFont>
      <p:font typeface="Brittany" charset="1" panose="00000000000000000000"/>
      <p:regular r:id="rId37"/>
    </p:embeddedFont>
    <p:embeddedFont>
      <p:font typeface="Poppins Bold" charset="1" panose="00000800000000000000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png" Type="http://schemas.openxmlformats.org/officeDocument/2006/relationships/image"/><Relationship Id="rId4" Target="../media/image34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26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1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687990"/>
            <a:ext cx="16230600" cy="163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b="true" sz="1200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diamond price prediction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272439" y="8899525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2025 April 25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05540" y="6565882"/>
            <a:ext cx="13276920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Lan Dao</a:t>
            </a:r>
          </a:p>
        </p:txBody>
      </p:sp>
      <p:sp>
        <p:nvSpPr>
          <p:cNvPr name="AutoShape 5" id="5"/>
          <p:cNvSpPr/>
          <p:nvPr/>
        </p:nvSpPr>
        <p:spPr>
          <a:xfrm rot="2017">
            <a:off x="1028704" y="8439495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2017">
            <a:off x="1028704" y="1797738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6981873" y="1121493"/>
            <a:ext cx="277427" cy="277427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6575495" y="1121493"/>
            <a:ext cx="277427" cy="277427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6169118" y="1121493"/>
            <a:ext cx="277427" cy="277427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5841129" y="2868715"/>
            <a:ext cx="6605742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>
                <a:solidFill>
                  <a:srgbClr val="B91646"/>
                </a:solidFill>
                <a:latin typeface="Brittany"/>
                <a:ea typeface="Brittany"/>
                <a:cs typeface="Brittany"/>
                <a:sym typeface="Brittany"/>
              </a:rPr>
              <a:t>Project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70612" y="299551"/>
            <a:ext cx="10946777" cy="9687898"/>
          </a:xfrm>
          <a:custGeom>
            <a:avLst/>
            <a:gdLst/>
            <a:ahLst/>
            <a:cxnLst/>
            <a:rect r="r" b="b" t="t" l="l"/>
            <a:pathLst>
              <a:path h="9687898" w="10946777">
                <a:moveTo>
                  <a:pt x="0" y="0"/>
                </a:moveTo>
                <a:lnTo>
                  <a:pt x="10946776" y="0"/>
                </a:lnTo>
                <a:lnTo>
                  <a:pt x="10946776" y="9687898"/>
                </a:lnTo>
                <a:lnTo>
                  <a:pt x="0" y="96878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5992183" y="9097962"/>
            <a:ext cx="1267117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6538646" y="7792704"/>
            <a:ext cx="10969370" cy="1945925"/>
          </a:xfrm>
          <a:custGeom>
            <a:avLst/>
            <a:gdLst/>
            <a:ahLst/>
            <a:cxnLst/>
            <a:rect r="r" b="b" t="t" l="l"/>
            <a:pathLst>
              <a:path h="1945925" w="10969370">
                <a:moveTo>
                  <a:pt x="0" y="0"/>
                </a:moveTo>
                <a:lnTo>
                  <a:pt x="10969369" y="0"/>
                </a:lnTo>
                <a:lnTo>
                  <a:pt x="10969369" y="1945925"/>
                </a:lnTo>
                <a:lnTo>
                  <a:pt x="0" y="19459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378625" y="2300818"/>
            <a:ext cx="12588053" cy="5192572"/>
          </a:xfrm>
          <a:custGeom>
            <a:avLst/>
            <a:gdLst/>
            <a:ahLst/>
            <a:cxnLst/>
            <a:rect r="r" b="b" t="t" l="l"/>
            <a:pathLst>
              <a:path h="5192572" w="12588053">
                <a:moveTo>
                  <a:pt x="0" y="0"/>
                </a:moveTo>
                <a:lnTo>
                  <a:pt x="12588053" y="0"/>
                </a:lnTo>
                <a:lnTo>
                  <a:pt x="12588053" y="5192572"/>
                </a:lnTo>
                <a:lnTo>
                  <a:pt x="0" y="51925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984145"/>
            <a:ext cx="5718124" cy="1346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b="true" sz="9999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MODEL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8240" y="4754229"/>
            <a:ext cx="4111417" cy="3038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8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Linear Regression</a:t>
            </a:r>
          </a:p>
          <a:p>
            <a:pPr algn="l">
              <a:lnSpc>
                <a:spcPts val="4800"/>
              </a:lnSpc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algn="l" marL="647700" indent="-323850" lvl="1">
              <a:lnSpc>
                <a:spcPts val="48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Decision Tree</a:t>
            </a:r>
          </a:p>
          <a:p>
            <a:pPr algn="l">
              <a:lnSpc>
                <a:spcPts val="4800"/>
              </a:lnSpc>
            </a:pPr>
          </a:p>
          <a:p>
            <a:pPr algn="l" marL="647700" indent="-323850" lvl="1">
              <a:lnSpc>
                <a:spcPts val="48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KNN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881664"/>
            <a:ext cx="4537872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sz="9999">
                <a:solidFill>
                  <a:srgbClr val="B91646"/>
                </a:solidFill>
                <a:latin typeface="Brittany"/>
                <a:ea typeface="Brittany"/>
                <a:cs typeface="Brittany"/>
                <a:sym typeface="Brittany"/>
              </a:rPr>
              <a:t>Baseline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48241" y="4399220"/>
            <a:ext cx="7770661" cy="210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35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Remove the duplicated values</a:t>
            </a:r>
          </a:p>
          <a:p>
            <a:pPr algn="ctr">
              <a:lnSpc>
                <a:spcPts val="5600"/>
              </a:lnSpc>
            </a:pPr>
          </a:p>
          <a:p>
            <a:pPr algn="ctr">
              <a:lnSpc>
                <a:spcPts val="560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58196" y="5539045"/>
            <a:ext cx="7550751" cy="1302388"/>
          </a:xfrm>
          <a:custGeom>
            <a:avLst/>
            <a:gdLst/>
            <a:ahLst/>
            <a:cxnLst/>
            <a:rect r="r" b="b" t="t" l="l"/>
            <a:pathLst>
              <a:path h="1302388" w="7550751">
                <a:moveTo>
                  <a:pt x="0" y="0"/>
                </a:moveTo>
                <a:lnTo>
                  <a:pt x="7550751" y="0"/>
                </a:lnTo>
                <a:lnTo>
                  <a:pt x="7550751" y="1302388"/>
                </a:lnTo>
                <a:lnTo>
                  <a:pt x="0" y="13023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955962" y="5466804"/>
            <a:ext cx="6829041" cy="3250436"/>
          </a:xfrm>
          <a:custGeom>
            <a:avLst/>
            <a:gdLst/>
            <a:ahLst/>
            <a:cxnLst/>
            <a:rect r="r" b="b" t="t" l="l"/>
            <a:pathLst>
              <a:path h="3250436" w="6829041">
                <a:moveTo>
                  <a:pt x="0" y="0"/>
                </a:moveTo>
                <a:lnTo>
                  <a:pt x="6829041" y="0"/>
                </a:lnTo>
                <a:lnTo>
                  <a:pt x="6829041" y="3250436"/>
                </a:lnTo>
                <a:lnTo>
                  <a:pt x="0" y="32504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838312"/>
            <a:ext cx="9965251" cy="1346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b="true" sz="9999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PREPROCESSING IMPACT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94974" y="690453"/>
            <a:ext cx="9432704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sz="9999">
                <a:solidFill>
                  <a:srgbClr val="B91646"/>
                </a:solidFill>
                <a:latin typeface="Brittany"/>
                <a:ea typeface="Brittany"/>
                <a:cs typeface="Brittany"/>
                <a:sym typeface="Brittany"/>
              </a:rPr>
              <a:t>Data exploration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201206" y="4399220"/>
            <a:ext cx="8338554" cy="210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35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Remove dimentionless diamonds</a:t>
            </a:r>
          </a:p>
          <a:p>
            <a:pPr algn="ctr">
              <a:lnSpc>
                <a:spcPts val="5600"/>
              </a:lnSpc>
            </a:pPr>
          </a:p>
          <a:p>
            <a:pPr algn="ctr">
              <a:lnSpc>
                <a:spcPts val="560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69970" y="1347109"/>
            <a:ext cx="10846514" cy="8663653"/>
          </a:xfrm>
          <a:custGeom>
            <a:avLst/>
            <a:gdLst/>
            <a:ahLst/>
            <a:cxnLst/>
            <a:rect r="r" b="b" t="t" l="l"/>
            <a:pathLst>
              <a:path h="8663653" w="10846514">
                <a:moveTo>
                  <a:pt x="0" y="0"/>
                </a:moveTo>
                <a:lnTo>
                  <a:pt x="10846514" y="0"/>
                </a:lnTo>
                <a:lnTo>
                  <a:pt x="10846514" y="8663653"/>
                </a:lnTo>
                <a:lnTo>
                  <a:pt x="0" y="86636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640402" y="339724"/>
            <a:ext cx="8305649" cy="688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Handle the outliers by Winsorize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88404" y="334685"/>
            <a:ext cx="8599894" cy="4536444"/>
          </a:xfrm>
          <a:custGeom>
            <a:avLst/>
            <a:gdLst/>
            <a:ahLst/>
            <a:cxnLst/>
            <a:rect r="r" b="b" t="t" l="l"/>
            <a:pathLst>
              <a:path h="4536444" w="8599894">
                <a:moveTo>
                  <a:pt x="0" y="0"/>
                </a:moveTo>
                <a:lnTo>
                  <a:pt x="8599894" y="0"/>
                </a:lnTo>
                <a:lnTo>
                  <a:pt x="8599894" y="4536444"/>
                </a:lnTo>
                <a:lnTo>
                  <a:pt x="0" y="45364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14356" y="5143500"/>
            <a:ext cx="9347990" cy="4860955"/>
          </a:xfrm>
          <a:custGeom>
            <a:avLst/>
            <a:gdLst/>
            <a:ahLst/>
            <a:cxnLst/>
            <a:rect r="r" b="b" t="t" l="l"/>
            <a:pathLst>
              <a:path h="4860955" w="9347990">
                <a:moveTo>
                  <a:pt x="0" y="0"/>
                </a:moveTo>
                <a:lnTo>
                  <a:pt x="9347990" y="0"/>
                </a:lnTo>
                <a:lnTo>
                  <a:pt x="9347990" y="4860955"/>
                </a:lnTo>
                <a:lnTo>
                  <a:pt x="0" y="48609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46701" y="3089954"/>
            <a:ext cx="8338554" cy="1677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Apply Log Transformation</a:t>
            </a:r>
          </a:p>
          <a:p>
            <a:pPr algn="l">
              <a:lnSpc>
                <a:spcPts val="4479"/>
              </a:lnSpc>
            </a:pP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Heavily Right-Skewed Distribution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196850" y="1975075"/>
            <a:ext cx="8305649" cy="759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80"/>
              </a:lnSpc>
            </a:pPr>
            <a:r>
              <a:rPr lang="en-US" b="true" sz="38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Handle Imbalanced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02700" y="1028700"/>
            <a:ext cx="10875611" cy="2039177"/>
          </a:xfrm>
          <a:custGeom>
            <a:avLst/>
            <a:gdLst/>
            <a:ahLst/>
            <a:cxnLst/>
            <a:rect r="r" b="b" t="t" l="l"/>
            <a:pathLst>
              <a:path h="2039177" w="10875611">
                <a:moveTo>
                  <a:pt x="0" y="0"/>
                </a:moveTo>
                <a:lnTo>
                  <a:pt x="10875611" y="0"/>
                </a:lnTo>
                <a:lnTo>
                  <a:pt x="10875611" y="2039177"/>
                </a:lnTo>
                <a:lnTo>
                  <a:pt x="0" y="20391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11688" y="4076700"/>
            <a:ext cx="13866623" cy="5719982"/>
          </a:xfrm>
          <a:custGeom>
            <a:avLst/>
            <a:gdLst/>
            <a:ahLst/>
            <a:cxnLst/>
            <a:rect r="r" b="b" t="t" l="l"/>
            <a:pathLst>
              <a:path h="5719982" w="13866623">
                <a:moveTo>
                  <a:pt x="0" y="0"/>
                </a:moveTo>
                <a:lnTo>
                  <a:pt x="13866623" y="0"/>
                </a:lnTo>
                <a:lnTo>
                  <a:pt x="13866623" y="5719982"/>
                </a:lnTo>
                <a:lnTo>
                  <a:pt x="0" y="57199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88408" y="1333914"/>
            <a:ext cx="5268536" cy="1530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79"/>
              </a:lnSpc>
            </a:pPr>
            <a:r>
              <a:rPr lang="en-US" b="true" sz="37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Retrain the Model after Preprocessing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77599" y="4103008"/>
            <a:ext cx="11301259" cy="4647643"/>
          </a:xfrm>
          <a:custGeom>
            <a:avLst/>
            <a:gdLst/>
            <a:ahLst/>
            <a:cxnLst/>
            <a:rect r="r" b="b" t="t" l="l"/>
            <a:pathLst>
              <a:path h="4647643" w="11301259">
                <a:moveTo>
                  <a:pt x="0" y="0"/>
                </a:moveTo>
                <a:lnTo>
                  <a:pt x="11301259" y="0"/>
                </a:lnTo>
                <a:lnTo>
                  <a:pt x="11301259" y="4647642"/>
                </a:lnTo>
                <a:lnTo>
                  <a:pt x="0" y="46476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94974" y="2192228"/>
            <a:ext cx="9965251" cy="1276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00"/>
              </a:lnSpc>
            </a:pPr>
            <a:r>
              <a:rPr lang="en-US" b="true" sz="950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PREPARATION FOR ML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760302"/>
            <a:ext cx="9432704" cy="1260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00"/>
              </a:lnSpc>
            </a:pPr>
            <a:r>
              <a:rPr lang="en-US" sz="9500">
                <a:solidFill>
                  <a:srgbClr val="B91646"/>
                </a:solidFill>
                <a:latin typeface="Brittany"/>
                <a:ea typeface="Brittany"/>
                <a:cs typeface="Brittany"/>
                <a:sym typeface="Brittany"/>
              </a:rPr>
              <a:t>Feature engineering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503965"/>
            <a:ext cx="4542163" cy="298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8" indent="-323849" lvl="1">
              <a:lnSpc>
                <a:spcPts val="47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Volume </a:t>
            </a:r>
          </a:p>
          <a:p>
            <a:pPr algn="l">
              <a:lnSpc>
                <a:spcPts val="4799"/>
              </a:lnSpc>
            </a:pPr>
          </a:p>
          <a:p>
            <a:pPr algn="l" marL="647698" indent="-323849" lvl="1">
              <a:lnSpc>
                <a:spcPts val="47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Carat per volume </a:t>
            </a:r>
          </a:p>
          <a:p>
            <a:pPr algn="l">
              <a:lnSpc>
                <a:spcPts val="4799"/>
              </a:lnSpc>
            </a:pPr>
          </a:p>
          <a:p>
            <a:pPr algn="l" marL="647698" indent="-323849" lvl="1">
              <a:lnSpc>
                <a:spcPts val="47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Depth Table Ratio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79790" y="2145514"/>
            <a:ext cx="9579510" cy="7112786"/>
          </a:xfrm>
          <a:custGeom>
            <a:avLst/>
            <a:gdLst/>
            <a:ahLst/>
            <a:cxnLst/>
            <a:rect r="r" b="b" t="t" l="l"/>
            <a:pathLst>
              <a:path h="7112786" w="9579510">
                <a:moveTo>
                  <a:pt x="0" y="0"/>
                </a:moveTo>
                <a:lnTo>
                  <a:pt x="9579510" y="0"/>
                </a:lnTo>
                <a:lnTo>
                  <a:pt x="9579510" y="7112786"/>
                </a:lnTo>
                <a:lnTo>
                  <a:pt x="0" y="71127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217659" y="1743717"/>
            <a:ext cx="8305649" cy="759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80"/>
              </a:lnSpc>
            </a:pPr>
            <a:r>
              <a:rPr lang="en-US" b="true" sz="38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Standardize the variables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11929" y="2881079"/>
            <a:ext cx="4542163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8" indent="-323849" lvl="1">
              <a:lnSpc>
                <a:spcPts val="47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Standard Scaler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59501" y="1884778"/>
            <a:ext cx="9495587" cy="6967387"/>
          </a:xfrm>
          <a:custGeom>
            <a:avLst/>
            <a:gdLst/>
            <a:ahLst/>
            <a:cxnLst/>
            <a:rect r="r" b="b" t="t" l="l"/>
            <a:pathLst>
              <a:path h="6967387" w="9495587">
                <a:moveTo>
                  <a:pt x="0" y="0"/>
                </a:moveTo>
                <a:lnTo>
                  <a:pt x="9495587" y="0"/>
                </a:lnTo>
                <a:lnTo>
                  <a:pt x="9495587" y="6967387"/>
                </a:lnTo>
                <a:lnTo>
                  <a:pt x="0" y="69673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5580" y="1703803"/>
            <a:ext cx="6892168" cy="759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80"/>
              </a:lnSpc>
            </a:pPr>
            <a:r>
              <a:rPr lang="en-US" b="true" sz="38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Encoding the variables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828728"/>
            <a:ext cx="4542163" cy="178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8" indent="-323849" lvl="1">
              <a:lnSpc>
                <a:spcPts val="47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Label Encoder</a:t>
            </a:r>
          </a:p>
          <a:p>
            <a:pPr algn="l">
              <a:lnSpc>
                <a:spcPts val="4799"/>
              </a:lnSpc>
            </a:pPr>
          </a:p>
          <a:p>
            <a:pPr algn="l" marL="647698" indent="-323849" lvl="1">
              <a:lnSpc>
                <a:spcPts val="47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Why?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04742" y="2379927"/>
            <a:ext cx="8488290" cy="6138279"/>
          </a:xfrm>
          <a:custGeom>
            <a:avLst/>
            <a:gdLst/>
            <a:ahLst/>
            <a:cxnLst/>
            <a:rect r="r" b="b" t="t" l="l"/>
            <a:pathLst>
              <a:path h="6138279" w="8488290">
                <a:moveTo>
                  <a:pt x="0" y="0"/>
                </a:moveTo>
                <a:lnTo>
                  <a:pt x="8488289" y="0"/>
                </a:lnTo>
                <a:lnTo>
                  <a:pt x="8488289" y="6138280"/>
                </a:lnTo>
                <a:lnTo>
                  <a:pt x="0" y="61382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9058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749805"/>
            <a:ext cx="11883112" cy="684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0"/>
              </a:lnSpc>
            </a:pPr>
            <a:r>
              <a:rPr lang="en-US" b="true" sz="3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Retrain the Model with Hyperparameter Tuning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33180" y="2577335"/>
            <a:ext cx="7319209" cy="3392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max_depth: prevent overfitting</a:t>
            </a:r>
          </a:p>
          <a:p>
            <a:pPr algn="l">
              <a:lnSpc>
                <a:spcPts val="3840"/>
              </a:lnSpc>
            </a:pP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min_samples_split: makes tree splits more conversative</a:t>
            </a:r>
          </a:p>
          <a:p>
            <a:pPr algn="l">
              <a:lnSpc>
                <a:spcPts val="3840"/>
              </a:lnSpc>
            </a:pP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min_samples_leaf: controls minimum observations per leaf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1350539" y="1805810"/>
            <a:ext cx="6943773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b="true" sz="3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Decision Tree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33180" y="7017890"/>
            <a:ext cx="7319209" cy="2886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0712" indent="-260356" lvl="1">
              <a:lnSpc>
                <a:spcPts val="3858"/>
              </a:lnSpc>
              <a:buFont typeface="Arial"/>
              <a:buChar char="•"/>
            </a:pPr>
            <a:r>
              <a:rPr lang="en-US" sz="241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n_neighbors: controls prediction flexibility</a:t>
            </a:r>
          </a:p>
          <a:p>
            <a:pPr algn="l">
              <a:lnSpc>
                <a:spcPts val="3858"/>
              </a:lnSpc>
            </a:pPr>
          </a:p>
          <a:p>
            <a:pPr algn="l" marL="520712" indent="-260356" lvl="1">
              <a:lnSpc>
                <a:spcPts val="3858"/>
              </a:lnSpc>
              <a:buFont typeface="Arial"/>
              <a:buChar char="•"/>
            </a:pPr>
            <a:r>
              <a:rPr lang="en-US" sz="241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weights: determines neighbor influence equality</a:t>
            </a:r>
          </a:p>
          <a:p>
            <a:pPr algn="l">
              <a:lnSpc>
                <a:spcPts val="3858"/>
              </a:lnSpc>
            </a:pPr>
          </a:p>
          <a:p>
            <a:pPr algn="l" marL="520712" indent="-260356" lvl="1">
              <a:lnSpc>
                <a:spcPts val="3858"/>
              </a:lnSpc>
              <a:buFont typeface="Arial"/>
              <a:buChar char="•"/>
            </a:pPr>
            <a:r>
              <a:rPr lang="en-US" sz="241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p: distance calculation method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2117556" y="6341615"/>
            <a:ext cx="6943773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b="true" sz="3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KNN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771010" y="8922067"/>
            <a:ext cx="8622021" cy="53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9"/>
              </a:lnSpc>
            </a:pPr>
            <a:r>
              <a:rPr lang="en-US" b="true" sz="26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Cross-validation Method:</a:t>
            </a:r>
            <a:r>
              <a:rPr lang="en-US" sz="26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GridSearchCV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37630" y="2091956"/>
            <a:ext cx="6012740" cy="1598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b="true" sz="11883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CONTENT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881184" y="1200150"/>
            <a:ext cx="4537872" cy="1191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968">
                <a:solidFill>
                  <a:srgbClr val="B91646"/>
                </a:solidFill>
                <a:latin typeface="Brittany"/>
                <a:ea typeface="Brittany"/>
                <a:cs typeface="Brittany"/>
                <a:sym typeface="Brittany"/>
              </a:rPr>
              <a:t>table of</a:t>
            </a:r>
          </a:p>
        </p:txBody>
      </p:sp>
      <p:sp>
        <p:nvSpPr>
          <p:cNvPr name="AutoShape 4" id="4"/>
          <p:cNvSpPr/>
          <p:nvPr/>
        </p:nvSpPr>
        <p:spPr>
          <a:xfrm>
            <a:off x="1028694" y="3700210"/>
            <a:ext cx="16230600" cy="952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6637821" y="4552150"/>
            <a:ext cx="5012346" cy="1698085"/>
            <a:chOff x="0" y="0"/>
            <a:chExt cx="6609980" cy="22393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750" y="31750"/>
              <a:ext cx="6546479" cy="2175832"/>
            </a:xfrm>
            <a:custGeom>
              <a:avLst/>
              <a:gdLst/>
              <a:ahLst/>
              <a:cxnLst/>
              <a:rect r="r" b="b" t="t" l="l"/>
              <a:pathLst>
                <a:path h="2175832" w="6546479">
                  <a:moveTo>
                    <a:pt x="6453770" y="2175832"/>
                  </a:moveTo>
                  <a:lnTo>
                    <a:pt x="92710" y="2175832"/>
                  </a:lnTo>
                  <a:cubicBezTo>
                    <a:pt x="41910" y="2175832"/>
                    <a:pt x="0" y="2133922"/>
                    <a:pt x="0" y="208312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2081852"/>
                  </a:lnTo>
                  <a:cubicBezTo>
                    <a:pt x="6546479" y="2133922"/>
                    <a:pt x="6504570" y="2175832"/>
                    <a:pt x="6453770" y="2175832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609980" cy="2239332"/>
            </a:xfrm>
            <a:custGeom>
              <a:avLst/>
              <a:gdLst/>
              <a:ahLst/>
              <a:cxnLst/>
              <a:rect r="r" b="b" t="t" l="l"/>
              <a:pathLst>
                <a:path h="2239332" w="6609980">
                  <a:moveTo>
                    <a:pt x="6485520" y="59690"/>
                  </a:moveTo>
                  <a:cubicBezTo>
                    <a:pt x="6521079" y="59690"/>
                    <a:pt x="6550290" y="88900"/>
                    <a:pt x="6550290" y="124460"/>
                  </a:cubicBezTo>
                  <a:lnTo>
                    <a:pt x="6550290" y="2114872"/>
                  </a:lnTo>
                  <a:cubicBezTo>
                    <a:pt x="6550290" y="2150432"/>
                    <a:pt x="6521079" y="2179642"/>
                    <a:pt x="6485520" y="2179642"/>
                  </a:cubicBezTo>
                  <a:lnTo>
                    <a:pt x="124460" y="2179642"/>
                  </a:lnTo>
                  <a:cubicBezTo>
                    <a:pt x="88900" y="2179642"/>
                    <a:pt x="59690" y="2150432"/>
                    <a:pt x="59690" y="211487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14872"/>
                  </a:lnTo>
                  <a:cubicBezTo>
                    <a:pt x="0" y="2183452"/>
                    <a:pt x="55880" y="2239332"/>
                    <a:pt x="124460" y="2239332"/>
                  </a:cubicBezTo>
                  <a:lnTo>
                    <a:pt x="6485520" y="2239332"/>
                  </a:lnTo>
                  <a:cubicBezTo>
                    <a:pt x="6554100" y="2239332"/>
                    <a:pt x="6609980" y="2183452"/>
                    <a:pt x="6609980" y="2114872"/>
                  </a:cubicBezTo>
                  <a:lnTo>
                    <a:pt x="6609980" y="124460"/>
                  </a:lnTo>
                  <a:cubicBezTo>
                    <a:pt x="6609980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9644197" y="7168604"/>
            <a:ext cx="5012346" cy="1793588"/>
            <a:chOff x="0" y="0"/>
            <a:chExt cx="6609980" cy="23652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31750" y="31750"/>
              <a:ext cx="6546479" cy="2301775"/>
            </a:xfrm>
            <a:custGeom>
              <a:avLst/>
              <a:gdLst/>
              <a:ahLst/>
              <a:cxnLst/>
              <a:rect r="r" b="b" t="t" l="l"/>
              <a:pathLst>
                <a:path h="2301775" w="6546479">
                  <a:moveTo>
                    <a:pt x="6453770" y="2301775"/>
                  </a:moveTo>
                  <a:lnTo>
                    <a:pt x="92710" y="2301775"/>
                  </a:lnTo>
                  <a:cubicBezTo>
                    <a:pt x="41910" y="2301775"/>
                    <a:pt x="0" y="2259865"/>
                    <a:pt x="0" y="22090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2207795"/>
                  </a:lnTo>
                  <a:cubicBezTo>
                    <a:pt x="6546479" y="2259865"/>
                    <a:pt x="6504570" y="2301775"/>
                    <a:pt x="6453770" y="2301775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609980" cy="2365275"/>
            </a:xfrm>
            <a:custGeom>
              <a:avLst/>
              <a:gdLst/>
              <a:ahLst/>
              <a:cxnLst/>
              <a:rect r="r" b="b" t="t" l="l"/>
              <a:pathLst>
                <a:path h="2365275" w="6609980">
                  <a:moveTo>
                    <a:pt x="6485520" y="59690"/>
                  </a:moveTo>
                  <a:cubicBezTo>
                    <a:pt x="6521079" y="59690"/>
                    <a:pt x="6550290" y="88900"/>
                    <a:pt x="6550290" y="124460"/>
                  </a:cubicBezTo>
                  <a:lnTo>
                    <a:pt x="6550290" y="2240815"/>
                  </a:lnTo>
                  <a:cubicBezTo>
                    <a:pt x="6550290" y="2276375"/>
                    <a:pt x="6521079" y="2305585"/>
                    <a:pt x="6485520" y="2305585"/>
                  </a:cubicBezTo>
                  <a:lnTo>
                    <a:pt x="124460" y="2305585"/>
                  </a:lnTo>
                  <a:cubicBezTo>
                    <a:pt x="88900" y="2305585"/>
                    <a:pt x="59690" y="2276375"/>
                    <a:pt x="59690" y="22408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40815"/>
                  </a:lnTo>
                  <a:cubicBezTo>
                    <a:pt x="0" y="2309395"/>
                    <a:pt x="55880" y="2365275"/>
                    <a:pt x="124460" y="2365275"/>
                  </a:cubicBezTo>
                  <a:lnTo>
                    <a:pt x="6485520" y="2365275"/>
                  </a:lnTo>
                  <a:cubicBezTo>
                    <a:pt x="6554100" y="2365275"/>
                    <a:pt x="6609980" y="2309395"/>
                    <a:pt x="6609980" y="2240815"/>
                  </a:cubicBezTo>
                  <a:lnTo>
                    <a:pt x="6609980" y="124460"/>
                  </a:lnTo>
                  <a:cubicBezTo>
                    <a:pt x="6609980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28689" y="4552150"/>
            <a:ext cx="5012346" cy="1698085"/>
            <a:chOff x="0" y="0"/>
            <a:chExt cx="6609980" cy="223933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31750" y="31750"/>
              <a:ext cx="6546479" cy="2175832"/>
            </a:xfrm>
            <a:custGeom>
              <a:avLst/>
              <a:gdLst/>
              <a:ahLst/>
              <a:cxnLst/>
              <a:rect r="r" b="b" t="t" l="l"/>
              <a:pathLst>
                <a:path h="2175832" w="6546479">
                  <a:moveTo>
                    <a:pt x="6453770" y="2175832"/>
                  </a:moveTo>
                  <a:lnTo>
                    <a:pt x="92710" y="2175832"/>
                  </a:lnTo>
                  <a:cubicBezTo>
                    <a:pt x="41910" y="2175832"/>
                    <a:pt x="0" y="2133922"/>
                    <a:pt x="0" y="208312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2081852"/>
                  </a:lnTo>
                  <a:cubicBezTo>
                    <a:pt x="6546479" y="2133922"/>
                    <a:pt x="6504570" y="2175832"/>
                    <a:pt x="6453770" y="2175832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609980" cy="2239332"/>
            </a:xfrm>
            <a:custGeom>
              <a:avLst/>
              <a:gdLst/>
              <a:ahLst/>
              <a:cxnLst/>
              <a:rect r="r" b="b" t="t" l="l"/>
              <a:pathLst>
                <a:path h="2239332" w="6609980">
                  <a:moveTo>
                    <a:pt x="6485520" y="59690"/>
                  </a:moveTo>
                  <a:cubicBezTo>
                    <a:pt x="6521079" y="59690"/>
                    <a:pt x="6550290" y="88900"/>
                    <a:pt x="6550290" y="124460"/>
                  </a:cubicBezTo>
                  <a:lnTo>
                    <a:pt x="6550290" y="2114872"/>
                  </a:lnTo>
                  <a:cubicBezTo>
                    <a:pt x="6550290" y="2150432"/>
                    <a:pt x="6521079" y="2179642"/>
                    <a:pt x="6485520" y="2179642"/>
                  </a:cubicBezTo>
                  <a:lnTo>
                    <a:pt x="124460" y="2179642"/>
                  </a:lnTo>
                  <a:cubicBezTo>
                    <a:pt x="88900" y="2179642"/>
                    <a:pt x="59690" y="2150432"/>
                    <a:pt x="59690" y="211487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14872"/>
                  </a:lnTo>
                  <a:cubicBezTo>
                    <a:pt x="0" y="2183452"/>
                    <a:pt x="55880" y="2239332"/>
                    <a:pt x="124460" y="2239332"/>
                  </a:cubicBezTo>
                  <a:lnTo>
                    <a:pt x="6485520" y="2239332"/>
                  </a:lnTo>
                  <a:cubicBezTo>
                    <a:pt x="6554100" y="2239332"/>
                    <a:pt x="6609980" y="2183452"/>
                    <a:pt x="6609980" y="2114872"/>
                  </a:cubicBezTo>
                  <a:lnTo>
                    <a:pt x="6609980" y="124460"/>
                  </a:lnTo>
                  <a:cubicBezTo>
                    <a:pt x="6609980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3631457" y="7168604"/>
            <a:ext cx="5012346" cy="1822163"/>
            <a:chOff x="0" y="0"/>
            <a:chExt cx="6609980" cy="240295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31750" y="31750"/>
              <a:ext cx="6546479" cy="2339458"/>
            </a:xfrm>
            <a:custGeom>
              <a:avLst/>
              <a:gdLst/>
              <a:ahLst/>
              <a:cxnLst/>
              <a:rect r="r" b="b" t="t" l="l"/>
              <a:pathLst>
                <a:path h="2339458" w="6546479">
                  <a:moveTo>
                    <a:pt x="6453770" y="2339458"/>
                  </a:moveTo>
                  <a:lnTo>
                    <a:pt x="92710" y="2339458"/>
                  </a:lnTo>
                  <a:cubicBezTo>
                    <a:pt x="41910" y="2339458"/>
                    <a:pt x="0" y="2297548"/>
                    <a:pt x="0" y="224674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2245478"/>
                  </a:lnTo>
                  <a:cubicBezTo>
                    <a:pt x="6546479" y="2297548"/>
                    <a:pt x="6504570" y="2339458"/>
                    <a:pt x="6453770" y="2339458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609980" cy="2402958"/>
            </a:xfrm>
            <a:custGeom>
              <a:avLst/>
              <a:gdLst/>
              <a:ahLst/>
              <a:cxnLst/>
              <a:rect r="r" b="b" t="t" l="l"/>
              <a:pathLst>
                <a:path h="2402958" w="6609980">
                  <a:moveTo>
                    <a:pt x="6485520" y="59690"/>
                  </a:moveTo>
                  <a:cubicBezTo>
                    <a:pt x="6521079" y="59690"/>
                    <a:pt x="6550290" y="88900"/>
                    <a:pt x="6550290" y="124460"/>
                  </a:cubicBezTo>
                  <a:lnTo>
                    <a:pt x="6550290" y="2278498"/>
                  </a:lnTo>
                  <a:cubicBezTo>
                    <a:pt x="6550290" y="2314058"/>
                    <a:pt x="6521079" y="2343268"/>
                    <a:pt x="6485520" y="2343268"/>
                  </a:cubicBezTo>
                  <a:lnTo>
                    <a:pt x="124460" y="2343268"/>
                  </a:lnTo>
                  <a:cubicBezTo>
                    <a:pt x="88900" y="2343268"/>
                    <a:pt x="59690" y="2314058"/>
                    <a:pt x="59690" y="227849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78498"/>
                  </a:lnTo>
                  <a:cubicBezTo>
                    <a:pt x="0" y="2347078"/>
                    <a:pt x="55880" y="2402958"/>
                    <a:pt x="124460" y="2402958"/>
                  </a:cubicBezTo>
                  <a:lnTo>
                    <a:pt x="6485520" y="2402958"/>
                  </a:lnTo>
                  <a:cubicBezTo>
                    <a:pt x="6554100" y="2402958"/>
                    <a:pt x="6609980" y="2347078"/>
                    <a:pt x="6609980" y="2278498"/>
                  </a:cubicBezTo>
                  <a:lnTo>
                    <a:pt x="6609980" y="124460"/>
                  </a:lnTo>
                  <a:cubicBezTo>
                    <a:pt x="6609980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2246954" y="4552150"/>
            <a:ext cx="5012346" cy="1698085"/>
            <a:chOff x="0" y="0"/>
            <a:chExt cx="6609980" cy="223933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31750" y="31750"/>
              <a:ext cx="6546479" cy="2175832"/>
            </a:xfrm>
            <a:custGeom>
              <a:avLst/>
              <a:gdLst/>
              <a:ahLst/>
              <a:cxnLst/>
              <a:rect r="r" b="b" t="t" l="l"/>
              <a:pathLst>
                <a:path h="2175832" w="6546479">
                  <a:moveTo>
                    <a:pt x="6453770" y="2175832"/>
                  </a:moveTo>
                  <a:lnTo>
                    <a:pt x="92710" y="2175832"/>
                  </a:lnTo>
                  <a:cubicBezTo>
                    <a:pt x="41910" y="2175832"/>
                    <a:pt x="0" y="2133922"/>
                    <a:pt x="0" y="208312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2081852"/>
                  </a:lnTo>
                  <a:cubicBezTo>
                    <a:pt x="6546479" y="2133922"/>
                    <a:pt x="6504570" y="2175832"/>
                    <a:pt x="6453770" y="2175832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609980" cy="2239332"/>
            </a:xfrm>
            <a:custGeom>
              <a:avLst/>
              <a:gdLst/>
              <a:ahLst/>
              <a:cxnLst/>
              <a:rect r="r" b="b" t="t" l="l"/>
              <a:pathLst>
                <a:path h="2239332" w="6609980">
                  <a:moveTo>
                    <a:pt x="6485520" y="59690"/>
                  </a:moveTo>
                  <a:cubicBezTo>
                    <a:pt x="6521079" y="59690"/>
                    <a:pt x="6550290" y="88900"/>
                    <a:pt x="6550290" y="124460"/>
                  </a:cubicBezTo>
                  <a:lnTo>
                    <a:pt x="6550290" y="2114872"/>
                  </a:lnTo>
                  <a:cubicBezTo>
                    <a:pt x="6550290" y="2150432"/>
                    <a:pt x="6521079" y="2179642"/>
                    <a:pt x="6485520" y="2179642"/>
                  </a:cubicBezTo>
                  <a:lnTo>
                    <a:pt x="124460" y="2179642"/>
                  </a:lnTo>
                  <a:cubicBezTo>
                    <a:pt x="88900" y="2179642"/>
                    <a:pt x="59690" y="2150432"/>
                    <a:pt x="59690" y="211487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14872"/>
                  </a:lnTo>
                  <a:cubicBezTo>
                    <a:pt x="0" y="2183452"/>
                    <a:pt x="55880" y="2239332"/>
                    <a:pt x="124460" y="2239332"/>
                  </a:cubicBezTo>
                  <a:lnTo>
                    <a:pt x="6485520" y="2239332"/>
                  </a:lnTo>
                  <a:cubicBezTo>
                    <a:pt x="6554100" y="2239332"/>
                    <a:pt x="6609980" y="2183452"/>
                    <a:pt x="6609980" y="2114872"/>
                  </a:cubicBezTo>
                  <a:lnTo>
                    <a:pt x="6609980" y="124460"/>
                  </a:lnTo>
                  <a:cubicBezTo>
                    <a:pt x="6609980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638737" y="4816358"/>
            <a:ext cx="3798935" cy="1112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b="true" sz="3200" spc="320">
                <a:solidFill>
                  <a:srgbClr val="FBF3E4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I. data understanding and visualizations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858617" y="7570257"/>
            <a:ext cx="4558026" cy="1112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b="true" sz="3200" spc="32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IV. feature engineering and preparation for ML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250652" y="5086350"/>
            <a:ext cx="3798935" cy="544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b="true" sz="3200" spc="320">
                <a:solidFill>
                  <a:srgbClr val="FBF3E4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II. baseline model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57028" y="7466275"/>
            <a:ext cx="3798935" cy="1112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b="true" sz="3200" spc="320">
                <a:solidFill>
                  <a:srgbClr val="FBF3E4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V. Advanced regression model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553401" y="4802187"/>
            <a:ext cx="4399452" cy="1112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b="true" sz="3200" spc="32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III. data exploration and preprocessing impact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71981" y="601164"/>
            <a:ext cx="15687319" cy="6471019"/>
          </a:xfrm>
          <a:custGeom>
            <a:avLst/>
            <a:gdLst/>
            <a:ahLst/>
            <a:cxnLst/>
            <a:rect r="r" b="b" t="t" l="l"/>
            <a:pathLst>
              <a:path h="6471019" w="15687319">
                <a:moveTo>
                  <a:pt x="0" y="0"/>
                </a:moveTo>
                <a:lnTo>
                  <a:pt x="15687319" y="0"/>
                </a:lnTo>
                <a:lnTo>
                  <a:pt x="15687319" y="6471018"/>
                </a:lnTo>
                <a:lnTo>
                  <a:pt x="0" y="64710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95570" y="7632860"/>
            <a:ext cx="8840141" cy="1875925"/>
          </a:xfrm>
          <a:custGeom>
            <a:avLst/>
            <a:gdLst/>
            <a:ahLst/>
            <a:cxnLst/>
            <a:rect r="r" b="b" t="t" l="l"/>
            <a:pathLst>
              <a:path h="1875925" w="8840141">
                <a:moveTo>
                  <a:pt x="0" y="0"/>
                </a:moveTo>
                <a:lnTo>
                  <a:pt x="8840141" y="0"/>
                </a:lnTo>
                <a:lnTo>
                  <a:pt x="8840141" y="1875925"/>
                </a:lnTo>
                <a:lnTo>
                  <a:pt x="0" y="18759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2837" y="709929"/>
            <a:ext cx="6638513" cy="5499688"/>
          </a:xfrm>
          <a:custGeom>
            <a:avLst/>
            <a:gdLst/>
            <a:ahLst/>
            <a:cxnLst/>
            <a:rect r="r" b="b" t="t" l="l"/>
            <a:pathLst>
              <a:path h="5499688" w="6638513">
                <a:moveTo>
                  <a:pt x="0" y="0"/>
                </a:moveTo>
                <a:lnTo>
                  <a:pt x="6638513" y="0"/>
                </a:lnTo>
                <a:lnTo>
                  <a:pt x="6638513" y="5499688"/>
                </a:lnTo>
                <a:lnTo>
                  <a:pt x="0" y="54996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468178" y="7496628"/>
            <a:ext cx="11276017" cy="2050185"/>
          </a:xfrm>
          <a:custGeom>
            <a:avLst/>
            <a:gdLst/>
            <a:ahLst/>
            <a:cxnLst/>
            <a:rect r="r" b="b" t="t" l="l"/>
            <a:pathLst>
              <a:path h="2050185" w="11276017">
                <a:moveTo>
                  <a:pt x="0" y="0"/>
                </a:moveTo>
                <a:lnTo>
                  <a:pt x="11276016" y="0"/>
                </a:lnTo>
                <a:lnTo>
                  <a:pt x="11276016" y="2050185"/>
                </a:lnTo>
                <a:lnTo>
                  <a:pt x="0" y="2050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76070" y="6296478"/>
            <a:ext cx="5792048" cy="1115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b="true" sz="28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Feature Importances for Decision Tree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299345" y="6787333"/>
            <a:ext cx="9613681" cy="553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b="true" sz="28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Best parameters for each model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10531" y="936423"/>
            <a:ext cx="6797896" cy="7818366"/>
          </a:xfrm>
          <a:custGeom>
            <a:avLst/>
            <a:gdLst/>
            <a:ahLst/>
            <a:cxnLst/>
            <a:rect r="r" b="b" t="t" l="l"/>
            <a:pathLst>
              <a:path h="7818366" w="6797896">
                <a:moveTo>
                  <a:pt x="0" y="0"/>
                </a:moveTo>
                <a:lnTo>
                  <a:pt x="6797896" y="0"/>
                </a:lnTo>
                <a:lnTo>
                  <a:pt x="6797896" y="7818365"/>
                </a:lnTo>
                <a:lnTo>
                  <a:pt x="0" y="78183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94974" y="2192228"/>
            <a:ext cx="9965251" cy="1276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00"/>
              </a:lnSpc>
            </a:pPr>
            <a:r>
              <a:rPr lang="en-US" b="true" sz="950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REGRESSION MODEL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760302"/>
            <a:ext cx="9432704" cy="1260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00"/>
              </a:lnSpc>
            </a:pPr>
            <a:r>
              <a:rPr lang="en-US" sz="9500">
                <a:solidFill>
                  <a:srgbClr val="B91646"/>
                </a:solidFill>
                <a:latin typeface="Brittany"/>
                <a:ea typeface="Brittany"/>
                <a:cs typeface="Brittany"/>
                <a:sym typeface="Brittany"/>
              </a:rPr>
              <a:t>Advanced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94974" y="4712255"/>
            <a:ext cx="3966048" cy="238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8" indent="-323849" lvl="1">
              <a:lnSpc>
                <a:spcPts val="47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XGBoost</a:t>
            </a:r>
          </a:p>
          <a:p>
            <a:pPr algn="l">
              <a:lnSpc>
                <a:spcPts val="4799"/>
              </a:lnSpc>
            </a:pPr>
          </a:p>
          <a:p>
            <a:pPr algn="l" marL="647698" indent="-323849" lvl="1">
              <a:lnSpc>
                <a:spcPts val="47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Random Forest</a:t>
            </a:r>
          </a:p>
          <a:p>
            <a:pPr algn="l">
              <a:lnSpc>
                <a:spcPts val="479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766782" y="8215673"/>
            <a:ext cx="8622021" cy="53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9"/>
              </a:lnSpc>
            </a:pPr>
            <a:r>
              <a:rPr lang="en-US" b="true" sz="26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Cross-validation Method:</a:t>
            </a:r>
            <a:r>
              <a:rPr lang="en-US" sz="26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RandomSearchCV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60092" y="1178991"/>
            <a:ext cx="15368979" cy="6339704"/>
          </a:xfrm>
          <a:custGeom>
            <a:avLst/>
            <a:gdLst/>
            <a:ahLst/>
            <a:cxnLst/>
            <a:rect r="r" b="b" t="t" l="l"/>
            <a:pathLst>
              <a:path h="6339704" w="15368979">
                <a:moveTo>
                  <a:pt x="0" y="0"/>
                </a:moveTo>
                <a:lnTo>
                  <a:pt x="15368979" y="0"/>
                </a:lnTo>
                <a:lnTo>
                  <a:pt x="15368979" y="6339704"/>
                </a:lnTo>
                <a:lnTo>
                  <a:pt x="0" y="63397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56315" y="7986422"/>
            <a:ext cx="11176533" cy="1271878"/>
          </a:xfrm>
          <a:custGeom>
            <a:avLst/>
            <a:gdLst/>
            <a:ahLst/>
            <a:cxnLst/>
            <a:rect r="r" b="b" t="t" l="l"/>
            <a:pathLst>
              <a:path h="1271878" w="11176533">
                <a:moveTo>
                  <a:pt x="0" y="0"/>
                </a:moveTo>
                <a:lnTo>
                  <a:pt x="11176533" y="0"/>
                </a:lnTo>
                <a:lnTo>
                  <a:pt x="11176533" y="1271878"/>
                </a:lnTo>
                <a:lnTo>
                  <a:pt x="0" y="12718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70898" r="0" b="0"/>
            </a:stretch>
          </a:blipFill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02907" y="2415334"/>
            <a:ext cx="6837584" cy="5461466"/>
          </a:xfrm>
          <a:custGeom>
            <a:avLst/>
            <a:gdLst/>
            <a:ahLst/>
            <a:cxnLst/>
            <a:rect r="r" b="b" t="t" l="l"/>
            <a:pathLst>
              <a:path h="5461466" w="6837584">
                <a:moveTo>
                  <a:pt x="0" y="0"/>
                </a:moveTo>
                <a:lnTo>
                  <a:pt x="6837584" y="0"/>
                </a:lnTo>
                <a:lnTo>
                  <a:pt x="6837584" y="5461467"/>
                </a:lnTo>
                <a:lnTo>
                  <a:pt x="0" y="54614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1020" y="2415334"/>
            <a:ext cx="6952914" cy="5458899"/>
          </a:xfrm>
          <a:custGeom>
            <a:avLst/>
            <a:gdLst/>
            <a:ahLst/>
            <a:cxnLst/>
            <a:rect r="r" b="b" t="t" l="l"/>
            <a:pathLst>
              <a:path h="5458899" w="6952914">
                <a:moveTo>
                  <a:pt x="0" y="0"/>
                </a:moveTo>
                <a:lnTo>
                  <a:pt x="6952914" y="0"/>
                </a:lnTo>
                <a:lnTo>
                  <a:pt x="6952914" y="5458899"/>
                </a:lnTo>
                <a:lnTo>
                  <a:pt x="0" y="54588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65783" y="8495236"/>
            <a:ext cx="15261286" cy="1526129"/>
          </a:xfrm>
          <a:custGeom>
            <a:avLst/>
            <a:gdLst/>
            <a:ahLst/>
            <a:cxnLst/>
            <a:rect r="r" b="b" t="t" l="l"/>
            <a:pathLst>
              <a:path h="1526129" w="15261286">
                <a:moveTo>
                  <a:pt x="0" y="0"/>
                </a:moveTo>
                <a:lnTo>
                  <a:pt x="15261286" y="0"/>
                </a:lnTo>
                <a:lnTo>
                  <a:pt x="15261286" y="1526128"/>
                </a:lnTo>
                <a:lnTo>
                  <a:pt x="0" y="1526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113715"/>
            <a:ext cx="5792048" cy="1115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b="true" sz="28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Feature Importances for Random Forest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525675" y="1113715"/>
            <a:ext cx="5792048" cy="1115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b="true" sz="28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Feature Importances for XGBoost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51366" y="4218398"/>
            <a:ext cx="9144000" cy="4103370"/>
          </a:xfrm>
          <a:custGeom>
            <a:avLst/>
            <a:gdLst/>
            <a:ahLst/>
            <a:cxnLst/>
            <a:rect r="r" b="b" t="t" l="l"/>
            <a:pathLst>
              <a:path h="4103370" w="9144000">
                <a:moveTo>
                  <a:pt x="0" y="0"/>
                </a:moveTo>
                <a:lnTo>
                  <a:pt x="9144000" y="0"/>
                </a:lnTo>
                <a:lnTo>
                  <a:pt x="9144000" y="4103370"/>
                </a:lnTo>
                <a:lnTo>
                  <a:pt x="0" y="41033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59394" y="2087526"/>
            <a:ext cx="9965251" cy="1276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00"/>
              </a:lnSpc>
            </a:pPr>
            <a:r>
              <a:rPr lang="en-US" b="true" sz="950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MULTI-COLLINEARITY?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93120" y="655600"/>
            <a:ext cx="9432704" cy="1260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00"/>
              </a:lnSpc>
            </a:pPr>
            <a:r>
              <a:rPr lang="en-US" sz="9500">
                <a:solidFill>
                  <a:srgbClr val="B91646"/>
                </a:solidFill>
                <a:latin typeface="Brittany"/>
                <a:ea typeface="Brittany"/>
                <a:cs typeface="Brittany"/>
                <a:sym typeface="Brittany"/>
              </a:rPr>
              <a:t>Not handling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93120" y="3693677"/>
            <a:ext cx="7622071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8" indent="-323849" lvl="1">
              <a:lnSpc>
                <a:spcPts val="47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Drop the highly correlated features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38153" y="4488907"/>
            <a:ext cx="1994323" cy="178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8" indent="-323849" lvl="1">
              <a:lnSpc>
                <a:spcPts val="4799"/>
              </a:lnSpc>
              <a:buAutoNum type="arabicPeriod" startAt="1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x</a:t>
            </a:r>
          </a:p>
          <a:p>
            <a:pPr algn="just" marL="647698" indent="-323849" lvl="1">
              <a:lnSpc>
                <a:spcPts val="4799"/>
              </a:lnSpc>
              <a:buAutoNum type="arabicPeriod" startAt="1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y </a:t>
            </a:r>
          </a:p>
          <a:p>
            <a:pPr algn="just" marL="647698" indent="-323849" lvl="1">
              <a:lnSpc>
                <a:spcPts val="4799"/>
              </a:lnSpc>
              <a:buAutoNum type="arabicPeriod" startAt="1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z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93120" y="6479633"/>
            <a:ext cx="7622071" cy="298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8" indent="-323849" lvl="1">
              <a:lnSpc>
                <a:spcPts val="47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Why I’m not handle the multi-collinearity at the preprocessing part? </a:t>
            </a:r>
          </a:p>
          <a:p>
            <a:pPr algn="l">
              <a:lnSpc>
                <a:spcPts val="4799"/>
              </a:lnSpc>
            </a:pPr>
          </a:p>
          <a:p>
            <a:pPr algn="l" marL="647698" indent="-323849" lvl="1">
              <a:lnSpc>
                <a:spcPts val="47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Does it actually elevate the result?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99730" y="6693956"/>
            <a:ext cx="12035519" cy="1370418"/>
          </a:xfrm>
          <a:custGeom>
            <a:avLst/>
            <a:gdLst/>
            <a:ahLst/>
            <a:cxnLst/>
            <a:rect r="r" b="b" t="t" l="l"/>
            <a:pathLst>
              <a:path h="1370418" w="12035519">
                <a:moveTo>
                  <a:pt x="0" y="0"/>
                </a:moveTo>
                <a:lnTo>
                  <a:pt x="12035519" y="0"/>
                </a:lnTo>
                <a:lnTo>
                  <a:pt x="12035519" y="1370418"/>
                </a:lnTo>
                <a:lnTo>
                  <a:pt x="0" y="13704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9398" r="-271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99730" y="2787699"/>
            <a:ext cx="12035519" cy="1449252"/>
          </a:xfrm>
          <a:custGeom>
            <a:avLst/>
            <a:gdLst/>
            <a:ahLst/>
            <a:cxnLst/>
            <a:rect r="r" b="b" t="t" l="l"/>
            <a:pathLst>
              <a:path h="1449252" w="12035519">
                <a:moveTo>
                  <a:pt x="0" y="0"/>
                </a:moveTo>
                <a:lnTo>
                  <a:pt x="12035519" y="0"/>
                </a:lnTo>
                <a:lnTo>
                  <a:pt x="12035519" y="1449251"/>
                </a:lnTo>
                <a:lnTo>
                  <a:pt x="0" y="14492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76228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92568" y="1805810"/>
            <a:ext cx="13042681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b="true" sz="3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Not handling the multi-collinearity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92568" y="5602663"/>
            <a:ext cx="13042681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b="true" sz="3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Handling the multi-collinearity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59315" y="2808646"/>
            <a:ext cx="11656560" cy="1594640"/>
          </a:xfrm>
          <a:custGeom>
            <a:avLst/>
            <a:gdLst/>
            <a:ahLst/>
            <a:cxnLst/>
            <a:rect r="r" b="b" t="t" l="l"/>
            <a:pathLst>
              <a:path h="1594640" w="11656560">
                <a:moveTo>
                  <a:pt x="0" y="0"/>
                </a:moveTo>
                <a:lnTo>
                  <a:pt x="11656560" y="0"/>
                </a:lnTo>
                <a:lnTo>
                  <a:pt x="11656560" y="1594640"/>
                </a:lnTo>
                <a:lnTo>
                  <a:pt x="0" y="15946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817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59315" y="6965575"/>
            <a:ext cx="11656560" cy="1404706"/>
          </a:xfrm>
          <a:custGeom>
            <a:avLst/>
            <a:gdLst/>
            <a:ahLst/>
            <a:cxnLst/>
            <a:rect r="r" b="b" t="t" l="l"/>
            <a:pathLst>
              <a:path h="1404706" w="11656560">
                <a:moveTo>
                  <a:pt x="0" y="0"/>
                </a:moveTo>
                <a:lnTo>
                  <a:pt x="11656560" y="0"/>
                </a:lnTo>
                <a:lnTo>
                  <a:pt x="11656560" y="1404706"/>
                </a:lnTo>
                <a:lnTo>
                  <a:pt x="0" y="14047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70898" r="-5895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622659" y="1989039"/>
            <a:ext cx="13042681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b="true" sz="3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Not handling the multi-collinearity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622659" y="5733541"/>
            <a:ext cx="13042681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b="true" sz="3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Handling the multi-collinearity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12719" y="2368753"/>
            <a:ext cx="9965251" cy="1276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00"/>
              </a:lnSpc>
            </a:pPr>
            <a:r>
              <a:rPr lang="en-US" b="true" sz="950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&amp; FUTURE WORK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46445" y="936827"/>
            <a:ext cx="9432704" cy="1260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00"/>
              </a:lnSpc>
            </a:pPr>
            <a:r>
              <a:rPr lang="en-US" sz="9500">
                <a:solidFill>
                  <a:srgbClr val="B91646"/>
                </a:solidFill>
                <a:latin typeface="Brittany"/>
                <a:ea typeface="Brittany"/>
                <a:cs typeface="Brittany"/>
                <a:sym typeface="Brittany"/>
              </a:rPr>
              <a:t>Challenges,Limitation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71496" y="5010150"/>
            <a:ext cx="5660689" cy="298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8" indent="-323849" lvl="1">
              <a:lnSpc>
                <a:spcPts val="47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Long model training time</a:t>
            </a:r>
          </a:p>
          <a:p>
            <a:pPr algn="l">
              <a:lnSpc>
                <a:spcPts val="4799"/>
              </a:lnSpc>
            </a:pPr>
          </a:p>
          <a:p>
            <a:pPr algn="l" marL="647698" indent="-323849" lvl="1">
              <a:lnSpc>
                <a:spcPts val="47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Overfitting risk</a:t>
            </a:r>
          </a:p>
          <a:p>
            <a:pPr algn="l">
              <a:lnSpc>
                <a:spcPts val="4799"/>
              </a:lnSpc>
            </a:pPr>
          </a:p>
          <a:p>
            <a:pPr algn="l" marL="647698" indent="-323849" lvl="1">
              <a:lnSpc>
                <a:spcPts val="47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Skewed target variable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584835" y="4410075"/>
            <a:ext cx="7673075" cy="418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8" indent="-323849" lvl="1">
              <a:lnSpc>
                <a:spcPts val="47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Add more external data sources</a:t>
            </a:r>
          </a:p>
          <a:p>
            <a:pPr algn="l">
              <a:lnSpc>
                <a:spcPts val="4799"/>
              </a:lnSpc>
            </a:pPr>
          </a:p>
          <a:p>
            <a:pPr algn="l" marL="647698" indent="-323849" lvl="1">
              <a:lnSpc>
                <a:spcPts val="47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Try more both advanced and simple models</a:t>
            </a:r>
          </a:p>
          <a:p>
            <a:pPr algn="l">
              <a:lnSpc>
                <a:spcPts val="4799"/>
              </a:lnSpc>
            </a:pPr>
          </a:p>
          <a:p>
            <a:pPr algn="l" marL="647698" indent="-323849" lvl="1">
              <a:lnSpc>
                <a:spcPts val="47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Set up a pipe-line to retrain and update the model with new data </a:t>
            </a:r>
          </a:p>
        </p:txBody>
      </p:sp>
      <p:sp>
        <p:nvSpPr>
          <p:cNvPr name="AutoShape 6" id="6"/>
          <p:cNvSpPr/>
          <p:nvPr/>
        </p:nvSpPr>
        <p:spPr>
          <a:xfrm>
            <a:off x="8508510" y="3858791"/>
            <a:ext cx="0" cy="541739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59375" y="4286250"/>
            <a:ext cx="9169250" cy="2000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00"/>
              </a:lnSpc>
            </a:pPr>
            <a:r>
              <a:rPr lang="en-US" sz="15000">
                <a:solidFill>
                  <a:srgbClr val="B91646"/>
                </a:solidFill>
                <a:latin typeface="Brittany"/>
                <a:ea typeface="Brittany"/>
                <a:cs typeface="Brittany"/>
                <a:sym typeface="Brittany"/>
              </a:rPr>
              <a:t>Thank You</a:t>
            </a:r>
          </a:p>
        </p:txBody>
      </p:sp>
      <p:sp>
        <p:nvSpPr>
          <p:cNvPr name="AutoShape 3" id="3"/>
          <p:cNvSpPr/>
          <p:nvPr/>
        </p:nvSpPr>
        <p:spPr>
          <a:xfrm rot="2017">
            <a:off x="1028704" y="8439495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2017">
            <a:off x="1028704" y="1797738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5992183" y="9097962"/>
            <a:ext cx="1267117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" id="3"/>
          <p:cNvSpPr txBox="true"/>
          <p:nvPr/>
        </p:nvSpPr>
        <p:spPr>
          <a:xfrm rot="0">
            <a:off x="2149511" y="1633905"/>
            <a:ext cx="6012740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b="true" sz="9000">
                <a:solidFill>
                  <a:srgbClr val="B91646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OBJECTIVE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510820" y="1633905"/>
            <a:ext cx="7748480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b="true" sz="9000">
                <a:solidFill>
                  <a:srgbClr val="105652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RESEARCH QUEATIONS</a:t>
            </a:r>
          </a:p>
        </p:txBody>
      </p:sp>
      <p:sp>
        <p:nvSpPr>
          <p:cNvPr name="AutoShape 5" id="5"/>
          <p:cNvSpPr/>
          <p:nvPr/>
        </p:nvSpPr>
        <p:spPr>
          <a:xfrm flipH="true">
            <a:off x="8485948" y="1028700"/>
            <a:ext cx="0" cy="822960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696385" y="4162425"/>
            <a:ext cx="7152465" cy="181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Build a predictive model that accurately estimates the price of diamonds based on various features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510820" y="3867126"/>
            <a:ext cx="7006171" cy="3581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1. Which regression models are most effective for predicting the diamond prices ? </a:t>
            </a:r>
          </a:p>
          <a:p>
            <a:pPr algn="l">
              <a:lnSpc>
                <a:spcPts val="4799"/>
              </a:lnSpc>
            </a:pPr>
          </a:p>
          <a:p>
            <a:pPr algn="l">
              <a:lnSpc>
                <a:spcPts val="4799"/>
              </a:lnSpc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2. </a:t>
            </a: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How do preprocessing steps impact on model performance 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36878" y="2948084"/>
            <a:ext cx="7472845" cy="5423786"/>
            <a:chOff x="0" y="0"/>
            <a:chExt cx="2899410" cy="2104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3970" y="-1270"/>
              <a:ext cx="2903220" cy="2115820"/>
            </a:xfrm>
            <a:custGeom>
              <a:avLst/>
              <a:gdLst/>
              <a:ahLst/>
              <a:cxnLst/>
              <a:rect r="r" b="b" t="t" l="l"/>
              <a:pathLst>
                <a:path h="2115820" w="2903220">
                  <a:moveTo>
                    <a:pt x="2881630" y="800100"/>
                  </a:moveTo>
                  <a:cubicBezTo>
                    <a:pt x="2880360" y="624840"/>
                    <a:pt x="2870200" y="412750"/>
                    <a:pt x="2870200" y="222250"/>
                  </a:cubicBezTo>
                  <a:cubicBezTo>
                    <a:pt x="2870200" y="170180"/>
                    <a:pt x="2868930" y="66040"/>
                    <a:pt x="2862580" y="13970"/>
                  </a:cubicBezTo>
                  <a:cubicBezTo>
                    <a:pt x="2710180" y="13970"/>
                    <a:pt x="2546350" y="1270"/>
                    <a:pt x="2392680" y="1270"/>
                  </a:cubicBezTo>
                  <a:cubicBezTo>
                    <a:pt x="1593850" y="3810"/>
                    <a:pt x="802640" y="0"/>
                    <a:pt x="5080" y="1270"/>
                  </a:cubicBezTo>
                  <a:cubicBezTo>
                    <a:pt x="5080" y="171450"/>
                    <a:pt x="0" y="360680"/>
                    <a:pt x="1270" y="530860"/>
                  </a:cubicBezTo>
                  <a:cubicBezTo>
                    <a:pt x="3810" y="848360"/>
                    <a:pt x="7620" y="1167130"/>
                    <a:pt x="7620" y="1484630"/>
                  </a:cubicBezTo>
                  <a:cubicBezTo>
                    <a:pt x="7620" y="1638300"/>
                    <a:pt x="6350" y="1790700"/>
                    <a:pt x="13970" y="1944370"/>
                  </a:cubicBezTo>
                  <a:cubicBezTo>
                    <a:pt x="16510" y="1993900"/>
                    <a:pt x="19050" y="2042160"/>
                    <a:pt x="24130" y="2091690"/>
                  </a:cubicBezTo>
                  <a:cubicBezTo>
                    <a:pt x="191770" y="2094230"/>
                    <a:pt x="358140" y="2098040"/>
                    <a:pt x="525780" y="2103120"/>
                  </a:cubicBezTo>
                  <a:cubicBezTo>
                    <a:pt x="971550" y="2115820"/>
                    <a:pt x="1404620" y="2095500"/>
                    <a:pt x="1864360" y="2104390"/>
                  </a:cubicBezTo>
                  <a:cubicBezTo>
                    <a:pt x="2211070" y="2110740"/>
                    <a:pt x="2551430" y="2091690"/>
                    <a:pt x="2898140" y="2091690"/>
                  </a:cubicBezTo>
                  <a:cubicBezTo>
                    <a:pt x="2898140" y="2075180"/>
                    <a:pt x="2899410" y="1978660"/>
                    <a:pt x="2900680" y="1962150"/>
                  </a:cubicBezTo>
                  <a:cubicBezTo>
                    <a:pt x="2903220" y="1863090"/>
                    <a:pt x="2889250" y="1677670"/>
                    <a:pt x="2890520" y="1578610"/>
                  </a:cubicBezTo>
                  <a:cubicBezTo>
                    <a:pt x="2896870" y="1170940"/>
                    <a:pt x="2884170" y="1151890"/>
                    <a:pt x="2881630" y="800100"/>
                  </a:cubicBezTo>
                  <a:close/>
                </a:path>
              </a:pathLst>
            </a:custGeom>
            <a:blipFill>
              <a:blip r:embed="rId2"/>
              <a:stretch>
                <a:fillRect l="0" t="-4359" r="0" b="-4359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398931" y="1671733"/>
            <a:ext cx="6012740" cy="1276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00"/>
              </a:lnSpc>
            </a:pPr>
            <a:r>
              <a:rPr lang="en-US" b="true" sz="950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INFORMATION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98931" y="504825"/>
            <a:ext cx="5951353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B91646"/>
                </a:solidFill>
                <a:latin typeface="Brittany"/>
                <a:ea typeface="Brittany"/>
                <a:cs typeface="Brittany"/>
                <a:sym typeface="Brittany"/>
              </a:rPr>
              <a:t>Background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84844" y="3123796"/>
            <a:ext cx="9752035" cy="673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Carat: (0.2 -&gt; 5.01)</a:t>
            </a:r>
          </a:p>
          <a:p>
            <a:pPr algn="l">
              <a:lnSpc>
                <a:spcPts val="4479"/>
              </a:lnSpc>
            </a:pP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Cut: (Fair &lt; Good &lt; Very Good &lt; Premium &lt; Ideal)</a:t>
            </a:r>
          </a:p>
          <a:p>
            <a:pPr algn="l">
              <a:lnSpc>
                <a:spcPts val="4479"/>
              </a:lnSpc>
            </a:pP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Color: ( J (Worse) &lt; D (Best) )</a:t>
            </a:r>
          </a:p>
          <a:p>
            <a:pPr algn="l">
              <a:lnSpc>
                <a:spcPts val="4479"/>
              </a:lnSpc>
            </a:pP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Clarity:  (I1 (Worst), SI2, SI1, VS2, VS1, VVS2, VVS1, IF (Best))</a:t>
            </a:r>
          </a:p>
          <a:p>
            <a:pPr algn="l">
              <a:lnSpc>
                <a:spcPts val="4479"/>
              </a:lnSpc>
            </a:pP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Table: width of the top of the diamond relative to widest point </a:t>
            </a:r>
          </a:p>
          <a:p>
            <a:pPr algn="l">
              <a:lnSpc>
                <a:spcPts val="447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960982"/>
            <a:ext cx="10459221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b="true" sz="900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VISUALIZATIONS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745640"/>
            <a:ext cx="9223299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B91646"/>
                </a:solidFill>
                <a:latin typeface="Brittany"/>
                <a:ea typeface="Brittany"/>
                <a:cs typeface="Brittany"/>
                <a:sym typeface="Brittany"/>
              </a:rPr>
              <a:t>Data Understanding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396067" y="3670538"/>
            <a:ext cx="11301259" cy="4026074"/>
          </a:xfrm>
          <a:custGeom>
            <a:avLst/>
            <a:gdLst/>
            <a:ahLst/>
            <a:cxnLst/>
            <a:rect r="r" b="b" t="t" l="l"/>
            <a:pathLst>
              <a:path h="4026074" w="11301259">
                <a:moveTo>
                  <a:pt x="0" y="0"/>
                </a:moveTo>
                <a:lnTo>
                  <a:pt x="11301259" y="0"/>
                </a:lnTo>
                <a:lnTo>
                  <a:pt x="11301259" y="4026074"/>
                </a:lnTo>
                <a:lnTo>
                  <a:pt x="0" y="40260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136741" y="2488032"/>
            <a:ext cx="5843575" cy="5867574"/>
          </a:xfrm>
          <a:custGeom>
            <a:avLst/>
            <a:gdLst/>
            <a:ahLst/>
            <a:cxnLst/>
            <a:rect r="r" b="b" t="t" l="l"/>
            <a:pathLst>
              <a:path h="5867574" w="5843575">
                <a:moveTo>
                  <a:pt x="0" y="0"/>
                </a:moveTo>
                <a:lnTo>
                  <a:pt x="5843575" y="0"/>
                </a:lnTo>
                <a:lnTo>
                  <a:pt x="5843575" y="5867574"/>
                </a:lnTo>
                <a:lnTo>
                  <a:pt x="0" y="58675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284316" y="8677275"/>
            <a:ext cx="3548424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29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Data Information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272484" y="7998418"/>
            <a:ext cx="3548424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29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 overview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5580" y="451607"/>
            <a:ext cx="8437251" cy="6665429"/>
          </a:xfrm>
          <a:custGeom>
            <a:avLst/>
            <a:gdLst/>
            <a:ahLst/>
            <a:cxnLst/>
            <a:rect r="r" b="b" t="t" l="l"/>
            <a:pathLst>
              <a:path h="6665429" w="8437251">
                <a:moveTo>
                  <a:pt x="0" y="0"/>
                </a:moveTo>
                <a:lnTo>
                  <a:pt x="8437252" y="0"/>
                </a:lnTo>
                <a:lnTo>
                  <a:pt x="8437252" y="6665429"/>
                </a:lnTo>
                <a:lnTo>
                  <a:pt x="0" y="66654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50699" y="4841411"/>
            <a:ext cx="9063526" cy="5018927"/>
          </a:xfrm>
          <a:custGeom>
            <a:avLst/>
            <a:gdLst/>
            <a:ahLst/>
            <a:cxnLst/>
            <a:rect r="r" b="b" t="t" l="l"/>
            <a:pathLst>
              <a:path h="5018927" w="9063526">
                <a:moveTo>
                  <a:pt x="0" y="0"/>
                </a:moveTo>
                <a:lnTo>
                  <a:pt x="9063526" y="0"/>
                </a:lnTo>
                <a:lnTo>
                  <a:pt x="9063526" y="5018927"/>
                </a:lnTo>
                <a:lnTo>
                  <a:pt x="0" y="50189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77974" y="7207999"/>
            <a:ext cx="7152465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30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Features Summary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106835" y="4009926"/>
            <a:ext cx="7152465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30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Data Describe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47514" y="581536"/>
            <a:ext cx="11422759" cy="9123928"/>
          </a:xfrm>
          <a:custGeom>
            <a:avLst/>
            <a:gdLst/>
            <a:ahLst/>
            <a:cxnLst/>
            <a:rect r="r" b="b" t="t" l="l"/>
            <a:pathLst>
              <a:path h="9123928" w="11422759">
                <a:moveTo>
                  <a:pt x="0" y="0"/>
                </a:moveTo>
                <a:lnTo>
                  <a:pt x="11422758" y="0"/>
                </a:lnTo>
                <a:lnTo>
                  <a:pt x="11422758" y="9123928"/>
                </a:lnTo>
                <a:lnTo>
                  <a:pt x="0" y="91239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75863" y="3044219"/>
            <a:ext cx="5547429" cy="3865865"/>
          </a:xfrm>
          <a:custGeom>
            <a:avLst/>
            <a:gdLst/>
            <a:ahLst/>
            <a:cxnLst/>
            <a:rect r="r" b="b" t="t" l="l"/>
            <a:pathLst>
              <a:path h="3865865" w="5547429">
                <a:moveTo>
                  <a:pt x="0" y="0"/>
                </a:moveTo>
                <a:lnTo>
                  <a:pt x="5547429" y="0"/>
                </a:lnTo>
                <a:lnTo>
                  <a:pt x="5547429" y="3865865"/>
                </a:lnTo>
                <a:lnTo>
                  <a:pt x="0" y="38658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40822" y="7050946"/>
            <a:ext cx="5817511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30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Outliers Count &amp; </a:t>
            </a:r>
            <a:r>
              <a:rPr lang="en-US" sz="30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Detection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0857" y="1400522"/>
            <a:ext cx="7602117" cy="7485955"/>
          </a:xfrm>
          <a:custGeom>
            <a:avLst/>
            <a:gdLst/>
            <a:ahLst/>
            <a:cxnLst/>
            <a:rect r="r" b="b" t="t" l="l"/>
            <a:pathLst>
              <a:path h="7485955" w="7602117">
                <a:moveTo>
                  <a:pt x="0" y="0"/>
                </a:moveTo>
                <a:lnTo>
                  <a:pt x="7602117" y="0"/>
                </a:lnTo>
                <a:lnTo>
                  <a:pt x="7602117" y="7485956"/>
                </a:lnTo>
                <a:lnTo>
                  <a:pt x="0" y="74859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07941" y="1400522"/>
            <a:ext cx="7732033" cy="7485955"/>
          </a:xfrm>
          <a:custGeom>
            <a:avLst/>
            <a:gdLst/>
            <a:ahLst/>
            <a:cxnLst/>
            <a:rect r="r" b="b" t="t" l="l"/>
            <a:pathLst>
              <a:path h="7485955" w="7732033">
                <a:moveTo>
                  <a:pt x="0" y="0"/>
                </a:moveTo>
                <a:lnTo>
                  <a:pt x="7732033" y="0"/>
                </a:lnTo>
                <a:lnTo>
                  <a:pt x="7732033" y="7485956"/>
                </a:lnTo>
                <a:lnTo>
                  <a:pt x="0" y="7485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85635" y="1028700"/>
            <a:ext cx="8516731" cy="8372380"/>
          </a:xfrm>
          <a:custGeom>
            <a:avLst/>
            <a:gdLst/>
            <a:ahLst/>
            <a:cxnLst/>
            <a:rect r="r" b="b" t="t" l="l"/>
            <a:pathLst>
              <a:path h="8372380" w="8516731">
                <a:moveTo>
                  <a:pt x="0" y="0"/>
                </a:moveTo>
                <a:lnTo>
                  <a:pt x="8516730" y="0"/>
                </a:lnTo>
                <a:lnTo>
                  <a:pt x="8516730" y="8372380"/>
                </a:lnTo>
                <a:lnTo>
                  <a:pt x="0" y="8372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DAGleyeyxcM</dc:identifier>
  <dcterms:modified xsi:type="dcterms:W3CDTF">2011-08-01T06:04:30Z</dcterms:modified>
  <cp:revision>1</cp:revision>
  <dc:title>Diamond Prices Prediction</dc:title>
</cp:coreProperties>
</file>