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0"/>
  </p:notesMasterIdLst>
  <p:sldIdLst>
    <p:sldId id="256" r:id="rId2"/>
    <p:sldId id="257" r:id="rId3"/>
    <p:sldId id="258" r:id="rId4"/>
    <p:sldId id="307" r:id="rId5"/>
    <p:sldId id="308" r:id="rId6"/>
    <p:sldId id="267" r:id="rId7"/>
    <p:sldId id="278" r:id="rId8"/>
    <p:sldId id="306" r:id="rId9"/>
  </p:sldIdLst>
  <p:sldSz cx="12192000" cy="6858000"/>
  <p:notesSz cx="6858000" cy="9144000"/>
  <p:embeddedFontLst>
    <p:embeddedFont>
      <p:font typeface="Arial Black" panose="020B0A04020102020204" pitchFamily="34" charset="0"/>
      <p:bold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396089C-412E-492B-B222-ACEDA1E7A7F7}">
  <a:tblStyle styleId="{9396089C-412E-492B-B222-ACEDA1E7A7F7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EE7E6"/>
          </a:solidFill>
        </a:fill>
      </a:tcStyle>
    </a:wholeTbl>
    <a:band1H>
      <a:tcTxStyle/>
      <a:tcStyle>
        <a:tcBdr/>
        <a:fill>
          <a:solidFill>
            <a:srgbClr val="DBCD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BCD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092E786-DEC5-43F3-BF14-F3C72BB2D9A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63" y="-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556997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2522483" y="2100604"/>
            <a:ext cx="7147034" cy="2406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 Black"/>
              <a:buNone/>
              <a:defRPr sz="50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522483" y="4557015"/>
            <a:ext cx="7147034" cy="560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2522483" y="1568169"/>
            <a:ext cx="7147034" cy="2406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 Black"/>
              <a:buNone/>
              <a:defRPr sz="50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2522483" y="4024580"/>
            <a:ext cx="7147034" cy="560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>
            <a:spLocks noGrp="1"/>
          </p:cNvSpPr>
          <p:nvPr>
            <p:ph type="ctrTitle"/>
          </p:nvPr>
        </p:nvSpPr>
        <p:spPr>
          <a:xfrm>
            <a:off x="2522483" y="3067291"/>
            <a:ext cx="7147034" cy="907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 Black"/>
              <a:buNone/>
              <a:defRPr sz="50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1387366" y="1881351"/>
            <a:ext cx="9404568" cy="746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 Black"/>
              <a:buNone/>
              <a:defRPr sz="50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1387366" y="3758843"/>
            <a:ext cx="9404568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2" name="Google Shape;92;p18"/>
          <p:cNvCxnSpPr/>
          <p:nvPr/>
        </p:nvCxnSpPr>
        <p:spPr>
          <a:xfrm>
            <a:off x="4551557" y="3113733"/>
            <a:ext cx="3088887" cy="0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669074" y="613318"/>
            <a:ext cx="4449337" cy="5539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 Black"/>
              <a:buNone/>
              <a:defRPr sz="50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6835698" y="3008777"/>
            <a:ext cx="4616604" cy="2315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19"/>
          <p:cNvSpPr txBox="1"/>
          <p:nvPr/>
        </p:nvSpPr>
        <p:spPr>
          <a:xfrm>
            <a:off x="6835698" y="1826339"/>
            <a:ext cx="4616604" cy="1177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Click to Edit Subtitle</a:t>
            </a:r>
            <a:endParaRPr sz="2400" b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>
  <p:cSld name="1_Two Conten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669074" y="613318"/>
            <a:ext cx="4449337" cy="5539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 Black"/>
              <a:buNone/>
              <a:defRPr sz="50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6835698" y="4530513"/>
            <a:ext cx="4616604" cy="795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p20"/>
          <p:cNvSpPr txBox="1"/>
          <p:nvPr/>
        </p:nvSpPr>
        <p:spPr>
          <a:xfrm>
            <a:off x="6835698" y="3858573"/>
            <a:ext cx="4616604" cy="666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Click to Edit Subtitle</a:t>
            </a:r>
            <a:endParaRPr sz="2400" b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0"/>
          <p:cNvSpPr>
            <a:spLocks noGrp="1"/>
          </p:cNvSpPr>
          <p:nvPr>
            <p:ph type="pic" idx="2"/>
          </p:nvPr>
        </p:nvSpPr>
        <p:spPr>
          <a:xfrm>
            <a:off x="6096000" y="0"/>
            <a:ext cx="6096000" cy="3414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1"/>
          <p:cNvSpPr txBox="1">
            <a:spLocks noGrp="1"/>
          </p:cNvSpPr>
          <p:nvPr>
            <p:ph type="body" idx="1"/>
          </p:nvPr>
        </p:nvSpPr>
        <p:spPr>
          <a:xfrm>
            <a:off x="8686800" y="2958191"/>
            <a:ext cx="2765502" cy="1622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21"/>
          <p:cNvSpPr txBox="1"/>
          <p:nvPr/>
        </p:nvSpPr>
        <p:spPr>
          <a:xfrm>
            <a:off x="8686800" y="2286251"/>
            <a:ext cx="2765502" cy="666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Click to Edit Subtitle</a:t>
            </a:r>
            <a:endParaRPr sz="2400" b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2"/>
          </p:nvPr>
        </p:nvSpPr>
        <p:spPr>
          <a:xfrm>
            <a:off x="680224" y="2958191"/>
            <a:ext cx="2765502" cy="1622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21"/>
          <p:cNvSpPr txBox="1"/>
          <p:nvPr/>
        </p:nvSpPr>
        <p:spPr>
          <a:xfrm>
            <a:off x="680224" y="2286251"/>
            <a:ext cx="2765502" cy="666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Click to Edit Subtitle</a:t>
            </a:r>
            <a:endParaRPr sz="2400" b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1"/>
          <p:cNvSpPr>
            <a:spLocks noGrp="1"/>
          </p:cNvSpPr>
          <p:nvPr>
            <p:ph type="pic" idx="3"/>
          </p:nvPr>
        </p:nvSpPr>
        <p:spPr>
          <a:xfrm>
            <a:off x="4187965" y="0"/>
            <a:ext cx="3756596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1365813" y="1337341"/>
            <a:ext cx="743512" cy="746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 Black"/>
              <a:buNone/>
              <a:defRPr sz="50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680224" y="2992916"/>
            <a:ext cx="2765502" cy="1622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22"/>
          <p:cNvSpPr txBox="1"/>
          <p:nvPr/>
        </p:nvSpPr>
        <p:spPr>
          <a:xfrm>
            <a:off x="680224" y="2320976"/>
            <a:ext cx="2765502" cy="666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Click to Edit Subtitle</a:t>
            </a:r>
            <a:endParaRPr sz="2400" b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6" name="Google Shape;116;p22"/>
          <p:cNvCxnSpPr/>
          <p:nvPr/>
        </p:nvCxnSpPr>
        <p:spPr>
          <a:xfrm rot="10800000">
            <a:off x="4120586" y="1157469"/>
            <a:ext cx="0" cy="4166885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7" name="Google Shape;117;p22"/>
          <p:cNvCxnSpPr/>
          <p:nvPr/>
        </p:nvCxnSpPr>
        <p:spPr>
          <a:xfrm rot="10800000">
            <a:off x="7998107" y="1157469"/>
            <a:ext cx="0" cy="4166885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8" name="Google Shape;118;p22"/>
          <p:cNvSpPr txBox="1"/>
          <p:nvPr/>
        </p:nvSpPr>
        <p:spPr>
          <a:xfrm>
            <a:off x="5463249" y="1337341"/>
            <a:ext cx="743512" cy="746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 Black"/>
              <a:buNone/>
            </a:pPr>
            <a:r>
              <a:rPr lang="en-US" sz="50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2</a:t>
            </a:r>
            <a:endParaRPr sz="50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9" name="Google Shape;119;p22"/>
          <p:cNvSpPr txBox="1">
            <a:spLocks noGrp="1"/>
          </p:cNvSpPr>
          <p:nvPr>
            <p:ph type="body" idx="2"/>
          </p:nvPr>
        </p:nvSpPr>
        <p:spPr>
          <a:xfrm>
            <a:off x="4777660" y="2992916"/>
            <a:ext cx="2765502" cy="1622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Google Shape;120;p22"/>
          <p:cNvSpPr txBox="1"/>
          <p:nvPr/>
        </p:nvSpPr>
        <p:spPr>
          <a:xfrm>
            <a:off x="4777660" y="2320976"/>
            <a:ext cx="2765502" cy="666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Click to Edit Subtitle</a:t>
            </a:r>
            <a:endParaRPr sz="2400" b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2"/>
          <p:cNvSpPr txBox="1"/>
          <p:nvPr/>
        </p:nvSpPr>
        <p:spPr>
          <a:xfrm>
            <a:off x="9352344" y="1337341"/>
            <a:ext cx="743512" cy="746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 Black"/>
              <a:buNone/>
            </a:pPr>
            <a:r>
              <a:rPr lang="en-US" sz="50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3</a:t>
            </a:r>
            <a:endParaRPr sz="50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22" name="Google Shape;122;p22"/>
          <p:cNvSpPr txBox="1">
            <a:spLocks noGrp="1"/>
          </p:cNvSpPr>
          <p:nvPr>
            <p:ph type="body" idx="3"/>
          </p:nvPr>
        </p:nvSpPr>
        <p:spPr>
          <a:xfrm>
            <a:off x="8666755" y="2992916"/>
            <a:ext cx="2765502" cy="1622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22"/>
          <p:cNvSpPr txBox="1"/>
          <p:nvPr/>
        </p:nvSpPr>
        <p:spPr>
          <a:xfrm>
            <a:off x="8666755" y="2320976"/>
            <a:ext cx="2765502" cy="666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Click to Edit Subtitle</a:t>
            </a:r>
            <a:endParaRPr sz="2400" b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  <a:defRPr sz="44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ctrTitle"/>
          </p:nvPr>
        </p:nvSpPr>
        <p:spPr>
          <a:xfrm>
            <a:off x="2522483" y="2100604"/>
            <a:ext cx="7147034" cy="2406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en-US" dirty="0" err="1"/>
              <a:t>Slurm</a:t>
            </a:r>
            <a:r>
              <a:rPr lang="en-US" dirty="0"/>
              <a:t> Beverages expanding into beer market</a:t>
            </a:r>
            <a:endParaRPr sz="5000" b="0" i="0" u="none" strike="noStrike" cap="none" dirty="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876800"/>
            <a:ext cx="24669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subTitle" idx="1"/>
          </p:nvPr>
        </p:nvSpPr>
        <p:spPr>
          <a:xfrm>
            <a:off x="2522483" y="275540"/>
            <a:ext cx="7147034" cy="560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SzPts val="4400"/>
            </a:pPr>
            <a:r>
              <a:rPr lang="en-US" sz="4400" b="1" dirty="0"/>
              <a:t>Time to expand</a:t>
            </a:r>
          </a:p>
        </p:txBody>
      </p:sp>
      <p:sp>
        <p:nvSpPr>
          <p:cNvPr id="134" name="Google Shape;134;p24"/>
          <p:cNvSpPr txBox="1"/>
          <p:nvPr/>
        </p:nvSpPr>
        <p:spPr>
          <a:xfrm>
            <a:off x="2362200" y="1905000"/>
            <a:ext cx="7147033" cy="55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>
              <a:buClr>
                <a:schemeClr val="lt1"/>
              </a:buClr>
              <a:buSzPts val="3200"/>
              <a:buFont typeface="Arial"/>
              <a:buChar char="•"/>
            </a:pPr>
            <a:r>
              <a:rPr lang="en-US" sz="3200" b="1" dirty="0" err="1">
                <a:solidFill>
                  <a:schemeClr val="lt1"/>
                </a:solidFill>
              </a:rPr>
              <a:t>Slurm</a:t>
            </a:r>
            <a:r>
              <a:rPr lang="en-US" sz="3200" b="1" dirty="0">
                <a:solidFill>
                  <a:schemeClr val="lt1"/>
                </a:solidFill>
              </a:rPr>
              <a:t> cola sales have matured and by expanding into the growing beer industry we can continue to grow</a:t>
            </a:r>
          </a:p>
          <a:p>
            <a:pPr marL="457200" lvl="0" indent="-457200">
              <a:buClr>
                <a:schemeClr val="lt1"/>
              </a:buClr>
              <a:buSzPts val="3200"/>
              <a:buFont typeface="Arial"/>
              <a:buChar char="•"/>
            </a:pPr>
            <a:r>
              <a:rPr lang="en-US" sz="3200" b="1" dirty="0">
                <a:solidFill>
                  <a:schemeClr val="lt1"/>
                </a:solidFill>
              </a:rPr>
              <a:t>Consumers taste are changing and drinking less cola</a:t>
            </a:r>
          </a:p>
          <a:p>
            <a:pPr marL="457200" lvl="0" indent="-457200">
              <a:buClr>
                <a:schemeClr val="lt1"/>
              </a:buClr>
              <a:buSzPts val="3200"/>
              <a:buFont typeface="Arial"/>
              <a:buChar char="•"/>
            </a:pPr>
            <a:r>
              <a:rPr lang="en-US" sz="3200" b="1" dirty="0">
                <a:solidFill>
                  <a:schemeClr val="lt1"/>
                </a:solidFill>
              </a:rPr>
              <a:t>Beer sales are on the rise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/>
        </p:nvSpPr>
        <p:spPr>
          <a:xfrm>
            <a:off x="2438400" y="531184"/>
            <a:ext cx="7147033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 smtClean="0">
                <a:solidFill>
                  <a:schemeClr val="lt1"/>
                </a:solidFill>
              </a:rPr>
              <a:t>Current State of the Market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600" y="1905000"/>
            <a:ext cx="4876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There are 558 breweries national wide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Most are located in Colorado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Most of our potential competitors are located on the west </a:t>
            </a:r>
            <a:r>
              <a:rPr lang="en-US" sz="2800" dirty="0" smtClean="0">
                <a:solidFill>
                  <a:schemeClr val="bg1"/>
                </a:solidFill>
              </a:rPr>
              <a:t>coast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629655"/>
            <a:ext cx="4872037" cy="436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5"/>
          <p:cNvSpPr txBox="1">
            <a:spLocks noGrp="1"/>
          </p:cNvSpPr>
          <p:nvPr>
            <p:ph type="subTitle" idx="1"/>
          </p:nvPr>
        </p:nvSpPr>
        <p:spPr>
          <a:xfrm>
            <a:off x="2209800" y="381000"/>
            <a:ext cx="7147034" cy="1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 sz="6000" b="1" dirty="0" smtClean="0">
                <a:solidFill>
                  <a:schemeClr val="bg1"/>
                </a:solidFill>
              </a:rPr>
              <a:t>Current State</a:t>
            </a:r>
            <a:endParaRPr sz="6000" b="1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1828799"/>
            <a:ext cx="899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The most popular beer type in terms of number of type manufactured are </a:t>
            </a:r>
            <a:r>
              <a:rPr lang="en-US" u="sng" dirty="0" smtClean="0">
                <a:solidFill>
                  <a:schemeClr val="bg1"/>
                </a:solidFill>
              </a:rPr>
              <a:t>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505200"/>
            <a:ext cx="1952625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352019"/>
            <a:ext cx="466725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" y="2895600"/>
            <a:ext cx="6248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Average ounce for beer sold is 13.6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Top </a:t>
            </a:r>
            <a:r>
              <a:rPr lang="en-US" dirty="0">
                <a:solidFill>
                  <a:schemeClr val="bg1"/>
                </a:solidFill>
              </a:rPr>
              <a:t>beer manufacturing </a:t>
            </a:r>
            <a:r>
              <a:rPr lang="en-US" dirty="0" smtClean="0">
                <a:solidFill>
                  <a:schemeClr val="bg1"/>
                </a:solidFill>
              </a:rPr>
              <a:t>states                  Top beer manufacturing cities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505200"/>
            <a:ext cx="270510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2582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762000"/>
            <a:ext cx="8695003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038600" y="221756"/>
            <a:ext cx="701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Breweries per state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062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/>
          <p:nvPr/>
        </p:nvSpPr>
        <p:spPr>
          <a:xfrm>
            <a:off x="1524000" y="3048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Where we will start</a:t>
            </a:r>
            <a:endParaRPr sz="66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584" y="3722182"/>
            <a:ext cx="253365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8600" y="1600200"/>
            <a:ext cx="5029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We will start with the average alcohol content rounded at 6% for all beers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Customers prefer a middle of the ground alcohol </a:t>
            </a:r>
            <a:r>
              <a:rPr lang="en-US" dirty="0" smtClean="0">
                <a:solidFill>
                  <a:schemeClr val="bg1"/>
                </a:solidFill>
              </a:rPr>
              <a:t>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Our highest alcohol content sits at 12.8% and lowest at less .1</a:t>
            </a:r>
            <a:r>
              <a:rPr lang="en-US" dirty="0" smtClean="0">
                <a:solidFill>
                  <a:schemeClr val="bg1"/>
                </a:solidFill>
              </a:rPr>
              <a:t>%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913990"/>
            <a:ext cx="5867400" cy="361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5"/>
          <p:cNvSpPr txBox="1">
            <a:spLocks noGrp="1"/>
          </p:cNvSpPr>
          <p:nvPr>
            <p:ph type="subTitle" idx="1"/>
          </p:nvPr>
        </p:nvSpPr>
        <p:spPr>
          <a:xfrm>
            <a:off x="2209800" y="381000"/>
            <a:ext cx="7147034" cy="1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 sz="60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Flavor Profile</a:t>
            </a:r>
            <a:endParaRPr sz="6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00800" y="2590800"/>
            <a:ext cx="3352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We identified positive correlation between ABV and IBU, meaning we have to focus on IBU in relationship to ABV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A low p-value supports our correlation value of .67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At .06 ABV we are looking to create a </a:t>
            </a:r>
            <a:r>
              <a:rPr lang="en-US" sz="1800" dirty="0" err="1" smtClean="0">
                <a:solidFill>
                  <a:schemeClr val="bg1"/>
                </a:solidFill>
              </a:rPr>
              <a:t>mildy</a:t>
            </a:r>
            <a:r>
              <a:rPr lang="en-US" sz="1800" dirty="0" smtClean="0">
                <a:solidFill>
                  <a:schemeClr val="bg1"/>
                </a:solidFill>
              </a:rPr>
              <a:t> bitter beer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33600"/>
            <a:ext cx="5062537" cy="434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73"/>
          <p:cNvSpPr txBox="1">
            <a:spLocks noGrp="1"/>
          </p:cNvSpPr>
          <p:nvPr>
            <p:ph type="ctrTitle"/>
          </p:nvPr>
        </p:nvSpPr>
        <p:spPr>
          <a:xfrm>
            <a:off x="1993692" y="2533338"/>
            <a:ext cx="8109677" cy="3612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00"/>
              <a:buFont typeface="Arial Black"/>
              <a:buNone/>
            </a:pPr>
            <a:r>
              <a:rPr lang="en-US" sz="6700" b="0" i="0" u="none" strike="noStrike" cap="none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CHEERS!</a:t>
            </a:r>
            <a:br>
              <a:rPr lang="en-US" sz="6700" b="0" i="0" u="none" strike="noStrike" cap="none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en-US" sz="4800" b="0" i="0" u="none" strike="noStrike" cap="none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/>
            </a:r>
            <a:br>
              <a:rPr lang="en-US" sz="4800" b="0" i="0" u="none" strike="noStrike" cap="none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endParaRPr sz="4800" b="0" i="0" u="none" strike="noStrike" cap="none" dirty="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B6B81"/>
      </a:dk2>
      <a:lt2>
        <a:srgbClr val="F2EFEB"/>
      </a:lt2>
      <a:accent1>
        <a:srgbClr val="933C06"/>
      </a:accent1>
      <a:accent2>
        <a:srgbClr val="DEB306"/>
      </a:accent2>
      <a:accent3>
        <a:srgbClr val="F3E3B1"/>
      </a:accent3>
      <a:accent4>
        <a:srgbClr val="4B6B81"/>
      </a:accent4>
      <a:accent5>
        <a:srgbClr val="434345"/>
      </a:accent5>
      <a:accent6>
        <a:srgbClr val="F2EFEB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192</Words>
  <Application>Microsoft Office PowerPoint</Application>
  <PresentationFormat>Custom</PresentationFormat>
  <Paragraphs>25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Arial Black</vt:lpstr>
      <vt:lpstr>Calibri</vt:lpstr>
      <vt:lpstr>Office Theme</vt:lpstr>
      <vt:lpstr>Slurm Beverages expanding into beer market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CHEERS!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Slurm Beverages expanding into beer market</dc:title>
  <dc:creator>Martin Garcia</dc:creator>
  <cp:lastModifiedBy>Martin</cp:lastModifiedBy>
  <cp:revision>48</cp:revision>
  <dcterms:modified xsi:type="dcterms:W3CDTF">2018-10-15T03:22:24Z</dcterms:modified>
</cp:coreProperties>
</file>