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12192000"/>
  <p:notesSz cx="6858000" cy="9144000"/>
  <p:embeddedFontLst>
    <p:embeddedFont>
      <p:font typeface="Garamond"/>
      <p:regular r:id="rId57"/>
      <p:bold r:id="rId58"/>
      <p:italic r:id="rId59"/>
      <p:boldItalic r:id="rId60"/>
    </p:embeddedFont>
    <p:embeddedFont>
      <p:font typeface="Arial Narrow"/>
      <p:regular r:id="rId61"/>
      <p:bold r:id="rId62"/>
      <p:italic r:id="rId63"/>
      <p:boldItalic r:id="rId64"/>
    </p:embeddedFont>
    <p:embeddedFont>
      <p:font typeface="Tahoma"/>
      <p:regular r:id="rId65"/>
      <p:bold r:id="rId66"/>
    </p:embeddedFont>
    <p:embeddedFont>
      <p:font typeface="Arial Black"/>
      <p:regular r:id="rId67"/>
    </p:embeddedFont>
    <p:embeddedFont>
      <p:font typeface="Open Sans"/>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396089C-412E-492B-B222-ACEDA1E7A7F7}">
  <a:tblStyle styleId="{9396089C-412E-492B-B222-ACEDA1E7A7F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E7E6"/>
          </a:solidFill>
        </a:fill>
      </a:tcStyle>
    </a:wholeTbl>
    <a:band1H>
      <a:tcTxStyle/>
      <a:tcStyle>
        <a:fill>
          <a:solidFill>
            <a:srgbClr val="DBCDCA"/>
          </a:solidFill>
        </a:fill>
      </a:tcStyle>
    </a:band1H>
    <a:band2H>
      <a:tcTxStyle/>
    </a:band2H>
    <a:band1V>
      <a:tcTxStyle/>
      <a:tcStyle>
        <a:fill>
          <a:solidFill>
            <a:srgbClr val="DBCD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7092E786-DEC5-43F3-BF14-F3C72BB2D9A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boldItalic.fntdata"/><Relationship Id="rId70" Type="http://schemas.openxmlformats.org/officeDocument/2006/relationships/font" Target="fonts/OpenSans-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ArialNarrow-bold.fntdata"/><Relationship Id="rId61" Type="http://schemas.openxmlformats.org/officeDocument/2006/relationships/font" Target="fonts/ArialNarrow-regular.fntdata"/><Relationship Id="rId20" Type="http://schemas.openxmlformats.org/officeDocument/2006/relationships/slide" Target="slides/slide15.xml"/><Relationship Id="rId64" Type="http://schemas.openxmlformats.org/officeDocument/2006/relationships/font" Target="fonts/ArialNarrow-boldItalic.fntdata"/><Relationship Id="rId63" Type="http://schemas.openxmlformats.org/officeDocument/2006/relationships/font" Target="fonts/ArialNarrow-italic.fntdata"/><Relationship Id="rId22" Type="http://schemas.openxmlformats.org/officeDocument/2006/relationships/slide" Target="slides/slide17.xml"/><Relationship Id="rId66" Type="http://schemas.openxmlformats.org/officeDocument/2006/relationships/font" Target="fonts/Tahoma-bold.fntdata"/><Relationship Id="rId21" Type="http://schemas.openxmlformats.org/officeDocument/2006/relationships/slide" Target="slides/slide16.xml"/><Relationship Id="rId65" Type="http://schemas.openxmlformats.org/officeDocument/2006/relationships/font" Target="fonts/Tahoma-regular.fntdata"/><Relationship Id="rId24" Type="http://schemas.openxmlformats.org/officeDocument/2006/relationships/slide" Target="slides/slide19.xml"/><Relationship Id="rId68" Type="http://schemas.openxmlformats.org/officeDocument/2006/relationships/font" Target="fonts/OpenSans-regular.fntdata"/><Relationship Id="rId23" Type="http://schemas.openxmlformats.org/officeDocument/2006/relationships/slide" Target="slides/slide18.xml"/><Relationship Id="rId67" Type="http://schemas.openxmlformats.org/officeDocument/2006/relationships/font" Target="fonts/ArialBlack-regular.fntdata"/><Relationship Id="rId60" Type="http://schemas.openxmlformats.org/officeDocument/2006/relationships/font" Target="fonts/Garamond-bold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Garamond-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Garamond-italic.fntdata"/><Relationship Id="rId14" Type="http://schemas.openxmlformats.org/officeDocument/2006/relationships/slide" Target="slides/slide9.xml"/><Relationship Id="rId58" Type="http://schemas.openxmlformats.org/officeDocument/2006/relationships/font" Target="fonts/Garamon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600" u="none" cap="none" strike="noStrike">
              <a:solidFill>
                <a:schemeClr val="dk1"/>
              </a:solidFill>
              <a:latin typeface="Calibri"/>
              <a:ea typeface="Calibri"/>
              <a:cs typeface="Calibri"/>
              <a:sym typeface="Calibri"/>
            </a:endParaRPr>
          </a:p>
        </p:txBody>
      </p:sp>
      <p:sp>
        <p:nvSpPr>
          <p:cNvPr id="301" name="Google Shape;30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9:notes"/>
          <p:cNvSpPr txBox="1"/>
          <p:nvPr>
            <p:ph idx="1" type="body"/>
          </p:nvPr>
        </p:nvSpPr>
        <p:spPr>
          <a:xfrm>
            <a:off x="6096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312" name="Google Shape;312;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322" name="Google Shape;32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We know that the regular Craft beer drinker for the main part doesn’t drink JUST craft beer… this shows the percentage of those craft drinkers that also regularly drink other categories --- both other Beer segments, but also Wine and Spirits.  The dark bars represent the % of regular Craft beer drinkers that also regularly drink other Adult beverages – very, very high numbers in the 80’s across other key beer segments, as well as Wine and Spirits.   </a:t>
            </a:r>
            <a:endParaRPr/>
          </a:p>
          <a:p>
            <a:pPr indent="0" lvl="0" marL="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The light bars represent the % of weekly Craft beer drinkers that are drinking other categories also weekly.   In the high 50’s and into the 60’s. </a:t>
            </a:r>
            <a:endParaRPr/>
          </a:p>
          <a:p>
            <a:pPr indent="0" lvl="0" marL="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So you are competing for ‘share of wallet and share of stomach’ not just against other Craft brands or other Beer brands, but with the entire Adult Beverage category for each drinking occasion – at least among the community of regular Craft beer drinkers there are very few exclusive drinkers. </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the CRAFT consumer is not JUST our consumer, but also one that has in their consideration set other beverage alcohol products, and that we need to fight for each occasion and every pour when the consumer is considering what to choose.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For that smaller percentage of craft beer drinkers that say they are drinking craft less often, it’s a combination of other Adult Beverages they say they are drinking, price and expense related factors, or health related reasons.  Again, remember that is a pretty small group </a:t>
            </a:r>
            <a:endParaRPr b="1" i="0" sz="2000" u="none" cap="none" strike="noStrike">
              <a:solidFill>
                <a:schemeClr val="dk1"/>
              </a:solidFill>
              <a:latin typeface="Calibri"/>
              <a:ea typeface="Calibri"/>
              <a:cs typeface="Calibri"/>
              <a:sym typeface="Calibri"/>
            </a:endParaRPr>
          </a:p>
        </p:txBody>
      </p:sp>
      <p:sp>
        <p:nvSpPr>
          <p:cNvPr id="332" name="Google Shape;33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5" name="Google Shape;15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2"/>
          <p:cNvSpPr txBox="1"/>
          <p:nvPr>
            <p:ph type="ctrTitle"/>
          </p:nvPr>
        </p:nvSpPr>
        <p:spPr>
          <a:xfrm>
            <a:off x="2522483" y="2100604"/>
            <a:ext cx="7147034" cy="2406376"/>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1"/>
              </a:buClr>
              <a:buSzPts val="5000"/>
              <a:buFont typeface="Arial Black"/>
              <a:buNone/>
              <a:defRPr b="0" i="0" sz="5000" u="none" cap="none" strike="noStrike">
                <a:solidFill>
                  <a:schemeClr val="lt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
          <p:cNvSpPr txBox="1"/>
          <p:nvPr>
            <p:ph idx="1" type="subTitle"/>
          </p:nvPr>
        </p:nvSpPr>
        <p:spPr>
          <a:xfrm>
            <a:off x="2522483" y="4557015"/>
            <a:ext cx="7147034" cy="560059"/>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lt1"/>
              </a:buClr>
              <a:buSzPts val="2500"/>
              <a:buFont typeface="Arial"/>
              <a:buNone/>
              <a:defRPr b="0" i="0" sz="25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_Title only">
  <p:cSld name="24_Title only">
    <p:spTree>
      <p:nvGrpSpPr>
        <p:cNvPr id="51" name="Shape 51"/>
        <p:cNvGrpSpPr/>
        <p:nvPr/>
      </p:nvGrpSpPr>
      <p:grpSpPr>
        <a:xfrm>
          <a:off x="0" y="0"/>
          <a:ext cx="0" cy="0"/>
          <a:chOff x="0" y="0"/>
          <a:chExt cx="0" cy="0"/>
        </a:xfrm>
      </p:grpSpPr>
      <p:sp>
        <p:nvSpPr>
          <p:cNvPr id="52" name="Google Shape;52;p11"/>
          <p:cNvSpPr txBox="1"/>
          <p:nvPr>
            <p:ph type="title"/>
          </p:nvPr>
        </p:nvSpPr>
        <p:spPr>
          <a:xfrm>
            <a:off x="792481" y="471311"/>
            <a:ext cx="10888895" cy="578556"/>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2"/>
              </a:buClr>
              <a:buSzPts val="4000"/>
              <a:buFont typeface="Arial"/>
              <a:buNone/>
              <a:defRPr b="1" i="0" sz="4000" u="none" cap="none" strike="noStrike">
                <a:solidFill>
                  <a:schemeClr val="dk2"/>
                </a:solidFill>
                <a:latin typeface="Arial"/>
                <a:ea typeface="Arial"/>
                <a:cs typeface="Arial"/>
                <a:sym typeface="Arial"/>
              </a:defRPr>
            </a:lvl1pPr>
            <a:lvl2pPr lvl="1">
              <a:spcBef>
                <a:spcPts val="0"/>
              </a:spcBef>
              <a:spcAft>
                <a:spcPts val="0"/>
              </a:spcAft>
              <a:buSzPts val="2400"/>
              <a:buFont typeface="Arial"/>
              <a:buNone/>
              <a:defRPr sz="2400"/>
            </a:lvl2pPr>
            <a:lvl3pPr lvl="2">
              <a:spcBef>
                <a:spcPts val="0"/>
              </a:spcBef>
              <a:spcAft>
                <a:spcPts val="0"/>
              </a:spcAft>
              <a:buSzPts val="2400"/>
              <a:buFont typeface="Arial"/>
              <a:buNone/>
              <a:defRPr sz="2400"/>
            </a:lvl3pPr>
            <a:lvl4pPr lvl="3">
              <a:spcBef>
                <a:spcPts val="0"/>
              </a:spcBef>
              <a:spcAft>
                <a:spcPts val="0"/>
              </a:spcAft>
              <a:buSzPts val="2400"/>
              <a:buFont typeface="Arial"/>
              <a:buNone/>
              <a:defRPr sz="2400"/>
            </a:lvl4pPr>
            <a:lvl5pPr lvl="4">
              <a:spcBef>
                <a:spcPts val="0"/>
              </a:spcBef>
              <a:spcAft>
                <a:spcPts val="0"/>
              </a:spcAft>
              <a:buSzPts val="2400"/>
              <a:buFont typeface="Arial"/>
              <a:buNone/>
              <a:defRPr sz="2400"/>
            </a:lvl5pPr>
            <a:lvl6pPr lvl="5">
              <a:spcBef>
                <a:spcPts val="0"/>
              </a:spcBef>
              <a:spcAft>
                <a:spcPts val="0"/>
              </a:spcAft>
              <a:buSzPts val="2400"/>
              <a:buFont typeface="Arial"/>
              <a:buNone/>
              <a:defRPr sz="2400"/>
            </a:lvl6pPr>
            <a:lvl7pPr lvl="6">
              <a:spcBef>
                <a:spcPts val="0"/>
              </a:spcBef>
              <a:spcAft>
                <a:spcPts val="0"/>
              </a:spcAft>
              <a:buSzPts val="2400"/>
              <a:buFont typeface="Arial"/>
              <a:buNone/>
              <a:defRPr sz="2400"/>
            </a:lvl7pPr>
            <a:lvl8pPr lvl="7">
              <a:spcBef>
                <a:spcPts val="0"/>
              </a:spcBef>
              <a:spcAft>
                <a:spcPts val="0"/>
              </a:spcAft>
              <a:buSzPts val="2400"/>
              <a:buFont typeface="Arial"/>
              <a:buNone/>
              <a:defRPr sz="2400"/>
            </a:lvl8pPr>
            <a:lvl9pPr lvl="8">
              <a:spcBef>
                <a:spcPts val="0"/>
              </a:spcBef>
              <a:spcAft>
                <a:spcPts val="0"/>
              </a:spcAft>
              <a:buSzPts val="2400"/>
              <a:buFont typeface="Arial"/>
              <a:buNone/>
              <a:defRPr sz="2400"/>
            </a:lvl9pPr>
          </a:lstStyle>
          <a:p/>
        </p:txBody>
      </p:sp>
      <p:sp>
        <p:nvSpPr>
          <p:cNvPr id="53" name="Google Shape;53;p11"/>
          <p:cNvSpPr txBox="1"/>
          <p:nvPr>
            <p:ph idx="1" type="body"/>
          </p:nvPr>
        </p:nvSpPr>
        <p:spPr>
          <a:xfrm>
            <a:off x="792478" y="6373369"/>
            <a:ext cx="10887455" cy="365759"/>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80"/>
              </a:spcBef>
              <a:spcAft>
                <a:spcPts val="0"/>
              </a:spcAft>
              <a:buClr>
                <a:schemeClr val="dk2"/>
              </a:buClr>
              <a:buSzPts val="1067"/>
              <a:buFont typeface="Arial"/>
              <a:buNone/>
              <a:defRPr b="0" i="0" sz="1067" u="none" cap="none" strike="noStrike">
                <a:solidFill>
                  <a:schemeClr val="dk2"/>
                </a:solidFill>
                <a:latin typeface="Arial"/>
                <a:ea typeface="Arial"/>
                <a:cs typeface="Arial"/>
                <a:sym typeface="Arial"/>
              </a:defRPr>
            </a:lvl1pPr>
            <a:lvl2pPr indent="-228600" lvl="1" marL="914400" marR="0" rtl="0" algn="l">
              <a:lnSpc>
                <a:spcPct val="100000"/>
              </a:lnSpc>
              <a:spcBef>
                <a:spcPts val="1067"/>
              </a:spcBef>
              <a:spcAft>
                <a:spcPts val="0"/>
              </a:spcAft>
              <a:buClr>
                <a:schemeClr val="dk2"/>
              </a:buClr>
              <a:buSzPts val="2667"/>
              <a:buFont typeface="Arial"/>
              <a:buNone/>
              <a:defRPr b="1" i="0" sz="2667" u="none" cap="none" strike="noStrike">
                <a:solidFill>
                  <a:schemeClr val="dk2"/>
                </a:solidFill>
                <a:latin typeface="Arial"/>
                <a:ea typeface="Arial"/>
                <a:cs typeface="Arial"/>
                <a:sym typeface="Arial"/>
              </a:defRPr>
            </a:lvl2pPr>
            <a:lvl3pPr indent="-228600" lvl="2" marL="1371600" marR="0" rtl="0" algn="l">
              <a:lnSpc>
                <a:spcPct val="100000"/>
              </a:lnSpc>
              <a:spcBef>
                <a:spcPts val="933"/>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3pPr>
            <a:lvl4pPr indent="-228600" lvl="3" marL="1828800" marR="0" rtl="0" algn="l">
              <a:lnSpc>
                <a:spcPct val="100000"/>
              </a:lnSpc>
              <a:spcBef>
                <a:spcPts val="933"/>
              </a:spcBef>
              <a:spcAft>
                <a:spcPts val="0"/>
              </a:spcAft>
              <a:buClr>
                <a:schemeClr val="dk2"/>
              </a:buClr>
              <a:buSzPts val="2133"/>
              <a:buFont typeface="Arial"/>
              <a:buNone/>
              <a:defRPr b="1" i="0" sz="2133" u="none" cap="none" strike="noStrike">
                <a:solidFill>
                  <a:schemeClr val="dk2"/>
                </a:solidFill>
                <a:latin typeface="Arial"/>
                <a:ea typeface="Arial"/>
                <a:cs typeface="Arial"/>
                <a:sym typeface="Arial"/>
              </a:defRPr>
            </a:lvl4pPr>
            <a:lvl5pPr indent="-228600" lvl="4" marL="2286000" marR="0" rtl="0" algn="l">
              <a:lnSpc>
                <a:spcPct val="100000"/>
              </a:lnSpc>
              <a:spcBef>
                <a:spcPts val="933"/>
              </a:spcBef>
              <a:spcAft>
                <a:spcPts val="0"/>
              </a:spcAft>
              <a:buClr>
                <a:schemeClr val="dk2"/>
              </a:buClr>
              <a:buSzPts val="2133"/>
              <a:buFont typeface="Arial"/>
              <a:buNone/>
              <a:defRPr b="1" i="0" sz="2133" u="none" cap="none" strike="noStrike">
                <a:solidFill>
                  <a:schemeClr val="dk2"/>
                </a:solidFill>
                <a:latin typeface="Arial"/>
                <a:ea typeface="Arial"/>
                <a:cs typeface="Arial"/>
                <a:sym typeface="Arial"/>
              </a:defRPr>
            </a:lvl5pPr>
            <a:lvl6pPr indent="-228600" lvl="5" marL="27432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6pPr>
            <a:lvl7pPr indent="-228600" lvl="6" marL="32004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7pPr>
            <a:lvl8pPr indent="-228600" lvl="7" marL="36576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8pPr>
            <a:lvl9pPr indent="-228600" lvl="8" marL="41148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9pPr>
          </a:lstStyle>
          <a:p/>
        </p:txBody>
      </p:sp>
      <p:sp>
        <p:nvSpPr>
          <p:cNvPr id="54" name="Google Shape;54;p11"/>
          <p:cNvSpPr txBox="1"/>
          <p:nvPr>
            <p:ph idx="2" type="body"/>
          </p:nvPr>
        </p:nvSpPr>
        <p:spPr>
          <a:xfrm>
            <a:off x="792480" y="1092201"/>
            <a:ext cx="10887455" cy="3151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indent="-228600" lvl="1" marL="914400" marR="0" rtl="0" algn="l">
              <a:lnSpc>
                <a:spcPct val="100000"/>
              </a:lnSpc>
              <a:spcBef>
                <a:spcPts val="1067"/>
              </a:spcBef>
              <a:spcAft>
                <a:spcPts val="0"/>
              </a:spcAft>
              <a:buClr>
                <a:schemeClr val="dk2"/>
              </a:buClr>
              <a:buSzPts val="2667"/>
              <a:buFont typeface="Arial"/>
              <a:buNone/>
              <a:defRPr b="1" i="0" sz="2667" u="none" cap="none" strike="noStrike">
                <a:solidFill>
                  <a:schemeClr val="dk2"/>
                </a:solidFill>
                <a:latin typeface="Arial"/>
                <a:ea typeface="Arial"/>
                <a:cs typeface="Arial"/>
                <a:sym typeface="Arial"/>
              </a:defRPr>
            </a:lvl2pPr>
            <a:lvl3pPr indent="-228600" lvl="2" marL="1371600" marR="0" rtl="0" algn="l">
              <a:lnSpc>
                <a:spcPct val="100000"/>
              </a:lnSpc>
              <a:spcBef>
                <a:spcPts val="933"/>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3pPr>
            <a:lvl4pPr indent="-228600" lvl="3" marL="1828800" marR="0" rtl="0" algn="l">
              <a:lnSpc>
                <a:spcPct val="100000"/>
              </a:lnSpc>
              <a:spcBef>
                <a:spcPts val="933"/>
              </a:spcBef>
              <a:spcAft>
                <a:spcPts val="0"/>
              </a:spcAft>
              <a:buClr>
                <a:schemeClr val="dk2"/>
              </a:buClr>
              <a:buSzPts val="2133"/>
              <a:buFont typeface="Arial"/>
              <a:buNone/>
              <a:defRPr b="1" i="0" sz="2133" u="none" cap="none" strike="noStrike">
                <a:solidFill>
                  <a:schemeClr val="dk2"/>
                </a:solidFill>
                <a:latin typeface="Arial"/>
                <a:ea typeface="Arial"/>
                <a:cs typeface="Arial"/>
                <a:sym typeface="Arial"/>
              </a:defRPr>
            </a:lvl4pPr>
            <a:lvl5pPr indent="-228600" lvl="4" marL="2286000" marR="0" rtl="0" algn="l">
              <a:lnSpc>
                <a:spcPct val="100000"/>
              </a:lnSpc>
              <a:spcBef>
                <a:spcPts val="933"/>
              </a:spcBef>
              <a:spcAft>
                <a:spcPts val="0"/>
              </a:spcAft>
              <a:buClr>
                <a:schemeClr val="dk2"/>
              </a:buClr>
              <a:buSzPts val="2133"/>
              <a:buFont typeface="Arial"/>
              <a:buNone/>
              <a:defRPr b="1" i="0" sz="2133" u="none" cap="none" strike="noStrike">
                <a:solidFill>
                  <a:schemeClr val="dk2"/>
                </a:solidFill>
                <a:latin typeface="Arial"/>
                <a:ea typeface="Arial"/>
                <a:cs typeface="Arial"/>
                <a:sym typeface="Arial"/>
              </a:defRPr>
            </a:lvl5pPr>
            <a:lvl6pPr indent="-228600" lvl="5" marL="27432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6pPr>
            <a:lvl7pPr indent="-228600" lvl="6" marL="32004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7pPr>
            <a:lvl8pPr indent="-228600" lvl="7" marL="36576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8pPr>
            <a:lvl9pPr indent="-228600" lvl="8" marL="41148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9pPr>
          </a:lstStyle>
          <a:p/>
        </p:txBody>
      </p:sp>
      <p:pic>
        <p:nvPicPr>
          <p:cNvPr descr="Purple strip.jpg" id="55" name="Google Shape;55;p11"/>
          <p:cNvPicPr preferRelativeResize="0"/>
          <p:nvPr/>
        </p:nvPicPr>
        <p:blipFill rotWithShape="1">
          <a:blip r:embed="rId2">
            <a:alphaModFix/>
          </a:blip>
          <a:srcRect b="0" l="0" r="0" t="0"/>
          <a:stretch/>
        </p:blipFill>
        <p:spPr>
          <a:xfrm>
            <a:off x="0" y="1"/>
            <a:ext cx="235643" cy="6857999"/>
          </a:xfrm>
          <a:prstGeom prst="rect">
            <a:avLst/>
          </a:prstGeom>
          <a:noFill/>
          <a:ln>
            <a:noFill/>
          </a:ln>
        </p:spPr>
      </p:pic>
      <p:sp>
        <p:nvSpPr>
          <p:cNvPr id="56" name="Google Shape;56;p11"/>
          <p:cNvSpPr/>
          <p:nvPr/>
        </p:nvSpPr>
        <p:spPr>
          <a:xfrm rot="-5400000">
            <a:off x="-1958467" y="4594401"/>
            <a:ext cx="4126000" cy="2464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Clr>
                <a:schemeClr val="lt1"/>
              </a:buClr>
              <a:buSzPts val="200"/>
              <a:buFont typeface="Open Sans"/>
              <a:buNone/>
            </a:pPr>
            <a:r>
              <a:rPr lang="en-US" sz="800">
                <a:solidFill>
                  <a:schemeClr val="lt1"/>
                </a:solidFill>
                <a:latin typeface="Open Sans"/>
                <a:ea typeface="Open Sans"/>
                <a:cs typeface="Open Sans"/>
                <a:sym typeface="Open Sans"/>
              </a:rPr>
              <a:t>Copyright © 2017 The Nielsen Company. Confidential and proprietary.</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57" name="Shape 57"/>
        <p:cNvGrpSpPr/>
        <p:nvPr/>
      </p:nvGrpSpPr>
      <p:grpSpPr>
        <a:xfrm>
          <a:off x="0" y="0"/>
          <a:ext cx="0" cy="0"/>
          <a:chOff x="0" y="0"/>
          <a:chExt cx="0" cy="0"/>
        </a:xfrm>
      </p:grpSpPr>
      <p:sp>
        <p:nvSpPr>
          <p:cNvPr id="58" name="Google Shape;5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Black"/>
              <a:buNone/>
              <a:defRPr b="0" i="0" sz="44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12"/>
          <p:cNvSpPr txBox="1"/>
          <p:nvPr>
            <p:ph idx="1" type="body"/>
          </p:nvPr>
        </p:nvSpPr>
        <p:spPr>
          <a:xfrm>
            <a:off x="508000" y="1219200"/>
            <a:ext cx="11176000" cy="1752275"/>
          </a:xfrm>
          <a:prstGeom prst="rect">
            <a:avLst/>
          </a:prstGeom>
          <a:noFill/>
          <a:ln>
            <a:noFill/>
          </a:ln>
        </p:spPr>
        <p:txBody>
          <a:bodyPr anchorCtr="0" anchor="t" bIns="0" lIns="0" spcFirstLastPara="1" rIns="0" wrap="square" tIns="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mparison" type="twoTxTwoObj">
  <p:cSld name="TWO_OBJECTS_WITH_TEXT">
    <p:spTree>
      <p:nvGrpSpPr>
        <p:cNvPr id="60" name="Shape 60"/>
        <p:cNvGrpSpPr/>
        <p:nvPr/>
      </p:nvGrpSpPr>
      <p:grpSpPr>
        <a:xfrm>
          <a:off x="0" y="0"/>
          <a:ext cx="0" cy="0"/>
          <a:chOff x="0" y="0"/>
          <a:chExt cx="0" cy="0"/>
        </a:xfrm>
      </p:grpSpPr>
      <p:sp>
        <p:nvSpPr>
          <p:cNvPr id="61" name="Google Shape;61;p13"/>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Black"/>
              <a:buNone/>
              <a:defRPr b="0" i="0" sz="44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13"/>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63" name="Google Shape;63;p13"/>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13"/>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65" name="Google Shape;65;p13"/>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 name="Google Shape;66;p1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and Content">
  <p:cSld name="5_Title and Content">
    <p:spTree>
      <p:nvGrpSpPr>
        <p:cNvPr id="69" name="Shape 69"/>
        <p:cNvGrpSpPr/>
        <p:nvPr/>
      </p:nvGrpSpPr>
      <p:grpSpPr>
        <a:xfrm>
          <a:off x="0" y="0"/>
          <a:ext cx="0" cy="0"/>
          <a:chOff x="0" y="0"/>
          <a:chExt cx="0" cy="0"/>
        </a:xfrm>
      </p:grpSpPr>
      <p:sp>
        <p:nvSpPr>
          <p:cNvPr id="70" name="Google Shape;70;p14"/>
          <p:cNvSpPr txBox="1"/>
          <p:nvPr>
            <p:ph type="title"/>
          </p:nvPr>
        </p:nvSpPr>
        <p:spPr>
          <a:xfrm>
            <a:off x="792482" y="676656"/>
            <a:ext cx="10887287" cy="5715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rgbClr val="009DD9"/>
              </a:buClr>
              <a:buSzPts val="4400"/>
              <a:buFont typeface="Arial Black"/>
              <a:buNone/>
              <a:defRPr b="0" i="0" sz="4400" u="none" cap="none" strike="noStrike">
                <a:solidFill>
                  <a:srgbClr val="009DD9"/>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4"/>
          <p:cNvSpPr txBox="1"/>
          <p:nvPr>
            <p:ph idx="1" type="body"/>
          </p:nvPr>
        </p:nvSpPr>
        <p:spPr>
          <a:xfrm>
            <a:off x="792482" y="1280160"/>
            <a:ext cx="10887287" cy="315118"/>
          </a:xfrm>
          <a:prstGeom prst="rect">
            <a:avLst/>
          </a:prstGeom>
          <a:noFill/>
          <a:ln>
            <a:noFill/>
          </a:ln>
        </p:spPr>
        <p:txBody>
          <a:bodyPr anchorCtr="0" anchor="t" bIns="0" lIns="91425" spcFirstLastPara="1" rIns="91425" wrap="square" tIns="0"/>
          <a:lstStyle>
            <a:lvl1pPr indent="-228600" lvl="0" marL="457200" marR="0" rtl="0" algn="l">
              <a:lnSpc>
                <a:spcPct val="90000"/>
              </a:lnSpc>
              <a:spcBef>
                <a:spcPts val="0"/>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500"/>
              <a:buFont typeface="Arial"/>
              <a:buNone/>
              <a:defRPr b="1" i="0" sz="15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350"/>
              <a:buFont typeface="Arial"/>
              <a:buNone/>
              <a:defRPr b="1" i="0" sz="135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9pPr>
          </a:lstStyle>
          <a:p/>
        </p:txBody>
      </p:sp>
      <p:sp>
        <p:nvSpPr>
          <p:cNvPr id="72" name="Google Shape;72;p14"/>
          <p:cNvSpPr txBox="1"/>
          <p:nvPr>
            <p:ph idx="2" type="body"/>
          </p:nvPr>
        </p:nvSpPr>
        <p:spPr>
          <a:xfrm>
            <a:off x="792482" y="2020825"/>
            <a:ext cx="10887287" cy="4079875"/>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600"/>
              </a:spcBef>
              <a:spcAft>
                <a:spcPts val="0"/>
              </a:spcAft>
              <a:buClr>
                <a:srgbClr val="5F5F5F"/>
              </a:buClr>
              <a:buSzPts val="2800"/>
              <a:buFont typeface="Arial"/>
              <a:buChar char="•"/>
              <a:defRPr b="0" i="0" sz="2800" u="none" cap="none" strike="noStrike">
                <a:solidFill>
                  <a:srgbClr val="5F5F5F"/>
                </a:solidFill>
                <a:latin typeface="Arial"/>
                <a:ea typeface="Arial"/>
                <a:cs typeface="Arial"/>
                <a:sym typeface="Arial"/>
              </a:defRPr>
            </a:lvl1pPr>
            <a:lvl2pPr indent="-381000" lvl="1" marL="914400" marR="0" rtl="0" algn="l">
              <a:lnSpc>
                <a:spcPct val="90000"/>
              </a:lnSpc>
              <a:spcBef>
                <a:spcPts val="500"/>
              </a:spcBef>
              <a:spcAft>
                <a:spcPts val="0"/>
              </a:spcAft>
              <a:buClr>
                <a:srgbClr val="5F5F5F"/>
              </a:buClr>
              <a:buSzPts val="2400"/>
              <a:buFont typeface="Arial"/>
              <a:buChar char="•"/>
              <a:defRPr b="0" i="0" sz="2400" u="none" cap="none" strike="noStrike">
                <a:solidFill>
                  <a:srgbClr val="5F5F5F"/>
                </a:solidFill>
                <a:latin typeface="Arial"/>
                <a:ea typeface="Arial"/>
                <a:cs typeface="Arial"/>
                <a:sym typeface="Arial"/>
              </a:defRPr>
            </a:lvl2pPr>
            <a:lvl3pPr indent="-355600" lvl="2" marL="1371600" marR="0" rtl="0" algn="l">
              <a:lnSpc>
                <a:spcPct val="90000"/>
              </a:lnSpc>
              <a:spcBef>
                <a:spcPts val="500"/>
              </a:spcBef>
              <a:spcAft>
                <a:spcPts val="0"/>
              </a:spcAft>
              <a:buClr>
                <a:srgbClr val="5F5F5F"/>
              </a:buClr>
              <a:buSzPts val="2000"/>
              <a:buFont typeface="Arial"/>
              <a:buChar char="•"/>
              <a:defRPr b="0" i="0" sz="2000" u="none" cap="none" strike="noStrike">
                <a:solidFill>
                  <a:srgbClr val="5F5F5F"/>
                </a:solidFill>
                <a:latin typeface="Arial"/>
                <a:ea typeface="Arial"/>
                <a:cs typeface="Arial"/>
                <a:sym typeface="Arial"/>
              </a:defRPr>
            </a:lvl3pPr>
            <a:lvl4pPr indent="-342900" lvl="3" marL="1828800" marR="0" rtl="0" algn="l">
              <a:lnSpc>
                <a:spcPct val="90000"/>
              </a:lnSpc>
              <a:spcBef>
                <a:spcPts val="500"/>
              </a:spcBef>
              <a:spcAft>
                <a:spcPts val="0"/>
              </a:spcAft>
              <a:buClr>
                <a:srgbClr val="5F5F5F"/>
              </a:buClr>
              <a:buSzPts val="1800"/>
              <a:buFont typeface="Arial"/>
              <a:buChar char="•"/>
              <a:defRPr b="0" i="0" sz="1800" u="none" cap="none" strike="noStrike">
                <a:solidFill>
                  <a:srgbClr val="5F5F5F"/>
                </a:solidFill>
                <a:latin typeface="Arial"/>
                <a:ea typeface="Arial"/>
                <a:cs typeface="Arial"/>
                <a:sym typeface="Arial"/>
              </a:defRPr>
            </a:lvl4pPr>
            <a:lvl5pPr indent="-342900" lvl="4" marL="2286000" marR="0" rtl="0" algn="l">
              <a:lnSpc>
                <a:spcPct val="90000"/>
              </a:lnSpc>
              <a:spcBef>
                <a:spcPts val="500"/>
              </a:spcBef>
              <a:spcAft>
                <a:spcPts val="0"/>
              </a:spcAft>
              <a:buClr>
                <a:srgbClr val="5F5F5F"/>
              </a:buClr>
              <a:buSzPts val="1800"/>
              <a:buFont typeface="Arial"/>
              <a:buChar char="•"/>
              <a:defRPr b="0" i="0" sz="1800" u="none" cap="none" strike="noStrike">
                <a:solidFill>
                  <a:srgbClr val="5F5F5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3" name="Google Shape;73;p14"/>
          <p:cNvSpPr txBox="1"/>
          <p:nvPr>
            <p:ph idx="3" type="body"/>
          </p:nvPr>
        </p:nvSpPr>
        <p:spPr>
          <a:xfrm>
            <a:off x="792482" y="6373368"/>
            <a:ext cx="10887287" cy="365760"/>
          </a:xfrm>
          <a:prstGeom prst="rect">
            <a:avLst/>
          </a:prstGeom>
          <a:noFill/>
          <a:ln>
            <a:noFill/>
          </a:ln>
        </p:spPr>
        <p:txBody>
          <a:bodyPr anchorCtr="0" anchor="b" bIns="0" lIns="91425" spcFirstLastPara="1" rIns="91425" wrap="square" tIns="0"/>
          <a:lstStyle>
            <a:lvl1pPr indent="-228600" lvl="0" marL="457200" marR="0" rtl="0" algn="l">
              <a:lnSpc>
                <a:spcPct val="90000"/>
              </a:lnSpc>
              <a:spcBef>
                <a:spcPts val="45"/>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500"/>
              <a:buFont typeface="Arial"/>
              <a:buNone/>
              <a:defRPr b="1" i="0" sz="15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350"/>
              <a:buFont typeface="Arial"/>
              <a:buNone/>
              <a:defRPr b="1" i="0" sz="135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74" name="Shape 74"/>
        <p:cNvGrpSpPr/>
        <p:nvPr/>
      </p:nvGrpSpPr>
      <p:grpSpPr>
        <a:xfrm>
          <a:off x="0" y="0"/>
          <a:ext cx="0" cy="0"/>
          <a:chOff x="0" y="0"/>
          <a:chExt cx="0" cy="0"/>
        </a:xfrm>
      </p:grpSpPr>
      <p:pic>
        <p:nvPicPr>
          <p:cNvPr id="75" name="Google Shape;75;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6" name="Google Shape;76;p15"/>
          <p:cNvSpPr/>
          <p:nvPr>
            <p:ph idx="2" type="pic"/>
          </p:nvPr>
        </p:nvSpPr>
        <p:spPr>
          <a:xfrm>
            <a:off x="763930" y="763928"/>
            <a:ext cx="7222602" cy="532435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7" name="Google Shape;77;p15"/>
          <p:cNvSpPr txBox="1"/>
          <p:nvPr>
            <p:ph idx="1" type="body"/>
          </p:nvPr>
        </p:nvSpPr>
        <p:spPr>
          <a:xfrm>
            <a:off x="8342664" y="1481559"/>
            <a:ext cx="3116273" cy="3889094"/>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000"/>
              </a:spcBef>
              <a:spcAft>
                <a:spcPts val="0"/>
              </a:spcAft>
              <a:buClr>
                <a:schemeClr val="accent5"/>
              </a:buClr>
              <a:buSzPts val="2000"/>
              <a:buFont typeface="Arial"/>
              <a:buNone/>
              <a:defRPr b="0" i="0" sz="2000" u="none" cap="none" strike="noStrike">
                <a:solidFill>
                  <a:schemeClr val="accent5"/>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9_Title and Content">
  <p:cSld name="59_Title and Content">
    <p:spTree>
      <p:nvGrpSpPr>
        <p:cNvPr id="78" name="Shape 78"/>
        <p:cNvGrpSpPr/>
        <p:nvPr/>
      </p:nvGrpSpPr>
      <p:grpSpPr>
        <a:xfrm>
          <a:off x="0" y="0"/>
          <a:ext cx="0" cy="0"/>
          <a:chOff x="0" y="0"/>
          <a:chExt cx="0" cy="0"/>
        </a:xfrm>
      </p:grpSpPr>
      <p:sp>
        <p:nvSpPr>
          <p:cNvPr id="79" name="Google Shape;79;p16"/>
          <p:cNvSpPr txBox="1"/>
          <p:nvPr>
            <p:ph type="title"/>
          </p:nvPr>
        </p:nvSpPr>
        <p:spPr>
          <a:xfrm>
            <a:off x="791634" y="472017"/>
            <a:ext cx="10887455" cy="5715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2"/>
              </a:buClr>
              <a:buSzPts val="4000"/>
              <a:buFont typeface="Arial Black"/>
              <a:buNone/>
              <a:defRPr b="1" i="0" sz="4000" u="none" cap="none" strike="noStrike">
                <a:solidFill>
                  <a:schemeClr val="dk2"/>
                </a:solidFill>
                <a:latin typeface="Arial Black"/>
                <a:ea typeface="Arial Black"/>
                <a:cs typeface="Arial Black"/>
                <a:sym typeface="Arial Black"/>
              </a:defRPr>
            </a:lvl1pPr>
            <a:lvl2pPr lvl="1">
              <a:spcBef>
                <a:spcPts val="0"/>
              </a:spcBef>
              <a:spcAft>
                <a:spcPts val="0"/>
              </a:spcAft>
              <a:buSzPts val="2400"/>
              <a:buFont typeface="Open Sans"/>
              <a:buNone/>
              <a:defRPr sz="2400">
                <a:latin typeface="Open Sans"/>
                <a:ea typeface="Open Sans"/>
                <a:cs typeface="Open Sans"/>
                <a:sym typeface="Open Sans"/>
              </a:defRPr>
            </a:lvl2pPr>
            <a:lvl3pPr lvl="2">
              <a:spcBef>
                <a:spcPts val="0"/>
              </a:spcBef>
              <a:spcAft>
                <a:spcPts val="0"/>
              </a:spcAft>
              <a:buSzPts val="2400"/>
              <a:buFont typeface="Open Sans"/>
              <a:buNone/>
              <a:defRPr sz="2400">
                <a:latin typeface="Open Sans"/>
                <a:ea typeface="Open Sans"/>
                <a:cs typeface="Open Sans"/>
                <a:sym typeface="Open Sans"/>
              </a:defRPr>
            </a:lvl3pPr>
            <a:lvl4pPr lvl="3">
              <a:spcBef>
                <a:spcPts val="0"/>
              </a:spcBef>
              <a:spcAft>
                <a:spcPts val="0"/>
              </a:spcAft>
              <a:buSzPts val="2400"/>
              <a:buFont typeface="Open Sans"/>
              <a:buNone/>
              <a:defRPr sz="2400">
                <a:latin typeface="Open Sans"/>
                <a:ea typeface="Open Sans"/>
                <a:cs typeface="Open Sans"/>
                <a:sym typeface="Open Sans"/>
              </a:defRPr>
            </a:lvl4pPr>
            <a:lvl5pPr lvl="4">
              <a:spcBef>
                <a:spcPts val="0"/>
              </a:spcBef>
              <a:spcAft>
                <a:spcPts val="0"/>
              </a:spcAft>
              <a:buSzPts val="2400"/>
              <a:buFont typeface="Open Sans"/>
              <a:buNone/>
              <a:defRPr sz="2400">
                <a:latin typeface="Open Sans"/>
                <a:ea typeface="Open Sans"/>
                <a:cs typeface="Open Sans"/>
                <a:sym typeface="Open Sans"/>
              </a:defRPr>
            </a:lvl5pPr>
            <a:lvl6pPr lvl="5">
              <a:spcBef>
                <a:spcPts val="0"/>
              </a:spcBef>
              <a:spcAft>
                <a:spcPts val="0"/>
              </a:spcAft>
              <a:buSzPts val="2400"/>
              <a:buFont typeface="Open Sans"/>
              <a:buNone/>
              <a:defRPr sz="2400">
                <a:latin typeface="Open Sans"/>
                <a:ea typeface="Open Sans"/>
                <a:cs typeface="Open Sans"/>
                <a:sym typeface="Open Sans"/>
              </a:defRPr>
            </a:lvl6pPr>
            <a:lvl7pPr lvl="6">
              <a:spcBef>
                <a:spcPts val="0"/>
              </a:spcBef>
              <a:spcAft>
                <a:spcPts val="0"/>
              </a:spcAft>
              <a:buSzPts val="2400"/>
              <a:buFont typeface="Open Sans"/>
              <a:buNone/>
              <a:defRPr sz="2400">
                <a:latin typeface="Open Sans"/>
                <a:ea typeface="Open Sans"/>
                <a:cs typeface="Open Sans"/>
                <a:sym typeface="Open Sans"/>
              </a:defRPr>
            </a:lvl7pPr>
            <a:lvl8pPr lvl="7">
              <a:spcBef>
                <a:spcPts val="0"/>
              </a:spcBef>
              <a:spcAft>
                <a:spcPts val="0"/>
              </a:spcAft>
              <a:buSzPts val="2400"/>
              <a:buFont typeface="Open Sans"/>
              <a:buNone/>
              <a:defRPr sz="2400">
                <a:latin typeface="Open Sans"/>
                <a:ea typeface="Open Sans"/>
                <a:cs typeface="Open Sans"/>
                <a:sym typeface="Open Sans"/>
              </a:defRPr>
            </a:lvl8pPr>
            <a:lvl9pPr lvl="8">
              <a:spcBef>
                <a:spcPts val="0"/>
              </a:spcBef>
              <a:spcAft>
                <a:spcPts val="0"/>
              </a:spcAft>
              <a:buSzPts val="2400"/>
              <a:buFont typeface="Open Sans"/>
              <a:buNone/>
              <a:defRPr sz="2400">
                <a:latin typeface="Open Sans"/>
                <a:ea typeface="Open Sans"/>
                <a:cs typeface="Open Sans"/>
                <a:sym typeface="Open Sans"/>
              </a:defRPr>
            </a:lvl9pPr>
          </a:lstStyle>
          <a:p/>
        </p:txBody>
      </p:sp>
      <p:sp>
        <p:nvSpPr>
          <p:cNvPr id="80" name="Google Shape;80;p16"/>
          <p:cNvSpPr txBox="1"/>
          <p:nvPr>
            <p:ph idx="1" type="body"/>
          </p:nvPr>
        </p:nvSpPr>
        <p:spPr>
          <a:xfrm>
            <a:off x="792480" y="1092201"/>
            <a:ext cx="10887455" cy="3151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indent="-228600" lvl="1" marL="914400" marR="0" rtl="0" algn="l">
              <a:lnSpc>
                <a:spcPct val="100000"/>
              </a:lnSpc>
              <a:spcBef>
                <a:spcPts val="1067"/>
              </a:spcBef>
              <a:spcAft>
                <a:spcPts val="0"/>
              </a:spcAft>
              <a:buClr>
                <a:schemeClr val="dk2"/>
              </a:buClr>
              <a:buSzPts val="2667"/>
              <a:buFont typeface="Arial"/>
              <a:buNone/>
              <a:defRPr b="1" i="0" sz="2667" u="none" cap="none" strike="noStrike">
                <a:solidFill>
                  <a:schemeClr val="dk2"/>
                </a:solidFill>
                <a:latin typeface="Arial"/>
                <a:ea typeface="Arial"/>
                <a:cs typeface="Arial"/>
                <a:sym typeface="Arial"/>
              </a:defRPr>
            </a:lvl2pPr>
            <a:lvl3pPr indent="-228600" lvl="2" marL="1371600" marR="0" rtl="0" algn="l">
              <a:lnSpc>
                <a:spcPct val="100000"/>
              </a:lnSpc>
              <a:spcBef>
                <a:spcPts val="933"/>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3pPr>
            <a:lvl4pPr indent="-228600" lvl="3" marL="1828800" marR="0" rtl="0" algn="l">
              <a:lnSpc>
                <a:spcPct val="100000"/>
              </a:lnSpc>
              <a:spcBef>
                <a:spcPts val="933"/>
              </a:spcBef>
              <a:spcAft>
                <a:spcPts val="0"/>
              </a:spcAft>
              <a:buClr>
                <a:schemeClr val="dk2"/>
              </a:buClr>
              <a:buSzPts val="2133"/>
              <a:buFont typeface="Arial"/>
              <a:buNone/>
              <a:defRPr b="1" i="0" sz="2133" u="none" cap="none" strike="noStrike">
                <a:solidFill>
                  <a:schemeClr val="dk2"/>
                </a:solidFill>
                <a:latin typeface="Arial"/>
                <a:ea typeface="Arial"/>
                <a:cs typeface="Arial"/>
                <a:sym typeface="Arial"/>
              </a:defRPr>
            </a:lvl4pPr>
            <a:lvl5pPr indent="-228600" lvl="4" marL="2286000" marR="0" rtl="0" algn="l">
              <a:lnSpc>
                <a:spcPct val="100000"/>
              </a:lnSpc>
              <a:spcBef>
                <a:spcPts val="933"/>
              </a:spcBef>
              <a:spcAft>
                <a:spcPts val="0"/>
              </a:spcAft>
              <a:buClr>
                <a:schemeClr val="dk2"/>
              </a:buClr>
              <a:buSzPts val="2133"/>
              <a:buFont typeface="Arial"/>
              <a:buNone/>
              <a:defRPr b="1" i="0" sz="2133" u="none" cap="none" strike="noStrike">
                <a:solidFill>
                  <a:schemeClr val="dk2"/>
                </a:solidFill>
                <a:latin typeface="Arial"/>
                <a:ea typeface="Arial"/>
                <a:cs typeface="Arial"/>
                <a:sym typeface="Arial"/>
              </a:defRPr>
            </a:lvl5pPr>
            <a:lvl6pPr indent="-228600" lvl="5" marL="27432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6pPr>
            <a:lvl7pPr indent="-228600" lvl="6" marL="32004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7pPr>
            <a:lvl8pPr indent="-228600" lvl="7" marL="36576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8pPr>
            <a:lvl9pPr indent="-228600" lvl="8" marL="41148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9pPr>
          </a:lstStyle>
          <a:p/>
        </p:txBody>
      </p:sp>
      <p:sp>
        <p:nvSpPr>
          <p:cNvPr id="81" name="Google Shape;81;p16"/>
          <p:cNvSpPr txBox="1"/>
          <p:nvPr>
            <p:ph idx="2" type="body"/>
          </p:nvPr>
        </p:nvSpPr>
        <p:spPr>
          <a:xfrm>
            <a:off x="792480" y="1987295"/>
            <a:ext cx="10887455" cy="4079873"/>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1067"/>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64045" lvl="1" marL="914400" marR="0" rtl="0" algn="l">
              <a:lnSpc>
                <a:spcPct val="100000"/>
              </a:lnSpc>
              <a:spcBef>
                <a:spcPts val="1067"/>
              </a:spcBef>
              <a:spcAft>
                <a:spcPts val="0"/>
              </a:spcAft>
              <a:buClr>
                <a:schemeClr val="dk2"/>
              </a:buClr>
              <a:buSzPts val="2133"/>
              <a:buFont typeface="Arial"/>
              <a:buChar char="•"/>
              <a:defRPr b="0" i="0" sz="2133" u="none" cap="none" strike="noStrike">
                <a:solidFill>
                  <a:schemeClr val="dk2"/>
                </a:solidFill>
                <a:latin typeface="Arial"/>
                <a:ea typeface="Arial"/>
                <a:cs typeface="Arial"/>
                <a:sym typeface="Arial"/>
              </a:defRPr>
            </a:lvl2pPr>
            <a:lvl3pPr indent="-347154" lvl="2" marL="1371600" marR="0" rtl="0" algn="l">
              <a:lnSpc>
                <a:spcPct val="100000"/>
              </a:lnSpc>
              <a:spcBef>
                <a:spcPts val="933"/>
              </a:spcBef>
              <a:spcAft>
                <a:spcPts val="0"/>
              </a:spcAft>
              <a:buClr>
                <a:schemeClr val="dk2"/>
              </a:buClr>
              <a:buSzPts val="1867"/>
              <a:buFont typeface="Arial"/>
              <a:buChar char="•"/>
              <a:defRPr b="0" i="0" sz="1867" u="none" cap="none" strike="noStrike">
                <a:solidFill>
                  <a:schemeClr val="dk2"/>
                </a:solidFill>
                <a:latin typeface="Arial"/>
                <a:ea typeface="Arial"/>
                <a:cs typeface="Arial"/>
                <a:sym typeface="Arial"/>
              </a:defRPr>
            </a:lvl3pPr>
            <a:lvl4pPr indent="-330200" lvl="3" marL="1828800" marR="0" rtl="0" algn="l">
              <a:lnSpc>
                <a:spcPct val="100000"/>
              </a:lnSpc>
              <a:spcBef>
                <a:spcPts val="933"/>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4pPr>
            <a:lvl5pPr indent="-313245" lvl="4" marL="2286000" marR="0" rtl="0" algn="l">
              <a:lnSpc>
                <a:spcPct val="100000"/>
              </a:lnSpc>
              <a:spcBef>
                <a:spcPts val="933"/>
              </a:spcBef>
              <a:spcAft>
                <a:spcPts val="0"/>
              </a:spcAft>
              <a:buClr>
                <a:schemeClr val="dk2"/>
              </a:buClr>
              <a:buSzPts val="1333"/>
              <a:buFont typeface="Arial"/>
              <a:buChar char="•"/>
              <a:defRPr b="0" i="0" sz="1333" u="none" cap="none" strike="noStrike">
                <a:solidFill>
                  <a:schemeClr val="dk2"/>
                </a:solidFill>
                <a:latin typeface="Arial"/>
                <a:ea typeface="Arial"/>
                <a:cs typeface="Arial"/>
                <a:sym typeface="Arial"/>
              </a:defRPr>
            </a:lvl5pPr>
            <a:lvl6pPr indent="-397954" lvl="5" marL="2743200" marR="0" rtl="0" algn="l">
              <a:lnSpc>
                <a:spcPct val="9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9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9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9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82" name="Google Shape;82;p16"/>
          <p:cNvSpPr txBox="1"/>
          <p:nvPr>
            <p:ph idx="3" type="body"/>
          </p:nvPr>
        </p:nvSpPr>
        <p:spPr>
          <a:xfrm>
            <a:off x="792478" y="6373369"/>
            <a:ext cx="10887455" cy="365759"/>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80"/>
              </a:spcBef>
              <a:spcAft>
                <a:spcPts val="0"/>
              </a:spcAft>
              <a:buClr>
                <a:schemeClr val="dk2"/>
              </a:buClr>
              <a:buSzPts val="1067"/>
              <a:buFont typeface="Arial"/>
              <a:buNone/>
              <a:defRPr b="0" i="0" sz="1067" u="none" cap="none" strike="noStrike">
                <a:solidFill>
                  <a:schemeClr val="dk2"/>
                </a:solidFill>
                <a:latin typeface="Arial"/>
                <a:ea typeface="Arial"/>
                <a:cs typeface="Arial"/>
                <a:sym typeface="Arial"/>
              </a:defRPr>
            </a:lvl1pPr>
            <a:lvl2pPr indent="-228600" lvl="1" marL="914400" marR="0" rtl="0" algn="l">
              <a:lnSpc>
                <a:spcPct val="100000"/>
              </a:lnSpc>
              <a:spcBef>
                <a:spcPts val="1067"/>
              </a:spcBef>
              <a:spcAft>
                <a:spcPts val="0"/>
              </a:spcAft>
              <a:buClr>
                <a:schemeClr val="dk2"/>
              </a:buClr>
              <a:buSzPts val="2667"/>
              <a:buFont typeface="Arial"/>
              <a:buNone/>
              <a:defRPr b="1" i="0" sz="2667" u="none" cap="none" strike="noStrike">
                <a:solidFill>
                  <a:schemeClr val="dk2"/>
                </a:solidFill>
                <a:latin typeface="Arial"/>
                <a:ea typeface="Arial"/>
                <a:cs typeface="Arial"/>
                <a:sym typeface="Arial"/>
              </a:defRPr>
            </a:lvl2pPr>
            <a:lvl3pPr indent="-228600" lvl="2" marL="1371600" marR="0" rtl="0" algn="l">
              <a:lnSpc>
                <a:spcPct val="100000"/>
              </a:lnSpc>
              <a:spcBef>
                <a:spcPts val="933"/>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3pPr>
            <a:lvl4pPr indent="-228600" lvl="3" marL="1828800" marR="0" rtl="0" algn="l">
              <a:lnSpc>
                <a:spcPct val="100000"/>
              </a:lnSpc>
              <a:spcBef>
                <a:spcPts val="933"/>
              </a:spcBef>
              <a:spcAft>
                <a:spcPts val="0"/>
              </a:spcAft>
              <a:buClr>
                <a:schemeClr val="dk2"/>
              </a:buClr>
              <a:buSzPts val="2133"/>
              <a:buFont typeface="Arial"/>
              <a:buNone/>
              <a:defRPr b="1" i="0" sz="2133" u="none" cap="none" strike="noStrike">
                <a:solidFill>
                  <a:schemeClr val="dk2"/>
                </a:solidFill>
                <a:latin typeface="Arial"/>
                <a:ea typeface="Arial"/>
                <a:cs typeface="Arial"/>
                <a:sym typeface="Arial"/>
              </a:defRPr>
            </a:lvl4pPr>
            <a:lvl5pPr indent="-228600" lvl="4" marL="2286000" marR="0" rtl="0" algn="l">
              <a:lnSpc>
                <a:spcPct val="100000"/>
              </a:lnSpc>
              <a:spcBef>
                <a:spcPts val="933"/>
              </a:spcBef>
              <a:spcAft>
                <a:spcPts val="0"/>
              </a:spcAft>
              <a:buClr>
                <a:schemeClr val="dk2"/>
              </a:buClr>
              <a:buSzPts val="2133"/>
              <a:buFont typeface="Arial"/>
              <a:buNone/>
              <a:defRPr b="1" i="0" sz="2133" u="none" cap="none" strike="noStrike">
                <a:solidFill>
                  <a:schemeClr val="dk2"/>
                </a:solidFill>
                <a:latin typeface="Arial"/>
                <a:ea typeface="Arial"/>
                <a:cs typeface="Arial"/>
                <a:sym typeface="Arial"/>
              </a:defRPr>
            </a:lvl5pPr>
            <a:lvl6pPr indent="-228600" lvl="5" marL="27432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6pPr>
            <a:lvl7pPr indent="-228600" lvl="6" marL="32004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7pPr>
            <a:lvl8pPr indent="-228600" lvl="7" marL="36576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8pPr>
            <a:lvl9pPr indent="-228600" lvl="8" marL="4114800" marR="0" rtl="0" algn="l">
              <a:lnSpc>
                <a:spcPct val="90000"/>
              </a:lnSpc>
              <a:spcBef>
                <a:spcPts val="427"/>
              </a:spcBef>
              <a:spcAft>
                <a:spcPts val="0"/>
              </a:spcAft>
              <a:buClr>
                <a:schemeClr val="dk1"/>
              </a:buClr>
              <a:buSzPts val="2133"/>
              <a:buFont typeface="Arial"/>
              <a:buNone/>
              <a:defRPr b="1" i="0" sz="2133" u="none" cap="none" strike="noStrike">
                <a:solidFill>
                  <a:schemeClr val="dk1"/>
                </a:solidFill>
                <a:latin typeface="Arial"/>
                <a:ea typeface="Arial"/>
                <a:cs typeface="Arial"/>
                <a:sym typeface="Arial"/>
              </a:defRPr>
            </a:lvl9pPr>
          </a:lstStyle>
          <a:p/>
        </p:txBody>
      </p:sp>
      <p:pic>
        <p:nvPicPr>
          <p:cNvPr descr="Orange strip.jpg" id="83" name="Google Shape;83;p16"/>
          <p:cNvPicPr preferRelativeResize="0"/>
          <p:nvPr/>
        </p:nvPicPr>
        <p:blipFill rotWithShape="1">
          <a:blip r:embed="rId2">
            <a:alphaModFix/>
          </a:blip>
          <a:srcRect b="0" l="0" r="0" t="0"/>
          <a:stretch/>
        </p:blipFill>
        <p:spPr>
          <a:xfrm>
            <a:off x="0" y="1"/>
            <a:ext cx="235643" cy="6857999"/>
          </a:xfrm>
          <a:prstGeom prst="rect">
            <a:avLst/>
          </a:prstGeom>
          <a:noFill/>
          <a:ln>
            <a:noFill/>
          </a:ln>
        </p:spPr>
      </p:pic>
      <p:sp>
        <p:nvSpPr>
          <p:cNvPr id="84" name="Google Shape;84;p16"/>
          <p:cNvSpPr/>
          <p:nvPr/>
        </p:nvSpPr>
        <p:spPr>
          <a:xfrm rot="-5400000">
            <a:off x="-1958467" y="4594401"/>
            <a:ext cx="4126000" cy="2464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Clr>
                <a:schemeClr val="lt1"/>
              </a:buClr>
              <a:buSzPts val="200"/>
              <a:buFont typeface="Open Sans"/>
              <a:buNone/>
            </a:pPr>
            <a:r>
              <a:rPr lang="en-US" sz="800">
                <a:solidFill>
                  <a:schemeClr val="lt1"/>
                </a:solidFill>
                <a:latin typeface="Open Sans"/>
                <a:ea typeface="Open Sans"/>
                <a:cs typeface="Open Sans"/>
                <a:sym typeface="Open Sans"/>
              </a:rPr>
              <a:t>Copyright © 2017 The Nielsen Company. Confidential and proprietary.</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7" name="Google Shape;87;p17"/>
          <p:cNvSpPr txBox="1"/>
          <p:nvPr>
            <p:ph type="ctrTitle"/>
          </p:nvPr>
        </p:nvSpPr>
        <p:spPr>
          <a:xfrm>
            <a:off x="2522483" y="3067291"/>
            <a:ext cx="7147034" cy="907254"/>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1"/>
              </a:buClr>
              <a:buSzPts val="5000"/>
              <a:buFont typeface="Arial Black"/>
              <a:buNone/>
              <a:defRPr b="0" i="0" sz="5000" u="none" cap="none" strike="noStrike">
                <a:solidFill>
                  <a:schemeClr val="lt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0" name="Google Shape;90;p18"/>
          <p:cNvSpPr txBox="1"/>
          <p:nvPr>
            <p:ph type="title"/>
          </p:nvPr>
        </p:nvSpPr>
        <p:spPr>
          <a:xfrm>
            <a:off x="1387366" y="1881351"/>
            <a:ext cx="9404568" cy="746235"/>
          </a:xfrm>
          <a:prstGeom prst="rect">
            <a:avLst/>
          </a:prstGeom>
          <a:noFill/>
          <a:ln>
            <a:noFill/>
          </a:ln>
        </p:spPr>
        <p:txBody>
          <a:bodyPr anchorCtr="0" anchor="t" bIns="45700" lIns="91425" spcFirstLastPara="1" rIns="91425" wrap="square" tIns="45700"/>
          <a:lstStyle>
            <a:lvl1pPr lvl="0" marR="0" rtl="0" algn="ctr">
              <a:lnSpc>
                <a:spcPct val="90000"/>
              </a:lnSpc>
              <a:spcBef>
                <a:spcPts val="0"/>
              </a:spcBef>
              <a:spcAft>
                <a:spcPts val="0"/>
              </a:spcAft>
              <a:buClr>
                <a:schemeClr val="dk2"/>
              </a:buClr>
              <a:buSzPts val="5000"/>
              <a:buFont typeface="Arial Black"/>
              <a:buNone/>
              <a:defRPr b="0" i="0" sz="50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18"/>
          <p:cNvSpPr txBox="1"/>
          <p:nvPr>
            <p:ph idx="1" type="body"/>
          </p:nvPr>
        </p:nvSpPr>
        <p:spPr>
          <a:xfrm>
            <a:off x="1387366" y="3758843"/>
            <a:ext cx="9404568" cy="1500187"/>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chemeClr val="accent5"/>
              </a:buClr>
              <a:buSzPts val="2000"/>
              <a:buFont typeface="Arial"/>
              <a:buNone/>
              <a:defRPr b="0" i="0" sz="2000" u="none" cap="none" strike="noStrike">
                <a:solidFill>
                  <a:schemeClr val="accent5"/>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cxnSp>
        <p:nvCxnSpPr>
          <p:cNvPr id="92" name="Google Shape;92;p18"/>
          <p:cNvCxnSpPr/>
          <p:nvPr/>
        </p:nvCxnSpPr>
        <p:spPr>
          <a:xfrm>
            <a:off x="4551557" y="3113733"/>
            <a:ext cx="3088887" cy="0"/>
          </a:xfrm>
          <a:prstGeom prst="straightConnector1">
            <a:avLst/>
          </a:prstGeom>
          <a:noFill/>
          <a:ln cap="flat" cmpd="sng" w="25400">
            <a:solidFill>
              <a:schemeClr val="accent2"/>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Google Shape;95;p19"/>
          <p:cNvSpPr txBox="1"/>
          <p:nvPr>
            <p:ph type="title"/>
          </p:nvPr>
        </p:nvSpPr>
        <p:spPr>
          <a:xfrm>
            <a:off x="669074" y="613318"/>
            <a:ext cx="4449337" cy="553929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5000"/>
              <a:buFont typeface="Arial Black"/>
              <a:buNone/>
              <a:defRPr b="0" i="0" sz="5000" u="none" cap="none" strike="noStrike">
                <a:solidFill>
                  <a:schemeClr val="lt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9"/>
          <p:cNvSpPr txBox="1"/>
          <p:nvPr>
            <p:ph idx="1" type="body"/>
          </p:nvPr>
        </p:nvSpPr>
        <p:spPr>
          <a:xfrm>
            <a:off x="6835698" y="3008777"/>
            <a:ext cx="4616604" cy="2315578"/>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accent5"/>
              </a:buClr>
              <a:buSzPts val="2000"/>
              <a:buFont typeface="Arial"/>
              <a:buChar char="•"/>
              <a:defRPr b="0" i="0" sz="2000" u="none" cap="none" strike="noStrike">
                <a:solidFill>
                  <a:schemeClr val="accent5"/>
                </a:solidFill>
                <a:latin typeface="Arial"/>
                <a:ea typeface="Arial"/>
                <a:cs typeface="Arial"/>
                <a:sym typeface="Arial"/>
              </a:defRPr>
            </a:lvl1pPr>
            <a:lvl2pPr indent="-355600" lvl="1" marL="914400" marR="0" rtl="0" algn="l">
              <a:lnSpc>
                <a:spcPct val="90000"/>
              </a:lnSpc>
              <a:spcBef>
                <a:spcPts val="500"/>
              </a:spcBef>
              <a:spcAft>
                <a:spcPts val="0"/>
              </a:spcAft>
              <a:buClr>
                <a:schemeClr val="accent5"/>
              </a:buClr>
              <a:buSzPts val="2000"/>
              <a:buFont typeface="Arial"/>
              <a:buChar char="•"/>
              <a:defRPr b="0" i="0" sz="2000" u="none" cap="none" strike="noStrike">
                <a:solidFill>
                  <a:schemeClr val="accent5"/>
                </a:solidFill>
                <a:latin typeface="Arial"/>
                <a:ea typeface="Arial"/>
                <a:cs typeface="Arial"/>
                <a:sym typeface="Arial"/>
              </a:defRPr>
            </a:lvl2pPr>
            <a:lvl3pPr indent="-355600" lvl="2" marL="1371600" marR="0" rtl="0" algn="l">
              <a:lnSpc>
                <a:spcPct val="90000"/>
              </a:lnSpc>
              <a:spcBef>
                <a:spcPts val="500"/>
              </a:spcBef>
              <a:spcAft>
                <a:spcPts val="0"/>
              </a:spcAft>
              <a:buClr>
                <a:schemeClr val="accent5"/>
              </a:buClr>
              <a:buSzPts val="2000"/>
              <a:buFont typeface="Arial"/>
              <a:buChar char="•"/>
              <a:defRPr b="0" i="0" sz="2000" u="none" cap="none" strike="noStrike">
                <a:solidFill>
                  <a:schemeClr val="accent5"/>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7" name="Google Shape;97;p19"/>
          <p:cNvSpPr txBox="1"/>
          <p:nvPr/>
        </p:nvSpPr>
        <p:spPr>
          <a:xfrm>
            <a:off x="6835698" y="1826339"/>
            <a:ext cx="4616604" cy="117710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400"/>
              <a:buFont typeface="Arial"/>
              <a:buNone/>
            </a:pPr>
            <a:r>
              <a:rPr b="1" lang="en-US" sz="2400">
                <a:solidFill>
                  <a:schemeClr val="accent2"/>
                </a:solidFill>
                <a:latin typeface="Arial"/>
                <a:ea typeface="Arial"/>
                <a:cs typeface="Arial"/>
                <a:sym typeface="Arial"/>
              </a:rPr>
              <a:t>Click to Edit Subtitle</a:t>
            </a:r>
            <a:endParaRPr b="1" sz="2400">
              <a:solidFill>
                <a:schemeClr val="accent2"/>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ntent">
  <p:cSld name="1_Two Content">
    <p:spTree>
      <p:nvGrpSpPr>
        <p:cNvPr id="98" name="Shape 98"/>
        <p:cNvGrpSpPr/>
        <p:nvPr/>
      </p:nvGrpSpPr>
      <p:grpSpPr>
        <a:xfrm>
          <a:off x="0" y="0"/>
          <a:ext cx="0" cy="0"/>
          <a:chOff x="0" y="0"/>
          <a:chExt cx="0" cy="0"/>
        </a:xfrm>
      </p:grpSpPr>
      <p:pic>
        <p:nvPicPr>
          <p:cNvPr id="99" name="Google Shape;99;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0" name="Google Shape;100;p20"/>
          <p:cNvSpPr txBox="1"/>
          <p:nvPr>
            <p:ph type="title"/>
          </p:nvPr>
        </p:nvSpPr>
        <p:spPr>
          <a:xfrm>
            <a:off x="669074" y="613318"/>
            <a:ext cx="4449337" cy="553929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5000"/>
              <a:buFont typeface="Arial Black"/>
              <a:buNone/>
              <a:defRPr b="0" i="0" sz="5000" u="none" cap="none" strike="noStrike">
                <a:solidFill>
                  <a:schemeClr val="lt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0"/>
          <p:cNvSpPr txBox="1"/>
          <p:nvPr>
            <p:ph idx="1" type="body"/>
          </p:nvPr>
        </p:nvSpPr>
        <p:spPr>
          <a:xfrm>
            <a:off x="6835698" y="4530513"/>
            <a:ext cx="4616604" cy="795466"/>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accent5"/>
              </a:buClr>
              <a:buSzPts val="2000"/>
              <a:buFont typeface="Arial"/>
              <a:buChar char="•"/>
              <a:defRPr b="0" i="0" sz="2000" u="none" cap="none" strike="noStrike">
                <a:solidFill>
                  <a:schemeClr val="accent5"/>
                </a:solidFill>
                <a:latin typeface="Arial"/>
                <a:ea typeface="Arial"/>
                <a:cs typeface="Arial"/>
                <a:sym typeface="Arial"/>
              </a:defRPr>
            </a:lvl1pPr>
            <a:lvl2pPr indent="-355600" lvl="1" marL="914400" marR="0" rtl="0" algn="l">
              <a:lnSpc>
                <a:spcPct val="90000"/>
              </a:lnSpc>
              <a:spcBef>
                <a:spcPts val="500"/>
              </a:spcBef>
              <a:spcAft>
                <a:spcPts val="0"/>
              </a:spcAft>
              <a:buClr>
                <a:schemeClr val="accent5"/>
              </a:buClr>
              <a:buSzPts val="2000"/>
              <a:buFont typeface="Arial"/>
              <a:buChar char="•"/>
              <a:defRPr b="0" i="0" sz="2000" u="none" cap="none" strike="noStrike">
                <a:solidFill>
                  <a:schemeClr val="accent5"/>
                </a:solidFill>
                <a:latin typeface="Arial"/>
                <a:ea typeface="Arial"/>
                <a:cs typeface="Arial"/>
                <a:sym typeface="Arial"/>
              </a:defRPr>
            </a:lvl2pPr>
            <a:lvl3pPr indent="-355600" lvl="2" marL="1371600" marR="0" rtl="0" algn="l">
              <a:lnSpc>
                <a:spcPct val="90000"/>
              </a:lnSpc>
              <a:spcBef>
                <a:spcPts val="500"/>
              </a:spcBef>
              <a:spcAft>
                <a:spcPts val="0"/>
              </a:spcAft>
              <a:buClr>
                <a:schemeClr val="accent5"/>
              </a:buClr>
              <a:buSzPts val="2000"/>
              <a:buFont typeface="Arial"/>
              <a:buChar char="•"/>
              <a:defRPr b="0" i="0" sz="2000" u="none" cap="none" strike="noStrike">
                <a:solidFill>
                  <a:schemeClr val="accent5"/>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20"/>
          <p:cNvSpPr txBox="1"/>
          <p:nvPr/>
        </p:nvSpPr>
        <p:spPr>
          <a:xfrm>
            <a:off x="6835698" y="3858573"/>
            <a:ext cx="4616604" cy="6666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400"/>
              <a:buFont typeface="Arial"/>
              <a:buNone/>
            </a:pPr>
            <a:r>
              <a:rPr b="1" lang="en-US" sz="2400">
                <a:solidFill>
                  <a:schemeClr val="accent2"/>
                </a:solidFill>
                <a:latin typeface="Arial"/>
                <a:ea typeface="Arial"/>
                <a:cs typeface="Arial"/>
                <a:sym typeface="Arial"/>
              </a:rPr>
              <a:t>Click to Edit Subtitle</a:t>
            </a:r>
            <a:endParaRPr b="1" sz="2400">
              <a:solidFill>
                <a:schemeClr val="accent2"/>
              </a:solidFill>
              <a:latin typeface="Arial"/>
              <a:ea typeface="Arial"/>
              <a:cs typeface="Arial"/>
              <a:sym typeface="Arial"/>
            </a:endParaRPr>
          </a:p>
        </p:txBody>
      </p:sp>
      <p:sp>
        <p:nvSpPr>
          <p:cNvPr id="103" name="Google Shape;103;p20"/>
          <p:cNvSpPr/>
          <p:nvPr>
            <p:ph idx="2" type="pic"/>
          </p:nvPr>
        </p:nvSpPr>
        <p:spPr>
          <a:xfrm>
            <a:off x="6096000" y="0"/>
            <a:ext cx="6096000" cy="3414532"/>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3"/>
          <p:cNvSpPr txBox="1"/>
          <p:nvPr>
            <p:ph type="ctrTitle"/>
          </p:nvPr>
        </p:nvSpPr>
        <p:spPr>
          <a:xfrm>
            <a:off x="2522483" y="1568169"/>
            <a:ext cx="7147034" cy="2406376"/>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1"/>
              </a:buClr>
              <a:buSzPts val="5000"/>
              <a:buFont typeface="Arial Black"/>
              <a:buNone/>
              <a:defRPr b="0" i="0" sz="5000" u="none" cap="none" strike="noStrike">
                <a:solidFill>
                  <a:schemeClr val="lt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subTitle"/>
          </p:nvPr>
        </p:nvSpPr>
        <p:spPr>
          <a:xfrm>
            <a:off x="2522483" y="4024580"/>
            <a:ext cx="7147034" cy="560059"/>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lt1"/>
              </a:buClr>
              <a:buSzPts val="2500"/>
              <a:buFont typeface="Arial"/>
              <a:buNone/>
              <a:defRPr b="0" i="0" sz="25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104" name="Shape 104"/>
        <p:cNvGrpSpPr/>
        <p:nvPr/>
      </p:nvGrpSpPr>
      <p:grpSpPr>
        <a:xfrm>
          <a:off x="0" y="0"/>
          <a:ext cx="0" cy="0"/>
          <a:chOff x="0" y="0"/>
          <a:chExt cx="0" cy="0"/>
        </a:xfrm>
      </p:grpSpPr>
      <p:pic>
        <p:nvPicPr>
          <p:cNvPr id="105" name="Google Shape;105;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6" name="Google Shape;106;p21"/>
          <p:cNvSpPr txBox="1"/>
          <p:nvPr>
            <p:ph idx="1" type="body"/>
          </p:nvPr>
        </p:nvSpPr>
        <p:spPr>
          <a:xfrm>
            <a:off x="8686800" y="2958191"/>
            <a:ext cx="2765502" cy="1622096"/>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accent5"/>
              </a:buClr>
              <a:buSzPts val="2000"/>
              <a:buFont typeface="Arial"/>
              <a:buChar char="•"/>
              <a:defRPr b="0" i="0" sz="2000" u="none" cap="none" strike="noStrike">
                <a:solidFill>
                  <a:schemeClr val="accent5"/>
                </a:solidFill>
                <a:latin typeface="Arial"/>
                <a:ea typeface="Arial"/>
                <a:cs typeface="Arial"/>
                <a:sym typeface="Arial"/>
              </a:defRPr>
            </a:lvl1pPr>
            <a:lvl2pPr indent="-355600" lvl="1" marL="914400" marR="0" rtl="0" algn="l">
              <a:lnSpc>
                <a:spcPct val="90000"/>
              </a:lnSpc>
              <a:spcBef>
                <a:spcPts val="500"/>
              </a:spcBef>
              <a:spcAft>
                <a:spcPts val="0"/>
              </a:spcAft>
              <a:buClr>
                <a:schemeClr val="accent5"/>
              </a:buClr>
              <a:buSzPts val="2000"/>
              <a:buFont typeface="Arial"/>
              <a:buChar char="•"/>
              <a:defRPr b="0" i="0" sz="2000" u="none" cap="none" strike="noStrike">
                <a:solidFill>
                  <a:schemeClr val="accent5"/>
                </a:solidFill>
                <a:latin typeface="Arial"/>
                <a:ea typeface="Arial"/>
                <a:cs typeface="Arial"/>
                <a:sym typeface="Arial"/>
              </a:defRPr>
            </a:lvl2pPr>
            <a:lvl3pPr indent="-355600" lvl="2" marL="1371600" marR="0" rtl="0" algn="l">
              <a:lnSpc>
                <a:spcPct val="90000"/>
              </a:lnSpc>
              <a:spcBef>
                <a:spcPts val="500"/>
              </a:spcBef>
              <a:spcAft>
                <a:spcPts val="0"/>
              </a:spcAft>
              <a:buClr>
                <a:schemeClr val="accent5"/>
              </a:buClr>
              <a:buSzPts val="2000"/>
              <a:buFont typeface="Arial"/>
              <a:buChar char="•"/>
              <a:defRPr b="0" i="0" sz="2000" u="none" cap="none" strike="noStrike">
                <a:solidFill>
                  <a:schemeClr val="accent5"/>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7" name="Google Shape;107;p21"/>
          <p:cNvSpPr txBox="1"/>
          <p:nvPr/>
        </p:nvSpPr>
        <p:spPr>
          <a:xfrm>
            <a:off x="8686800" y="2286251"/>
            <a:ext cx="2765502" cy="6666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400"/>
              <a:buFont typeface="Arial"/>
              <a:buNone/>
            </a:pPr>
            <a:r>
              <a:rPr b="1" lang="en-US" sz="2400">
                <a:solidFill>
                  <a:schemeClr val="accent2"/>
                </a:solidFill>
                <a:latin typeface="Arial"/>
                <a:ea typeface="Arial"/>
                <a:cs typeface="Arial"/>
                <a:sym typeface="Arial"/>
              </a:rPr>
              <a:t>Click to Edit Subtitle</a:t>
            </a:r>
            <a:endParaRPr b="1" sz="2400">
              <a:solidFill>
                <a:schemeClr val="accent2"/>
              </a:solidFill>
              <a:latin typeface="Arial"/>
              <a:ea typeface="Arial"/>
              <a:cs typeface="Arial"/>
              <a:sym typeface="Arial"/>
            </a:endParaRPr>
          </a:p>
        </p:txBody>
      </p:sp>
      <p:sp>
        <p:nvSpPr>
          <p:cNvPr id="108" name="Google Shape;108;p21"/>
          <p:cNvSpPr txBox="1"/>
          <p:nvPr>
            <p:ph idx="2" type="body"/>
          </p:nvPr>
        </p:nvSpPr>
        <p:spPr>
          <a:xfrm>
            <a:off x="680224" y="2958191"/>
            <a:ext cx="2765502" cy="1622096"/>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9" name="Google Shape;109;p21"/>
          <p:cNvSpPr txBox="1"/>
          <p:nvPr/>
        </p:nvSpPr>
        <p:spPr>
          <a:xfrm>
            <a:off x="680224" y="2286251"/>
            <a:ext cx="2765502" cy="6666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400"/>
              <a:buFont typeface="Arial"/>
              <a:buNone/>
            </a:pPr>
            <a:r>
              <a:rPr b="1" lang="en-US" sz="2400">
                <a:solidFill>
                  <a:schemeClr val="accent2"/>
                </a:solidFill>
                <a:latin typeface="Arial"/>
                <a:ea typeface="Arial"/>
                <a:cs typeface="Arial"/>
                <a:sym typeface="Arial"/>
              </a:rPr>
              <a:t>Click to Edit Subtitle</a:t>
            </a:r>
            <a:endParaRPr b="1" sz="2400">
              <a:solidFill>
                <a:schemeClr val="accent2"/>
              </a:solidFill>
              <a:latin typeface="Arial"/>
              <a:ea typeface="Arial"/>
              <a:cs typeface="Arial"/>
              <a:sym typeface="Arial"/>
            </a:endParaRPr>
          </a:p>
        </p:txBody>
      </p:sp>
      <p:sp>
        <p:nvSpPr>
          <p:cNvPr id="110" name="Google Shape;110;p21"/>
          <p:cNvSpPr/>
          <p:nvPr>
            <p:ph idx="3" type="pic"/>
          </p:nvPr>
        </p:nvSpPr>
        <p:spPr>
          <a:xfrm>
            <a:off x="4187965" y="0"/>
            <a:ext cx="3756596" cy="6858000"/>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11" name="Shape 111"/>
        <p:cNvGrpSpPr/>
        <p:nvPr/>
      </p:nvGrpSpPr>
      <p:grpSpPr>
        <a:xfrm>
          <a:off x="0" y="0"/>
          <a:ext cx="0" cy="0"/>
          <a:chOff x="0" y="0"/>
          <a:chExt cx="0" cy="0"/>
        </a:xfrm>
      </p:grpSpPr>
      <p:pic>
        <p:nvPicPr>
          <p:cNvPr id="112" name="Google Shape;112;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3" name="Google Shape;113;p22"/>
          <p:cNvSpPr txBox="1"/>
          <p:nvPr>
            <p:ph type="title"/>
          </p:nvPr>
        </p:nvSpPr>
        <p:spPr>
          <a:xfrm>
            <a:off x="1365813" y="1337341"/>
            <a:ext cx="743512" cy="746235"/>
          </a:xfrm>
          <a:prstGeom prst="rect">
            <a:avLst/>
          </a:prstGeom>
          <a:noFill/>
          <a:ln>
            <a:noFill/>
          </a:ln>
        </p:spPr>
        <p:txBody>
          <a:bodyPr anchorCtr="0" anchor="t" bIns="45700" lIns="91425" spcFirstLastPara="1" rIns="91425" wrap="square" tIns="45700"/>
          <a:lstStyle>
            <a:lvl1pPr lvl="0" marR="0" rtl="0" algn="ctr">
              <a:lnSpc>
                <a:spcPct val="90000"/>
              </a:lnSpc>
              <a:spcBef>
                <a:spcPts val="0"/>
              </a:spcBef>
              <a:spcAft>
                <a:spcPts val="0"/>
              </a:spcAft>
              <a:buClr>
                <a:schemeClr val="dk2"/>
              </a:buClr>
              <a:buSzPts val="5000"/>
              <a:buFont typeface="Arial Black"/>
              <a:buNone/>
              <a:defRPr b="0" i="0" sz="50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22"/>
          <p:cNvSpPr txBox="1"/>
          <p:nvPr>
            <p:ph idx="1" type="body"/>
          </p:nvPr>
        </p:nvSpPr>
        <p:spPr>
          <a:xfrm>
            <a:off x="680224" y="2992916"/>
            <a:ext cx="2765502" cy="1622096"/>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accent5"/>
              </a:buClr>
              <a:buSzPts val="2000"/>
              <a:buFont typeface="Arial"/>
              <a:buNone/>
              <a:defRPr b="0" i="0" sz="2000" u="none" cap="none" strike="noStrike">
                <a:solidFill>
                  <a:schemeClr val="accent5"/>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22"/>
          <p:cNvSpPr txBox="1"/>
          <p:nvPr/>
        </p:nvSpPr>
        <p:spPr>
          <a:xfrm>
            <a:off x="680224" y="2320976"/>
            <a:ext cx="2765502" cy="6666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400"/>
              <a:buFont typeface="Arial"/>
              <a:buNone/>
            </a:pPr>
            <a:r>
              <a:rPr b="1" lang="en-US" sz="2400">
                <a:solidFill>
                  <a:schemeClr val="accent2"/>
                </a:solidFill>
                <a:latin typeface="Arial"/>
                <a:ea typeface="Arial"/>
                <a:cs typeface="Arial"/>
                <a:sym typeface="Arial"/>
              </a:rPr>
              <a:t>Click to Edit Subtitle</a:t>
            </a:r>
            <a:endParaRPr b="1" sz="2400">
              <a:solidFill>
                <a:schemeClr val="accent2"/>
              </a:solidFill>
              <a:latin typeface="Arial"/>
              <a:ea typeface="Arial"/>
              <a:cs typeface="Arial"/>
              <a:sym typeface="Arial"/>
            </a:endParaRPr>
          </a:p>
        </p:txBody>
      </p:sp>
      <p:cxnSp>
        <p:nvCxnSpPr>
          <p:cNvPr id="116" name="Google Shape;116;p22"/>
          <p:cNvCxnSpPr/>
          <p:nvPr/>
        </p:nvCxnSpPr>
        <p:spPr>
          <a:xfrm rot="10800000">
            <a:off x="4120586" y="1157469"/>
            <a:ext cx="0" cy="4166885"/>
          </a:xfrm>
          <a:prstGeom prst="straightConnector1">
            <a:avLst/>
          </a:prstGeom>
          <a:noFill/>
          <a:ln cap="flat" cmpd="sng" w="25400">
            <a:solidFill>
              <a:schemeClr val="accent2"/>
            </a:solidFill>
            <a:prstDash val="solid"/>
            <a:miter lim="800000"/>
            <a:headEnd len="sm" w="sm" type="none"/>
            <a:tailEnd len="sm" w="sm" type="none"/>
          </a:ln>
        </p:spPr>
      </p:cxnSp>
      <p:cxnSp>
        <p:nvCxnSpPr>
          <p:cNvPr id="117" name="Google Shape;117;p22"/>
          <p:cNvCxnSpPr/>
          <p:nvPr/>
        </p:nvCxnSpPr>
        <p:spPr>
          <a:xfrm rot="10800000">
            <a:off x="7998107" y="1157469"/>
            <a:ext cx="0" cy="4166885"/>
          </a:xfrm>
          <a:prstGeom prst="straightConnector1">
            <a:avLst/>
          </a:prstGeom>
          <a:noFill/>
          <a:ln cap="flat" cmpd="sng" w="25400">
            <a:solidFill>
              <a:schemeClr val="accent2"/>
            </a:solidFill>
            <a:prstDash val="solid"/>
            <a:miter lim="800000"/>
            <a:headEnd len="sm" w="sm" type="none"/>
            <a:tailEnd len="sm" w="sm" type="none"/>
          </a:ln>
        </p:spPr>
      </p:cxnSp>
      <p:sp>
        <p:nvSpPr>
          <p:cNvPr id="118" name="Google Shape;118;p22"/>
          <p:cNvSpPr txBox="1"/>
          <p:nvPr/>
        </p:nvSpPr>
        <p:spPr>
          <a:xfrm>
            <a:off x="5463249" y="1337341"/>
            <a:ext cx="743512" cy="746235"/>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2"/>
              </a:buClr>
              <a:buSzPts val="5000"/>
              <a:buFont typeface="Arial Black"/>
              <a:buNone/>
            </a:pPr>
            <a:r>
              <a:rPr lang="en-US" sz="5000">
                <a:solidFill>
                  <a:schemeClr val="dk2"/>
                </a:solidFill>
                <a:latin typeface="Arial Black"/>
                <a:ea typeface="Arial Black"/>
                <a:cs typeface="Arial Black"/>
                <a:sym typeface="Arial Black"/>
              </a:rPr>
              <a:t>2</a:t>
            </a:r>
            <a:endParaRPr sz="5000">
              <a:solidFill>
                <a:schemeClr val="dk2"/>
              </a:solidFill>
              <a:latin typeface="Arial Black"/>
              <a:ea typeface="Arial Black"/>
              <a:cs typeface="Arial Black"/>
              <a:sym typeface="Arial Black"/>
            </a:endParaRPr>
          </a:p>
        </p:txBody>
      </p:sp>
      <p:sp>
        <p:nvSpPr>
          <p:cNvPr id="119" name="Google Shape;119;p22"/>
          <p:cNvSpPr txBox="1"/>
          <p:nvPr>
            <p:ph idx="2" type="body"/>
          </p:nvPr>
        </p:nvSpPr>
        <p:spPr>
          <a:xfrm>
            <a:off x="4777660" y="2992916"/>
            <a:ext cx="2765502" cy="1622096"/>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accent5"/>
              </a:buClr>
              <a:buSzPts val="2000"/>
              <a:buFont typeface="Arial"/>
              <a:buNone/>
              <a:defRPr b="0" i="0" sz="2000" u="none" cap="none" strike="noStrike">
                <a:solidFill>
                  <a:schemeClr val="accent5"/>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0" name="Google Shape;120;p22"/>
          <p:cNvSpPr txBox="1"/>
          <p:nvPr/>
        </p:nvSpPr>
        <p:spPr>
          <a:xfrm>
            <a:off x="4777660" y="2320976"/>
            <a:ext cx="2765502" cy="6666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400"/>
              <a:buFont typeface="Arial"/>
              <a:buNone/>
            </a:pPr>
            <a:r>
              <a:rPr b="1" lang="en-US" sz="2400">
                <a:solidFill>
                  <a:schemeClr val="accent2"/>
                </a:solidFill>
                <a:latin typeface="Arial"/>
                <a:ea typeface="Arial"/>
                <a:cs typeface="Arial"/>
                <a:sym typeface="Arial"/>
              </a:rPr>
              <a:t>Click to Edit Subtitle</a:t>
            </a:r>
            <a:endParaRPr b="1" sz="2400">
              <a:solidFill>
                <a:schemeClr val="accent2"/>
              </a:solidFill>
              <a:latin typeface="Arial"/>
              <a:ea typeface="Arial"/>
              <a:cs typeface="Arial"/>
              <a:sym typeface="Arial"/>
            </a:endParaRPr>
          </a:p>
        </p:txBody>
      </p:sp>
      <p:sp>
        <p:nvSpPr>
          <p:cNvPr id="121" name="Google Shape;121;p22"/>
          <p:cNvSpPr txBox="1"/>
          <p:nvPr/>
        </p:nvSpPr>
        <p:spPr>
          <a:xfrm>
            <a:off x="9352344" y="1337341"/>
            <a:ext cx="743512" cy="746235"/>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2"/>
              </a:buClr>
              <a:buSzPts val="5000"/>
              <a:buFont typeface="Arial Black"/>
              <a:buNone/>
            </a:pPr>
            <a:r>
              <a:rPr lang="en-US" sz="5000">
                <a:solidFill>
                  <a:schemeClr val="dk2"/>
                </a:solidFill>
                <a:latin typeface="Arial Black"/>
                <a:ea typeface="Arial Black"/>
                <a:cs typeface="Arial Black"/>
                <a:sym typeface="Arial Black"/>
              </a:rPr>
              <a:t>3</a:t>
            </a:r>
            <a:endParaRPr sz="5000">
              <a:solidFill>
                <a:schemeClr val="dk2"/>
              </a:solidFill>
              <a:latin typeface="Arial Black"/>
              <a:ea typeface="Arial Black"/>
              <a:cs typeface="Arial Black"/>
              <a:sym typeface="Arial Black"/>
            </a:endParaRPr>
          </a:p>
        </p:txBody>
      </p:sp>
      <p:sp>
        <p:nvSpPr>
          <p:cNvPr id="122" name="Google Shape;122;p22"/>
          <p:cNvSpPr txBox="1"/>
          <p:nvPr>
            <p:ph idx="3" type="body"/>
          </p:nvPr>
        </p:nvSpPr>
        <p:spPr>
          <a:xfrm>
            <a:off x="8666755" y="2992916"/>
            <a:ext cx="2765502" cy="1622096"/>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accent5"/>
              </a:buClr>
              <a:buSzPts val="2000"/>
              <a:buFont typeface="Arial"/>
              <a:buNone/>
              <a:defRPr b="0" i="0" sz="2000" u="none" cap="none" strike="noStrike">
                <a:solidFill>
                  <a:schemeClr val="accent5"/>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3" name="Google Shape;123;p22"/>
          <p:cNvSpPr txBox="1"/>
          <p:nvPr/>
        </p:nvSpPr>
        <p:spPr>
          <a:xfrm>
            <a:off x="8666755" y="2320976"/>
            <a:ext cx="2765502" cy="6666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400"/>
              <a:buFont typeface="Arial"/>
              <a:buNone/>
            </a:pPr>
            <a:r>
              <a:rPr b="1" lang="en-US" sz="2400">
                <a:solidFill>
                  <a:schemeClr val="accent2"/>
                </a:solidFill>
                <a:latin typeface="Arial"/>
                <a:ea typeface="Arial"/>
                <a:cs typeface="Arial"/>
                <a:sym typeface="Arial"/>
              </a:rPr>
              <a:t>Click to Edit Subtitle</a:t>
            </a:r>
            <a:endParaRPr b="1" sz="2400">
              <a:solidFill>
                <a:schemeClr val="accent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Black"/>
              <a:buNone/>
              <a:defRPr b="0" i="0" sz="44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 name="Google Shape;23;p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type="blank">
  <p:cSld name="BLANK">
    <p:spTree>
      <p:nvGrpSpPr>
        <p:cNvPr id="26" name="Shape 26"/>
        <p:cNvGrpSpPr/>
        <p:nvPr/>
      </p:nvGrpSpPr>
      <p:grpSpPr>
        <a:xfrm>
          <a:off x="0" y="0"/>
          <a:ext cx="0" cy="0"/>
          <a:chOff x="0" y="0"/>
          <a:chExt cx="0" cy="0"/>
        </a:xfrm>
      </p:grpSpPr>
      <p:sp>
        <p:nvSpPr>
          <p:cNvPr id="27" name="Google Shape;27;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0" name="Shape 30"/>
        <p:cNvGrpSpPr/>
        <p:nvPr/>
      </p:nvGrpSpPr>
      <p:grpSpPr>
        <a:xfrm>
          <a:off x="0" y="0"/>
          <a:ext cx="0" cy="0"/>
          <a:chOff x="0" y="0"/>
          <a:chExt cx="0" cy="0"/>
        </a:xfrm>
      </p:grpSpPr>
      <p:pic>
        <p:nvPicPr>
          <p:cNvPr id="31" name="Google Shape;31;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2" name="Google Shape;32;p6"/>
          <p:cNvSpPr txBox="1"/>
          <p:nvPr>
            <p:ph type="title"/>
          </p:nvPr>
        </p:nvSpPr>
        <p:spPr>
          <a:xfrm>
            <a:off x="608234" y="461365"/>
            <a:ext cx="10975532" cy="765551"/>
          </a:xfrm>
          <a:prstGeom prst="rect">
            <a:avLst/>
          </a:prstGeom>
          <a:noFill/>
          <a:ln>
            <a:noFill/>
          </a:ln>
        </p:spPr>
        <p:txBody>
          <a:bodyPr anchorCtr="0" anchor="t" bIns="45700" lIns="91425" spcFirstLastPara="1" rIns="91425" wrap="square" tIns="45700"/>
          <a:lstStyle>
            <a:lvl1pPr lvl="0" marR="0" rtl="0" algn="ctr">
              <a:lnSpc>
                <a:spcPct val="90000"/>
              </a:lnSpc>
              <a:spcBef>
                <a:spcPts val="0"/>
              </a:spcBef>
              <a:spcAft>
                <a:spcPts val="0"/>
              </a:spcAft>
              <a:buClr>
                <a:schemeClr val="dk2"/>
              </a:buClr>
              <a:buSzPts val="5000"/>
              <a:buFont typeface="Arial Black"/>
              <a:buNone/>
              <a:defRPr b="0" i="0" sz="50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icture with Caption">
  <p:cSld name="1_Picture with Caption">
    <p:spTree>
      <p:nvGrpSpPr>
        <p:cNvPr id="33" name="Shape 33"/>
        <p:cNvGrpSpPr/>
        <p:nvPr/>
      </p:nvGrpSpPr>
      <p:grpSpPr>
        <a:xfrm>
          <a:off x="0" y="0"/>
          <a:ext cx="0" cy="0"/>
          <a:chOff x="0" y="0"/>
          <a:chExt cx="0" cy="0"/>
        </a:xfrm>
      </p:grpSpPr>
      <p:pic>
        <p:nvPicPr>
          <p:cNvPr id="34" name="Google Shape;34;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5" name="Google Shape;35;p7"/>
          <p:cNvSpPr/>
          <p:nvPr>
            <p:ph idx="2" type="pic"/>
          </p:nvPr>
        </p:nvSpPr>
        <p:spPr>
          <a:xfrm>
            <a:off x="763930" y="763928"/>
            <a:ext cx="7222602" cy="532435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6" name="Google Shape;36;p7"/>
          <p:cNvSpPr txBox="1"/>
          <p:nvPr>
            <p:ph idx="1" type="body"/>
          </p:nvPr>
        </p:nvSpPr>
        <p:spPr>
          <a:xfrm>
            <a:off x="8342664" y="1481559"/>
            <a:ext cx="3116273" cy="3889094"/>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000"/>
              </a:spcBef>
              <a:spcAft>
                <a:spcPts val="0"/>
              </a:spcAft>
              <a:buClr>
                <a:schemeClr val="accent5"/>
              </a:buClr>
              <a:buSzPts val="2000"/>
              <a:buFont typeface="Arial"/>
              <a:buNone/>
              <a:defRPr b="0" i="0" sz="2000" u="none" cap="none" strike="noStrike">
                <a:solidFill>
                  <a:schemeClr val="accent5"/>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type="titleOnly">
  <p:cSld name="TITLE_ONLY">
    <p:spTree>
      <p:nvGrpSpPr>
        <p:cNvPr id="37" name="Shape 37"/>
        <p:cNvGrpSpPr/>
        <p:nvPr/>
      </p:nvGrpSpPr>
      <p:grpSpPr>
        <a:xfrm>
          <a:off x="0" y="0"/>
          <a:ext cx="0" cy="0"/>
          <a:chOff x="0" y="0"/>
          <a:chExt cx="0" cy="0"/>
        </a:xfrm>
      </p:grpSpPr>
      <p:sp>
        <p:nvSpPr>
          <p:cNvPr id="38" name="Google Shape;3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Black"/>
              <a:buNone/>
              <a:defRPr b="0" i="0" sz="44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Google Shape;40;p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only">
  <p:cSld name="2_Title only">
    <p:spTree>
      <p:nvGrpSpPr>
        <p:cNvPr id="42" name="Shape 42"/>
        <p:cNvGrpSpPr/>
        <p:nvPr/>
      </p:nvGrpSpPr>
      <p:grpSpPr>
        <a:xfrm>
          <a:off x="0" y="0"/>
          <a:ext cx="0" cy="0"/>
          <a:chOff x="0" y="0"/>
          <a:chExt cx="0" cy="0"/>
        </a:xfrm>
      </p:grpSpPr>
      <p:sp>
        <p:nvSpPr>
          <p:cNvPr id="43" name="Google Shape;43;p9"/>
          <p:cNvSpPr txBox="1"/>
          <p:nvPr>
            <p:ph type="title"/>
          </p:nvPr>
        </p:nvSpPr>
        <p:spPr>
          <a:xfrm>
            <a:off x="792480" y="676656"/>
            <a:ext cx="10888896" cy="5715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rgbClr val="009DD9"/>
              </a:buClr>
              <a:buSzPts val="4400"/>
              <a:buFont typeface="Arial Black"/>
              <a:buNone/>
              <a:defRPr b="0" i="0" sz="4400" u="none" cap="none" strike="noStrike">
                <a:solidFill>
                  <a:srgbClr val="009DD9"/>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9"/>
          <p:cNvSpPr txBox="1"/>
          <p:nvPr>
            <p:ph idx="1" type="body"/>
          </p:nvPr>
        </p:nvSpPr>
        <p:spPr>
          <a:xfrm>
            <a:off x="792480" y="1280160"/>
            <a:ext cx="10880429" cy="315118"/>
          </a:xfrm>
          <a:prstGeom prst="rect">
            <a:avLst/>
          </a:prstGeom>
          <a:noFill/>
          <a:ln>
            <a:noFill/>
          </a:ln>
        </p:spPr>
        <p:txBody>
          <a:bodyPr anchorCtr="0" anchor="t" bIns="0" lIns="91425" spcFirstLastPara="1" rIns="91425" wrap="square" tIns="0"/>
          <a:lstStyle>
            <a:lvl1pPr indent="-228600" lvl="0" marL="457200" marR="0" rtl="0" algn="l">
              <a:lnSpc>
                <a:spcPct val="9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5" name="Google Shape;45;p9"/>
          <p:cNvSpPr txBox="1"/>
          <p:nvPr>
            <p:ph idx="2" type="body"/>
          </p:nvPr>
        </p:nvSpPr>
        <p:spPr>
          <a:xfrm>
            <a:off x="914401" y="6373368"/>
            <a:ext cx="10765367" cy="365760"/>
          </a:xfrm>
          <a:prstGeom prst="rect">
            <a:avLst/>
          </a:prstGeom>
          <a:noFill/>
          <a:ln>
            <a:noFill/>
          </a:ln>
        </p:spPr>
        <p:txBody>
          <a:bodyPr anchorCtr="0" anchor="b" bIns="0" lIns="91425" spcFirstLastPara="1" rIns="91425" wrap="square" tIns="0"/>
          <a:lstStyle>
            <a:lvl1pPr indent="-228600" lvl="0" marL="457200" marR="0" rtl="0" algn="r">
              <a:lnSpc>
                <a:spcPct val="90000"/>
              </a:lnSpc>
              <a:spcBef>
                <a:spcPts val="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46" name="Shape 46"/>
        <p:cNvGrpSpPr/>
        <p:nvPr/>
      </p:nvGrpSpPr>
      <p:grpSpPr>
        <a:xfrm>
          <a:off x="0" y="0"/>
          <a:ext cx="0" cy="0"/>
          <a:chOff x="0" y="0"/>
          <a:chExt cx="0" cy="0"/>
        </a:xfrm>
      </p:grpSpPr>
      <p:sp>
        <p:nvSpPr>
          <p:cNvPr id="47" name="Google Shape;47;p10"/>
          <p:cNvSpPr txBox="1"/>
          <p:nvPr>
            <p:ph type="title"/>
          </p:nvPr>
        </p:nvSpPr>
        <p:spPr>
          <a:xfrm>
            <a:off x="792481" y="676656"/>
            <a:ext cx="10887287" cy="5715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rgbClr val="009DD9"/>
              </a:buClr>
              <a:buSzPts val="4400"/>
              <a:buFont typeface="Arial Black"/>
              <a:buNone/>
              <a:defRPr b="0" i="0" sz="4400" u="none" cap="none" strike="noStrike">
                <a:solidFill>
                  <a:srgbClr val="009DD9"/>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0"/>
          <p:cNvSpPr txBox="1"/>
          <p:nvPr>
            <p:ph idx="1" type="body"/>
          </p:nvPr>
        </p:nvSpPr>
        <p:spPr>
          <a:xfrm>
            <a:off x="792481" y="1280160"/>
            <a:ext cx="10887287" cy="315118"/>
          </a:xfrm>
          <a:prstGeom prst="rect">
            <a:avLst/>
          </a:prstGeom>
          <a:noFill/>
          <a:ln>
            <a:noFill/>
          </a:ln>
        </p:spPr>
        <p:txBody>
          <a:bodyPr anchorCtr="0" anchor="t" bIns="0" lIns="91425" spcFirstLastPara="1" rIns="91425" wrap="square" tIns="0"/>
          <a:lstStyle>
            <a:lvl1pPr indent="-228600" lvl="0" marL="457200" marR="0" rtl="0" algn="l">
              <a:lnSpc>
                <a:spcPct val="9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9" name="Google Shape;49;p10"/>
          <p:cNvSpPr txBox="1"/>
          <p:nvPr>
            <p:ph idx="2" type="body"/>
          </p:nvPr>
        </p:nvSpPr>
        <p:spPr>
          <a:xfrm>
            <a:off x="792481" y="2020825"/>
            <a:ext cx="10887287" cy="4079875"/>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800"/>
              </a:spcBef>
              <a:spcAft>
                <a:spcPts val="0"/>
              </a:spcAft>
              <a:buClr>
                <a:srgbClr val="5F5F5F"/>
              </a:buClr>
              <a:buSzPts val="2800"/>
              <a:buFont typeface="Arial"/>
              <a:buChar char="•"/>
              <a:defRPr b="0" i="0" sz="2800" u="none" cap="none" strike="noStrike">
                <a:solidFill>
                  <a:srgbClr val="5F5F5F"/>
                </a:solidFill>
                <a:latin typeface="Arial"/>
                <a:ea typeface="Arial"/>
                <a:cs typeface="Arial"/>
                <a:sym typeface="Arial"/>
              </a:defRPr>
            </a:lvl1pPr>
            <a:lvl2pPr indent="-381000" lvl="1" marL="914400" marR="0" rtl="0" algn="l">
              <a:lnSpc>
                <a:spcPct val="90000"/>
              </a:lnSpc>
              <a:spcBef>
                <a:spcPts val="500"/>
              </a:spcBef>
              <a:spcAft>
                <a:spcPts val="0"/>
              </a:spcAft>
              <a:buClr>
                <a:srgbClr val="5F5F5F"/>
              </a:buClr>
              <a:buSzPts val="2400"/>
              <a:buFont typeface="Arial"/>
              <a:buChar char="•"/>
              <a:defRPr b="0" i="0" sz="2400" u="none" cap="none" strike="noStrike">
                <a:solidFill>
                  <a:srgbClr val="5F5F5F"/>
                </a:solidFill>
                <a:latin typeface="Arial"/>
                <a:ea typeface="Arial"/>
                <a:cs typeface="Arial"/>
                <a:sym typeface="Arial"/>
              </a:defRPr>
            </a:lvl2pPr>
            <a:lvl3pPr indent="-355600" lvl="2" marL="1371600" marR="0" rtl="0" algn="l">
              <a:lnSpc>
                <a:spcPct val="90000"/>
              </a:lnSpc>
              <a:spcBef>
                <a:spcPts val="500"/>
              </a:spcBef>
              <a:spcAft>
                <a:spcPts val="0"/>
              </a:spcAft>
              <a:buClr>
                <a:srgbClr val="5F5F5F"/>
              </a:buClr>
              <a:buSzPts val="2000"/>
              <a:buFont typeface="Arial"/>
              <a:buChar char="•"/>
              <a:defRPr b="0" i="0" sz="2000" u="none" cap="none" strike="noStrike">
                <a:solidFill>
                  <a:srgbClr val="5F5F5F"/>
                </a:solidFill>
                <a:latin typeface="Arial"/>
                <a:ea typeface="Arial"/>
                <a:cs typeface="Arial"/>
                <a:sym typeface="Arial"/>
              </a:defRPr>
            </a:lvl3pPr>
            <a:lvl4pPr indent="-342900" lvl="3" marL="1828800" marR="0" rtl="0" algn="l">
              <a:lnSpc>
                <a:spcPct val="90000"/>
              </a:lnSpc>
              <a:spcBef>
                <a:spcPts val="500"/>
              </a:spcBef>
              <a:spcAft>
                <a:spcPts val="0"/>
              </a:spcAft>
              <a:buClr>
                <a:srgbClr val="5F5F5F"/>
              </a:buClr>
              <a:buSzPts val="1800"/>
              <a:buFont typeface="Arial"/>
              <a:buChar char="•"/>
              <a:defRPr b="0" i="0" sz="1800" u="none" cap="none" strike="noStrike">
                <a:solidFill>
                  <a:srgbClr val="5F5F5F"/>
                </a:solidFill>
                <a:latin typeface="Arial"/>
                <a:ea typeface="Arial"/>
                <a:cs typeface="Arial"/>
                <a:sym typeface="Arial"/>
              </a:defRPr>
            </a:lvl4pPr>
            <a:lvl5pPr indent="-342900" lvl="4" marL="2286000" marR="0" rtl="0" algn="l">
              <a:lnSpc>
                <a:spcPct val="90000"/>
              </a:lnSpc>
              <a:spcBef>
                <a:spcPts val="500"/>
              </a:spcBef>
              <a:spcAft>
                <a:spcPts val="0"/>
              </a:spcAft>
              <a:buClr>
                <a:srgbClr val="5F5F5F"/>
              </a:buClr>
              <a:buSzPts val="1800"/>
              <a:buFont typeface="Arial"/>
              <a:buChar char="•"/>
              <a:defRPr b="0" i="0" sz="1800" u="none" cap="none" strike="noStrike">
                <a:solidFill>
                  <a:srgbClr val="5F5F5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 name="Google Shape;50;p10"/>
          <p:cNvSpPr txBox="1"/>
          <p:nvPr>
            <p:ph idx="3" type="body"/>
          </p:nvPr>
        </p:nvSpPr>
        <p:spPr>
          <a:xfrm>
            <a:off x="792481" y="6373368"/>
            <a:ext cx="10887287" cy="365760"/>
          </a:xfrm>
          <a:prstGeom prst="rect">
            <a:avLst/>
          </a:prstGeom>
          <a:noFill/>
          <a:ln>
            <a:noFill/>
          </a:ln>
        </p:spPr>
        <p:txBody>
          <a:bodyPr anchorCtr="0" anchor="b" bIns="0" lIns="91425" spcFirstLastPara="1" rIns="91425" wrap="square" tIns="0"/>
          <a:lstStyle>
            <a:lvl1pPr indent="-228600" lvl="0" marL="457200" marR="0" rtl="0" algn="l">
              <a:lnSpc>
                <a:spcPct val="90000"/>
              </a:lnSpc>
              <a:spcBef>
                <a:spcPts val="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Black"/>
              <a:buNone/>
              <a:defRPr b="0" i="0" sz="44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27.png"/><Relationship Id="rId6" Type="http://schemas.openxmlformats.org/officeDocument/2006/relationships/image" Target="../media/image31.png"/><Relationship Id="rId7" Type="http://schemas.openxmlformats.org/officeDocument/2006/relationships/image" Target="../media/image28.png"/><Relationship Id="rId8"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4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4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5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46.png"/><Relationship Id="rId4" Type="http://schemas.openxmlformats.org/officeDocument/2006/relationships/image" Target="../media/image52.png"/><Relationship Id="rId5" Type="http://schemas.openxmlformats.org/officeDocument/2006/relationships/image" Target="../media/image49.png"/><Relationship Id="rId6"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5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2522483" y="2100604"/>
            <a:ext cx="7147034" cy="2406376"/>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5000"/>
              <a:buFont typeface="Arial Black"/>
              <a:buNone/>
            </a:pPr>
            <a:r>
              <a:rPr b="0" i="0" lang="en-US" sz="5000" u="none" cap="none" strike="noStrike">
                <a:solidFill>
                  <a:schemeClr val="lt1"/>
                </a:solidFill>
                <a:latin typeface="Arial Black"/>
                <a:ea typeface="Arial Black"/>
                <a:cs typeface="Arial Black"/>
                <a:sym typeface="Arial Black"/>
              </a:rPr>
              <a:t>State of the Craft Brewing Industry: </a:t>
            </a:r>
            <a:br>
              <a:rPr b="0" i="0" lang="en-US" sz="5000" u="none" cap="none" strike="noStrike">
                <a:solidFill>
                  <a:schemeClr val="lt1"/>
                </a:solidFill>
                <a:latin typeface="Arial Black"/>
                <a:ea typeface="Arial Black"/>
                <a:cs typeface="Arial Black"/>
                <a:sym typeface="Arial Black"/>
              </a:rPr>
            </a:br>
            <a:r>
              <a:rPr b="0" i="0" lang="en-US" sz="5000" u="none" cap="none" strike="noStrike">
                <a:solidFill>
                  <a:schemeClr val="lt1"/>
                </a:solidFill>
                <a:latin typeface="Arial Black"/>
                <a:ea typeface="Arial Black"/>
                <a:cs typeface="Arial Black"/>
                <a:sym typeface="Arial Black"/>
              </a:rPr>
              <a:t>A </a:t>
            </a:r>
            <a:r>
              <a:rPr b="0" i="0" lang="en-US" sz="5000" u="none" cap="none" strike="noStrike">
                <a:solidFill>
                  <a:schemeClr val="accent5"/>
                </a:solidFill>
                <a:latin typeface="Arial Black"/>
                <a:ea typeface="Arial Black"/>
                <a:cs typeface="Arial Black"/>
                <a:sym typeface="Arial Black"/>
              </a:rPr>
              <a:t>V</a:t>
            </a:r>
            <a:r>
              <a:rPr b="0" i="0" lang="en-US" sz="5000" u="none" cap="none" strike="noStrike">
                <a:solidFill>
                  <a:schemeClr val="lt1"/>
                </a:solidFill>
                <a:latin typeface="Arial Black"/>
                <a:ea typeface="Arial Black"/>
                <a:cs typeface="Arial Black"/>
                <a:sym typeface="Arial Black"/>
              </a:rPr>
              <a:t>i</a:t>
            </a:r>
            <a:r>
              <a:rPr b="0" i="0" lang="en-US" sz="5000" u="none" cap="none" strike="noStrike">
                <a:solidFill>
                  <a:schemeClr val="accent5"/>
                </a:solidFill>
                <a:latin typeface="Arial Black"/>
                <a:ea typeface="Arial Black"/>
                <a:cs typeface="Arial Black"/>
                <a:sym typeface="Arial Black"/>
              </a:rPr>
              <a:t>e</a:t>
            </a:r>
            <a:r>
              <a:rPr b="0" i="0" lang="en-US" sz="5000" u="none" cap="none" strike="noStrike">
                <a:solidFill>
                  <a:schemeClr val="lt1"/>
                </a:solidFill>
                <a:latin typeface="Arial Black"/>
                <a:ea typeface="Arial Black"/>
                <a:cs typeface="Arial Black"/>
                <a:sym typeface="Arial Black"/>
              </a:rPr>
              <a:t>w f</a:t>
            </a:r>
            <a:r>
              <a:rPr b="0" i="0" lang="en-US" sz="5000" u="none" cap="none" strike="noStrike">
                <a:solidFill>
                  <a:schemeClr val="accent5"/>
                </a:solidFill>
                <a:latin typeface="Arial Black"/>
                <a:ea typeface="Arial Black"/>
                <a:cs typeface="Arial Black"/>
                <a:sym typeface="Arial Black"/>
              </a:rPr>
              <a:t>r</a:t>
            </a:r>
            <a:r>
              <a:rPr b="0" i="0" lang="en-US" sz="5000" u="none" cap="none" strike="noStrike">
                <a:solidFill>
                  <a:schemeClr val="lt1"/>
                </a:solidFill>
                <a:latin typeface="Arial Black"/>
                <a:ea typeface="Arial Black"/>
                <a:cs typeface="Arial Black"/>
                <a:sym typeface="Arial Black"/>
              </a:rPr>
              <a:t>o</a:t>
            </a:r>
            <a:r>
              <a:rPr b="0" i="0" lang="en-US" sz="5000" u="none" cap="none" strike="noStrike">
                <a:solidFill>
                  <a:schemeClr val="accent5"/>
                </a:solidFill>
                <a:latin typeface="Arial Black"/>
                <a:ea typeface="Arial Black"/>
                <a:cs typeface="Arial Black"/>
                <a:sym typeface="Arial Black"/>
              </a:rPr>
              <a:t>m</a:t>
            </a:r>
            <a:r>
              <a:rPr b="0" i="0" lang="en-US" sz="5000" u="none" cap="none" strike="noStrike">
                <a:solidFill>
                  <a:schemeClr val="lt1"/>
                </a:solidFill>
                <a:latin typeface="Arial Black"/>
                <a:ea typeface="Arial Black"/>
                <a:cs typeface="Arial Black"/>
                <a:sym typeface="Arial Black"/>
              </a:rPr>
              <a:t> </a:t>
            </a:r>
            <a:r>
              <a:rPr b="0" i="0" lang="en-US" sz="5000" u="none" cap="none" strike="noStrike">
                <a:solidFill>
                  <a:schemeClr val="accent5"/>
                </a:solidFill>
                <a:latin typeface="Arial Black"/>
                <a:ea typeface="Arial Black"/>
                <a:cs typeface="Arial Black"/>
                <a:sym typeface="Arial Black"/>
              </a:rPr>
              <a:t>on</a:t>
            </a:r>
            <a:r>
              <a:rPr b="0" i="0" lang="en-US" sz="5000" u="none" cap="none" strike="noStrike">
                <a:solidFill>
                  <a:schemeClr val="lt1"/>
                </a:solidFill>
                <a:latin typeface="Arial Black"/>
                <a:ea typeface="Arial Black"/>
                <a:cs typeface="Arial Black"/>
                <a:sym typeface="Arial Black"/>
              </a:rPr>
              <a:t> </a:t>
            </a:r>
            <a:r>
              <a:rPr b="0" i="0" lang="en-US" sz="5000" u="none" cap="none" strike="noStrike">
                <a:solidFill>
                  <a:schemeClr val="accent5"/>
                </a:solidFill>
                <a:latin typeface="Arial Black"/>
                <a:ea typeface="Arial Black"/>
                <a:cs typeface="Arial Black"/>
                <a:sym typeface="Arial Black"/>
              </a:rPr>
              <a:t>T</a:t>
            </a:r>
            <a:r>
              <a:rPr b="0" i="0" lang="en-US" sz="5000" u="none" cap="none" strike="noStrike">
                <a:solidFill>
                  <a:schemeClr val="lt1"/>
                </a:solidFill>
                <a:latin typeface="Arial Black"/>
                <a:ea typeface="Arial Black"/>
                <a:cs typeface="Arial Black"/>
                <a:sym typeface="Arial Black"/>
              </a:rPr>
              <a:t>op</a:t>
            </a:r>
            <a:endParaRPr b="0" i="0" sz="50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Arial Black"/>
              <a:buNone/>
            </a:pPr>
            <a:r>
              <a:rPr b="0" i="0" lang="en-US" sz="4400" u="none" cap="none" strike="noStrike">
                <a:solidFill>
                  <a:schemeClr val="dk2"/>
                </a:solidFill>
                <a:latin typeface="Arial Black"/>
                <a:ea typeface="Arial Black"/>
                <a:cs typeface="Arial Black"/>
                <a:sym typeface="Arial Black"/>
              </a:rPr>
              <a:t>How Much Is Out There?</a:t>
            </a:r>
            <a:endParaRPr b="0" i="0" sz="4400" u="none" cap="none" strike="noStrike">
              <a:solidFill>
                <a:schemeClr val="dk2"/>
              </a:solidFill>
              <a:latin typeface="Arial Black"/>
              <a:ea typeface="Arial Black"/>
              <a:cs typeface="Arial Black"/>
              <a:sym typeface="Arial Black"/>
            </a:endParaRPr>
          </a:p>
        </p:txBody>
      </p:sp>
      <p:sp>
        <p:nvSpPr>
          <p:cNvPr id="181" name="Google Shape;181;p32"/>
          <p:cNvSpPr txBox="1"/>
          <p:nvPr>
            <p:ph idx="1" type="body"/>
          </p:nvPr>
        </p:nvSpPr>
        <p:spPr>
          <a:xfrm>
            <a:off x="838200" y="1825625"/>
            <a:ext cx="10515600" cy="477111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800"/>
              <a:buFont typeface="Arial"/>
              <a:buNone/>
            </a:pPr>
            <a:r>
              <a:rPr b="0" i="0" lang="en-US" sz="2800" u="none" cap="none" strike="noStrike">
                <a:solidFill>
                  <a:schemeClr val="dk2"/>
                </a:solidFill>
                <a:latin typeface="Arial"/>
                <a:ea typeface="Arial"/>
                <a:cs typeface="Arial"/>
                <a:sym typeface="Arial"/>
              </a:rPr>
              <a:t>4 Million Barrels of “High End” Growth</a:t>
            </a:r>
            <a:endParaRPr b="0" i="0" sz="2800" u="none" cap="none" strike="noStrike">
              <a:solidFill>
                <a:schemeClr val="dk2"/>
              </a:solidFill>
              <a:latin typeface="Arial"/>
              <a:ea typeface="Arial"/>
              <a:cs typeface="Arial"/>
              <a:sym typeface="Arial"/>
            </a:endParaRPr>
          </a:p>
          <a:p>
            <a:pPr indent="0" lvl="0" marL="0" marR="0" rtl="0" algn="ctr">
              <a:lnSpc>
                <a:spcPct val="90000"/>
              </a:lnSpc>
              <a:spcBef>
                <a:spcPts val="1000"/>
              </a:spcBef>
              <a:spcAft>
                <a:spcPts val="0"/>
              </a:spcAft>
              <a:buClr>
                <a:schemeClr val="accent1"/>
              </a:buClr>
              <a:buSzPts val="2800"/>
              <a:buFont typeface="Arial"/>
              <a:buNone/>
            </a:pPr>
            <a:r>
              <a:rPr b="0" i="0" lang="en-US" sz="2800" u="none" cap="none" strike="noStrike">
                <a:solidFill>
                  <a:schemeClr val="accent1"/>
                </a:solidFill>
                <a:latin typeface="Arial"/>
                <a:ea typeface="Arial"/>
                <a:cs typeface="Arial"/>
                <a:sym typeface="Arial"/>
              </a:rPr>
              <a:t>- 2 Million for Imports</a:t>
            </a:r>
            <a:endParaRPr/>
          </a:p>
          <a:p>
            <a:pPr indent="0" lvl="0" marL="0" marR="0" rtl="0" algn="ctr">
              <a:lnSpc>
                <a:spcPct val="90000"/>
              </a:lnSpc>
              <a:spcBef>
                <a:spcPts val="1000"/>
              </a:spcBef>
              <a:spcAft>
                <a:spcPts val="0"/>
              </a:spcAft>
              <a:buClr>
                <a:schemeClr val="accent1"/>
              </a:buClr>
              <a:buSzPts val="2800"/>
              <a:buFont typeface="Arial"/>
              <a:buNone/>
            </a:pPr>
            <a:r>
              <a:rPr b="0" i="0" lang="en-US" sz="2800" u="sng" cap="none" strike="noStrike">
                <a:solidFill>
                  <a:schemeClr val="accent1"/>
                </a:solidFill>
                <a:latin typeface="Arial"/>
                <a:ea typeface="Arial"/>
                <a:cs typeface="Arial"/>
                <a:sym typeface="Arial"/>
              </a:rPr>
              <a:t>- 250K for Superpremium</a:t>
            </a:r>
            <a:endParaRPr b="0" i="0" sz="2800" u="sng" cap="none" strike="noStrike">
              <a:solidFill>
                <a:schemeClr val="accent1"/>
              </a:solidFill>
              <a:latin typeface="Arial"/>
              <a:ea typeface="Arial"/>
              <a:cs typeface="Arial"/>
              <a:sym typeface="Arial"/>
            </a:endParaRPr>
          </a:p>
          <a:p>
            <a:pPr indent="0" lvl="0" marL="0" marR="0" rtl="0" algn="ctr">
              <a:lnSpc>
                <a:spcPct val="90000"/>
              </a:lnSpc>
              <a:spcBef>
                <a:spcPts val="1000"/>
              </a:spcBef>
              <a:spcAft>
                <a:spcPts val="0"/>
              </a:spcAft>
              <a:buClr>
                <a:schemeClr val="dk2"/>
              </a:buClr>
              <a:buSzPts val="2800"/>
              <a:buFont typeface="Arial"/>
              <a:buNone/>
            </a:pPr>
            <a:r>
              <a:rPr b="0" i="0" lang="en-US" sz="2800" u="none" cap="none" strike="noStrike">
                <a:solidFill>
                  <a:schemeClr val="dk2"/>
                </a:solidFill>
                <a:latin typeface="Arial"/>
                <a:ea typeface="Arial"/>
                <a:cs typeface="Arial"/>
                <a:sym typeface="Arial"/>
              </a:rPr>
              <a:t>= 1.75 M for “Craft”</a:t>
            </a:r>
            <a:endParaRPr/>
          </a:p>
          <a:p>
            <a:pPr indent="0" lvl="0" marL="0" marR="0" rtl="0" algn="ctr">
              <a:lnSpc>
                <a:spcPct val="90000"/>
              </a:lnSpc>
              <a:spcBef>
                <a:spcPts val="1000"/>
              </a:spcBef>
              <a:spcAft>
                <a:spcPts val="0"/>
              </a:spcAft>
              <a:buClr>
                <a:schemeClr val="accent1"/>
              </a:buClr>
              <a:buSzPts val="2800"/>
              <a:buFont typeface="Arial"/>
              <a:buNone/>
            </a:pPr>
            <a:r>
              <a:rPr b="0" i="0" lang="en-US" sz="2800" u="none" cap="none" strike="noStrike">
                <a:solidFill>
                  <a:schemeClr val="accent1"/>
                </a:solidFill>
                <a:latin typeface="Arial"/>
                <a:ea typeface="Arial"/>
                <a:cs typeface="Arial"/>
                <a:sym typeface="Arial"/>
              </a:rPr>
              <a:t>- 500K for Large Brewer Craft</a:t>
            </a:r>
            <a:endParaRPr/>
          </a:p>
          <a:p>
            <a:pPr indent="0" lvl="0" marL="0" marR="0" rtl="0" algn="ctr">
              <a:lnSpc>
                <a:spcPct val="90000"/>
              </a:lnSpc>
              <a:spcBef>
                <a:spcPts val="1000"/>
              </a:spcBef>
              <a:spcAft>
                <a:spcPts val="0"/>
              </a:spcAft>
              <a:buClr>
                <a:schemeClr val="accent1"/>
              </a:buClr>
              <a:buSzPts val="2800"/>
              <a:buFont typeface="Arial"/>
              <a:buNone/>
            </a:pPr>
            <a:r>
              <a:rPr b="0" i="0" lang="en-US" sz="2800" u="none" cap="none" strike="noStrike">
                <a:solidFill>
                  <a:schemeClr val="accent1"/>
                </a:solidFill>
                <a:latin typeface="Arial"/>
                <a:ea typeface="Arial"/>
                <a:cs typeface="Arial"/>
                <a:sym typeface="Arial"/>
              </a:rPr>
              <a:t>- 250K for new breweries (~800*300 barrels)</a:t>
            </a:r>
            <a:endParaRPr/>
          </a:p>
          <a:p>
            <a:pPr indent="0" lvl="0" marL="0" marR="0" rtl="0" algn="ctr">
              <a:lnSpc>
                <a:spcPct val="90000"/>
              </a:lnSpc>
              <a:spcBef>
                <a:spcPts val="1000"/>
              </a:spcBef>
              <a:spcAft>
                <a:spcPts val="0"/>
              </a:spcAft>
              <a:buClr>
                <a:schemeClr val="dk2"/>
              </a:buClr>
              <a:buSzPts val="2800"/>
              <a:buFont typeface="Arial"/>
              <a:buNone/>
            </a:pPr>
            <a:r>
              <a:rPr b="0" i="0" lang="en-US" sz="2800" u="none" cap="none" strike="noStrike">
                <a:solidFill>
                  <a:schemeClr val="dk2"/>
                </a:solidFill>
                <a:latin typeface="Arial"/>
                <a:ea typeface="Arial"/>
                <a:cs typeface="Arial"/>
                <a:sym typeface="Arial"/>
              </a:rPr>
              <a:t>A million barrels left… split between 5,000 breweries</a:t>
            </a:r>
            <a:endParaRPr/>
          </a:p>
          <a:p>
            <a:pPr indent="0" lvl="0" marL="0" marR="0" rtl="0" algn="ctr">
              <a:lnSpc>
                <a:spcPct val="90000"/>
              </a:lnSpc>
              <a:spcBef>
                <a:spcPts val="1000"/>
              </a:spcBef>
              <a:spcAft>
                <a:spcPts val="0"/>
              </a:spcAft>
              <a:buClr>
                <a:schemeClr val="dk2"/>
              </a:buClr>
              <a:buSzPts val="2800"/>
              <a:buFont typeface="Arial"/>
              <a:buNone/>
            </a:pPr>
            <a:r>
              <a:rPr b="0" i="0" lang="en-US" sz="2800" u="none" cap="none" strike="noStrike">
                <a:solidFill>
                  <a:schemeClr val="dk2"/>
                </a:solidFill>
                <a:latin typeface="Arial"/>
                <a:ea typeface="Arial"/>
                <a:cs typeface="Arial"/>
                <a:sym typeface="Arial"/>
              </a:rPr>
              <a:t>Micros (25% growth = 1.25M-.25 [new] = 1M)</a:t>
            </a:r>
            <a:endParaRPr/>
          </a:p>
          <a:p>
            <a:pPr indent="0" lvl="0" marL="0" marR="0" rtl="0" algn="ctr">
              <a:lnSpc>
                <a:spcPct val="90000"/>
              </a:lnSpc>
              <a:spcBef>
                <a:spcPts val="1000"/>
              </a:spcBef>
              <a:spcAft>
                <a:spcPts val="0"/>
              </a:spcAft>
              <a:buClr>
                <a:schemeClr val="dk2"/>
              </a:buClr>
              <a:buSzPts val="2800"/>
              <a:buFont typeface="Arial"/>
              <a:buNone/>
            </a:pPr>
            <a:r>
              <a:rPr b="0" i="0" lang="en-US" sz="2800" u="none" cap="none" strike="noStrike">
                <a:solidFill>
                  <a:schemeClr val="dk2"/>
                </a:solidFill>
                <a:latin typeface="Arial"/>
                <a:ea typeface="Arial"/>
                <a:cs typeface="Arial"/>
                <a:sym typeface="Arial"/>
              </a:rPr>
              <a:t>Regionals (Up in mid-year, but not much)</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608234" y="461365"/>
            <a:ext cx="10975532" cy="76555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4500"/>
              <a:buFont typeface="Arial Black"/>
              <a:buNone/>
            </a:pPr>
            <a:r>
              <a:rPr b="0" i="0" lang="en-US" sz="4500" u="none" cap="none" strike="noStrike">
                <a:solidFill>
                  <a:schemeClr val="dk2"/>
                </a:solidFill>
                <a:latin typeface="Arial Black"/>
                <a:ea typeface="Arial Black"/>
                <a:cs typeface="Arial Black"/>
                <a:sym typeface="Arial Black"/>
              </a:rPr>
              <a:t>Independent Craft Brewer Seal</a:t>
            </a:r>
            <a:endParaRPr b="0" i="0" sz="4500" u="none" cap="none" strike="noStrike">
              <a:solidFill>
                <a:schemeClr val="dk2"/>
              </a:solidFill>
              <a:latin typeface="Arial Black"/>
              <a:ea typeface="Arial Black"/>
              <a:cs typeface="Arial Black"/>
              <a:sym typeface="Arial Black"/>
            </a:endParaRPr>
          </a:p>
        </p:txBody>
      </p:sp>
      <p:pic>
        <p:nvPicPr>
          <p:cNvPr descr="independent craft brewer seal" id="187" name="Google Shape;187;p33"/>
          <p:cNvPicPr preferRelativeResize="0"/>
          <p:nvPr/>
        </p:nvPicPr>
        <p:blipFill rotWithShape="1">
          <a:blip r:embed="rId3">
            <a:alphaModFix/>
          </a:blip>
          <a:srcRect b="0" l="0" r="0" t="0"/>
          <a:stretch/>
        </p:blipFill>
        <p:spPr>
          <a:xfrm>
            <a:off x="319314" y="1174749"/>
            <a:ext cx="3007174" cy="4811478"/>
          </a:xfrm>
          <a:prstGeom prst="rect">
            <a:avLst/>
          </a:prstGeom>
          <a:noFill/>
          <a:ln>
            <a:noFill/>
          </a:ln>
        </p:spPr>
      </p:pic>
      <p:sp>
        <p:nvSpPr>
          <p:cNvPr id="188" name="Google Shape;188;p33"/>
          <p:cNvSpPr txBox="1"/>
          <p:nvPr/>
        </p:nvSpPr>
        <p:spPr>
          <a:xfrm>
            <a:off x="3410856" y="1328058"/>
            <a:ext cx="8665029" cy="440120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2"/>
              </a:buClr>
              <a:buSzPts val="4000"/>
              <a:buFont typeface="Arial"/>
              <a:buChar char="•"/>
            </a:pPr>
            <a:r>
              <a:rPr lang="en-US" sz="4000">
                <a:solidFill>
                  <a:schemeClr val="dk2"/>
                </a:solidFill>
                <a:latin typeface="Arial"/>
                <a:ea typeface="Arial"/>
                <a:cs typeface="Arial"/>
                <a:sym typeface="Arial"/>
              </a:rPr>
              <a:t>55% of craft purchases say they factor “small and independent” into purchase decision</a:t>
            </a:r>
            <a:endParaRPr/>
          </a:p>
          <a:p>
            <a:pPr indent="-285750" lvl="0" marL="285750" marR="0" rtl="0" algn="l">
              <a:spcBef>
                <a:spcPts val="0"/>
              </a:spcBef>
              <a:spcAft>
                <a:spcPts val="0"/>
              </a:spcAft>
              <a:buClr>
                <a:schemeClr val="dk2"/>
              </a:buClr>
              <a:buSzPts val="4000"/>
              <a:buFont typeface="Arial"/>
              <a:buChar char="•"/>
            </a:pPr>
            <a:r>
              <a:rPr lang="en-US" sz="4000">
                <a:solidFill>
                  <a:schemeClr val="dk2"/>
                </a:solidFill>
                <a:latin typeface="Arial"/>
                <a:ea typeface="Arial"/>
                <a:cs typeface="Arial"/>
                <a:sym typeface="Arial"/>
              </a:rPr>
              <a:t>Shoppers 		Drinkers</a:t>
            </a:r>
            <a:endParaRPr/>
          </a:p>
          <a:p>
            <a:pPr indent="-285750" lvl="0" marL="285750" marR="0" rtl="0" algn="l">
              <a:spcBef>
                <a:spcPts val="0"/>
              </a:spcBef>
              <a:spcAft>
                <a:spcPts val="0"/>
              </a:spcAft>
              <a:buClr>
                <a:schemeClr val="dk2"/>
              </a:buClr>
              <a:buSzPts val="4000"/>
              <a:buFont typeface="Arial"/>
              <a:buChar char="•"/>
            </a:pPr>
            <a:r>
              <a:rPr lang="en-US" sz="4000">
                <a:solidFill>
                  <a:schemeClr val="dk2"/>
                </a:solidFill>
                <a:latin typeface="Arial"/>
                <a:ea typeface="Arial"/>
                <a:cs typeface="Arial"/>
                <a:sym typeface="Arial"/>
              </a:rPr>
              <a:t>Low Awareness</a:t>
            </a:r>
            <a:endParaRPr/>
          </a:p>
          <a:p>
            <a:pPr indent="-285750" lvl="0" marL="285750" marR="0" rtl="0" algn="l">
              <a:spcBef>
                <a:spcPts val="0"/>
              </a:spcBef>
              <a:spcAft>
                <a:spcPts val="0"/>
              </a:spcAft>
              <a:buClr>
                <a:schemeClr val="dk2"/>
              </a:buClr>
              <a:buSzPts val="4000"/>
              <a:buFont typeface="Arial"/>
              <a:buChar char="•"/>
            </a:pPr>
            <a:r>
              <a:rPr lang="en-US" sz="4000">
                <a:solidFill>
                  <a:schemeClr val="dk2"/>
                </a:solidFill>
                <a:latin typeface="Arial"/>
                <a:ea typeface="Arial"/>
                <a:cs typeface="Arial"/>
                <a:sym typeface="Arial"/>
              </a:rPr>
              <a:t>Information helps in a cluttered world (why the “jam study” is wrong)</a:t>
            </a:r>
            <a:endParaRPr sz="4000">
              <a:solidFill>
                <a:schemeClr val="dk2"/>
              </a:solidFill>
              <a:latin typeface="Arial"/>
              <a:ea typeface="Arial"/>
              <a:cs typeface="Arial"/>
              <a:sym typeface="Arial"/>
            </a:endParaRPr>
          </a:p>
        </p:txBody>
      </p:sp>
      <p:sp>
        <p:nvSpPr>
          <p:cNvPr id="189" name="Google Shape;189;p33"/>
          <p:cNvSpPr/>
          <p:nvPr/>
        </p:nvSpPr>
        <p:spPr>
          <a:xfrm>
            <a:off x="6168571" y="3309258"/>
            <a:ext cx="754743" cy="449942"/>
          </a:xfrm>
          <a:prstGeom prst="mathNotEqual">
            <a:avLst>
              <a:gd fmla="val 23520" name="adj1"/>
              <a:gd fmla="val 6600000" name="adj2"/>
              <a:gd fmla="val 11760" name="adj3"/>
            </a:avLst>
          </a:prstGeom>
          <a:solidFill>
            <a:schemeClr val="accent1"/>
          </a:solidFill>
          <a:ln cap="flat" cmpd="sng" w="12700">
            <a:solidFill>
              <a:srgbClr val="6B2B0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nvSpPr>
        <p:spPr>
          <a:xfrm>
            <a:off x="2522484" y="2834640"/>
            <a:ext cx="7147033" cy="110799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chemeClr val="lt1"/>
                </a:solidFill>
                <a:latin typeface="Arial"/>
                <a:ea typeface="Arial"/>
                <a:cs typeface="Arial"/>
                <a:sym typeface="Arial"/>
              </a:rPr>
              <a:t>Current Status</a:t>
            </a:r>
            <a:endParaRPr b="1" sz="66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3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6"/>
          <p:cNvPicPr preferRelativeResize="0"/>
          <p:nvPr/>
        </p:nvPicPr>
        <p:blipFill rotWithShape="1">
          <a:blip r:embed="rId3">
            <a:alphaModFix/>
          </a:blip>
          <a:srcRect b="0" l="0" r="0" t="0"/>
          <a:stretch/>
        </p:blipFill>
        <p:spPr>
          <a:xfrm>
            <a:off x="0" y="0"/>
            <a:ext cx="12192000" cy="6857999"/>
          </a:xfrm>
          <a:prstGeom prst="rect">
            <a:avLst/>
          </a:prstGeom>
          <a:noFill/>
          <a:ln>
            <a:noFill/>
          </a:ln>
        </p:spPr>
      </p:pic>
      <p:sp>
        <p:nvSpPr>
          <p:cNvPr id="205" name="Google Shape;205;p36"/>
          <p:cNvSpPr txBox="1"/>
          <p:nvPr/>
        </p:nvSpPr>
        <p:spPr>
          <a:xfrm>
            <a:off x="0" y="6334780"/>
            <a:ext cx="260019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Sources: TTB, US Census Bureau,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and Brewers Association</a:t>
            </a:r>
            <a:endParaRPr sz="1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7"/>
          <p:cNvPicPr preferRelativeResize="0"/>
          <p:nvPr/>
        </p:nvPicPr>
        <p:blipFill rotWithShape="1">
          <a:blip r:embed="rId3">
            <a:alphaModFix/>
          </a:blip>
          <a:srcRect b="0" l="0" r="0" t="0"/>
          <a:stretch/>
        </p:blipFill>
        <p:spPr>
          <a:xfrm>
            <a:off x="0" y="0"/>
            <a:ext cx="12191999" cy="6857999"/>
          </a:xfrm>
          <a:prstGeom prst="rect">
            <a:avLst/>
          </a:prstGeom>
          <a:noFill/>
          <a:ln>
            <a:noFill/>
          </a:ln>
        </p:spPr>
      </p:pic>
      <p:sp>
        <p:nvSpPr>
          <p:cNvPr id="211" name="Google Shape;211;p37"/>
          <p:cNvSpPr txBox="1"/>
          <p:nvPr/>
        </p:nvSpPr>
        <p:spPr>
          <a:xfrm>
            <a:off x="9296140" y="5556511"/>
            <a:ext cx="2455103" cy="8728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t>Lower</a:t>
            </a:r>
            <a:r>
              <a:rPr lang="en-US" sz="1600"/>
              <a:t> Rank </a:t>
            </a:r>
            <a:endParaRPr/>
          </a:p>
          <a:p>
            <a:pPr indent="0" lvl="0" marL="0" marR="0" rtl="0" algn="ctr">
              <a:spcBef>
                <a:spcPts val="0"/>
              </a:spcBef>
              <a:spcAft>
                <a:spcPts val="0"/>
              </a:spcAft>
              <a:buNone/>
            </a:pPr>
            <a:r>
              <a:rPr lang="en-US" sz="1600"/>
              <a:t>(more brewery growth) </a:t>
            </a:r>
            <a:endParaRPr/>
          </a:p>
          <a:p>
            <a:pPr indent="0" lvl="0" marL="0" marR="0" rtl="0" algn="ctr">
              <a:spcBef>
                <a:spcPts val="0"/>
              </a:spcBef>
              <a:spcAft>
                <a:spcPts val="0"/>
              </a:spcAft>
              <a:buNone/>
            </a:pPr>
            <a:r>
              <a:rPr lang="en-US" sz="1600"/>
              <a:t>vs 2013</a:t>
            </a:r>
            <a:endParaRPr sz="1600"/>
          </a:p>
        </p:txBody>
      </p:sp>
      <p:sp>
        <p:nvSpPr>
          <p:cNvPr id="212" name="Google Shape;212;p37"/>
          <p:cNvSpPr txBox="1"/>
          <p:nvPr/>
        </p:nvSpPr>
        <p:spPr>
          <a:xfrm>
            <a:off x="1598744" y="989106"/>
            <a:ext cx="2455225" cy="81111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latin typeface="Arial"/>
                <a:ea typeface="Arial"/>
                <a:cs typeface="Arial"/>
                <a:sym typeface="Arial"/>
              </a:rPr>
              <a:t>Higher</a:t>
            </a:r>
            <a:r>
              <a:rPr lang="en-US" sz="1600">
                <a:latin typeface="Arial"/>
                <a:ea typeface="Arial"/>
                <a:cs typeface="Arial"/>
                <a:sym typeface="Arial"/>
              </a:rPr>
              <a:t> Rank </a:t>
            </a:r>
            <a:endParaRPr/>
          </a:p>
          <a:p>
            <a:pPr indent="0" lvl="0" marL="0" marR="0" rtl="0" algn="ctr">
              <a:spcBef>
                <a:spcPts val="0"/>
              </a:spcBef>
              <a:spcAft>
                <a:spcPts val="0"/>
              </a:spcAft>
              <a:buNone/>
            </a:pPr>
            <a:r>
              <a:rPr lang="en-US" sz="1600">
                <a:latin typeface="Arial"/>
                <a:ea typeface="Arial"/>
                <a:cs typeface="Arial"/>
                <a:sym typeface="Arial"/>
              </a:rPr>
              <a:t>(less brewery growth)</a:t>
            </a:r>
            <a:endParaRPr/>
          </a:p>
          <a:p>
            <a:pPr indent="0" lvl="0" marL="0" marR="0" rtl="0" algn="ctr">
              <a:spcBef>
                <a:spcPts val="0"/>
              </a:spcBef>
              <a:spcAft>
                <a:spcPts val="0"/>
              </a:spcAft>
              <a:buNone/>
            </a:pPr>
            <a:r>
              <a:rPr lang="en-US" sz="1600">
                <a:latin typeface="Arial"/>
                <a:ea typeface="Arial"/>
                <a:cs typeface="Arial"/>
                <a:sym typeface="Arial"/>
              </a:rPr>
              <a:t>vs 2013</a:t>
            </a:r>
            <a:endParaRPr sz="1600">
              <a:latin typeface="Arial"/>
              <a:ea typeface="Arial"/>
              <a:cs typeface="Arial"/>
              <a:sym typeface="Arial"/>
            </a:endParaRPr>
          </a:p>
        </p:txBody>
      </p:sp>
      <p:sp>
        <p:nvSpPr>
          <p:cNvPr id="213" name="Google Shape;213;p37"/>
          <p:cNvSpPr txBox="1"/>
          <p:nvPr/>
        </p:nvSpPr>
        <p:spPr>
          <a:xfrm>
            <a:off x="1135195" y="4040281"/>
            <a:ext cx="2455225" cy="81111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latin typeface="Arial"/>
                <a:ea typeface="Arial"/>
                <a:cs typeface="Arial"/>
                <a:sym typeface="Arial"/>
              </a:rPr>
              <a:t>Most Breweries </a:t>
            </a:r>
            <a:endParaRPr/>
          </a:p>
          <a:p>
            <a:pPr indent="0" lvl="0" marL="0" marR="0" rtl="0" algn="ctr">
              <a:spcBef>
                <a:spcPts val="0"/>
              </a:spcBef>
              <a:spcAft>
                <a:spcPts val="0"/>
              </a:spcAft>
              <a:buNone/>
            </a:pPr>
            <a:r>
              <a:rPr lang="en-US" sz="1600">
                <a:latin typeface="Arial"/>
                <a:ea typeface="Arial"/>
                <a:cs typeface="Arial"/>
                <a:sym typeface="Arial"/>
              </a:rPr>
              <a:t>Per Capita</a:t>
            </a:r>
            <a:endParaRPr sz="1600">
              <a:latin typeface="Arial"/>
              <a:ea typeface="Arial"/>
              <a:cs typeface="Arial"/>
              <a:sym typeface="Arial"/>
            </a:endParaRPr>
          </a:p>
        </p:txBody>
      </p:sp>
      <p:sp>
        <p:nvSpPr>
          <p:cNvPr id="214" name="Google Shape;214;p37"/>
          <p:cNvSpPr txBox="1"/>
          <p:nvPr/>
        </p:nvSpPr>
        <p:spPr>
          <a:xfrm>
            <a:off x="8001132" y="1333594"/>
            <a:ext cx="2455225" cy="81111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latin typeface="Arial"/>
                <a:ea typeface="Arial"/>
                <a:cs typeface="Arial"/>
                <a:sym typeface="Arial"/>
              </a:rPr>
              <a:t>Fewest Breweries </a:t>
            </a:r>
            <a:endParaRPr/>
          </a:p>
          <a:p>
            <a:pPr indent="0" lvl="0" marL="0" marR="0" rtl="0" algn="ctr">
              <a:spcBef>
                <a:spcPts val="0"/>
              </a:spcBef>
              <a:spcAft>
                <a:spcPts val="0"/>
              </a:spcAft>
              <a:buNone/>
            </a:pPr>
            <a:r>
              <a:rPr lang="en-US" sz="1600">
                <a:latin typeface="Arial"/>
                <a:ea typeface="Arial"/>
                <a:cs typeface="Arial"/>
                <a:sym typeface="Arial"/>
              </a:rPr>
              <a:t>Per Capita</a:t>
            </a:r>
            <a:endParaRPr sz="1600">
              <a:latin typeface="Arial"/>
              <a:ea typeface="Arial"/>
              <a:cs typeface="Arial"/>
              <a:sym typeface="Arial"/>
            </a:endParaRPr>
          </a:p>
        </p:txBody>
      </p:sp>
      <p:cxnSp>
        <p:nvCxnSpPr>
          <p:cNvPr id="215" name="Google Shape;215;p37"/>
          <p:cNvCxnSpPr/>
          <p:nvPr/>
        </p:nvCxnSpPr>
        <p:spPr>
          <a:xfrm flipH="1" rot="10800000">
            <a:off x="10009187" y="808038"/>
            <a:ext cx="1042988" cy="485775"/>
          </a:xfrm>
          <a:prstGeom prst="straightConnector1">
            <a:avLst/>
          </a:prstGeom>
          <a:noFill/>
          <a:ln cap="flat" cmpd="sng" w="9525">
            <a:solidFill>
              <a:schemeClr val="accent1"/>
            </a:solidFill>
            <a:prstDash val="solid"/>
            <a:miter lim="800000"/>
            <a:headEnd len="sm" w="sm" type="none"/>
            <a:tailEnd len="med" w="med" type="triangle"/>
          </a:ln>
        </p:spPr>
      </p:cxnSp>
      <p:cxnSp>
        <p:nvCxnSpPr>
          <p:cNvPr id="216" name="Google Shape;216;p37"/>
          <p:cNvCxnSpPr/>
          <p:nvPr/>
        </p:nvCxnSpPr>
        <p:spPr>
          <a:xfrm rot="10800000">
            <a:off x="3900491" y="1914527"/>
            <a:ext cx="471484" cy="814386"/>
          </a:xfrm>
          <a:prstGeom prst="straightConnector1">
            <a:avLst/>
          </a:prstGeom>
          <a:noFill/>
          <a:ln cap="flat" cmpd="sng" w="9525">
            <a:solidFill>
              <a:schemeClr val="accent1"/>
            </a:solidFill>
            <a:prstDash val="solid"/>
            <a:miter lim="800000"/>
            <a:headEnd len="sm" w="sm" type="none"/>
            <a:tailEnd len="med" w="med" type="triangle"/>
          </a:ln>
        </p:spPr>
      </p:cxnSp>
      <p:cxnSp>
        <p:nvCxnSpPr>
          <p:cNvPr id="217" name="Google Shape;217;p37"/>
          <p:cNvCxnSpPr/>
          <p:nvPr/>
        </p:nvCxnSpPr>
        <p:spPr>
          <a:xfrm>
            <a:off x="9086850" y="4314825"/>
            <a:ext cx="593726" cy="942975"/>
          </a:xfrm>
          <a:prstGeom prst="straightConnector1">
            <a:avLst/>
          </a:prstGeom>
          <a:noFill/>
          <a:ln cap="flat" cmpd="sng" w="9525">
            <a:solidFill>
              <a:schemeClr val="accent1"/>
            </a:solidFill>
            <a:prstDash val="solid"/>
            <a:miter lim="800000"/>
            <a:headEnd len="sm" w="sm" type="none"/>
            <a:tailEnd len="med" w="med" type="triangle"/>
          </a:ln>
        </p:spPr>
      </p:cxnSp>
      <p:cxnSp>
        <p:nvCxnSpPr>
          <p:cNvPr id="218" name="Google Shape;218;p37"/>
          <p:cNvCxnSpPr/>
          <p:nvPr/>
        </p:nvCxnSpPr>
        <p:spPr>
          <a:xfrm flipH="1">
            <a:off x="714376" y="4700588"/>
            <a:ext cx="1171574" cy="557212"/>
          </a:xfrm>
          <a:prstGeom prst="straightConnector1">
            <a:avLst/>
          </a:prstGeom>
          <a:noFill/>
          <a:ln cap="flat" cmpd="sng" w="9525">
            <a:solidFill>
              <a:schemeClr val="accent1"/>
            </a:solidFill>
            <a:prstDash val="solid"/>
            <a:miter lim="800000"/>
            <a:headEnd len="sm" w="sm" type="none"/>
            <a:tailEnd len="med" w="med" type="triangle"/>
          </a:ln>
        </p:spPr>
      </p:cxnSp>
      <p:sp>
        <p:nvSpPr>
          <p:cNvPr id="219" name="Google Shape;219;p37"/>
          <p:cNvSpPr txBox="1"/>
          <p:nvPr/>
        </p:nvSpPr>
        <p:spPr>
          <a:xfrm>
            <a:off x="63" y="0"/>
            <a:ext cx="260019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Sources: TTB, US Census Bureau,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and Brewers Association</a:t>
            </a:r>
            <a:endParaRPr sz="14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8"/>
          <p:cNvPicPr preferRelativeResize="0"/>
          <p:nvPr/>
        </p:nvPicPr>
        <p:blipFill rotWithShape="1">
          <a:blip r:embed="rId3">
            <a:alphaModFix/>
          </a:blip>
          <a:srcRect b="0" l="0" r="0" t="0"/>
          <a:stretch/>
        </p:blipFill>
        <p:spPr>
          <a:xfrm>
            <a:off x="2497455" y="0"/>
            <a:ext cx="6858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3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4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41"/>
          <p:cNvPicPr preferRelativeResize="0"/>
          <p:nvPr/>
        </p:nvPicPr>
        <p:blipFill rotWithShape="1">
          <a:blip r:embed="rId3">
            <a:alphaModFix/>
          </a:blip>
          <a:srcRect b="0" l="0" r="0" t="0"/>
          <a:stretch/>
        </p:blipFill>
        <p:spPr>
          <a:xfrm>
            <a:off x="109414" y="0"/>
            <a:ext cx="12082585"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idx="1" type="subTitle"/>
          </p:nvPr>
        </p:nvSpPr>
        <p:spPr>
          <a:xfrm>
            <a:off x="2522483" y="275540"/>
            <a:ext cx="7147034" cy="56005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Arial"/>
              <a:buNone/>
            </a:pPr>
            <a:r>
              <a:rPr b="1" i="0" lang="en-US" sz="4400" u="none" cap="none" strike="noStrike">
                <a:solidFill>
                  <a:schemeClr val="lt1"/>
                </a:solidFill>
                <a:latin typeface="Arial"/>
                <a:ea typeface="Arial"/>
                <a:cs typeface="Arial"/>
                <a:sym typeface="Arial"/>
              </a:rPr>
              <a:t>The Basic Layout</a:t>
            </a:r>
            <a:endParaRPr b="1" i="0" sz="4400" u="none" cap="none" strike="noStrike">
              <a:solidFill>
                <a:schemeClr val="lt1"/>
              </a:solidFill>
              <a:latin typeface="Arial"/>
              <a:ea typeface="Arial"/>
              <a:cs typeface="Arial"/>
              <a:sym typeface="Arial"/>
            </a:endParaRPr>
          </a:p>
        </p:txBody>
      </p:sp>
      <p:sp>
        <p:nvSpPr>
          <p:cNvPr id="134" name="Google Shape;134;p24"/>
          <p:cNvSpPr txBox="1"/>
          <p:nvPr/>
        </p:nvSpPr>
        <p:spPr>
          <a:xfrm>
            <a:off x="2522484" y="1188720"/>
            <a:ext cx="7147033" cy="55092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lt1"/>
              </a:buClr>
              <a:buSzPts val="3200"/>
              <a:buFont typeface="Arial"/>
              <a:buChar char="•"/>
            </a:pPr>
            <a:r>
              <a:rPr b="1" i="0" lang="en-US" sz="3200" u="none" cap="none" strike="noStrike">
                <a:solidFill>
                  <a:schemeClr val="lt1"/>
                </a:solidFill>
                <a:latin typeface="Arial"/>
                <a:ea typeface="Arial"/>
                <a:cs typeface="Arial"/>
                <a:sym typeface="Arial"/>
              </a:rPr>
              <a:t>Brewery growth isn’t slowing</a:t>
            </a:r>
            <a:endParaRPr/>
          </a:p>
          <a:p>
            <a:pPr indent="-457200" lvl="0" marL="457200" marR="0" rtl="0" algn="l">
              <a:spcBef>
                <a:spcPts val="0"/>
              </a:spcBef>
              <a:spcAft>
                <a:spcPts val="0"/>
              </a:spcAft>
              <a:buClr>
                <a:schemeClr val="lt1"/>
              </a:buClr>
              <a:buSzPts val="3200"/>
              <a:buFont typeface="Arial"/>
              <a:buChar char="•"/>
            </a:pPr>
            <a:r>
              <a:rPr b="1" i="0" lang="en-US" sz="3200" u="none" cap="none" strike="noStrike">
                <a:solidFill>
                  <a:schemeClr val="lt1"/>
                </a:solidFill>
                <a:latin typeface="Arial"/>
                <a:ea typeface="Arial"/>
                <a:cs typeface="Arial"/>
                <a:sym typeface="Arial"/>
              </a:rPr>
              <a:t>Sales growth is slowing</a:t>
            </a:r>
            <a:endParaRPr/>
          </a:p>
          <a:p>
            <a:pPr indent="-457200" lvl="0" marL="457200" marR="0" rtl="0" algn="l">
              <a:spcBef>
                <a:spcPts val="0"/>
              </a:spcBef>
              <a:spcAft>
                <a:spcPts val="0"/>
              </a:spcAft>
              <a:buClr>
                <a:schemeClr val="lt1"/>
              </a:buClr>
              <a:buSzPts val="3200"/>
              <a:buFont typeface="Arial"/>
              <a:buChar char="•"/>
            </a:pPr>
            <a:r>
              <a:rPr b="1" i="0" lang="en-US" sz="3200" u="none" cap="none" strike="noStrike">
                <a:solidFill>
                  <a:schemeClr val="lt1"/>
                </a:solidFill>
                <a:latin typeface="Arial"/>
                <a:ea typeface="Arial"/>
                <a:cs typeface="Arial"/>
                <a:sym typeface="Arial"/>
              </a:rPr>
              <a:t>Larger craft brewers typically getting hit more</a:t>
            </a:r>
            <a:endParaRPr/>
          </a:p>
          <a:p>
            <a:pPr indent="-457200" lvl="1" marL="914400" marR="0" rtl="0" algn="l">
              <a:spcBef>
                <a:spcPts val="0"/>
              </a:spcBef>
              <a:spcAft>
                <a:spcPts val="0"/>
              </a:spcAft>
              <a:buClr>
                <a:schemeClr val="lt1"/>
              </a:buClr>
              <a:buSzPts val="3200"/>
              <a:buFont typeface="Arial"/>
              <a:buChar char="•"/>
            </a:pPr>
            <a:r>
              <a:rPr b="1" i="0" lang="en-US" sz="3200" u="none" cap="none" strike="noStrike">
                <a:solidFill>
                  <a:schemeClr val="lt1"/>
                </a:solidFill>
                <a:latin typeface="Arial"/>
                <a:ea typeface="Arial"/>
                <a:cs typeface="Arial"/>
                <a:sym typeface="Arial"/>
              </a:rPr>
              <a:t>Local</a:t>
            </a:r>
            <a:endParaRPr/>
          </a:p>
          <a:p>
            <a:pPr indent="-457200" lvl="1" marL="914400" marR="0" rtl="0" algn="l">
              <a:spcBef>
                <a:spcPts val="0"/>
              </a:spcBef>
              <a:spcAft>
                <a:spcPts val="0"/>
              </a:spcAft>
              <a:buClr>
                <a:schemeClr val="lt1"/>
              </a:buClr>
              <a:buSzPts val="3200"/>
              <a:buFont typeface="Arial"/>
              <a:buChar char="•"/>
            </a:pPr>
            <a:r>
              <a:rPr b="1" i="0" lang="en-US" sz="3200" u="none" cap="none" strike="noStrike">
                <a:solidFill>
                  <a:schemeClr val="lt1"/>
                </a:solidFill>
                <a:latin typeface="Arial"/>
                <a:ea typeface="Arial"/>
                <a:cs typeface="Arial"/>
                <a:sym typeface="Arial"/>
              </a:rPr>
              <a:t>Distribution</a:t>
            </a:r>
            <a:endParaRPr/>
          </a:p>
          <a:p>
            <a:pPr indent="-457200" lvl="1" marL="914400" marR="0" rtl="0" algn="l">
              <a:spcBef>
                <a:spcPts val="0"/>
              </a:spcBef>
              <a:spcAft>
                <a:spcPts val="0"/>
              </a:spcAft>
              <a:buClr>
                <a:schemeClr val="lt1"/>
              </a:buClr>
              <a:buSzPts val="3200"/>
              <a:buFont typeface="Arial"/>
              <a:buChar char="•"/>
            </a:pPr>
            <a:r>
              <a:rPr b="1" i="0" lang="en-US" sz="3200" u="none" cap="none" strike="noStrike">
                <a:solidFill>
                  <a:schemeClr val="lt1"/>
                </a:solidFill>
                <a:latin typeface="Arial"/>
                <a:ea typeface="Arial"/>
                <a:cs typeface="Arial"/>
                <a:sym typeface="Arial"/>
              </a:rPr>
              <a:t>Large Brewers/High End Share</a:t>
            </a:r>
            <a:endParaRPr/>
          </a:p>
          <a:p>
            <a:pPr indent="-457200" lvl="0" marL="457200" marR="0" rtl="0" algn="l">
              <a:spcBef>
                <a:spcPts val="0"/>
              </a:spcBef>
              <a:spcAft>
                <a:spcPts val="0"/>
              </a:spcAft>
              <a:buClr>
                <a:schemeClr val="lt1"/>
              </a:buClr>
              <a:buSzPts val="3200"/>
              <a:buFont typeface="Arial"/>
              <a:buChar char="•"/>
            </a:pPr>
            <a:r>
              <a:rPr b="1" i="0" lang="en-US" sz="3200" u="none" cap="none" strike="noStrike">
                <a:solidFill>
                  <a:schemeClr val="lt1"/>
                </a:solidFill>
                <a:latin typeface="Arial"/>
                <a:ea typeface="Arial"/>
                <a:cs typeface="Arial"/>
                <a:sym typeface="Arial"/>
              </a:rPr>
              <a:t>Variations on these themes – location, demographics, styles, model size, etc.</a:t>
            </a:r>
            <a:endParaRPr/>
          </a:p>
          <a:p>
            <a:pPr indent="-457200" lvl="1" marL="914400" marR="0" rtl="0" algn="l">
              <a:spcBef>
                <a:spcPts val="0"/>
              </a:spcBef>
              <a:spcAft>
                <a:spcPts val="0"/>
              </a:spcAft>
              <a:buClr>
                <a:schemeClr val="lt1"/>
              </a:buClr>
              <a:buSzPts val="3200"/>
              <a:buFont typeface="Arial"/>
              <a:buChar char="•"/>
            </a:pPr>
            <a:r>
              <a:rPr b="1" i="0" lang="en-US" sz="3200" u="none" cap="none" strike="noStrike">
                <a:solidFill>
                  <a:schemeClr val="lt1"/>
                </a:solidFill>
                <a:latin typeface="Arial"/>
                <a:ea typeface="Arial"/>
                <a:cs typeface="Arial"/>
                <a:sym typeface="Arial"/>
              </a:rPr>
              <a:t>Vermont’s unique situation</a:t>
            </a:r>
            <a:endParaRPr b="1" i="0" sz="32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descr="Image result for harry truman picture" id="244" name="Google Shape;244;p42"/>
          <p:cNvPicPr preferRelativeResize="0"/>
          <p:nvPr/>
        </p:nvPicPr>
        <p:blipFill rotWithShape="1">
          <a:blip r:embed="rId3">
            <a:alphaModFix/>
          </a:blip>
          <a:srcRect b="0" l="0" r="0" t="0"/>
          <a:stretch/>
        </p:blipFill>
        <p:spPr>
          <a:xfrm>
            <a:off x="0" y="0"/>
            <a:ext cx="12192000" cy="7057294"/>
          </a:xfrm>
          <a:prstGeom prst="rect">
            <a:avLst/>
          </a:prstGeom>
          <a:noFill/>
          <a:ln>
            <a:noFill/>
          </a:ln>
        </p:spPr>
      </p:pic>
      <p:sp>
        <p:nvSpPr>
          <p:cNvPr id="245" name="Google Shape;245;p42"/>
          <p:cNvSpPr txBox="1"/>
          <p:nvPr/>
        </p:nvSpPr>
        <p:spPr>
          <a:xfrm>
            <a:off x="243840" y="268225"/>
            <a:ext cx="4303776"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Arial"/>
                <a:ea typeface="Arial"/>
                <a:cs typeface="Arial"/>
                <a:sym typeface="Arial"/>
              </a:rPr>
              <a:t>GIVE me a one-handed economist, all my economists say, ‘on the one hand...on the other‘</a:t>
            </a:r>
            <a:endParaRPr/>
          </a:p>
          <a:p>
            <a:pPr indent="0" lvl="0" marL="0" marR="0" rtl="0" algn="l">
              <a:spcBef>
                <a:spcPts val="0"/>
              </a:spcBef>
              <a:spcAft>
                <a:spcPts val="0"/>
              </a:spcAft>
              <a:buNone/>
            </a:pPr>
            <a:r>
              <a:rPr b="1" lang="en-US" sz="3200">
                <a:solidFill>
                  <a:schemeClr val="lt1"/>
                </a:solidFill>
                <a:latin typeface="Arial"/>
                <a:ea typeface="Arial"/>
                <a:cs typeface="Arial"/>
                <a:sym typeface="Arial"/>
              </a:rPr>
              <a:t>- Harry Truman</a:t>
            </a:r>
            <a:endParaRPr b="1" sz="32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graphicFrame>
        <p:nvGraphicFramePr>
          <p:cNvPr id="250" name="Google Shape;250;p43"/>
          <p:cNvGraphicFramePr/>
          <p:nvPr/>
        </p:nvGraphicFramePr>
        <p:xfrm>
          <a:off x="236278" y="5960878"/>
          <a:ext cx="3000000" cy="3000000"/>
        </p:xfrm>
        <a:graphic>
          <a:graphicData uri="http://schemas.openxmlformats.org/drawingml/2006/table">
            <a:tbl>
              <a:tblPr>
                <a:noFill/>
                <a:tableStyleId>{9396089C-412E-492B-B222-ACEDA1E7A7F7}</a:tableStyleId>
              </a:tblPr>
              <a:tblGrid>
                <a:gridCol w="3984850"/>
              </a:tblGrid>
              <a:tr h="200025">
                <a:tc>
                  <a:txBody>
                    <a:bodyPr>
                      <a:noAutofit/>
                    </a:bodyPr>
                    <a:lstStyle/>
                    <a:p>
                      <a:pPr indent="0" lvl="0" marL="0" marR="0" rtl="0" algn="l">
                        <a:spcBef>
                          <a:spcPts val="0"/>
                        </a:spcBef>
                        <a:spcAft>
                          <a:spcPts val="0"/>
                        </a:spcAft>
                        <a:buNone/>
                      </a:pPr>
                      <a:r>
                        <a:rPr lang="en-US" sz="1200" u="none" strike="noStrike">
                          <a:latin typeface="Garamond"/>
                          <a:ea typeface="Garamond"/>
                          <a:cs typeface="Garamond"/>
                          <a:sym typeface="Garamond"/>
                        </a:rPr>
                        <a:t>DEPARTMENT OF THE TREASURY</a:t>
                      </a:r>
                      <a:endParaRPr b="1" i="0" sz="1200" u="none" strike="noStrike">
                        <a:solidFill>
                          <a:srgbClr val="000000"/>
                        </a:solidFill>
                        <a:latin typeface="Garamond"/>
                        <a:ea typeface="Garamond"/>
                        <a:cs typeface="Garamond"/>
                        <a:sym typeface="Garamond"/>
                      </a:endParaRPr>
                    </a:p>
                  </a:txBody>
                  <a:tcPr marT="9525" marB="0" marR="9525" marL="9525" anchor="ctr"/>
                </a:tc>
              </a:tr>
              <a:tr h="200025">
                <a:tc>
                  <a:txBody>
                    <a:bodyPr>
                      <a:noAutofit/>
                    </a:bodyPr>
                    <a:lstStyle/>
                    <a:p>
                      <a:pPr indent="0" lvl="0" marL="0" marR="0" rtl="0" algn="l">
                        <a:spcBef>
                          <a:spcPts val="0"/>
                        </a:spcBef>
                        <a:spcAft>
                          <a:spcPts val="0"/>
                        </a:spcAft>
                        <a:buNone/>
                      </a:pPr>
                      <a:r>
                        <a:rPr lang="en-US" sz="1200" u="none" strike="noStrike">
                          <a:latin typeface="Garamond"/>
                          <a:ea typeface="Garamond"/>
                          <a:cs typeface="Garamond"/>
                          <a:sym typeface="Garamond"/>
                        </a:rPr>
                        <a:t>Alcohol and Tobacco Tax and Trade Bureau</a:t>
                      </a:r>
                      <a:endParaRPr b="1" i="0" sz="1200" u="none" strike="noStrike">
                        <a:solidFill>
                          <a:srgbClr val="000000"/>
                        </a:solidFill>
                        <a:latin typeface="Garamond"/>
                        <a:ea typeface="Garamond"/>
                        <a:cs typeface="Garamond"/>
                        <a:sym typeface="Garamond"/>
                      </a:endParaRPr>
                    </a:p>
                  </a:txBody>
                  <a:tcPr marT="9525" marB="0" marR="9525" marL="9525" anchor="ctr"/>
                </a:tc>
              </a:tr>
            </a:tbl>
          </a:graphicData>
        </a:graphic>
      </p:graphicFrame>
      <p:graphicFrame>
        <p:nvGraphicFramePr>
          <p:cNvPr id="251" name="Google Shape;251;p43"/>
          <p:cNvGraphicFramePr/>
          <p:nvPr/>
        </p:nvGraphicFramePr>
        <p:xfrm>
          <a:off x="414337" y="214312"/>
          <a:ext cx="3000000" cy="3000000"/>
        </p:xfrm>
        <a:graphic>
          <a:graphicData uri="http://schemas.openxmlformats.org/drawingml/2006/table">
            <a:tbl>
              <a:tblPr>
                <a:noFill/>
                <a:tableStyleId>{9396089C-412E-492B-B222-ACEDA1E7A7F7}</a:tableStyleId>
              </a:tblPr>
              <a:tblGrid>
                <a:gridCol w="3193650"/>
                <a:gridCol w="2665050"/>
                <a:gridCol w="2296125"/>
                <a:gridCol w="1673900"/>
                <a:gridCol w="1629850"/>
              </a:tblGrid>
              <a:tr h="511825">
                <a:tc gridSpan="5">
                  <a:txBody>
                    <a:bodyPr>
                      <a:noAutofit/>
                    </a:bodyPr>
                    <a:lstStyle/>
                    <a:p>
                      <a:pPr indent="0" lvl="0" marL="0" marR="0" rtl="0" algn="ctr">
                        <a:spcBef>
                          <a:spcPts val="0"/>
                        </a:spcBef>
                        <a:spcAft>
                          <a:spcPts val="0"/>
                        </a:spcAft>
                        <a:buNone/>
                      </a:pPr>
                      <a:r>
                        <a:rPr lang="en-US" sz="3200" u="none" strike="noStrike"/>
                        <a:t>NUMBER OF BREWERS BY PRODUCTION SIZE - CY 2016</a:t>
                      </a:r>
                      <a:endParaRPr b="1" i="0" sz="3200" u="none" strike="noStrike">
                        <a:solidFill>
                          <a:srgbClr val="44546A"/>
                        </a:solidFill>
                        <a:latin typeface="Arial"/>
                        <a:ea typeface="Arial"/>
                        <a:cs typeface="Arial"/>
                        <a:sym typeface="Arial"/>
                      </a:endParaRPr>
                    </a:p>
                  </a:txBody>
                  <a:tcPr marT="9525" marB="0" marR="9525" marL="9525" anchor="ctr">
                    <a:solidFill>
                      <a:schemeClr val="lt1"/>
                    </a:solidFill>
                  </a:tcPr>
                </a:tc>
                <a:tc hMerge="1"/>
                <a:tc hMerge="1"/>
                <a:tc hMerge="1"/>
                <a:tc hMerge="1"/>
              </a:tr>
              <a:tr h="323575">
                <a:tc gridSpan="5">
                  <a:txBody>
                    <a:bodyPr>
                      <a:noAutofit/>
                    </a:bodyPr>
                    <a:lstStyle/>
                    <a:p>
                      <a:pPr indent="0" lvl="0" marL="0" marR="0" rtl="0" algn="ctr">
                        <a:spcBef>
                          <a:spcPts val="0"/>
                        </a:spcBef>
                        <a:spcAft>
                          <a:spcPts val="0"/>
                        </a:spcAft>
                        <a:buNone/>
                      </a:pPr>
                      <a:r>
                        <a:rPr lang="en-US" sz="2000" u="none" strike="noStrike"/>
                        <a:t>Revised:  10/25/2017</a:t>
                      </a:r>
                      <a:endParaRPr b="1" i="0" sz="2000" u="none" strike="noStrike">
                        <a:solidFill>
                          <a:srgbClr val="000000"/>
                        </a:solidFill>
                        <a:latin typeface="Arial"/>
                        <a:ea typeface="Arial"/>
                        <a:cs typeface="Arial"/>
                        <a:sym typeface="Arial"/>
                      </a:endParaRPr>
                    </a:p>
                  </a:txBody>
                  <a:tcPr marT="9525" marB="0" marR="9525" marL="9525" anchor="b">
                    <a:solidFill>
                      <a:schemeClr val="lt1"/>
                    </a:solidFill>
                  </a:tcPr>
                </a:tc>
                <a:tc hMerge="1"/>
                <a:tc hMerge="1"/>
                <a:tc hMerge="1"/>
                <a:tc hMerge="1"/>
              </a:tr>
              <a:tr h="292200">
                <a:tc>
                  <a:txBody>
                    <a:bodyPr>
                      <a:noAutofit/>
                    </a:bodyPr>
                    <a:lstStyle/>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txBody>
                  <a:tcPr marT="9525" marB="0" marR="9525" marL="9525" anchor="b">
                    <a:solidFill>
                      <a:schemeClr val="lt1"/>
                    </a:solidFill>
                  </a:tcPr>
                </a:tc>
                <a:tc>
                  <a:txBody>
                    <a:bodyPr>
                      <a:noAutofit/>
                    </a:bodyPr>
                    <a:lstStyle/>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txBody>
                  <a:tcPr marT="9525" marB="0" marR="9525" marL="9525" anchor="b">
                    <a:solidFill>
                      <a:schemeClr val="lt1"/>
                    </a:solidFill>
                  </a:tcPr>
                </a:tc>
                <a:tc>
                  <a:txBody>
                    <a:bodyPr>
                      <a:noAutofit/>
                    </a:bodyPr>
                    <a:lstStyle/>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txBody>
                  <a:tcPr marT="9525" marB="0" marR="9525" marL="9525" anchor="b">
                    <a:solidFill>
                      <a:schemeClr val="lt1"/>
                    </a:solidFill>
                  </a:tcPr>
                </a:tc>
                <a:tc>
                  <a:txBody>
                    <a:bodyPr>
                      <a:noAutofit/>
                    </a:bodyPr>
                    <a:lstStyle/>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txBody>
                  <a:tcPr marT="9525" marB="0" marR="9525" marL="9525" anchor="b">
                    <a:solidFill>
                      <a:schemeClr val="lt1"/>
                    </a:solidFill>
                  </a:tcPr>
                </a:tc>
                <a:tc>
                  <a:txBody>
                    <a:bodyPr>
                      <a:noAutofit/>
                    </a:bodyPr>
                    <a:lstStyle/>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txBody>
                  <a:tcPr marT="9525" marB="0" marR="9525" marL="9525" anchor="b">
                    <a:solidFill>
                      <a:schemeClr val="lt1"/>
                    </a:solidFill>
                  </a:tcPr>
                </a:tc>
              </a:tr>
              <a:tr h="292200">
                <a:tc>
                  <a:txBody>
                    <a:bodyPr>
                      <a:noAutofit/>
                    </a:bodyPr>
                    <a:lstStyle/>
                    <a:p>
                      <a:pPr indent="0" lvl="0" marL="0" marR="0" rtl="0" algn="l">
                        <a:spcBef>
                          <a:spcPts val="0"/>
                        </a:spcBef>
                        <a:spcAft>
                          <a:spcPts val="0"/>
                        </a:spcAft>
                        <a:buNone/>
                      </a:pPr>
                      <a:r>
                        <a:rPr lang="en-US" sz="1800" u="none" strike="noStrike"/>
                        <a:t>Production Size - CY 2016</a:t>
                      </a:r>
                      <a:endParaRPr b="1" i="0" sz="1800" u="none" strike="noStrike">
                        <a:solidFill>
                          <a:srgbClr val="000000"/>
                        </a:solidFill>
                        <a:latin typeface="Calibri"/>
                        <a:ea typeface="Calibri"/>
                        <a:cs typeface="Calibri"/>
                        <a:sym typeface="Calibri"/>
                      </a:endParaRPr>
                    </a:p>
                  </a:txBody>
                  <a:tcPr marT="9525" marB="0" marR="9525" marL="9525" anchor="ctr">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1400" u="none" strike="noStrike"/>
                        <a:t> </a:t>
                      </a:r>
                      <a:endParaRPr b="0" i="0" sz="1400" u="none" strike="noStrike">
                        <a:solidFill>
                          <a:srgbClr val="000000"/>
                        </a:solidFill>
                        <a:latin typeface="Arial"/>
                        <a:ea typeface="Arial"/>
                        <a:cs typeface="Arial"/>
                        <a:sym typeface="Arial"/>
                      </a:endParaRPr>
                    </a:p>
                  </a:txBody>
                  <a:tcPr marT="9525" marB="0" marR="9525" marL="9525" anchor="b">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1400" u="none" strike="noStrike">
                        <a:solidFill>
                          <a:srgbClr val="000000"/>
                        </a:solidFill>
                        <a:latin typeface="Arial"/>
                        <a:ea typeface="Arial"/>
                        <a:cs typeface="Arial"/>
                        <a:sym typeface="Arial"/>
                      </a:endParaRPr>
                    </a:p>
                  </a:txBody>
                  <a:tcPr marT="9525" marB="0" marR="9525" marL="9525" anchor="b">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1400" u="none" strike="noStrike">
                        <a:solidFill>
                          <a:srgbClr val="000000"/>
                        </a:solidFill>
                        <a:latin typeface="Arial"/>
                        <a:ea typeface="Arial"/>
                        <a:cs typeface="Arial"/>
                        <a:sym typeface="Arial"/>
                      </a:endParaRPr>
                    </a:p>
                  </a:txBody>
                  <a:tcPr marT="9525" marB="0" marR="9525" marL="9525" anchor="b">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txBody>
                  <a:tcPr marT="9525" marB="0" marR="9525" marL="9525" anchor="b">
                    <a:lnB cap="flat" cmpd="sng" w="12700">
                      <a:solidFill>
                        <a:schemeClr val="dk1"/>
                      </a:solidFill>
                      <a:prstDash val="solid"/>
                      <a:round/>
                      <a:headEnd len="sm" w="sm" type="none"/>
                      <a:tailEnd len="sm" w="sm" type="none"/>
                    </a:lnB>
                    <a:solidFill>
                      <a:schemeClr val="lt1"/>
                    </a:solidFill>
                  </a:tcPr>
                </a:tc>
              </a:tr>
              <a:tr h="516125">
                <a:tc>
                  <a:txBody>
                    <a:bodyPr>
                      <a:noAutofit/>
                    </a:bodyPr>
                    <a:lstStyle/>
                    <a:p>
                      <a:pPr indent="0" lvl="0" marL="0" marR="0" rtl="0" algn="l">
                        <a:spcBef>
                          <a:spcPts val="0"/>
                        </a:spcBef>
                        <a:spcAft>
                          <a:spcPts val="0"/>
                        </a:spcAft>
                        <a:buNone/>
                      </a:pPr>
                      <a:r>
                        <a:rPr lang="en-US" sz="2000" u="none" strike="noStrike"/>
                        <a:t>Barrels (31 gallons)</a:t>
                      </a:r>
                      <a:endParaRPr b="0" i="0" sz="14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800" u="none" strike="noStrike"/>
                        <a:t>Number of Breweries</a:t>
                      </a:r>
                      <a:endParaRPr b="0" i="0" sz="14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800" u="none" strike="noStrike"/>
                        <a:t>Taxable Removals</a:t>
                      </a:r>
                      <a:endParaRPr b="0" i="0" sz="14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800" u="none" strike="noStrike"/>
                        <a:t>% of Breweries</a:t>
                      </a:r>
                      <a:endParaRPr b="0" i="0" sz="1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800" u="none" strike="noStrike"/>
                        <a:t>% of Removals</a:t>
                      </a:r>
                      <a:endParaRPr b="0" i="0" sz="1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85150">
                <a:tc>
                  <a:txBody>
                    <a:bodyPr>
                      <a:noAutofit/>
                    </a:bodyPr>
                    <a:lstStyle/>
                    <a:p>
                      <a:pPr indent="0" lvl="0" marL="0" marR="0" rtl="0" algn="l">
                        <a:spcBef>
                          <a:spcPts val="0"/>
                        </a:spcBef>
                        <a:spcAft>
                          <a:spcPts val="0"/>
                        </a:spcAft>
                        <a:buNone/>
                      </a:pPr>
                      <a:r>
                        <a:rPr lang="en-US" sz="1400" u="none" strike="noStrike"/>
                        <a:t>6,000,001 Barrels and Over</a:t>
                      </a:r>
                      <a:endParaRPr b="0" i="0" sz="14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14</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119,774,531.97</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0.3%</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69.3%</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85150">
                <a:tc>
                  <a:txBody>
                    <a:bodyPr>
                      <a:noAutofit/>
                    </a:bodyPr>
                    <a:lstStyle/>
                    <a:p>
                      <a:pPr indent="0" lvl="0" marL="0" marR="0" rtl="0" algn="l">
                        <a:spcBef>
                          <a:spcPts val="0"/>
                        </a:spcBef>
                        <a:spcAft>
                          <a:spcPts val="0"/>
                        </a:spcAft>
                        <a:buNone/>
                      </a:pPr>
                      <a:r>
                        <a:rPr lang="en-US" sz="1400" u="none" strike="noStrike"/>
                        <a:t>2,000,000 to 6,000,000 Barrels</a:t>
                      </a:r>
                      <a:endParaRPr b="0" i="0" sz="14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7</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25,147,830.59</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0.1%</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14.5%</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85150">
                <a:tc>
                  <a:txBody>
                    <a:bodyPr>
                      <a:noAutofit/>
                    </a:bodyPr>
                    <a:lstStyle/>
                    <a:p>
                      <a:pPr indent="0" lvl="0" marL="0" marR="0" rtl="0" algn="l">
                        <a:spcBef>
                          <a:spcPts val="0"/>
                        </a:spcBef>
                        <a:spcAft>
                          <a:spcPts val="0"/>
                        </a:spcAft>
                        <a:buNone/>
                      </a:pPr>
                      <a:r>
                        <a:rPr lang="en-US" sz="1400" u="none" strike="noStrike"/>
                        <a:t>1,000,001 to 1,999,999 Barrels</a:t>
                      </a:r>
                      <a:endParaRPr b="0" i="0" sz="14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4</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4,994,536.90</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0.1%</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2.9%</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r>
              <a:tr h="285150">
                <a:tc>
                  <a:txBody>
                    <a:bodyPr>
                      <a:noAutofit/>
                    </a:bodyPr>
                    <a:lstStyle/>
                    <a:p>
                      <a:pPr indent="0" lvl="0" marL="0" marR="0" rtl="0" algn="l">
                        <a:spcBef>
                          <a:spcPts val="0"/>
                        </a:spcBef>
                        <a:spcAft>
                          <a:spcPts val="0"/>
                        </a:spcAft>
                        <a:buNone/>
                      </a:pPr>
                      <a:r>
                        <a:rPr lang="en-US" sz="1400" u="none" strike="noStrike"/>
                        <a:t>500,001 to 1,000,000 Barrels</a:t>
                      </a:r>
                      <a:endParaRPr b="0" i="0" sz="14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6</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4,014,943.39</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0.1%</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2.3%</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r>
              <a:tr h="285150">
                <a:tc>
                  <a:txBody>
                    <a:bodyPr>
                      <a:noAutofit/>
                    </a:bodyPr>
                    <a:lstStyle/>
                    <a:p>
                      <a:pPr indent="0" lvl="0" marL="0" marR="0" rtl="0" algn="l">
                        <a:spcBef>
                          <a:spcPts val="0"/>
                        </a:spcBef>
                        <a:spcAft>
                          <a:spcPts val="0"/>
                        </a:spcAft>
                        <a:buNone/>
                      </a:pPr>
                      <a:r>
                        <a:rPr lang="en-US" sz="1400" u="none" strike="noStrike"/>
                        <a:t>100,001 to 500,000 Barrels</a:t>
                      </a:r>
                      <a:endParaRPr b="0" i="0" sz="14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45</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8,618,323.45</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0.9%</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c>
                  <a:txBody>
                    <a:bodyPr>
                      <a:noAutofit/>
                    </a:bodyPr>
                    <a:lstStyle/>
                    <a:p>
                      <a:pPr indent="0" lvl="0" marL="0" marR="0" rtl="0" algn="ctr">
                        <a:spcBef>
                          <a:spcPts val="0"/>
                        </a:spcBef>
                        <a:spcAft>
                          <a:spcPts val="0"/>
                        </a:spcAft>
                        <a:buNone/>
                      </a:pPr>
                      <a:r>
                        <a:rPr lang="en-US" sz="1400" u="none" strike="noStrike"/>
                        <a:t>5.0%</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2C7"/>
                    </a:solidFill>
                  </a:tcPr>
                </a:tc>
              </a:tr>
              <a:tr h="285150">
                <a:tc>
                  <a:txBody>
                    <a:bodyPr>
                      <a:noAutofit/>
                    </a:bodyPr>
                    <a:lstStyle/>
                    <a:p>
                      <a:pPr indent="0" lvl="0" marL="0" marR="0" rtl="0" algn="l">
                        <a:spcBef>
                          <a:spcPts val="0"/>
                        </a:spcBef>
                        <a:spcAft>
                          <a:spcPts val="0"/>
                        </a:spcAft>
                        <a:buNone/>
                      </a:pPr>
                      <a:r>
                        <a:rPr lang="en-US" sz="1400" u="none" strike="noStrike"/>
                        <a:t>60,001 to 100,000 Barrels</a:t>
                      </a:r>
                      <a:endParaRPr b="0" i="0" sz="14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38</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2,395,062.26</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0.7%</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1.4%</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r>
              <a:tr h="285150">
                <a:tc>
                  <a:txBody>
                    <a:bodyPr>
                      <a:noAutofit/>
                    </a:bodyPr>
                    <a:lstStyle/>
                    <a:p>
                      <a:pPr indent="0" lvl="0" marL="0" marR="0" rtl="0" algn="l">
                        <a:spcBef>
                          <a:spcPts val="0"/>
                        </a:spcBef>
                        <a:spcAft>
                          <a:spcPts val="0"/>
                        </a:spcAft>
                        <a:buNone/>
                      </a:pPr>
                      <a:r>
                        <a:rPr lang="en-US" sz="1400" u="none" strike="noStrike"/>
                        <a:t>30,001 to 60,000 Barrels</a:t>
                      </a:r>
                      <a:endParaRPr b="0" i="0" sz="14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53</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2,069,205.94</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1.0%</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1.2%</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r>
              <a:tr h="285150">
                <a:tc>
                  <a:txBody>
                    <a:bodyPr>
                      <a:noAutofit/>
                    </a:bodyPr>
                    <a:lstStyle/>
                    <a:p>
                      <a:pPr indent="0" lvl="0" marL="0" marR="0" rtl="0" algn="l">
                        <a:spcBef>
                          <a:spcPts val="0"/>
                        </a:spcBef>
                        <a:spcAft>
                          <a:spcPts val="0"/>
                        </a:spcAft>
                        <a:buNone/>
                      </a:pPr>
                      <a:r>
                        <a:rPr lang="en-US" sz="1400" u="none" strike="noStrike"/>
                        <a:t>15,001 to 30,000 Barrels</a:t>
                      </a:r>
                      <a:endParaRPr b="0" i="0" sz="14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75</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1,341,223.91</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1.5%</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0.8%</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r>
              <a:tr h="285150">
                <a:tc>
                  <a:txBody>
                    <a:bodyPr>
                      <a:noAutofit/>
                    </a:bodyPr>
                    <a:lstStyle/>
                    <a:p>
                      <a:pPr indent="0" lvl="0" marL="0" marR="0" rtl="0" algn="l">
                        <a:spcBef>
                          <a:spcPts val="0"/>
                        </a:spcBef>
                        <a:spcAft>
                          <a:spcPts val="0"/>
                        </a:spcAft>
                        <a:buNone/>
                      </a:pPr>
                      <a:r>
                        <a:rPr lang="en-US" sz="1400" u="none" strike="noStrike"/>
                        <a:t>7,501 to 15,000 Barrels</a:t>
                      </a:r>
                      <a:endParaRPr b="0" i="0" sz="14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148</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1,351,541.96</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2.9%</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0.8%</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r>
              <a:tr h="285150">
                <a:tc>
                  <a:txBody>
                    <a:bodyPr>
                      <a:noAutofit/>
                    </a:bodyPr>
                    <a:lstStyle/>
                    <a:p>
                      <a:pPr indent="0" lvl="0" marL="0" marR="0" rtl="0" algn="l">
                        <a:spcBef>
                          <a:spcPts val="0"/>
                        </a:spcBef>
                        <a:spcAft>
                          <a:spcPts val="0"/>
                        </a:spcAft>
                        <a:buNone/>
                      </a:pPr>
                      <a:r>
                        <a:rPr lang="en-US" sz="1400" u="none" strike="noStrike"/>
                        <a:t>1,001 to 7,500 Barrels</a:t>
                      </a:r>
                      <a:endParaRPr b="0" i="0" sz="14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935</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2,282,897.14</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18.3%</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c>
                  <a:txBody>
                    <a:bodyPr>
                      <a:noAutofit/>
                    </a:bodyPr>
                    <a:lstStyle/>
                    <a:p>
                      <a:pPr indent="0" lvl="0" marL="0" marR="0" rtl="0" algn="ctr">
                        <a:spcBef>
                          <a:spcPts val="0"/>
                        </a:spcBef>
                        <a:spcAft>
                          <a:spcPts val="0"/>
                        </a:spcAft>
                        <a:buNone/>
                      </a:pPr>
                      <a:r>
                        <a:rPr lang="en-US" sz="1400" u="none" strike="noStrike"/>
                        <a:t>1.3%</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D3B9"/>
                    </a:solidFill>
                  </a:tcPr>
                </a:tc>
              </a:tr>
              <a:tr h="285150">
                <a:tc>
                  <a:txBody>
                    <a:bodyPr>
                      <a:noAutofit/>
                    </a:bodyPr>
                    <a:lstStyle/>
                    <a:p>
                      <a:pPr indent="0" lvl="0" marL="0" marR="0" rtl="0" algn="l">
                        <a:spcBef>
                          <a:spcPts val="0"/>
                        </a:spcBef>
                        <a:spcAft>
                          <a:spcPts val="0"/>
                        </a:spcAft>
                        <a:buNone/>
                      </a:pPr>
                      <a:r>
                        <a:rPr lang="en-US" sz="1400" u="none" strike="noStrike"/>
                        <a:t>0 to 1,000 Barrels </a:t>
                      </a:r>
                      <a:endParaRPr b="0" i="0" sz="14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1E7"/>
                    </a:solidFill>
                  </a:tcPr>
                </a:tc>
                <a:tc>
                  <a:txBody>
                    <a:bodyPr>
                      <a:noAutofit/>
                    </a:bodyPr>
                    <a:lstStyle/>
                    <a:p>
                      <a:pPr indent="0" lvl="0" marL="0" marR="0" rtl="0" algn="ctr">
                        <a:spcBef>
                          <a:spcPts val="0"/>
                        </a:spcBef>
                        <a:spcAft>
                          <a:spcPts val="0"/>
                        </a:spcAft>
                        <a:buNone/>
                      </a:pPr>
                      <a:r>
                        <a:rPr lang="en-US" sz="1400" u="none" strike="noStrike"/>
                        <a:t>3,771</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1E7"/>
                    </a:solidFill>
                  </a:tcPr>
                </a:tc>
                <a:tc>
                  <a:txBody>
                    <a:bodyPr>
                      <a:noAutofit/>
                    </a:bodyPr>
                    <a:lstStyle/>
                    <a:p>
                      <a:pPr indent="0" lvl="0" marL="0" marR="0" rtl="0" algn="ctr">
                        <a:spcBef>
                          <a:spcPts val="0"/>
                        </a:spcBef>
                        <a:spcAft>
                          <a:spcPts val="0"/>
                        </a:spcAft>
                        <a:buNone/>
                      </a:pPr>
                      <a:r>
                        <a:rPr lang="en-US" sz="1400" u="none" strike="noStrike"/>
                        <a:t>967,080.60</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1E7"/>
                    </a:solidFill>
                  </a:tcPr>
                </a:tc>
                <a:tc>
                  <a:txBody>
                    <a:bodyPr>
                      <a:noAutofit/>
                    </a:bodyPr>
                    <a:lstStyle/>
                    <a:p>
                      <a:pPr indent="0" lvl="0" marL="0" marR="0" rtl="0" algn="ctr">
                        <a:spcBef>
                          <a:spcPts val="0"/>
                        </a:spcBef>
                        <a:spcAft>
                          <a:spcPts val="0"/>
                        </a:spcAft>
                        <a:buNone/>
                      </a:pPr>
                      <a:r>
                        <a:rPr lang="en-US" sz="1400" u="none" strike="noStrike"/>
                        <a:t>74.0%</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1E7"/>
                    </a:solidFill>
                  </a:tcPr>
                </a:tc>
                <a:tc>
                  <a:txBody>
                    <a:bodyPr>
                      <a:noAutofit/>
                    </a:bodyPr>
                    <a:lstStyle/>
                    <a:p>
                      <a:pPr indent="0" lvl="0" marL="0" marR="0" rtl="0" algn="ctr">
                        <a:spcBef>
                          <a:spcPts val="0"/>
                        </a:spcBef>
                        <a:spcAft>
                          <a:spcPts val="0"/>
                        </a:spcAft>
                        <a:buNone/>
                      </a:pPr>
                      <a:r>
                        <a:rPr lang="en-US" sz="1400" u="none" strike="noStrike"/>
                        <a:t>0.6%</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1E7"/>
                    </a:solidFill>
                  </a:tcPr>
                </a:tc>
              </a:tr>
              <a:tr h="285150">
                <a:tc>
                  <a:txBody>
                    <a:bodyPr>
                      <a:noAutofit/>
                    </a:bodyPr>
                    <a:lstStyle/>
                    <a:p>
                      <a:pPr indent="0" lvl="0" marL="0" marR="0" rtl="0" algn="l">
                        <a:spcBef>
                          <a:spcPts val="0"/>
                        </a:spcBef>
                        <a:spcAft>
                          <a:spcPts val="0"/>
                        </a:spcAft>
                        <a:buNone/>
                      </a:pPr>
                      <a:r>
                        <a:rPr lang="en-US" sz="1400" u="none" strike="noStrike"/>
                        <a:t>Total</a:t>
                      </a:r>
                      <a:endParaRPr b="0" i="0" sz="14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5,096</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172,957,178.11</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100.0%</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1400" u="none" strike="noStrike"/>
                        <a:t>100.0%</a:t>
                      </a:r>
                      <a:endParaRPr b="0" i="0" sz="1400" u="none" strike="noStrike">
                        <a:solidFill>
                          <a:srgbClr val="000000"/>
                        </a:solidFill>
                        <a:latin typeface="Tahoma"/>
                        <a:ea typeface="Tahoma"/>
                        <a:cs typeface="Tahoma"/>
                        <a:sym typeface="Tahoma"/>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608234" y="461365"/>
            <a:ext cx="10975532" cy="76555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4500"/>
              <a:buFont typeface="Arial Black"/>
              <a:buNone/>
            </a:pPr>
            <a:r>
              <a:rPr b="0" i="0" lang="en-US" sz="4500" u="none" cap="none" strike="noStrike">
                <a:solidFill>
                  <a:schemeClr val="dk2"/>
                </a:solidFill>
                <a:latin typeface="Arial Black"/>
                <a:ea typeface="Arial Black"/>
                <a:cs typeface="Arial Black"/>
                <a:sym typeface="Arial Black"/>
              </a:rPr>
              <a:t>2016 US Breweries by Size</a:t>
            </a:r>
            <a:endParaRPr b="0" i="0" sz="4500" u="none" cap="none" strike="noStrike">
              <a:solidFill>
                <a:schemeClr val="dk2"/>
              </a:solidFill>
              <a:latin typeface="Arial Black"/>
              <a:ea typeface="Arial Black"/>
              <a:cs typeface="Arial Black"/>
              <a:sym typeface="Arial Black"/>
            </a:endParaRPr>
          </a:p>
        </p:txBody>
      </p:sp>
      <p:pic>
        <p:nvPicPr>
          <p:cNvPr id="257" name="Google Shape;257;p44"/>
          <p:cNvPicPr preferRelativeResize="0"/>
          <p:nvPr/>
        </p:nvPicPr>
        <p:blipFill rotWithShape="1">
          <a:blip r:embed="rId3">
            <a:alphaModFix/>
          </a:blip>
          <a:srcRect b="0" l="0" r="0" t="0"/>
          <a:stretch/>
        </p:blipFill>
        <p:spPr>
          <a:xfrm>
            <a:off x="0" y="1100137"/>
            <a:ext cx="12192000" cy="49863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5"/>
          <p:cNvSpPr txBox="1"/>
          <p:nvPr>
            <p:ph idx="1" type="subTitle"/>
          </p:nvPr>
        </p:nvSpPr>
        <p:spPr>
          <a:xfrm>
            <a:off x="2690123" y="2744420"/>
            <a:ext cx="7147034" cy="1416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000"/>
              <a:buFont typeface="Arial"/>
              <a:buNone/>
            </a:pPr>
            <a:r>
              <a:rPr b="1" i="0" lang="en-US" sz="6000" u="none" cap="none" strike="noStrike">
                <a:solidFill>
                  <a:schemeClr val="lt1"/>
                </a:solidFill>
                <a:latin typeface="Arial"/>
                <a:ea typeface="Arial"/>
                <a:cs typeface="Arial"/>
                <a:sym typeface="Arial"/>
              </a:rPr>
              <a:t>Beverage Alcohol</a:t>
            </a:r>
            <a:endParaRPr/>
          </a:p>
          <a:p>
            <a:pPr indent="0" lvl="0" marL="0" marR="0" rtl="0" algn="ctr">
              <a:lnSpc>
                <a:spcPct val="90000"/>
              </a:lnSpc>
              <a:spcBef>
                <a:spcPts val="1000"/>
              </a:spcBef>
              <a:spcAft>
                <a:spcPts val="0"/>
              </a:spcAft>
              <a:buClr>
                <a:schemeClr val="lt1"/>
              </a:buClr>
              <a:buSzPts val="6000"/>
              <a:buFont typeface="Arial"/>
              <a:buNone/>
            </a:pPr>
            <a:r>
              <a:rPr b="1" i="0" lang="en-US" sz="6000" u="none" cap="none" strike="noStrike">
                <a:solidFill>
                  <a:schemeClr val="lt1"/>
                </a:solidFill>
                <a:latin typeface="Arial"/>
                <a:ea typeface="Arial"/>
                <a:cs typeface="Arial"/>
                <a:sym typeface="Arial"/>
              </a:rPr>
              <a:t>&amp; Demographics</a:t>
            </a:r>
            <a:endParaRPr b="1" i="0" sz="60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2152650" y="83766"/>
            <a:ext cx="78867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40"/>
              <a:buFont typeface="Arial Black"/>
              <a:buNone/>
            </a:pPr>
            <a:r>
              <a:rPr b="0" i="0" lang="en-US" sz="3240" u="none" cap="none" strike="noStrike">
                <a:solidFill>
                  <a:schemeClr val="dk1"/>
                </a:solidFill>
                <a:latin typeface="Arial Black"/>
                <a:ea typeface="Arial Black"/>
                <a:cs typeface="Arial Black"/>
                <a:sym typeface="Arial Black"/>
              </a:rPr>
              <a:t>Alcohol Consumption Over Time</a:t>
            </a:r>
            <a:br>
              <a:rPr b="0" i="0" lang="en-US" sz="3959" u="none" cap="none" strike="noStrike">
                <a:solidFill>
                  <a:schemeClr val="dk1"/>
                </a:solidFill>
                <a:latin typeface="Arial Black"/>
                <a:ea typeface="Arial Black"/>
                <a:cs typeface="Arial Black"/>
                <a:sym typeface="Arial Black"/>
              </a:rPr>
            </a:br>
            <a:r>
              <a:rPr b="0" i="0" lang="en-US" sz="2430" u="none" cap="none" strike="noStrike">
                <a:solidFill>
                  <a:schemeClr val="dk1"/>
                </a:solidFill>
                <a:latin typeface="Arial Black"/>
                <a:ea typeface="Arial Black"/>
                <a:cs typeface="Arial Black"/>
                <a:sym typeface="Arial Black"/>
              </a:rPr>
              <a:t>Do You Have Occasion to Drink Alcohol?</a:t>
            </a:r>
            <a:endParaRPr/>
          </a:p>
        </p:txBody>
      </p:sp>
      <p:pic>
        <p:nvPicPr>
          <p:cNvPr id="268" name="Google Shape;268;p46"/>
          <p:cNvPicPr preferRelativeResize="0"/>
          <p:nvPr/>
        </p:nvPicPr>
        <p:blipFill rotWithShape="1">
          <a:blip r:embed="rId3">
            <a:alphaModFix/>
          </a:blip>
          <a:srcRect b="0" l="0" r="0" t="0"/>
          <a:stretch/>
        </p:blipFill>
        <p:spPr>
          <a:xfrm>
            <a:off x="0" y="1409330"/>
            <a:ext cx="12070079" cy="5171672"/>
          </a:xfrm>
          <a:prstGeom prst="rect">
            <a:avLst/>
          </a:prstGeom>
          <a:noFill/>
          <a:ln>
            <a:noFill/>
          </a:ln>
        </p:spPr>
      </p:pic>
      <p:sp>
        <p:nvSpPr>
          <p:cNvPr id="269" name="Google Shape;269;p46"/>
          <p:cNvSpPr txBox="1"/>
          <p:nvPr/>
        </p:nvSpPr>
        <p:spPr>
          <a:xfrm>
            <a:off x="722723" y="6563239"/>
            <a:ext cx="2817845"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Source: Gallup Poll, 2016.</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7"/>
          <p:cNvSpPr txBox="1"/>
          <p:nvPr/>
        </p:nvSpPr>
        <p:spPr>
          <a:xfrm>
            <a:off x="958962" y="6501122"/>
            <a:ext cx="140762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Source: U.S. Census</a:t>
            </a:r>
            <a:endParaRPr/>
          </a:p>
        </p:txBody>
      </p:sp>
      <p:pic>
        <p:nvPicPr>
          <p:cNvPr id="275" name="Google Shape;275;p47"/>
          <p:cNvPicPr preferRelativeResize="0"/>
          <p:nvPr/>
        </p:nvPicPr>
        <p:blipFill rotWithShape="1">
          <a:blip r:embed="rId3">
            <a:alphaModFix/>
          </a:blip>
          <a:srcRect b="0" l="0" r="0" t="0"/>
          <a:stretch/>
        </p:blipFill>
        <p:spPr>
          <a:xfrm>
            <a:off x="-1" y="0"/>
            <a:ext cx="12197227" cy="65011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Google Shape;280;p48"/>
          <p:cNvPicPr preferRelativeResize="0"/>
          <p:nvPr/>
        </p:nvPicPr>
        <p:blipFill rotWithShape="1">
          <a:blip r:embed="rId3">
            <a:alphaModFix/>
          </a:blip>
          <a:srcRect b="0" l="0" r="0" t="0"/>
          <a:stretch/>
        </p:blipFill>
        <p:spPr>
          <a:xfrm>
            <a:off x="6096528" y="3462233"/>
            <a:ext cx="6096528" cy="3395766"/>
          </a:xfrm>
          <a:prstGeom prst="rect">
            <a:avLst/>
          </a:prstGeom>
          <a:noFill/>
          <a:ln>
            <a:noFill/>
          </a:ln>
        </p:spPr>
      </p:pic>
      <p:pic>
        <p:nvPicPr>
          <p:cNvPr id="281" name="Google Shape;281;p48"/>
          <p:cNvPicPr preferRelativeResize="0"/>
          <p:nvPr/>
        </p:nvPicPr>
        <p:blipFill rotWithShape="1">
          <a:blip r:embed="rId4">
            <a:alphaModFix/>
          </a:blip>
          <a:srcRect b="0" l="0" r="0" t="0"/>
          <a:stretch/>
        </p:blipFill>
        <p:spPr>
          <a:xfrm>
            <a:off x="-1584" y="3401267"/>
            <a:ext cx="6096528" cy="3456732"/>
          </a:xfrm>
          <a:prstGeom prst="rect">
            <a:avLst/>
          </a:prstGeom>
          <a:noFill/>
          <a:ln>
            <a:noFill/>
          </a:ln>
        </p:spPr>
      </p:pic>
      <p:pic>
        <p:nvPicPr>
          <p:cNvPr id="282" name="Google Shape;282;p48"/>
          <p:cNvPicPr preferRelativeResize="0"/>
          <p:nvPr/>
        </p:nvPicPr>
        <p:blipFill rotWithShape="1">
          <a:blip r:embed="rId5">
            <a:alphaModFix/>
          </a:blip>
          <a:srcRect b="0" l="0" r="0" t="0"/>
          <a:stretch/>
        </p:blipFill>
        <p:spPr>
          <a:xfrm>
            <a:off x="6095472" y="0"/>
            <a:ext cx="6096528" cy="3456732"/>
          </a:xfrm>
          <a:prstGeom prst="rect">
            <a:avLst/>
          </a:prstGeom>
          <a:noFill/>
          <a:ln>
            <a:noFill/>
          </a:ln>
        </p:spPr>
      </p:pic>
      <p:pic>
        <p:nvPicPr>
          <p:cNvPr id="283" name="Google Shape;283;p48"/>
          <p:cNvPicPr preferRelativeResize="0"/>
          <p:nvPr/>
        </p:nvPicPr>
        <p:blipFill rotWithShape="1">
          <a:blip r:embed="rId6">
            <a:alphaModFix/>
          </a:blip>
          <a:srcRect b="0" l="0" r="0" t="0"/>
          <a:stretch/>
        </p:blipFill>
        <p:spPr>
          <a:xfrm>
            <a:off x="-3168" y="27434"/>
            <a:ext cx="6096528" cy="3401863"/>
          </a:xfrm>
          <a:prstGeom prst="rect">
            <a:avLst/>
          </a:prstGeom>
          <a:noFill/>
          <a:ln>
            <a:noFill/>
          </a:ln>
        </p:spPr>
      </p:pic>
      <p:sp>
        <p:nvSpPr>
          <p:cNvPr id="284" name="Google Shape;284;p48"/>
          <p:cNvSpPr txBox="1"/>
          <p:nvPr/>
        </p:nvSpPr>
        <p:spPr>
          <a:xfrm>
            <a:off x="2354041" y="1885950"/>
            <a:ext cx="138211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2"/>
                </a:solidFill>
                <a:latin typeface="Arial"/>
                <a:ea typeface="Arial"/>
                <a:cs typeface="Arial"/>
                <a:sym typeface="Arial"/>
              </a:rPr>
              <a:t>Florida</a:t>
            </a:r>
            <a:endParaRPr b="1" sz="2800">
              <a:solidFill>
                <a:schemeClr val="accent2"/>
              </a:solidFill>
              <a:latin typeface="Arial"/>
              <a:ea typeface="Arial"/>
              <a:cs typeface="Arial"/>
              <a:sym typeface="Arial"/>
            </a:endParaRPr>
          </a:p>
        </p:txBody>
      </p:sp>
      <p:sp>
        <p:nvSpPr>
          <p:cNvPr id="285" name="Google Shape;285;p48"/>
          <p:cNvSpPr txBox="1"/>
          <p:nvPr/>
        </p:nvSpPr>
        <p:spPr>
          <a:xfrm>
            <a:off x="8249645" y="1890385"/>
            <a:ext cx="178818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2"/>
                </a:solidFill>
                <a:latin typeface="Arial"/>
                <a:ea typeface="Arial"/>
                <a:cs typeface="Arial"/>
                <a:sym typeface="Arial"/>
              </a:rPr>
              <a:t>New York</a:t>
            </a:r>
            <a:endParaRPr b="1" sz="2800">
              <a:solidFill>
                <a:schemeClr val="accent2"/>
              </a:solidFill>
              <a:latin typeface="Arial"/>
              <a:ea typeface="Arial"/>
              <a:cs typeface="Arial"/>
              <a:sym typeface="Arial"/>
            </a:endParaRPr>
          </a:p>
        </p:txBody>
      </p:sp>
      <p:sp>
        <p:nvSpPr>
          <p:cNvPr id="286" name="Google Shape;286;p48"/>
          <p:cNvSpPr txBox="1"/>
          <p:nvPr/>
        </p:nvSpPr>
        <p:spPr>
          <a:xfrm>
            <a:off x="8652255" y="5347117"/>
            <a:ext cx="98296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2"/>
                </a:solidFill>
                <a:latin typeface="Arial"/>
                <a:ea typeface="Arial"/>
                <a:cs typeface="Arial"/>
                <a:sym typeface="Arial"/>
              </a:rPr>
              <a:t>Iowa</a:t>
            </a:r>
            <a:endParaRPr b="1" sz="2800">
              <a:solidFill>
                <a:schemeClr val="accent2"/>
              </a:solidFill>
              <a:latin typeface="Arial"/>
              <a:ea typeface="Arial"/>
              <a:cs typeface="Arial"/>
              <a:sym typeface="Arial"/>
            </a:endParaRPr>
          </a:p>
        </p:txBody>
      </p:sp>
      <p:sp>
        <p:nvSpPr>
          <p:cNvPr id="287" name="Google Shape;287;p48"/>
          <p:cNvSpPr txBox="1"/>
          <p:nvPr/>
        </p:nvSpPr>
        <p:spPr>
          <a:xfrm>
            <a:off x="2552813" y="5347117"/>
            <a:ext cx="98456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2"/>
                </a:solidFill>
                <a:latin typeface="Arial"/>
                <a:ea typeface="Arial"/>
                <a:cs typeface="Arial"/>
                <a:sym typeface="Arial"/>
              </a:rPr>
              <a:t>Utah</a:t>
            </a:r>
            <a:endParaRPr b="1" sz="2800">
              <a:solidFill>
                <a:schemeClr val="accent2"/>
              </a:solidFill>
              <a:latin typeface="Arial"/>
              <a:ea typeface="Arial"/>
              <a:cs typeface="Arial"/>
              <a:sym typeface="Arial"/>
            </a:endParaRPr>
          </a:p>
        </p:txBody>
      </p:sp>
      <p:pic>
        <p:nvPicPr>
          <p:cNvPr id="288" name="Google Shape;288;p48"/>
          <p:cNvPicPr preferRelativeResize="0"/>
          <p:nvPr/>
        </p:nvPicPr>
        <p:blipFill rotWithShape="1">
          <a:blip r:embed="rId7">
            <a:alphaModFix/>
          </a:blip>
          <a:srcRect b="0" l="0" r="0" t="0"/>
          <a:stretch/>
        </p:blipFill>
        <p:spPr>
          <a:xfrm>
            <a:off x="-5280" y="5501"/>
            <a:ext cx="6096528" cy="3456732"/>
          </a:xfrm>
          <a:prstGeom prst="rect">
            <a:avLst/>
          </a:prstGeom>
          <a:noFill/>
          <a:ln>
            <a:noFill/>
          </a:ln>
        </p:spPr>
      </p:pic>
      <p:pic>
        <p:nvPicPr>
          <p:cNvPr id="289" name="Google Shape;289;p48"/>
          <p:cNvPicPr preferRelativeResize="0"/>
          <p:nvPr/>
        </p:nvPicPr>
        <p:blipFill rotWithShape="1">
          <a:blip r:embed="rId7">
            <a:alphaModFix/>
          </a:blip>
          <a:srcRect b="0" l="0" r="0" t="0"/>
          <a:stretch/>
        </p:blipFill>
        <p:spPr>
          <a:xfrm>
            <a:off x="6098640" y="0"/>
            <a:ext cx="6096528" cy="3456732"/>
          </a:xfrm>
          <a:prstGeom prst="rect">
            <a:avLst/>
          </a:prstGeom>
          <a:noFill/>
          <a:ln>
            <a:noFill/>
          </a:ln>
        </p:spPr>
      </p:pic>
      <p:pic>
        <p:nvPicPr>
          <p:cNvPr id="290" name="Google Shape;290;p48"/>
          <p:cNvPicPr preferRelativeResize="0"/>
          <p:nvPr/>
        </p:nvPicPr>
        <p:blipFill rotWithShape="1">
          <a:blip r:embed="rId8">
            <a:alphaModFix/>
          </a:blip>
          <a:srcRect b="0" l="0" r="0" t="0"/>
          <a:stretch/>
        </p:blipFill>
        <p:spPr>
          <a:xfrm>
            <a:off x="6102864" y="3401267"/>
            <a:ext cx="6096528" cy="3426249"/>
          </a:xfrm>
          <a:prstGeom prst="rect">
            <a:avLst/>
          </a:prstGeom>
          <a:noFill/>
          <a:ln>
            <a:noFill/>
          </a:ln>
        </p:spPr>
      </p:pic>
      <p:pic>
        <p:nvPicPr>
          <p:cNvPr id="291" name="Google Shape;291;p48"/>
          <p:cNvPicPr preferRelativeResize="0"/>
          <p:nvPr/>
        </p:nvPicPr>
        <p:blipFill rotWithShape="1">
          <a:blip r:embed="rId8">
            <a:alphaModFix/>
          </a:blip>
          <a:srcRect b="0" l="0" r="0" t="0"/>
          <a:stretch/>
        </p:blipFill>
        <p:spPr>
          <a:xfrm>
            <a:off x="6336" y="3370784"/>
            <a:ext cx="6096528" cy="34262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9"/>
          <p:cNvSpPr txBox="1"/>
          <p:nvPr/>
        </p:nvSpPr>
        <p:spPr>
          <a:xfrm>
            <a:off x="958962" y="6501122"/>
            <a:ext cx="140762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Source: U.S. Census</a:t>
            </a:r>
            <a:endParaRPr/>
          </a:p>
        </p:txBody>
      </p:sp>
      <p:pic>
        <p:nvPicPr>
          <p:cNvPr id="297" name="Google Shape;297;p49"/>
          <p:cNvPicPr preferRelativeResize="0"/>
          <p:nvPr/>
        </p:nvPicPr>
        <p:blipFill rotWithShape="1">
          <a:blip r:embed="rId3">
            <a:alphaModFix/>
          </a:blip>
          <a:srcRect b="0" l="0" r="0" t="0"/>
          <a:stretch/>
        </p:blipFill>
        <p:spPr>
          <a:xfrm>
            <a:off x="-1" y="0"/>
            <a:ext cx="12197227" cy="650112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2117153" y="400050"/>
            <a:ext cx="8166672" cy="571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Black"/>
              <a:buNone/>
            </a:pPr>
            <a:r>
              <a:rPr b="0" i="0" lang="en-US" sz="4400" u="none" cap="none" strike="noStrike">
                <a:solidFill>
                  <a:schemeClr val="dk1"/>
                </a:solidFill>
                <a:latin typeface="Arial Black"/>
                <a:ea typeface="Arial Black"/>
                <a:cs typeface="Arial Black"/>
                <a:sym typeface="Arial Black"/>
              </a:rPr>
              <a:t>Total Beer vs Craft Age Breakdown</a:t>
            </a:r>
            <a:endParaRPr b="0" i="0" sz="4400" u="none" cap="none" strike="noStrike">
              <a:solidFill>
                <a:schemeClr val="dk1"/>
              </a:solidFill>
              <a:latin typeface="Arial Black"/>
              <a:ea typeface="Arial Black"/>
              <a:cs typeface="Arial Black"/>
              <a:sym typeface="Arial Black"/>
            </a:endParaRPr>
          </a:p>
        </p:txBody>
      </p:sp>
      <p:sp>
        <p:nvSpPr>
          <p:cNvPr id="304" name="Google Shape;304;p50"/>
          <p:cNvSpPr txBox="1"/>
          <p:nvPr>
            <p:ph idx="1" type="body"/>
          </p:nvPr>
        </p:nvSpPr>
        <p:spPr>
          <a:xfrm>
            <a:off x="2590800" y="1371600"/>
            <a:ext cx="6941122" cy="457201"/>
          </a:xfrm>
          <a:prstGeom prst="rect">
            <a:avLst/>
          </a:prstGeom>
          <a:solidFill>
            <a:srgbClr val="007FC7"/>
          </a:solidFill>
          <a:ln>
            <a:noFill/>
          </a:ln>
        </p:spPr>
        <p:txBody>
          <a:bodyPr anchorCtr="0" anchor="t" bIns="0" lIns="91425" spcFirstLastPara="1" rIns="91425" wrap="square" tIns="0">
            <a:noAutofit/>
          </a:bodyPr>
          <a:lstStyle/>
          <a:p>
            <a:pPr indent="0" lvl="0" marL="0" marR="0" rtl="0" algn="l">
              <a:lnSpc>
                <a:spcPct val="9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CRAFTS (incl DM SPECIALTY) – AGE/GENERATIONS; Index to % Adults</a:t>
            </a:r>
            <a:endParaRPr/>
          </a:p>
          <a:p>
            <a:pPr indent="0" lvl="0" marL="0" marR="0" rtl="0" algn="l">
              <a:lnSpc>
                <a:spcPct val="90000"/>
              </a:lnSpc>
              <a:spcBef>
                <a:spcPts val="0"/>
              </a:spcBef>
              <a:spcAft>
                <a:spcPts val="0"/>
              </a:spcAft>
              <a:buClr>
                <a:schemeClr val="dk1"/>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305" name="Google Shape;305;p50"/>
          <p:cNvSpPr txBox="1"/>
          <p:nvPr>
            <p:ph idx="2" type="body"/>
          </p:nvPr>
        </p:nvSpPr>
        <p:spPr>
          <a:xfrm>
            <a:off x="914401" y="6373368"/>
            <a:ext cx="10765367" cy="365760"/>
          </a:xfrm>
          <a:prstGeom prst="rect">
            <a:avLst/>
          </a:prstGeom>
          <a:noFill/>
          <a:ln>
            <a:noFill/>
          </a:ln>
        </p:spPr>
        <p:txBody>
          <a:bodyPr anchorCtr="0" anchor="b" bIns="0" lIns="91425" spcFirstLastPara="1" rIns="91425" wrap="square" tIns="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Source: Nielsen Spectra /Simmons (Data Version: Sept 2014); on plus off-premise</a:t>
            </a:r>
            <a:endParaRPr/>
          </a:p>
        </p:txBody>
      </p:sp>
      <p:graphicFrame>
        <p:nvGraphicFramePr>
          <p:cNvPr id="306" name="Google Shape;306;p50"/>
          <p:cNvGraphicFramePr/>
          <p:nvPr/>
        </p:nvGraphicFramePr>
        <p:xfrm>
          <a:off x="2590800" y="1828801"/>
          <a:ext cx="3000000" cy="3000000"/>
        </p:xfrm>
        <a:graphic>
          <a:graphicData uri="http://schemas.openxmlformats.org/drawingml/2006/table">
            <a:tbl>
              <a:tblPr>
                <a:noFill/>
                <a:tableStyleId>{7092E786-DEC5-43F3-BF14-F3C72BB2D9AA}</a:tableStyleId>
              </a:tblPr>
              <a:tblGrid>
                <a:gridCol w="1742125"/>
                <a:gridCol w="977925"/>
                <a:gridCol w="1216525"/>
                <a:gridCol w="864025"/>
                <a:gridCol w="1216525"/>
                <a:gridCol w="919475"/>
              </a:tblGrid>
              <a:tr h="609600">
                <a:tc rowSpan="2">
                  <a:txBody>
                    <a:bodyPr>
                      <a:noAutofit/>
                    </a:bodyPr>
                    <a:lstStyle/>
                    <a:p>
                      <a:pPr indent="0" lvl="0" marL="0" marR="0" rtl="0" algn="l">
                        <a:spcBef>
                          <a:spcPts val="0"/>
                        </a:spcBef>
                        <a:spcAft>
                          <a:spcPts val="0"/>
                        </a:spcAft>
                        <a:buNone/>
                      </a:pPr>
                      <a:r>
                        <a:rPr b="1" i="0" lang="en-US" sz="1900" u="none" strike="noStrike">
                          <a:latin typeface="Arial"/>
                          <a:ea typeface="Arial"/>
                          <a:cs typeface="Arial"/>
                          <a:sym typeface="Arial"/>
                        </a:rPr>
                        <a:t>AGE </a:t>
                      </a:r>
                      <a:endParaRPr/>
                    </a:p>
                    <a:p>
                      <a:pPr indent="0" lvl="0" marL="0" marR="0" rtl="0" algn="l">
                        <a:spcBef>
                          <a:spcPts val="0"/>
                        </a:spcBef>
                        <a:spcAft>
                          <a:spcPts val="0"/>
                        </a:spcAft>
                        <a:buNone/>
                      </a:pPr>
                      <a:r>
                        <a:rPr b="1" i="0" lang="en-US" sz="1900" u="none" strike="noStrike">
                          <a:latin typeface="Arial"/>
                          <a:ea typeface="Arial"/>
                          <a:cs typeface="Arial"/>
                          <a:sym typeface="Arial"/>
                        </a:rPr>
                        <a:t>21+</a:t>
                      </a:r>
                      <a:endParaRPr b="1" i="0" sz="1900" u="none" strike="noStrike">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rowSpan="2">
                  <a:txBody>
                    <a:bodyPr>
                      <a:noAutofit/>
                    </a:bodyPr>
                    <a:lstStyle/>
                    <a:p>
                      <a:pPr indent="0" lvl="0" marL="0" marR="0" rtl="0" algn="ctr">
                        <a:spcBef>
                          <a:spcPts val="0"/>
                        </a:spcBef>
                        <a:spcAft>
                          <a:spcPts val="0"/>
                        </a:spcAft>
                        <a:buNone/>
                      </a:pPr>
                      <a:r>
                        <a:rPr b="1" i="0" lang="en-US" sz="1900" u="none" strike="noStrike">
                          <a:solidFill>
                            <a:schemeClr val="dk1"/>
                          </a:solidFill>
                          <a:latin typeface="Arial"/>
                          <a:ea typeface="Arial"/>
                          <a:cs typeface="Arial"/>
                          <a:sym typeface="Arial"/>
                        </a:rPr>
                        <a:t>% Adults</a:t>
                      </a:r>
                      <a:endParaRPr b="1" i="0" sz="19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gridSpan="2">
                  <a:txBody>
                    <a:bodyPr>
                      <a:noAutofit/>
                    </a:bodyPr>
                    <a:lstStyle/>
                    <a:p>
                      <a:pPr indent="0" lvl="0" marL="0" marR="0" rtl="0" algn="ctr">
                        <a:lnSpc>
                          <a:spcPct val="100000"/>
                        </a:lnSpc>
                        <a:spcBef>
                          <a:spcPts val="0"/>
                        </a:spcBef>
                        <a:spcAft>
                          <a:spcPts val="0"/>
                        </a:spcAft>
                        <a:buClr>
                          <a:schemeClr val="lt1"/>
                        </a:buClr>
                        <a:buSzPts val="2700"/>
                        <a:buFont typeface="Arial"/>
                        <a:buNone/>
                      </a:pPr>
                      <a:r>
                        <a:rPr b="1" i="0" lang="en-US" sz="2700" u="none" strike="noStrike">
                          <a:solidFill>
                            <a:schemeClr val="lt1"/>
                          </a:solidFill>
                          <a:latin typeface="Arial"/>
                          <a:ea typeface="Arial"/>
                          <a:cs typeface="Arial"/>
                          <a:sym typeface="Arial"/>
                        </a:rPr>
                        <a:t>TTL BEER</a:t>
                      </a:r>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7FC7"/>
                    </a:solidFill>
                  </a:tcPr>
                </a:tc>
                <a:tc hMerge="1"/>
                <a:tc gridSpan="2">
                  <a:txBody>
                    <a:bodyPr>
                      <a:noAutofit/>
                    </a:bodyPr>
                    <a:lstStyle/>
                    <a:p>
                      <a:pPr indent="0" lvl="0" marL="0" marR="0" rtl="0" algn="ctr">
                        <a:spcBef>
                          <a:spcPts val="0"/>
                        </a:spcBef>
                        <a:spcAft>
                          <a:spcPts val="0"/>
                        </a:spcAft>
                        <a:buNone/>
                      </a:pPr>
                      <a:r>
                        <a:rPr b="1" i="0" lang="en-US" sz="2700" u="none" strike="noStrike">
                          <a:solidFill>
                            <a:schemeClr val="lt1"/>
                          </a:solidFill>
                          <a:latin typeface="Arial"/>
                          <a:ea typeface="Arial"/>
                          <a:cs typeface="Arial"/>
                          <a:sym typeface="Arial"/>
                        </a:rPr>
                        <a:t>CRAFT*</a:t>
                      </a:r>
                      <a:endParaRPr b="1" i="0" sz="2700" u="none" strike="noStrike">
                        <a:solidFill>
                          <a:schemeClr val="lt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7FC7"/>
                    </a:solidFill>
                  </a:tcPr>
                </a:tc>
                <a:tc hMerge="1"/>
              </a:tr>
              <a:tr h="508000">
                <a:tc vMerge="1"/>
                <a:tc vMerge="1"/>
                <a:tc>
                  <a:txBody>
                    <a:bodyPr>
                      <a:noAutofit/>
                    </a:bodyPr>
                    <a:lstStyle/>
                    <a:p>
                      <a:pPr indent="0" lvl="0" marL="0" marR="0" rtl="0" algn="ctr">
                        <a:spcBef>
                          <a:spcPts val="0"/>
                        </a:spcBef>
                        <a:spcAft>
                          <a:spcPts val="0"/>
                        </a:spcAft>
                        <a:buNone/>
                      </a:pPr>
                      <a:r>
                        <a:rPr b="1" i="0" lang="en-US" sz="1900" u="none" strike="noStrike">
                          <a:latin typeface="Arial"/>
                          <a:ea typeface="Arial"/>
                          <a:cs typeface="Arial"/>
                          <a:sym typeface="Arial"/>
                        </a:rPr>
                        <a:t>% Volume</a:t>
                      </a:r>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1" i="0" lang="en-US" sz="1900" u="none" strike="noStrike">
                          <a:latin typeface="Arial"/>
                          <a:ea typeface="Arial"/>
                          <a:cs typeface="Arial"/>
                          <a:sym typeface="Arial"/>
                        </a:rPr>
                        <a:t>Index</a:t>
                      </a:r>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1" i="0" lang="en-US" sz="1900" u="none" strike="noStrike">
                          <a:latin typeface="Arial"/>
                          <a:ea typeface="Arial"/>
                          <a:cs typeface="Arial"/>
                          <a:sym typeface="Arial"/>
                        </a:rPr>
                        <a:t>% Volume</a:t>
                      </a:r>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1" i="0" lang="en-US" sz="1900" u="none" strike="noStrike">
                          <a:latin typeface="Arial"/>
                          <a:ea typeface="Arial"/>
                          <a:cs typeface="Arial"/>
                          <a:sym typeface="Arial"/>
                        </a:rPr>
                        <a:t>Index</a:t>
                      </a:r>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r>
              <a:tr h="669375">
                <a:tc>
                  <a:txBody>
                    <a:bodyPr>
                      <a:noAutofit/>
                    </a:bodyPr>
                    <a:lstStyle/>
                    <a:p>
                      <a:pPr indent="0" lvl="0" marL="0" marR="0" rtl="0" algn="l">
                        <a:spcBef>
                          <a:spcPts val="0"/>
                        </a:spcBef>
                        <a:spcAft>
                          <a:spcPts val="0"/>
                        </a:spcAft>
                        <a:buNone/>
                      </a:pPr>
                      <a:r>
                        <a:rPr b="1" i="0" lang="en-US" sz="2400" u="none" strike="noStrike">
                          <a:solidFill>
                            <a:schemeClr val="dk1"/>
                          </a:solidFill>
                          <a:latin typeface="Arial"/>
                          <a:ea typeface="Arial"/>
                          <a:cs typeface="Arial"/>
                          <a:sym typeface="Arial"/>
                        </a:rPr>
                        <a:t>21-34</a:t>
                      </a:r>
                      <a:endParaRPr b="1" i="0" sz="24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25.6%</a:t>
                      </a:r>
                      <a:endParaRPr b="0" i="0" sz="22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35.1%</a:t>
                      </a:r>
                      <a:endParaRPr b="0" i="0" sz="22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1" i="0" lang="en-US" sz="2400" u="none" strike="noStrike">
                          <a:solidFill>
                            <a:schemeClr val="dk1"/>
                          </a:solidFill>
                          <a:latin typeface="Arial"/>
                          <a:ea typeface="Arial"/>
                          <a:cs typeface="Arial"/>
                          <a:sym typeface="Arial"/>
                        </a:rPr>
                        <a:t>137</a:t>
                      </a:r>
                      <a:endParaRPr b="1" i="0" sz="24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FF33"/>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35.5%</a:t>
                      </a:r>
                      <a:endParaRPr b="0" i="0" sz="22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1" i="0" lang="en-US" sz="2400" u="none" strike="noStrike">
                          <a:solidFill>
                            <a:schemeClr val="dk1"/>
                          </a:solidFill>
                          <a:latin typeface="Arial"/>
                          <a:ea typeface="Arial"/>
                          <a:cs typeface="Arial"/>
                          <a:sym typeface="Arial"/>
                        </a:rPr>
                        <a:t>138</a:t>
                      </a:r>
                      <a:endParaRPr b="1" i="0" sz="24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FF33"/>
                    </a:solidFill>
                  </a:tcPr>
                </a:tc>
              </a:tr>
              <a:tr h="669375">
                <a:tc>
                  <a:txBody>
                    <a:bodyPr>
                      <a:noAutofit/>
                    </a:bodyPr>
                    <a:lstStyle/>
                    <a:p>
                      <a:pPr indent="0" lvl="0" marL="0" marR="0" rtl="0" algn="l">
                        <a:spcBef>
                          <a:spcPts val="0"/>
                        </a:spcBef>
                        <a:spcAft>
                          <a:spcPts val="0"/>
                        </a:spcAft>
                        <a:buNone/>
                      </a:pPr>
                      <a:r>
                        <a:rPr b="1" i="0" lang="en-US" sz="2400" u="none" strike="noStrike">
                          <a:solidFill>
                            <a:schemeClr val="dk1"/>
                          </a:solidFill>
                          <a:latin typeface="Arial"/>
                          <a:ea typeface="Arial"/>
                          <a:cs typeface="Arial"/>
                          <a:sym typeface="Arial"/>
                        </a:rPr>
                        <a:t>35-44</a:t>
                      </a:r>
                      <a:endParaRPr b="1" i="0" sz="24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18.0%</a:t>
                      </a:r>
                      <a:endParaRPr b="0" i="0" sz="22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20.7%</a:t>
                      </a:r>
                      <a:endParaRPr b="0" i="0" sz="22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1" i="0" lang="en-US" sz="2400" u="none" strike="noStrike">
                          <a:solidFill>
                            <a:schemeClr val="dk1"/>
                          </a:solidFill>
                          <a:latin typeface="Arial"/>
                          <a:ea typeface="Arial"/>
                          <a:cs typeface="Arial"/>
                          <a:sym typeface="Arial"/>
                        </a:rPr>
                        <a:t>115</a:t>
                      </a:r>
                      <a:endParaRPr b="1" i="0" sz="24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24.3%</a:t>
                      </a:r>
                      <a:endParaRPr b="0" i="0" sz="22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1" i="0" lang="en-US" sz="2400" u="none" strike="noStrike">
                          <a:solidFill>
                            <a:schemeClr val="dk1"/>
                          </a:solidFill>
                          <a:latin typeface="Arial"/>
                          <a:ea typeface="Arial"/>
                          <a:cs typeface="Arial"/>
                          <a:sym typeface="Arial"/>
                        </a:rPr>
                        <a:t>135</a:t>
                      </a:r>
                      <a:endParaRPr b="1" i="0" sz="24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FF33"/>
                    </a:solidFill>
                  </a:tcPr>
                </a:tc>
              </a:tr>
              <a:tr h="669375">
                <a:tc>
                  <a:txBody>
                    <a:bodyPr>
                      <a:noAutofit/>
                    </a:bodyPr>
                    <a:lstStyle/>
                    <a:p>
                      <a:pPr indent="0" lvl="0" marL="0" marR="0" rtl="0" algn="l">
                        <a:spcBef>
                          <a:spcPts val="0"/>
                        </a:spcBef>
                        <a:spcAft>
                          <a:spcPts val="0"/>
                        </a:spcAft>
                        <a:buNone/>
                      </a:pPr>
                      <a:r>
                        <a:rPr b="1" i="0" lang="en-US" sz="2400" u="none" strike="noStrike">
                          <a:solidFill>
                            <a:schemeClr val="dk1"/>
                          </a:solidFill>
                          <a:latin typeface="Arial"/>
                          <a:ea typeface="Arial"/>
                          <a:cs typeface="Arial"/>
                          <a:sym typeface="Arial"/>
                        </a:rPr>
                        <a:t>45-64</a:t>
                      </a:r>
                      <a:endParaRPr b="1" i="0" sz="24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37.1%</a:t>
                      </a:r>
                      <a:endParaRPr b="0" i="0" sz="22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33.3%</a:t>
                      </a:r>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1" i="0" lang="en-US" sz="2400" u="none" strike="noStrike">
                          <a:solidFill>
                            <a:schemeClr val="dk1"/>
                          </a:solidFill>
                          <a:latin typeface="Arial"/>
                          <a:ea typeface="Arial"/>
                          <a:cs typeface="Arial"/>
                          <a:sym typeface="Arial"/>
                        </a:rPr>
                        <a:t>90</a:t>
                      </a:r>
                      <a:endParaRPr b="1" i="0" sz="24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31.6%</a:t>
                      </a:r>
                      <a:endParaRPr b="0" i="0" sz="22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1" i="0" lang="en-US" sz="2400" u="none" strike="noStrike">
                          <a:solidFill>
                            <a:schemeClr val="dk1"/>
                          </a:solidFill>
                          <a:latin typeface="Arial"/>
                          <a:ea typeface="Arial"/>
                          <a:cs typeface="Arial"/>
                          <a:sym typeface="Arial"/>
                        </a:rPr>
                        <a:t>85</a:t>
                      </a:r>
                      <a:endParaRPr b="1" i="0" sz="24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r>
              <a:tr h="669375">
                <a:tc>
                  <a:txBody>
                    <a:bodyPr>
                      <a:noAutofit/>
                    </a:bodyPr>
                    <a:lstStyle/>
                    <a:p>
                      <a:pPr indent="0" lvl="0" marL="0" marR="0" rtl="0" algn="l">
                        <a:spcBef>
                          <a:spcPts val="0"/>
                        </a:spcBef>
                        <a:spcAft>
                          <a:spcPts val="0"/>
                        </a:spcAft>
                        <a:buNone/>
                      </a:pPr>
                      <a:r>
                        <a:rPr b="1" i="0" lang="en-US" sz="2400" u="none" strike="noStrike">
                          <a:solidFill>
                            <a:schemeClr val="dk1"/>
                          </a:solidFill>
                          <a:latin typeface="Arial"/>
                          <a:ea typeface="Arial"/>
                          <a:cs typeface="Arial"/>
                          <a:sym typeface="Arial"/>
                        </a:rPr>
                        <a:t>65+</a:t>
                      </a:r>
                      <a:endParaRPr b="1" i="0" sz="24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19.2%</a:t>
                      </a:r>
                      <a:endParaRPr b="0" i="0" sz="22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10.8%</a:t>
                      </a:r>
                      <a:endParaRPr b="0" i="0" sz="22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1" i="0" lang="en-US" sz="2400" u="none" strike="noStrike">
                          <a:solidFill>
                            <a:schemeClr val="lt1"/>
                          </a:solidFill>
                          <a:latin typeface="Arial"/>
                          <a:ea typeface="Arial"/>
                          <a:cs typeface="Arial"/>
                          <a:sym typeface="Arial"/>
                        </a:rPr>
                        <a:t>56</a:t>
                      </a:r>
                      <a:endParaRPr b="1" i="0" sz="2400" u="none" strike="noStrike">
                        <a:solidFill>
                          <a:schemeClr val="lt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c>
                  <a:txBody>
                    <a:bodyPr>
                      <a:noAutofit/>
                    </a:bodyPr>
                    <a:lstStyle/>
                    <a:p>
                      <a:pPr indent="0" lvl="0" marL="0" marR="0" rtl="0" algn="ctr">
                        <a:spcBef>
                          <a:spcPts val="0"/>
                        </a:spcBef>
                        <a:spcAft>
                          <a:spcPts val="0"/>
                        </a:spcAft>
                        <a:buNone/>
                      </a:pPr>
                      <a:r>
                        <a:rPr b="0" i="0" lang="en-US" sz="2200" u="none" strike="noStrike">
                          <a:solidFill>
                            <a:schemeClr val="dk1"/>
                          </a:solidFill>
                          <a:latin typeface="Arial"/>
                          <a:ea typeface="Arial"/>
                          <a:cs typeface="Arial"/>
                          <a:sym typeface="Arial"/>
                        </a:rPr>
                        <a:t>8.6%</a:t>
                      </a:r>
                      <a:endParaRPr b="0" i="0" sz="2200" u="none" strike="noStrike">
                        <a:solidFill>
                          <a:schemeClr val="dk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DFF1"/>
                    </a:solidFill>
                  </a:tcPr>
                </a:tc>
                <a:tc>
                  <a:txBody>
                    <a:bodyPr>
                      <a:noAutofit/>
                    </a:bodyPr>
                    <a:lstStyle/>
                    <a:p>
                      <a:pPr indent="0" lvl="0" marL="0" marR="0" rtl="0" algn="ctr">
                        <a:spcBef>
                          <a:spcPts val="0"/>
                        </a:spcBef>
                        <a:spcAft>
                          <a:spcPts val="0"/>
                        </a:spcAft>
                        <a:buNone/>
                      </a:pPr>
                      <a:r>
                        <a:rPr b="1" i="0" lang="en-US" sz="2400" u="none" strike="noStrike">
                          <a:solidFill>
                            <a:schemeClr val="lt1"/>
                          </a:solidFill>
                          <a:latin typeface="Arial"/>
                          <a:ea typeface="Arial"/>
                          <a:cs typeface="Arial"/>
                          <a:sym typeface="Arial"/>
                        </a:rPr>
                        <a:t>45</a:t>
                      </a:r>
                      <a:endParaRPr b="1" i="0" sz="2400" u="none" strike="noStrike">
                        <a:solidFill>
                          <a:schemeClr val="lt1"/>
                        </a:solidFill>
                        <a:latin typeface="Arial"/>
                        <a:ea typeface="Arial"/>
                        <a:cs typeface="Arial"/>
                        <a:sym typeface="Arial"/>
                      </a:endParaRPr>
                    </a:p>
                  </a:txBody>
                  <a:tcPr marT="10150"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bl>
          </a:graphicData>
        </a:graphic>
      </p:graphicFrame>
      <p:sp>
        <p:nvSpPr>
          <p:cNvPr id="307" name="Google Shape;307;p50"/>
          <p:cNvSpPr/>
          <p:nvPr/>
        </p:nvSpPr>
        <p:spPr>
          <a:xfrm>
            <a:off x="6825456" y="5867399"/>
            <a:ext cx="1036638" cy="350838"/>
          </a:xfrm>
          <a:prstGeom prst="rect">
            <a:avLst/>
          </a:prstGeom>
          <a:solidFill>
            <a:srgbClr val="66FF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000000"/>
                </a:solidFill>
                <a:latin typeface="Arial Narrow"/>
                <a:ea typeface="Arial Narrow"/>
                <a:cs typeface="Arial Narrow"/>
                <a:sym typeface="Arial Narrow"/>
              </a:rPr>
              <a:t>&gt;120</a:t>
            </a:r>
            <a:endParaRPr/>
          </a:p>
        </p:txBody>
      </p:sp>
      <p:sp>
        <p:nvSpPr>
          <p:cNvPr id="308" name="Google Shape;308;p50"/>
          <p:cNvSpPr/>
          <p:nvPr/>
        </p:nvSpPr>
        <p:spPr>
          <a:xfrm>
            <a:off x="4800600" y="5867401"/>
            <a:ext cx="1036638" cy="350837"/>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Narrow"/>
                <a:ea typeface="Arial Narrow"/>
                <a:cs typeface="Arial Narrow"/>
                <a:sym typeface="Arial Narrow"/>
              </a:rPr>
              <a:t>&lt;80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id="314" name="Google Shape;314;p51"/>
          <p:cNvPicPr preferRelativeResize="0"/>
          <p:nvPr/>
        </p:nvPicPr>
        <p:blipFill rotWithShape="1">
          <a:blip r:embed="rId3">
            <a:alphaModFix/>
          </a:blip>
          <a:srcRect b="0" l="0" r="0" t="0"/>
          <a:stretch/>
        </p:blipFill>
        <p:spPr>
          <a:xfrm>
            <a:off x="250853" y="1804329"/>
            <a:ext cx="11652531" cy="4458906"/>
          </a:xfrm>
          <a:prstGeom prst="rect">
            <a:avLst/>
          </a:prstGeom>
          <a:noFill/>
          <a:ln>
            <a:noFill/>
          </a:ln>
        </p:spPr>
      </p:pic>
      <p:sp>
        <p:nvSpPr>
          <p:cNvPr id="315" name="Google Shape;315;p51"/>
          <p:cNvSpPr txBox="1"/>
          <p:nvPr>
            <p:ph idx="3" type="body"/>
          </p:nvPr>
        </p:nvSpPr>
        <p:spPr>
          <a:xfrm>
            <a:off x="368997" y="6500979"/>
            <a:ext cx="8165592" cy="205232"/>
          </a:xfrm>
          <a:prstGeom prst="rect">
            <a:avLst/>
          </a:prstGeom>
          <a:noFill/>
          <a:ln>
            <a:noFill/>
          </a:ln>
        </p:spPr>
        <p:txBody>
          <a:bodyPr anchorCtr="0" anchor="b" bIns="0" lIns="91425" spcFirstLastPara="1" rIns="91425" wrap="square" tIns="0">
            <a:noAutofit/>
          </a:bodyPr>
          <a:lstStyle/>
          <a:p>
            <a:pPr indent="0" lvl="0" marL="0" marR="0" rtl="0" algn="l">
              <a:lnSpc>
                <a:spcPct val="9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Source: Nielsen Household Panel, Survey (March 2013); Total U.S.; prior12 months purchasing</a:t>
            </a:r>
            <a:endParaRPr/>
          </a:p>
        </p:txBody>
      </p:sp>
      <p:graphicFrame>
        <p:nvGraphicFramePr>
          <p:cNvPr id="316" name="Google Shape;316;p51"/>
          <p:cNvGraphicFramePr/>
          <p:nvPr/>
        </p:nvGraphicFramePr>
        <p:xfrm>
          <a:off x="4187825" y="2599539"/>
          <a:ext cx="3000000" cy="3000000"/>
        </p:xfrm>
        <a:graphic>
          <a:graphicData uri="http://schemas.openxmlformats.org/drawingml/2006/table">
            <a:tbl>
              <a:tblPr bandRow="1" firstRow="1">
                <a:noFill/>
                <a:tableStyleId>{9396089C-412E-492B-B222-ACEDA1E7A7F7}</a:tableStyleId>
              </a:tblPr>
              <a:tblGrid>
                <a:gridCol w="2362200"/>
                <a:gridCol w="685800"/>
                <a:gridCol w="2438400"/>
                <a:gridCol w="609600"/>
              </a:tblGrid>
              <a:tr h="370850">
                <a:tc>
                  <a:txBody>
                    <a:bodyPr>
                      <a:noAutofit/>
                    </a:bodyPr>
                    <a:lstStyle/>
                    <a:p>
                      <a:pPr indent="0" lvl="0" marL="0" marR="0" rtl="0" algn="l">
                        <a:spcBef>
                          <a:spcPts val="0"/>
                        </a:spcBef>
                        <a:spcAft>
                          <a:spcPts val="0"/>
                        </a:spcAft>
                        <a:buNone/>
                      </a:pPr>
                      <a:r>
                        <a:rPr lang="en-US" sz="2000"/>
                        <a:t>HIGHS (vs 34% avg)</a:t>
                      </a:r>
                      <a:endParaRPr sz="2000"/>
                    </a:p>
                  </a:txBody>
                  <a:tcPr marT="45725" marB="45725" marR="91450" marL="91450">
                    <a:solidFill>
                      <a:srgbClr val="218535"/>
                    </a:solidFill>
                  </a:tcPr>
                </a:tc>
                <a:tc>
                  <a:txBody>
                    <a:bodyPr>
                      <a:noAutofit/>
                    </a:bodyPr>
                    <a:lstStyle/>
                    <a:p>
                      <a:pPr indent="0" lvl="0" marL="0" marR="0" rtl="0" algn="l">
                        <a:spcBef>
                          <a:spcPts val="0"/>
                        </a:spcBef>
                        <a:spcAft>
                          <a:spcPts val="0"/>
                        </a:spcAft>
                        <a:buNone/>
                      </a:pPr>
                      <a:r>
                        <a:t/>
                      </a:r>
                      <a:endParaRPr sz="2000"/>
                    </a:p>
                  </a:txBody>
                  <a:tcPr marT="45725" marB="45725" marR="91450" marL="91450">
                    <a:solidFill>
                      <a:srgbClr val="218535"/>
                    </a:solidFill>
                  </a:tcPr>
                </a:tc>
                <a:tc>
                  <a:txBody>
                    <a:bodyPr>
                      <a:noAutofit/>
                    </a:bodyPr>
                    <a:lstStyle/>
                    <a:p>
                      <a:pPr indent="0" lvl="0" marL="0" marR="0" rtl="0" algn="l">
                        <a:spcBef>
                          <a:spcPts val="0"/>
                        </a:spcBef>
                        <a:spcAft>
                          <a:spcPts val="0"/>
                        </a:spcAft>
                        <a:buNone/>
                      </a:pPr>
                      <a:r>
                        <a:rPr lang="en-US" sz="2000"/>
                        <a:t>LOWS (vs 34% avg)</a:t>
                      </a:r>
                      <a:endParaRPr sz="2000"/>
                    </a:p>
                  </a:txBody>
                  <a:tcPr marT="45725" marB="45725" marR="91450" marL="91450">
                    <a:solidFill>
                      <a:srgbClr val="C00000"/>
                    </a:solidFill>
                  </a:tcPr>
                </a:tc>
                <a:tc>
                  <a:txBody>
                    <a:bodyPr>
                      <a:noAutofit/>
                    </a:bodyPr>
                    <a:lstStyle/>
                    <a:p>
                      <a:pPr indent="0" lvl="0" marL="0" marR="0" rtl="0" algn="l">
                        <a:spcBef>
                          <a:spcPts val="0"/>
                        </a:spcBef>
                        <a:spcAft>
                          <a:spcPts val="0"/>
                        </a:spcAft>
                        <a:buNone/>
                      </a:pPr>
                      <a:r>
                        <a:t/>
                      </a:r>
                      <a:endParaRPr sz="2000"/>
                    </a:p>
                  </a:txBody>
                  <a:tcPr marT="45725" marB="45725" marR="91450" marL="91450">
                    <a:solidFill>
                      <a:srgbClr val="C00000"/>
                    </a:solidFill>
                  </a:tcPr>
                </a:tc>
              </a:tr>
              <a:tr h="370850">
                <a:tc>
                  <a:txBody>
                    <a:bodyPr>
                      <a:noAutofit/>
                    </a:bodyPr>
                    <a:lstStyle/>
                    <a:p>
                      <a:pPr indent="0" lvl="0" marL="0" marR="0" rtl="0" algn="l">
                        <a:spcBef>
                          <a:spcPts val="0"/>
                        </a:spcBef>
                        <a:spcAft>
                          <a:spcPts val="0"/>
                        </a:spcAft>
                        <a:buNone/>
                      </a:pPr>
                      <a:r>
                        <a:rPr b="1" lang="en-US" sz="1800"/>
                        <a:t>Income $100K+</a:t>
                      </a:r>
                      <a:endParaRPr b="1" sz="1800"/>
                    </a:p>
                  </a:txBody>
                  <a:tcPr marT="45725" marB="45725" marR="91450" marL="91450" anchor="ctr">
                    <a:solidFill>
                      <a:srgbClr val="C2F0CB"/>
                    </a:solidFill>
                  </a:tcPr>
                </a:tc>
                <a:tc>
                  <a:txBody>
                    <a:bodyPr>
                      <a:noAutofit/>
                    </a:bodyPr>
                    <a:lstStyle/>
                    <a:p>
                      <a:pPr indent="0" lvl="0" marL="0" marR="0" rtl="0" algn="l">
                        <a:spcBef>
                          <a:spcPts val="0"/>
                        </a:spcBef>
                        <a:spcAft>
                          <a:spcPts val="0"/>
                        </a:spcAft>
                        <a:buNone/>
                      </a:pPr>
                      <a:r>
                        <a:rPr b="1" lang="en-US" sz="1800"/>
                        <a:t>51%</a:t>
                      </a:r>
                      <a:endParaRPr b="1" sz="1800"/>
                    </a:p>
                  </a:txBody>
                  <a:tcPr marT="45725" marB="45725" marR="91450" marL="91450" anchor="ctr">
                    <a:solidFill>
                      <a:srgbClr val="C2F0CB"/>
                    </a:solidFill>
                  </a:tcPr>
                </a:tc>
                <a:tc>
                  <a:txBody>
                    <a:bodyPr>
                      <a:noAutofit/>
                    </a:bodyPr>
                    <a:lstStyle/>
                    <a:p>
                      <a:pPr indent="0" lvl="0" marL="0" marR="0" rtl="0" algn="l">
                        <a:spcBef>
                          <a:spcPts val="0"/>
                        </a:spcBef>
                        <a:spcAft>
                          <a:spcPts val="0"/>
                        </a:spcAft>
                        <a:buNone/>
                      </a:pPr>
                      <a:r>
                        <a:rPr b="1" lang="en-US" sz="1800"/>
                        <a:t>Incomes &lt;$50K</a:t>
                      </a:r>
                      <a:endParaRPr b="1" sz="1800"/>
                    </a:p>
                  </a:txBody>
                  <a:tcPr marT="45725" marB="45725" marR="91450" marL="91450" anchor="ctr">
                    <a:solidFill>
                      <a:srgbClr val="FFC9C9"/>
                    </a:solidFill>
                  </a:tcPr>
                </a:tc>
                <a:tc>
                  <a:txBody>
                    <a:bodyPr>
                      <a:noAutofit/>
                    </a:bodyPr>
                    <a:lstStyle/>
                    <a:p>
                      <a:pPr indent="0" lvl="0" marL="0" marR="0" rtl="0" algn="l">
                        <a:spcBef>
                          <a:spcPts val="0"/>
                        </a:spcBef>
                        <a:spcAft>
                          <a:spcPts val="0"/>
                        </a:spcAft>
                        <a:buNone/>
                      </a:pPr>
                      <a:r>
                        <a:rPr b="1" lang="en-US" sz="1800"/>
                        <a:t>23%</a:t>
                      </a:r>
                      <a:endParaRPr b="1" sz="1800"/>
                    </a:p>
                  </a:txBody>
                  <a:tcPr marT="45725" marB="45725" marR="91450" marL="91450" anchor="ctr">
                    <a:solidFill>
                      <a:srgbClr val="FFC9C9"/>
                    </a:solidFill>
                  </a:tcPr>
                </a:tc>
              </a:tr>
              <a:tr h="370850">
                <a:tc>
                  <a:txBody>
                    <a:bodyPr>
                      <a:noAutofit/>
                    </a:bodyPr>
                    <a:lstStyle/>
                    <a:p>
                      <a:pPr indent="0" lvl="0" marL="0" marR="0" rtl="0" algn="l">
                        <a:spcBef>
                          <a:spcPts val="0"/>
                        </a:spcBef>
                        <a:spcAft>
                          <a:spcPts val="0"/>
                        </a:spcAft>
                        <a:buNone/>
                      </a:pPr>
                      <a:r>
                        <a:rPr b="1" lang="en-US" sz="1800"/>
                        <a:t>Millennials</a:t>
                      </a:r>
                      <a:endParaRPr b="1" sz="1800"/>
                    </a:p>
                  </a:txBody>
                  <a:tcPr marT="45725" marB="45725" marR="91450" marL="91450" anchor="ctr">
                    <a:solidFill>
                      <a:srgbClr val="C2F0CB">
                        <a:alpha val="49803"/>
                      </a:srgbClr>
                    </a:solidFill>
                  </a:tcPr>
                </a:tc>
                <a:tc>
                  <a:txBody>
                    <a:bodyPr>
                      <a:noAutofit/>
                    </a:bodyPr>
                    <a:lstStyle/>
                    <a:p>
                      <a:pPr indent="0" lvl="0" marL="0" marR="0" rtl="0" algn="l">
                        <a:spcBef>
                          <a:spcPts val="0"/>
                        </a:spcBef>
                        <a:spcAft>
                          <a:spcPts val="0"/>
                        </a:spcAft>
                        <a:buNone/>
                      </a:pPr>
                      <a:r>
                        <a:rPr b="1" lang="en-US" sz="1800"/>
                        <a:t>47%</a:t>
                      </a:r>
                      <a:endParaRPr b="1" sz="1800"/>
                    </a:p>
                  </a:txBody>
                  <a:tcPr marT="45725" marB="45725" marR="91450" marL="91450" anchor="ctr">
                    <a:solidFill>
                      <a:srgbClr val="C2F0CB">
                        <a:alpha val="49803"/>
                      </a:srgbClr>
                    </a:solidFill>
                  </a:tcPr>
                </a:tc>
                <a:tc>
                  <a:txBody>
                    <a:bodyPr>
                      <a:noAutofit/>
                    </a:bodyPr>
                    <a:lstStyle/>
                    <a:p>
                      <a:pPr indent="0" lvl="0" marL="0" marR="0" rtl="0" algn="l">
                        <a:spcBef>
                          <a:spcPts val="0"/>
                        </a:spcBef>
                        <a:spcAft>
                          <a:spcPts val="0"/>
                        </a:spcAft>
                        <a:buNone/>
                      </a:pPr>
                      <a:r>
                        <a:rPr b="1" lang="en-US" sz="1800"/>
                        <a:t>Greatest Generation</a:t>
                      </a:r>
                      <a:endParaRPr b="1" sz="1800"/>
                    </a:p>
                  </a:txBody>
                  <a:tcPr marT="45725" marB="45725" marR="91450" marL="91450" anchor="ctr">
                    <a:solidFill>
                      <a:srgbClr val="FFC9C9">
                        <a:alpha val="49803"/>
                      </a:srgbClr>
                    </a:solidFill>
                  </a:tcPr>
                </a:tc>
                <a:tc>
                  <a:txBody>
                    <a:bodyPr>
                      <a:noAutofit/>
                    </a:bodyPr>
                    <a:lstStyle/>
                    <a:p>
                      <a:pPr indent="0" lvl="0" marL="0" marR="0" rtl="0" algn="l">
                        <a:spcBef>
                          <a:spcPts val="0"/>
                        </a:spcBef>
                        <a:spcAft>
                          <a:spcPts val="0"/>
                        </a:spcAft>
                        <a:buNone/>
                      </a:pPr>
                      <a:r>
                        <a:rPr b="1" lang="en-US" sz="1800"/>
                        <a:t>21%</a:t>
                      </a:r>
                      <a:endParaRPr b="1" sz="1800"/>
                    </a:p>
                  </a:txBody>
                  <a:tcPr marT="45725" marB="45725" marR="91450" marL="91450" anchor="ctr">
                    <a:solidFill>
                      <a:srgbClr val="FFC9C9">
                        <a:alpha val="49803"/>
                      </a:srgbClr>
                    </a:solidFill>
                  </a:tcPr>
                </a:tc>
              </a:tr>
              <a:tr h="370850">
                <a:tc>
                  <a:txBody>
                    <a:bodyPr>
                      <a:noAutofit/>
                    </a:bodyPr>
                    <a:lstStyle/>
                    <a:p>
                      <a:pPr indent="0" lvl="0" marL="0" marR="0" rtl="0" algn="l">
                        <a:spcBef>
                          <a:spcPts val="0"/>
                        </a:spcBef>
                        <a:spcAft>
                          <a:spcPts val="0"/>
                        </a:spcAft>
                        <a:buNone/>
                      </a:pPr>
                      <a:r>
                        <a:rPr b="1" lang="en-US" sz="1800"/>
                        <a:t>Asians</a:t>
                      </a:r>
                      <a:endParaRPr b="1" sz="1800"/>
                    </a:p>
                  </a:txBody>
                  <a:tcPr marT="45725" marB="45725" marR="91450" marL="91450" anchor="ctr">
                    <a:solidFill>
                      <a:srgbClr val="C2F0CB"/>
                    </a:solidFill>
                  </a:tcPr>
                </a:tc>
                <a:tc>
                  <a:txBody>
                    <a:bodyPr>
                      <a:noAutofit/>
                    </a:bodyPr>
                    <a:lstStyle/>
                    <a:p>
                      <a:pPr indent="0" lvl="0" marL="0" marR="0" rtl="0" algn="l">
                        <a:spcBef>
                          <a:spcPts val="0"/>
                        </a:spcBef>
                        <a:spcAft>
                          <a:spcPts val="0"/>
                        </a:spcAft>
                        <a:buNone/>
                      </a:pPr>
                      <a:r>
                        <a:rPr b="1" lang="en-US" sz="1800"/>
                        <a:t>47%</a:t>
                      </a:r>
                      <a:endParaRPr b="1" sz="1800"/>
                    </a:p>
                  </a:txBody>
                  <a:tcPr marT="45725" marB="45725" marR="91450" marL="91450" anchor="ctr">
                    <a:solidFill>
                      <a:srgbClr val="C2F0CB"/>
                    </a:solidFill>
                  </a:tcPr>
                </a:tc>
                <a:tc>
                  <a:txBody>
                    <a:bodyPr>
                      <a:noAutofit/>
                    </a:bodyPr>
                    <a:lstStyle/>
                    <a:p>
                      <a:pPr indent="0" lvl="0" marL="0" marR="0" rtl="0" algn="l">
                        <a:spcBef>
                          <a:spcPts val="0"/>
                        </a:spcBef>
                        <a:spcAft>
                          <a:spcPts val="0"/>
                        </a:spcAft>
                        <a:buNone/>
                      </a:pPr>
                      <a:r>
                        <a:rPr b="1" lang="en-US" sz="1800"/>
                        <a:t>African American</a:t>
                      </a:r>
                      <a:endParaRPr b="1" sz="1800"/>
                    </a:p>
                  </a:txBody>
                  <a:tcPr marT="45725" marB="45725" marR="91450" marL="91450" anchor="ctr">
                    <a:solidFill>
                      <a:srgbClr val="FFC9C9"/>
                    </a:solidFill>
                  </a:tcPr>
                </a:tc>
                <a:tc>
                  <a:txBody>
                    <a:bodyPr>
                      <a:noAutofit/>
                    </a:bodyPr>
                    <a:lstStyle/>
                    <a:p>
                      <a:pPr indent="0" lvl="0" marL="0" marR="0" rtl="0" algn="l">
                        <a:spcBef>
                          <a:spcPts val="0"/>
                        </a:spcBef>
                        <a:spcAft>
                          <a:spcPts val="0"/>
                        </a:spcAft>
                        <a:buNone/>
                      </a:pPr>
                      <a:r>
                        <a:rPr b="1" lang="en-US" sz="1800"/>
                        <a:t>16%</a:t>
                      </a:r>
                      <a:endParaRPr b="1" sz="1800"/>
                    </a:p>
                  </a:txBody>
                  <a:tcPr marT="45725" marB="45725" marR="91450" marL="91450" anchor="ctr">
                    <a:solidFill>
                      <a:srgbClr val="FFC9C9"/>
                    </a:solidFill>
                  </a:tcPr>
                </a:tc>
              </a:tr>
              <a:tr h="370850">
                <a:tc>
                  <a:txBody>
                    <a:bodyPr>
                      <a:noAutofit/>
                    </a:bodyPr>
                    <a:lstStyle/>
                    <a:p>
                      <a:pPr indent="0" lvl="0" marL="0" marR="0" rtl="0" algn="l">
                        <a:spcBef>
                          <a:spcPts val="0"/>
                        </a:spcBef>
                        <a:spcAft>
                          <a:spcPts val="0"/>
                        </a:spcAft>
                        <a:buNone/>
                      </a:pPr>
                      <a:r>
                        <a:rPr b="1" lang="en-US" sz="1800"/>
                        <a:t>Affluent</a:t>
                      </a:r>
                      <a:r>
                        <a:rPr b="1" lang="en-US" sz="1800"/>
                        <a:t> Suburbanites</a:t>
                      </a:r>
                      <a:endParaRPr b="1" sz="1800"/>
                    </a:p>
                  </a:txBody>
                  <a:tcPr marT="45725" marB="45725" marR="91450" marL="91450" anchor="ctr">
                    <a:solidFill>
                      <a:srgbClr val="C2F0CB">
                        <a:alpha val="49803"/>
                      </a:srgbClr>
                    </a:solidFill>
                  </a:tcPr>
                </a:tc>
                <a:tc>
                  <a:txBody>
                    <a:bodyPr>
                      <a:noAutofit/>
                    </a:bodyPr>
                    <a:lstStyle/>
                    <a:p>
                      <a:pPr indent="0" lvl="0" marL="0" marR="0" rtl="0" algn="l">
                        <a:spcBef>
                          <a:spcPts val="0"/>
                        </a:spcBef>
                        <a:spcAft>
                          <a:spcPts val="0"/>
                        </a:spcAft>
                        <a:buNone/>
                      </a:pPr>
                      <a:r>
                        <a:rPr b="1" lang="en-US" sz="1800"/>
                        <a:t>44%</a:t>
                      </a:r>
                      <a:endParaRPr b="1" sz="1800"/>
                    </a:p>
                  </a:txBody>
                  <a:tcPr marT="45725" marB="45725" marR="91450" marL="91450" anchor="ctr">
                    <a:solidFill>
                      <a:srgbClr val="C2F0CB">
                        <a:alpha val="49803"/>
                      </a:srgbClr>
                    </a:solidFill>
                  </a:tcPr>
                </a:tc>
                <a:tc>
                  <a:txBody>
                    <a:bodyPr>
                      <a:noAutofit/>
                    </a:bodyPr>
                    <a:lstStyle/>
                    <a:p>
                      <a:pPr indent="0" lvl="0" marL="0" marR="0" rtl="0" algn="l">
                        <a:spcBef>
                          <a:spcPts val="0"/>
                        </a:spcBef>
                        <a:spcAft>
                          <a:spcPts val="0"/>
                        </a:spcAft>
                        <a:buNone/>
                      </a:pPr>
                      <a:r>
                        <a:rPr b="1" lang="en-US" sz="1800"/>
                        <a:t>Rural Living</a:t>
                      </a:r>
                      <a:endParaRPr b="1" sz="1800"/>
                    </a:p>
                  </a:txBody>
                  <a:tcPr marT="45725" marB="45725" marR="91450" marL="91450" anchor="ctr">
                    <a:solidFill>
                      <a:srgbClr val="FFC9C9">
                        <a:alpha val="49803"/>
                      </a:srgbClr>
                    </a:solidFill>
                  </a:tcPr>
                </a:tc>
                <a:tc>
                  <a:txBody>
                    <a:bodyPr>
                      <a:noAutofit/>
                    </a:bodyPr>
                    <a:lstStyle/>
                    <a:p>
                      <a:pPr indent="0" lvl="0" marL="0" marR="0" rtl="0" algn="l">
                        <a:spcBef>
                          <a:spcPts val="0"/>
                        </a:spcBef>
                        <a:spcAft>
                          <a:spcPts val="0"/>
                        </a:spcAft>
                        <a:buNone/>
                      </a:pPr>
                      <a:r>
                        <a:rPr b="1" lang="en-US" sz="1800"/>
                        <a:t>20%</a:t>
                      </a:r>
                      <a:endParaRPr b="1" sz="1800"/>
                    </a:p>
                  </a:txBody>
                  <a:tcPr marT="45725" marB="45725" marR="91450" marL="91450" anchor="ctr">
                    <a:solidFill>
                      <a:srgbClr val="FFC9C9">
                        <a:alpha val="49803"/>
                      </a:srgbClr>
                    </a:solidFill>
                  </a:tcPr>
                </a:tc>
              </a:tr>
              <a:tr h="370850">
                <a:tc>
                  <a:txBody>
                    <a:bodyPr>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Cosmopolitan Centers</a:t>
                      </a:r>
                      <a:endParaRPr b="1" sz="1800">
                        <a:solidFill>
                          <a:schemeClr val="dk1"/>
                        </a:solidFill>
                        <a:latin typeface="Arial"/>
                        <a:ea typeface="Arial"/>
                        <a:cs typeface="Arial"/>
                        <a:sym typeface="Arial"/>
                      </a:endParaRPr>
                    </a:p>
                  </a:txBody>
                  <a:tcPr marT="45725" marB="45725" marR="91450" marL="91450" anchor="ctr">
                    <a:solidFill>
                      <a:srgbClr val="C2F0CB"/>
                    </a:solidFill>
                  </a:tcPr>
                </a:tc>
                <a:tc>
                  <a:txBody>
                    <a:bodyPr>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42%</a:t>
                      </a:r>
                      <a:endParaRPr b="1" sz="1800">
                        <a:solidFill>
                          <a:schemeClr val="dk1"/>
                        </a:solidFill>
                        <a:latin typeface="Arial"/>
                        <a:ea typeface="Arial"/>
                        <a:cs typeface="Arial"/>
                        <a:sym typeface="Arial"/>
                      </a:endParaRPr>
                    </a:p>
                  </a:txBody>
                  <a:tcPr marT="45725" marB="45725" marR="91450" marL="91450" anchor="ctr">
                    <a:solidFill>
                      <a:srgbClr val="C2F0CB"/>
                    </a:solidFill>
                  </a:tcPr>
                </a:tc>
                <a:tc>
                  <a:txBody>
                    <a:bodyPr>
                      <a:noAutofit/>
                    </a:bodyPr>
                    <a:lstStyle/>
                    <a:p>
                      <a:pPr indent="0" lvl="0" marL="0" marR="0" rtl="0" algn="l">
                        <a:spcBef>
                          <a:spcPts val="0"/>
                        </a:spcBef>
                        <a:spcAft>
                          <a:spcPts val="0"/>
                        </a:spcAft>
                        <a:buNone/>
                      </a:pPr>
                      <a:r>
                        <a:t/>
                      </a:r>
                      <a:endParaRPr b="1" sz="1800"/>
                    </a:p>
                  </a:txBody>
                  <a:tcPr marT="45725" marB="45725" marR="91450" marL="91450" anchor="ctr"/>
                </a:tc>
                <a:tc>
                  <a:txBody>
                    <a:bodyPr>
                      <a:noAutofit/>
                    </a:bodyPr>
                    <a:lstStyle/>
                    <a:p>
                      <a:pPr indent="0" lvl="0" marL="0" marR="0" rtl="0" algn="l">
                        <a:spcBef>
                          <a:spcPts val="0"/>
                        </a:spcBef>
                        <a:spcAft>
                          <a:spcPts val="0"/>
                        </a:spcAft>
                        <a:buNone/>
                      </a:pPr>
                      <a:r>
                        <a:t/>
                      </a:r>
                      <a:endParaRPr b="1" sz="1800"/>
                    </a:p>
                  </a:txBody>
                  <a:tcPr marT="45725" marB="45725" marR="91450" marL="91450" anchor="ctr"/>
                </a:tc>
              </a:tr>
            </a:tbl>
          </a:graphicData>
        </a:graphic>
      </p:graphicFrame>
      <p:sp>
        <p:nvSpPr>
          <p:cNvPr id="317" name="Google Shape;317;p51"/>
          <p:cNvSpPr/>
          <p:nvPr/>
        </p:nvSpPr>
        <p:spPr>
          <a:xfrm>
            <a:off x="1955800" y="1219200"/>
            <a:ext cx="8242300" cy="838200"/>
          </a:xfrm>
          <a:prstGeom prst="rect">
            <a:avLst/>
          </a:prstGeom>
          <a:solidFill>
            <a:srgbClr val="FDF2C7"/>
          </a:solidFill>
          <a:ln>
            <a:noFill/>
          </a:ln>
        </p:spPr>
        <p:txBody>
          <a:bodyPr anchorCtr="0" anchor="t" bIns="0" lIns="91425" spcFirstLastPara="1" rIns="91425" wrap="square" tIns="0">
            <a:noAutofit/>
          </a:bodyPr>
          <a:lstStyle/>
          <a:p>
            <a:pPr indent="0" lvl="0" marL="0" marR="0" rtl="0" algn="ctr">
              <a:spcBef>
                <a:spcPts val="0"/>
              </a:spcBef>
              <a:spcAft>
                <a:spcPts val="0"/>
              </a:spcAft>
              <a:buNone/>
            </a:pPr>
            <a:r>
              <a:t/>
            </a:r>
            <a:endParaRPr b="1" i="1" sz="800">
              <a:solidFill>
                <a:schemeClr val="dk1"/>
              </a:solidFill>
              <a:latin typeface="Arial"/>
              <a:ea typeface="Arial"/>
              <a:cs typeface="Arial"/>
              <a:sym typeface="Arial"/>
            </a:endParaRPr>
          </a:p>
          <a:p>
            <a:pPr indent="0" lvl="0" marL="0" marR="0" rtl="0" algn="l">
              <a:spcBef>
                <a:spcPts val="0"/>
              </a:spcBef>
              <a:spcAft>
                <a:spcPts val="0"/>
              </a:spcAft>
              <a:buNone/>
            </a:pPr>
            <a:r>
              <a:rPr b="1" i="1" lang="en-US" sz="1800">
                <a:solidFill>
                  <a:schemeClr val="dk1"/>
                </a:solidFill>
                <a:latin typeface="Arial"/>
                <a:ea typeface="Arial"/>
                <a:cs typeface="Arial"/>
                <a:sym typeface="Arial"/>
              </a:rPr>
              <a:t>Which of the following types of beer (if any) have you or anyone in your household purchased in the past 12 months? </a:t>
            </a:r>
            <a:endParaRPr/>
          </a:p>
        </p:txBody>
      </p:sp>
      <p:sp>
        <p:nvSpPr>
          <p:cNvPr id="318" name="Google Shape;318;p51"/>
          <p:cNvSpPr txBox="1"/>
          <p:nvPr>
            <p:ph type="title"/>
          </p:nvPr>
        </p:nvSpPr>
        <p:spPr>
          <a:xfrm>
            <a:off x="2117153" y="400050"/>
            <a:ext cx="8166672" cy="571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Black"/>
              <a:buNone/>
            </a:pPr>
            <a:r>
              <a:rPr b="0" i="0" lang="en-US" sz="4400" u="none" cap="none" strike="noStrike">
                <a:solidFill>
                  <a:schemeClr val="dk1"/>
                </a:solidFill>
                <a:latin typeface="Arial Black"/>
                <a:ea typeface="Arial Black"/>
                <a:cs typeface="Arial Black"/>
                <a:sym typeface="Arial Black"/>
              </a:rPr>
              <a:t>Other Demographic Variables</a:t>
            </a:r>
            <a:endParaRPr b="0" i="0" sz="44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nvSpPr>
        <p:spPr>
          <a:xfrm>
            <a:off x="2522484" y="2834640"/>
            <a:ext cx="7147033" cy="110799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6600" u="none" cap="none" strike="noStrike">
                <a:solidFill>
                  <a:schemeClr val="lt1"/>
                </a:solidFill>
                <a:latin typeface="Arial"/>
                <a:ea typeface="Arial"/>
                <a:cs typeface="Arial"/>
                <a:sym typeface="Arial"/>
              </a:rPr>
              <a:t>Recent History</a:t>
            </a:r>
            <a:endParaRPr b="1" i="0" sz="66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792478" y="604815"/>
            <a:ext cx="10888895" cy="578556"/>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2"/>
              </a:buClr>
              <a:buSzPts val="2700"/>
              <a:buFont typeface="Arial"/>
              <a:buNone/>
            </a:pPr>
            <a:br>
              <a:rPr b="1" i="0" lang="en-US" sz="2700" u="none" cap="none" strike="noStrike">
                <a:solidFill>
                  <a:schemeClr val="dk2"/>
                </a:solidFill>
                <a:latin typeface="Arial"/>
                <a:ea typeface="Arial"/>
                <a:cs typeface="Arial"/>
                <a:sym typeface="Arial"/>
              </a:rPr>
            </a:br>
            <a:br>
              <a:rPr b="1" i="0" lang="en-US" sz="2700" u="none" cap="none" strike="noStrike">
                <a:solidFill>
                  <a:schemeClr val="dk2"/>
                </a:solidFill>
                <a:latin typeface="Arial"/>
                <a:ea typeface="Arial"/>
                <a:cs typeface="Arial"/>
                <a:sym typeface="Arial"/>
              </a:rPr>
            </a:br>
            <a:r>
              <a:rPr b="1" i="0" lang="en-US" sz="2880" u="none" cap="none" strike="noStrike">
                <a:solidFill>
                  <a:schemeClr val="dk2"/>
                </a:solidFill>
                <a:latin typeface="Arial"/>
                <a:ea typeface="Arial"/>
                <a:cs typeface="Arial"/>
                <a:sym typeface="Arial"/>
              </a:rPr>
              <a:t>CRAFT BEER DRINKERS OFTEN DRINK OTHER ADULT BEVERAGES AS WELL</a:t>
            </a:r>
            <a:endParaRPr b="1" i="0" sz="2880" u="none" cap="none" strike="noStrike">
              <a:solidFill>
                <a:schemeClr val="dk2"/>
              </a:solidFill>
              <a:latin typeface="Arial"/>
              <a:ea typeface="Arial"/>
              <a:cs typeface="Arial"/>
              <a:sym typeface="Arial"/>
            </a:endParaRPr>
          </a:p>
        </p:txBody>
      </p:sp>
      <p:sp>
        <p:nvSpPr>
          <p:cNvPr id="325" name="Google Shape;325;p52"/>
          <p:cNvSpPr txBox="1"/>
          <p:nvPr>
            <p:ph idx="1" type="body"/>
          </p:nvPr>
        </p:nvSpPr>
        <p:spPr>
          <a:xfrm>
            <a:off x="792478" y="6373369"/>
            <a:ext cx="10887455" cy="365759"/>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900"/>
              <a:buFont typeface="Arial"/>
              <a:buNone/>
            </a:pPr>
            <a:r>
              <a:rPr b="0" i="0" lang="en-US" sz="900" u="none" cap="none" strike="noStrike">
                <a:solidFill>
                  <a:schemeClr val="dk2"/>
                </a:solidFill>
                <a:latin typeface="Arial"/>
                <a:ea typeface="Arial"/>
                <a:cs typeface="Arial"/>
                <a:sym typeface="Arial"/>
              </a:rPr>
              <a:t>Source:  Nielsen's Craft Beer Insights Poll (CIP) conducted June 2017 by Harris Poll (n=1,188 Craft  Drinkers;  n=379 weekly craft drinkers)</a:t>
            </a:r>
            <a:endParaRPr/>
          </a:p>
        </p:txBody>
      </p:sp>
      <p:pic>
        <p:nvPicPr>
          <p:cNvPr id="326" name="Google Shape;326;p52"/>
          <p:cNvPicPr preferRelativeResize="0"/>
          <p:nvPr/>
        </p:nvPicPr>
        <p:blipFill rotWithShape="1">
          <a:blip r:embed="rId3">
            <a:alphaModFix/>
          </a:blip>
          <a:srcRect b="0" l="0" r="0" t="0"/>
          <a:stretch/>
        </p:blipFill>
        <p:spPr>
          <a:xfrm>
            <a:off x="1975555" y="1183371"/>
            <a:ext cx="9704377" cy="5189998"/>
          </a:xfrm>
          <a:prstGeom prst="rect">
            <a:avLst/>
          </a:prstGeom>
          <a:noFill/>
          <a:ln>
            <a:noFill/>
          </a:ln>
        </p:spPr>
      </p:pic>
      <p:pic>
        <p:nvPicPr>
          <p:cNvPr descr="http://www.pizzaexpo.com/image/Craft-Beer-Pavillion-wPhoto.jpg" id="327" name="Google Shape;327;p52"/>
          <p:cNvPicPr preferRelativeResize="0"/>
          <p:nvPr/>
        </p:nvPicPr>
        <p:blipFill rotWithShape="1">
          <a:blip r:embed="rId4">
            <a:alphaModFix/>
          </a:blip>
          <a:srcRect b="0" l="0" r="0" t="0"/>
          <a:stretch/>
        </p:blipFill>
        <p:spPr>
          <a:xfrm>
            <a:off x="392453" y="3025635"/>
            <a:ext cx="1090998" cy="1505469"/>
          </a:xfrm>
          <a:prstGeom prst="rect">
            <a:avLst/>
          </a:prstGeom>
          <a:noFill/>
          <a:ln>
            <a:noFill/>
          </a:ln>
        </p:spPr>
      </p:pic>
      <p:sp>
        <p:nvSpPr>
          <p:cNvPr id="328" name="Google Shape;328;p52"/>
          <p:cNvSpPr/>
          <p:nvPr/>
        </p:nvSpPr>
        <p:spPr>
          <a:xfrm>
            <a:off x="1483452" y="2705975"/>
            <a:ext cx="811739" cy="2576948"/>
          </a:xfrm>
          <a:prstGeom prst="chevron">
            <a:avLst>
              <a:gd fmla="val 50000" name="adj"/>
            </a:avLst>
          </a:prstGeom>
          <a:solidFill>
            <a:srgbClr val="FDF2C7"/>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p53"/>
          <p:cNvPicPr preferRelativeResize="0"/>
          <p:nvPr/>
        </p:nvPicPr>
        <p:blipFill rotWithShape="1">
          <a:blip r:embed="rId3">
            <a:alphaModFix/>
          </a:blip>
          <a:srcRect b="0" l="0" r="0" t="0"/>
          <a:stretch/>
        </p:blipFill>
        <p:spPr>
          <a:xfrm>
            <a:off x="791038" y="1438238"/>
            <a:ext cx="7470646" cy="4877520"/>
          </a:xfrm>
          <a:prstGeom prst="rect">
            <a:avLst/>
          </a:prstGeom>
          <a:noFill/>
          <a:ln>
            <a:noFill/>
          </a:ln>
        </p:spPr>
      </p:pic>
      <p:sp>
        <p:nvSpPr>
          <p:cNvPr id="335" name="Google Shape;335;p53"/>
          <p:cNvSpPr txBox="1"/>
          <p:nvPr>
            <p:ph type="title"/>
          </p:nvPr>
        </p:nvSpPr>
        <p:spPr>
          <a:xfrm>
            <a:off x="791038" y="579753"/>
            <a:ext cx="10888895" cy="578556"/>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2"/>
              </a:buClr>
              <a:buSzPts val="2880"/>
              <a:buFont typeface="Arial"/>
              <a:buNone/>
            </a:pPr>
            <a:r>
              <a:rPr b="1" i="0" lang="en-US" sz="2880" u="none" cap="none" strike="noStrike">
                <a:solidFill>
                  <a:schemeClr val="dk2"/>
                </a:solidFill>
                <a:latin typeface="Arial"/>
                <a:ea typeface="Arial"/>
                <a:cs typeface="Arial"/>
                <a:sym typeface="Arial"/>
              </a:rPr>
              <a:t>Of THOSE DRINKING LESS, DRINKING MORE ‘OTHER’ BEER HEADS THE LIST AMONG VARIOUS REASONS</a:t>
            </a:r>
            <a:endParaRPr b="1" i="0" sz="2880" u="none" cap="none" strike="noStrike">
              <a:solidFill>
                <a:schemeClr val="dk2"/>
              </a:solidFill>
              <a:latin typeface="Arial"/>
              <a:ea typeface="Arial"/>
              <a:cs typeface="Arial"/>
              <a:sym typeface="Arial"/>
            </a:endParaRPr>
          </a:p>
        </p:txBody>
      </p:sp>
      <p:sp>
        <p:nvSpPr>
          <p:cNvPr id="336" name="Google Shape;336;p53"/>
          <p:cNvSpPr txBox="1"/>
          <p:nvPr>
            <p:ph idx="1" type="body"/>
          </p:nvPr>
        </p:nvSpPr>
        <p:spPr>
          <a:xfrm>
            <a:off x="792478" y="6373369"/>
            <a:ext cx="10887455" cy="365759"/>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1100"/>
              <a:buFont typeface="Arial"/>
              <a:buNone/>
            </a:pPr>
            <a:r>
              <a:rPr b="0" i="0" lang="en-US" sz="1100" u="none" cap="none" strike="noStrike">
                <a:solidFill>
                  <a:schemeClr val="dk2"/>
                </a:solidFill>
                <a:latin typeface="Arial"/>
                <a:ea typeface="Arial"/>
                <a:cs typeface="Arial"/>
                <a:sym typeface="Arial"/>
              </a:rPr>
              <a:t>Source:  Nielsen's Craft Beer Insights Poll (CIP) conducted June 2017 by Harris Poll (n=1,188 Craft  Drinkers;  n=379 weekly craft drinkers)</a:t>
            </a:r>
            <a:endParaRPr b="0" i="0" sz="1100" u="none" cap="none" strike="noStrike">
              <a:solidFill>
                <a:schemeClr val="dk2"/>
              </a:solidFill>
              <a:latin typeface="Arial"/>
              <a:ea typeface="Arial"/>
              <a:cs typeface="Arial"/>
              <a:sym typeface="Arial"/>
            </a:endParaRPr>
          </a:p>
        </p:txBody>
      </p:sp>
      <p:sp>
        <p:nvSpPr>
          <p:cNvPr id="337" name="Google Shape;337;p53"/>
          <p:cNvSpPr/>
          <p:nvPr/>
        </p:nvSpPr>
        <p:spPr>
          <a:xfrm>
            <a:off x="534364" y="1557997"/>
            <a:ext cx="772732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Arial"/>
                <a:ea typeface="Arial"/>
                <a:cs typeface="Arial"/>
                <a:sym typeface="Arial"/>
              </a:rPr>
              <a:t>What are the reasons you are drinking </a:t>
            </a:r>
            <a:r>
              <a:rPr b="1" i="1" lang="en-US" sz="2800">
                <a:solidFill>
                  <a:schemeClr val="accent2"/>
                </a:solidFill>
                <a:latin typeface="Arial"/>
                <a:ea typeface="Arial"/>
                <a:cs typeface="Arial"/>
                <a:sym typeface="Arial"/>
              </a:rPr>
              <a:t>less</a:t>
            </a:r>
            <a:r>
              <a:rPr i="1" lang="en-US" sz="1800">
                <a:solidFill>
                  <a:schemeClr val="dk1"/>
                </a:solidFill>
                <a:latin typeface="Arial"/>
                <a:ea typeface="Arial"/>
                <a:cs typeface="Arial"/>
                <a:sym typeface="Arial"/>
              </a:rPr>
              <a:t> craft beer than a year ago?</a:t>
            </a:r>
            <a:endParaRPr/>
          </a:p>
          <a:p>
            <a:pPr indent="0" lvl="0" marL="0" marR="0" rtl="0" algn="ctr">
              <a:spcBef>
                <a:spcPts val="0"/>
              </a:spcBef>
              <a:spcAft>
                <a:spcPts val="0"/>
              </a:spcAft>
              <a:buNone/>
            </a:pPr>
            <a:r>
              <a:rPr i="1" lang="en-US" sz="1600">
                <a:solidFill>
                  <a:schemeClr val="dk1"/>
                </a:solidFill>
                <a:latin typeface="Arial"/>
                <a:ea typeface="Arial"/>
                <a:cs typeface="Arial"/>
                <a:sym typeface="Arial"/>
              </a:rPr>
              <a:t>Base: those who are drinking less craft beer </a:t>
            </a:r>
            <a:endParaRPr i="1" sz="1600">
              <a:solidFill>
                <a:schemeClr val="dk1"/>
              </a:solidFill>
              <a:latin typeface="Arial"/>
              <a:ea typeface="Arial"/>
              <a:cs typeface="Arial"/>
              <a:sym typeface="Arial"/>
            </a:endParaRPr>
          </a:p>
        </p:txBody>
      </p:sp>
      <p:sp>
        <p:nvSpPr>
          <p:cNvPr id="338" name="Google Shape;338;p53"/>
          <p:cNvSpPr txBox="1"/>
          <p:nvPr/>
        </p:nvSpPr>
        <p:spPr>
          <a:xfrm>
            <a:off x="8651716" y="1669413"/>
            <a:ext cx="3028217" cy="2031325"/>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Other beer:	 20%   </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Spirits: 	14%   </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Wine:	13%   </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Hard Seltzers:	9%   </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FMB’s:	8%   </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Hard Sodas:	8%   </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Ciders:	6%   </a:t>
            </a:r>
            <a:endParaRPr b="1" sz="1800">
              <a:solidFill>
                <a:schemeClr val="dk1"/>
              </a:solidFill>
              <a:latin typeface="Arial"/>
              <a:ea typeface="Arial"/>
              <a:cs typeface="Arial"/>
              <a:sym typeface="Arial"/>
            </a:endParaRPr>
          </a:p>
        </p:txBody>
      </p:sp>
      <p:sp>
        <p:nvSpPr>
          <p:cNvPr id="339" name="Google Shape;339;p53"/>
          <p:cNvSpPr/>
          <p:nvPr/>
        </p:nvSpPr>
        <p:spPr>
          <a:xfrm>
            <a:off x="8101263" y="2571950"/>
            <a:ext cx="417095" cy="371907"/>
          </a:xfrm>
          <a:prstGeom prst="rightArrow">
            <a:avLst>
              <a:gd fmla="val 50000" name="adj1"/>
              <a:gd fmla="val 50000" name="adj2"/>
            </a:avLst>
          </a:prstGeom>
          <a:solidFill>
            <a:srgbClr val="FCE68F"/>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53"/>
          <p:cNvSpPr txBox="1"/>
          <p:nvPr>
            <p:ph idx="2" type="body"/>
          </p:nvPr>
        </p:nvSpPr>
        <p:spPr>
          <a:xfrm>
            <a:off x="792480" y="1092201"/>
            <a:ext cx="10887455" cy="315119"/>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960"/>
              <a:buFont typeface="Arial"/>
              <a:buNone/>
            </a:pPr>
            <a:r>
              <a:t/>
            </a:r>
            <a:endParaRPr b="0" i="0" sz="960" u="none" cap="none" strike="noStrike">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4"/>
          <p:cNvSpPr txBox="1"/>
          <p:nvPr>
            <p:ph type="title"/>
          </p:nvPr>
        </p:nvSpPr>
        <p:spPr>
          <a:xfrm>
            <a:off x="2058372" y="1"/>
            <a:ext cx="8151456"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595959"/>
              </a:buClr>
              <a:buSzPts val="3600"/>
              <a:buFont typeface="Arial"/>
              <a:buNone/>
            </a:pPr>
            <a:r>
              <a:rPr b="0" i="0" lang="en-US" sz="3600" u="none" cap="none" strike="noStrike">
                <a:solidFill>
                  <a:srgbClr val="595959"/>
                </a:solidFill>
                <a:latin typeface="Arial"/>
                <a:ea typeface="Arial"/>
                <a:cs typeface="Arial"/>
                <a:sym typeface="Arial"/>
              </a:rPr>
              <a:t>Per Capita Consumption of Ethanol </a:t>
            </a:r>
            <a:br>
              <a:rPr b="0" i="0" lang="en-US" sz="3600" u="none" cap="none" strike="noStrike">
                <a:solidFill>
                  <a:srgbClr val="595959"/>
                </a:solidFill>
                <a:latin typeface="Arial"/>
                <a:ea typeface="Arial"/>
                <a:cs typeface="Arial"/>
                <a:sym typeface="Arial"/>
              </a:rPr>
            </a:br>
            <a:r>
              <a:rPr b="0" i="0" lang="en-US" sz="3600" u="none" cap="none" strike="noStrike">
                <a:solidFill>
                  <a:srgbClr val="595959"/>
                </a:solidFill>
                <a:latin typeface="Arial"/>
                <a:ea typeface="Arial"/>
                <a:cs typeface="Arial"/>
                <a:sym typeface="Arial"/>
              </a:rPr>
              <a:t>U.S. from 2000 to 2016</a:t>
            </a:r>
            <a:endParaRPr b="0" i="0" sz="3600" u="none" cap="none" strike="noStrike">
              <a:solidFill>
                <a:srgbClr val="595959"/>
              </a:solidFill>
              <a:latin typeface="Arial Black"/>
              <a:ea typeface="Arial Black"/>
              <a:cs typeface="Arial Black"/>
              <a:sym typeface="Arial Black"/>
            </a:endParaRPr>
          </a:p>
        </p:txBody>
      </p:sp>
      <p:sp>
        <p:nvSpPr>
          <p:cNvPr id="346" name="Google Shape;346;p54"/>
          <p:cNvSpPr txBox="1"/>
          <p:nvPr/>
        </p:nvSpPr>
        <p:spPr>
          <a:xfrm>
            <a:off x="3619500" y="1436916"/>
            <a:ext cx="5029201"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ABV for Beer 4.6%, Wine 11.5% Spirits 38%</a:t>
            </a:r>
            <a:endParaRPr/>
          </a:p>
        </p:txBody>
      </p:sp>
      <p:pic>
        <p:nvPicPr>
          <p:cNvPr id="347" name="Google Shape;347;p54"/>
          <p:cNvPicPr preferRelativeResize="0"/>
          <p:nvPr/>
        </p:nvPicPr>
        <p:blipFill rotWithShape="1">
          <a:blip r:embed="rId3">
            <a:alphaModFix/>
          </a:blip>
          <a:srcRect b="0" l="0" r="0" t="0"/>
          <a:stretch/>
        </p:blipFill>
        <p:spPr>
          <a:xfrm>
            <a:off x="-36368" y="1148194"/>
            <a:ext cx="12228368" cy="57098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5"/>
          <p:cNvSpPr txBox="1"/>
          <p:nvPr>
            <p:ph type="title"/>
          </p:nvPr>
        </p:nvSpPr>
        <p:spPr>
          <a:xfrm>
            <a:off x="2209800" y="388059"/>
            <a:ext cx="7886700" cy="110799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4"/>
              </a:buClr>
              <a:buSzPts val="2800"/>
              <a:buFont typeface="Arial Black"/>
              <a:buNone/>
            </a:pPr>
            <a:r>
              <a:rPr b="0" i="0" lang="en-US" sz="2800" u="none" cap="none" strike="noStrike">
                <a:solidFill>
                  <a:schemeClr val="accent4"/>
                </a:solidFill>
                <a:latin typeface="Arial Black"/>
                <a:ea typeface="Arial Black"/>
                <a:cs typeface="Arial Black"/>
                <a:sym typeface="Arial Black"/>
              </a:rPr>
              <a:t>Competition for Drinking Occasions Total Ethanol Per Capita 2000 to 2016</a:t>
            </a:r>
            <a:endParaRPr b="0" i="0" sz="2800" u="none" cap="none" strike="noStrike">
              <a:solidFill>
                <a:schemeClr val="accent4"/>
              </a:solidFill>
              <a:latin typeface="Arial Black"/>
              <a:ea typeface="Arial Black"/>
              <a:cs typeface="Arial Black"/>
              <a:sym typeface="Arial Black"/>
            </a:endParaRPr>
          </a:p>
        </p:txBody>
      </p:sp>
      <p:pic>
        <p:nvPicPr>
          <p:cNvPr id="353" name="Google Shape;353;p55"/>
          <p:cNvPicPr preferRelativeResize="0"/>
          <p:nvPr/>
        </p:nvPicPr>
        <p:blipFill rotWithShape="1">
          <a:blip r:embed="rId3">
            <a:alphaModFix/>
          </a:blip>
          <a:srcRect b="0" l="0" r="0" t="0"/>
          <a:stretch/>
        </p:blipFill>
        <p:spPr>
          <a:xfrm>
            <a:off x="0" y="1496056"/>
            <a:ext cx="12192000" cy="4715632"/>
          </a:xfrm>
          <a:prstGeom prst="rect">
            <a:avLst/>
          </a:prstGeom>
          <a:noFill/>
          <a:ln>
            <a:noFill/>
          </a:ln>
        </p:spPr>
      </p:pic>
      <p:sp>
        <p:nvSpPr>
          <p:cNvPr id="354" name="Google Shape;354;p55"/>
          <p:cNvSpPr txBox="1"/>
          <p:nvPr/>
        </p:nvSpPr>
        <p:spPr>
          <a:xfrm>
            <a:off x="1108360" y="1647781"/>
            <a:ext cx="2922402" cy="92333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2"/>
                </a:solidFill>
                <a:latin typeface="Arial"/>
                <a:ea typeface="Arial"/>
                <a:cs typeface="Arial"/>
                <a:sym typeface="Arial"/>
              </a:rPr>
              <a:t>+.1 gallon ethanol = ~23 drinks per capita/year;</a:t>
            </a:r>
            <a:endParaRPr/>
          </a:p>
          <a:p>
            <a:pPr indent="0" lvl="0" marL="0" marR="0" rtl="0" algn="l">
              <a:spcBef>
                <a:spcPts val="0"/>
              </a:spcBef>
              <a:spcAft>
                <a:spcPts val="0"/>
              </a:spcAft>
              <a:buNone/>
            </a:pPr>
            <a:r>
              <a:rPr lang="en-US" sz="1800">
                <a:solidFill>
                  <a:schemeClr val="dk2"/>
                </a:solidFill>
                <a:latin typeface="Arial"/>
                <a:ea typeface="Arial"/>
                <a:cs typeface="Arial"/>
                <a:sym typeface="Arial"/>
              </a:rPr>
              <a:t>Craft on avg. gets 1.3</a:t>
            </a:r>
            <a:endParaRPr sz="1800">
              <a:solidFill>
                <a:schemeClr val="dk2"/>
              </a:solidFill>
              <a:latin typeface="Arial"/>
              <a:ea typeface="Arial"/>
              <a:cs typeface="Arial"/>
              <a:sym typeface="Arial"/>
            </a:endParaRPr>
          </a:p>
        </p:txBody>
      </p:sp>
      <p:cxnSp>
        <p:nvCxnSpPr>
          <p:cNvPr id="355" name="Google Shape;355;p55"/>
          <p:cNvCxnSpPr/>
          <p:nvPr/>
        </p:nvCxnSpPr>
        <p:spPr>
          <a:xfrm flipH="1" rot="10800000">
            <a:off x="1956954" y="2145723"/>
            <a:ext cx="3596987" cy="994471"/>
          </a:xfrm>
          <a:prstGeom prst="straightConnector1">
            <a:avLst/>
          </a:prstGeom>
          <a:noFill/>
          <a:ln cap="flat" cmpd="sng" w="9525">
            <a:solidFill>
              <a:schemeClr val="accent4"/>
            </a:solidFill>
            <a:prstDash val="solid"/>
            <a:miter lim="800000"/>
            <a:headEnd len="sm" w="sm" type="none"/>
            <a:tailEnd len="med" w="med" type="triangle"/>
          </a:ln>
        </p:spPr>
      </p:cxnSp>
      <p:sp>
        <p:nvSpPr>
          <p:cNvPr id="356" name="Google Shape;356;p55"/>
          <p:cNvSpPr txBox="1"/>
          <p:nvPr/>
        </p:nvSpPr>
        <p:spPr>
          <a:xfrm>
            <a:off x="1541010" y="6488669"/>
            <a:ext cx="497950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Source: Compiled by NBWA from Beer Institute, Discus and BIG, 2017</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pic>
        <p:nvPicPr>
          <p:cNvPr id="361" name="Google Shape;361;p5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7"/>
          <p:cNvSpPr txBox="1"/>
          <p:nvPr>
            <p:ph idx="1" type="subTitle"/>
          </p:nvPr>
        </p:nvSpPr>
        <p:spPr>
          <a:xfrm>
            <a:off x="2690123" y="2744420"/>
            <a:ext cx="7147034" cy="1416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000"/>
              <a:buFont typeface="Arial"/>
              <a:buNone/>
            </a:pPr>
            <a:r>
              <a:rPr b="1" i="0" lang="en-US" sz="6000" u="none" cap="none" strike="noStrike">
                <a:solidFill>
                  <a:schemeClr val="lt1"/>
                </a:solidFill>
                <a:latin typeface="Arial"/>
                <a:ea typeface="Arial"/>
                <a:cs typeface="Arial"/>
                <a:sym typeface="Arial"/>
              </a:rPr>
              <a:t>The Changing Craft Industry</a:t>
            </a:r>
            <a:endParaRPr b="1" i="0" sz="6000" u="none" cap="none" strike="noStrike">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8"/>
          <p:cNvSpPr txBox="1"/>
          <p:nvPr>
            <p:ph idx="1" type="subTitle"/>
          </p:nvPr>
        </p:nvSpPr>
        <p:spPr>
          <a:xfrm>
            <a:off x="2522483" y="275540"/>
            <a:ext cx="7147034" cy="56005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Arial"/>
              <a:buNone/>
            </a:pPr>
            <a:r>
              <a:rPr b="1" i="0" lang="en-US" sz="4400" u="none" cap="none" strike="noStrike">
                <a:solidFill>
                  <a:schemeClr val="lt1"/>
                </a:solidFill>
                <a:latin typeface="Arial"/>
                <a:ea typeface="Arial"/>
                <a:cs typeface="Arial"/>
                <a:sym typeface="Arial"/>
              </a:rPr>
              <a:t>Competition in a Mature Market</a:t>
            </a:r>
            <a:endParaRPr b="1" i="0" sz="4400" u="none" cap="none" strike="noStrike">
              <a:solidFill>
                <a:schemeClr val="lt1"/>
              </a:solidFill>
              <a:latin typeface="Arial"/>
              <a:ea typeface="Arial"/>
              <a:cs typeface="Arial"/>
              <a:sym typeface="Arial"/>
            </a:endParaRPr>
          </a:p>
        </p:txBody>
      </p:sp>
      <p:sp>
        <p:nvSpPr>
          <p:cNvPr id="372" name="Google Shape;372;p58"/>
          <p:cNvSpPr txBox="1"/>
          <p:nvPr/>
        </p:nvSpPr>
        <p:spPr>
          <a:xfrm>
            <a:off x="2522484" y="1831657"/>
            <a:ext cx="7147033" cy="3970318"/>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lt1"/>
              </a:buClr>
              <a:buSzPts val="3600"/>
              <a:buFont typeface="Arial"/>
              <a:buChar char="•"/>
            </a:pPr>
            <a:r>
              <a:rPr b="1" lang="en-US" sz="3600">
                <a:solidFill>
                  <a:schemeClr val="lt1"/>
                </a:solidFill>
                <a:latin typeface="Arial"/>
                <a:ea typeface="Arial"/>
                <a:cs typeface="Arial"/>
                <a:sym typeface="Arial"/>
              </a:rPr>
              <a:t>“Small States in World Markets”</a:t>
            </a:r>
            <a:endParaRPr/>
          </a:p>
          <a:p>
            <a:pPr indent="-457200" lvl="0" marL="457200" marR="0" rtl="0" algn="l">
              <a:spcBef>
                <a:spcPts val="0"/>
              </a:spcBef>
              <a:spcAft>
                <a:spcPts val="0"/>
              </a:spcAft>
              <a:buClr>
                <a:schemeClr val="lt1"/>
              </a:buClr>
              <a:buSzPts val="3600"/>
              <a:buFont typeface="Arial"/>
              <a:buChar char="•"/>
            </a:pPr>
            <a:r>
              <a:rPr b="1" lang="en-US" sz="3600">
                <a:solidFill>
                  <a:schemeClr val="lt1"/>
                </a:solidFill>
                <a:latin typeface="Arial"/>
                <a:ea typeface="Arial"/>
                <a:cs typeface="Arial"/>
                <a:sym typeface="Arial"/>
              </a:rPr>
              <a:t>Already dominate at home</a:t>
            </a:r>
            <a:endParaRPr/>
          </a:p>
          <a:p>
            <a:pPr indent="-457200" lvl="0" marL="457200" marR="0" rtl="0" algn="l">
              <a:spcBef>
                <a:spcPts val="0"/>
              </a:spcBef>
              <a:spcAft>
                <a:spcPts val="0"/>
              </a:spcAft>
              <a:buClr>
                <a:schemeClr val="lt1"/>
              </a:buClr>
              <a:buSzPts val="3600"/>
              <a:buFont typeface="Arial"/>
              <a:buChar char="•"/>
            </a:pPr>
            <a:r>
              <a:rPr b="1" lang="en-US" sz="3600">
                <a:solidFill>
                  <a:schemeClr val="lt1"/>
                </a:solidFill>
                <a:latin typeface="Arial"/>
                <a:ea typeface="Arial"/>
                <a:cs typeface="Arial"/>
                <a:sym typeface="Arial"/>
              </a:rPr>
              <a:t>Specialize</a:t>
            </a:r>
            <a:endParaRPr/>
          </a:p>
          <a:p>
            <a:pPr indent="-457200" lvl="0" marL="457200" marR="0" rtl="0" algn="l">
              <a:spcBef>
                <a:spcPts val="0"/>
              </a:spcBef>
              <a:spcAft>
                <a:spcPts val="0"/>
              </a:spcAft>
              <a:buClr>
                <a:schemeClr val="lt1"/>
              </a:buClr>
              <a:buSzPts val="3600"/>
              <a:buFont typeface="Arial"/>
              <a:buChar char="•"/>
            </a:pPr>
            <a:r>
              <a:rPr b="1" lang="en-US" sz="3600">
                <a:solidFill>
                  <a:schemeClr val="lt1"/>
                </a:solidFill>
                <a:latin typeface="Arial"/>
                <a:ea typeface="Arial"/>
                <a:cs typeface="Arial"/>
                <a:sym typeface="Arial"/>
              </a:rPr>
              <a:t>Exports?</a:t>
            </a:r>
            <a:endParaRPr/>
          </a:p>
          <a:p>
            <a:pPr indent="-457200" lvl="0" marL="457200" marR="0" rtl="0" algn="l">
              <a:spcBef>
                <a:spcPts val="0"/>
              </a:spcBef>
              <a:spcAft>
                <a:spcPts val="0"/>
              </a:spcAft>
              <a:buClr>
                <a:schemeClr val="lt1"/>
              </a:buClr>
              <a:buSzPts val="3600"/>
              <a:buFont typeface="Arial"/>
              <a:buChar char="•"/>
            </a:pPr>
            <a:r>
              <a:rPr b="1" lang="en-US" sz="3600">
                <a:solidFill>
                  <a:schemeClr val="lt1"/>
                </a:solidFill>
                <a:latin typeface="Arial"/>
                <a:ea typeface="Arial"/>
                <a:cs typeface="Arial"/>
                <a:sym typeface="Arial"/>
              </a:rPr>
              <a:t>Differences between channels</a:t>
            </a:r>
            <a:endParaRPr b="1" sz="3600">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pic>
        <p:nvPicPr>
          <p:cNvPr id="377" name="Google Shape;377;p59"/>
          <p:cNvPicPr preferRelativeResize="0"/>
          <p:nvPr/>
        </p:nvPicPr>
        <p:blipFill rotWithShape="1">
          <a:blip r:embed="rId3">
            <a:alphaModFix/>
          </a:blip>
          <a:srcRect b="0" l="0" r="0" t="0"/>
          <a:stretch/>
        </p:blipFill>
        <p:spPr>
          <a:xfrm>
            <a:off x="-36368" y="0"/>
            <a:ext cx="12228368" cy="6858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0"/>
          <p:cNvSpPr txBox="1"/>
          <p:nvPr>
            <p:ph type="title"/>
          </p:nvPr>
        </p:nvSpPr>
        <p:spPr>
          <a:xfrm>
            <a:off x="1965960" y="-58168"/>
            <a:ext cx="8165465" cy="135034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2800"/>
              <a:buFont typeface="Arial Black"/>
              <a:buNone/>
            </a:pPr>
            <a:r>
              <a:rPr b="0" i="0" lang="en-US" sz="2800" u="none" cap="none" strike="noStrike">
                <a:solidFill>
                  <a:schemeClr val="dk2"/>
                </a:solidFill>
                <a:latin typeface="Arial Black"/>
                <a:ea typeface="Arial Black"/>
                <a:cs typeface="Arial Black"/>
                <a:sym typeface="Arial Black"/>
              </a:rPr>
              <a:t>At home remains key location for craft beer drinkers, with increases outside the home</a:t>
            </a:r>
            <a:endParaRPr/>
          </a:p>
        </p:txBody>
      </p:sp>
      <p:sp>
        <p:nvSpPr>
          <p:cNvPr id="383" name="Google Shape;383;p60"/>
          <p:cNvSpPr txBox="1"/>
          <p:nvPr>
            <p:ph idx="1" type="body"/>
          </p:nvPr>
        </p:nvSpPr>
        <p:spPr>
          <a:xfrm>
            <a:off x="1996440" y="1371309"/>
            <a:ext cx="10887287" cy="315118"/>
          </a:xfrm>
          <a:prstGeom prst="rect">
            <a:avLst/>
          </a:prstGeom>
          <a:noFill/>
          <a:ln>
            <a:noFill/>
          </a:ln>
        </p:spPr>
        <p:txBody>
          <a:bodyPr anchorCtr="0" anchor="t" bIns="0" lIns="91425" spcFirstLastPara="1" rIns="91425" wrap="square" tIns="0">
            <a:noAutofit/>
          </a:bodyPr>
          <a:lstStyle/>
          <a:p>
            <a:pPr indent="0" lvl="0" marL="0" marR="0" rtl="0" algn="l">
              <a:lnSpc>
                <a:spcPct val="90000"/>
              </a:lnSpc>
              <a:spcBef>
                <a:spcPts val="0"/>
              </a:spcBef>
              <a:spcAft>
                <a:spcPts val="0"/>
              </a:spcAft>
              <a:buClr>
                <a:schemeClr val="dk1"/>
              </a:buClr>
              <a:buSzPts val="1600"/>
              <a:buFont typeface="Arial"/>
              <a:buNone/>
            </a:pPr>
            <a:r>
              <a:rPr b="0" i="1" lang="en-US" sz="1600" u="none" cap="none" strike="noStrike">
                <a:solidFill>
                  <a:schemeClr val="dk1"/>
                </a:solidFill>
                <a:latin typeface="Arial"/>
                <a:ea typeface="Arial"/>
                <a:cs typeface="Arial"/>
                <a:sym typeface="Arial"/>
              </a:rPr>
              <a:t>Which of the following describe when you typically drink craft beer? Please select all that apply.</a:t>
            </a:r>
            <a:endParaRPr/>
          </a:p>
          <a:p>
            <a:pPr indent="0" lvl="0" marL="0" marR="0" rtl="0" algn="l">
              <a:lnSpc>
                <a:spcPct val="90000"/>
              </a:lnSpc>
              <a:spcBef>
                <a:spcPts val="0"/>
              </a:spcBef>
              <a:spcAft>
                <a:spcPts val="0"/>
              </a:spcAft>
              <a:buClr>
                <a:schemeClr val="dk1"/>
              </a:buClr>
              <a:buSzPts val="1600"/>
              <a:buFont typeface="Arial"/>
              <a:buNone/>
            </a:pPr>
            <a:r>
              <a:t/>
            </a:r>
            <a:endParaRPr b="0" i="1" sz="1600" u="none" cap="none" strike="noStrike">
              <a:solidFill>
                <a:schemeClr val="dk1"/>
              </a:solidFill>
              <a:latin typeface="Arial"/>
              <a:ea typeface="Arial"/>
              <a:cs typeface="Arial"/>
              <a:sym typeface="Arial"/>
            </a:endParaRPr>
          </a:p>
        </p:txBody>
      </p:sp>
      <p:sp>
        <p:nvSpPr>
          <p:cNvPr id="384" name="Google Shape;384;p60"/>
          <p:cNvSpPr txBox="1"/>
          <p:nvPr>
            <p:ph idx="3" type="body"/>
          </p:nvPr>
        </p:nvSpPr>
        <p:spPr>
          <a:xfrm>
            <a:off x="792482" y="6373368"/>
            <a:ext cx="10887287" cy="365760"/>
          </a:xfrm>
          <a:prstGeom prst="rect">
            <a:avLst/>
          </a:prstGeom>
          <a:noFill/>
          <a:ln>
            <a:noFill/>
          </a:ln>
        </p:spPr>
        <p:txBody>
          <a:bodyPr anchorCtr="0" anchor="b" bIns="0" lIns="91425" spcFirstLastPara="1" rIns="91425" wrap="square" tIns="0">
            <a:noAutofit/>
          </a:bodyPr>
          <a:lstStyle/>
          <a:p>
            <a:pPr indent="0" lvl="0" marL="0" marR="0" rtl="0" algn="l">
              <a:lnSpc>
                <a:spcPct val="9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Source:  Nielsen's Craft Beer Insights Poll (CIP) conducted June 2016 by Harris Poll (n=1,018 Craft  Drinkers;  n=555 weekly craft drinkers)</a:t>
            </a:r>
            <a:endParaRPr b="0" i="0" sz="600" u="none" cap="none" strike="noStrike">
              <a:solidFill>
                <a:schemeClr val="dk1"/>
              </a:solidFill>
              <a:latin typeface="Arial"/>
              <a:ea typeface="Arial"/>
              <a:cs typeface="Arial"/>
              <a:sym typeface="Arial"/>
            </a:endParaRPr>
          </a:p>
        </p:txBody>
      </p:sp>
      <p:sp>
        <p:nvSpPr>
          <p:cNvPr id="385" name="Google Shape;385;p60"/>
          <p:cNvSpPr txBox="1"/>
          <p:nvPr/>
        </p:nvSpPr>
        <p:spPr>
          <a:xfrm>
            <a:off x="5330154" y="1944265"/>
            <a:ext cx="1891558" cy="646331"/>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AT HOME/AT A FRIEND’S HOME</a:t>
            </a:r>
            <a:endParaRPr/>
          </a:p>
        </p:txBody>
      </p:sp>
      <p:grpSp>
        <p:nvGrpSpPr>
          <p:cNvPr id="386" name="Google Shape;386;p60"/>
          <p:cNvGrpSpPr/>
          <p:nvPr/>
        </p:nvGrpSpPr>
        <p:grpSpPr>
          <a:xfrm>
            <a:off x="1965960" y="3118772"/>
            <a:ext cx="1722120" cy="1923188"/>
            <a:chOff x="3794760" y="1711673"/>
            <a:chExt cx="1722120" cy="1923188"/>
          </a:xfrm>
        </p:grpSpPr>
        <p:sp>
          <p:nvSpPr>
            <p:cNvPr id="387" name="Google Shape;387;p60"/>
            <p:cNvSpPr/>
            <p:nvPr/>
          </p:nvSpPr>
          <p:spPr>
            <a:xfrm rot="10800000">
              <a:off x="4038600" y="1711673"/>
              <a:ext cx="1234440" cy="1923188"/>
            </a:xfrm>
            <a:prstGeom prst="downArrow">
              <a:avLst>
                <a:gd fmla="val 50000" name="adj1"/>
                <a:gd fmla="val 50000" name="adj2"/>
              </a:avLst>
            </a:prstGeom>
            <a:solidFill>
              <a:schemeClr val="dk2"/>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388" name="Google Shape;388;p60"/>
            <p:cNvSpPr txBox="1"/>
            <p:nvPr/>
          </p:nvSpPr>
          <p:spPr>
            <a:xfrm>
              <a:off x="3794760" y="2501162"/>
              <a:ext cx="1722120" cy="646331"/>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GROWING</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OCCASIONS</a:t>
              </a:r>
              <a:endParaRPr/>
            </a:p>
          </p:txBody>
        </p:sp>
      </p:grpSp>
      <p:grpSp>
        <p:nvGrpSpPr>
          <p:cNvPr id="389" name="Google Shape;389;p60"/>
          <p:cNvGrpSpPr/>
          <p:nvPr/>
        </p:nvGrpSpPr>
        <p:grpSpPr>
          <a:xfrm>
            <a:off x="8805546" y="4709260"/>
            <a:ext cx="1722120" cy="1923188"/>
            <a:chOff x="3816033" y="4349025"/>
            <a:chExt cx="1722120" cy="1923188"/>
          </a:xfrm>
        </p:grpSpPr>
        <p:sp>
          <p:nvSpPr>
            <p:cNvPr id="390" name="Google Shape;390;p60"/>
            <p:cNvSpPr/>
            <p:nvPr/>
          </p:nvSpPr>
          <p:spPr>
            <a:xfrm>
              <a:off x="4059873" y="4349025"/>
              <a:ext cx="1234440" cy="1923188"/>
            </a:xfrm>
            <a:prstGeom prst="downArrow">
              <a:avLst>
                <a:gd fmla="val 50000" name="adj1"/>
                <a:gd fmla="val 50000" name="adj2"/>
              </a:avLst>
            </a:prstGeom>
            <a:solidFill>
              <a:schemeClr val="accent1"/>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1" name="Google Shape;391;p60"/>
            <p:cNvSpPr txBox="1"/>
            <p:nvPr/>
          </p:nvSpPr>
          <p:spPr>
            <a:xfrm>
              <a:off x="3816033" y="4625607"/>
              <a:ext cx="1722120" cy="707886"/>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DOWN VS. YEAR AGO</a:t>
              </a:r>
              <a:endParaRPr/>
            </a:p>
          </p:txBody>
        </p:sp>
      </p:grpSp>
      <p:cxnSp>
        <p:nvCxnSpPr>
          <p:cNvPr id="392" name="Google Shape;392;p60"/>
          <p:cNvCxnSpPr/>
          <p:nvPr/>
        </p:nvCxnSpPr>
        <p:spPr>
          <a:xfrm>
            <a:off x="6290472" y="3022730"/>
            <a:ext cx="0" cy="3533519"/>
          </a:xfrm>
          <a:prstGeom prst="straightConnector1">
            <a:avLst/>
          </a:prstGeom>
          <a:noFill/>
          <a:ln cap="flat" cmpd="sng" w="12700">
            <a:solidFill>
              <a:schemeClr val="dk1"/>
            </a:solidFill>
            <a:prstDash val="dash"/>
            <a:miter lim="800000"/>
            <a:headEnd len="sm" w="sm" type="none"/>
            <a:tailEnd len="sm" w="sm" type="none"/>
          </a:ln>
        </p:spPr>
      </p:cxnSp>
      <p:cxnSp>
        <p:nvCxnSpPr>
          <p:cNvPr id="393" name="Google Shape;393;p60"/>
          <p:cNvCxnSpPr/>
          <p:nvPr/>
        </p:nvCxnSpPr>
        <p:spPr>
          <a:xfrm>
            <a:off x="1996440" y="2983409"/>
            <a:ext cx="8427720" cy="0"/>
          </a:xfrm>
          <a:prstGeom prst="straightConnector1">
            <a:avLst/>
          </a:prstGeom>
          <a:noFill/>
          <a:ln cap="flat" cmpd="sng" w="12700">
            <a:solidFill>
              <a:schemeClr val="dk1"/>
            </a:solidFill>
            <a:prstDash val="dash"/>
            <a:miter lim="800000"/>
            <a:headEnd len="sm" w="sm" type="none"/>
            <a:tailEnd len="sm" w="sm" type="none"/>
          </a:ln>
        </p:spPr>
      </p:cxnSp>
      <p:sp>
        <p:nvSpPr>
          <p:cNvPr id="394" name="Google Shape;394;p60"/>
          <p:cNvSpPr txBox="1"/>
          <p:nvPr/>
        </p:nvSpPr>
        <p:spPr>
          <a:xfrm>
            <a:off x="6399213" y="3473352"/>
            <a:ext cx="305562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While eating out at a </a:t>
            </a:r>
            <a:r>
              <a:rPr b="1" lang="en-US" sz="2400">
                <a:solidFill>
                  <a:schemeClr val="accent1"/>
                </a:solidFill>
                <a:latin typeface="Arial"/>
                <a:ea typeface="Arial"/>
                <a:cs typeface="Arial"/>
                <a:sym typeface="Arial"/>
              </a:rPr>
              <a:t>RESTAURANT</a:t>
            </a:r>
            <a:endParaRPr/>
          </a:p>
        </p:txBody>
      </p:sp>
      <p:sp>
        <p:nvSpPr>
          <p:cNvPr id="395" name="Google Shape;395;p60"/>
          <p:cNvSpPr txBox="1"/>
          <p:nvPr/>
        </p:nvSpPr>
        <p:spPr>
          <a:xfrm>
            <a:off x="6399214" y="4735721"/>
            <a:ext cx="2604453"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While out with my friends at a </a:t>
            </a:r>
            <a:r>
              <a:rPr b="1" lang="en-US" sz="2400">
                <a:solidFill>
                  <a:schemeClr val="accent1"/>
                </a:solidFill>
                <a:latin typeface="Arial"/>
                <a:ea typeface="Arial"/>
                <a:cs typeface="Arial"/>
                <a:sym typeface="Arial"/>
              </a:rPr>
              <a:t>BAR/CLUB</a:t>
            </a:r>
            <a:endParaRPr/>
          </a:p>
        </p:txBody>
      </p:sp>
      <p:sp>
        <p:nvSpPr>
          <p:cNvPr id="396" name="Google Shape;396;p60"/>
          <p:cNvSpPr txBox="1"/>
          <p:nvPr/>
        </p:nvSpPr>
        <p:spPr>
          <a:xfrm>
            <a:off x="1996440" y="5524127"/>
            <a:ext cx="2971801"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2"/>
                </a:solidFill>
                <a:latin typeface="Arial"/>
                <a:ea typeface="Arial"/>
                <a:cs typeface="Arial"/>
                <a:sym typeface="Arial"/>
              </a:rPr>
              <a:t>While visiting a </a:t>
            </a:r>
            <a:r>
              <a:rPr b="1" lang="en-US" sz="2400">
                <a:solidFill>
                  <a:schemeClr val="dk2"/>
                </a:solidFill>
                <a:latin typeface="Arial"/>
                <a:ea typeface="Arial"/>
                <a:cs typeface="Arial"/>
                <a:sym typeface="Arial"/>
              </a:rPr>
              <a:t>CRAFT BREWERY</a:t>
            </a:r>
            <a:endParaRPr b="1" sz="2800">
              <a:solidFill>
                <a:schemeClr val="dk2"/>
              </a:solidFill>
              <a:latin typeface="Arial"/>
              <a:ea typeface="Arial"/>
              <a:cs typeface="Arial"/>
              <a:sym typeface="Arial"/>
            </a:endParaRPr>
          </a:p>
        </p:txBody>
      </p:sp>
      <p:sp>
        <p:nvSpPr>
          <p:cNvPr id="397" name="Google Shape;397;p60"/>
          <p:cNvSpPr txBox="1"/>
          <p:nvPr/>
        </p:nvSpPr>
        <p:spPr>
          <a:xfrm>
            <a:off x="3716973" y="3010039"/>
            <a:ext cx="2621281" cy="20928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218535"/>
              </a:solidFill>
              <a:latin typeface="Arial"/>
              <a:ea typeface="Arial"/>
              <a:cs typeface="Arial"/>
              <a:sym typeface="Arial"/>
            </a:endParaRPr>
          </a:p>
          <a:p>
            <a:pPr indent="0" lvl="0" marL="0" marR="0" rtl="0" algn="l">
              <a:spcBef>
                <a:spcPts val="0"/>
              </a:spcBef>
              <a:spcAft>
                <a:spcPts val="0"/>
              </a:spcAft>
              <a:buNone/>
            </a:pPr>
            <a:r>
              <a:rPr b="1" lang="en-US" sz="1800">
                <a:solidFill>
                  <a:schemeClr val="dk2"/>
                </a:solidFill>
                <a:latin typeface="Arial"/>
                <a:ea typeface="Arial"/>
                <a:cs typeface="Arial"/>
                <a:sym typeface="Arial"/>
              </a:rPr>
              <a:t>At an </a:t>
            </a:r>
            <a:r>
              <a:rPr b="1" lang="en-US" sz="2000">
                <a:solidFill>
                  <a:schemeClr val="dk2"/>
                </a:solidFill>
                <a:latin typeface="Arial"/>
                <a:ea typeface="Arial"/>
                <a:cs typeface="Arial"/>
                <a:sym typeface="Arial"/>
              </a:rPr>
              <a:t>OUTDOOR </a:t>
            </a:r>
            <a:r>
              <a:rPr b="1" lang="en-US" sz="1800">
                <a:solidFill>
                  <a:schemeClr val="dk2"/>
                </a:solidFill>
                <a:latin typeface="Arial"/>
                <a:ea typeface="Arial"/>
                <a:cs typeface="Arial"/>
                <a:sym typeface="Arial"/>
              </a:rPr>
              <a:t>recreational activity</a:t>
            </a:r>
            <a:endParaRPr/>
          </a:p>
          <a:p>
            <a:pPr indent="0" lvl="0" marL="0" marR="0" rtl="0" algn="l">
              <a:spcBef>
                <a:spcPts val="0"/>
              </a:spcBef>
              <a:spcAft>
                <a:spcPts val="0"/>
              </a:spcAft>
              <a:buNone/>
            </a:pPr>
            <a:r>
              <a:t/>
            </a:r>
            <a:endParaRPr b="1" sz="1800">
              <a:solidFill>
                <a:schemeClr val="dk2"/>
              </a:solidFill>
              <a:latin typeface="Arial"/>
              <a:ea typeface="Arial"/>
              <a:cs typeface="Arial"/>
              <a:sym typeface="Arial"/>
            </a:endParaRPr>
          </a:p>
          <a:p>
            <a:pPr indent="0" lvl="0" marL="0" marR="0" rtl="0" algn="l">
              <a:spcBef>
                <a:spcPts val="0"/>
              </a:spcBef>
              <a:spcAft>
                <a:spcPts val="0"/>
              </a:spcAft>
              <a:buNone/>
            </a:pPr>
            <a:r>
              <a:t/>
            </a:r>
            <a:endParaRPr b="1" sz="1800">
              <a:solidFill>
                <a:schemeClr val="dk2"/>
              </a:solidFill>
              <a:latin typeface="Arial"/>
              <a:ea typeface="Arial"/>
              <a:cs typeface="Arial"/>
              <a:sym typeface="Arial"/>
            </a:endParaRPr>
          </a:p>
          <a:p>
            <a:pPr indent="0" lvl="0" marL="0" marR="0" rtl="0" algn="l">
              <a:spcBef>
                <a:spcPts val="0"/>
              </a:spcBef>
              <a:spcAft>
                <a:spcPts val="0"/>
              </a:spcAft>
              <a:buNone/>
            </a:pPr>
            <a:r>
              <a:rPr b="1" lang="en-US" sz="1800">
                <a:solidFill>
                  <a:schemeClr val="dk2"/>
                </a:solidFill>
                <a:latin typeface="Arial"/>
                <a:ea typeface="Arial"/>
                <a:cs typeface="Arial"/>
                <a:sym typeface="Arial"/>
              </a:rPr>
              <a:t>During a craft brewing </a:t>
            </a:r>
            <a:r>
              <a:rPr b="1" lang="en-US" sz="2000">
                <a:solidFill>
                  <a:schemeClr val="dk2"/>
                </a:solidFill>
                <a:latin typeface="Arial"/>
                <a:ea typeface="Arial"/>
                <a:cs typeface="Arial"/>
                <a:sym typeface="Arial"/>
              </a:rPr>
              <a:t>FESTIVAL/EVENT</a:t>
            </a:r>
            <a:endParaRPr b="1" sz="2400">
              <a:solidFill>
                <a:schemeClr val="dk2"/>
              </a:solidFill>
              <a:latin typeface="Arial"/>
              <a:ea typeface="Arial"/>
              <a:cs typeface="Arial"/>
              <a:sym typeface="Arial"/>
            </a:endParaRPr>
          </a:p>
        </p:txBody>
      </p:sp>
      <p:grpSp>
        <p:nvGrpSpPr>
          <p:cNvPr id="398" name="Google Shape;398;p60"/>
          <p:cNvGrpSpPr/>
          <p:nvPr/>
        </p:nvGrpSpPr>
        <p:grpSpPr>
          <a:xfrm>
            <a:off x="1831737" y="1706430"/>
            <a:ext cx="3200238" cy="1122001"/>
            <a:chOff x="1281133" y="1706429"/>
            <a:chExt cx="3200238" cy="1122001"/>
          </a:xfrm>
        </p:grpSpPr>
        <p:grpSp>
          <p:nvGrpSpPr>
            <p:cNvPr id="399" name="Google Shape;399;p60"/>
            <p:cNvGrpSpPr/>
            <p:nvPr/>
          </p:nvGrpSpPr>
          <p:grpSpPr>
            <a:xfrm>
              <a:off x="3358184" y="1706429"/>
              <a:ext cx="1123187" cy="1122001"/>
              <a:chOff x="5791200" y="1219200"/>
              <a:chExt cx="1371600" cy="1371600"/>
            </a:xfrm>
          </p:grpSpPr>
          <p:sp>
            <p:nvSpPr>
              <p:cNvPr id="400" name="Google Shape;400;p60"/>
              <p:cNvSpPr/>
              <p:nvPr/>
            </p:nvSpPr>
            <p:spPr>
              <a:xfrm>
                <a:off x="5791200" y="1219200"/>
                <a:ext cx="1371600" cy="1371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beer.emf" id="401" name="Google Shape;401;p60"/>
              <p:cNvPicPr preferRelativeResize="0"/>
              <p:nvPr/>
            </p:nvPicPr>
            <p:blipFill rotWithShape="1">
              <a:blip r:embed="rId3">
                <a:alphaModFix/>
              </a:blip>
              <a:srcRect b="0" l="0" r="0" t="0"/>
              <a:stretch/>
            </p:blipFill>
            <p:spPr>
              <a:xfrm>
                <a:off x="6142171" y="1511300"/>
                <a:ext cx="669658" cy="787400"/>
              </a:xfrm>
              <a:prstGeom prst="rect">
                <a:avLst/>
              </a:prstGeom>
              <a:noFill/>
              <a:ln>
                <a:noFill/>
              </a:ln>
            </p:spPr>
          </p:pic>
        </p:grpSp>
        <p:sp>
          <p:nvSpPr>
            <p:cNvPr id="402" name="Google Shape;402;p60"/>
            <p:cNvSpPr txBox="1"/>
            <p:nvPr/>
          </p:nvSpPr>
          <p:spPr>
            <a:xfrm>
              <a:off x="1281133" y="1805764"/>
              <a:ext cx="1934119" cy="92333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87% of </a:t>
              </a:r>
              <a:r>
                <a:rPr b="1" lang="en-US" sz="1800">
                  <a:solidFill>
                    <a:schemeClr val="accent2"/>
                  </a:solidFill>
                  <a:latin typeface="Arial"/>
                  <a:ea typeface="Arial"/>
                  <a:cs typeface="Arial"/>
                  <a:sym typeface="Arial"/>
                </a:rPr>
                <a:t>TOTAL</a:t>
              </a:r>
              <a:r>
                <a:rPr b="1" lang="en-US" sz="1800">
                  <a:solidFill>
                    <a:schemeClr val="dk1"/>
                  </a:solidFill>
                  <a:latin typeface="Arial"/>
                  <a:ea typeface="Arial"/>
                  <a:cs typeface="Arial"/>
                  <a:sym typeface="Arial"/>
                </a:rPr>
                <a:t> Craft Beers Drinkers</a:t>
              </a:r>
              <a:endParaRPr/>
            </a:p>
          </p:txBody>
        </p:sp>
      </p:grpSp>
      <p:grpSp>
        <p:nvGrpSpPr>
          <p:cNvPr id="403" name="Google Shape;403;p60"/>
          <p:cNvGrpSpPr/>
          <p:nvPr/>
        </p:nvGrpSpPr>
        <p:grpSpPr>
          <a:xfrm>
            <a:off x="7519893" y="1705073"/>
            <a:ext cx="3203335" cy="1124712"/>
            <a:chOff x="4978255" y="1705073"/>
            <a:chExt cx="3203335" cy="1124712"/>
          </a:xfrm>
        </p:grpSpPr>
        <p:grpSp>
          <p:nvGrpSpPr>
            <p:cNvPr id="404" name="Google Shape;404;p60"/>
            <p:cNvGrpSpPr/>
            <p:nvPr/>
          </p:nvGrpSpPr>
          <p:grpSpPr>
            <a:xfrm>
              <a:off x="4978255" y="1705073"/>
              <a:ext cx="1126285" cy="1124712"/>
              <a:chOff x="5896110" y="541820"/>
              <a:chExt cx="790616" cy="749016"/>
            </a:xfrm>
          </p:grpSpPr>
          <p:grpSp>
            <p:nvGrpSpPr>
              <p:cNvPr id="405" name="Google Shape;405;p60"/>
              <p:cNvGrpSpPr/>
              <p:nvPr/>
            </p:nvGrpSpPr>
            <p:grpSpPr>
              <a:xfrm>
                <a:off x="5896110" y="541820"/>
                <a:ext cx="790616" cy="749016"/>
                <a:chOff x="5791200" y="1219200"/>
                <a:chExt cx="1371600" cy="1371600"/>
              </a:xfrm>
            </p:grpSpPr>
            <p:sp>
              <p:nvSpPr>
                <p:cNvPr id="406" name="Google Shape;406;p60"/>
                <p:cNvSpPr/>
                <p:nvPr/>
              </p:nvSpPr>
              <p:spPr>
                <a:xfrm>
                  <a:off x="5791200" y="1219200"/>
                  <a:ext cx="1371600" cy="13716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beer.emf" id="407" name="Google Shape;407;p60"/>
                <p:cNvPicPr preferRelativeResize="0"/>
                <p:nvPr/>
              </p:nvPicPr>
              <p:blipFill rotWithShape="1">
                <a:blip r:embed="rId3">
                  <a:alphaModFix/>
                </a:blip>
                <a:srcRect b="0" l="0" r="0" t="0"/>
                <a:stretch/>
              </p:blipFill>
              <p:spPr>
                <a:xfrm>
                  <a:off x="6429165" y="1928573"/>
                  <a:ext cx="408506" cy="480332"/>
                </a:xfrm>
                <a:prstGeom prst="rect">
                  <a:avLst/>
                </a:prstGeom>
                <a:solidFill>
                  <a:schemeClr val="dk2"/>
                </a:solidFill>
                <a:ln>
                  <a:noFill/>
                </a:ln>
              </p:spPr>
            </p:pic>
          </p:grpSp>
          <p:pic>
            <p:nvPicPr>
              <p:cNvPr descr="beer.emf" id="408" name="Google Shape;408;p60"/>
              <p:cNvPicPr preferRelativeResize="0"/>
              <p:nvPr/>
            </p:nvPicPr>
            <p:blipFill rotWithShape="1">
              <a:blip r:embed="rId4">
                <a:alphaModFix/>
              </a:blip>
              <a:srcRect b="0" l="0" r="0" t="0"/>
              <a:stretch/>
            </p:blipFill>
            <p:spPr>
              <a:xfrm>
                <a:off x="5999621" y="770044"/>
                <a:ext cx="220673" cy="245821"/>
              </a:xfrm>
              <a:prstGeom prst="rect">
                <a:avLst/>
              </a:prstGeom>
              <a:solidFill>
                <a:schemeClr val="dk2"/>
              </a:solidFill>
              <a:ln>
                <a:noFill/>
              </a:ln>
            </p:spPr>
          </p:pic>
          <p:pic>
            <p:nvPicPr>
              <p:cNvPr descr="beer.emf" id="409" name="Google Shape;409;p60"/>
              <p:cNvPicPr preferRelativeResize="0"/>
              <p:nvPr/>
            </p:nvPicPr>
            <p:blipFill rotWithShape="1">
              <a:blip r:embed="rId4">
                <a:alphaModFix/>
              </a:blip>
              <a:srcRect b="0" l="0" r="0" t="0"/>
              <a:stretch/>
            </p:blipFill>
            <p:spPr>
              <a:xfrm>
                <a:off x="6263845" y="608871"/>
                <a:ext cx="226158" cy="251931"/>
              </a:xfrm>
              <a:prstGeom prst="rect">
                <a:avLst/>
              </a:prstGeom>
              <a:solidFill>
                <a:schemeClr val="dk2"/>
              </a:solidFill>
              <a:ln>
                <a:noFill/>
              </a:ln>
            </p:spPr>
          </p:pic>
        </p:grpSp>
        <p:sp>
          <p:nvSpPr>
            <p:cNvPr id="410" name="Google Shape;410;p60"/>
            <p:cNvSpPr txBox="1"/>
            <p:nvPr/>
          </p:nvSpPr>
          <p:spPr>
            <a:xfrm>
              <a:off x="6247471" y="1805764"/>
              <a:ext cx="193411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93% of </a:t>
              </a:r>
              <a:r>
                <a:rPr b="1" lang="en-US" sz="1800">
                  <a:solidFill>
                    <a:schemeClr val="accent1"/>
                  </a:solidFill>
                  <a:latin typeface="Arial"/>
                  <a:ea typeface="Arial"/>
                  <a:cs typeface="Arial"/>
                  <a:sym typeface="Arial"/>
                </a:rPr>
                <a:t>WEEKLY</a:t>
              </a:r>
              <a:r>
                <a:rPr b="1" lang="en-US" sz="1800">
                  <a:solidFill>
                    <a:schemeClr val="dk1"/>
                  </a:solidFill>
                  <a:latin typeface="Arial"/>
                  <a:ea typeface="Arial"/>
                  <a:cs typeface="Arial"/>
                  <a:sym typeface="Arial"/>
                </a:rPr>
                <a:t> Craft Beers Drinkers</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1"/>
          <p:cNvSpPr txBox="1"/>
          <p:nvPr>
            <p:ph idx="1" type="body"/>
          </p:nvPr>
        </p:nvSpPr>
        <p:spPr>
          <a:xfrm>
            <a:off x="8342664" y="1481559"/>
            <a:ext cx="3116273" cy="3889094"/>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90000"/>
              </a:lnSpc>
              <a:spcBef>
                <a:spcPts val="0"/>
              </a:spcBef>
              <a:spcAft>
                <a:spcPts val="0"/>
              </a:spcAft>
              <a:buClr>
                <a:schemeClr val="accent5"/>
              </a:buClr>
              <a:buSzPts val="2800"/>
              <a:buFont typeface="Arial"/>
              <a:buChar char="•"/>
            </a:pPr>
            <a:r>
              <a:rPr b="0" i="0" lang="en-US" sz="2800" u="none" cap="none" strike="noStrike">
                <a:solidFill>
                  <a:schemeClr val="accent5"/>
                </a:solidFill>
                <a:latin typeface="Arial"/>
                <a:ea typeface="Arial"/>
                <a:cs typeface="Arial"/>
                <a:sym typeface="Arial"/>
              </a:rPr>
              <a:t>Clearly much of the slowdown is coming at wholesale</a:t>
            </a:r>
            <a:endParaRPr/>
          </a:p>
          <a:p>
            <a:pPr indent="-342900" lvl="0" marL="342900" marR="0" rtl="0" algn="l">
              <a:lnSpc>
                <a:spcPct val="90000"/>
              </a:lnSpc>
              <a:spcBef>
                <a:spcPts val="1000"/>
              </a:spcBef>
              <a:spcAft>
                <a:spcPts val="0"/>
              </a:spcAft>
              <a:buClr>
                <a:schemeClr val="accent5"/>
              </a:buClr>
              <a:buSzPts val="2800"/>
              <a:buFont typeface="Arial"/>
              <a:buChar char="•"/>
            </a:pPr>
            <a:r>
              <a:rPr b="0" i="0" lang="en-US" sz="2800" u="none" cap="none" strike="noStrike">
                <a:solidFill>
                  <a:schemeClr val="accent5"/>
                </a:solidFill>
                <a:latin typeface="Arial"/>
                <a:ea typeface="Arial"/>
                <a:cs typeface="Arial"/>
                <a:sym typeface="Arial"/>
              </a:rPr>
              <a:t>Distributors are crowded not expanding craft as much</a:t>
            </a:r>
            <a:endParaRPr b="0" i="0" sz="2800" u="none" cap="none" strike="noStrike">
              <a:solidFill>
                <a:schemeClr val="accent5"/>
              </a:solidFill>
              <a:latin typeface="Arial"/>
              <a:ea typeface="Arial"/>
              <a:cs typeface="Arial"/>
              <a:sym typeface="Arial"/>
            </a:endParaRPr>
          </a:p>
        </p:txBody>
      </p:sp>
      <p:pic>
        <p:nvPicPr>
          <p:cNvPr id="416" name="Google Shape;416;p61"/>
          <p:cNvPicPr preferRelativeResize="0"/>
          <p:nvPr>
            <p:ph idx="2" type="pic"/>
          </p:nvPr>
        </p:nvPicPr>
        <p:blipFill rotWithShape="1">
          <a:blip r:embed="rId3">
            <a:alphaModFix/>
          </a:blip>
          <a:srcRect b="0" l="4779" r="4780" t="0"/>
          <a:stretch/>
        </p:blipFill>
        <p:spPr>
          <a:xfrm>
            <a:off x="763930" y="763928"/>
            <a:ext cx="7222602" cy="53243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nvSpPr>
        <p:spPr>
          <a:xfrm>
            <a:off x="1981200" y="131763"/>
            <a:ext cx="8229600" cy="11430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4400"/>
              <a:buFont typeface="Arial Black"/>
              <a:buNone/>
            </a:pPr>
            <a:r>
              <a:t/>
            </a:r>
            <a:endParaRPr sz="4400">
              <a:solidFill>
                <a:srgbClr val="FFFFFF"/>
              </a:solidFill>
              <a:latin typeface="Arial"/>
              <a:ea typeface="Arial"/>
              <a:cs typeface="Arial"/>
              <a:sym typeface="Arial"/>
            </a:endParaRPr>
          </a:p>
        </p:txBody>
      </p:sp>
      <p:pic>
        <p:nvPicPr>
          <p:cNvPr id="145" name="Google Shape;145;p26"/>
          <p:cNvPicPr preferRelativeResize="0"/>
          <p:nvPr/>
        </p:nvPicPr>
        <p:blipFill rotWithShape="1">
          <a:blip r:embed="rId3">
            <a:alphaModFix/>
          </a:blip>
          <a:srcRect b="0" l="0" r="0" t="0"/>
          <a:stretch/>
        </p:blipFill>
        <p:spPr>
          <a:xfrm>
            <a:off x="0" y="1"/>
            <a:ext cx="12192000" cy="6857999"/>
          </a:xfrm>
          <a:prstGeom prst="rect">
            <a:avLst/>
          </a:prstGeom>
          <a:noFill/>
          <a:ln>
            <a:noFill/>
          </a:ln>
        </p:spPr>
      </p:pic>
      <p:sp>
        <p:nvSpPr>
          <p:cNvPr id="146" name="Google Shape;146;p26"/>
          <p:cNvSpPr txBox="1"/>
          <p:nvPr/>
        </p:nvSpPr>
        <p:spPr>
          <a:xfrm>
            <a:off x="7268077" y="35955"/>
            <a:ext cx="1165517" cy="5179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t>Sources:</a:t>
            </a:r>
            <a:r>
              <a:rPr lang="en-US" sz="900"/>
              <a:t> </a:t>
            </a:r>
            <a:endParaRPr/>
          </a:p>
          <a:p>
            <a:pPr indent="0" lvl="0" marL="0" marR="0" rtl="0" algn="l">
              <a:spcBef>
                <a:spcPts val="0"/>
              </a:spcBef>
              <a:spcAft>
                <a:spcPts val="0"/>
              </a:spcAft>
              <a:buNone/>
            </a:pPr>
            <a:r>
              <a:rPr lang="en-US" sz="900"/>
              <a:t>Brewers Association</a:t>
            </a:r>
            <a:endParaRPr sz="900"/>
          </a:p>
          <a:p>
            <a:pPr indent="0" lvl="0" marL="0" marR="0" rtl="0" algn="l">
              <a:spcBef>
                <a:spcPts val="0"/>
              </a:spcBef>
              <a:spcAft>
                <a:spcPts val="0"/>
              </a:spcAft>
              <a:buNone/>
            </a:pPr>
            <a:r>
              <a:rPr lang="en-US" sz="900"/>
              <a:t>and Beer Institute</a:t>
            </a:r>
            <a:endParaRPr sz="9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graphicFrame>
        <p:nvGraphicFramePr>
          <p:cNvPr id="421" name="Google Shape;421;p62"/>
          <p:cNvGraphicFramePr/>
          <p:nvPr/>
        </p:nvGraphicFramePr>
        <p:xfrm>
          <a:off x="-2" y="1"/>
          <a:ext cx="3000000" cy="3000000"/>
        </p:xfrm>
        <a:graphic>
          <a:graphicData uri="http://schemas.openxmlformats.org/drawingml/2006/table">
            <a:tbl>
              <a:tblPr>
                <a:noFill/>
                <a:tableStyleId>{7092E786-DEC5-43F3-BF14-F3C72BB2D9AA}</a:tableStyleId>
              </a:tblPr>
              <a:tblGrid>
                <a:gridCol w="2438400"/>
                <a:gridCol w="2438400"/>
                <a:gridCol w="2438400"/>
                <a:gridCol w="2438400"/>
                <a:gridCol w="2438400"/>
              </a:tblGrid>
              <a:tr h="1207825">
                <a:tc>
                  <a:txBody>
                    <a:bodyPr>
                      <a:noAutofit/>
                    </a:bodyPr>
                    <a:lstStyle/>
                    <a:p>
                      <a:pPr indent="0" lvl="0" marL="0" marR="0" rtl="0" algn="ctr">
                        <a:spcBef>
                          <a:spcPts val="0"/>
                        </a:spcBef>
                        <a:spcAft>
                          <a:spcPts val="0"/>
                        </a:spcAft>
                        <a:buNone/>
                      </a:pPr>
                      <a:r>
                        <a:rPr b="0" i="0" lang="en-US" sz="1800" u="none" strike="noStrike">
                          <a:solidFill>
                            <a:srgbClr val="000000"/>
                          </a:solidFill>
                          <a:latin typeface="Calibri"/>
                          <a:ea typeface="Calibri"/>
                          <a:cs typeface="Calibri"/>
                          <a:sym typeface="Calibri"/>
                        </a:rPr>
                        <a:t>Source: IRI MULO+C, </a:t>
                      </a:r>
                      <a:r>
                        <a:rPr b="0" i="0" lang="en-US" sz="1800" u="none" strike="noStrike">
                          <a:solidFill>
                            <a:srgbClr val="000000"/>
                          </a:solidFill>
                          <a:latin typeface="Calibri"/>
                          <a:ea typeface="Calibri"/>
                          <a:cs typeface="Calibri"/>
                          <a:sym typeface="Calibri"/>
                        </a:rPr>
                        <a:t>(10/22/17)</a:t>
                      </a:r>
                      <a:endParaRPr/>
                    </a:p>
                    <a:p>
                      <a:pPr indent="0" lvl="0" marL="0" marR="0" rtl="0" algn="ctr">
                        <a:spcBef>
                          <a:spcPts val="0"/>
                        </a:spcBef>
                        <a:spcAft>
                          <a:spcPts val="0"/>
                        </a:spcAft>
                        <a:buNone/>
                      </a:pPr>
                      <a:r>
                        <a:rPr b="0" i="0" lang="en-US" sz="1800" u="none" strike="noStrike">
                          <a:solidFill>
                            <a:srgbClr val="000000"/>
                          </a:solidFill>
                          <a:latin typeface="Calibri"/>
                          <a:ea typeface="Calibri"/>
                          <a:cs typeface="Calibri"/>
                          <a:sym typeface="Calibri"/>
                        </a:rPr>
                        <a:t>BA Craft Definition</a:t>
                      </a:r>
                      <a:endParaRPr b="0" i="0" sz="1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20000"/>
                      </a:schemeClr>
                    </a:solidFill>
                  </a:tcPr>
                </a:tc>
                <a:tc gridSpan="2">
                  <a:txBody>
                    <a:bodyPr>
                      <a:noAutofit/>
                    </a:bodyPr>
                    <a:lstStyle/>
                    <a:p>
                      <a:pPr indent="0" lvl="0" marL="0" marR="0" rtl="0" algn="ctr">
                        <a:spcBef>
                          <a:spcPts val="0"/>
                        </a:spcBef>
                        <a:spcAft>
                          <a:spcPts val="0"/>
                        </a:spcAft>
                        <a:buNone/>
                      </a:pPr>
                      <a:r>
                        <a:rPr b="1" i="0" lang="en-US" sz="4800" u="none" strike="noStrike">
                          <a:solidFill>
                            <a:srgbClr val="000000"/>
                          </a:solidFill>
                          <a:latin typeface="Calibri"/>
                          <a:ea typeface="Calibri"/>
                          <a:cs typeface="Calibri"/>
                          <a:sym typeface="Calibri"/>
                        </a:rPr>
                        <a:t>United</a:t>
                      </a:r>
                      <a:r>
                        <a:rPr b="1" i="0" lang="en-US" sz="4800" u="none" strike="noStrike">
                          <a:solidFill>
                            <a:srgbClr val="000000"/>
                          </a:solidFill>
                          <a:latin typeface="Calibri"/>
                          <a:ea typeface="Calibri"/>
                          <a:cs typeface="Calibri"/>
                          <a:sym typeface="Calibri"/>
                        </a:rPr>
                        <a:t> States</a:t>
                      </a:r>
                      <a:endParaRPr b="1" i="0" sz="4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20000"/>
                      </a:schemeClr>
                    </a:solidFill>
                  </a:tcPr>
                </a:tc>
                <a:tc hMerge="1"/>
                <a:tc gridSpan="2">
                  <a:txBody>
                    <a:bodyPr>
                      <a:noAutofit/>
                    </a:bodyPr>
                    <a:lstStyle/>
                    <a:p>
                      <a:pPr indent="0" lvl="0" marL="0" marR="0" rtl="0" algn="ctr">
                        <a:spcBef>
                          <a:spcPts val="0"/>
                        </a:spcBef>
                        <a:spcAft>
                          <a:spcPts val="0"/>
                        </a:spcAft>
                        <a:buNone/>
                      </a:pPr>
                      <a:r>
                        <a:rPr b="1" i="0" lang="en-US" sz="4800" u="none" strike="noStrike">
                          <a:solidFill>
                            <a:srgbClr val="000000"/>
                          </a:solidFill>
                          <a:latin typeface="Calibri"/>
                          <a:ea typeface="Calibri"/>
                          <a:cs typeface="Calibri"/>
                          <a:sym typeface="Calibri"/>
                        </a:rPr>
                        <a:t>Vermont</a:t>
                      </a:r>
                      <a:endParaRPr b="1" i="0" sz="4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20000"/>
                      </a:schemeClr>
                    </a:solidFill>
                  </a:tcPr>
                </a:tc>
                <a:tc hMerge="1"/>
              </a:tr>
              <a:tr h="1008250">
                <a:tc>
                  <a:txBody>
                    <a:bodyPr>
                      <a:noAutofit/>
                    </a:bodyPr>
                    <a:lstStyle/>
                    <a:p>
                      <a:pPr indent="0" lvl="0" marL="0" marR="0" rtl="0" algn="l">
                        <a:spcBef>
                          <a:spcPts val="0"/>
                        </a:spcBef>
                        <a:spcAft>
                          <a:spcPts val="0"/>
                        </a:spcAft>
                        <a:buNone/>
                      </a:pPr>
                      <a:r>
                        <a:rPr b="0" i="0" lang="en-US" sz="3000" u="none" strike="noStrike">
                          <a:solidFill>
                            <a:srgbClr val="000000"/>
                          </a:solidFill>
                          <a:latin typeface="Calibri"/>
                          <a:ea typeface="Calibri"/>
                          <a:cs typeface="Calibri"/>
                          <a:sym typeface="Calibri"/>
                        </a:rPr>
                        <a:t>National Size (CEs)</a:t>
                      </a:r>
                      <a:endParaRPr b="0" i="0" sz="30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Growth %</a:t>
                      </a:r>
                      <a:endParaRPr/>
                    </a:p>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YTD</a:t>
                      </a:r>
                      <a:endParaRPr b="0" i="0" sz="30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 Volume</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Growth %</a:t>
                      </a:r>
                      <a:endParaRPr/>
                    </a:p>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YTD</a:t>
                      </a:r>
                      <a:endParaRPr b="0" i="0" sz="3000" u="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 Volume</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20000"/>
                      </a:schemeClr>
                    </a:solidFill>
                  </a:tcPr>
                </a:tc>
              </a:tr>
              <a:tr h="967375">
                <a:tc>
                  <a:txBody>
                    <a:bodyPr>
                      <a:noAutofit/>
                    </a:bodyPr>
                    <a:lstStyle/>
                    <a:p>
                      <a:pPr indent="0" lvl="0" marL="0" marR="0" rtl="0" algn="l">
                        <a:spcBef>
                          <a:spcPts val="0"/>
                        </a:spcBef>
                        <a:spcAft>
                          <a:spcPts val="0"/>
                        </a:spcAft>
                        <a:buNone/>
                      </a:pPr>
                      <a:r>
                        <a:rPr b="0" i="0" lang="en-US" sz="3000" u="none" strike="noStrike">
                          <a:solidFill>
                            <a:srgbClr val="000000"/>
                          </a:solidFill>
                          <a:latin typeface="Calibri"/>
                          <a:ea typeface="Calibri"/>
                          <a:cs typeface="Calibri"/>
                          <a:sym typeface="Calibri"/>
                        </a:rPr>
                        <a:t>1,000,000+</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alpha val="20000"/>
                      </a:srgb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-1.8%</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alpha val="20000"/>
                      </a:srgb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61.2%</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alpha val="20000"/>
                      </a:srgb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-9.6%</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alpha val="20000"/>
                      </a:srgb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19.0%</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alpha val="20000"/>
                      </a:srgbClr>
                    </a:solidFill>
                  </a:tcPr>
                </a:tc>
              </a:tr>
              <a:tr h="967375">
                <a:tc>
                  <a:txBody>
                    <a:bodyPr>
                      <a:noAutofit/>
                    </a:bodyPr>
                    <a:lstStyle/>
                    <a:p>
                      <a:pPr indent="0" lvl="0" marL="0" marR="0" rtl="0" algn="l">
                        <a:spcBef>
                          <a:spcPts val="0"/>
                        </a:spcBef>
                        <a:spcAft>
                          <a:spcPts val="0"/>
                        </a:spcAft>
                        <a:buNone/>
                      </a:pPr>
                      <a:r>
                        <a:rPr b="0" i="0" lang="en-US" sz="3000" u="none" strike="noStrike">
                          <a:solidFill>
                            <a:srgbClr val="000000"/>
                          </a:solidFill>
                          <a:latin typeface="Calibri"/>
                          <a:ea typeface="Calibri"/>
                          <a:cs typeface="Calibri"/>
                          <a:sym typeface="Calibri"/>
                        </a:rPr>
                        <a:t>100k to 1M</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1.6%</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21.1%</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-5.1%</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63.2%</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67375">
                <a:tc>
                  <a:txBody>
                    <a:bodyPr>
                      <a:noAutofit/>
                    </a:bodyPr>
                    <a:lstStyle/>
                    <a:p>
                      <a:pPr indent="0" lvl="0" marL="0" marR="0" rtl="0" algn="l">
                        <a:spcBef>
                          <a:spcPts val="0"/>
                        </a:spcBef>
                        <a:spcAft>
                          <a:spcPts val="0"/>
                        </a:spcAft>
                        <a:buNone/>
                      </a:pPr>
                      <a:r>
                        <a:rPr b="0" i="0" lang="en-US" sz="3000" u="none" strike="noStrike">
                          <a:solidFill>
                            <a:srgbClr val="000000"/>
                          </a:solidFill>
                          <a:latin typeface="Calibri"/>
                          <a:ea typeface="Calibri"/>
                          <a:cs typeface="Calibri"/>
                          <a:sym typeface="Calibri"/>
                        </a:rPr>
                        <a:t>10K to 100K</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alpha val="20000"/>
                      </a:srgb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12.9%</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alpha val="20000"/>
                      </a:srgb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14.1%</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alpha val="20000"/>
                      </a:srgb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-6.7%</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alpha val="20000"/>
                      </a:srgbClr>
                    </a:solidFill>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16.8%</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alpha val="20000"/>
                      </a:srgbClr>
                    </a:solidFill>
                  </a:tcPr>
                </a:tc>
              </a:tr>
              <a:tr h="1008250">
                <a:tc>
                  <a:txBody>
                    <a:bodyPr>
                      <a:noAutofit/>
                    </a:bodyPr>
                    <a:lstStyle/>
                    <a:p>
                      <a:pPr indent="0" lvl="0" marL="0" marR="0" rtl="0" algn="l">
                        <a:spcBef>
                          <a:spcPts val="0"/>
                        </a:spcBef>
                        <a:spcAft>
                          <a:spcPts val="0"/>
                        </a:spcAft>
                        <a:buNone/>
                      </a:pPr>
                      <a:r>
                        <a:rPr b="0" i="0" lang="en-US" sz="3000" u="none" strike="noStrike">
                          <a:solidFill>
                            <a:srgbClr val="000000"/>
                          </a:solidFill>
                          <a:latin typeface="Calibri"/>
                          <a:ea typeface="Calibri"/>
                          <a:cs typeface="Calibri"/>
                          <a:sym typeface="Calibri"/>
                        </a:rPr>
                        <a:t>Less than 10K</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43.1%</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3.6%</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-19.5%</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3000" u="none" strike="noStrike">
                          <a:solidFill>
                            <a:srgbClr val="000000"/>
                          </a:solidFill>
                          <a:latin typeface="Calibri"/>
                          <a:ea typeface="Calibri"/>
                          <a:cs typeface="Calibri"/>
                          <a:sym typeface="Calibri"/>
                        </a:rPr>
                        <a:t>1.1%</a:t>
                      </a:r>
                      <a:endParaRPr b="0" i="0" sz="30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3"/>
          <p:cNvSpPr txBox="1"/>
          <p:nvPr>
            <p:ph type="title"/>
          </p:nvPr>
        </p:nvSpPr>
        <p:spPr>
          <a:xfrm>
            <a:off x="2087336" y="271821"/>
            <a:ext cx="78867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Arial Black"/>
              <a:buNone/>
            </a:pPr>
            <a:r>
              <a:rPr b="0" i="0" lang="en-US" sz="4400" u="none" cap="none" strike="noStrike">
                <a:solidFill>
                  <a:schemeClr val="dk2"/>
                </a:solidFill>
                <a:latin typeface="Arial Black"/>
                <a:ea typeface="Arial Black"/>
                <a:cs typeface="Arial Black"/>
                <a:sym typeface="Arial Black"/>
              </a:rPr>
              <a:t>How important is “local” in purchase decisions?</a:t>
            </a:r>
            <a:endParaRPr b="0" i="0" sz="4400" u="none" cap="none" strike="noStrike">
              <a:solidFill>
                <a:schemeClr val="dk2"/>
              </a:solidFill>
              <a:latin typeface="Arial Black"/>
              <a:ea typeface="Arial Black"/>
              <a:cs typeface="Arial Black"/>
              <a:sym typeface="Arial Black"/>
            </a:endParaRPr>
          </a:p>
        </p:txBody>
      </p:sp>
      <p:pic>
        <p:nvPicPr>
          <p:cNvPr id="427" name="Google Shape;427;p63"/>
          <p:cNvPicPr preferRelativeResize="0"/>
          <p:nvPr/>
        </p:nvPicPr>
        <p:blipFill rotWithShape="1">
          <a:blip r:embed="rId3">
            <a:alphaModFix/>
          </a:blip>
          <a:srcRect b="0" l="0" r="0" t="0"/>
          <a:stretch/>
        </p:blipFill>
        <p:spPr>
          <a:xfrm>
            <a:off x="106680" y="1482953"/>
            <a:ext cx="11963400" cy="4824542"/>
          </a:xfrm>
          <a:prstGeom prst="rect">
            <a:avLst/>
          </a:prstGeom>
          <a:noFill/>
          <a:ln>
            <a:noFill/>
          </a:ln>
        </p:spPr>
      </p:pic>
      <p:sp>
        <p:nvSpPr>
          <p:cNvPr id="428" name="Google Shape;428;p63"/>
          <p:cNvSpPr txBox="1"/>
          <p:nvPr/>
        </p:nvSpPr>
        <p:spPr>
          <a:xfrm>
            <a:off x="1524001" y="6596391"/>
            <a:ext cx="895583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Source: Nielsen Quick Query Omnibus Survey, 12-17, 2015. (Base: LDA consumers who drink at least several times per year)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graphicFrame>
        <p:nvGraphicFramePr>
          <p:cNvPr id="433" name="Google Shape;433;p64"/>
          <p:cNvGraphicFramePr/>
          <p:nvPr/>
        </p:nvGraphicFramePr>
        <p:xfrm>
          <a:off x="990599" y="396240"/>
          <a:ext cx="3000000" cy="3000000"/>
        </p:xfrm>
        <a:graphic>
          <a:graphicData uri="http://schemas.openxmlformats.org/drawingml/2006/table">
            <a:tbl>
              <a:tblPr>
                <a:noFill/>
                <a:tableStyleId>{9396089C-412E-492B-B222-ACEDA1E7A7F7}</a:tableStyleId>
              </a:tblPr>
              <a:tblGrid>
                <a:gridCol w="4463300"/>
                <a:gridCol w="3309850"/>
                <a:gridCol w="2407175"/>
              </a:tblGrid>
              <a:tr h="1537675">
                <a:tc>
                  <a:txBody>
                    <a:bodyPr>
                      <a:noAutofit/>
                    </a:bodyPr>
                    <a:lstStyle/>
                    <a:p>
                      <a:pPr indent="0" lvl="0" marL="0" marR="0" rtl="0" algn="l">
                        <a:spcBef>
                          <a:spcPts val="0"/>
                        </a:spcBef>
                        <a:spcAft>
                          <a:spcPts val="0"/>
                        </a:spcAft>
                        <a:buNone/>
                      </a:pPr>
                      <a:r>
                        <a:rPr b="0" i="0" lang="en-US" sz="2400" u="none" strike="noStrike">
                          <a:solidFill>
                            <a:srgbClr val="000000"/>
                          </a:solidFill>
                          <a:latin typeface="Calibri"/>
                          <a:ea typeface="Calibri"/>
                          <a:cs typeface="Calibri"/>
                          <a:sym typeface="Calibri"/>
                        </a:rPr>
                        <a:t>Source: IRI MULO+C,</a:t>
                      </a:r>
                      <a:endParaRPr/>
                    </a:p>
                    <a:p>
                      <a:pPr indent="0" lvl="0" marL="0" marR="0" rtl="0" algn="l">
                        <a:spcBef>
                          <a:spcPts val="0"/>
                        </a:spcBef>
                        <a:spcAft>
                          <a:spcPts val="0"/>
                        </a:spcAft>
                        <a:buNone/>
                      </a:pPr>
                      <a:r>
                        <a:rPr b="0" i="0" lang="en-US" sz="2400" u="none" strike="noStrike">
                          <a:solidFill>
                            <a:srgbClr val="000000"/>
                          </a:solidFill>
                          <a:latin typeface="Calibri"/>
                          <a:ea typeface="Calibri"/>
                          <a:cs typeface="Calibri"/>
                          <a:sym typeface="Calibri"/>
                        </a:rPr>
                        <a:t>10/22/17</a:t>
                      </a:r>
                      <a:endParaRPr/>
                    </a:p>
                    <a:p>
                      <a:pPr indent="0" lvl="0" marL="0" marR="0" rtl="0" algn="l">
                        <a:spcBef>
                          <a:spcPts val="0"/>
                        </a:spcBef>
                        <a:spcAft>
                          <a:spcPts val="0"/>
                        </a:spcAft>
                        <a:buNone/>
                      </a:pPr>
                      <a:r>
                        <a:rPr b="0" i="0" lang="en-US" sz="2400" u="none" strike="noStrike">
                          <a:solidFill>
                            <a:srgbClr val="000000"/>
                          </a:solidFill>
                          <a:latin typeface="Calibri"/>
                          <a:ea typeface="Calibri"/>
                          <a:cs typeface="Calibri"/>
                          <a:sym typeface="Calibri"/>
                        </a:rPr>
                        <a:t>* Included Harpoon, IRI Craft Definition</a:t>
                      </a:r>
                      <a:endParaRPr b="0" i="0" sz="24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20000"/>
                      </a:schemeClr>
                    </a:solidFill>
                  </a:tcPr>
                </a:tc>
                <a:tc>
                  <a:txBody>
                    <a:bodyPr>
                      <a:noAutofit/>
                    </a:bodyPr>
                    <a:lstStyle/>
                    <a:p>
                      <a:pPr indent="0" lvl="0" marL="0" marR="0" rtl="0" algn="ctr">
                        <a:spcBef>
                          <a:spcPts val="0"/>
                        </a:spcBef>
                        <a:spcAft>
                          <a:spcPts val="0"/>
                        </a:spcAft>
                        <a:buNone/>
                      </a:pPr>
                      <a:r>
                        <a:rPr b="1" lang="en-US" sz="4800" u="none" strike="noStrike">
                          <a:latin typeface="Calibri"/>
                          <a:ea typeface="Calibri"/>
                          <a:cs typeface="Calibri"/>
                          <a:sym typeface="Calibri"/>
                        </a:rPr>
                        <a:t>Outside VT</a:t>
                      </a:r>
                      <a:endParaRPr b="1" i="0" sz="4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20000"/>
                      </a:schemeClr>
                    </a:solidFill>
                  </a:tcPr>
                </a:tc>
                <a:tc>
                  <a:txBody>
                    <a:bodyPr>
                      <a:noAutofit/>
                    </a:bodyPr>
                    <a:lstStyle/>
                    <a:p>
                      <a:pPr indent="0" lvl="0" marL="0" marR="0" rtl="0" algn="ctr">
                        <a:spcBef>
                          <a:spcPts val="0"/>
                        </a:spcBef>
                        <a:spcAft>
                          <a:spcPts val="0"/>
                        </a:spcAft>
                        <a:buNone/>
                      </a:pPr>
                      <a:r>
                        <a:rPr b="1" lang="en-US" sz="4800" u="none" strike="noStrike">
                          <a:latin typeface="Calibri"/>
                          <a:ea typeface="Calibri"/>
                          <a:cs typeface="Calibri"/>
                          <a:sym typeface="Calibri"/>
                        </a:rPr>
                        <a:t>In VT</a:t>
                      </a:r>
                      <a:endParaRPr b="1" i="0" sz="4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20000"/>
                      </a:schemeClr>
                    </a:solidFill>
                  </a:tcPr>
                </a:tc>
              </a:tr>
              <a:tr h="989925">
                <a:tc>
                  <a:txBody>
                    <a:bodyPr>
                      <a:noAutofit/>
                    </a:bodyPr>
                    <a:lstStyle/>
                    <a:p>
                      <a:pPr indent="0" lvl="0" marL="0" marR="0" rtl="0" algn="l">
                        <a:spcBef>
                          <a:spcPts val="0"/>
                        </a:spcBef>
                        <a:spcAft>
                          <a:spcPts val="0"/>
                        </a:spcAft>
                        <a:buNone/>
                      </a:pPr>
                      <a:r>
                        <a:rPr b="1" lang="en-US" sz="4800" u="none" strike="noStrike">
                          <a:latin typeface="Calibri"/>
                          <a:ea typeface="Calibri"/>
                          <a:cs typeface="Calibri"/>
                          <a:sym typeface="Calibri"/>
                        </a:rPr>
                        <a:t>VT Breweries</a:t>
                      </a:r>
                      <a:endParaRPr b="1" i="0" sz="4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US" sz="4800" u="none" strike="noStrike">
                          <a:latin typeface="Calibri"/>
                          <a:ea typeface="Calibri"/>
                          <a:cs typeface="Calibri"/>
                          <a:sym typeface="Calibri"/>
                        </a:rPr>
                        <a:t>0.9%</a:t>
                      </a:r>
                      <a:endParaRPr b="1" i="0" sz="4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US" sz="4800" u="none" strike="noStrike">
                          <a:latin typeface="Calibri"/>
                          <a:ea typeface="Calibri"/>
                          <a:cs typeface="Calibri"/>
                          <a:sym typeface="Calibri"/>
                        </a:rPr>
                        <a:t>-3.9%</a:t>
                      </a:r>
                      <a:endParaRPr b="1" i="0" sz="4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1750">
                <a:tc>
                  <a:txBody>
                    <a:bodyPr>
                      <a:noAutofit/>
                    </a:bodyPr>
                    <a:lstStyle/>
                    <a:p>
                      <a:pPr indent="0" lvl="0" marL="0" marR="0" rtl="0" algn="l">
                        <a:spcBef>
                          <a:spcPts val="0"/>
                        </a:spcBef>
                        <a:spcAft>
                          <a:spcPts val="0"/>
                        </a:spcAft>
                        <a:buNone/>
                      </a:pPr>
                      <a:r>
                        <a:rPr b="1" lang="en-US" sz="4800" u="none" strike="noStrike">
                          <a:latin typeface="Calibri"/>
                          <a:ea typeface="Calibri"/>
                          <a:cs typeface="Calibri"/>
                          <a:sym typeface="Calibri"/>
                        </a:rPr>
                        <a:t>Other Craft Brewers</a:t>
                      </a:r>
                      <a:endParaRPr b="1" i="0" sz="4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US" sz="4800" u="none" strike="noStrike">
                          <a:latin typeface="Calibri"/>
                          <a:ea typeface="Calibri"/>
                          <a:cs typeface="Calibri"/>
                          <a:sym typeface="Calibri"/>
                        </a:rPr>
                        <a:t>4.0%</a:t>
                      </a:r>
                      <a:endParaRPr b="1" i="0" sz="4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US" sz="4800" u="none" strike="noStrike">
                          <a:latin typeface="Calibri"/>
                          <a:ea typeface="Calibri"/>
                          <a:cs typeface="Calibri"/>
                          <a:sym typeface="Calibri"/>
                        </a:rPr>
                        <a:t>-5.9%</a:t>
                      </a:r>
                      <a:endParaRPr b="1" i="0" sz="4800" u="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34" name="Google Shape;434;p64"/>
          <p:cNvSpPr txBox="1"/>
          <p:nvPr/>
        </p:nvSpPr>
        <p:spPr>
          <a:xfrm>
            <a:off x="990599" y="4983480"/>
            <a:ext cx="10713721"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Vermont brewers hold 1.6% share of IRI Craft by volume nationally. They hold 60.4% in the State of Vermont.</a:t>
            </a:r>
            <a:endParaRPr sz="24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pic>
        <p:nvPicPr>
          <p:cNvPr id="439" name="Google Shape;439;p6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pic>
        <p:nvPicPr>
          <p:cNvPr id="444" name="Google Shape;444;p6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pic>
        <p:nvPicPr>
          <p:cNvPr id="449" name="Google Shape;449;p67"/>
          <p:cNvPicPr preferRelativeResize="0"/>
          <p:nvPr/>
        </p:nvPicPr>
        <p:blipFill rotWithShape="1">
          <a:blip r:embed="rId3">
            <a:alphaModFix/>
          </a:blip>
          <a:srcRect b="0" l="0" r="0" t="0"/>
          <a:stretch/>
        </p:blipFill>
        <p:spPr>
          <a:xfrm>
            <a:off x="0" y="1226916"/>
            <a:ext cx="11583766" cy="5631084"/>
          </a:xfrm>
          <a:prstGeom prst="rect">
            <a:avLst/>
          </a:prstGeom>
          <a:noFill/>
          <a:ln>
            <a:noFill/>
          </a:ln>
        </p:spPr>
      </p:pic>
      <p:sp>
        <p:nvSpPr>
          <p:cNvPr id="450" name="Google Shape;450;p67"/>
          <p:cNvSpPr txBox="1"/>
          <p:nvPr/>
        </p:nvSpPr>
        <p:spPr>
          <a:xfrm>
            <a:off x="50800" y="7861396"/>
            <a:ext cx="1767840" cy="274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latin typeface="Arial"/>
                <a:ea typeface="Arial"/>
                <a:cs typeface="Arial"/>
                <a:sym typeface="Arial"/>
              </a:rPr>
              <a:t>Source: TTB (2017)</a:t>
            </a:r>
            <a:endParaRPr sz="1100">
              <a:latin typeface="Arial"/>
              <a:ea typeface="Arial"/>
              <a:cs typeface="Arial"/>
              <a:sym typeface="Arial"/>
            </a:endParaRPr>
          </a:p>
        </p:txBody>
      </p:sp>
      <p:sp>
        <p:nvSpPr>
          <p:cNvPr id="451" name="Google Shape;451;p67"/>
          <p:cNvSpPr txBox="1"/>
          <p:nvPr>
            <p:ph type="title"/>
          </p:nvPr>
        </p:nvSpPr>
        <p:spPr>
          <a:xfrm>
            <a:off x="608234" y="461365"/>
            <a:ext cx="10975532" cy="76555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4500"/>
              <a:buFont typeface="Arial Black"/>
              <a:buNone/>
            </a:pPr>
            <a:r>
              <a:rPr b="0" i="0" lang="en-US" sz="4500" u="none" cap="none" strike="noStrike">
                <a:solidFill>
                  <a:schemeClr val="dk2"/>
                </a:solidFill>
                <a:latin typeface="Arial Black"/>
                <a:ea typeface="Arial Black"/>
                <a:cs typeface="Arial Black"/>
                <a:sym typeface="Arial Black"/>
              </a:rPr>
              <a:t>Vermont Production by Type</a:t>
            </a:r>
            <a:endParaRPr b="0" i="0" sz="4500" u="none" cap="none" strike="noStrike">
              <a:solidFill>
                <a:schemeClr val="dk2"/>
              </a:solidFill>
              <a:latin typeface="Arial Black"/>
              <a:ea typeface="Arial Black"/>
              <a:cs typeface="Arial Black"/>
              <a:sym typeface="Arial Black"/>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68"/>
          <p:cNvSpPr txBox="1"/>
          <p:nvPr>
            <p:ph type="title"/>
          </p:nvPr>
        </p:nvSpPr>
        <p:spPr>
          <a:xfrm>
            <a:off x="608234" y="461365"/>
            <a:ext cx="10975532" cy="76555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4500"/>
              <a:buFont typeface="Arial Black"/>
              <a:buNone/>
            </a:pPr>
            <a:r>
              <a:rPr b="0" i="0" lang="en-US" sz="4500" u="none" cap="none" strike="noStrike">
                <a:solidFill>
                  <a:schemeClr val="dk2"/>
                </a:solidFill>
                <a:latin typeface="Arial Black"/>
                <a:ea typeface="Arial Black"/>
                <a:cs typeface="Arial Black"/>
                <a:sym typeface="Arial Black"/>
              </a:rPr>
              <a:t>Premise Use in Vermont</a:t>
            </a:r>
            <a:endParaRPr b="0" i="0" sz="4500" u="none" cap="none" strike="noStrike">
              <a:solidFill>
                <a:schemeClr val="dk2"/>
              </a:solidFill>
              <a:latin typeface="Arial Black"/>
              <a:ea typeface="Arial Black"/>
              <a:cs typeface="Arial Black"/>
              <a:sym typeface="Arial Black"/>
            </a:endParaRPr>
          </a:p>
        </p:txBody>
      </p:sp>
      <p:pic>
        <p:nvPicPr>
          <p:cNvPr id="457" name="Google Shape;457;p68"/>
          <p:cNvPicPr preferRelativeResize="0"/>
          <p:nvPr/>
        </p:nvPicPr>
        <p:blipFill rotWithShape="1">
          <a:blip r:embed="rId3">
            <a:alphaModFix/>
          </a:blip>
          <a:srcRect b="0" l="0" r="0" t="0"/>
          <a:stretch/>
        </p:blipFill>
        <p:spPr>
          <a:xfrm>
            <a:off x="0" y="1226916"/>
            <a:ext cx="11583766" cy="5331047"/>
          </a:xfrm>
          <a:prstGeom prst="rect">
            <a:avLst/>
          </a:prstGeom>
          <a:noFill/>
          <a:ln>
            <a:noFill/>
          </a:ln>
        </p:spPr>
      </p:pic>
      <p:sp>
        <p:nvSpPr>
          <p:cNvPr id="458" name="Google Shape;458;p68"/>
          <p:cNvSpPr txBox="1"/>
          <p:nvPr/>
        </p:nvSpPr>
        <p:spPr>
          <a:xfrm>
            <a:off x="9732369" y="4318678"/>
            <a:ext cx="1851397" cy="120032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~25% of Draught?,</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9-10% Nationally</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9"/>
          <p:cNvSpPr txBox="1"/>
          <p:nvPr>
            <p:ph type="title"/>
          </p:nvPr>
        </p:nvSpPr>
        <p:spPr>
          <a:xfrm>
            <a:off x="608234" y="461365"/>
            <a:ext cx="10975532" cy="76555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3200"/>
              <a:buFont typeface="Arial Black"/>
              <a:buNone/>
            </a:pPr>
            <a:r>
              <a:rPr b="0" i="0" lang="en-US" sz="3200" u="none" cap="none" strike="noStrike">
                <a:solidFill>
                  <a:schemeClr val="dk2"/>
                </a:solidFill>
                <a:latin typeface="Arial Black"/>
                <a:ea typeface="Arial Black"/>
                <a:cs typeface="Arial Black"/>
                <a:sym typeface="Arial Black"/>
              </a:rPr>
              <a:t>Percent of Craft Drinkers Who are Drinking More Craft &amp; Say Brewery Visits are a Reason</a:t>
            </a:r>
            <a:endParaRPr b="0" i="0" sz="3200" u="none" cap="none" strike="noStrike">
              <a:solidFill>
                <a:schemeClr val="dk2"/>
              </a:solidFill>
              <a:latin typeface="Arial Black"/>
              <a:ea typeface="Arial Black"/>
              <a:cs typeface="Arial Black"/>
              <a:sym typeface="Arial Black"/>
            </a:endParaRPr>
          </a:p>
        </p:txBody>
      </p:sp>
      <p:graphicFrame>
        <p:nvGraphicFramePr>
          <p:cNvPr id="464" name="Google Shape;464;p69"/>
          <p:cNvGraphicFramePr/>
          <p:nvPr/>
        </p:nvGraphicFramePr>
        <p:xfrm>
          <a:off x="434975" y="1878080"/>
          <a:ext cx="3000000" cy="3000000"/>
        </p:xfrm>
        <a:graphic>
          <a:graphicData uri="http://schemas.openxmlformats.org/drawingml/2006/table">
            <a:tbl>
              <a:tblPr>
                <a:noFill/>
                <a:tableStyleId>{9396089C-412E-492B-B222-ACEDA1E7A7F7}</a:tableStyleId>
              </a:tblPr>
              <a:tblGrid>
                <a:gridCol w="1533375"/>
                <a:gridCol w="1533375"/>
                <a:gridCol w="1533375"/>
                <a:gridCol w="1533375"/>
              </a:tblGrid>
              <a:tr h="508950">
                <a:tc>
                  <a:txBody>
                    <a:bodyPr>
                      <a:noAutofit/>
                    </a:bodyPr>
                    <a:lstStyle/>
                    <a:p>
                      <a:pPr indent="0" lvl="0" marL="0" marR="0" rtl="0" algn="l">
                        <a:spcBef>
                          <a:spcPts val="0"/>
                        </a:spcBef>
                        <a:spcAft>
                          <a:spcPts val="0"/>
                        </a:spcAft>
                        <a:buNone/>
                      </a:pPr>
                      <a:r>
                        <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Male</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Females</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Total</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r>
              <a:tr h="508350">
                <a:tc>
                  <a:txBody>
                    <a:bodyPr>
                      <a:noAutofit/>
                    </a:bodyPr>
                    <a:lstStyle/>
                    <a:p>
                      <a:pPr indent="0" lvl="0" marL="0" marR="0" rtl="0" algn="l">
                        <a:spcBef>
                          <a:spcPts val="0"/>
                        </a:spcBef>
                        <a:spcAft>
                          <a:spcPts val="0"/>
                        </a:spcAft>
                        <a:buNone/>
                      </a:pPr>
                      <a:r>
                        <a:rPr lang="en-US" sz="2000" u="none" strike="noStrike"/>
                        <a:t>  21-34</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16%</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15%</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15%</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r>
              <a:tr h="508350">
                <a:tc>
                  <a:txBody>
                    <a:bodyPr>
                      <a:noAutofit/>
                    </a:bodyPr>
                    <a:lstStyle/>
                    <a:p>
                      <a:pPr indent="0" lvl="0" marL="0" marR="0" rtl="0" algn="l">
                        <a:spcBef>
                          <a:spcPts val="0"/>
                        </a:spcBef>
                        <a:spcAft>
                          <a:spcPts val="0"/>
                        </a:spcAft>
                        <a:buNone/>
                      </a:pPr>
                      <a:r>
                        <a:rPr lang="en-US" sz="2000" u="none" strike="noStrike"/>
                        <a:t>  35-44</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13%</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12%</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13%</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r>
              <a:tr h="508350">
                <a:tc>
                  <a:txBody>
                    <a:bodyPr>
                      <a:noAutofit/>
                    </a:bodyPr>
                    <a:lstStyle/>
                    <a:p>
                      <a:pPr indent="0" lvl="0" marL="0" marR="0" rtl="0" algn="l">
                        <a:spcBef>
                          <a:spcPts val="0"/>
                        </a:spcBef>
                        <a:spcAft>
                          <a:spcPts val="0"/>
                        </a:spcAft>
                        <a:buNone/>
                      </a:pPr>
                      <a:r>
                        <a:rPr lang="en-US" sz="2000" u="none" strike="noStrike"/>
                        <a:t>  45-54</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12%</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19%</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14%</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r>
              <a:tr h="508350">
                <a:tc>
                  <a:txBody>
                    <a:bodyPr>
                      <a:noAutofit/>
                    </a:bodyPr>
                    <a:lstStyle/>
                    <a:p>
                      <a:pPr indent="0" lvl="0" marL="0" marR="0" rtl="0" algn="l">
                        <a:spcBef>
                          <a:spcPts val="0"/>
                        </a:spcBef>
                        <a:spcAft>
                          <a:spcPts val="0"/>
                        </a:spcAft>
                        <a:buNone/>
                      </a:pPr>
                      <a:r>
                        <a:rPr lang="en-US" sz="2000" u="none" strike="noStrike"/>
                        <a:t>  55-64</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11%</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9%</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10%</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r>
              <a:tr h="508350">
                <a:tc>
                  <a:txBody>
                    <a:bodyPr>
                      <a:noAutofit/>
                    </a:bodyPr>
                    <a:lstStyle/>
                    <a:p>
                      <a:pPr indent="0" lvl="0" marL="0" marR="0" rtl="0" algn="l">
                        <a:spcBef>
                          <a:spcPts val="0"/>
                        </a:spcBef>
                        <a:spcAft>
                          <a:spcPts val="0"/>
                        </a:spcAft>
                        <a:buNone/>
                      </a:pPr>
                      <a:r>
                        <a:rPr lang="en-US" sz="2000" u="none" strike="noStrike"/>
                        <a:t>  65+</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5%</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3%</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5%</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r>
              <a:tr h="508350">
                <a:tc>
                  <a:txBody>
                    <a:bodyPr>
                      <a:noAutofit/>
                    </a:bodyPr>
                    <a:lstStyle/>
                    <a:p>
                      <a:pPr indent="0" lvl="0" marL="0" marR="0" rtl="0" algn="l">
                        <a:spcBef>
                          <a:spcPts val="0"/>
                        </a:spcBef>
                        <a:spcAft>
                          <a:spcPts val="0"/>
                        </a:spcAft>
                        <a:buNone/>
                      </a:pPr>
                      <a:r>
                        <a:rPr lang="en-US" sz="2000" u="none" strike="noStrike"/>
                        <a:t>  Total</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12%</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lang="en-US" sz="2000" u="none" strike="noStrike"/>
                        <a:t>13%</a:t>
                      </a:r>
                      <a:endParaRPr b="0" i="0" sz="20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c>
                  <a:txBody>
                    <a:bodyPr>
                      <a:noAutofit/>
                    </a:bodyPr>
                    <a:lstStyle/>
                    <a:p>
                      <a:pPr indent="0" lvl="0" marL="0" marR="0" rtl="0" algn="ctr">
                        <a:spcBef>
                          <a:spcPts val="0"/>
                        </a:spcBef>
                        <a:spcAft>
                          <a:spcPts val="0"/>
                        </a:spcAft>
                        <a:buNone/>
                      </a:pPr>
                      <a:r>
                        <a:rPr b="1" lang="en-US" sz="3200" u="none" strike="noStrike"/>
                        <a:t>12%</a:t>
                      </a:r>
                      <a:endParaRPr b="1" i="0" sz="3200" u="none" strike="noStrike">
                        <a:solidFill>
                          <a:srgbClr val="000000"/>
                        </a:solidFill>
                        <a:latin typeface="Calibri"/>
                        <a:ea typeface="Calibri"/>
                        <a:cs typeface="Calibri"/>
                        <a:sym typeface="Calibri"/>
                      </a:endParaRPr>
                    </a:p>
                  </a:txBody>
                  <a:tcPr marT="9525" marB="0" marR="5925" marL="5925"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2">
                        <a:alpha val="20000"/>
                      </a:schemeClr>
                    </a:solidFill>
                  </a:tcPr>
                </a:tc>
              </a:tr>
            </a:tbl>
          </a:graphicData>
        </a:graphic>
      </p:graphicFrame>
      <p:sp>
        <p:nvSpPr>
          <p:cNvPr id="465" name="Google Shape;465;p69"/>
          <p:cNvSpPr txBox="1"/>
          <p:nvPr/>
        </p:nvSpPr>
        <p:spPr>
          <a:xfrm>
            <a:off x="7056120" y="1908559"/>
            <a:ext cx="4892040" cy="353943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2"/>
              </a:buClr>
              <a:buSzPts val="3200"/>
              <a:buFont typeface="Arial"/>
              <a:buChar char="•"/>
            </a:pPr>
            <a:r>
              <a:rPr lang="en-US" sz="3200">
                <a:solidFill>
                  <a:schemeClr val="dk2"/>
                </a:solidFill>
                <a:latin typeface="Arial"/>
                <a:ea typeface="Arial"/>
                <a:cs typeface="Arial"/>
                <a:sym typeface="Arial"/>
              </a:rPr>
              <a:t>Clear sign there is new demand here</a:t>
            </a:r>
            <a:endParaRPr/>
          </a:p>
          <a:p>
            <a:pPr indent="-285750" lvl="0" marL="285750" marR="0" rtl="0" algn="l">
              <a:spcBef>
                <a:spcPts val="0"/>
              </a:spcBef>
              <a:spcAft>
                <a:spcPts val="0"/>
              </a:spcAft>
              <a:buClr>
                <a:schemeClr val="dk2"/>
              </a:buClr>
              <a:buSzPts val="3200"/>
              <a:buFont typeface="Arial"/>
              <a:buChar char="•"/>
            </a:pPr>
            <a:r>
              <a:rPr lang="en-US" sz="3200">
                <a:solidFill>
                  <a:schemeClr val="dk2"/>
                </a:solidFill>
                <a:latin typeface="Arial"/>
                <a:ea typeface="Arial"/>
                <a:cs typeface="Arial"/>
                <a:sym typeface="Arial"/>
              </a:rPr>
              <a:t>Opportunity to grow the segment</a:t>
            </a:r>
            <a:endParaRPr/>
          </a:p>
          <a:p>
            <a:pPr indent="-285750" lvl="0" marL="285750" marR="0" rtl="0" algn="l">
              <a:spcBef>
                <a:spcPts val="0"/>
              </a:spcBef>
              <a:spcAft>
                <a:spcPts val="0"/>
              </a:spcAft>
              <a:buClr>
                <a:schemeClr val="dk2"/>
              </a:buClr>
              <a:buSzPts val="3200"/>
              <a:buFont typeface="Arial"/>
              <a:buChar char="•"/>
            </a:pPr>
            <a:r>
              <a:rPr lang="en-US" sz="3200">
                <a:solidFill>
                  <a:schemeClr val="dk2"/>
                </a:solidFill>
                <a:latin typeface="Arial"/>
                <a:ea typeface="Arial"/>
                <a:cs typeface="Arial"/>
                <a:sym typeface="Arial"/>
              </a:rPr>
              <a:t>Cuts across typical demographics</a:t>
            </a:r>
            <a:endParaRPr/>
          </a:p>
          <a:p>
            <a:pPr indent="-285750" lvl="0" marL="285750" marR="0" rtl="0" algn="l">
              <a:spcBef>
                <a:spcPts val="0"/>
              </a:spcBef>
              <a:spcAft>
                <a:spcPts val="0"/>
              </a:spcAft>
              <a:buClr>
                <a:schemeClr val="dk2"/>
              </a:buClr>
              <a:buSzPts val="3200"/>
              <a:buFont typeface="Arial"/>
              <a:buChar char="•"/>
            </a:pPr>
            <a:r>
              <a:rPr lang="en-US" sz="3200">
                <a:solidFill>
                  <a:schemeClr val="dk2"/>
                </a:solidFill>
                <a:latin typeface="Arial"/>
                <a:ea typeface="Arial"/>
                <a:cs typeface="Arial"/>
                <a:sym typeface="Arial"/>
              </a:rPr>
              <a:t>Ripples run further out</a:t>
            </a:r>
            <a:endParaRPr sz="3200">
              <a:solidFill>
                <a:schemeClr val="dk2"/>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70"/>
          <p:cNvSpPr txBox="1"/>
          <p:nvPr>
            <p:ph type="title"/>
          </p:nvPr>
        </p:nvSpPr>
        <p:spPr>
          <a:xfrm>
            <a:off x="608234" y="461365"/>
            <a:ext cx="10975532" cy="76555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4500"/>
              <a:buFont typeface="Arial Black"/>
              <a:buNone/>
            </a:pPr>
            <a:r>
              <a:rPr b="0" i="0" lang="en-US" sz="4500" u="none" cap="none" strike="noStrike">
                <a:solidFill>
                  <a:schemeClr val="dk2"/>
                </a:solidFill>
                <a:latin typeface="Arial Black"/>
                <a:ea typeface="Arial Black"/>
                <a:cs typeface="Arial Black"/>
                <a:sym typeface="Arial Black"/>
              </a:rPr>
              <a:t>DTC Adds to Revenue</a:t>
            </a:r>
            <a:endParaRPr b="0" i="0" sz="4500" u="none" cap="none" strike="noStrike">
              <a:solidFill>
                <a:schemeClr val="dk2"/>
              </a:solidFill>
              <a:latin typeface="Arial Black"/>
              <a:ea typeface="Arial Black"/>
              <a:cs typeface="Arial Black"/>
              <a:sym typeface="Arial Black"/>
            </a:endParaRPr>
          </a:p>
        </p:txBody>
      </p:sp>
      <p:graphicFrame>
        <p:nvGraphicFramePr>
          <p:cNvPr id="471" name="Google Shape;471;p70"/>
          <p:cNvGraphicFramePr/>
          <p:nvPr/>
        </p:nvGraphicFramePr>
        <p:xfrm>
          <a:off x="39939" y="1226915"/>
          <a:ext cx="3000000" cy="3000000"/>
        </p:xfrm>
        <a:graphic>
          <a:graphicData uri="http://schemas.openxmlformats.org/drawingml/2006/table">
            <a:tbl>
              <a:tblPr>
                <a:noFill/>
                <a:tableStyleId>{9396089C-412E-492B-B222-ACEDA1E7A7F7}</a:tableStyleId>
              </a:tblPr>
              <a:tblGrid>
                <a:gridCol w="2282375"/>
                <a:gridCol w="1973950"/>
                <a:gridCol w="2282375"/>
                <a:gridCol w="2282375"/>
                <a:gridCol w="3331025"/>
              </a:tblGrid>
              <a:tr h="1264400">
                <a:tc>
                  <a:txBody>
                    <a:bodyPr>
                      <a:noAutofit/>
                    </a:bodyPr>
                    <a:lstStyle/>
                    <a:p>
                      <a:pPr indent="0" lvl="0" marL="0" marR="0" rtl="0" algn="l">
                        <a:spcBef>
                          <a:spcPts val="0"/>
                        </a:spcBef>
                        <a:spcAft>
                          <a:spcPts val="0"/>
                        </a:spcAft>
                        <a:buNone/>
                      </a:pPr>
                      <a:r>
                        <a:rPr b="1" lang="en-US" sz="2000" u="sng" strike="noStrike"/>
                        <a:t>Brewery Size (bbls)</a:t>
                      </a:r>
                      <a:endParaRPr b="1" i="0" sz="2000" u="sng"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b="1" lang="en-US" sz="2000" u="sng" strike="noStrike"/>
                        <a:t>Sample Size</a:t>
                      </a:r>
                      <a:endParaRPr b="1" i="0" sz="2000" u="sng"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b="1" lang="en-US" sz="2000" u="sng" strike="noStrike"/>
                        <a:t>% of Beer Revenue (DTC)</a:t>
                      </a:r>
                      <a:endParaRPr b="1" i="0" sz="2000" u="sng" strike="noStrike">
                        <a:solidFill>
                          <a:srgbClr val="333333"/>
                        </a:solidFill>
                        <a:latin typeface="Arial"/>
                        <a:ea typeface="Arial"/>
                        <a:cs typeface="Arial"/>
                        <a:sym typeface="Arial"/>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b="1" lang="en-US" sz="2000" u="sng" strike="noStrike"/>
                        <a:t>% of Beer Revenue (Distributed)</a:t>
                      </a:r>
                      <a:endParaRPr b="1" i="0" sz="2000" u="sng" strike="noStrike">
                        <a:solidFill>
                          <a:srgbClr val="333333"/>
                        </a:solidFill>
                        <a:latin typeface="Arial"/>
                        <a:ea typeface="Arial"/>
                        <a:cs typeface="Arial"/>
                        <a:sym typeface="Arial"/>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b="1" lang="en-US" sz="2000" u="sng" strike="noStrike"/>
                        <a:t>Beer Revenue/Bbl (includes both DTC/Distributed)</a:t>
                      </a:r>
                      <a:endParaRPr b="1" i="0" sz="2000" u="sng" strike="noStrike">
                        <a:solidFill>
                          <a:srgbClr val="333333"/>
                        </a:solidFill>
                        <a:latin typeface="Arial"/>
                        <a:ea typeface="Arial"/>
                        <a:cs typeface="Arial"/>
                        <a:sym typeface="Arial"/>
                      </a:endParaRPr>
                    </a:p>
                  </a:txBody>
                  <a:tcPr marT="4775" marB="0" marR="4775" marL="4775" anchor="ctr">
                    <a:solidFill>
                      <a:schemeClr val="accent2">
                        <a:alpha val="20000"/>
                      </a:schemeClr>
                    </a:solidFill>
                  </a:tcPr>
                </a:tc>
              </a:tr>
              <a:tr h="400400">
                <a:tc>
                  <a:txBody>
                    <a:bodyPr>
                      <a:noAutofit/>
                    </a:bodyPr>
                    <a:lstStyle/>
                    <a:p>
                      <a:pPr indent="0" lvl="0" marL="0" marR="0" rtl="0" algn="l">
                        <a:spcBef>
                          <a:spcPts val="0"/>
                        </a:spcBef>
                        <a:spcAft>
                          <a:spcPts val="0"/>
                        </a:spcAft>
                        <a:buNone/>
                      </a:pPr>
                      <a:r>
                        <a:rPr lang="en-US" sz="1600" u="none" strike="noStrike"/>
                        <a:t>60,001+</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9</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7.7%</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92.3%</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$347.92</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r>
              <a:tr h="400400">
                <a:tc>
                  <a:txBody>
                    <a:bodyPr>
                      <a:noAutofit/>
                    </a:bodyPr>
                    <a:lstStyle/>
                    <a:p>
                      <a:pPr indent="0" lvl="0" marL="0" marR="0" rtl="0" algn="l">
                        <a:spcBef>
                          <a:spcPts val="0"/>
                        </a:spcBef>
                        <a:spcAft>
                          <a:spcPts val="0"/>
                        </a:spcAft>
                        <a:buNone/>
                      </a:pPr>
                      <a:r>
                        <a:rPr lang="en-US" sz="1600" u="none" strike="noStrike"/>
                        <a:t>30,001-60,000</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6</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10.3%</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89.7%</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$294.69</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r>
              <a:tr h="400400">
                <a:tc>
                  <a:txBody>
                    <a:bodyPr>
                      <a:noAutofit/>
                    </a:bodyPr>
                    <a:lstStyle/>
                    <a:p>
                      <a:pPr indent="0" lvl="0" marL="0" marR="0" rtl="0" algn="l">
                        <a:spcBef>
                          <a:spcPts val="0"/>
                        </a:spcBef>
                        <a:spcAft>
                          <a:spcPts val="0"/>
                        </a:spcAft>
                        <a:buNone/>
                      </a:pPr>
                      <a:r>
                        <a:rPr lang="en-US" sz="1600" u="none" strike="noStrike"/>
                        <a:t>15,001-30,000</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7</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24.6%</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75.4%</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$303.28</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r>
              <a:tr h="400400">
                <a:tc>
                  <a:txBody>
                    <a:bodyPr>
                      <a:noAutofit/>
                    </a:bodyPr>
                    <a:lstStyle/>
                    <a:p>
                      <a:pPr indent="0" lvl="0" marL="0" marR="0" rtl="0" algn="l">
                        <a:spcBef>
                          <a:spcPts val="0"/>
                        </a:spcBef>
                        <a:spcAft>
                          <a:spcPts val="0"/>
                        </a:spcAft>
                        <a:buNone/>
                      </a:pPr>
                      <a:r>
                        <a:rPr lang="en-US" sz="1600" u="none" strike="noStrike"/>
                        <a:t>10,001-15,000</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7</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18.2%</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81.8%</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$316.99</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r>
              <a:tr h="400400">
                <a:tc>
                  <a:txBody>
                    <a:bodyPr>
                      <a:noAutofit/>
                    </a:bodyPr>
                    <a:lstStyle/>
                    <a:p>
                      <a:pPr indent="0" lvl="0" marL="0" marR="0" rtl="0" algn="l">
                        <a:spcBef>
                          <a:spcPts val="0"/>
                        </a:spcBef>
                        <a:spcAft>
                          <a:spcPts val="0"/>
                        </a:spcAft>
                        <a:buNone/>
                      </a:pPr>
                      <a:r>
                        <a:rPr lang="en-US" sz="1600" u="none" strike="noStrike"/>
                        <a:t>5,001-10,000</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14</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38.0%</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62.0%</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$407.45</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r>
              <a:tr h="400400">
                <a:tc>
                  <a:txBody>
                    <a:bodyPr>
                      <a:noAutofit/>
                    </a:bodyPr>
                    <a:lstStyle/>
                    <a:p>
                      <a:pPr indent="0" lvl="0" marL="0" marR="0" rtl="0" algn="l">
                        <a:spcBef>
                          <a:spcPts val="0"/>
                        </a:spcBef>
                        <a:spcAft>
                          <a:spcPts val="0"/>
                        </a:spcAft>
                        <a:buNone/>
                      </a:pPr>
                      <a:r>
                        <a:rPr lang="en-US" sz="1600" u="none" strike="noStrike"/>
                        <a:t>2,501-5,000</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17</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39.7%</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60.3%</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$432.27</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r>
              <a:tr h="400400">
                <a:tc>
                  <a:txBody>
                    <a:bodyPr>
                      <a:noAutofit/>
                    </a:bodyPr>
                    <a:lstStyle/>
                    <a:p>
                      <a:pPr indent="0" lvl="0" marL="0" marR="0" rtl="0" algn="l">
                        <a:spcBef>
                          <a:spcPts val="0"/>
                        </a:spcBef>
                        <a:spcAft>
                          <a:spcPts val="0"/>
                        </a:spcAft>
                        <a:buNone/>
                      </a:pPr>
                      <a:r>
                        <a:rPr lang="en-US" sz="1600" u="none" strike="noStrike"/>
                        <a:t>1,001-2,500</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13</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50.9%</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49.1%</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c>
                  <a:txBody>
                    <a:bodyPr>
                      <a:noAutofit/>
                    </a:bodyPr>
                    <a:lstStyle/>
                    <a:p>
                      <a:pPr indent="0" lvl="0" marL="0" marR="0" rtl="0" algn="ctr">
                        <a:spcBef>
                          <a:spcPts val="0"/>
                        </a:spcBef>
                        <a:spcAft>
                          <a:spcPts val="0"/>
                        </a:spcAft>
                        <a:buNone/>
                      </a:pPr>
                      <a:r>
                        <a:rPr lang="en-US" sz="1600" u="none" strike="noStrike"/>
                        <a:t>$490.33</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1">
                        <a:alpha val="20000"/>
                      </a:schemeClr>
                    </a:solidFill>
                  </a:tcPr>
                </a:tc>
              </a:tr>
              <a:tr h="400400">
                <a:tc>
                  <a:txBody>
                    <a:bodyPr>
                      <a:noAutofit/>
                    </a:bodyPr>
                    <a:lstStyle/>
                    <a:p>
                      <a:pPr indent="0" lvl="0" marL="0" marR="0" rtl="0" algn="l">
                        <a:spcBef>
                          <a:spcPts val="0"/>
                        </a:spcBef>
                        <a:spcAft>
                          <a:spcPts val="0"/>
                        </a:spcAft>
                        <a:buNone/>
                      </a:pPr>
                      <a:r>
                        <a:rPr lang="en-US" sz="1600" u="none" strike="noStrike"/>
                        <a:t>1-1,000</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48</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78.2%</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21.8%</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c>
                  <a:txBody>
                    <a:bodyPr>
                      <a:noAutofit/>
                    </a:bodyPr>
                    <a:lstStyle/>
                    <a:p>
                      <a:pPr indent="0" lvl="0" marL="0" marR="0" rtl="0" algn="ctr">
                        <a:spcBef>
                          <a:spcPts val="0"/>
                        </a:spcBef>
                        <a:spcAft>
                          <a:spcPts val="0"/>
                        </a:spcAft>
                        <a:buNone/>
                      </a:pPr>
                      <a:r>
                        <a:rPr lang="en-US" sz="1600" u="none" strike="noStrike"/>
                        <a:t>$743.56</a:t>
                      </a:r>
                      <a:endParaRPr b="0" i="0" sz="1600" u="none" strike="noStrike">
                        <a:solidFill>
                          <a:srgbClr val="000000"/>
                        </a:solidFill>
                        <a:latin typeface="Calibri"/>
                        <a:ea typeface="Calibri"/>
                        <a:cs typeface="Calibri"/>
                        <a:sym typeface="Calibri"/>
                      </a:endParaRPr>
                    </a:p>
                  </a:txBody>
                  <a:tcPr marT="4775" marB="0" marR="4775" marL="4775" anchor="ctr">
                    <a:solidFill>
                      <a:schemeClr val="accent2">
                        <a:alpha val="20000"/>
                      </a:schemeClr>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71"/>
          <p:cNvSpPr txBox="1"/>
          <p:nvPr>
            <p:ph type="title"/>
          </p:nvPr>
        </p:nvSpPr>
        <p:spPr>
          <a:xfrm>
            <a:off x="508588" y="610068"/>
            <a:ext cx="11039122" cy="5715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2"/>
              </a:buClr>
              <a:buSzPts val="2880"/>
              <a:buFont typeface="Arial Black"/>
              <a:buNone/>
            </a:pPr>
            <a:r>
              <a:rPr b="1" i="0" lang="en-US" sz="2880" u="none" cap="none" strike="noStrike">
                <a:solidFill>
                  <a:schemeClr val="dk2"/>
                </a:solidFill>
                <a:latin typeface="Arial Black"/>
                <a:ea typeface="Arial Black"/>
                <a:cs typeface="Arial Black"/>
                <a:sym typeface="Arial Black"/>
              </a:rPr>
              <a:t>A VISIT TO A CRAFT BREWERY HAS SIGNIFICANT, AND INCREASING POST-VISIT SALES BENEFITS</a:t>
            </a:r>
            <a:endParaRPr b="1" i="0" sz="2880" u="none" cap="none" strike="noStrike">
              <a:solidFill>
                <a:schemeClr val="dk2"/>
              </a:solidFill>
              <a:latin typeface="Arial Black"/>
              <a:ea typeface="Arial Black"/>
              <a:cs typeface="Arial Black"/>
              <a:sym typeface="Arial Black"/>
            </a:endParaRPr>
          </a:p>
        </p:txBody>
      </p:sp>
      <p:sp>
        <p:nvSpPr>
          <p:cNvPr id="477" name="Google Shape;477;p71"/>
          <p:cNvSpPr txBox="1"/>
          <p:nvPr>
            <p:ph idx="1" type="body"/>
          </p:nvPr>
        </p:nvSpPr>
        <p:spPr>
          <a:xfrm>
            <a:off x="660255" y="1053517"/>
            <a:ext cx="10887455" cy="315119"/>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989"/>
              <a:buFont typeface="Arial"/>
              <a:buNone/>
            </a:pPr>
            <a:r>
              <a:rPr b="0" i="1" lang="en-US" sz="989" u="none" cap="none" strike="noStrike">
                <a:solidFill>
                  <a:schemeClr val="dk2"/>
                </a:solidFill>
                <a:latin typeface="Arial"/>
                <a:ea typeface="Arial"/>
                <a:cs typeface="Arial"/>
                <a:sym typeface="Arial"/>
              </a:rPr>
              <a:t>After your visit(s) to a craft brewery, which of the following describe how, if at all, your purchasing habits of that craft brewer’s products changed?</a:t>
            </a:r>
            <a:endParaRPr b="0" i="1" sz="989" u="none" cap="none" strike="noStrike">
              <a:solidFill>
                <a:schemeClr val="dk2"/>
              </a:solidFill>
              <a:latin typeface="Arial"/>
              <a:ea typeface="Arial"/>
              <a:cs typeface="Arial"/>
              <a:sym typeface="Arial"/>
            </a:endParaRPr>
          </a:p>
        </p:txBody>
      </p:sp>
      <p:sp>
        <p:nvSpPr>
          <p:cNvPr id="478" name="Google Shape;478;p71"/>
          <p:cNvSpPr txBox="1"/>
          <p:nvPr>
            <p:ph idx="3" type="body"/>
          </p:nvPr>
        </p:nvSpPr>
        <p:spPr>
          <a:xfrm>
            <a:off x="792478" y="6373369"/>
            <a:ext cx="10887455" cy="365759"/>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1200"/>
              <a:buFont typeface="Arial"/>
              <a:buNone/>
            </a:pPr>
            <a:r>
              <a:rPr b="0" i="0" lang="en-US" sz="1200" u="none" cap="none" strike="noStrike">
                <a:solidFill>
                  <a:schemeClr val="dk2"/>
                </a:solidFill>
                <a:latin typeface="Arial"/>
                <a:ea typeface="Arial"/>
                <a:cs typeface="Arial"/>
                <a:sym typeface="Arial"/>
              </a:rPr>
              <a:t>Source:  Nielsen's Craft Beer Insights Poll (CIP) conducted June 2017 by Harris Poll (n=1,188 Craft  Drinkers;  n=379 weekly craft drinkers)</a:t>
            </a:r>
            <a:endParaRPr/>
          </a:p>
          <a:p>
            <a:pPr indent="0" lvl="0" marL="0" marR="0" rtl="0" algn="l">
              <a:lnSpc>
                <a:spcPct val="100000"/>
              </a:lnSpc>
              <a:spcBef>
                <a:spcPts val="80"/>
              </a:spcBef>
              <a:spcAft>
                <a:spcPts val="0"/>
              </a:spcAft>
              <a:buClr>
                <a:schemeClr val="dk2"/>
              </a:buClr>
              <a:buSzPts val="1200"/>
              <a:buFont typeface="Arial"/>
              <a:buNone/>
            </a:pPr>
            <a:r>
              <a:rPr b="0" i="0" lang="en-US" sz="1200" u="none" cap="none" strike="noStrike">
                <a:solidFill>
                  <a:schemeClr val="dk2"/>
                </a:solidFill>
                <a:latin typeface="Arial"/>
                <a:ea typeface="Arial"/>
                <a:cs typeface="Arial"/>
                <a:sym typeface="Arial"/>
              </a:rPr>
              <a:t>Base: Among those who visited Craft Brewery</a:t>
            </a:r>
            <a:endParaRPr b="0" i="0" sz="1200" u="none" cap="none" strike="noStrike">
              <a:solidFill>
                <a:schemeClr val="dk2"/>
              </a:solidFill>
              <a:latin typeface="Arial"/>
              <a:ea typeface="Arial"/>
              <a:cs typeface="Arial"/>
              <a:sym typeface="Arial"/>
            </a:endParaRPr>
          </a:p>
        </p:txBody>
      </p:sp>
      <p:pic>
        <p:nvPicPr>
          <p:cNvPr id="479" name="Google Shape;479;p71"/>
          <p:cNvPicPr preferRelativeResize="0"/>
          <p:nvPr/>
        </p:nvPicPr>
        <p:blipFill rotWithShape="1">
          <a:blip r:embed="rId3">
            <a:alphaModFix/>
          </a:blip>
          <a:srcRect b="0" l="0" r="0" t="0"/>
          <a:stretch/>
        </p:blipFill>
        <p:spPr>
          <a:xfrm>
            <a:off x="524674" y="1742535"/>
            <a:ext cx="11421374" cy="4240307"/>
          </a:xfrm>
          <a:prstGeom prst="rect">
            <a:avLst/>
          </a:prstGeom>
          <a:noFill/>
          <a:ln>
            <a:noFill/>
          </a:ln>
        </p:spPr>
      </p:pic>
      <p:sp>
        <p:nvSpPr>
          <p:cNvPr id="480" name="Google Shape;480;p71"/>
          <p:cNvSpPr/>
          <p:nvPr/>
        </p:nvSpPr>
        <p:spPr>
          <a:xfrm rot="5400000">
            <a:off x="8143059" y="2352474"/>
            <a:ext cx="425010" cy="6822062"/>
          </a:xfrm>
          <a:prstGeom prst="rightBrace">
            <a:avLst>
              <a:gd fmla="val 8333" name="adj1"/>
              <a:gd fmla="val 50000" name="adj2"/>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pic>
        <p:nvPicPr>
          <p:cNvPr id="481" name="Google Shape;481;p71"/>
          <p:cNvPicPr preferRelativeResize="0"/>
          <p:nvPr/>
        </p:nvPicPr>
        <p:blipFill rotWithShape="1">
          <a:blip r:embed="rId4">
            <a:alphaModFix/>
          </a:blip>
          <a:srcRect b="0" l="0" r="0" t="0"/>
          <a:stretch/>
        </p:blipFill>
        <p:spPr>
          <a:xfrm>
            <a:off x="5234933" y="3095677"/>
            <a:ext cx="1190625" cy="781050"/>
          </a:xfrm>
          <a:prstGeom prst="rect">
            <a:avLst/>
          </a:prstGeom>
          <a:noFill/>
          <a:ln>
            <a:noFill/>
          </a:ln>
        </p:spPr>
      </p:pic>
      <p:pic>
        <p:nvPicPr>
          <p:cNvPr id="482" name="Google Shape;482;p71"/>
          <p:cNvPicPr preferRelativeResize="0"/>
          <p:nvPr/>
        </p:nvPicPr>
        <p:blipFill rotWithShape="1">
          <a:blip r:embed="rId5">
            <a:alphaModFix/>
          </a:blip>
          <a:srcRect b="0" l="0" r="0" t="0"/>
          <a:stretch/>
        </p:blipFill>
        <p:spPr>
          <a:xfrm>
            <a:off x="2009689" y="3318739"/>
            <a:ext cx="469009" cy="783916"/>
          </a:xfrm>
          <a:prstGeom prst="rect">
            <a:avLst/>
          </a:prstGeom>
          <a:noFill/>
          <a:ln>
            <a:noFill/>
          </a:ln>
        </p:spPr>
      </p:pic>
      <p:cxnSp>
        <p:nvCxnSpPr>
          <p:cNvPr id="483" name="Google Shape;483;p71"/>
          <p:cNvCxnSpPr/>
          <p:nvPr/>
        </p:nvCxnSpPr>
        <p:spPr>
          <a:xfrm>
            <a:off x="4639733" y="2364296"/>
            <a:ext cx="20704" cy="2603020"/>
          </a:xfrm>
          <a:prstGeom prst="straightConnector1">
            <a:avLst/>
          </a:prstGeom>
          <a:noFill/>
          <a:ln cap="flat" cmpd="sng" w="38100">
            <a:solidFill>
              <a:schemeClr val="dk2"/>
            </a:solidFill>
            <a:prstDash val="solid"/>
            <a:miter lim="800000"/>
            <a:headEnd len="sm" w="sm" type="none"/>
            <a:tailEnd len="sm" w="sm" type="none"/>
          </a:ln>
        </p:spPr>
      </p:cxnSp>
      <p:sp>
        <p:nvSpPr>
          <p:cNvPr id="484" name="Google Shape;484;p71"/>
          <p:cNvSpPr txBox="1"/>
          <p:nvPr/>
        </p:nvSpPr>
        <p:spPr>
          <a:xfrm>
            <a:off x="3143850" y="2799821"/>
            <a:ext cx="801823" cy="461665"/>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55%</a:t>
            </a:r>
            <a:endParaRPr b="1" sz="2400">
              <a:solidFill>
                <a:schemeClr val="lt1"/>
              </a:solidFill>
              <a:latin typeface="Arial"/>
              <a:ea typeface="Arial"/>
              <a:cs typeface="Arial"/>
              <a:sym typeface="Arial"/>
            </a:endParaRPr>
          </a:p>
        </p:txBody>
      </p:sp>
      <p:sp>
        <p:nvSpPr>
          <p:cNvPr id="485" name="Google Shape;485;p71"/>
          <p:cNvSpPr txBox="1"/>
          <p:nvPr>
            <p:ph idx="1" type="body"/>
          </p:nvPr>
        </p:nvSpPr>
        <p:spPr>
          <a:xfrm>
            <a:off x="395692" y="1999133"/>
            <a:ext cx="2619176" cy="1311800"/>
          </a:xfrm>
          <a:prstGeom prst="rect">
            <a:avLst/>
          </a:prstGeom>
          <a:noFill/>
          <a:ln cap="flat" cmpd="sng" w="28575">
            <a:solidFill>
              <a:srgbClr val="385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000"/>
              <a:buFont typeface="Arial"/>
              <a:buNone/>
            </a:pPr>
            <a:r>
              <a:rPr b="0" i="1" lang="en-US" sz="2000" u="none" cap="none" strike="noStrike">
                <a:solidFill>
                  <a:schemeClr val="dk2"/>
                </a:solidFill>
                <a:latin typeface="Arial"/>
                <a:ea typeface="Arial"/>
                <a:cs typeface="Arial"/>
                <a:sym typeface="Arial"/>
              </a:rPr>
              <a:t>&gt;55% among 21-54</a:t>
            </a:r>
            <a:endParaRPr/>
          </a:p>
          <a:p>
            <a:pPr indent="0" lvl="0" marL="0" marR="0" rtl="0" algn="ctr">
              <a:lnSpc>
                <a:spcPct val="100000"/>
              </a:lnSpc>
              <a:spcBef>
                <a:spcPts val="0"/>
              </a:spcBef>
              <a:spcAft>
                <a:spcPts val="0"/>
              </a:spcAft>
              <a:buClr>
                <a:schemeClr val="dk2"/>
              </a:buClr>
              <a:buSzPts val="1800"/>
              <a:buFont typeface="Arial"/>
              <a:buNone/>
            </a:pPr>
            <a:r>
              <a:rPr b="0" i="1" lang="en-US" sz="1800" u="none" cap="none" strike="noStrike">
                <a:solidFill>
                  <a:schemeClr val="dk2"/>
                </a:solidFill>
                <a:latin typeface="Arial"/>
                <a:ea typeface="Arial"/>
                <a:cs typeface="Arial"/>
                <a:sym typeface="Arial"/>
              </a:rPr>
              <a:t>(64% men 21-34)</a:t>
            </a:r>
            <a:endParaRPr/>
          </a:p>
          <a:p>
            <a:pPr indent="0" lvl="0" marL="0" marR="0" rtl="0" algn="ctr">
              <a:lnSpc>
                <a:spcPct val="100000"/>
              </a:lnSpc>
              <a:spcBef>
                <a:spcPts val="0"/>
              </a:spcBef>
              <a:spcAft>
                <a:spcPts val="0"/>
              </a:spcAft>
              <a:buClr>
                <a:schemeClr val="dk2"/>
              </a:buClr>
              <a:buSzPts val="1100"/>
              <a:buFont typeface="Arial"/>
              <a:buNone/>
            </a:pPr>
            <a:r>
              <a:t/>
            </a:r>
            <a:endParaRPr b="0" i="1" sz="11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000"/>
              <a:buFont typeface="Arial"/>
              <a:buNone/>
            </a:pPr>
            <a:r>
              <a:rPr b="0" i="1" lang="en-US" sz="2000" u="none" cap="none" strike="noStrike">
                <a:solidFill>
                  <a:schemeClr val="dk2"/>
                </a:solidFill>
                <a:latin typeface="Arial"/>
                <a:ea typeface="Arial"/>
                <a:cs typeface="Arial"/>
                <a:sym typeface="Arial"/>
              </a:rPr>
              <a:t>70% among $100K+</a:t>
            </a:r>
            <a:endParaRPr/>
          </a:p>
        </p:txBody>
      </p:sp>
      <p:sp>
        <p:nvSpPr>
          <p:cNvPr id="486" name="Google Shape;486;p71"/>
          <p:cNvSpPr txBox="1"/>
          <p:nvPr/>
        </p:nvSpPr>
        <p:spPr>
          <a:xfrm>
            <a:off x="6821472" y="2364296"/>
            <a:ext cx="801823" cy="461665"/>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67%</a:t>
            </a:r>
            <a:endParaRPr b="1" sz="2400">
              <a:solidFill>
                <a:schemeClr val="lt1"/>
              </a:solidFill>
              <a:latin typeface="Arial"/>
              <a:ea typeface="Arial"/>
              <a:cs typeface="Arial"/>
              <a:sym typeface="Arial"/>
            </a:endParaRPr>
          </a:p>
        </p:txBody>
      </p:sp>
      <p:sp>
        <p:nvSpPr>
          <p:cNvPr id="487" name="Google Shape;487;p71"/>
          <p:cNvSpPr txBox="1"/>
          <p:nvPr/>
        </p:nvSpPr>
        <p:spPr>
          <a:xfrm>
            <a:off x="8645624" y="2198952"/>
            <a:ext cx="801823" cy="461665"/>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74%</a:t>
            </a:r>
            <a:endParaRPr b="1" sz="2400">
              <a:solidFill>
                <a:schemeClr val="lt1"/>
              </a:solidFill>
              <a:latin typeface="Arial"/>
              <a:ea typeface="Arial"/>
              <a:cs typeface="Arial"/>
              <a:sym typeface="Arial"/>
            </a:endParaRPr>
          </a:p>
        </p:txBody>
      </p:sp>
      <p:sp>
        <p:nvSpPr>
          <p:cNvPr id="488" name="Google Shape;488;p71"/>
          <p:cNvSpPr txBox="1"/>
          <p:nvPr/>
        </p:nvSpPr>
        <p:spPr>
          <a:xfrm>
            <a:off x="10469776" y="2187663"/>
            <a:ext cx="801823" cy="461665"/>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74%</a:t>
            </a:r>
            <a:endParaRPr b="1" sz="2400">
              <a:solidFill>
                <a:schemeClr val="lt1"/>
              </a:solidFill>
              <a:latin typeface="Arial"/>
              <a:ea typeface="Arial"/>
              <a:cs typeface="Arial"/>
              <a:sym typeface="Arial"/>
            </a:endParaRPr>
          </a:p>
        </p:txBody>
      </p:sp>
      <p:grpSp>
        <p:nvGrpSpPr>
          <p:cNvPr id="489" name="Google Shape;489;p71"/>
          <p:cNvGrpSpPr/>
          <p:nvPr/>
        </p:nvGrpSpPr>
        <p:grpSpPr>
          <a:xfrm>
            <a:off x="5085756" y="4039074"/>
            <a:ext cx="1502914" cy="894169"/>
            <a:chOff x="484011" y="1514939"/>
            <a:chExt cx="1502914" cy="894169"/>
          </a:xfrm>
        </p:grpSpPr>
        <p:pic>
          <p:nvPicPr>
            <p:cNvPr id="490" name="Google Shape;490;p71"/>
            <p:cNvPicPr preferRelativeResize="0"/>
            <p:nvPr/>
          </p:nvPicPr>
          <p:blipFill rotWithShape="1">
            <a:blip r:embed="rId6">
              <a:alphaModFix/>
            </a:blip>
            <a:srcRect b="0" l="0" r="0" t="0"/>
            <a:stretch/>
          </p:blipFill>
          <p:spPr>
            <a:xfrm>
              <a:off x="484011" y="1514939"/>
              <a:ext cx="1470182" cy="894169"/>
            </a:xfrm>
            <a:prstGeom prst="rect">
              <a:avLst/>
            </a:prstGeom>
            <a:noFill/>
            <a:ln>
              <a:noFill/>
            </a:ln>
          </p:spPr>
        </p:pic>
        <p:sp>
          <p:nvSpPr>
            <p:cNvPr id="491" name="Google Shape;491;p71"/>
            <p:cNvSpPr txBox="1"/>
            <p:nvPr/>
          </p:nvSpPr>
          <p:spPr>
            <a:xfrm>
              <a:off x="484011" y="1528691"/>
              <a:ext cx="10182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2015/16</a:t>
              </a:r>
              <a:endParaRPr b="1" sz="1800">
                <a:solidFill>
                  <a:schemeClr val="dk1"/>
                </a:solidFill>
                <a:latin typeface="Arial"/>
                <a:ea typeface="Arial"/>
                <a:cs typeface="Arial"/>
                <a:sym typeface="Arial"/>
              </a:endParaRPr>
            </a:p>
          </p:txBody>
        </p:sp>
        <p:sp>
          <p:nvSpPr>
            <p:cNvPr id="492" name="Google Shape;492;p71"/>
            <p:cNvSpPr txBox="1"/>
            <p:nvPr/>
          </p:nvSpPr>
          <p:spPr>
            <a:xfrm>
              <a:off x="814809" y="2020555"/>
              <a:ext cx="11721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16%/24%</a:t>
              </a:r>
              <a:endParaRPr b="1" sz="1800">
                <a:solidFill>
                  <a:schemeClr val="dk1"/>
                </a:solidFill>
                <a:latin typeface="Arial"/>
                <a:ea typeface="Arial"/>
                <a:cs typeface="Arial"/>
                <a:sym typeface="Arial"/>
              </a:endParaRPr>
            </a:p>
          </p:txBody>
        </p:sp>
      </p:grpSp>
      <p:grpSp>
        <p:nvGrpSpPr>
          <p:cNvPr id="493" name="Google Shape;493;p71"/>
          <p:cNvGrpSpPr/>
          <p:nvPr/>
        </p:nvGrpSpPr>
        <p:grpSpPr>
          <a:xfrm>
            <a:off x="1544686" y="4073147"/>
            <a:ext cx="1490154" cy="894169"/>
            <a:chOff x="484011" y="1514939"/>
            <a:chExt cx="1490154" cy="894169"/>
          </a:xfrm>
        </p:grpSpPr>
        <p:pic>
          <p:nvPicPr>
            <p:cNvPr id="494" name="Google Shape;494;p71"/>
            <p:cNvPicPr preferRelativeResize="0"/>
            <p:nvPr/>
          </p:nvPicPr>
          <p:blipFill rotWithShape="1">
            <a:blip r:embed="rId6">
              <a:alphaModFix/>
            </a:blip>
            <a:srcRect b="0" l="0" r="0" t="0"/>
            <a:stretch/>
          </p:blipFill>
          <p:spPr>
            <a:xfrm>
              <a:off x="484011" y="1514939"/>
              <a:ext cx="1470182" cy="894169"/>
            </a:xfrm>
            <a:prstGeom prst="rect">
              <a:avLst/>
            </a:prstGeom>
            <a:noFill/>
            <a:ln>
              <a:noFill/>
            </a:ln>
          </p:spPr>
        </p:pic>
        <p:sp>
          <p:nvSpPr>
            <p:cNvPr id="495" name="Google Shape;495;p71"/>
            <p:cNvSpPr txBox="1"/>
            <p:nvPr/>
          </p:nvSpPr>
          <p:spPr>
            <a:xfrm>
              <a:off x="484011" y="1528691"/>
              <a:ext cx="10182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2015/16</a:t>
              </a:r>
              <a:endParaRPr b="1" sz="1800">
                <a:solidFill>
                  <a:schemeClr val="dk1"/>
                </a:solidFill>
                <a:latin typeface="Arial"/>
                <a:ea typeface="Arial"/>
                <a:cs typeface="Arial"/>
                <a:sym typeface="Arial"/>
              </a:endParaRPr>
            </a:p>
          </p:txBody>
        </p:sp>
        <p:sp>
          <p:nvSpPr>
            <p:cNvPr id="496" name="Google Shape;496;p71"/>
            <p:cNvSpPr txBox="1"/>
            <p:nvPr/>
          </p:nvSpPr>
          <p:spPr>
            <a:xfrm>
              <a:off x="814809" y="2020555"/>
              <a:ext cx="115935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11%/16%</a:t>
              </a:r>
              <a:endParaRPr b="1" sz="1800">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7"/>
          <p:cNvPicPr preferRelativeResize="0"/>
          <p:nvPr/>
        </p:nvPicPr>
        <p:blipFill rotWithShape="1">
          <a:blip r:embed="rId3">
            <a:alphaModFix/>
          </a:blip>
          <a:srcRect b="0" l="0" r="0" t="0"/>
          <a:stretch/>
        </p:blipFill>
        <p:spPr>
          <a:xfrm>
            <a:off x="0" y="0"/>
            <a:ext cx="12192000" cy="68579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72"/>
          <p:cNvSpPr txBox="1"/>
          <p:nvPr>
            <p:ph type="title"/>
          </p:nvPr>
        </p:nvSpPr>
        <p:spPr>
          <a:xfrm>
            <a:off x="608234" y="461365"/>
            <a:ext cx="10975532" cy="76555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4500"/>
              <a:buFont typeface="Arial Black"/>
              <a:buNone/>
            </a:pPr>
            <a:r>
              <a:rPr b="0" i="0" lang="en-US" sz="4500" u="none" cap="none" strike="noStrike">
                <a:solidFill>
                  <a:schemeClr val="dk2"/>
                </a:solidFill>
                <a:latin typeface="Arial Black"/>
                <a:ea typeface="Arial Black"/>
                <a:cs typeface="Arial Black"/>
                <a:sym typeface="Arial Black"/>
              </a:rPr>
              <a:t>Breweries Having an Impact</a:t>
            </a:r>
            <a:endParaRPr b="0" i="0" sz="4500" u="none" cap="none" strike="noStrike">
              <a:solidFill>
                <a:schemeClr val="dk2"/>
              </a:solidFill>
              <a:latin typeface="Arial Black"/>
              <a:ea typeface="Arial Black"/>
              <a:cs typeface="Arial Black"/>
              <a:sym typeface="Arial Black"/>
            </a:endParaRPr>
          </a:p>
        </p:txBody>
      </p:sp>
      <p:sp>
        <p:nvSpPr>
          <p:cNvPr id="502" name="Google Shape;502;p72"/>
          <p:cNvSpPr/>
          <p:nvPr/>
        </p:nvSpPr>
        <p:spPr>
          <a:xfrm>
            <a:off x="1442031" y="6311982"/>
            <a:ext cx="31470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2"/>
                </a:solidFill>
                <a:latin typeface="Arial"/>
                <a:ea typeface="Arial"/>
                <a:cs typeface="Arial"/>
                <a:sym typeface="Arial"/>
              </a:rPr>
              <a:t>Source: QCEW (BLS, 2017)</a:t>
            </a:r>
            <a:endParaRPr/>
          </a:p>
        </p:txBody>
      </p:sp>
      <p:pic>
        <p:nvPicPr>
          <p:cNvPr id="503" name="Google Shape;503;p72"/>
          <p:cNvPicPr preferRelativeResize="0"/>
          <p:nvPr/>
        </p:nvPicPr>
        <p:blipFill rotWithShape="1">
          <a:blip r:embed="rId3">
            <a:alphaModFix/>
          </a:blip>
          <a:srcRect b="0" l="0" r="0" t="0"/>
          <a:stretch/>
        </p:blipFill>
        <p:spPr>
          <a:xfrm>
            <a:off x="0" y="1226916"/>
            <a:ext cx="12192000" cy="484527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73"/>
          <p:cNvSpPr txBox="1"/>
          <p:nvPr>
            <p:ph type="ctrTitle"/>
          </p:nvPr>
        </p:nvSpPr>
        <p:spPr>
          <a:xfrm>
            <a:off x="1993692" y="2533338"/>
            <a:ext cx="8109677" cy="361262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6700"/>
              <a:buFont typeface="Arial Black"/>
              <a:buNone/>
            </a:pPr>
            <a:r>
              <a:rPr b="0" i="0" lang="en-US" sz="6700" u="none" cap="none" strike="noStrike">
                <a:solidFill>
                  <a:schemeClr val="lt1"/>
                </a:solidFill>
                <a:latin typeface="Arial Black"/>
                <a:ea typeface="Arial Black"/>
                <a:cs typeface="Arial Black"/>
                <a:sym typeface="Arial Black"/>
              </a:rPr>
              <a:t>CHEERS!</a:t>
            </a:r>
            <a:br>
              <a:rPr b="0" i="0" lang="en-US" sz="6700" u="none" cap="none" strike="noStrike">
                <a:solidFill>
                  <a:schemeClr val="lt1"/>
                </a:solidFill>
                <a:latin typeface="Arial Black"/>
                <a:ea typeface="Arial Black"/>
                <a:cs typeface="Arial Black"/>
                <a:sym typeface="Arial Black"/>
              </a:rPr>
            </a:br>
            <a:br>
              <a:rPr b="0" i="0" lang="en-US" sz="4800" u="none" cap="none" strike="noStrike">
                <a:solidFill>
                  <a:schemeClr val="lt1"/>
                </a:solidFill>
                <a:latin typeface="Arial Black"/>
                <a:ea typeface="Arial Black"/>
                <a:cs typeface="Arial Black"/>
                <a:sym typeface="Arial Black"/>
              </a:rPr>
            </a:br>
            <a:r>
              <a:rPr b="0" i="0" lang="en-US" sz="3600" u="none" cap="none" strike="noStrike">
                <a:solidFill>
                  <a:schemeClr val="lt1"/>
                </a:solidFill>
                <a:latin typeface="Arial Black"/>
                <a:ea typeface="Arial Black"/>
                <a:cs typeface="Arial Black"/>
                <a:sym typeface="Arial Black"/>
              </a:rPr>
              <a:t>bart@brewersassociation.org</a:t>
            </a:r>
            <a:br>
              <a:rPr b="0" i="0" lang="en-US" sz="3600" u="none" cap="none" strike="noStrike">
                <a:solidFill>
                  <a:schemeClr val="lt1"/>
                </a:solidFill>
                <a:latin typeface="Arial Black"/>
                <a:ea typeface="Arial Black"/>
                <a:cs typeface="Arial Black"/>
                <a:sym typeface="Arial Black"/>
              </a:rPr>
            </a:br>
            <a:r>
              <a:rPr b="0" i="0" lang="en-US" sz="3600" u="none" cap="none" strike="noStrike">
                <a:solidFill>
                  <a:schemeClr val="lt1"/>
                </a:solidFill>
                <a:latin typeface="Arial Black"/>
                <a:ea typeface="Arial Black"/>
                <a:cs typeface="Arial Black"/>
                <a:sym typeface="Arial Black"/>
              </a:rPr>
              <a:t>@brewersstats</a:t>
            </a:r>
            <a:endParaRPr b="0" i="0" sz="48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graphicFrame>
        <p:nvGraphicFramePr>
          <p:cNvPr id="157" name="Google Shape;157;p28"/>
          <p:cNvGraphicFramePr/>
          <p:nvPr/>
        </p:nvGraphicFramePr>
        <p:xfrm>
          <a:off x="-1" y="-1"/>
          <a:ext cx="3000000" cy="3000000"/>
        </p:xfrm>
        <a:graphic>
          <a:graphicData uri="http://schemas.openxmlformats.org/drawingml/2006/table">
            <a:tbl>
              <a:tblPr bandRow="1" firstRow="1">
                <a:noFill/>
                <a:tableStyleId>{9396089C-412E-492B-B222-ACEDA1E7A7F7}</a:tableStyleId>
              </a:tblPr>
              <a:tblGrid>
                <a:gridCol w="2438400"/>
                <a:gridCol w="2438400"/>
                <a:gridCol w="2438400"/>
                <a:gridCol w="2438400"/>
                <a:gridCol w="2438400"/>
              </a:tblGrid>
              <a:tr h="1371600">
                <a:tc>
                  <a:txBody>
                    <a:bodyPr>
                      <a:noAutofit/>
                    </a:bodyPr>
                    <a:lstStyle/>
                    <a:p>
                      <a:pPr indent="0" lvl="0" marL="0" marR="0" rtl="0" algn="l">
                        <a:spcBef>
                          <a:spcPts val="0"/>
                        </a:spcBef>
                        <a:spcAft>
                          <a:spcPts val="0"/>
                        </a:spcAft>
                        <a:buNone/>
                      </a:pPr>
                      <a:r>
                        <a:t/>
                      </a:r>
                      <a:endParaRPr b="1" sz="3000"/>
                    </a:p>
                  </a:txBody>
                  <a:tcPr marT="45725" marB="45725" marR="91450" marL="91450" anchor="ctr">
                    <a:solidFill>
                      <a:schemeClr val="accent1">
                        <a:alpha val="49803"/>
                      </a:schemeClr>
                    </a:solidFill>
                  </a:tcPr>
                </a:tc>
                <a:tc>
                  <a:txBody>
                    <a:bodyPr>
                      <a:noAutofit/>
                    </a:bodyPr>
                    <a:lstStyle/>
                    <a:p>
                      <a:pPr indent="0" lvl="0" marL="0" marR="0" rtl="0" algn="ctr">
                        <a:spcBef>
                          <a:spcPts val="0"/>
                        </a:spcBef>
                        <a:spcAft>
                          <a:spcPts val="0"/>
                        </a:spcAft>
                        <a:buNone/>
                      </a:pPr>
                      <a:r>
                        <a:rPr b="1" lang="en-US" sz="2800"/>
                        <a:t>Domestic</a:t>
                      </a:r>
                      <a:endParaRPr b="1" sz="2800"/>
                    </a:p>
                  </a:txBody>
                  <a:tcPr marT="45725" marB="45725" marR="91450" marL="91450" anchor="ctr">
                    <a:solidFill>
                      <a:schemeClr val="accent1">
                        <a:alpha val="49803"/>
                      </a:schemeClr>
                    </a:solidFill>
                  </a:tcPr>
                </a:tc>
                <a:tc>
                  <a:txBody>
                    <a:bodyPr>
                      <a:noAutofit/>
                    </a:bodyPr>
                    <a:lstStyle/>
                    <a:p>
                      <a:pPr indent="0" lvl="0" marL="0" marR="0" rtl="0" algn="ctr">
                        <a:spcBef>
                          <a:spcPts val="0"/>
                        </a:spcBef>
                        <a:spcAft>
                          <a:spcPts val="0"/>
                        </a:spcAft>
                        <a:buNone/>
                      </a:pPr>
                      <a:r>
                        <a:rPr b="1" lang="en-US" sz="2800"/>
                        <a:t>Imports</a:t>
                      </a:r>
                      <a:endParaRPr b="1" sz="2800"/>
                    </a:p>
                  </a:txBody>
                  <a:tcPr marT="45725" marB="45725" marR="91450" marL="91450" anchor="ctr">
                    <a:solidFill>
                      <a:schemeClr val="accent1">
                        <a:alpha val="49803"/>
                      </a:schemeClr>
                    </a:solidFill>
                  </a:tcPr>
                </a:tc>
                <a:tc>
                  <a:txBody>
                    <a:bodyPr>
                      <a:noAutofit/>
                    </a:bodyPr>
                    <a:lstStyle/>
                    <a:p>
                      <a:pPr indent="0" lvl="0" marL="0" marR="0" rtl="0" algn="ctr">
                        <a:spcBef>
                          <a:spcPts val="0"/>
                        </a:spcBef>
                        <a:spcAft>
                          <a:spcPts val="0"/>
                        </a:spcAft>
                        <a:buNone/>
                      </a:pPr>
                      <a:r>
                        <a:rPr b="1" lang="en-US" sz="2800"/>
                        <a:t>Small and Independent</a:t>
                      </a:r>
                      <a:endParaRPr b="1" sz="2800"/>
                    </a:p>
                  </a:txBody>
                  <a:tcPr marT="45725" marB="45725" marR="91450" marL="91450" anchor="ctr">
                    <a:solidFill>
                      <a:schemeClr val="accent1">
                        <a:alpha val="49803"/>
                      </a:schemeClr>
                    </a:solidFill>
                  </a:tcPr>
                </a:tc>
                <a:tc>
                  <a:txBody>
                    <a:bodyPr>
                      <a:noAutofit/>
                    </a:bodyPr>
                    <a:lstStyle/>
                    <a:p>
                      <a:pPr indent="0" lvl="0" marL="0" marR="0" rtl="0" algn="ctr">
                        <a:spcBef>
                          <a:spcPts val="0"/>
                        </a:spcBef>
                        <a:spcAft>
                          <a:spcPts val="0"/>
                        </a:spcAft>
                        <a:buNone/>
                      </a:pPr>
                      <a:r>
                        <a:rPr b="1" lang="en-US" sz="2400"/>
                        <a:t>US Shipments</a:t>
                      </a:r>
                      <a:endParaRPr b="1" sz="2400"/>
                    </a:p>
                  </a:txBody>
                  <a:tcPr marT="45725" marB="45725" marR="91450" marL="91450" anchor="ctr">
                    <a:solidFill>
                      <a:schemeClr val="accent1">
                        <a:alpha val="49803"/>
                      </a:schemeClr>
                    </a:solidFill>
                  </a:tcPr>
                </a:tc>
              </a:tr>
              <a:tr h="1371600">
                <a:tc gridSpan="5">
                  <a:txBody>
                    <a:bodyPr>
                      <a:noAutofit/>
                    </a:bodyPr>
                    <a:lstStyle/>
                    <a:p>
                      <a:pPr indent="0" lvl="0" marL="0" marR="0" rtl="0" algn="ctr">
                        <a:spcBef>
                          <a:spcPts val="0"/>
                        </a:spcBef>
                        <a:spcAft>
                          <a:spcPts val="0"/>
                        </a:spcAft>
                        <a:buNone/>
                      </a:pPr>
                      <a:r>
                        <a:rPr lang="en-US" sz="2800"/>
                        <a:t>All figures in ‘000s of bbls (1 bbl = 31 gallons)</a:t>
                      </a:r>
                      <a:endParaRPr sz="2800"/>
                    </a:p>
                  </a:txBody>
                  <a:tcPr marT="45725" marB="45725" marR="91450" marL="91450" anchor="ctr">
                    <a:solidFill>
                      <a:schemeClr val="accent2">
                        <a:alpha val="20000"/>
                      </a:schemeClr>
                    </a:solidFill>
                  </a:tcPr>
                </a:tc>
                <a:tc hMerge="1"/>
                <a:tc hMerge="1"/>
                <a:tc hMerge="1"/>
                <a:tc hMerge="1"/>
              </a:tr>
              <a:tr h="1371600">
                <a:tc>
                  <a:txBody>
                    <a:bodyPr>
                      <a:noAutofit/>
                    </a:bodyPr>
                    <a:lstStyle/>
                    <a:p>
                      <a:pPr indent="0" lvl="0" marL="0" marR="0" rtl="0" algn="l">
                        <a:spcBef>
                          <a:spcPts val="0"/>
                        </a:spcBef>
                        <a:spcAft>
                          <a:spcPts val="0"/>
                        </a:spcAft>
                        <a:buNone/>
                      </a:pPr>
                      <a:r>
                        <a:rPr b="1" lang="en-US" sz="3000"/>
                        <a:t>1981</a:t>
                      </a:r>
                      <a:endParaRPr b="1" sz="3000"/>
                    </a:p>
                  </a:txBody>
                  <a:tcPr marT="45725" marB="45725" marR="91450" marL="91450" anchor="ctr">
                    <a:solidFill>
                      <a:srgbClr val="A5A5A5">
                        <a:alpha val="20000"/>
                      </a:srgbClr>
                    </a:solidFill>
                  </a:tcPr>
                </a:tc>
                <a:tc>
                  <a:txBody>
                    <a:bodyPr>
                      <a:noAutofit/>
                    </a:bodyPr>
                    <a:lstStyle/>
                    <a:p>
                      <a:pPr indent="0" lvl="0" marL="0" marR="0" rtl="0" algn="ctr">
                        <a:spcBef>
                          <a:spcPts val="0"/>
                        </a:spcBef>
                        <a:spcAft>
                          <a:spcPts val="0"/>
                        </a:spcAft>
                        <a:buNone/>
                      </a:pPr>
                      <a:r>
                        <a:rPr b="1" lang="en-US" sz="3000"/>
                        <a:t>177,034</a:t>
                      </a:r>
                      <a:endParaRPr b="1" sz="3000"/>
                    </a:p>
                  </a:txBody>
                  <a:tcPr marT="45725" marB="45725" marR="91450" marL="91450" anchor="ctr">
                    <a:solidFill>
                      <a:srgbClr val="A5A5A5">
                        <a:alpha val="20000"/>
                      </a:srgbClr>
                    </a:solidFill>
                  </a:tcPr>
                </a:tc>
                <a:tc>
                  <a:txBody>
                    <a:bodyPr>
                      <a:noAutofit/>
                    </a:bodyPr>
                    <a:lstStyle/>
                    <a:p>
                      <a:pPr indent="0" lvl="0" marL="0" marR="0" rtl="0" algn="ctr">
                        <a:spcBef>
                          <a:spcPts val="0"/>
                        </a:spcBef>
                        <a:spcAft>
                          <a:spcPts val="0"/>
                        </a:spcAft>
                        <a:buNone/>
                      </a:pPr>
                      <a:r>
                        <a:rPr b="1" lang="en-US" sz="3000"/>
                        <a:t>5,221</a:t>
                      </a:r>
                      <a:endParaRPr b="1" sz="3000"/>
                    </a:p>
                  </a:txBody>
                  <a:tcPr marT="45725" marB="45725" marR="91450" marL="91450" anchor="ctr">
                    <a:solidFill>
                      <a:srgbClr val="A5A5A5">
                        <a:alpha val="20000"/>
                      </a:srgbClr>
                    </a:solidFill>
                  </a:tcPr>
                </a:tc>
                <a:tc>
                  <a:txBody>
                    <a:bodyPr>
                      <a:noAutofit/>
                    </a:bodyPr>
                    <a:lstStyle/>
                    <a:p>
                      <a:pPr indent="0" lvl="0" marL="0" marR="0" rtl="0" algn="ctr">
                        <a:spcBef>
                          <a:spcPts val="0"/>
                        </a:spcBef>
                        <a:spcAft>
                          <a:spcPts val="0"/>
                        </a:spcAft>
                        <a:buNone/>
                      </a:pPr>
                      <a:r>
                        <a:rPr b="1" lang="en-US" sz="3000"/>
                        <a:t>35</a:t>
                      </a:r>
                      <a:endParaRPr b="1" sz="3000"/>
                    </a:p>
                  </a:txBody>
                  <a:tcPr marT="45725" marB="45725" marR="91450" marL="91450" anchor="ctr">
                    <a:solidFill>
                      <a:srgbClr val="A5A5A5">
                        <a:alpha val="20000"/>
                      </a:srgbClr>
                    </a:solidFill>
                  </a:tcPr>
                </a:tc>
                <a:tc>
                  <a:txBody>
                    <a:bodyPr>
                      <a:noAutofit/>
                    </a:bodyPr>
                    <a:lstStyle/>
                    <a:p>
                      <a:pPr indent="0" lvl="0" marL="0" marR="0" rtl="0" algn="ctr">
                        <a:spcBef>
                          <a:spcPts val="0"/>
                        </a:spcBef>
                        <a:spcAft>
                          <a:spcPts val="0"/>
                        </a:spcAft>
                        <a:buNone/>
                      </a:pPr>
                      <a:r>
                        <a:rPr b="1" lang="en-US" sz="3000"/>
                        <a:t>182,290</a:t>
                      </a:r>
                      <a:endParaRPr b="1" sz="3000"/>
                    </a:p>
                  </a:txBody>
                  <a:tcPr marT="45725" marB="45725" marR="91450" marL="91450" anchor="ctr">
                    <a:solidFill>
                      <a:srgbClr val="A5A5A5">
                        <a:alpha val="20000"/>
                      </a:srgbClr>
                    </a:solidFill>
                  </a:tcPr>
                </a:tc>
              </a:tr>
              <a:tr h="1371600">
                <a:tc>
                  <a:txBody>
                    <a:bodyPr>
                      <a:noAutofit/>
                    </a:bodyPr>
                    <a:lstStyle/>
                    <a:p>
                      <a:pPr indent="0" lvl="0" marL="0" marR="0" rtl="0" algn="l">
                        <a:spcBef>
                          <a:spcPts val="0"/>
                        </a:spcBef>
                        <a:spcAft>
                          <a:spcPts val="0"/>
                        </a:spcAft>
                        <a:buNone/>
                      </a:pPr>
                      <a:r>
                        <a:rPr b="1" lang="en-US" sz="3000" u="sng"/>
                        <a:t>2016</a:t>
                      </a:r>
                      <a:endParaRPr b="1" sz="3000" u="sng"/>
                    </a:p>
                  </a:txBody>
                  <a:tcPr marT="45725" marB="45725" marR="91450" marL="91450" anchor="ctr"/>
                </a:tc>
                <a:tc>
                  <a:txBody>
                    <a:bodyPr>
                      <a:noAutofit/>
                    </a:bodyPr>
                    <a:lstStyle/>
                    <a:p>
                      <a:pPr indent="0" lvl="0" marL="0" marR="0" rtl="0" algn="ctr">
                        <a:spcBef>
                          <a:spcPts val="0"/>
                        </a:spcBef>
                        <a:spcAft>
                          <a:spcPts val="0"/>
                        </a:spcAft>
                        <a:buNone/>
                      </a:pPr>
                      <a:r>
                        <a:rPr b="1" lang="en-US" sz="3000" u="sng"/>
                        <a:t>139,278</a:t>
                      </a:r>
                      <a:endParaRPr/>
                    </a:p>
                  </a:txBody>
                  <a:tcPr marT="45725" marB="45725" marR="91450" marL="91450" anchor="ctr"/>
                </a:tc>
                <a:tc>
                  <a:txBody>
                    <a:bodyPr>
                      <a:noAutofit/>
                    </a:bodyPr>
                    <a:lstStyle/>
                    <a:p>
                      <a:pPr indent="0" lvl="0" marL="0" marR="0" rtl="0" algn="ctr">
                        <a:spcBef>
                          <a:spcPts val="0"/>
                        </a:spcBef>
                        <a:spcAft>
                          <a:spcPts val="0"/>
                        </a:spcAft>
                        <a:buNone/>
                      </a:pPr>
                      <a:r>
                        <a:rPr b="1" lang="en-US" sz="3000" u="sng"/>
                        <a:t>33,366</a:t>
                      </a:r>
                      <a:endParaRPr b="1" sz="3000" u="sng"/>
                    </a:p>
                  </a:txBody>
                  <a:tcPr marT="45725" marB="45725" marR="91450" marL="91450" anchor="ctr"/>
                </a:tc>
                <a:tc>
                  <a:txBody>
                    <a:bodyPr>
                      <a:noAutofit/>
                    </a:bodyPr>
                    <a:lstStyle/>
                    <a:p>
                      <a:pPr indent="0" lvl="0" marL="0" marR="0" rtl="0" algn="ctr">
                        <a:spcBef>
                          <a:spcPts val="0"/>
                        </a:spcBef>
                        <a:spcAft>
                          <a:spcPts val="0"/>
                        </a:spcAft>
                        <a:buNone/>
                      </a:pPr>
                      <a:r>
                        <a:rPr b="1" lang="en-US" sz="3000" u="sng"/>
                        <a:t>24,105</a:t>
                      </a:r>
                      <a:endParaRPr b="1" sz="3000" u="sng"/>
                    </a:p>
                  </a:txBody>
                  <a:tcPr marT="45725" marB="45725" marR="91450" marL="91450" anchor="ctr"/>
                </a:tc>
                <a:tc>
                  <a:txBody>
                    <a:bodyPr>
                      <a:noAutofit/>
                    </a:bodyPr>
                    <a:lstStyle/>
                    <a:p>
                      <a:pPr indent="0" lvl="0" marL="0" marR="0" rtl="0" algn="ctr">
                        <a:spcBef>
                          <a:spcPts val="0"/>
                        </a:spcBef>
                        <a:spcAft>
                          <a:spcPts val="0"/>
                        </a:spcAft>
                        <a:buNone/>
                      </a:pPr>
                      <a:r>
                        <a:rPr b="1" lang="en-US" sz="3000" u="sng"/>
                        <a:t>196,750</a:t>
                      </a:r>
                      <a:endParaRPr b="1" sz="3000" u="sng"/>
                    </a:p>
                  </a:txBody>
                  <a:tcPr marT="45725" marB="45725" marR="91450" marL="91450" anchor="ctr"/>
                </a:tc>
              </a:tr>
              <a:tr h="1371600">
                <a:tc>
                  <a:txBody>
                    <a:bodyPr>
                      <a:noAutofit/>
                    </a:bodyPr>
                    <a:lstStyle/>
                    <a:p>
                      <a:pPr indent="0" lvl="0" marL="0" marR="0" rtl="0" algn="l">
                        <a:spcBef>
                          <a:spcPts val="0"/>
                        </a:spcBef>
                        <a:spcAft>
                          <a:spcPts val="0"/>
                        </a:spcAft>
                        <a:buNone/>
                      </a:pPr>
                      <a:r>
                        <a:rPr b="1" lang="en-US" sz="3000"/>
                        <a:t>Change</a:t>
                      </a:r>
                      <a:endParaRPr b="1" sz="3000"/>
                    </a:p>
                  </a:txBody>
                  <a:tcPr marT="45725" marB="45725" marR="91450" marL="91450" anchor="ctr">
                    <a:solidFill>
                      <a:srgbClr val="A5A5A5">
                        <a:alpha val="20000"/>
                      </a:srgbClr>
                    </a:solidFill>
                  </a:tcPr>
                </a:tc>
                <a:tc>
                  <a:txBody>
                    <a:bodyPr>
                      <a:noAutofit/>
                    </a:bodyPr>
                    <a:lstStyle/>
                    <a:p>
                      <a:pPr indent="0" lvl="0" marL="0" marR="0" rtl="0" algn="ctr">
                        <a:spcBef>
                          <a:spcPts val="0"/>
                        </a:spcBef>
                        <a:spcAft>
                          <a:spcPts val="0"/>
                        </a:spcAft>
                        <a:buNone/>
                      </a:pPr>
                      <a:r>
                        <a:rPr b="1" lang="en-US" sz="3000"/>
                        <a:t>-37,756</a:t>
                      </a:r>
                      <a:endParaRPr/>
                    </a:p>
                  </a:txBody>
                  <a:tcPr marT="45725" marB="45725" marR="91450" marL="91450" anchor="ctr">
                    <a:solidFill>
                      <a:srgbClr val="A5A5A5">
                        <a:alpha val="20000"/>
                      </a:srgbClr>
                    </a:solidFill>
                  </a:tcPr>
                </a:tc>
                <a:tc>
                  <a:txBody>
                    <a:bodyPr>
                      <a:noAutofit/>
                    </a:bodyPr>
                    <a:lstStyle/>
                    <a:p>
                      <a:pPr indent="0" lvl="0" marL="0" marR="0" rtl="0" algn="ctr">
                        <a:spcBef>
                          <a:spcPts val="0"/>
                        </a:spcBef>
                        <a:spcAft>
                          <a:spcPts val="0"/>
                        </a:spcAft>
                        <a:buNone/>
                      </a:pPr>
                      <a:r>
                        <a:rPr b="1" lang="en-US" sz="3000"/>
                        <a:t>28,145</a:t>
                      </a:r>
                      <a:endParaRPr b="1" sz="3000"/>
                    </a:p>
                  </a:txBody>
                  <a:tcPr marT="45725" marB="45725" marR="91450" marL="91450" anchor="ctr">
                    <a:solidFill>
                      <a:srgbClr val="A5A5A5">
                        <a:alpha val="20000"/>
                      </a:srgbClr>
                    </a:solidFill>
                  </a:tcPr>
                </a:tc>
                <a:tc>
                  <a:txBody>
                    <a:bodyPr>
                      <a:noAutofit/>
                    </a:bodyPr>
                    <a:lstStyle/>
                    <a:p>
                      <a:pPr indent="0" lvl="0" marL="0" marR="0" rtl="0" algn="ctr">
                        <a:spcBef>
                          <a:spcPts val="0"/>
                        </a:spcBef>
                        <a:spcAft>
                          <a:spcPts val="0"/>
                        </a:spcAft>
                        <a:buNone/>
                      </a:pPr>
                      <a:r>
                        <a:rPr b="1" lang="en-US" sz="3000"/>
                        <a:t>24,070</a:t>
                      </a:r>
                      <a:endParaRPr b="1" sz="3000"/>
                    </a:p>
                  </a:txBody>
                  <a:tcPr marT="45725" marB="45725" marR="91450" marL="91450" anchor="ctr">
                    <a:solidFill>
                      <a:srgbClr val="A5A5A5">
                        <a:alpha val="20000"/>
                      </a:srgbClr>
                    </a:solidFill>
                  </a:tcPr>
                </a:tc>
                <a:tc>
                  <a:txBody>
                    <a:bodyPr>
                      <a:noAutofit/>
                    </a:bodyPr>
                    <a:lstStyle/>
                    <a:p>
                      <a:pPr indent="0" lvl="0" marL="0" marR="0" rtl="0" algn="ctr">
                        <a:spcBef>
                          <a:spcPts val="0"/>
                        </a:spcBef>
                        <a:spcAft>
                          <a:spcPts val="0"/>
                        </a:spcAft>
                        <a:buNone/>
                      </a:pPr>
                      <a:r>
                        <a:rPr b="1" lang="en-US" sz="3000"/>
                        <a:t>14,459</a:t>
                      </a:r>
                      <a:endParaRPr b="1" sz="3000"/>
                    </a:p>
                  </a:txBody>
                  <a:tcPr marT="45725" marB="45725" marR="91450" marL="91450" anchor="ctr">
                    <a:solidFill>
                      <a:srgbClr val="A5A5A5">
                        <a:alpha val="20000"/>
                      </a:srgb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3" name="Google Shape;163;p29"/>
          <p:cNvSpPr/>
          <p:nvPr/>
        </p:nvSpPr>
        <p:spPr>
          <a:xfrm>
            <a:off x="11772900" y="3414713"/>
            <a:ext cx="171450" cy="185737"/>
          </a:xfrm>
          <a:prstGeom prst="star5">
            <a:avLst>
              <a:gd fmla="val 19098" name="adj"/>
              <a:gd fmla="val 105146" name="hf"/>
              <a:gd fmla="val 110557" name="vf"/>
            </a:avLst>
          </a:prstGeom>
          <a:solidFill>
            <a:schemeClr val="accent1"/>
          </a:solidFill>
          <a:ln cap="flat" cmpd="sng" w="12700">
            <a:solidFill>
              <a:srgbClr val="6B2B0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29"/>
          <p:cNvSpPr/>
          <p:nvPr/>
        </p:nvSpPr>
        <p:spPr>
          <a:xfrm>
            <a:off x="11739562" y="2738438"/>
            <a:ext cx="171450" cy="185737"/>
          </a:xfrm>
          <a:prstGeom prst="star5">
            <a:avLst>
              <a:gd fmla="val 19098" name="adj"/>
              <a:gd fmla="val 105146" name="hf"/>
              <a:gd fmla="val 110557" name="vf"/>
            </a:avLst>
          </a:prstGeom>
          <a:solidFill>
            <a:schemeClr val="accent1"/>
          </a:solidFill>
          <a:ln cap="flat" cmpd="sng" w="12700">
            <a:solidFill>
              <a:srgbClr val="6B2B0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30"/>
          <p:cNvPicPr preferRelativeResize="0"/>
          <p:nvPr/>
        </p:nvPicPr>
        <p:blipFill rotWithShape="1">
          <a:blip r:embed="rId3">
            <a:alphaModFix/>
          </a:blip>
          <a:srcRect b="0" l="0" r="0" t="0"/>
          <a:stretch/>
        </p:blipFill>
        <p:spPr>
          <a:xfrm>
            <a:off x="0" y="1"/>
            <a:ext cx="12191999" cy="6857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3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5" name="Google Shape;175;p31"/>
          <p:cNvSpPr/>
          <p:nvPr/>
        </p:nvSpPr>
        <p:spPr>
          <a:xfrm>
            <a:off x="10541577" y="6104659"/>
            <a:ext cx="529937" cy="155864"/>
          </a:xfrm>
          <a:prstGeom prst="rect">
            <a:avLst/>
          </a:prstGeom>
          <a:solidFill>
            <a:schemeClr val="dk2"/>
          </a:solidFill>
          <a:ln cap="flat" cmpd="sng" w="12700">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B6B81"/>
      </a:dk2>
      <a:lt2>
        <a:srgbClr val="F2EFEB"/>
      </a:lt2>
      <a:accent1>
        <a:srgbClr val="933C06"/>
      </a:accent1>
      <a:accent2>
        <a:srgbClr val="DEB306"/>
      </a:accent2>
      <a:accent3>
        <a:srgbClr val="F3E3B1"/>
      </a:accent3>
      <a:accent4>
        <a:srgbClr val="4B6B81"/>
      </a:accent4>
      <a:accent5>
        <a:srgbClr val="434345"/>
      </a:accent5>
      <a:accent6>
        <a:srgbClr val="F2EFE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