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3"/>
    <p:sldId id="257" r:id="rId4"/>
    <p:sldId id="259" r:id="rId5"/>
    <p:sldId id="258" r:id="rId6"/>
    <p:sldId id="260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handoutMaster" Target="handoutMasters/handoutMaster1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true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true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true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true" noChangeAspect="true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true"/>
          <p:cNvCxnSpPr/>
          <p:nvPr userDrawn="true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true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ctrTitle"/>
          </p:nvPr>
        </p:nvSpPr>
        <p:spPr/>
        <p:txBody>
          <a:bodyPr/>
          <a:p>
            <a:r>
              <a:rPr lang="zh-CN" altLang="en-US">
                <a:ln/>
                <a:solidFill>
                  <a:schemeClr val="tx1"/>
                </a:solidFill>
                <a:effectLst/>
                <a:latin typeface="Microsoft YaHei" panose="020B0503020204020204" charset="-122"/>
                <a:ea typeface="Microsoft YaHei" panose="020B0503020204020204" charset="-122"/>
              </a:rPr>
              <a:t>远程控制项目调研</a:t>
            </a:r>
            <a:endParaRPr lang="zh-CN" altLang="en-US">
              <a:ln/>
              <a:solidFill>
                <a:schemeClr val="tx1"/>
              </a:solidFill>
              <a:effectLst/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3" name="Subtitle 2"/>
          <p:cNvSpPr>
            <a:spLocks noGrp="true"/>
          </p:cNvSpPr>
          <p:nvPr>
            <p:ph type="subTitle" idx="1"/>
          </p:nvPr>
        </p:nvSpPr>
        <p:spPr/>
        <p:txBody>
          <a:bodyPr>
            <a:normAutofit lnSpcReduction="20000"/>
          </a:bodyPr>
          <a:p>
            <a:endParaRPr lang="zh-CN" altLang="en-US"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</a:endParaRPr>
          </a:p>
          <a:p>
            <a:endParaRPr lang="zh-CN" altLang="en-US"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</a:endParaRPr>
          </a:p>
          <a:p>
            <a:endParaRPr lang="zh-CN" altLang="en-US"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</a:endParaRPr>
          </a:p>
          <a:p>
            <a:endParaRPr lang="zh-CN" altLang="en-US"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</a:endParaRPr>
          </a:p>
          <a:p>
            <a:r>
              <a:rPr lang="zh-CN" altLang="en-US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周永潇</a:t>
            </a:r>
            <a:r>
              <a:rPr lang="en-US" altLang="zh-CN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  </a:t>
            </a:r>
            <a:r>
              <a:rPr lang="zh-CN" altLang="en-US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+mn-ea"/>
              </a:rPr>
              <a:t>王文新</a:t>
            </a:r>
            <a:endParaRPr lang="zh-CN" altLang="en-US"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zh-CN" altLang="en-US" sz="4000">
                <a:effectLst/>
                <a:latin typeface="Microsoft YaHei" panose="020B0503020204020204" charset="-122"/>
                <a:ea typeface="Microsoft YaHei" panose="020B0503020204020204" charset="-122"/>
              </a:rPr>
              <a:t>总结</a:t>
            </a:r>
            <a:r>
              <a:rPr lang="en-US" altLang="zh-CN" sz="4000">
                <a:effectLst/>
                <a:latin typeface="Microsoft YaHei" panose="020B0503020204020204" charset="-122"/>
                <a:ea typeface="Microsoft YaHei" panose="020B0503020204020204" charset="-122"/>
              </a:rPr>
              <a:t>: </a:t>
            </a:r>
            <a:r>
              <a:rPr lang="zh-CN" altLang="en-US" sz="4000" b="0">
                <a:effectLst/>
                <a:latin typeface="Microsoft YaHei" panose="020B0503020204020204" charset="-122"/>
                <a:ea typeface="Microsoft YaHei" panose="020B0503020204020204" charset="-122"/>
              </a:rPr>
              <a:t>现有的选项</a:t>
            </a:r>
            <a:endParaRPr lang="zh-CN" altLang="en-US" sz="4000" b="0">
              <a:effectLst/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639445" y="1825625"/>
            <a:ext cx="10515600" cy="4351338"/>
          </a:xfrm>
        </p:spPr>
        <p:txBody>
          <a:bodyPr>
            <a:normAutofit fontScale="90000" lnSpcReduction="20000"/>
          </a:bodyPr>
          <a:p>
            <a:pPr marL="0" indent="0">
              <a:buNone/>
            </a:pPr>
            <a:r>
              <a:rPr lang="en-US" altLang="zh-CN" sz="2520">
                <a:latin typeface="Microsoft YaHei" panose="020B0503020204020204" charset="-122"/>
                <a:ea typeface="Microsoft YaHei" panose="020B0503020204020204" charset="-122"/>
              </a:rPr>
              <a:t>1. </a:t>
            </a:r>
            <a:r>
              <a:rPr lang="en-US" altLang="zh-CN" sz="2520" b="1">
                <a:latin typeface="Microsoft YaHei" panose="020B0503020204020204" charset="-122"/>
                <a:ea typeface="Microsoft YaHei" panose="020B0503020204020204" charset="-122"/>
              </a:rPr>
              <a:t>VNC</a:t>
            </a:r>
            <a:r>
              <a:rPr lang="en-US" altLang="zh-CN" sz="2520">
                <a:latin typeface="Microsoft YaHei" panose="020B0503020204020204" charset="-122"/>
                <a:ea typeface="Microsoft YaHei" panose="020B0503020204020204" charset="-122"/>
              </a:rPr>
              <a:t>, </a:t>
            </a:r>
            <a:r>
              <a:rPr lang="zh-CN" altLang="en-US" sz="2520">
                <a:latin typeface="Microsoft YaHei" panose="020B0503020204020204" charset="-122"/>
                <a:ea typeface="Microsoft YaHei" panose="020B0503020204020204" charset="-122"/>
              </a:rPr>
              <a:t>基于</a:t>
            </a:r>
            <a:r>
              <a:rPr lang="en-US" altLang="zh-CN" sz="2520">
                <a:latin typeface="Microsoft YaHei" panose="020B0503020204020204" charset="-122"/>
                <a:ea typeface="Microsoft YaHei" panose="020B0503020204020204" charset="-122"/>
              </a:rPr>
              <a:t>[</a:t>
            </a:r>
            <a:r>
              <a:rPr lang="en-US" altLang="zh-CN" sz="2520" b="1">
                <a:latin typeface="Microsoft YaHei" panose="020B0503020204020204" charset="-122"/>
                <a:ea typeface="Microsoft YaHei" panose="020B0503020204020204" charset="-122"/>
              </a:rPr>
              <a:t>TigerVNC</a:t>
            </a:r>
            <a:r>
              <a:rPr lang="en-US" altLang="zh-CN" sz="2520">
                <a:latin typeface="Microsoft YaHei" panose="020B0503020204020204" charset="-122"/>
                <a:ea typeface="Microsoft YaHei" panose="020B0503020204020204" charset="-122"/>
              </a:rPr>
              <a:t>]</a:t>
            </a:r>
            <a:endParaRPr lang="en-US" altLang="zh-CN" sz="2520">
              <a:latin typeface="Microsoft YaHei" panose="020B0503020204020204" charset="-122"/>
              <a:ea typeface="Microsoft YaHei" panose="020B0503020204020204" charset="-122"/>
            </a:endParaRPr>
          </a:p>
          <a:p>
            <a:pPr lvl="1"/>
            <a:endParaRPr lang="zh-CN" altLang="en-US" sz="2265">
              <a:latin typeface="Microsoft YaHei" panose="020B0503020204020204" charset="-122"/>
              <a:ea typeface="Microsoft YaHei" panose="020B0503020204020204" charset="-122"/>
            </a:endParaRPr>
          </a:p>
          <a:p>
            <a:pPr lvl="1"/>
            <a:r>
              <a:rPr lang="zh-CN" altLang="en-US" sz="2265">
                <a:latin typeface="Microsoft YaHei" panose="020B0503020204020204" charset="-122"/>
                <a:ea typeface="Microsoft YaHei" panose="020B0503020204020204" charset="-122"/>
              </a:rPr>
              <a:t>可行</a:t>
            </a:r>
            <a:endParaRPr lang="zh-CN" altLang="en-US" sz="2265">
              <a:latin typeface="Microsoft YaHei" panose="020B0503020204020204" charset="-122"/>
              <a:ea typeface="Microsoft YaHei" panose="020B0503020204020204" charset="-122"/>
            </a:endParaRPr>
          </a:p>
          <a:p>
            <a:pPr lvl="1"/>
            <a:r>
              <a:rPr lang="zh-CN" altLang="en-US" sz="2265">
                <a:latin typeface="Microsoft YaHei" panose="020B0503020204020204" charset="-122"/>
                <a:ea typeface="Microsoft YaHei" panose="020B0503020204020204" charset="-122"/>
              </a:rPr>
              <a:t>延迟问题</a:t>
            </a:r>
            <a:endParaRPr lang="zh-CN" altLang="en-US" sz="2265">
              <a:latin typeface="Microsoft YaHei" panose="020B0503020204020204" charset="-122"/>
              <a:ea typeface="Microsoft YaHei" panose="020B0503020204020204" charset="-122"/>
            </a:endParaRPr>
          </a:p>
          <a:p>
            <a:pPr marL="0" lvl="0" indent="0">
              <a:buNone/>
            </a:pPr>
            <a:endParaRPr lang="en-US" altLang="zh-CN" sz="2515">
              <a:latin typeface="Microsoft YaHei" panose="020B0503020204020204" charset="-122"/>
              <a:ea typeface="Microsoft YaHei" panose="020B0503020204020204" charset="-122"/>
            </a:endParaRPr>
          </a:p>
          <a:p>
            <a:pPr marL="0" lvl="0" indent="0">
              <a:buNone/>
            </a:pPr>
            <a:r>
              <a:rPr lang="en-US" altLang="zh-CN" sz="2515">
                <a:latin typeface="Microsoft YaHei" panose="020B0503020204020204" charset="-122"/>
                <a:ea typeface="Microsoft YaHei" panose="020B0503020204020204" charset="-122"/>
              </a:rPr>
              <a:t>2. </a:t>
            </a:r>
            <a:r>
              <a:rPr lang="zh-CN" altLang="en-US" sz="2515">
                <a:latin typeface="Microsoft YaHei" panose="020B0503020204020204" charset="-122"/>
                <a:ea typeface="Microsoft YaHei" panose="020B0503020204020204" charset="-122"/>
              </a:rPr>
              <a:t>调研</a:t>
            </a:r>
            <a:r>
              <a:rPr lang="en-US" altLang="zh-CN" sz="2515">
                <a:latin typeface="Microsoft YaHei" panose="020B0503020204020204" charset="-122"/>
                <a:ea typeface="Microsoft YaHei" panose="020B0503020204020204" charset="-122"/>
              </a:rPr>
              <a:t>[</a:t>
            </a:r>
            <a:r>
              <a:rPr lang="en-US" altLang="zh-CN" sz="2515" b="1">
                <a:latin typeface="Microsoft YaHei" panose="020B0503020204020204" charset="-122"/>
                <a:ea typeface="Microsoft YaHei" panose="020B0503020204020204" charset="-122"/>
              </a:rPr>
              <a:t>xpra</a:t>
            </a:r>
            <a:r>
              <a:rPr lang="en-US" altLang="zh-CN" sz="2515">
                <a:latin typeface="Microsoft YaHei" panose="020B0503020204020204" charset="-122"/>
                <a:ea typeface="Microsoft YaHei" panose="020B0503020204020204" charset="-122"/>
              </a:rPr>
              <a:t>]</a:t>
            </a:r>
            <a:endParaRPr lang="en-US" altLang="zh-CN" sz="2515">
              <a:latin typeface="Microsoft YaHei" panose="020B0503020204020204" charset="-122"/>
              <a:ea typeface="Microsoft YaHei" panose="020B0503020204020204" charset="-122"/>
            </a:endParaRPr>
          </a:p>
          <a:p>
            <a:pPr lvl="1"/>
            <a:endParaRPr lang="zh-CN" altLang="en-US" sz="2260">
              <a:latin typeface="Microsoft YaHei" panose="020B0503020204020204" charset="-122"/>
              <a:ea typeface="Microsoft YaHei" panose="020B0503020204020204" charset="-122"/>
            </a:endParaRPr>
          </a:p>
          <a:p>
            <a:pPr lvl="1"/>
            <a:r>
              <a:rPr lang="zh-CN" altLang="en-US" sz="2260">
                <a:latin typeface="Microsoft YaHei" panose="020B0503020204020204" charset="-122"/>
                <a:ea typeface="Microsoft YaHei" panose="020B0503020204020204" charset="-122"/>
              </a:rPr>
              <a:t>考查其协议</a:t>
            </a:r>
            <a:r>
              <a:rPr lang="en-US" altLang="zh-CN" sz="2260">
                <a:latin typeface="Microsoft YaHei" panose="020B0503020204020204" charset="-122"/>
                <a:ea typeface="Microsoft YaHei" panose="020B0503020204020204" charset="-122"/>
              </a:rPr>
              <a:t>, </a:t>
            </a:r>
            <a:r>
              <a:rPr lang="zh-CN" altLang="en-US" sz="2260">
                <a:latin typeface="Microsoft YaHei" panose="020B0503020204020204" charset="-122"/>
                <a:ea typeface="Microsoft YaHei" panose="020B0503020204020204" charset="-122"/>
              </a:rPr>
              <a:t>其延迟问题</a:t>
            </a:r>
            <a:endParaRPr lang="zh-CN" altLang="en-US" sz="2260">
              <a:latin typeface="Microsoft YaHei" panose="020B0503020204020204" charset="-122"/>
              <a:ea typeface="Microsoft YaHei" panose="020B0503020204020204" charset="-122"/>
            </a:endParaRPr>
          </a:p>
          <a:p>
            <a:pPr marL="0" lvl="0" indent="0">
              <a:buNone/>
            </a:pPr>
            <a:endParaRPr lang="en-US" altLang="zh-CN" sz="2510">
              <a:latin typeface="Microsoft YaHei" panose="020B0503020204020204" charset="-122"/>
              <a:ea typeface="Microsoft YaHei" panose="020B0503020204020204" charset="-122"/>
            </a:endParaRPr>
          </a:p>
          <a:p>
            <a:pPr marL="0" lvl="0" indent="0">
              <a:buNone/>
            </a:pPr>
            <a:r>
              <a:rPr lang="en-US" altLang="zh-CN" sz="2510">
                <a:solidFill>
                  <a:schemeClr val="bg1">
                    <a:lumMod val="75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</a:rPr>
              <a:t>3. </a:t>
            </a:r>
            <a:r>
              <a:rPr lang="en-US" altLang="zh-CN" sz="2510">
                <a:solidFill>
                  <a:schemeClr val="bg1">
                    <a:lumMod val="75000"/>
                  </a:schemeClr>
                </a:solidFill>
                <a:effectLst/>
                <a:latin typeface="Microsoft YaHei" panose="020B0503020204020204" charset="-122"/>
                <a:ea typeface="Microsoft YaHei" panose="020B0503020204020204" charset="-122"/>
              </a:rPr>
              <a:t>RDP, x2go, NoMachine</a:t>
            </a:r>
            <a:endParaRPr lang="en-US" altLang="zh-CN" sz="2510">
              <a:solidFill>
                <a:schemeClr val="bg1">
                  <a:lumMod val="75000"/>
                </a:schemeClr>
              </a:solidFill>
              <a:effectLst/>
              <a:latin typeface="Microsoft YaHei" panose="020B0503020204020204" charset="-122"/>
              <a:ea typeface="Microsoft YaHei" panose="020B0503020204020204" charset="-122"/>
            </a:endParaRPr>
          </a:p>
          <a:p>
            <a:pPr marL="0" lvl="0" indent="0">
              <a:buNone/>
            </a:pPr>
            <a:endParaRPr lang="en-US" altLang="zh-CN" sz="2510">
              <a:solidFill>
                <a:schemeClr val="bg1">
                  <a:lumMod val="75000"/>
                </a:schemeClr>
              </a:solidFill>
              <a:effectLst/>
              <a:latin typeface="Microsoft YaHei" panose="020B0503020204020204" charset="-122"/>
              <a:ea typeface="Microsoft YaHei" panose="020B0503020204020204" charset="-122"/>
            </a:endParaRPr>
          </a:p>
          <a:p>
            <a:pPr marL="0" lvl="0" indent="0">
              <a:buNone/>
            </a:pPr>
            <a:r>
              <a:rPr lang="en-US" altLang="zh-CN" sz="2510">
                <a:solidFill>
                  <a:schemeClr val="bg1">
                    <a:lumMod val="75000"/>
                  </a:schemeClr>
                </a:solidFill>
                <a:effectLst/>
                <a:latin typeface="Microsoft YaHei" panose="020B0503020204020204" charset="-122"/>
                <a:ea typeface="Microsoft YaHei" panose="020B0503020204020204" charset="-122"/>
              </a:rPr>
              <a:t>4. </a:t>
            </a:r>
            <a:r>
              <a:rPr lang="zh-CN" altLang="en-US" sz="2510">
                <a:solidFill>
                  <a:schemeClr val="bg1">
                    <a:lumMod val="75000"/>
                  </a:schemeClr>
                </a:solidFill>
                <a:effectLst/>
                <a:latin typeface="Microsoft YaHei" panose="020B0503020204020204" charset="-122"/>
                <a:ea typeface="Microsoft YaHei" panose="020B0503020204020204" charset="-122"/>
              </a:rPr>
              <a:t>手打</a:t>
            </a:r>
            <a:endParaRPr lang="zh-CN" altLang="en-US" sz="2510">
              <a:solidFill>
                <a:schemeClr val="bg1">
                  <a:lumMod val="75000"/>
                </a:schemeClr>
              </a:solidFill>
              <a:effectLst/>
              <a:latin typeface="Microsoft YaHei" panose="020B0503020204020204" charset="-122"/>
              <a:ea typeface="Microsoft YaHei" panose="020B0503020204020204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838200" y="205105"/>
            <a:ext cx="10515600" cy="6447790"/>
          </a:xfrm>
        </p:spPr>
        <p:txBody>
          <a:bodyPr>
            <a:normAutofit/>
          </a:bodyPr>
          <a:p>
            <a:pPr algn="ctr"/>
            <a:r>
              <a:rPr lang="zh-CN" sz="4400" b="0">
                <a:effectLst/>
                <a:latin typeface="Microsoft YaHei" panose="020B0503020204020204" charset="-122"/>
                <a:ea typeface="Microsoft YaHei" panose="020B0503020204020204" charset="-122"/>
              </a:rPr>
              <a:t>报告结束</a:t>
            </a:r>
            <a:br>
              <a:rPr lang="zh-CN" sz="4400" b="0">
                <a:effectLst/>
                <a:latin typeface="Microsoft YaHei" panose="020B0503020204020204" charset="-122"/>
                <a:ea typeface="Microsoft YaHei" panose="020B0503020204020204" charset="-122"/>
              </a:rPr>
            </a:br>
            <a:br>
              <a:rPr lang="zh-CN" sz="4000" b="0">
                <a:effectLst/>
                <a:latin typeface="Microsoft YaHei" panose="020B0503020204020204" charset="-122"/>
                <a:ea typeface="Microsoft YaHei" panose="020B0503020204020204" charset="-122"/>
              </a:rPr>
            </a:br>
            <a:r>
              <a:rPr lang="zh-CN" sz="3600" b="0">
                <a:effectLst/>
                <a:latin typeface="Microsoft YaHei" panose="020B0503020204020204" charset="-122"/>
                <a:ea typeface="Microsoft YaHei" panose="020B0503020204020204" charset="-122"/>
              </a:rPr>
              <a:t>谢谢大家</a:t>
            </a:r>
            <a:br>
              <a:rPr lang="en-US" altLang="zh-CN" sz="4000" b="0">
                <a:effectLst/>
                <a:latin typeface="Microsoft YaHei" panose="020B0503020204020204" charset="-122"/>
                <a:ea typeface="Microsoft YaHei" panose="020B0503020204020204" charset="-122"/>
              </a:rPr>
            </a:br>
            <a:endParaRPr lang="en-US" altLang="zh-CN" sz="4000" b="0">
              <a:effectLst/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6" name="Subtitle 2"/>
          <p:cNvSpPr>
            <a:spLocks noGrp="true"/>
          </p:cNvSpPr>
          <p:nvPr/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</a:endParaRPr>
          </a:p>
          <a:p>
            <a:endParaRPr lang="zh-CN" altLang="en-US"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</a:endParaRPr>
          </a:p>
          <a:p>
            <a:endParaRPr lang="zh-CN" altLang="en-US"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</a:endParaRPr>
          </a:p>
          <a:p>
            <a:endParaRPr lang="zh-CN" altLang="en-US"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</a:endParaRPr>
          </a:p>
          <a:p>
            <a:r>
              <a:rPr lang="zh-CN" altLang="en-US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周永潇</a:t>
            </a:r>
            <a:r>
              <a:rPr lang="en-US" altLang="zh-CN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  </a:t>
            </a:r>
            <a:r>
              <a:rPr lang="zh-CN" altLang="en-US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+mn-ea"/>
              </a:rPr>
              <a:t>王文新</a:t>
            </a:r>
            <a:endParaRPr lang="zh-CN" altLang="en-US"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zh-CN" altLang="en-US" sz="4000">
                <a:effectLst/>
                <a:latin typeface="Microsoft YaHei" panose="020B0503020204020204" charset="-122"/>
                <a:ea typeface="Microsoft YaHei" panose="020B0503020204020204" charset="-122"/>
              </a:rPr>
              <a:t>说明</a:t>
            </a:r>
            <a:endParaRPr lang="zh-CN" altLang="en-US" sz="4000">
              <a:effectLst/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p>
            <a:r>
              <a:rPr lang="zh-CN" altLang="en-US" sz="2800">
                <a:latin typeface="Microsoft YaHei" panose="020B0503020204020204" charset="-122"/>
                <a:ea typeface="Microsoft YaHei" panose="020B0503020204020204" charset="-122"/>
              </a:rPr>
              <a:t>理想的项目</a:t>
            </a:r>
            <a:endParaRPr lang="zh-CN" altLang="en-US" sz="2800">
              <a:latin typeface="Microsoft YaHei" panose="020B0503020204020204" charset="-122"/>
              <a:ea typeface="Microsoft YaHei" panose="020B0503020204020204" charset="-122"/>
            </a:endParaRPr>
          </a:p>
          <a:p>
            <a:pPr lvl="1"/>
            <a:endParaRPr lang="zh-CN" altLang="en-US" sz="2400">
              <a:latin typeface="Microsoft YaHei" panose="020B0503020204020204" charset="-122"/>
              <a:ea typeface="Microsoft YaHei" panose="020B0503020204020204" charset="-122"/>
            </a:endParaRPr>
          </a:p>
          <a:p>
            <a:pPr lvl="1"/>
            <a:r>
              <a:rPr lang="zh-CN" altLang="en-US" sz="2400">
                <a:latin typeface="Microsoft YaHei" panose="020B0503020204020204" charset="-122"/>
                <a:ea typeface="Microsoft YaHei" panose="020B0503020204020204" charset="-122"/>
              </a:rPr>
              <a:t>端到端</a:t>
            </a:r>
            <a:endParaRPr lang="zh-CN" altLang="en-US" sz="2400">
              <a:latin typeface="Microsoft YaHei" panose="020B0503020204020204" charset="-122"/>
              <a:ea typeface="Microsoft YaHei" panose="020B0503020204020204" charset="-122"/>
            </a:endParaRPr>
          </a:p>
          <a:p>
            <a:pPr lvl="1"/>
            <a:endParaRPr lang="zh-CN" altLang="en-US" sz="2400">
              <a:latin typeface="Microsoft YaHei" panose="020B0503020204020204" charset="-122"/>
              <a:ea typeface="Microsoft YaHei" panose="020B0503020204020204" charset="-122"/>
            </a:endParaRPr>
          </a:p>
          <a:p>
            <a:pPr lvl="1"/>
            <a:r>
              <a:rPr lang="zh-CN" altLang="en-US" sz="2400">
                <a:latin typeface="Microsoft YaHei" panose="020B0503020204020204" charset="-122"/>
                <a:ea typeface="Microsoft YaHei" panose="020B0503020204020204" charset="-122"/>
              </a:rPr>
              <a:t>提供远程桌面功能</a:t>
            </a:r>
            <a:endParaRPr lang="zh-CN" altLang="en-US" sz="2400">
              <a:latin typeface="Microsoft YaHei" panose="020B0503020204020204" charset="-122"/>
              <a:ea typeface="Microsoft YaHei" panose="020B0503020204020204" charset="-122"/>
            </a:endParaRPr>
          </a:p>
          <a:p>
            <a:pPr lvl="1"/>
            <a:endParaRPr lang="en-US" altLang="zh-CN" sz="2400">
              <a:latin typeface="Microsoft YaHei" panose="020B0503020204020204" charset="-122"/>
              <a:ea typeface="Microsoft YaHei" panose="020B0503020204020204" charset="-122"/>
            </a:endParaRPr>
          </a:p>
          <a:p>
            <a:pPr lvl="1"/>
            <a:r>
              <a:rPr lang="zh-CN" altLang="en-US" sz="2400">
                <a:latin typeface="Microsoft YaHei" panose="020B0503020204020204" charset="-122"/>
                <a:ea typeface="Microsoft YaHei" panose="020B0503020204020204" charset="-122"/>
              </a:rPr>
              <a:t>开源</a:t>
            </a:r>
            <a:endParaRPr lang="zh-CN" altLang="en-US" sz="2400">
              <a:latin typeface="Microsoft YaHei" panose="020B0503020204020204" charset="-122"/>
              <a:ea typeface="Microsoft YaHei" panose="020B0503020204020204" charset="-122"/>
            </a:endParaRPr>
          </a:p>
          <a:p>
            <a:pPr lvl="1"/>
            <a:endParaRPr lang="zh-CN" altLang="en-US" sz="2400">
              <a:latin typeface="Microsoft YaHei" panose="020B0503020204020204" charset="-122"/>
              <a:ea typeface="Microsoft YaHei" panose="020B0503020204020204" charset="-122"/>
            </a:endParaRPr>
          </a:p>
          <a:p>
            <a:pPr lvl="1"/>
            <a:r>
              <a:rPr lang="zh-CN" altLang="en-US" sz="2400">
                <a:latin typeface="Microsoft YaHei" panose="020B0503020204020204" charset="-122"/>
                <a:ea typeface="Microsoft YaHei" panose="020B0503020204020204" charset="-122"/>
              </a:rPr>
              <a:t>时延主要受传输限制</a:t>
            </a:r>
            <a:endParaRPr lang="zh-CN" altLang="en-US" sz="2400">
              <a:latin typeface="Microsoft YaHei" panose="020B0503020204020204" charset="-122"/>
              <a:ea typeface="Microsoft YaHei" panose="020B0503020204020204" charset="-122"/>
            </a:endParaRPr>
          </a:p>
          <a:p>
            <a:pPr lvl="1"/>
            <a:endParaRPr lang="zh-CN" altLang="en-US" sz="2400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4" name="Text Box 3"/>
          <p:cNvSpPr txBox="true"/>
          <p:nvPr/>
        </p:nvSpPr>
        <p:spPr>
          <a:xfrm>
            <a:off x="4711700" y="2663190"/>
            <a:ext cx="645160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</a:rPr>
              <a:t>接下来所指 “Server”均为 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</a:rPr>
              <a:t>共享桌面的一方</a:t>
            </a:r>
            <a:endParaRPr lang="zh-CN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charset="-122"/>
              <a:ea typeface="Microsoft YaHei" panose="020B0503020204020204" charset="-122"/>
            </a:endParaRPr>
          </a:p>
          <a:p>
            <a:pPr algn="r"/>
            <a:endParaRPr lang="zh-CN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charset="-122"/>
              <a:ea typeface="Microsoft YaHei" panose="020B0503020204020204" charset="-122"/>
            </a:endParaRPr>
          </a:p>
          <a:p>
            <a:pPr algn="r"/>
            <a:endParaRPr lang="zh-CN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charset="-122"/>
              <a:ea typeface="Microsoft YaHei" panose="020B0503020204020204" charset="-122"/>
            </a:endParaRPr>
          </a:p>
          <a:p>
            <a:pPr algn="r"/>
            <a:endParaRPr lang="zh-CN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charset="-122"/>
              <a:ea typeface="Microsoft YaHei" panose="020B0503020204020204" charset="-122"/>
            </a:endParaRPr>
          </a:p>
          <a:p>
            <a:pPr algn="r"/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</a:rPr>
              <a:t>Windows RDP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</a:rPr>
              <a:t>改不了</a:t>
            </a:r>
            <a:endParaRPr lang="zh-CN" altLang="en-US" sz="240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charset="-122"/>
              <a:ea typeface="Microsoft YaHei" panose="020B0503020204020204" charset="-122"/>
            </a:endParaRPr>
          </a:p>
          <a:p>
            <a:pPr algn="r"/>
            <a:endParaRPr lang="zh-CN" altLang="en-US" sz="240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charset="-122"/>
              <a:ea typeface="Microsoft YaHei" panose="020B0503020204020204" charset="-122"/>
            </a:endParaRPr>
          </a:p>
          <a:p>
            <a:pPr algn="r"/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</a:rPr>
              <a:t>VNC?</a:t>
            </a:r>
            <a:endParaRPr lang="en-US" altLang="zh-CN" sz="240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charset="-122"/>
              <a:ea typeface="Microsoft YaHei" panose="020B0503020204020204" charset="-122"/>
            </a:endParaRPr>
          </a:p>
          <a:p>
            <a:pPr algn="r"/>
            <a:endParaRPr lang="en-US" altLang="zh-CN" sz="240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charset="-122"/>
              <a:ea typeface="Microsoft YaHei" panose="020B0503020204020204" charset="-122"/>
            </a:endParaRPr>
          </a:p>
          <a:p>
            <a:pPr algn="r"/>
            <a:endParaRPr lang="en-US" altLang="zh-CN" sz="240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charset="-122"/>
              <a:ea typeface="Microsoft YaHei" panose="020B050302020402020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zh-CN" altLang="en-US" sz="4000">
                <a:effectLst/>
                <a:latin typeface="Microsoft YaHei" panose="020B0503020204020204" charset="-122"/>
                <a:ea typeface="Microsoft YaHei" panose="020B0503020204020204" charset="-122"/>
              </a:rPr>
              <a:t>说明</a:t>
            </a:r>
            <a:endParaRPr lang="zh-CN" altLang="en-US" sz="4000">
              <a:effectLst/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zh-CN" altLang="en-US" sz="2800">
                <a:latin typeface="Microsoft YaHei" panose="020B0503020204020204" charset="-122"/>
                <a:ea typeface="Microsoft YaHei" panose="020B0503020204020204" charset="-122"/>
              </a:rPr>
              <a:t>几个概念</a:t>
            </a:r>
            <a:endParaRPr lang="zh-CN" altLang="en-US" sz="2800">
              <a:latin typeface="Microsoft YaHei" panose="020B0503020204020204" charset="-122"/>
              <a:ea typeface="Microsoft YaHei" panose="020B0503020204020204" charset="-122"/>
            </a:endParaRPr>
          </a:p>
          <a:p>
            <a:pPr lvl="1"/>
            <a:endParaRPr lang="zh-CN" altLang="en-US" sz="2400">
              <a:latin typeface="Microsoft YaHei" panose="020B0503020204020204" charset="-122"/>
              <a:ea typeface="Microsoft YaHei" panose="020B0503020204020204" charset="-122"/>
            </a:endParaRPr>
          </a:p>
          <a:p>
            <a:pPr lvl="1"/>
            <a:r>
              <a:rPr lang="zh-CN" altLang="en-US" sz="2400">
                <a:latin typeface="Microsoft YaHei" panose="020B0503020204020204" charset="-122"/>
                <a:ea typeface="Microsoft YaHei" panose="020B0503020204020204" charset="-122"/>
              </a:rPr>
              <a:t>远程桌面协议</a:t>
            </a:r>
            <a:endParaRPr lang="zh-CN" altLang="en-US" sz="2400">
              <a:latin typeface="Microsoft YaHei" panose="020B0503020204020204" charset="-122"/>
              <a:ea typeface="Microsoft YaHei" panose="020B0503020204020204" charset="-122"/>
            </a:endParaRPr>
          </a:p>
          <a:p>
            <a:pPr lvl="2"/>
            <a:endParaRPr lang="zh-CN" altLang="en-US" sz="2130">
              <a:latin typeface="Microsoft YaHei" panose="020B0503020204020204" charset="-122"/>
              <a:ea typeface="Microsoft YaHei" panose="020B0503020204020204" charset="-122"/>
            </a:endParaRPr>
          </a:p>
          <a:p>
            <a:pPr lvl="2"/>
            <a:r>
              <a:rPr lang="zh-CN" altLang="en-US" sz="2130">
                <a:latin typeface="Microsoft YaHei" panose="020B0503020204020204" charset="-122"/>
                <a:ea typeface="Microsoft YaHei" panose="020B0503020204020204" charset="-122"/>
              </a:rPr>
              <a:t>如</a:t>
            </a:r>
            <a:r>
              <a:rPr lang="en-US" altLang="zh-CN" sz="2130" b="1">
                <a:latin typeface="Microsoft YaHei" panose="020B0503020204020204" charset="-122"/>
                <a:ea typeface="Microsoft YaHei" panose="020B0503020204020204" charset="-122"/>
              </a:rPr>
              <a:t>RDP</a:t>
            </a:r>
            <a:r>
              <a:rPr lang="en-US" altLang="zh-CN" sz="2130">
                <a:latin typeface="Microsoft YaHei" panose="020B0503020204020204" charset="-122"/>
                <a:ea typeface="Microsoft YaHei" panose="020B0503020204020204" charset="-122"/>
              </a:rPr>
              <a:t>, </a:t>
            </a:r>
            <a:r>
              <a:rPr lang="en-US" altLang="zh-CN" sz="2130" b="1">
                <a:latin typeface="Microsoft YaHei" panose="020B0503020204020204" charset="-122"/>
                <a:ea typeface="Microsoft YaHei" panose="020B0503020204020204" charset="-122"/>
              </a:rPr>
              <a:t>NX</a:t>
            </a:r>
            <a:r>
              <a:rPr lang="en-US" altLang="zh-CN" sz="2130">
                <a:latin typeface="Microsoft YaHei" panose="020B0503020204020204" charset="-122"/>
                <a:ea typeface="Microsoft YaHei" panose="020B0503020204020204" charset="-122"/>
              </a:rPr>
              <a:t>, </a:t>
            </a:r>
            <a:r>
              <a:rPr lang="en-US" altLang="zh-CN" sz="2130" b="1">
                <a:latin typeface="Microsoft YaHei" panose="020B0503020204020204" charset="-122"/>
                <a:ea typeface="Microsoft YaHei" panose="020B0503020204020204" charset="-122"/>
              </a:rPr>
              <a:t>SSH</a:t>
            </a:r>
            <a:r>
              <a:rPr lang="en-US" altLang="zh-CN" sz="2130">
                <a:latin typeface="Microsoft YaHei" panose="020B0503020204020204" charset="-122"/>
                <a:ea typeface="Microsoft YaHei" panose="020B0503020204020204" charset="-122"/>
              </a:rPr>
              <a:t>, </a:t>
            </a:r>
            <a:r>
              <a:rPr lang="en-US" altLang="zh-CN" sz="2130" b="1">
                <a:latin typeface="Microsoft YaHei" panose="020B0503020204020204" charset="-122"/>
                <a:ea typeface="Microsoft YaHei" panose="020B0503020204020204" charset="-122"/>
              </a:rPr>
              <a:t>VNC</a:t>
            </a:r>
            <a:endParaRPr lang="zh-CN" altLang="en-US" sz="2130">
              <a:latin typeface="Microsoft YaHei" panose="020B0503020204020204" charset="-122"/>
              <a:ea typeface="Microsoft YaHei" panose="020B0503020204020204" charset="-122"/>
            </a:endParaRPr>
          </a:p>
          <a:p>
            <a:pPr lvl="1"/>
            <a:endParaRPr lang="zh-CN" altLang="en-US" sz="2400">
              <a:latin typeface="Microsoft YaHei" panose="020B0503020204020204" charset="-122"/>
              <a:ea typeface="Microsoft YaHei" panose="020B0503020204020204" charset="-122"/>
            </a:endParaRPr>
          </a:p>
          <a:p>
            <a:pPr lvl="1"/>
            <a:r>
              <a:rPr lang="zh-CN" altLang="en-US" sz="2400">
                <a:latin typeface="Microsoft YaHei" panose="020B0503020204020204" charset="-122"/>
                <a:ea typeface="Microsoft YaHei" panose="020B0503020204020204" charset="-122"/>
              </a:rPr>
              <a:t>基于某</a:t>
            </a:r>
            <a:r>
              <a:rPr lang="en-US" altLang="zh-CN" sz="2400">
                <a:latin typeface="Microsoft YaHei" panose="020B0503020204020204" charset="-122"/>
                <a:ea typeface="Microsoft YaHei" panose="020B0503020204020204" charset="-122"/>
              </a:rPr>
              <a:t>(</a:t>
            </a:r>
            <a:r>
              <a:rPr lang="zh-CN" altLang="en-US" sz="2400">
                <a:latin typeface="Microsoft YaHei" panose="020B0503020204020204" charset="-122"/>
                <a:ea typeface="Microsoft YaHei" panose="020B0503020204020204" charset="-122"/>
              </a:rPr>
              <a:t>几</a:t>
            </a:r>
            <a:r>
              <a:rPr lang="en-US" altLang="zh-CN" sz="2400">
                <a:latin typeface="Microsoft YaHei" panose="020B0503020204020204" charset="-122"/>
                <a:ea typeface="Microsoft YaHei" panose="020B0503020204020204" charset="-122"/>
              </a:rPr>
              <a:t>)</a:t>
            </a:r>
            <a:r>
              <a:rPr lang="zh-CN" altLang="en-US" sz="2400">
                <a:latin typeface="Microsoft YaHei" panose="020B0503020204020204" charset="-122"/>
                <a:ea typeface="Microsoft YaHei" panose="020B0503020204020204" charset="-122"/>
              </a:rPr>
              <a:t>种协议的应用</a:t>
            </a:r>
            <a:endParaRPr lang="zh-CN" altLang="en-US" sz="2400">
              <a:latin typeface="Microsoft YaHei" panose="020B0503020204020204" charset="-122"/>
              <a:ea typeface="Microsoft YaHei" panose="020B0503020204020204" charset="-122"/>
            </a:endParaRPr>
          </a:p>
          <a:p>
            <a:pPr lvl="1"/>
            <a:endParaRPr lang="zh-CN" altLang="en-US" sz="2400">
              <a:latin typeface="Microsoft YaHei" panose="020B0503020204020204" charset="-122"/>
              <a:ea typeface="Microsoft YaHei" panose="020B0503020204020204" charset="-122"/>
            </a:endParaRPr>
          </a:p>
          <a:p>
            <a:pPr lvl="2"/>
            <a:r>
              <a:rPr lang="zh-CN" altLang="en-US" sz="2130">
                <a:latin typeface="Microsoft YaHei" panose="020B0503020204020204" charset="-122"/>
                <a:ea typeface="Microsoft YaHei" panose="020B0503020204020204" charset="-122"/>
              </a:rPr>
              <a:t>分客户</a:t>
            </a:r>
            <a:r>
              <a:rPr lang="en-US" altLang="zh-CN" sz="2130">
                <a:latin typeface="Microsoft YaHei" panose="020B0503020204020204" charset="-122"/>
                <a:ea typeface="Microsoft YaHei" panose="020B0503020204020204" charset="-122"/>
              </a:rPr>
              <a:t>/</a:t>
            </a:r>
            <a:r>
              <a:rPr lang="zh-CN" altLang="en-US" sz="2130">
                <a:latin typeface="Microsoft YaHei" panose="020B0503020204020204" charset="-122"/>
                <a:ea typeface="Microsoft YaHei" panose="020B0503020204020204" charset="-122"/>
              </a:rPr>
              <a:t>服务端</a:t>
            </a:r>
            <a:r>
              <a:rPr lang="en-US" altLang="zh-CN" sz="2130">
                <a:latin typeface="Microsoft YaHei" panose="020B0503020204020204" charset="-122"/>
                <a:ea typeface="Microsoft YaHei" panose="020B0503020204020204" charset="-122"/>
              </a:rPr>
              <a:t>, </a:t>
            </a:r>
            <a:r>
              <a:rPr lang="zh-CN" altLang="en-US" sz="2130">
                <a:latin typeface="Microsoft YaHei" panose="020B0503020204020204" charset="-122"/>
                <a:ea typeface="Microsoft YaHei" panose="020B0503020204020204" charset="-122"/>
              </a:rPr>
              <a:t>如</a:t>
            </a:r>
            <a:r>
              <a:rPr lang="en-US" altLang="zh-CN" sz="2130">
                <a:latin typeface="Microsoft YaHei" panose="020B0503020204020204" charset="-122"/>
                <a:ea typeface="Microsoft YaHei" panose="020B0503020204020204" charset="-122"/>
              </a:rPr>
              <a:t>[</a:t>
            </a:r>
            <a:r>
              <a:rPr lang="en-US" altLang="zh-CN" sz="2130" b="1">
                <a:latin typeface="Microsoft YaHei" panose="020B0503020204020204" charset="-122"/>
                <a:ea typeface="Microsoft YaHei" panose="020B0503020204020204" charset="-122"/>
              </a:rPr>
              <a:t>Remmina</a:t>
            </a:r>
            <a:r>
              <a:rPr lang="en-US" altLang="zh-CN" sz="2130">
                <a:latin typeface="Microsoft YaHei" panose="020B0503020204020204" charset="-122"/>
                <a:ea typeface="Microsoft YaHei" panose="020B0503020204020204" charset="-122"/>
              </a:rPr>
              <a:t>], [</a:t>
            </a:r>
            <a:r>
              <a:rPr lang="en-US" altLang="zh-CN" sz="2130" b="1">
                <a:latin typeface="Microsoft YaHei" panose="020B0503020204020204" charset="-122"/>
                <a:ea typeface="Microsoft YaHei" panose="020B0503020204020204" charset="-122"/>
              </a:rPr>
              <a:t>TigerVNC</a:t>
            </a:r>
            <a:r>
              <a:rPr lang="en-US" altLang="zh-CN" sz="2130">
                <a:latin typeface="Microsoft YaHei" panose="020B0503020204020204" charset="-122"/>
                <a:ea typeface="Microsoft YaHei" panose="020B0503020204020204" charset="-122"/>
              </a:rPr>
              <a:t>], [</a:t>
            </a:r>
            <a:r>
              <a:rPr lang="en-US" altLang="zh-CN" sz="2130" b="1">
                <a:latin typeface="Microsoft YaHei" panose="020B0503020204020204" charset="-122"/>
                <a:ea typeface="Microsoft YaHei" panose="020B0503020204020204" charset="-122"/>
              </a:rPr>
              <a:t>N</a:t>
            </a:r>
            <a:r>
              <a:rPr lang="en-US" altLang="zh-CN" sz="2130" b="1">
                <a:latin typeface="Microsoft YaHei" panose="020B0503020204020204" charset="-122"/>
                <a:ea typeface="Microsoft YaHei" panose="020B0503020204020204" charset="-122"/>
              </a:rPr>
              <a:t>oMachine</a:t>
            </a:r>
            <a:r>
              <a:rPr lang="en-US" altLang="zh-CN" sz="2130">
                <a:latin typeface="Microsoft YaHei" panose="020B0503020204020204" charset="-122"/>
                <a:ea typeface="Microsoft YaHei" panose="020B0503020204020204" charset="-122"/>
              </a:rPr>
              <a:t>]</a:t>
            </a:r>
            <a:endParaRPr lang="en-US" altLang="zh-CN" sz="2130">
              <a:latin typeface="Microsoft YaHei" panose="020B0503020204020204" charset="-122"/>
              <a:ea typeface="Microsoft YaHei" panose="020B0503020204020204" charset="-122"/>
            </a:endParaRPr>
          </a:p>
          <a:p>
            <a:pPr lvl="2"/>
            <a:endParaRPr lang="zh-CN" altLang="en-US" sz="1890">
              <a:latin typeface="Microsoft YaHei" panose="020B0503020204020204" charset="-122"/>
              <a:ea typeface="Microsoft YaHei" panose="020B0503020204020204" charset="-122"/>
            </a:endParaRPr>
          </a:p>
          <a:p>
            <a:pPr lvl="1"/>
            <a:r>
              <a:rPr lang="zh-CN" altLang="en-US" sz="2400">
                <a:latin typeface="Microsoft YaHei" panose="020B0503020204020204" charset="-122"/>
                <a:ea typeface="Microsoft YaHei" panose="020B0503020204020204" charset="-122"/>
              </a:rPr>
              <a:t>不基于现有协议的应用</a:t>
            </a:r>
            <a:endParaRPr lang="zh-CN" altLang="en-US" sz="2400">
              <a:latin typeface="Microsoft YaHei" panose="020B0503020204020204" charset="-122"/>
              <a:ea typeface="Microsoft YaHei" panose="020B0503020204020204" charset="-122"/>
            </a:endParaRPr>
          </a:p>
          <a:p>
            <a:pPr lvl="1"/>
            <a:endParaRPr lang="zh-CN" altLang="en-US" sz="2400">
              <a:latin typeface="Microsoft YaHei" panose="020B0503020204020204" charset="-122"/>
              <a:ea typeface="Microsoft YaHei" panose="020B0503020204020204" charset="-122"/>
            </a:endParaRPr>
          </a:p>
          <a:p>
            <a:pPr lvl="2"/>
            <a:r>
              <a:rPr lang="zh-CN" altLang="en-US" sz="2130">
                <a:latin typeface="Microsoft YaHei" panose="020B0503020204020204" charset="-122"/>
                <a:ea typeface="Microsoft YaHei" panose="020B0503020204020204" charset="-122"/>
              </a:rPr>
              <a:t>如</a:t>
            </a:r>
            <a:r>
              <a:rPr lang="en-US" altLang="zh-CN" sz="2130">
                <a:latin typeface="Microsoft YaHei" panose="020B0503020204020204" charset="-122"/>
                <a:ea typeface="Microsoft YaHei" panose="020B0503020204020204" charset="-122"/>
              </a:rPr>
              <a:t>[</a:t>
            </a:r>
            <a:r>
              <a:rPr lang="en-US" altLang="zh-CN" sz="2130" b="1">
                <a:latin typeface="Microsoft YaHei" panose="020B0503020204020204" charset="-122"/>
                <a:ea typeface="Microsoft YaHei" panose="020B0503020204020204" charset="-122"/>
              </a:rPr>
              <a:t>xpra</a:t>
            </a:r>
            <a:r>
              <a:rPr lang="en-US" altLang="zh-CN" sz="2130">
                <a:latin typeface="Microsoft YaHei" panose="020B0503020204020204" charset="-122"/>
                <a:ea typeface="Microsoft YaHei" panose="020B0503020204020204" charset="-122"/>
              </a:rPr>
              <a:t>]</a:t>
            </a:r>
            <a:endParaRPr lang="en-US" altLang="zh-CN" sz="2130">
              <a:latin typeface="Microsoft YaHei" panose="020B0503020204020204" charset="-122"/>
              <a:ea typeface="Microsoft YaHei" panose="020B050302020402020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zh-CN" altLang="en-US" sz="4000">
                <a:effectLst/>
                <a:latin typeface="Microsoft YaHei" panose="020B0503020204020204" charset="-122"/>
                <a:ea typeface="Microsoft YaHei" panose="020B0503020204020204" charset="-122"/>
              </a:rPr>
              <a:t>调研</a:t>
            </a:r>
            <a:endParaRPr lang="zh-CN" altLang="en-US" sz="4000">
              <a:effectLst/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>
            <a:normAutofit fontScale="90000" lnSpcReduction="20000"/>
          </a:bodyPr>
          <a:p>
            <a:pPr marL="0" indent="0">
              <a:buNone/>
            </a:pPr>
            <a:r>
              <a:rPr lang="zh-CN" altLang="en-US" sz="2800">
                <a:latin typeface="Microsoft YaHei" panose="020B0503020204020204" charset="-122"/>
                <a:ea typeface="Microsoft YaHei" panose="020B0503020204020204" charset="-122"/>
              </a:rPr>
              <a:t>1. </a:t>
            </a:r>
            <a:r>
              <a:rPr lang="zh-CN" altLang="en-US" sz="2800" b="1">
                <a:latin typeface="Microsoft YaHei" panose="020B0503020204020204" charset="-122"/>
                <a:ea typeface="Microsoft YaHei" panose="020B0503020204020204" charset="-122"/>
              </a:rPr>
              <a:t>VNC</a:t>
            </a:r>
            <a:r>
              <a:rPr lang="zh-CN" altLang="en-US" sz="2800">
                <a:latin typeface="Microsoft YaHei" panose="020B0503020204020204" charset="-122"/>
                <a:ea typeface="Microsoft YaHei" panose="020B0503020204020204" charset="-122"/>
              </a:rPr>
              <a:t> (Virtual Network Console)</a:t>
            </a:r>
            <a:endParaRPr lang="zh-CN" altLang="en-US" sz="2800">
              <a:latin typeface="Microsoft YaHei" panose="020B0503020204020204" charset="-122"/>
              <a:ea typeface="Microsoft YaHei" panose="020B0503020204020204" charset="-122"/>
            </a:endParaRPr>
          </a:p>
          <a:p>
            <a:pPr lvl="1"/>
            <a:endParaRPr lang="zh-CN" altLang="en-US" sz="2520">
              <a:latin typeface="Microsoft YaHei" panose="020B0503020204020204" charset="-122"/>
              <a:ea typeface="Microsoft YaHei" panose="020B0503020204020204" charset="-122"/>
            </a:endParaRPr>
          </a:p>
          <a:p>
            <a:pPr lvl="1"/>
            <a:r>
              <a:rPr lang="zh-CN" altLang="en-US" sz="2520">
                <a:latin typeface="Microsoft YaHei" panose="020B0503020204020204" charset="-122"/>
                <a:ea typeface="Microsoft YaHei" panose="020B0503020204020204" charset="-122"/>
              </a:rPr>
              <a:t>相当于一款协议</a:t>
            </a:r>
            <a:endParaRPr lang="zh-CN" altLang="en-US" sz="2520">
              <a:latin typeface="Microsoft YaHei" panose="020B0503020204020204" charset="-122"/>
              <a:ea typeface="Microsoft YaHei" panose="020B0503020204020204" charset="-122"/>
            </a:endParaRPr>
          </a:p>
          <a:p>
            <a:pPr lvl="1"/>
            <a:endParaRPr lang="zh-CN" altLang="en-US" sz="2520">
              <a:latin typeface="Microsoft YaHei" panose="020B0503020204020204" charset="-122"/>
              <a:ea typeface="Microsoft YaHei" panose="020B0503020204020204" charset="-122"/>
            </a:endParaRPr>
          </a:p>
          <a:p>
            <a:pPr lvl="1"/>
            <a:r>
              <a:rPr lang="zh-CN" altLang="en-US" sz="2520">
                <a:latin typeface="Microsoft YaHei" panose="020B0503020204020204" charset="-122"/>
                <a:ea typeface="Microsoft YaHei" panose="020B0503020204020204" charset="-122"/>
              </a:rPr>
              <a:t>截图, 压缩, 传输, 较为低效</a:t>
            </a:r>
            <a:endParaRPr lang="zh-CN" altLang="en-US" sz="2520">
              <a:latin typeface="Microsoft YaHei" panose="020B0503020204020204" charset="-122"/>
              <a:ea typeface="Microsoft YaHei" panose="020B0503020204020204" charset="-122"/>
            </a:endParaRPr>
          </a:p>
          <a:p>
            <a:pPr lvl="1"/>
            <a:endParaRPr lang="zh-CN" altLang="en-US" sz="2520">
              <a:latin typeface="Microsoft YaHei" panose="020B0503020204020204" charset="-122"/>
              <a:ea typeface="Microsoft YaHei" panose="020B0503020204020204" charset="-122"/>
            </a:endParaRPr>
          </a:p>
          <a:p>
            <a:pPr lvl="1"/>
            <a:r>
              <a:rPr lang="zh-CN" altLang="en-US" sz="2520">
                <a:latin typeface="Microsoft YaHei" panose="020B0503020204020204" charset="-122"/>
                <a:ea typeface="Microsoft YaHei" panose="020B0503020204020204" charset="-122"/>
              </a:rPr>
              <a:t>代表软件: </a:t>
            </a:r>
            <a:endParaRPr lang="zh-CN" altLang="en-US" sz="2520">
              <a:latin typeface="Microsoft YaHei" panose="020B0503020204020204" charset="-122"/>
              <a:ea typeface="Microsoft YaHei" panose="020B0503020204020204" charset="-122"/>
            </a:endParaRPr>
          </a:p>
          <a:p>
            <a:pPr lvl="1"/>
            <a:endParaRPr lang="zh-CN" altLang="en-US" sz="2800">
              <a:latin typeface="Microsoft YaHei" panose="020B0503020204020204" charset="-122"/>
              <a:ea typeface="Microsoft YaHei" panose="020B0503020204020204" charset="-122"/>
            </a:endParaRPr>
          </a:p>
          <a:p>
            <a:pPr lvl="2"/>
            <a:r>
              <a:rPr lang="zh-CN" altLang="en-US" sz="2240">
                <a:latin typeface="Microsoft YaHei" panose="020B0503020204020204" charset="-122"/>
                <a:ea typeface="Microsoft YaHei" panose="020B0503020204020204" charset="-122"/>
              </a:rPr>
              <a:t>[</a:t>
            </a:r>
            <a:r>
              <a:rPr lang="zh-CN" altLang="en-US" sz="2240" b="1">
                <a:latin typeface="Microsoft YaHei" panose="020B0503020204020204" charset="-122"/>
                <a:ea typeface="Microsoft YaHei" panose="020B0503020204020204" charset="-122"/>
              </a:rPr>
              <a:t>TigerVNC</a:t>
            </a:r>
            <a:r>
              <a:rPr lang="zh-CN" altLang="en-US" sz="2240">
                <a:latin typeface="Microsoft YaHei" panose="020B0503020204020204" charset="-122"/>
                <a:ea typeface="Microsoft YaHei" panose="020B0503020204020204" charset="-122"/>
              </a:rPr>
              <a:t>]: </a:t>
            </a:r>
            <a:r>
              <a:rPr lang="zh-CN" altLang="en-US" sz="2240" b="1">
                <a:latin typeface="Microsoft YaHei" panose="020B0503020204020204" charset="-122"/>
                <a:ea typeface="Microsoft YaHei" panose="020B0503020204020204" charset="-122"/>
              </a:rPr>
              <a:t>Client&amp;Server</a:t>
            </a:r>
            <a:endParaRPr lang="zh-CN" altLang="en-US" sz="2240">
              <a:latin typeface="Microsoft YaHei" panose="020B0503020204020204" charset="-122"/>
              <a:ea typeface="Microsoft YaHei" panose="020B0503020204020204" charset="-122"/>
            </a:endParaRPr>
          </a:p>
          <a:p>
            <a:pPr lvl="3"/>
            <a:r>
              <a:rPr lang="zh-CN" altLang="en-US" sz="2240">
                <a:latin typeface="Microsoft YaHei" panose="020B0503020204020204" charset="-122"/>
                <a:ea typeface="Microsoft YaHei" panose="020B0503020204020204" charset="-122"/>
              </a:rPr>
              <a:t>开源, 未试用</a:t>
            </a:r>
            <a:r>
              <a:rPr lang="en-US" altLang="zh-CN" sz="2240">
                <a:latin typeface="Microsoft YaHei" panose="020B0503020204020204" charset="-122"/>
                <a:ea typeface="Microsoft YaHei" panose="020B0503020204020204" charset="-122"/>
              </a:rPr>
              <a:t>Server</a:t>
            </a:r>
            <a:endParaRPr lang="zh-CN" altLang="en-US" sz="2240">
              <a:latin typeface="Microsoft YaHei" panose="020B0503020204020204" charset="-122"/>
              <a:ea typeface="Microsoft YaHei" panose="020B0503020204020204" charset="-122"/>
            </a:endParaRPr>
          </a:p>
          <a:p>
            <a:pPr lvl="3"/>
            <a:endParaRPr lang="zh-CN" altLang="en-US" sz="2800">
              <a:latin typeface="Microsoft YaHei" panose="020B0503020204020204" charset="-122"/>
              <a:ea typeface="Microsoft YaHei" panose="020B0503020204020204" charset="-122"/>
            </a:endParaRPr>
          </a:p>
          <a:p>
            <a:pPr lvl="2"/>
            <a:r>
              <a:rPr lang="en-US" altLang="zh-CN" sz="2240">
                <a:latin typeface="Microsoft YaHei" panose="020B0503020204020204" charset="-122"/>
                <a:ea typeface="Microsoft YaHei" panose="020B0503020204020204" charset="-122"/>
              </a:rPr>
              <a:t>[</a:t>
            </a:r>
            <a:r>
              <a:rPr lang="zh-CN" altLang="en-US" sz="2240" b="1">
                <a:latin typeface="Microsoft YaHei" panose="020B0503020204020204" charset="-122"/>
                <a:ea typeface="Microsoft YaHei" panose="020B0503020204020204" charset="-122"/>
              </a:rPr>
              <a:t>gnome-remote-desktop</a:t>
            </a:r>
            <a:r>
              <a:rPr lang="en-US" altLang="zh-CN" sz="2240">
                <a:latin typeface="Microsoft YaHei" panose="020B0503020204020204" charset="-122"/>
                <a:ea typeface="Microsoft YaHei" panose="020B0503020204020204" charset="-122"/>
              </a:rPr>
              <a:t>]: </a:t>
            </a:r>
            <a:r>
              <a:rPr lang="zh-CN" altLang="en-US" sz="2240" b="1">
                <a:latin typeface="Microsoft YaHei" panose="020B0503020204020204" charset="-122"/>
                <a:ea typeface="Microsoft YaHei" panose="020B0503020204020204" charset="-122"/>
              </a:rPr>
              <a:t>Server</a:t>
            </a:r>
            <a:endParaRPr lang="zh-CN" altLang="en-US" sz="2240" b="1">
              <a:latin typeface="Microsoft YaHei" panose="020B0503020204020204" charset="-122"/>
              <a:ea typeface="Microsoft YaHei" panose="020B0503020204020204" charset="-122"/>
            </a:endParaRPr>
          </a:p>
          <a:p>
            <a:pPr lvl="3"/>
            <a:r>
              <a:rPr lang="zh-CN" altLang="en-US" sz="2240">
                <a:latin typeface="Microsoft YaHei" panose="020B0503020204020204" charset="-122"/>
                <a:ea typeface="Microsoft YaHei" panose="020B0503020204020204" charset="-122"/>
              </a:rPr>
              <a:t>开源, 已跨平台试用, 有可感受的延迟(约</a:t>
            </a:r>
            <a:r>
              <a:rPr lang="en-US" altLang="zh-CN" sz="2240">
                <a:latin typeface="Microsoft YaHei" panose="020B0503020204020204" charset="-122"/>
                <a:ea typeface="Microsoft YaHei" panose="020B0503020204020204" charset="-122"/>
              </a:rPr>
              <a:t>100</a:t>
            </a:r>
            <a:r>
              <a:rPr lang="zh-CN" altLang="en-US" sz="2240">
                <a:latin typeface="Microsoft YaHei" panose="020B0503020204020204" charset="-122"/>
                <a:ea typeface="Microsoft YaHei" panose="020B0503020204020204" charset="-122"/>
              </a:rPr>
              <a:t>ms级)</a:t>
            </a:r>
            <a:endParaRPr lang="zh-CN" altLang="en-US" sz="1920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pic>
        <p:nvPicPr>
          <p:cNvPr id="5" name="Picture 4" descr="2021-04-08 20-03-44 的屏幕截图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6365875" y="258445"/>
            <a:ext cx="5335270" cy="3843655"/>
          </a:xfrm>
          <a:prstGeom prst="rect">
            <a:avLst/>
          </a:prstGeom>
        </p:spPr>
      </p:pic>
      <p:pic>
        <p:nvPicPr>
          <p:cNvPr id="6" name="Picture 5" descr="2021-04-08 20-05-02 的屏幕截图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8268970" y="2752090"/>
            <a:ext cx="3432175" cy="411226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zh-CN" altLang="en-US" sz="4000">
                <a:effectLst/>
                <a:latin typeface="Microsoft YaHei" panose="020B0503020204020204" charset="-122"/>
                <a:ea typeface="Microsoft YaHei" panose="020B0503020204020204" charset="-122"/>
              </a:rPr>
              <a:t>调研</a:t>
            </a:r>
            <a:endParaRPr lang="zh-CN" altLang="en-US" sz="4000">
              <a:effectLst/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>
            <a:normAutofit fontScale="90000" lnSpcReduction="20000"/>
          </a:bodyPr>
          <a:p>
            <a:pPr marL="0" indent="0">
              <a:buNone/>
            </a:pPr>
            <a:r>
              <a:rPr lang="en-US" altLang="zh-CN" sz="2800">
                <a:latin typeface="Microsoft YaHei" panose="020B0503020204020204" charset="-122"/>
                <a:ea typeface="Microsoft YaHei" panose="020B0503020204020204" charset="-122"/>
              </a:rPr>
              <a:t>2</a:t>
            </a:r>
            <a:r>
              <a:rPr lang="zh-CN" altLang="en-US" sz="2800">
                <a:latin typeface="Microsoft YaHei" panose="020B0503020204020204" charset="-122"/>
                <a:ea typeface="Microsoft YaHei" panose="020B0503020204020204" charset="-122"/>
              </a:rPr>
              <a:t>. </a:t>
            </a:r>
            <a:r>
              <a:rPr sz="2800" b="1">
                <a:latin typeface="Microsoft YaHei" panose="020B0503020204020204" charset="-122"/>
                <a:ea typeface="Microsoft YaHei" panose="020B0503020204020204" charset="-122"/>
              </a:rPr>
              <a:t>RDP</a:t>
            </a:r>
            <a:r>
              <a:rPr sz="2800">
                <a:latin typeface="Microsoft YaHei" panose="020B0503020204020204" charset="-122"/>
                <a:ea typeface="Microsoft YaHei" panose="020B0503020204020204" charset="-122"/>
              </a:rPr>
              <a:t> (Remote Desktop Protocol)</a:t>
            </a:r>
            <a:endParaRPr sz="2800">
              <a:latin typeface="Microsoft YaHei" panose="020B0503020204020204" charset="-122"/>
              <a:ea typeface="Microsoft YaHei" panose="020B0503020204020204" charset="-122"/>
            </a:endParaRPr>
          </a:p>
          <a:p>
            <a:pPr lvl="1"/>
            <a:endParaRPr sz="2520">
              <a:latin typeface="Microsoft YaHei" panose="020B0503020204020204" charset="-122"/>
              <a:ea typeface="Microsoft YaHei" panose="020B0503020204020204" charset="-122"/>
            </a:endParaRPr>
          </a:p>
          <a:p>
            <a:pPr lvl="1"/>
            <a:r>
              <a:rPr sz="2520">
                <a:latin typeface="Microsoft YaHei" panose="020B0503020204020204" charset="-122"/>
                <a:ea typeface="Microsoft YaHei" panose="020B0503020204020204" charset="-122"/>
              </a:rPr>
              <a:t>微软的远程桌面协议</a:t>
            </a:r>
            <a:endParaRPr sz="2520">
              <a:latin typeface="Microsoft YaHei" panose="020B0503020204020204" charset="-122"/>
              <a:ea typeface="Microsoft YaHei" panose="020B0503020204020204" charset="-122"/>
            </a:endParaRPr>
          </a:p>
          <a:p>
            <a:pPr lvl="1"/>
            <a:endParaRPr sz="2520">
              <a:latin typeface="Microsoft YaHei" panose="020B0503020204020204" charset="-122"/>
              <a:ea typeface="Microsoft YaHei" panose="020B0503020204020204" charset="-122"/>
            </a:endParaRPr>
          </a:p>
          <a:p>
            <a:pPr lvl="1"/>
            <a:r>
              <a:rPr sz="2520">
                <a:latin typeface="Microsoft YaHei" panose="020B0503020204020204" charset="-122"/>
                <a:ea typeface="Microsoft YaHei" panose="020B0503020204020204" charset="-122"/>
              </a:rPr>
              <a:t>针对远程控制做了桌面系统级的优化</a:t>
            </a:r>
            <a:endParaRPr sz="2800">
              <a:latin typeface="Microsoft YaHei" panose="020B0503020204020204" charset="-122"/>
              <a:ea typeface="Microsoft YaHei" panose="020B0503020204020204" charset="-122"/>
            </a:endParaRPr>
          </a:p>
          <a:p>
            <a:pPr lvl="1"/>
            <a:endParaRPr sz="2520">
              <a:latin typeface="Microsoft YaHei" panose="020B0503020204020204" charset="-122"/>
              <a:ea typeface="Microsoft YaHei" panose="020B0503020204020204" charset="-122"/>
            </a:endParaRPr>
          </a:p>
          <a:p>
            <a:pPr lvl="1"/>
            <a:r>
              <a:rPr sz="2520">
                <a:latin typeface="Microsoft YaHei" panose="020B0503020204020204" charset="-122"/>
                <a:ea typeface="Microsoft YaHei" panose="020B0503020204020204" charset="-122"/>
              </a:rPr>
              <a:t>代表软件:</a:t>
            </a:r>
            <a:endParaRPr sz="2520">
              <a:latin typeface="Microsoft YaHei" panose="020B0503020204020204" charset="-122"/>
              <a:ea typeface="Microsoft YaHei" panose="020B0503020204020204" charset="-122"/>
            </a:endParaRPr>
          </a:p>
          <a:p>
            <a:pPr lvl="2"/>
            <a:endParaRPr sz="2205">
              <a:latin typeface="Microsoft YaHei" panose="020B0503020204020204" charset="-122"/>
              <a:ea typeface="Microsoft YaHei" panose="020B0503020204020204" charset="-122"/>
            </a:endParaRPr>
          </a:p>
          <a:p>
            <a:pPr lvl="2"/>
            <a:r>
              <a:rPr sz="2205">
                <a:latin typeface="Microsoft YaHei" panose="020B0503020204020204" charset="-122"/>
                <a:ea typeface="Microsoft YaHei" panose="020B0503020204020204" charset="-122"/>
              </a:rPr>
              <a:t>[</a:t>
            </a:r>
            <a:r>
              <a:rPr sz="2205" b="1">
                <a:latin typeface="Microsoft YaHei" panose="020B0503020204020204" charset="-122"/>
                <a:ea typeface="Microsoft YaHei" panose="020B0503020204020204" charset="-122"/>
              </a:rPr>
              <a:t>xrdp</a:t>
            </a:r>
            <a:r>
              <a:rPr sz="2205">
                <a:latin typeface="Microsoft YaHei" panose="020B0503020204020204" charset="-122"/>
                <a:ea typeface="Microsoft YaHei" panose="020B0503020204020204" charset="-122"/>
              </a:rPr>
              <a:t>]: </a:t>
            </a:r>
            <a:r>
              <a:rPr sz="2205" b="1">
                <a:latin typeface="Microsoft YaHei" panose="020B0503020204020204" charset="-122"/>
                <a:ea typeface="Microsoft YaHei" panose="020B0503020204020204" charset="-122"/>
              </a:rPr>
              <a:t>Server</a:t>
            </a:r>
            <a:endParaRPr sz="2205" b="1">
              <a:latin typeface="Microsoft YaHei" panose="020B0503020204020204" charset="-122"/>
              <a:ea typeface="Microsoft YaHei" panose="020B0503020204020204" charset="-122"/>
            </a:endParaRPr>
          </a:p>
          <a:p>
            <a:pPr lvl="3"/>
            <a:r>
              <a:rPr sz="2205">
                <a:latin typeface="Microsoft YaHei" panose="020B0503020204020204" charset="-122"/>
                <a:ea typeface="Microsoft YaHei" panose="020B0503020204020204" charset="-122"/>
              </a:rPr>
              <a:t>RDP for X</a:t>
            </a:r>
            <a:endParaRPr sz="2205">
              <a:latin typeface="Microsoft YaHei" panose="020B0503020204020204" charset="-122"/>
              <a:ea typeface="Microsoft YaHei" panose="020B0503020204020204" charset="-122"/>
            </a:endParaRPr>
          </a:p>
          <a:p>
            <a:pPr lvl="3"/>
            <a:r>
              <a:rPr sz="2205">
                <a:latin typeface="Microsoft YaHei" panose="020B0503020204020204" charset="-122"/>
                <a:ea typeface="Microsoft YaHei" panose="020B0503020204020204" charset="-122"/>
              </a:rPr>
              <a:t>开源, 未成功试用, 似乎是不太能支持Gnome</a:t>
            </a:r>
            <a:endParaRPr sz="2205">
              <a:latin typeface="Microsoft YaHei" panose="020B0503020204020204" charset="-122"/>
              <a:ea typeface="Microsoft YaHei" panose="020B0503020204020204" charset="-122"/>
            </a:endParaRPr>
          </a:p>
          <a:p>
            <a:pPr lvl="2"/>
            <a:endParaRPr lang="en-US" sz="2240">
              <a:latin typeface="Microsoft YaHei" panose="020B0503020204020204" charset="-122"/>
              <a:ea typeface="Microsoft YaHei" panose="020B0503020204020204" charset="-122"/>
            </a:endParaRPr>
          </a:p>
          <a:p>
            <a:pPr lvl="2"/>
            <a:r>
              <a:rPr lang="en-US" sz="2240">
                <a:latin typeface="Microsoft YaHei" panose="020B0503020204020204" charset="-122"/>
                <a:ea typeface="Microsoft YaHei" panose="020B0503020204020204" charset="-122"/>
              </a:rPr>
              <a:t>[</a:t>
            </a:r>
            <a:r>
              <a:rPr sz="2240" b="1">
                <a:latin typeface="Microsoft YaHei" panose="020B0503020204020204" charset="-122"/>
                <a:ea typeface="Microsoft YaHei" panose="020B0503020204020204" charset="-122"/>
              </a:rPr>
              <a:t>Windows远程控制</a:t>
            </a:r>
            <a:r>
              <a:rPr lang="en-US" sz="2240">
                <a:latin typeface="Microsoft YaHei" panose="020B0503020204020204" charset="-122"/>
                <a:ea typeface="Microsoft YaHei" panose="020B0503020204020204" charset="-122"/>
              </a:rPr>
              <a:t>]</a:t>
            </a:r>
            <a:r>
              <a:rPr sz="2240">
                <a:latin typeface="Microsoft YaHei" panose="020B0503020204020204" charset="-122"/>
                <a:ea typeface="Microsoft YaHei" panose="020B0503020204020204" charset="-122"/>
              </a:rPr>
              <a:t>: </a:t>
            </a:r>
            <a:r>
              <a:rPr sz="2240" b="1">
                <a:latin typeface="Microsoft YaHei" panose="020B0503020204020204" charset="-122"/>
                <a:ea typeface="Microsoft YaHei" panose="020B0503020204020204" charset="-122"/>
              </a:rPr>
              <a:t>Client&amp;Server</a:t>
            </a:r>
            <a:endParaRPr sz="2240" b="1">
              <a:latin typeface="Microsoft YaHei" panose="020B0503020204020204" charset="-122"/>
              <a:ea typeface="Microsoft YaHei" panose="020B0503020204020204" charset="-122"/>
            </a:endParaRPr>
          </a:p>
          <a:p>
            <a:pPr lvl="3"/>
            <a:r>
              <a:rPr sz="2205">
                <a:latin typeface="Microsoft YaHei" panose="020B0503020204020204" charset="-122"/>
                <a:ea typeface="Microsoft YaHei" panose="020B0503020204020204" charset="-122"/>
              </a:rPr>
              <a:t>RDP的发源, 闭源</a:t>
            </a:r>
            <a:endParaRPr sz="2800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pic>
        <p:nvPicPr>
          <p:cNvPr id="5" name="Picture 4" descr="2021-04-08 20-19-44 的屏幕截图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8335010" y="1597660"/>
            <a:ext cx="2959100" cy="366268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zh-CN" altLang="en-US" sz="4000">
                <a:effectLst/>
                <a:latin typeface="Microsoft YaHei" panose="020B0503020204020204" charset="-122"/>
                <a:ea typeface="Microsoft YaHei" panose="020B0503020204020204" charset="-122"/>
              </a:rPr>
              <a:t>调研</a:t>
            </a:r>
            <a:endParaRPr lang="zh-CN" altLang="en-US" sz="4000">
              <a:effectLst/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>
            <a:normAutofit fontScale="90000" lnSpcReduction="20000"/>
          </a:bodyPr>
          <a:p>
            <a:pPr marL="0" indent="0">
              <a:buNone/>
            </a:pPr>
            <a:r>
              <a:rPr sz="2800">
                <a:latin typeface="Microsoft YaHei" panose="020B0503020204020204" charset="-122"/>
                <a:ea typeface="Microsoft YaHei" panose="020B0503020204020204" charset="-122"/>
              </a:rPr>
              <a:t>3. </a:t>
            </a:r>
            <a:r>
              <a:rPr sz="2800" b="1">
                <a:latin typeface="Microsoft YaHei" panose="020B0503020204020204" charset="-122"/>
                <a:ea typeface="Microsoft YaHei" panose="020B0503020204020204" charset="-122"/>
              </a:rPr>
              <a:t>NX</a:t>
            </a:r>
            <a:endParaRPr sz="2800">
              <a:latin typeface="Microsoft YaHei" panose="020B0503020204020204" charset="-122"/>
              <a:ea typeface="Microsoft YaHei" panose="020B0503020204020204" charset="-122"/>
            </a:endParaRPr>
          </a:p>
          <a:p>
            <a:pPr lvl="1"/>
            <a:endParaRPr sz="2520">
              <a:latin typeface="Microsoft YaHei" panose="020B0503020204020204" charset="-122"/>
              <a:ea typeface="Microsoft YaHei" panose="020B0503020204020204" charset="-122"/>
            </a:endParaRPr>
          </a:p>
          <a:p>
            <a:pPr lvl="1"/>
            <a:r>
              <a:rPr sz="2520">
                <a:latin typeface="Microsoft YaHei" panose="020B0503020204020204" charset="-122"/>
                <a:ea typeface="Microsoft YaHei" panose="020B0503020204020204" charset="-122"/>
              </a:rPr>
              <a:t>NoMachine公司的远程桌面协议</a:t>
            </a:r>
            <a:endParaRPr sz="2520">
              <a:latin typeface="Microsoft YaHei" panose="020B0503020204020204" charset="-122"/>
              <a:ea typeface="Microsoft YaHei" panose="020B0503020204020204" charset="-122"/>
            </a:endParaRPr>
          </a:p>
          <a:p>
            <a:pPr lvl="1"/>
            <a:endParaRPr sz="2520">
              <a:latin typeface="Microsoft YaHei" panose="020B0503020204020204" charset="-122"/>
              <a:ea typeface="Microsoft YaHei" panose="020B0503020204020204" charset="-122"/>
            </a:endParaRPr>
          </a:p>
          <a:p>
            <a:pPr lvl="1"/>
            <a:r>
              <a:rPr sz="2520">
                <a:latin typeface="Microsoft YaHei" panose="020B0503020204020204" charset="-122"/>
                <a:ea typeface="Microsoft YaHei" panose="020B0503020204020204" charset="-122"/>
              </a:rPr>
              <a:t>基于SSH, 快速</a:t>
            </a:r>
            <a:endParaRPr sz="2520">
              <a:latin typeface="Microsoft YaHei" panose="020B0503020204020204" charset="-122"/>
              <a:ea typeface="Microsoft YaHei" panose="020B0503020204020204" charset="-122"/>
            </a:endParaRPr>
          </a:p>
          <a:p>
            <a:pPr lvl="1"/>
            <a:endParaRPr sz="2800">
              <a:latin typeface="Microsoft YaHei" panose="020B0503020204020204" charset="-122"/>
              <a:ea typeface="Microsoft YaHei" panose="020B0503020204020204" charset="-122"/>
            </a:endParaRPr>
          </a:p>
          <a:p>
            <a:pPr lvl="1"/>
            <a:r>
              <a:rPr sz="2300">
                <a:latin typeface="Microsoft YaHei" panose="020B0503020204020204" charset="-122"/>
                <a:ea typeface="Microsoft YaHei" panose="020B0503020204020204" charset="-122"/>
              </a:rPr>
              <a:t>代表软件</a:t>
            </a:r>
            <a:endParaRPr sz="2800">
              <a:latin typeface="Microsoft YaHei" panose="020B0503020204020204" charset="-122"/>
              <a:ea typeface="Microsoft YaHei" panose="020B0503020204020204" charset="-122"/>
            </a:endParaRPr>
          </a:p>
          <a:p>
            <a:pPr lvl="2" algn="l">
              <a:buClrTx/>
              <a:buSzTx/>
            </a:pPr>
            <a:endParaRPr sz="2240">
              <a:latin typeface="Microsoft YaHei" panose="020B0503020204020204" charset="-122"/>
              <a:ea typeface="Microsoft YaHei" panose="020B0503020204020204" charset="-122"/>
            </a:endParaRPr>
          </a:p>
          <a:p>
            <a:pPr lvl="2" algn="l">
              <a:buClrTx/>
              <a:buSzTx/>
            </a:pPr>
            <a:r>
              <a:rPr sz="2240">
                <a:latin typeface="Microsoft YaHei" panose="020B0503020204020204" charset="-122"/>
                <a:ea typeface="Microsoft YaHei" panose="020B0503020204020204" charset="-122"/>
              </a:rPr>
              <a:t>[</a:t>
            </a:r>
            <a:r>
              <a:rPr sz="2240" b="1">
                <a:latin typeface="Microsoft YaHei" panose="020B0503020204020204" charset="-122"/>
                <a:ea typeface="Microsoft YaHei" panose="020B0503020204020204" charset="-122"/>
              </a:rPr>
              <a:t>FreeNX</a:t>
            </a:r>
            <a:r>
              <a:rPr sz="2240">
                <a:latin typeface="Microsoft YaHei" panose="020B0503020204020204" charset="-122"/>
                <a:ea typeface="Microsoft YaHei" panose="020B0503020204020204" charset="-122"/>
              </a:rPr>
              <a:t>]: </a:t>
            </a:r>
            <a:r>
              <a:rPr sz="2240" b="1">
                <a:latin typeface="Microsoft YaHei" panose="020B0503020204020204" charset="-122"/>
                <a:ea typeface="Microsoft YaHei" panose="020B0503020204020204" charset="-122"/>
              </a:rPr>
              <a:t>Client&amp;Server</a:t>
            </a:r>
            <a:endParaRPr sz="2240">
              <a:latin typeface="Microsoft YaHei" panose="020B0503020204020204" charset="-122"/>
              <a:ea typeface="Microsoft YaHei" panose="020B0503020204020204" charset="-122"/>
            </a:endParaRPr>
          </a:p>
          <a:p>
            <a:pPr lvl="3" algn="l">
              <a:buClrTx/>
              <a:buSzTx/>
            </a:pPr>
            <a:r>
              <a:rPr sz="2240">
                <a:latin typeface="Microsoft YaHei" panose="020B0503020204020204" charset="-122"/>
                <a:ea typeface="Microsoft YaHei" panose="020B0503020204020204" charset="-122"/>
              </a:rPr>
              <a:t>2008年发布的开源版本</a:t>
            </a:r>
            <a:endParaRPr sz="2240">
              <a:latin typeface="Microsoft YaHei" panose="020B0503020204020204" charset="-122"/>
              <a:ea typeface="Microsoft YaHei" panose="020B0503020204020204" charset="-122"/>
            </a:endParaRPr>
          </a:p>
          <a:p>
            <a:pPr lvl="3" algn="l">
              <a:buClrTx/>
              <a:buSzTx/>
            </a:pPr>
            <a:r>
              <a:rPr sz="2240">
                <a:latin typeface="Microsoft YaHei" panose="020B0503020204020204" charset="-122"/>
                <a:ea typeface="Microsoft YaHei" panose="020B0503020204020204" charset="-122"/>
              </a:rPr>
              <a:t>随后转入闭源, FreeNX不再更新</a:t>
            </a:r>
            <a:endParaRPr sz="2240">
              <a:latin typeface="Microsoft YaHei" panose="020B0503020204020204" charset="-122"/>
              <a:ea typeface="Microsoft YaHei" panose="020B0503020204020204" charset="-122"/>
            </a:endParaRPr>
          </a:p>
          <a:p>
            <a:pPr lvl="2" algn="l">
              <a:buClrTx/>
              <a:buSzTx/>
            </a:pPr>
            <a:endParaRPr sz="2240">
              <a:latin typeface="Microsoft YaHei" panose="020B0503020204020204" charset="-122"/>
              <a:ea typeface="Microsoft YaHei" panose="020B0503020204020204" charset="-122"/>
            </a:endParaRPr>
          </a:p>
          <a:p>
            <a:pPr lvl="2" algn="l">
              <a:buClrTx/>
              <a:buSzTx/>
            </a:pPr>
            <a:r>
              <a:rPr sz="2240">
                <a:latin typeface="Microsoft YaHei" panose="020B0503020204020204" charset="-122"/>
                <a:ea typeface="Microsoft YaHei" panose="020B0503020204020204" charset="-122"/>
              </a:rPr>
              <a:t>[</a:t>
            </a:r>
            <a:r>
              <a:rPr lang="en-US" sz="2240" b="1">
                <a:latin typeface="Microsoft YaHei" panose="020B0503020204020204" charset="-122"/>
                <a:ea typeface="Microsoft YaHei" panose="020B0503020204020204" charset="-122"/>
              </a:rPr>
              <a:t>N</a:t>
            </a:r>
            <a:r>
              <a:rPr sz="2240" b="1">
                <a:latin typeface="Microsoft YaHei" panose="020B0503020204020204" charset="-122"/>
                <a:ea typeface="Microsoft YaHei" panose="020B0503020204020204" charset="-122"/>
              </a:rPr>
              <a:t>o</a:t>
            </a:r>
            <a:r>
              <a:rPr lang="en-US" sz="2240" b="1">
                <a:latin typeface="Microsoft YaHei" panose="020B0503020204020204" charset="-122"/>
                <a:ea typeface="Microsoft YaHei" panose="020B0503020204020204" charset="-122"/>
              </a:rPr>
              <a:t>M</a:t>
            </a:r>
            <a:r>
              <a:rPr sz="2240" b="1">
                <a:latin typeface="Microsoft YaHei" panose="020B0503020204020204" charset="-122"/>
                <a:ea typeface="Microsoft YaHei" panose="020B0503020204020204" charset="-122"/>
              </a:rPr>
              <a:t>achine</a:t>
            </a:r>
            <a:r>
              <a:rPr sz="2240">
                <a:latin typeface="Microsoft YaHei" panose="020B0503020204020204" charset="-122"/>
                <a:ea typeface="Microsoft YaHei" panose="020B0503020204020204" charset="-122"/>
              </a:rPr>
              <a:t>]: </a:t>
            </a:r>
            <a:r>
              <a:rPr sz="2240" b="1">
                <a:latin typeface="Microsoft YaHei" panose="020B0503020204020204" charset="-122"/>
                <a:ea typeface="Microsoft YaHei" panose="020B0503020204020204" charset="-122"/>
              </a:rPr>
              <a:t>Client&amp;Server</a:t>
            </a:r>
            <a:endParaRPr sz="2240" b="1">
              <a:latin typeface="Microsoft YaHei" panose="020B0503020204020204" charset="-122"/>
              <a:ea typeface="Microsoft YaHei" panose="020B0503020204020204" charset="-122"/>
            </a:endParaRPr>
          </a:p>
          <a:p>
            <a:pPr lvl="3" algn="l">
              <a:buClrTx/>
              <a:buSzTx/>
            </a:pPr>
            <a:r>
              <a:rPr sz="2240">
                <a:latin typeface="Microsoft YaHei" panose="020B0503020204020204" charset="-122"/>
                <a:ea typeface="Microsoft YaHei" panose="020B0503020204020204" charset="-122"/>
              </a:rPr>
              <a:t>闭源版本, 已跨平台试用, 延时极低, 约50ms级</a:t>
            </a:r>
            <a:endParaRPr sz="2240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pic>
        <p:nvPicPr>
          <p:cNvPr id="4" name="Picture 3" descr="2021-04-08 20-16-04 的屏幕截图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6271895" y="1657350"/>
            <a:ext cx="5565140" cy="35433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zh-CN" altLang="en-US" sz="4000">
                <a:effectLst/>
                <a:latin typeface="Microsoft YaHei" panose="020B0503020204020204" charset="-122"/>
                <a:ea typeface="Microsoft YaHei" panose="020B0503020204020204" charset="-122"/>
              </a:rPr>
              <a:t>调研</a:t>
            </a:r>
            <a:endParaRPr lang="zh-CN" altLang="en-US" sz="4000">
              <a:effectLst/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>
            <a:normAutofit/>
          </a:bodyPr>
          <a:p>
            <a:pPr marL="0" indent="0">
              <a:buNone/>
            </a:pPr>
            <a:r>
              <a:rPr lang="en-US" sz="2800">
                <a:latin typeface="Microsoft YaHei" panose="020B0503020204020204" charset="-122"/>
                <a:ea typeface="Microsoft YaHei" panose="020B0503020204020204" charset="-122"/>
              </a:rPr>
              <a:t>4. [</a:t>
            </a:r>
            <a:r>
              <a:rPr sz="2800" b="1">
                <a:latin typeface="Microsoft YaHei" panose="020B0503020204020204" charset="-122"/>
                <a:ea typeface="Microsoft YaHei" panose="020B0503020204020204" charset="-122"/>
              </a:rPr>
              <a:t>x2go</a:t>
            </a:r>
            <a:r>
              <a:rPr lang="en-US" sz="2800">
                <a:latin typeface="Microsoft YaHei" panose="020B0503020204020204" charset="-122"/>
                <a:ea typeface="Microsoft YaHei" panose="020B0503020204020204" charset="-122"/>
              </a:rPr>
              <a:t>] </a:t>
            </a:r>
            <a:r>
              <a:rPr sz="2800">
                <a:latin typeface="Microsoft YaHei" panose="020B0503020204020204" charset="-122"/>
                <a:ea typeface="Microsoft YaHei" panose="020B0503020204020204" charset="-122"/>
                <a:sym typeface="+mn-ea"/>
              </a:rPr>
              <a:t>(</a:t>
            </a:r>
            <a:r>
              <a:rPr sz="2800" b="1">
                <a:latin typeface="Microsoft YaHei" panose="020B0503020204020204" charset="-122"/>
                <a:ea typeface="Microsoft YaHei" panose="020B0503020204020204" charset="-122"/>
                <a:sym typeface="+mn-ea"/>
              </a:rPr>
              <a:t>Client&amp;Server</a:t>
            </a:r>
            <a:r>
              <a:rPr sz="2800">
                <a:latin typeface="Microsoft YaHei" panose="020B0503020204020204" charset="-122"/>
                <a:ea typeface="Microsoft YaHei" panose="020B0503020204020204" charset="-122"/>
                <a:sym typeface="+mn-ea"/>
              </a:rPr>
              <a:t>)</a:t>
            </a:r>
            <a:endParaRPr sz="2800">
              <a:latin typeface="Microsoft YaHei" panose="020B0503020204020204" charset="-122"/>
              <a:ea typeface="Microsoft YaHei" panose="020B0503020204020204" charset="-122"/>
            </a:endParaRPr>
          </a:p>
          <a:p>
            <a:pPr lvl="1"/>
            <a:endParaRPr sz="2520">
              <a:latin typeface="Microsoft YaHei" panose="020B0503020204020204" charset="-122"/>
              <a:ea typeface="Microsoft YaHei" panose="020B0503020204020204" charset="-122"/>
            </a:endParaRPr>
          </a:p>
          <a:p>
            <a:pPr lvl="1"/>
            <a:r>
              <a:rPr sz="2520">
                <a:latin typeface="Microsoft YaHei" panose="020B0503020204020204" charset="-122"/>
                <a:ea typeface="Microsoft YaHei" panose="020B0503020204020204" charset="-122"/>
              </a:rPr>
              <a:t>FreeNX的新替代品 </a:t>
            </a:r>
            <a:endParaRPr sz="2520">
              <a:latin typeface="Microsoft YaHei" panose="020B0503020204020204" charset="-122"/>
              <a:ea typeface="Microsoft YaHei" panose="020B0503020204020204" charset="-122"/>
            </a:endParaRPr>
          </a:p>
          <a:p>
            <a:pPr lvl="1"/>
            <a:endParaRPr sz="2520">
              <a:latin typeface="Microsoft YaHei" panose="020B0503020204020204" charset="-122"/>
              <a:ea typeface="Microsoft YaHei" panose="020B0503020204020204" charset="-122"/>
            </a:endParaRPr>
          </a:p>
          <a:p>
            <a:pPr lvl="1"/>
            <a:r>
              <a:rPr sz="2520">
                <a:latin typeface="Microsoft YaHei" panose="020B0503020204020204" charset="-122"/>
                <a:ea typeface="Microsoft YaHei" panose="020B0503020204020204" charset="-122"/>
              </a:rPr>
              <a:t>基于SSH</a:t>
            </a:r>
            <a:endParaRPr sz="2520">
              <a:latin typeface="Microsoft YaHei" panose="020B0503020204020204" charset="-122"/>
              <a:ea typeface="Microsoft YaHei" panose="020B0503020204020204" charset="-122"/>
            </a:endParaRPr>
          </a:p>
          <a:p>
            <a:pPr lvl="1"/>
            <a:endParaRPr sz="2520">
              <a:latin typeface="Microsoft YaHei" panose="020B0503020204020204" charset="-122"/>
              <a:ea typeface="Microsoft YaHei" panose="020B0503020204020204" charset="-122"/>
            </a:endParaRPr>
          </a:p>
          <a:p>
            <a:pPr lvl="1"/>
            <a:r>
              <a:rPr sz="2520">
                <a:latin typeface="Microsoft YaHei" panose="020B0503020204020204" charset="-122"/>
                <a:ea typeface="Microsoft YaHei" panose="020B0503020204020204" charset="-122"/>
              </a:rPr>
              <a:t>有Windows的</a:t>
            </a:r>
            <a:r>
              <a:rPr sz="2520" b="1">
                <a:latin typeface="Microsoft YaHei" panose="020B0503020204020204" charset="-122"/>
                <a:ea typeface="Microsoft YaHei" panose="020B0503020204020204" charset="-122"/>
              </a:rPr>
              <a:t>Client</a:t>
            </a:r>
            <a:r>
              <a:rPr sz="2520">
                <a:latin typeface="Microsoft YaHei" panose="020B0503020204020204" charset="-122"/>
                <a:ea typeface="Microsoft YaHei" panose="020B0503020204020204" charset="-122"/>
              </a:rPr>
              <a:t>, 但</a:t>
            </a:r>
            <a:r>
              <a:rPr sz="2520" b="1">
                <a:latin typeface="Microsoft YaHei" panose="020B0503020204020204" charset="-122"/>
                <a:ea typeface="Microsoft YaHei" panose="020B0503020204020204" charset="-122"/>
              </a:rPr>
              <a:t>Server</a:t>
            </a:r>
            <a:r>
              <a:rPr sz="2520">
                <a:latin typeface="Microsoft YaHei" panose="020B0503020204020204" charset="-122"/>
                <a:ea typeface="Microsoft YaHei" panose="020B0503020204020204" charset="-122"/>
              </a:rPr>
              <a:t>只支持Linux</a:t>
            </a:r>
            <a:endParaRPr sz="2520">
              <a:latin typeface="Microsoft YaHei" panose="020B0503020204020204" charset="-122"/>
              <a:ea typeface="Microsoft YaHei" panose="020B0503020204020204" charset="-122"/>
            </a:endParaRPr>
          </a:p>
          <a:p>
            <a:pPr lvl="1"/>
            <a:endParaRPr sz="2520">
              <a:latin typeface="Microsoft YaHei" panose="020B0503020204020204" charset="-122"/>
              <a:ea typeface="Microsoft YaHei" panose="020B0503020204020204" charset="-122"/>
            </a:endParaRPr>
          </a:p>
          <a:p>
            <a:pPr lvl="1"/>
            <a:r>
              <a:rPr sz="2520">
                <a:latin typeface="Microsoft YaHei" panose="020B0503020204020204" charset="-122"/>
                <a:ea typeface="Microsoft YaHei" panose="020B0503020204020204" charset="-122"/>
              </a:rPr>
              <a:t>开源, 未试用</a:t>
            </a:r>
            <a:endParaRPr sz="2800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pic>
        <p:nvPicPr>
          <p:cNvPr id="4" name="Picture 3" descr="2021-04-08 20-17-35 的屏幕截图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6861810" y="1825625"/>
            <a:ext cx="4800600" cy="12763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zh-CN" altLang="en-US" sz="4000">
                <a:effectLst/>
                <a:latin typeface="Microsoft YaHei" panose="020B0503020204020204" charset="-122"/>
                <a:ea typeface="Microsoft YaHei" panose="020B0503020204020204" charset="-122"/>
              </a:rPr>
              <a:t>调研</a:t>
            </a:r>
            <a:endParaRPr lang="zh-CN" altLang="en-US" sz="4000">
              <a:effectLst/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>
            <a:normAutofit/>
          </a:bodyPr>
          <a:p>
            <a:pPr marL="0" indent="0">
              <a:buNone/>
            </a:pPr>
            <a:r>
              <a:rPr lang="en-US" sz="2800">
                <a:latin typeface="Microsoft YaHei" panose="020B0503020204020204" charset="-122"/>
                <a:ea typeface="Microsoft YaHei" panose="020B0503020204020204" charset="-122"/>
              </a:rPr>
              <a:t>5. [</a:t>
            </a:r>
            <a:r>
              <a:rPr sz="2800" b="1">
                <a:latin typeface="Microsoft YaHei" panose="020B0503020204020204" charset="-122"/>
                <a:ea typeface="Microsoft YaHei" panose="020B0503020204020204" charset="-122"/>
              </a:rPr>
              <a:t>xpra</a:t>
            </a:r>
            <a:r>
              <a:rPr lang="en-US" sz="2800">
                <a:latin typeface="Microsoft YaHei" panose="020B0503020204020204" charset="-122"/>
                <a:ea typeface="Microsoft YaHei" panose="020B0503020204020204" charset="-122"/>
              </a:rPr>
              <a:t>] </a:t>
            </a:r>
            <a:r>
              <a:rPr sz="2800">
                <a:latin typeface="Microsoft YaHei" panose="020B0503020204020204" charset="-122"/>
                <a:ea typeface="Microsoft YaHei" panose="020B0503020204020204" charset="-122"/>
                <a:sym typeface="+mn-ea"/>
              </a:rPr>
              <a:t>(</a:t>
            </a:r>
            <a:r>
              <a:rPr sz="2800" b="1">
                <a:latin typeface="Microsoft YaHei" panose="020B0503020204020204" charset="-122"/>
                <a:ea typeface="Microsoft YaHei" panose="020B0503020204020204" charset="-122"/>
                <a:sym typeface="+mn-ea"/>
              </a:rPr>
              <a:t>Client&amp;Server</a:t>
            </a:r>
            <a:r>
              <a:rPr sz="2800">
                <a:latin typeface="Microsoft YaHei" panose="020B0503020204020204" charset="-122"/>
                <a:ea typeface="Microsoft YaHei" panose="020B0503020204020204" charset="-122"/>
                <a:sym typeface="+mn-ea"/>
              </a:rPr>
              <a:t>)</a:t>
            </a:r>
            <a:endParaRPr lang="en-US" sz="2800">
              <a:latin typeface="Microsoft YaHei" panose="020B0503020204020204" charset="-122"/>
              <a:ea typeface="Microsoft YaHei" panose="020B0503020204020204" charset="-122"/>
            </a:endParaRPr>
          </a:p>
          <a:p>
            <a:pPr lvl="1"/>
            <a:endParaRPr sz="2520">
              <a:latin typeface="Microsoft YaHei" panose="020B0503020204020204" charset="-122"/>
              <a:ea typeface="Microsoft YaHei" panose="020B0503020204020204" charset="-122"/>
            </a:endParaRPr>
          </a:p>
          <a:p>
            <a:pPr lvl="1"/>
            <a:r>
              <a:rPr sz="2520">
                <a:latin typeface="Microsoft YaHei" panose="020B0503020204020204" charset="-122"/>
                <a:ea typeface="Microsoft YaHei" panose="020B0503020204020204" charset="-122"/>
              </a:rPr>
              <a:t>远程控制软件 </a:t>
            </a:r>
            <a:endParaRPr sz="2520">
              <a:latin typeface="Microsoft YaHei" panose="020B0503020204020204" charset="-122"/>
              <a:ea typeface="Microsoft YaHei" panose="020B0503020204020204" charset="-122"/>
            </a:endParaRPr>
          </a:p>
          <a:p>
            <a:pPr lvl="1"/>
            <a:endParaRPr sz="2520">
              <a:latin typeface="Microsoft YaHei" panose="020B0503020204020204" charset="-122"/>
              <a:ea typeface="Microsoft YaHei" panose="020B0503020204020204" charset="-122"/>
            </a:endParaRPr>
          </a:p>
          <a:p>
            <a:pPr lvl="1"/>
            <a:r>
              <a:rPr sz="2520">
                <a:latin typeface="Microsoft YaHei" panose="020B0503020204020204" charset="-122"/>
                <a:ea typeface="Microsoft YaHei" panose="020B0503020204020204" charset="-122"/>
              </a:rPr>
              <a:t>可用SSL, SSH, WS等多种协议</a:t>
            </a:r>
            <a:endParaRPr sz="2520">
              <a:latin typeface="Microsoft YaHei" panose="020B0503020204020204" charset="-122"/>
              <a:ea typeface="Microsoft YaHei" panose="020B0503020204020204" charset="-122"/>
            </a:endParaRPr>
          </a:p>
          <a:p>
            <a:pPr lvl="1"/>
            <a:endParaRPr sz="2520">
              <a:latin typeface="Microsoft YaHei" panose="020B0503020204020204" charset="-122"/>
              <a:ea typeface="Microsoft YaHei" panose="020B0503020204020204" charset="-122"/>
            </a:endParaRPr>
          </a:p>
          <a:p>
            <a:pPr lvl="1"/>
            <a:r>
              <a:rPr sz="2520">
                <a:latin typeface="Microsoft YaHei" panose="020B0503020204020204" charset="-122"/>
                <a:ea typeface="Microsoft YaHei" panose="020B0503020204020204" charset="-122"/>
              </a:rPr>
              <a:t>开源, 跨平台, 未试用</a:t>
            </a:r>
            <a:endParaRPr sz="2520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pic>
        <p:nvPicPr>
          <p:cNvPr id="5" name="Picture 4" descr="2021-04-08 20-22-26 的屏幕截图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671955" y="5186680"/>
            <a:ext cx="8848725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zh-CN" altLang="en-US" sz="4000">
                <a:effectLst/>
                <a:latin typeface="Microsoft YaHei" panose="020B0503020204020204" charset="-122"/>
                <a:ea typeface="Microsoft YaHei" panose="020B0503020204020204" charset="-122"/>
              </a:rPr>
              <a:t>调研</a:t>
            </a:r>
            <a:endParaRPr lang="zh-CN" altLang="en-US" sz="4000">
              <a:effectLst/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>
            <a:normAutofit/>
          </a:bodyPr>
          <a:p>
            <a:pPr marL="0" indent="0">
              <a:buNone/>
            </a:pPr>
            <a:r>
              <a:rPr lang="en-US" sz="2800">
                <a:latin typeface="Microsoft YaHei" panose="020B0503020204020204" charset="-122"/>
                <a:ea typeface="Microsoft YaHei" panose="020B0503020204020204" charset="-122"/>
              </a:rPr>
              <a:t>5. [</a:t>
            </a:r>
            <a:r>
              <a:rPr lang="en-US" sz="2800" b="1">
                <a:latin typeface="Microsoft YaHei" panose="020B0503020204020204" charset="-122"/>
                <a:ea typeface="Microsoft YaHei" panose="020B0503020204020204" charset="-122"/>
              </a:rPr>
              <a:t>Remmina</a:t>
            </a:r>
            <a:r>
              <a:rPr lang="en-US" sz="2800">
                <a:latin typeface="Microsoft YaHei" panose="020B0503020204020204" charset="-122"/>
                <a:ea typeface="Microsoft YaHei" panose="020B0503020204020204" charset="-122"/>
              </a:rPr>
              <a:t>] </a:t>
            </a:r>
            <a:r>
              <a:rPr sz="2800">
                <a:latin typeface="Microsoft YaHei" panose="020B0503020204020204" charset="-122"/>
                <a:ea typeface="Microsoft YaHei" panose="020B0503020204020204" charset="-122"/>
                <a:sym typeface="+mn-ea"/>
              </a:rPr>
              <a:t>(</a:t>
            </a:r>
            <a:r>
              <a:rPr sz="2800" b="1">
                <a:latin typeface="Microsoft YaHei" panose="020B0503020204020204" charset="-122"/>
                <a:ea typeface="Microsoft YaHei" panose="020B0503020204020204" charset="-122"/>
                <a:sym typeface="+mn-ea"/>
              </a:rPr>
              <a:t>Client</a:t>
            </a:r>
            <a:r>
              <a:rPr sz="2800">
                <a:latin typeface="Microsoft YaHei" panose="020B0503020204020204" charset="-122"/>
                <a:ea typeface="Microsoft YaHei" panose="020B0503020204020204" charset="-122"/>
                <a:sym typeface="+mn-ea"/>
              </a:rPr>
              <a:t>)</a:t>
            </a:r>
            <a:endParaRPr lang="en-US" sz="2800">
              <a:latin typeface="Microsoft YaHei" panose="020B0503020204020204" charset="-122"/>
              <a:ea typeface="Microsoft YaHei" panose="020B0503020204020204" charset="-122"/>
            </a:endParaRPr>
          </a:p>
          <a:p>
            <a:pPr lvl="1"/>
            <a:endParaRPr sz="2520">
              <a:latin typeface="Microsoft YaHei" panose="020B0503020204020204" charset="-122"/>
              <a:ea typeface="Microsoft YaHei" panose="020B0503020204020204" charset="-122"/>
            </a:endParaRPr>
          </a:p>
          <a:p>
            <a:pPr lvl="1"/>
            <a:r>
              <a:rPr sz="2520">
                <a:latin typeface="Microsoft YaHei" panose="020B0503020204020204" charset="-122"/>
                <a:ea typeface="Microsoft YaHei" panose="020B0503020204020204" charset="-122"/>
              </a:rPr>
              <a:t>一款支持RDP, SSH, VNC, NX, SPICE的</a:t>
            </a:r>
            <a:r>
              <a:rPr sz="2520" b="1">
                <a:latin typeface="Microsoft YaHei" panose="020B0503020204020204" charset="-122"/>
                <a:ea typeface="Microsoft YaHei" panose="020B0503020204020204" charset="-122"/>
              </a:rPr>
              <a:t>客户端</a:t>
            </a:r>
            <a:r>
              <a:rPr sz="2520">
                <a:latin typeface="Microsoft YaHei" panose="020B0503020204020204" charset="-122"/>
                <a:ea typeface="Microsoft YaHei" panose="020B0503020204020204" charset="-122"/>
              </a:rPr>
              <a:t>GUI工具</a:t>
            </a:r>
            <a:endParaRPr sz="2520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pic>
        <p:nvPicPr>
          <p:cNvPr id="4" name="Picture 3" descr="2021-04-08 20-23-55 的屏幕截图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865505" y="3185160"/>
            <a:ext cx="5219700" cy="3604895"/>
          </a:xfrm>
          <a:prstGeom prst="rect">
            <a:avLst/>
          </a:prstGeom>
        </p:spPr>
      </p:pic>
      <p:pic>
        <p:nvPicPr>
          <p:cNvPr id="6" name="Picture 5" descr="2021-04-08 20-25-06 的屏幕截图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395085" y="3347720"/>
            <a:ext cx="4647565" cy="32797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956</Words>
  <Application>WPS Presentation</Application>
  <PresentationFormat>宽屏</PresentationFormat>
  <Paragraphs>146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6" baseType="lpstr">
      <vt:lpstr>Arial</vt:lpstr>
      <vt:lpstr>SimSun</vt:lpstr>
      <vt:lpstr>Wingdings</vt:lpstr>
      <vt:lpstr>DejaVu Sans</vt:lpstr>
      <vt:lpstr>宋体</vt:lpstr>
      <vt:lpstr>Arial Unicode MS</vt:lpstr>
      <vt:lpstr>Arial Black</vt:lpstr>
      <vt:lpstr>微软雅黑</vt:lpstr>
      <vt:lpstr>Standard Symbols PS</vt:lpstr>
      <vt:lpstr>Asana MathJax Marks</vt:lpstr>
      <vt:lpstr>URW Bookman</vt:lpstr>
      <vt:lpstr>Asana MathJax Fraktur</vt:lpstr>
      <vt:lpstr>Microsoft YaHei</vt:lpstr>
      <vt:lpstr>文泉驿正黑</vt:lpstr>
      <vt:lpstr>Office Theme</vt:lpstr>
      <vt:lpstr>PowerPoint 演示文稿</vt:lpstr>
      <vt:lpstr>PowerPoint 演示文稿</vt:lpstr>
      <vt:lpstr>说明</vt:lpstr>
      <vt:lpstr>说明</vt:lpstr>
      <vt:lpstr>调研</vt:lpstr>
      <vt:lpstr>调研</vt:lpstr>
      <vt:lpstr>调研</vt:lpstr>
      <vt:lpstr>调研</vt:lpstr>
      <vt:lpstr>调研</vt:lpstr>
      <vt:lpstr>调研</vt:lpstr>
      <vt:lpstr>总结: 现有的选项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landerx</dc:creator>
  <cp:lastModifiedBy>landerx</cp:lastModifiedBy>
  <cp:revision>74</cp:revision>
  <dcterms:created xsi:type="dcterms:W3CDTF">2021-04-08T13:05:15Z</dcterms:created>
  <dcterms:modified xsi:type="dcterms:W3CDTF">2021-04-08T13:05:15Z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1033-11.1.0.10161</vt:lpwstr>
  </property>
</Properties>
</file>