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7" r:id="rId8"/>
    <p:sldId id="268" r:id="rId9"/>
    <p:sldId id="269" r:id="rId10"/>
    <p:sldId id="262" r:id="rId11"/>
    <p:sldId id="270" r:id="rId12"/>
    <p:sldId id="266" r:id="rId13"/>
    <p:sldId id="261" r:id="rId14"/>
    <p:sldId id="264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B3F-A212-460A-8EB1-42802F093C7F}" type="datetimeFigureOut">
              <a:rPr lang="zh-TW" altLang="en-US" smtClean="0"/>
              <a:t>2017/3/6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E94A-00D5-47F9-8E01-03FB9EFFA20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B3F-A212-460A-8EB1-42802F093C7F}" type="datetimeFigureOut">
              <a:rPr lang="zh-TW" altLang="en-US" smtClean="0"/>
              <a:t>2017/3/6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E94A-00D5-47F9-8E01-03FB9EFFA2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B3F-A212-460A-8EB1-42802F093C7F}" type="datetimeFigureOut">
              <a:rPr lang="zh-TW" altLang="en-US" smtClean="0"/>
              <a:t>2017/3/6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E94A-00D5-47F9-8E01-03FB9EFFA2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B3F-A212-460A-8EB1-42802F093C7F}" type="datetimeFigureOut">
              <a:rPr lang="zh-TW" altLang="en-US" smtClean="0"/>
              <a:t>2017/3/6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E94A-00D5-47F9-8E01-03FB9EFFA2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B3F-A212-460A-8EB1-42802F093C7F}" type="datetimeFigureOut">
              <a:rPr lang="zh-TW" altLang="en-US" smtClean="0"/>
              <a:t>2017/3/6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E94A-00D5-47F9-8E01-03FB9EFFA20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B3F-A212-460A-8EB1-42802F093C7F}" type="datetimeFigureOut">
              <a:rPr lang="zh-TW" altLang="en-US" smtClean="0"/>
              <a:t>2017/3/6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E94A-00D5-47F9-8E01-03FB9EFFA2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B3F-A212-460A-8EB1-42802F093C7F}" type="datetimeFigureOut">
              <a:rPr lang="zh-TW" altLang="en-US" smtClean="0"/>
              <a:t>2017/3/6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E94A-00D5-47F9-8E01-03FB9EFFA20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B3F-A212-460A-8EB1-42802F093C7F}" type="datetimeFigureOut">
              <a:rPr lang="zh-TW" altLang="en-US" smtClean="0"/>
              <a:t>2017/3/6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E94A-00D5-47F9-8E01-03FB9EFFA2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B3F-A212-460A-8EB1-42802F093C7F}" type="datetimeFigureOut">
              <a:rPr lang="zh-TW" altLang="en-US" smtClean="0"/>
              <a:t>2017/3/6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E94A-00D5-47F9-8E01-03FB9EFFA2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B3F-A212-460A-8EB1-42802F093C7F}" type="datetimeFigureOut">
              <a:rPr lang="zh-TW" altLang="en-US" smtClean="0"/>
              <a:t>2017/3/6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E94A-00D5-47F9-8E01-03FB9EFFA20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B3F-A212-460A-8EB1-42802F093C7F}" type="datetimeFigureOut">
              <a:rPr lang="zh-TW" altLang="en-US" smtClean="0"/>
              <a:t>2017/3/6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E94A-00D5-47F9-8E01-03FB9EFFA2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CEBEB3F-A212-460A-8EB1-42802F093C7F}" type="datetimeFigureOut">
              <a:rPr lang="zh-TW" altLang="en-US" smtClean="0"/>
              <a:t>2017/3/6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11BE94A-00D5-47F9-8E01-03FB9EFFA2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Turtle </a:t>
            </a:r>
            <a:r>
              <a:rPr lang="zh-TW" altLang="en-US" dirty="0" smtClean="0"/>
              <a:t>模組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12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使用函式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234" y="2259719"/>
            <a:ext cx="26003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有了</a:t>
            </a:r>
            <a:r>
              <a:rPr lang="en-US" altLang="zh-TW" dirty="0" smtClean="0"/>
              <a:t>square</a:t>
            </a:r>
            <a:r>
              <a:rPr lang="zh-TW" altLang="en-US" dirty="0" smtClean="0"/>
              <a:t>函式，但要怎麼畫出下圖？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7584" y="2240288"/>
            <a:ext cx="25336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4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使用函式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234" y="2259719"/>
            <a:ext cx="26003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有了</a:t>
            </a:r>
            <a:r>
              <a:rPr lang="en-US" altLang="zh-TW" dirty="0" smtClean="0"/>
              <a:t>square</a:t>
            </a:r>
            <a:r>
              <a:rPr lang="zh-TW" altLang="en-US" dirty="0" smtClean="0"/>
              <a:t>函式，但要怎麼畫出下圖？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40288"/>
            <a:ext cx="25336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078432" y="2216279"/>
            <a:ext cx="2592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forward(100)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right(90)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forward(100)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right(90)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forward(100)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right(90)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forward(100)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right(90)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forward(200)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right(90)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forward(200)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right(90)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forward(200)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right(90)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forward(200)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right(90)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978040" y="324186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933675" y="53761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</a:rPr>
              <a:t>不</a:t>
            </a:r>
            <a:r>
              <a:rPr lang="en-US" altLang="zh-TW" b="1" dirty="0" smtClean="0">
                <a:solidFill>
                  <a:srgbClr val="0070C0"/>
                </a:solidFill>
              </a:rPr>
              <a:t>OK!!!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18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使用函式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1988840"/>
            <a:ext cx="2592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forward(100)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right(90)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forward(100)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right(90)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forward(100)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right(90)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forward(100)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right(90)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forward(200)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right(90)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forward(200)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right(90)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forward(200)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right(90)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forward(200)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right(90)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707904" y="2293393"/>
            <a:ext cx="16722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 square(</a:t>
            </a:r>
            <a:r>
              <a:rPr lang="en-US" altLang="zh-TW" dirty="0" smtClean="0">
                <a:solidFill>
                  <a:srgbClr val="FF0000"/>
                </a:solidFill>
              </a:rPr>
              <a:t>s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forward(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smtClean="0"/>
              <a:t>    right(90</a:t>
            </a:r>
            <a:r>
              <a:rPr lang="en-US" altLang="zh-TW" dirty="0"/>
              <a:t>)</a:t>
            </a:r>
          </a:p>
          <a:p>
            <a:r>
              <a:rPr lang="en-US" altLang="zh-TW" dirty="0" smtClean="0"/>
              <a:t>    forward(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smtClean="0"/>
              <a:t>    right(90</a:t>
            </a:r>
            <a:r>
              <a:rPr lang="en-US" altLang="zh-TW" dirty="0"/>
              <a:t>)</a:t>
            </a:r>
          </a:p>
          <a:p>
            <a:r>
              <a:rPr lang="en-US" altLang="zh-TW" dirty="0" smtClean="0"/>
              <a:t>    forward(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smtClean="0"/>
              <a:t>    right(90</a:t>
            </a:r>
            <a:r>
              <a:rPr lang="en-US" altLang="zh-TW" dirty="0"/>
              <a:t>)</a:t>
            </a:r>
          </a:p>
          <a:p>
            <a:r>
              <a:rPr lang="en-US" altLang="zh-TW" dirty="0" smtClean="0"/>
              <a:t>    forward(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smtClean="0"/>
              <a:t>    right(90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2771800" y="3239805"/>
            <a:ext cx="504056" cy="445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584664" y="3279146"/>
            <a:ext cx="504056" cy="445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768" y="2213795"/>
            <a:ext cx="21336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AppData\Local\Microsoft\Windows\Temporary Internet Files\Content.IE5\L1W8UK7B\84bf4038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564904"/>
            <a:ext cx="229552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148064" y="306896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能不能再精簡一點？</a:t>
            </a:r>
            <a:endParaRPr lang="zh-TW" altLang="en-US" sz="2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使用函式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11560" y="1758798"/>
            <a:ext cx="250421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def</a:t>
            </a:r>
            <a:r>
              <a:rPr lang="en-US" altLang="zh-TW" sz="2800" dirty="0" smtClean="0"/>
              <a:t>  square(s):</a:t>
            </a:r>
          </a:p>
          <a:p>
            <a:r>
              <a:rPr lang="en-US" altLang="zh-TW" sz="2800" dirty="0" smtClean="0"/>
              <a:t>    forward(</a:t>
            </a:r>
            <a:r>
              <a:rPr lang="en-US" altLang="zh-TW" sz="2800" dirty="0"/>
              <a:t>s</a:t>
            </a:r>
            <a:r>
              <a:rPr lang="en-US" altLang="zh-TW" sz="2800" dirty="0" smtClean="0"/>
              <a:t>)</a:t>
            </a:r>
            <a:endParaRPr lang="en-US" altLang="zh-TW" sz="2800" dirty="0"/>
          </a:p>
          <a:p>
            <a:r>
              <a:rPr lang="en-US" altLang="zh-TW" sz="2800" dirty="0" smtClean="0"/>
              <a:t>    right(90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 smtClean="0"/>
              <a:t>    forward(</a:t>
            </a:r>
            <a:r>
              <a:rPr lang="en-US" altLang="zh-TW" sz="2800" dirty="0"/>
              <a:t>s</a:t>
            </a:r>
            <a:r>
              <a:rPr lang="en-US" altLang="zh-TW" sz="2800" dirty="0" smtClean="0"/>
              <a:t>)</a:t>
            </a:r>
            <a:endParaRPr lang="en-US" altLang="zh-TW" sz="2800" dirty="0"/>
          </a:p>
          <a:p>
            <a:r>
              <a:rPr lang="en-US" altLang="zh-TW" sz="2800" dirty="0" smtClean="0"/>
              <a:t>    right(90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 smtClean="0"/>
              <a:t>    forward(</a:t>
            </a:r>
            <a:r>
              <a:rPr lang="en-US" altLang="zh-TW" sz="2800" dirty="0"/>
              <a:t>s</a:t>
            </a:r>
            <a:r>
              <a:rPr lang="en-US" altLang="zh-TW" sz="2800" dirty="0" smtClean="0"/>
              <a:t>)</a:t>
            </a:r>
            <a:endParaRPr lang="en-US" altLang="zh-TW" sz="2800" dirty="0"/>
          </a:p>
          <a:p>
            <a:r>
              <a:rPr lang="en-US" altLang="zh-TW" sz="2800" dirty="0" smtClean="0"/>
              <a:t>    right(90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 smtClean="0"/>
              <a:t>    forward(</a:t>
            </a:r>
            <a:r>
              <a:rPr lang="en-US" altLang="zh-TW" sz="2800" dirty="0"/>
              <a:t>s</a:t>
            </a:r>
            <a:r>
              <a:rPr lang="en-US" altLang="zh-TW" sz="2800" dirty="0" smtClean="0"/>
              <a:t>)</a:t>
            </a:r>
            <a:endParaRPr lang="en-US" altLang="zh-TW" sz="2800" dirty="0"/>
          </a:p>
          <a:p>
            <a:r>
              <a:rPr lang="en-US" altLang="zh-TW" sz="2800" dirty="0" smtClean="0"/>
              <a:t>    right(90</a:t>
            </a:r>
            <a:r>
              <a:rPr lang="en-US" altLang="zh-TW" sz="2800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64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3527320" y="3750178"/>
            <a:ext cx="864096" cy="380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004048" y="2413338"/>
            <a:ext cx="30243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2400" dirty="0" smtClean="0"/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for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in</a:t>
            </a:r>
            <a:r>
              <a:rPr lang="en-US" altLang="zh-TW" sz="2400" dirty="0" smtClean="0"/>
              <a:t> range(4)</a:t>
            </a:r>
            <a:r>
              <a:rPr lang="en-US" altLang="zh-TW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zh-TW" sz="2400" dirty="0" smtClean="0"/>
              <a:t>    forward(s)</a:t>
            </a:r>
            <a:endParaRPr lang="en-US" altLang="zh-TW" sz="2400" dirty="0"/>
          </a:p>
          <a:p>
            <a:r>
              <a:rPr lang="en-US" altLang="zh-TW" sz="2400" dirty="0" smtClean="0"/>
              <a:t>    right(90</a:t>
            </a:r>
            <a:r>
              <a:rPr lang="en-US" altLang="zh-TW" sz="2400" dirty="0"/>
              <a:t>)</a:t>
            </a:r>
          </a:p>
          <a:p>
            <a:endParaRPr lang="en-US" altLang="zh-TW" sz="2400" dirty="0" smtClean="0"/>
          </a:p>
        </p:txBody>
      </p:sp>
      <p:sp>
        <p:nvSpPr>
          <p:cNvPr id="9" name="橢圓形圖說文字 8"/>
          <p:cNvSpPr/>
          <p:nvPr/>
        </p:nvSpPr>
        <p:spPr>
          <a:xfrm>
            <a:off x="6732240" y="1556792"/>
            <a:ext cx="1584176" cy="108012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注意這裏要有冒號</a:t>
            </a:r>
            <a:endParaRPr lang="zh-TW" altLang="en-US" dirty="0"/>
          </a:p>
        </p:txBody>
      </p:sp>
      <p:sp>
        <p:nvSpPr>
          <p:cNvPr id="10" name="橢圓形圖說文字 9"/>
          <p:cNvSpPr/>
          <p:nvPr/>
        </p:nvSpPr>
        <p:spPr>
          <a:xfrm>
            <a:off x="4769204" y="5159528"/>
            <a:ext cx="2088232" cy="1080120"/>
          </a:xfrm>
          <a:prstGeom prst="wedgeEllipseCallout">
            <a:avLst>
              <a:gd name="adj1" fmla="val -28731"/>
              <a:gd name="adj2" fmla="val -209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注意這邊</a:t>
            </a:r>
            <a:r>
              <a:rPr lang="zh-TW" altLang="en-US" b="1" dirty="0" smtClean="0"/>
              <a:t>要空四格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95536" y="1556792"/>
            <a:ext cx="250421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def</a:t>
            </a:r>
            <a:r>
              <a:rPr lang="en-US" altLang="zh-TW" sz="2800" dirty="0" smtClean="0"/>
              <a:t>  square(s):</a:t>
            </a:r>
          </a:p>
          <a:p>
            <a:r>
              <a:rPr lang="en-US" altLang="zh-TW" sz="2800" dirty="0" smtClean="0"/>
              <a:t>    forward(</a:t>
            </a:r>
            <a:r>
              <a:rPr lang="en-US" altLang="zh-TW" sz="2800" dirty="0"/>
              <a:t>s</a:t>
            </a:r>
            <a:r>
              <a:rPr lang="en-US" altLang="zh-TW" sz="2800" dirty="0" smtClean="0"/>
              <a:t>)</a:t>
            </a:r>
            <a:endParaRPr lang="en-US" altLang="zh-TW" sz="2800" dirty="0"/>
          </a:p>
          <a:p>
            <a:r>
              <a:rPr lang="en-US" altLang="zh-TW" sz="2800" dirty="0" smtClean="0"/>
              <a:t>    right(90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 smtClean="0"/>
              <a:t>    forward(</a:t>
            </a:r>
            <a:r>
              <a:rPr lang="en-US" altLang="zh-TW" sz="2800" dirty="0"/>
              <a:t>s</a:t>
            </a:r>
            <a:r>
              <a:rPr lang="en-US" altLang="zh-TW" sz="2800" dirty="0" smtClean="0"/>
              <a:t>)</a:t>
            </a:r>
            <a:endParaRPr lang="en-US" altLang="zh-TW" sz="2800" dirty="0"/>
          </a:p>
          <a:p>
            <a:r>
              <a:rPr lang="en-US" altLang="zh-TW" sz="2800" dirty="0" smtClean="0"/>
              <a:t>    right(90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 smtClean="0"/>
              <a:t>    forward(</a:t>
            </a:r>
            <a:r>
              <a:rPr lang="en-US" altLang="zh-TW" sz="2800" dirty="0"/>
              <a:t>s</a:t>
            </a:r>
            <a:r>
              <a:rPr lang="en-US" altLang="zh-TW" sz="2800" dirty="0" smtClean="0"/>
              <a:t>)</a:t>
            </a:r>
            <a:endParaRPr lang="en-US" altLang="zh-TW" sz="2800" dirty="0"/>
          </a:p>
          <a:p>
            <a:r>
              <a:rPr lang="en-US" altLang="zh-TW" sz="2800" dirty="0" smtClean="0"/>
              <a:t>    right(90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 smtClean="0"/>
              <a:t>    forward(</a:t>
            </a:r>
            <a:r>
              <a:rPr lang="en-US" altLang="zh-TW" sz="2800" dirty="0"/>
              <a:t>s</a:t>
            </a:r>
            <a:r>
              <a:rPr lang="en-US" altLang="zh-TW" sz="2800" dirty="0" smtClean="0"/>
              <a:t>)</a:t>
            </a:r>
            <a:endParaRPr lang="en-US" altLang="zh-TW" sz="2800" dirty="0"/>
          </a:p>
          <a:p>
            <a:r>
              <a:rPr lang="en-US" altLang="zh-TW" sz="2800" dirty="0" smtClean="0"/>
              <a:t>    right(90</a:t>
            </a:r>
            <a:r>
              <a:rPr lang="en-US" altLang="zh-TW" sz="2800" dirty="0"/>
              <a:t>)</a:t>
            </a:r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91008" y="2060848"/>
            <a:ext cx="241284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73864" y="2924944"/>
            <a:ext cx="241284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64720" y="3789040"/>
            <a:ext cx="241284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55576" y="4634848"/>
            <a:ext cx="241284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771800" y="2309101"/>
            <a:ext cx="295582" cy="29558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2771800" y="3212976"/>
            <a:ext cx="295582" cy="29558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2776409" y="4077072"/>
            <a:ext cx="295582" cy="29558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2776409" y="4913024"/>
            <a:ext cx="295582" cy="29558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94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3501008"/>
            <a:ext cx="30243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2400" dirty="0" smtClean="0"/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for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in</a:t>
            </a:r>
            <a:r>
              <a:rPr lang="en-US" altLang="zh-TW" sz="2400" dirty="0" smtClean="0"/>
              <a:t> range(4):</a:t>
            </a:r>
          </a:p>
          <a:p>
            <a:r>
              <a:rPr lang="en-US" altLang="zh-TW" sz="2400" dirty="0" smtClean="0"/>
              <a:t>    forward(s)</a:t>
            </a:r>
            <a:endParaRPr lang="en-US" altLang="zh-TW" sz="2400" dirty="0"/>
          </a:p>
          <a:p>
            <a:r>
              <a:rPr lang="en-US" altLang="zh-TW" sz="2400" dirty="0" smtClean="0"/>
              <a:t>    right(90</a:t>
            </a:r>
            <a:r>
              <a:rPr lang="en-US" altLang="zh-TW" sz="2400" dirty="0"/>
              <a:t>)</a:t>
            </a:r>
          </a:p>
          <a:p>
            <a:endParaRPr lang="en-US" altLang="zh-TW" sz="2400" dirty="0" smtClean="0"/>
          </a:p>
        </p:txBody>
      </p:sp>
      <p:sp>
        <p:nvSpPr>
          <p:cNvPr id="5" name="向右箭號 4"/>
          <p:cNvSpPr/>
          <p:nvPr/>
        </p:nvSpPr>
        <p:spPr>
          <a:xfrm>
            <a:off x="2739768" y="4218476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593162" y="3501008"/>
            <a:ext cx="30243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2400" dirty="0" smtClean="0"/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for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in</a:t>
            </a:r>
            <a:r>
              <a:rPr lang="en-US" altLang="zh-TW" sz="2400" dirty="0" smtClean="0"/>
              <a:t> [0,1,2,3]:</a:t>
            </a:r>
          </a:p>
          <a:p>
            <a:r>
              <a:rPr lang="en-US" altLang="zh-TW" sz="2400" dirty="0" smtClean="0"/>
              <a:t>    forward(s)</a:t>
            </a:r>
            <a:endParaRPr lang="en-US" altLang="zh-TW" sz="2400" dirty="0"/>
          </a:p>
          <a:p>
            <a:r>
              <a:rPr lang="en-US" altLang="zh-TW" sz="2400" dirty="0" smtClean="0"/>
              <a:t>    right(90</a:t>
            </a:r>
            <a:r>
              <a:rPr lang="en-US" altLang="zh-TW" sz="2400" dirty="0"/>
              <a:t>)</a:t>
            </a:r>
          </a:p>
          <a:p>
            <a:endParaRPr lang="en-US" altLang="zh-TW" sz="2400" dirty="0" smtClean="0"/>
          </a:p>
        </p:txBody>
      </p:sp>
      <p:sp>
        <p:nvSpPr>
          <p:cNvPr id="7" name="矩形 6"/>
          <p:cNvSpPr/>
          <p:nvPr/>
        </p:nvSpPr>
        <p:spPr>
          <a:xfrm>
            <a:off x="899592" y="1772816"/>
            <a:ext cx="58128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range([start], stop[, step</a:t>
            </a:r>
            <a:r>
              <a:rPr lang="en-US" altLang="zh-TW" sz="2400" dirty="0" smtClean="0"/>
              <a:t>])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sz="2400" dirty="0"/>
              <a:t>產生</a:t>
            </a:r>
            <a:r>
              <a:rPr lang="zh-TW" altLang="en-US" sz="2400" dirty="0" smtClean="0"/>
              <a:t>一個從 </a:t>
            </a:r>
            <a:r>
              <a:rPr lang="en-US" altLang="zh-TW" sz="2400" dirty="0" smtClean="0"/>
              <a:t>start</a:t>
            </a:r>
            <a:r>
              <a:rPr lang="zh-TW" altLang="en-US" sz="2400" dirty="0" smtClean="0"/>
              <a:t> 到 </a:t>
            </a:r>
            <a:r>
              <a:rPr lang="en-US" altLang="zh-TW" sz="2400" dirty="0" smtClean="0"/>
              <a:t>stop</a:t>
            </a:r>
            <a:r>
              <a:rPr lang="zh-TW" altLang="en-US" sz="2400" dirty="0" smtClean="0"/>
              <a:t> 的串列（</a:t>
            </a:r>
            <a:r>
              <a:rPr lang="en-US" altLang="zh-TW" sz="2400" dirty="0" smtClean="0"/>
              <a:t>list</a:t>
            </a:r>
            <a:r>
              <a:rPr lang="zh-TW" altLang="en-US" sz="2400" dirty="0" smtClean="0"/>
              <a:t>）</a:t>
            </a:r>
            <a:endParaRPr lang="en-US" altLang="zh-TW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 smtClean="0"/>
              <a:t>start</a:t>
            </a:r>
            <a:r>
              <a:rPr lang="zh-TW" altLang="en-US" sz="2400" dirty="0" smtClean="0"/>
              <a:t> 可省略，預設為 </a:t>
            </a:r>
            <a:r>
              <a:rPr lang="en-US" altLang="zh-TW" sz="2400" dirty="0" smtClean="0"/>
              <a:t>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 smtClean="0"/>
              <a:t>step </a:t>
            </a:r>
            <a:r>
              <a:rPr lang="zh-TW" altLang="en-US" sz="2400" dirty="0" smtClean="0"/>
              <a:t>可省略，預設為 </a:t>
            </a:r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95536" y="579840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牛刀小試</a:t>
            </a:r>
            <a:endParaRPr lang="en-US" altLang="zh-TW" dirty="0" smtClean="0"/>
          </a:p>
          <a:p>
            <a:r>
              <a:rPr lang="zh-TW" altLang="en-US" dirty="0" smtClean="0"/>
              <a:t>請用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迴圈畫出一個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正五邊形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正六邊形</a:t>
            </a:r>
            <a:r>
              <a:rPr lang="en-US" altLang="zh-TW" dirty="0" smtClean="0"/>
              <a:t>”</a:t>
            </a:r>
            <a:endParaRPr lang="en-US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36296" y="2204864"/>
            <a:ext cx="122341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 = 1 </a:t>
            </a:r>
          </a:p>
          <a:p>
            <a:r>
              <a:rPr lang="en-US" altLang="zh-TW" dirty="0"/>
              <a:t>forward(s)</a:t>
            </a:r>
          </a:p>
          <a:p>
            <a:r>
              <a:rPr lang="en-US" altLang="zh-TW" dirty="0" smtClean="0"/>
              <a:t>right(90)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2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forward(s)</a:t>
            </a:r>
          </a:p>
          <a:p>
            <a:r>
              <a:rPr lang="en-US" altLang="zh-TW" dirty="0"/>
              <a:t>right(90)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3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forward(s)</a:t>
            </a:r>
          </a:p>
          <a:p>
            <a:r>
              <a:rPr lang="en-US" altLang="zh-TW" dirty="0"/>
              <a:t>right(90)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4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forward(s)</a:t>
            </a:r>
          </a:p>
          <a:p>
            <a:r>
              <a:rPr lang="en-US" altLang="zh-TW" dirty="0"/>
              <a:t>right(90)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2" name="向右箭號 11"/>
          <p:cNvSpPr/>
          <p:nvPr/>
        </p:nvSpPr>
        <p:spPr>
          <a:xfrm>
            <a:off x="5940152" y="4149080"/>
            <a:ext cx="1080120" cy="656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相當於</a:t>
            </a:r>
            <a:endParaRPr lang="zh-TW" altLang="en-US" b="1" dirty="0"/>
          </a:p>
        </p:txBody>
      </p:sp>
      <p:sp>
        <p:nvSpPr>
          <p:cNvPr id="13" name="爆炸 1 12"/>
          <p:cNvSpPr/>
          <p:nvPr/>
        </p:nvSpPr>
        <p:spPr>
          <a:xfrm>
            <a:off x="6875121" y="5489848"/>
            <a:ext cx="2304255" cy="136815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達到重複四次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2528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動動腦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512" y="3068960"/>
            <a:ext cx="36290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39552" y="1628800"/>
            <a:ext cx="6480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請善用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迴圈畫出正 </a:t>
            </a:r>
            <a:r>
              <a:rPr lang="en-US" altLang="zh-TW" dirty="0" smtClean="0"/>
              <a:t>n </a:t>
            </a:r>
            <a:r>
              <a:rPr lang="zh-TW" altLang="en-US" dirty="0" smtClean="0"/>
              <a:t>邊形，</a:t>
            </a:r>
            <a:r>
              <a:rPr lang="en-US" altLang="zh-TW" dirty="0" smtClean="0"/>
              <a:t>n = 3, 4, 5, 6, … 9</a:t>
            </a:r>
          </a:p>
          <a:p>
            <a:r>
              <a:rPr lang="zh-TW" altLang="en-US" dirty="0" smtClean="0"/>
              <a:t>提示：</a:t>
            </a:r>
            <a:endParaRPr lang="en-US" altLang="zh-TW" dirty="0" smtClean="0"/>
          </a:p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polygon( s, n ):      # s</a:t>
            </a:r>
            <a:r>
              <a:rPr lang="zh-TW" altLang="en-US" dirty="0" smtClean="0"/>
              <a:t>代表邊長，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代表要畫正</a:t>
            </a:r>
            <a:r>
              <a:rPr lang="en-US" altLang="zh-TW" dirty="0" smtClean="0"/>
              <a:t>n</a:t>
            </a:r>
            <a:r>
              <a:rPr lang="zh-TW" altLang="en-US" dirty="0" smtClean="0"/>
              <a:t>邊形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2542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圓形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/>
            <a:r>
              <a:rPr lang="en-US" altLang="zh-TW" dirty="0"/>
              <a:t>circle ( </a:t>
            </a:r>
            <a:r>
              <a:rPr lang="en-US" altLang="zh-TW" dirty="0" smtClean="0"/>
              <a:t>radius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 ：畫出半徑為 </a:t>
            </a:r>
            <a:r>
              <a:rPr lang="en-US" altLang="zh-TW" dirty="0" smtClean="0"/>
              <a:t>radius </a:t>
            </a:r>
            <a:r>
              <a:rPr lang="zh-TW" altLang="en-US" dirty="0" smtClean="0"/>
              <a:t>的圓</a:t>
            </a:r>
            <a:endParaRPr lang="en-US" altLang="zh-TW" dirty="0" smtClean="0"/>
          </a:p>
          <a:p>
            <a:pPr marL="457200" lvl="2"/>
            <a:r>
              <a:rPr lang="en-US" altLang="zh-TW" dirty="0" smtClean="0"/>
              <a:t>circle (50)</a:t>
            </a:r>
            <a:endParaRPr lang="en-US" altLang="zh-TW" dirty="0"/>
          </a:p>
          <a:p>
            <a:pPr marL="182880" lvl="1"/>
            <a:r>
              <a:rPr lang="en-US" altLang="zh-TW" dirty="0" smtClean="0"/>
              <a:t>circle  ( radius, extent )</a:t>
            </a:r>
            <a:r>
              <a:rPr lang="zh-TW" altLang="en-US" dirty="0" smtClean="0"/>
              <a:t>：畫出半徑為</a:t>
            </a:r>
            <a:r>
              <a:rPr lang="en-US" altLang="zh-TW" dirty="0" smtClean="0"/>
              <a:t>radius</a:t>
            </a:r>
            <a:r>
              <a:rPr lang="zh-TW" altLang="en-US" dirty="0" smtClean="0"/>
              <a:t>，角度為</a:t>
            </a:r>
            <a:r>
              <a:rPr lang="en-US" altLang="zh-TW" dirty="0" smtClean="0"/>
              <a:t>extent</a:t>
            </a:r>
            <a:r>
              <a:rPr lang="zh-TW" altLang="en-US" dirty="0" smtClean="0"/>
              <a:t>的弧</a:t>
            </a:r>
            <a:endParaRPr lang="en-US" altLang="zh-TW" dirty="0" smtClean="0"/>
          </a:p>
          <a:p>
            <a:pPr marL="457200" lvl="2"/>
            <a:r>
              <a:rPr lang="en-US" altLang="zh-TW" dirty="0" smtClean="0"/>
              <a:t>circle( 50, 45 )</a:t>
            </a:r>
            <a:endParaRPr lang="zh-TW" altLang="en-US" dirty="0"/>
          </a:p>
          <a:p>
            <a:endParaRPr lang="en-US" altLang="zh-TW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49080"/>
            <a:ext cx="12668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48744" y="377974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circle (50)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99792" y="376830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circle (</a:t>
            </a:r>
            <a:r>
              <a:rPr lang="en-US" altLang="zh-TW" dirty="0" smtClean="0"/>
              <a:t>50,90)</a:t>
            </a:r>
            <a:endParaRPr lang="zh-TW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57" y="4434830"/>
            <a:ext cx="10858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4670380" y="3789040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circle </a:t>
            </a:r>
            <a:r>
              <a:rPr lang="en-US" altLang="zh-TW" dirty="0" smtClean="0"/>
              <a:t>(50,180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130777"/>
            <a:ext cx="13239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181228"/>
            <a:ext cx="22860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6732240" y="3789040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circle </a:t>
            </a:r>
            <a:r>
              <a:rPr lang="en-US" altLang="zh-TW" dirty="0" smtClean="0"/>
              <a:t>(100,-180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950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Turtle Olympics</a:t>
            </a:r>
            <a:endParaRPr lang="zh-TW" altLang="en-US" dirty="0"/>
          </a:p>
        </p:txBody>
      </p:sp>
      <p:sp>
        <p:nvSpPr>
          <p:cNvPr id="4" name="AutoShape 2" descr="Image result for 奧林匹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6" descr="Image result for 奧林匹克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8" descr="Image result for 奧林匹克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10" descr="http://strongslife.googlepages.com/Olympic-Rings-001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131" name="Picture 11" descr="C:\Users\user\Desktop\Olympic-Rings-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440" y="2492896"/>
            <a:ext cx="4444778" cy="214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705634" y="17008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牛刀小試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25280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動動腦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如何畫同心圓 （半徑分別為</a:t>
            </a:r>
            <a:r>
              <a:rPr lang="en-US" altLang="zh-TW" dirty="0" smtClean="0"/>
              <a:t>50,100,150,200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99" y="2420888"/>
            <a:ext cx="2679319" cy="25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40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324" y="4214155"/>
            <a:ext cx="33623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5" t="7567" r="70484" b="50509"/>
          <a:stretch/>
        </p:blipFill>
        <p:spPr bwMode="auto">
          <a:xfrm>
            <a:off x="2267744" y="1739580"/>
            <a:ext cx="3070072" cy="287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的烏龜世界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81"/>
          <a:stretch/>
        </p:blipFill>
        <p:spPr bwMode="auto">
          <a:xfrm>
            <a:off x="1043608" y="4183335"/>
            <a:ext cx="3452978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15677"/>
            <a:ext cx="107632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5277" y="1531011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1.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35696" y="1556792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2</a:t>
            </a:r>
            <a:r>
              <a:rPr lang="en-US" altLang="zh-TW" sz="2800" dirty="0" smtClean="0"/>
              <a:t>.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9180" y="4124614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3.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32040" y="4077072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4.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724128" y="6018071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或直接按</a:t>
            </a:r>
            <a:r>
              <a:rPr lang="en-US" altLang="zh-TW" dirty="0" smtClean="0">
                <a:solidFill>
                  <a:srgbClr val="FF0000"/>
                </a:solidFill>
              </a:rPr>
              <a:t>F5</a:t>
            </a:r>
            <a:r>
              <a:rPr lang="zh-TW" altLang="en-US" dirty="0" smtClean="0">
                <a:solidFill>
                  <a:srgbClr val="FF0000"/>
                </a:solidFill>
              </a:rPr>
              <a:t>執行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7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加入顏色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begin_fill</a:t>
            </a:r>
            <a:r>
              <a:rPr lang="en-US" altLang="zh-TW" dirty="0" smtClean="0"/>
              <a:t>() :</a:t>
            </a:r>
            <a:r>
              <a:rPr lang="zh-TW" altLang="en-US" dirty="0"/>
              <a:t>要</a:t>
            </a:r>
            <a:r>
              <a:rPr lang="zh-TW" altLang="en-US" dirty="0" smtClean="0"/>
              <a:t>開始畫填入色彩的圖形囉</a:t>
            </a:r>
            <a:endParaRPr lang="en-US" altLang="zh-TW" dirty="0" smtClean="0"/>
          </a:p>
          <a:p>
            <a:r>
              <a:rPr lang="en-US" altLang="zh-TW" dirty="0" err="1" smtClean="0"/>
              <a:t>end_fill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：結束要填入色彩的圖形了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80928"/>
            <a:ext cx="31337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75975"/>
            <a:ext cx="2160240" cy="3733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433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64" y="3933056"/>
            <a:ext cx="43719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Random </a:t>
            </a:r>
            <a:r>
              <a:rPr lang="zh-TW" altLang="en-US" dirty="0" smtClean="0"/>
              <a:t>來亂一下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要先 </a:t>
            </a:r>
            <a:r>
              <a:rPr lang="en-US" altLang="zh-TW" dirty="0" smtClean="0"/>
              <a:t>import random</a:t>
            </a:r>
          </a:p>
          <a:p>
            <a:r>
              <a:rPr lang="en-US" altLang="zh-TW" dirty="0" err="1" smtClean="0"/>
              <a:t>random.randint</a:t>
            </a:r>
            <a:r>
              <a:rPr lang="en-US" altLang="zh-TW" dirty="0" smtClean="0"/>
              <a:t>(a, b)</a:t>
            </a:r>
            <a:r>
              <a:rPr lang="zh-TW" altLang="en-US" dirty="0" smtClean="0"/>
              <a:t>：得到一個介於</a:t>
            </a:r>
            <a:r>
              <a:rPr lang="en-US" altLang="zh-TW" dirty="0" smtClean="0"/>
              <a:t>a</a:t>
            </a:r>
            <a:r>
              <a:rPr lang="zh-TW" altLang="en-US" dirty="0" smtClean="0"/>
              <a:t>與</a:t>
            </a:r>
            <a:r>
              <a:rPr lang="en-US" altLang="zh-TW" dirty="0" smtClean="0"/>
              <a:t>b</a:t>
            </a:r>
            <a:r>
              <a:rPr lang="zh-TW" altLang="en-US" dirty="0" smtClean="0"/>
              <a:t>之間的數字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random.randint</a:t>
            </a:r>
            <a:r>
              <a:rPr lang="en-US" altLang="zh-TW" dirty="0" smtClean="0"/>
              <a:t>( 1, 38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  隨機挑選</a:t>
            </a:r>
            <a:r>
              <a:rPr lang="en-US" altLang="zh-TW" dirty="0" smtClean="0"/>
              <a:t>1</a:t>
            </a:r>
            <a:r>
              <a:rPr lang="zh-TW" altLang="en-US" dirty="0" smtClean="0"/>
              <a:t>到</a:t>
            </a:r>
            <a:r>
              <a:rPr lang="en-US" altLang="zh-TW" dirty="0" smtClean="0"/>
              <a:t>38</a:t>
            </a:r>
            <a:r>
              <a:rPr lang="zh-TW" altLang="en-US" dirty="0" smtClean="0"/>
              <a:t>的數字</a:t>
            </a:r>
            <a:endParaRPr lang="en-US" altLang="zh-TW" dirty="0"/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random.choice</a:t>
            </a:r>
            <a:r>
              <a:rPr lang="en-US" altLang="zh-TW" dirty="0" smtClean="0"/>
              <a:t>([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])</a:t>
            </a:r>
            <a:r>
              <a:rPr lang="zh-TW" altLang="en-US" dirty="0" smtClean="0"/>
              <a:t>：從自訂的串列中隨機取得元素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random.choice</a:t>
            </a:r>
            <a:r>
              <a:rPr lang="en-US" altLang="zh-TW" dirty="0" smtClean="0"/>
              <a:t>([“</a:t>
            </a:r>
            <a:r>
              <a:rPr lang="en-US" altLang="zh-TW" dirty="0" err="1" smtClean="0"/>
              <a:t>read”,”blue</a:t>
            </a:r>
            <a:r>
              <a:rPr lang="en-US" altLang="zh-TW" dirty="0" smtClean="0"/>
              <a:t>”])</a:t>
            </a:r>
          </a:p>
          <a:p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139" y="4080632"/>
            <a:ext cx="1776937" cy="168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3" y="4077072"/>
            <a:ext cx="2016224" cy="1826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220072" y="59399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第一次執行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092280" y="59492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第二次執行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9583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zh-TW" altLang="en-US" dirty="0" smtClean="0"/>
              <a:t>簡單圖案</a:t>
            </a:r>
            <a:r>
              <a:rPr lang="zh-TW" altLang="en-US" dirty="0" smtClean="0"/>
              <a:t>作圖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6288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smtClean="0"/>
              <a:t>petal(s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circle(s,90)</a:t>
            </a:r>
          </a:p>
          <a:p>
            <a:r>
              <a:rPr lang="en-US" altLang="zh-TW" dirty="0"/>
              <a:t>    left(90)</a:t>
            </a:r>
          </a:p>
          <a:p>
            <a:r>
              <a:rPr lang="en-US" altLang="zh-TW" dirty="0"/>
              <a:t>    circle(s,90)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 err="1"/>
              <a:t>def</a:t>
            </a:r>
            <a:r>
              <a:rPr lang="en-US" altLang="zh-TW" dirty="0"/>
              <a:t> flower(s):</a:t>
            </a:r>
          </a:p>
          <a:p>
            <a:r>
              <a:rPr lang="en-US" altLang="zh-TW" dirty="0"/>
              <a:t>    for </a:t>
            </a:r>
            <a:r>
              <a:rPr lang="en-US" altLang="zh-TW" dirty="0" err="1"/>
              <a:t>i</a:t>
            </a:r>
            <a:r>
              <a:rPr lang="en-US" altLang="zh-TW" dirty="0"/>
              <a:t> in range(4):</a:t>
            </a:r>
          </a:p>
          <a:p>
            <a:r>
              <a:rPr lang="en-US" altLang="zh-TW" dirty="0"/>
              <a:t>        </a:t>
            </a:r>
            <a:r>
              <a:rPr lang="en-US" altLang="zh-TW" dirty="0" smtClean="0"/>
              <a:t>petal(s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</a:t>
            </a:r>
          </a:p>
          <a:p>
            <a:endParaRPr lang="en-US" altLang="zh-TW" dirty="0"/>
          </a:p>
          <a:p>
            <a:r>
              <a:rPr lang="en-US" altLang="zh-TW" dirty="0" err="1"/>
              <a:t>def</a:t>
            </a:r>
            <a:r>
              <a:rPr lang="en-US" altLang="zh-TW" dirty="0"/>
              <a:t> fish(s):</a:t>
            </a:r>
          </a:p>
          <a:p>
            <a:r>
              <a:rPr lang="en-US" altLang="zh-TW" dirty="0"/>
              <a:t>    circle(s,90)</a:t>
            </a:r>
          </a:p>
          <a:p>
            <a:r>
              <a:rPr lang="en-US" altLang="zh-TW" dirty="0"/>
              <a:t>    left(120)</a:t>
            </a:r>
          </a:p>
          <a:p>
            <a:r>
              <a:rPr lang="en-US" altLang="zh-TW" dirty="0"/>
              <a:t>    circle(s,90)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016" y="2204864"/>
            <a:ext cx="2010544" cy="1888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711" y="4230123"/>
            <a:ext cx="1295153" cy="142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11560" y="5826442"/>
            <a:ext cx="5057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牛刀小試</a:t>
            </a:r>
            <a:endParaRPr lang="en-US" altLang="zh-TW" dirty="0" smtClean="0"/>
          </a:p>
          <a:p>
            <a:r>
              <a:rPr lang="zh-TW" altLang="en-US" dirty="0" smtClean="0"/>
              <a:t>請畫出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朵花和魚，</a:t>
            </a:r>
            <a:r>
              <a:rPr lang="zh-TW" altLang="en-US" dirty="0"/>
              <a:t>隨機決定</a:t>
            </a:r>
            <a:r>
              <a:rPr lang="zh-TW" altLang="en-US" dirty="0" smtClean="0"/>
              <a:t>出現的位置和大小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73754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動動腦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隨機填滿花的顏色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64904"/>
            <a:ext cx="4317529" cy="408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74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開始畫畫囉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81935"/>
            <a:ext cx="3681214" cy="321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Image result for cool python turtle desig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254" y="709623"/>
            <a:ext cx="3596818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3327077" cy="3401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403648" y="4978923"/>
            <a:ext cx="29523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from turtle import *</a:t>
            </a:r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range(50):</a:t>
            </a:r>
          </a:p>
          <a:p>
            <a:r>
              <a:rPr lang="en-US" altLang="zh-TW" dirty="0" smtClean="0"/>
              <a:t>    forward(400)</a:t>
            </a:r>
          </a:p>
          <a:p>
            <a:r>
              <a:rPr lang="en-US" altLang="zh-TW" dirty="0" smtClean="0"/>
              <a:t>    left(110)</a:t>
            </a:r>
          </a:p>
          <a:p>
            <a:r>
              <a:rPr lang="en-US" altLang="zh-TW" dirty="0" smtClean="0"/>
              <a:t>done()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82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移動指令介紹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forward(p)</a:t>
            </a:r>
            <a:r>
              <a:rPr lang="zh-TW" altLang="en-US" dirty="0" smtClean="0"/>
              <a:t>：向前方移動 </a:t>
            </a:r>
            <a:r>
              <a:rPr lang="en-US" altLang="zh-TW" dirty="0" smtClean="0"/>
              <a:t>p </a:t>
            </a:r>
            <a:r>
              <a:rPr lang="zh-TW" altLang="en-US" dirty="0" smtClean="0"/>
              <a:t>個像素距離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forward(100)</a:t>
            </a:r>
            <a:endParaRPr lang="zh-TW" altLang="en-US" dirty="0" smtClean="0"/>
          </a:p>
          <a:p>
            <a:r>
              <a:rPr lang="en-US" altLang="zh-TW" dirty="0" smtClean="0"/>
              <a:t>backward(p)</a:t>
            </a:r>
            <a:r>
              <a:rPr lang="zh-TW" altLang="en-US" dirty="0" smtClean="0"/>
              <a:t>：向</a:t>
            </a:r>
            <a:r>
              <a:rPr lang="zh-TW" altLang="en-US" dirty="0"/>
              <a:t>後方移動 </a:t>
            </a:r>
            <a:r>
              <a:rPr lang="en-US" altLang="zh-TW" dirty="0"/>
              <a:t>p </a:t>
            </a:r>
            <a:r>
              <a:rPr lang="zh-TW" altLang="en-US" dirty="0"/>
              <a:t>個像素</a:t>
            </a:r>
            <a:r>
              <a:rPr lang="zh-TW" altLang="en-US" dirty="0" smtClean="0"/>
              <a:t>距離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backward( 200 )</a:t>
            </a:r>
            <a:endParaRPr lang="zh-TW" altLang="en-US" dirty="0"/>
          </a:p>
          <a:p>
            <a:r>
              <a:rPr lang="en-US" altLang="zh-TW" dirty="0"/>
              <a:t>right(t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：順</a:t>
            </a:r>
            <a:r>
              <a:rPr lang="zh-TW" altLang="en-US" dirty="0"/>
              <a:t>時針旋轉 </a:t>
            </a:r>
            <a:r>
              <a:rPr lang="en-US" altLang="zh-TW" dirty="0"/>
              <a:t>t 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right( 45 )</a:t>
            </a:r>
            <a:endParaRPr lang="zh-TW" altLang="en-US" dirty="0"/>
          </a:p>
          <a:p>
            <a:r>
              <a:rPr lang="en-US" altLang="zh-TW" dirty="0"/>
              <a:t>left(t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：逆</a:t>
            </a:r>
            <a:r>
              <a:rPr lang="zh-TW" altLang="en-US" dirty="0"/>
              <a:t>時針旋轉 </a:t>
            </a:r>
            <a:r>
              <a:rPr lang="en-US" altLang="zh-TW" dirty="0"/>
              <a:t>t 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left(60)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牛刀小試</a:t>
            </a:r>
            <a:endParaRPr lang="en-US" altLang="zh-TW" dirty="0" smtClean="0"/>
          </a:p>
          <a:p>
            <a:r>
              <a:rPr lang="zh-TW" altLang="en-US" dirty="0" smtClean="0"/>
              <a:t>請用程式畫出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田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及</a:t>
            </a:r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302491"/>
            <a:ext cx="13430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27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提筆、下筆與移動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penup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：提筆之後路徑不會被畫出</a:t>
            </a:r>
            <a:endParaRPr lang="en-US" altLang="zh-TW" dirty="0" smtClean="0"/>
          </a:p>
          <a:p>
            <a:r>
              <a:rPr lang="en-US" altLang="zh-TW" dirty="0" err="1" smtClean="0"/>
              <a:t>pendown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：下筆之後路徑會</a:t>
            </a:r>
            <a:r>
              <a:rPr lang="zh-TW" altLang="en-US" dirty="0"/>
              <a:t>被畫</a:t>
            </a:r>
            <a:r>
              <a:rPr lang="zh-TW" altLang="en-US" dirty="0" smtClean="0"/>
              <a:t>出</a:t>
            </a:r>
            <a:endParaRPr lang="en-US" altLang="zh-TW" dirty="0" smtClean="0"/>
          </a:p>
          <a:p>
            <a:r>
              <a:rPr lang="en-US" altLang="zh-TW" dirty="0" err="1" smtClean="0"/>
              <a:t>goto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 :</a:t>
            </a:r>
            <a:r>
              <a:rPr lang="zh-TW" altLang="en-US" dirty="0" smtClean="0"/>
              <a:t>將游標移動到</a:t>
            </a:r>
            <a:r>
              <a:rPr lang="en-US" altLang="zh-TW" dirty="0" smtClean="0"/>
              <a:t>(x</a:t>
            </a:r>
            <a:r>
              <a:rPr lang="zh-TW" altLang="en-US" dirty="0"/>
              <a:t> </a:t>
            </a:r>
            <a:r>
              <a:rPr lang="en-US" altLang="zh-TW" dirty="0" smtClean="0"/>
              <a:t>, y)</a:t>
            </a:r>
            <a:r>
              <a:rPr lang="zh-TW" altLang="en-US" dirty="0" smtClean="0"/>
              <a:t>的位置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5616" y="57332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牛刀小試</a:t>
            </a:r>
            <a:endParaRPr lang="en-US" altLang="zh-TW" dirty="0" smtClean="0"/>
          </a:p>
          <a:p>
            <a:r>
              <a:rPr lang="zh-TW" altLang="en-US" dirty="0" smtClean="0"/>
              <a:t>請用程式寫出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中山</a:t>
            </a:r>
            <a:r>
              <a:rPr lang="en-US" altLang="zh-TW" dirty="0" smtClean="0"/>
              <a:t>”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794795"/>
              </p:ext>
            </p:extLst>
          </p:nvPr>
        </p:nvGraphicFramePr>
        <p:xfrm>
          <a:off x="1259632" y="3068960"/>
          <a:ext cx="6096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forward(20)</a:t>
                      </a:r>
                    </a:p>
                    <a:p>
                      <a:r>
                        <a:rPr lang="en-US" altLang="zh-TW" dirty="0" err="1" smtClean="0"/>
                        <a:t>penup</a:t>
                      </a:r>
                      <a:r>
                        <a:rPr lang="en-US" altLang="zh-TW" dirty="0" smtClean="0"/>
                        <a:t>()</a:t>
                      </a:r>
                    </a:p>
                    <a:p>
                      <a:r>
                        <a:rPr lang="en-US" altLang="zh-TW" dirty="0" smtClean="0"/>
                        <a:t>forward(20)</a:t>
                      </a:r>
                    </a:p>
                    <a:p>
                      <a:r>
                        <a:rPr lang="en-US" altLang="zh-TW" dirty="0" err="1" smtClean="0"/>
                        <a:t>pendown</a:t>
                      </a:r>
                      <a:r>
                        <a:rPr lang="en-US" altLang="zh-TW" dirty="0" smtClean="0"/>
                        <a:t>()</a:t>
                      </a:r>
                    </a:p>
                    <a:p>
                      <a:r>
                        <a:rPr lang="en-US" altLang="zh-TW" dirty="0" smtClean="0"/>
                        <a:t>forward(20)</a:t>
                      </a:r>
                    </a:p>
                    <a:p>
                      <a:r>
                        <a:rPr lang="en-US" altLang="zh-TW" dirty="0" err="1" smtClean="0"/>
                        <a:t>penup</a:t>
                      </a:r>
                      <a:r>
                        <a:rPr lang="en-US" altLang="zh-TW" dirty="0" smtClean="0"/>
                        <a:t>()</a:t>
                      </a:r>
                    </a:p>
                    <a:p>
                      <a:r>
                        <a:rPr lang="en-US" altLang="zh-TW" dirty="0" smtClean="0"/>
                        <a:t>forward(20)</a:t>
                      </a:r>
                    </a:p>
                    <a:p>
                      <a:r>
                        <a:rPr lang="en-US" altLang="zh-TW" dirty="0" err="1" smtClean="0"/>
                        <a:t>pendown</a:t>
                      </a:r>
                      <a:r>
                        <a:rPr lang="en-US" altLang="zh-TW" dirty="0" smtClean="0"/>
                        <a:t>()</a:t>
                      </a:r>
                    </a:p>
                    <a:p>
                      <a:r>
                        <a:rPr lang="en-US" altLang="zh-TW" dirty="0" smtClean="0"/>
                        <a:t>forward(20)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296" y="3573016"/>
            <a:ext cx="217824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8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改變形狀、顏色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shape(s): </a:t>
            </a:r>
            <a:r>
              <a:rPr lang="zh-TW" altLang="en-US" dirty="0"/>
              <a:t>將游標設為 </a:t>
            </a:r>
            <a:r>
              <a:rPr lang="en-US" altLang="zh-TW" dirty="0"/>
              <a:t>s </a:t>
            </a:r>
            <a:r>
              <a:rPr lang="zh-TW" altLang="en-US" dirty="0" smtClean="0"/>
              <a:t>形狀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</a:t>
            </a:r>
            <a:r>
              <a:rPr lang="zh-TW" altLang="en-US" dirty="0" smtClean="0"/>
              <a:t>：</a:t>
            </a:r>
            <a:r>
              <a:rPr lang="en-US" altLang="zh-TW" dirty="0" smtClean="0"/>
              <a:t> '</a:t>
            </a:r>
            <a:r>
              <a:rPr lang="en-US" altLang="zh-TW" dirty="0"/>
              <a:t>arrow', 'turtle', 'circle', 'square', 'triangle', </a:t>
            </a:r>
            <a:r>
              <a:rPr lang="en-US" altLang="zh-TW" dirty="0" smtClean="0"/>
              <a:t>'classic‘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hape(‘turtle’) </a:t>
            </a:r>
            <a:r>
              <a:rPr lang="zh-TW" altLang="en-US" dirty="0" smtClean="0"/>
              <a:t>會將游標變成烏龜樣式</a:t>
            </a:r>
            <a:endParaRPr lang="en-US" altLang="zh-TW" dirty="0"/>
          </a:p>
          <a:p>
            <a:r>
              <a:rPr lang="en-US" altLang="zh-TW" dirty="0" err="1"/>
              <a:t>shapesize</a:t>
            </a:r>
            <a:r>
              <a:rPr lang="en-US" altLang="zh-TW" dirty="0"/>
              <a:t>(s): </a:t>
            </a:r>
            <a:r>
              <a:rPr lang="zh-TW" altLang="en-US" dirty="0" smtClean="0"/>
              <a:t>將游標大小</a:t>
            </a:r>
            <a:r>
              <a:rPr lang="zh-TW" altLang="en-US" dirty="0"/>
              <a:t>在 </a:t>
            </a:r>
            <a:r>
              <a:rPr lang="en-US" altLang="zh-TW" dirty="0"/>
              <a:t>x </a:t>
            </a:r>
            <a:r>
              <a:rPr lang="zh-TW" altLang="en-US" dirty="0"/>
              <a:t>及 </a:t>
            </a:r>
            <a:r>
              <a:rPr lang="en-US" altLang="zh-TW" dirty="0"/>
              <a:t>y </a:t>
            </a:r>
            <a:r>
              <a:rPr lang="zh-TW" altLang="en-US" dirty="0"/>
              <a:t>方向均延展 </a:t>
            </a:r>
            <a:r>
              <a:rPr lang="en-US" altLang="zh-TW" dirty="0"/>
              <a:t>s </a:t>
            </a:r>
            <a:r>
              <a:rPr lang="zh-TW" altLang="en-US" dirty="0"/>
              <a:t>比例</a:t>
            </a:r>
          </a:p>
          <a:p>
            <a:r>
              <a:rPr lang="en-US" altLang="zh-TW" dirty="0"/>
              <a:t>color(c, b): </a:t>
            </a:r>
            <a:r>
              <a:rPr lang="zh-TW" altLang="en-US" dirty="0" smtClean="0"/>
              <a:t>將游標輪廓及內部分別</a:t>
            </a:r>
            <a:r>
              <a:rPr lang="zh-TW" altLang="en-US" dirty="0"/>
              <a:t>設為 </a:t>
            </a:r>
            <a:r>
              <a:rPr lang="en-US" altLang="zh-TW" dirty="0"/>
              <a:t>c </a:t>
            </a:r>
            <a:r>
              <a:rPr lang="zh-TW" altLang="en-US" dirty="0"/>
              <a:t>及 </a:t>
            </a:r>
            <a:r>
              <a:rPr lang="en-US" altLang="zh-TW" dirty="0"/>
              <a:t>b </a:t>
            </a:r>
            <a:r>
              <a:rPr lang="zh-TW" altLang="en-US" dirty="0" smtClean="0"/>
              <a:t>顏色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</a:t>
            </a:r>
            <a:r>
              <a:rPr lang="en-US" altLang="zh-TW" dirty="0"/>
              <a:t>, b: 'red', 'yellow', 'green', …, (R,G, B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err="1" smtClean="0"/>
              <a:t>pensize</a:t>
            </a:r>
            <a:r>
              <a:rPr lang="en-US" altLang="zh-TW" dirty="0" smtClean="0"/>
              <a:t>(s</a:t>
            </a:r>
            <a:r>
              <a:rPr lang="en-US" altLang="zh-TW" dirty="0"/>
              <a:t>): </a:t>
            </a:r>
            <a:r>
              <a:rPr lang="zh-TW" altLang="en-US" dirty="0"/>
              <a:t>將畫筆粗細設為 </a:t>
            </a:r>
            <a:r>
              <a:rPr lang="en-US" altLang="zh-TW" dirty="0"/>
              <a:t>s 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牛刀小試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請用</a:t>
            </a:r>
            <a:r>
              <a:rPr lang="zh-TW" altLang="en-US" dirty="0" smtClean="0"/>
              <a:t>程式</a:t>
            </a:r>
            <a:r>
              <a:rPr lang="en-US" altLang="zh-TW" dirty="0" smtClean="0"/>
              <a:t>”</a:t>
            </a:r>
            <a:r>
              <a:rPr lang="zh-TW" altLang="en-US" dirty="0" smtClean="0">
                <a:solidFill>
                  <a:srgbClr val="FF0000"/>
                </a:solidFill>
              </a:rPr>
              <a:t>將游標換成烏龜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並畫出一個</a:t>
            </a:r>
            <a:r>
              <a:rPr lang="en-US" altLang="zh-TW" dirty="0" smtClean="0"/>
              <a:t>”</a:t>
            </a:r>
            <a:r>
              <a:rPr lang="zh-TW" altLang="en-US" dirty="0" smtClean="0">
                <a:solidFill>
                  <a:srgbClr val="FF0000"/>
                </a:solidFill>
              </a:rPr>
              <a:t>粗框的藍正方形</a:t>
            </a:r>
            <a:r>
              <a:rPr lang="en-US" altLang="zh-TW" dirty="0" smtClean="0"/>
              <a:t>”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189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使用函式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要怎麼畫出下圖？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04864"/>
            <a:ext cx="22574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3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使用函式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要怎麼畫出下圖？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04864"/>
            <a:ext cx="22574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292080" y="916686"/>
            <a:ext cx="28803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forward(100)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right(90)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forward(100)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right(90)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forward(100)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right(90)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forward(100)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right(90)</a:t>
            </a:r>
          </a:p>
          <a:p>
            <a:endParaRPr lang="en-US" altLang="zh-TW" dirty="0"/>
          </a:p>
          <a:p>
            <a:r>
              <a:rPr lang="en-US" altLang="zh-TW" dirty="0" err="1"/>
              <a:t>penup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goto</a:t>
            </a:r>
            <a:r>
              <a:rPr lang="en-US" altLang="zh-TW" dirty="0"/>
              <a:t>(50,50)</a:t>
            </a:r>
          </a:p>
          <a:p>
            <a:r>
              <a:rPr lang="en-US" altLang="zh-TW" dirty="0" err="1"/>
              <a:t>pendown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forward(100)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right(90)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forward(100)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right(90)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forward(100)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right(90)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forward(100)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right(90)</a:t>
            </a:r>
          </a:p>
        </p:txBody>
      </p:sp>
    </p:spTree>
    <p:extLst>
      <p:ext uri="{BB962C8B-B14F-4D97-AF65-F5344CB8AC3E}">
        <p14:creationId xmlns:p14="http://schemas.microsoft.com/office/powerpoint/2010/main" val="41705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使用函式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99592" y="1412776"/>
            <a:ext cx="273630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forward(100)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right(90)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forward(100)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right(90)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forward(100)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right(90)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forward(100)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right(90)</a:t>
            </a:r>
          </a:p>
          <a:p>
            <a:r>
              <a:rPr lang="en-US" altLang="zh-TW" dirty="0" err="1" smtClean="0"/>
              <a:t>penup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goto</a:t>
            </a:r>
            <a:r>
              <a:rPr lang="en-US" altLang="zh-TW" dirty="0"/>
              <a:t>(50,50)</a:t>
            </a:r>
          </a:p>
          <a:p>
            <a:r>
              <a:rPr lang="en-US" altLang="zh-TW" dirty="0" err="1"/>
              <a:t>pendown</a:t>
            </a:r>
            <a:r>
              <a:rPr lang="en-US" altLang="zh-TW" dirty="0"/>
              <a:t>()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forward(100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right(90)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forward(100)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right(90)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forward(100)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right(90)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forward(100)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right(90)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542883" y="2492896"/>
            <a:ext cx="17491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 square():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FF0000"/>
                </a:solidFill>
              </a:rPr>
              <a:t>forward(100)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   right(90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   forward(100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   right(90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   forward(100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   right(90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   forward(100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   right(90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060848"/>
            <a:ext cx="25336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向右箭號 9"/>
          <p:cNvSpPr/>
          <p:nvPr/>
        </p:nvSpPr>
        <p:spPr>
          <a:xfrm>
            <a:off x="5508104" y="3645024"/>
            <a:ext cx="504056" cy="445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2413000">
            <a:off x="2839010" y="2956107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19645012">
            <a:off x="2828843" y="5028703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870176" y="610690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牛刀小試</a:t>
            </a:r>
            <a:endParaRPr lang="en-US" altLang="zh-TW" dirty="0" smtClean="0"/>
          </a:p>
          <a:p>
            <a:r>
              <a:rPr lang="zh-TW" altLang="en-US" dirty="0"/>
              <a:t>練習</a:t>
            </a:r>
            <a:r>
              <a:rPr lang="zh-TW" altLang="en-US" dirty="0" smtClean="0"/>
              <a:t>一下編寫</a:t>
            </a:r>
            <a:r>
              <a:rPr lang="en-US" altLang="zh-TW" dirty="0" smtClean="0"/>
              <a:t>square</a:t>
            </a:r>
            <a:r>
              <a:rPr lang="zh-TW" altLang="en-US" dirty="0" smtClean="0"/>
              <a:t>函式</a:t>
            </a:r>
            <a:endParaRPr lang="en-US" altLang="zh-TW" dirty="0" smtClean="0"/>
          </a:p>
        </p:txBody>
      </p:sp>
      <p:sp>
        <p:nvSpPr>
          <p:cNvPr id="12" name="橢圓形圖說文字 11"/>
          <p:cNvSpPr/>
          <p:nvPr/>
        </p:nvSpPr>
        <p:spPr>
          <a:xfrm>
            <a:off x="4463988" y="1140776"/>
            <a:ext cx="2088232" cy="1080120"/>
          </a:xfrm>
          <a:prstGeom prst="wedgeEllipseCallout">
            <a:avLst>
              <a:gd name="adj1" fmla="val 44833"/>
              <a:gd name="adj2" fmla="val 177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注意這邊</a:t>
            </a:r>
            <a:r>
              <a:rPr lang="zh-TW" altLang="en-US" b="1" dirty="0" smtClean="0"/>
              <a:t>要空四格</a:t>
            </a:r>
            <a:endParaRPr lang="zh-TW" altLang="en-US" b="1" dirty="0"/>
          </a:p>
        </p:txBody>
      </p:sp>
      <p:sp>
        <p:nvSpPr>
          <p:cNvPr id="13" name="橢圓形圖說文字 12"/>
          <p:cNvSpPr/>
          <p:nvPr/>
        </p:nvSpPr>
        <p:spPr>
          <a:xfrm>
            <a:off x="7740352" y="4090432"/>
            <a:ext cx="1584176" cy="1080120"/>
          </a:xfrm>
          <a:prstGeom prst="wedgeEllipseCallout">
            <a:avLst>
              <a:gd name="adj1" fmla="val -64701"/>
              <a:gd name="adj2" fmla="val -172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注意這裏要有冒號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8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443</TotalTime>
  <Words>1036</Words>
  <Application>Microsoft Office PowerPoint</Application>
  <PresentationFormat>如螢幕大小 (4:3)</PresentationFormat>
  <Paragraphs>267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清晰度</vt:lpstr>
      <vt:lpstr>Python</vt:lpstr>
      <vt:lpstr>進入python的烏龜世界</vt:lpstr>
      <vt:lpstr>開始畫畫囉</vt:lpstr>
      <vt:lpstr>移動指令介紹</vt:lpstr>
      <vt:lpstr>提筆、下筆與移動</vt:lpstr>
      <vt:lpstr>改變形狀、顏色</vt:lpstr>
      <vt:lpstr>使用函式</vt:lpstr>
      <vt:lpstr>使用函式</vt:lpstr>
      <vt:lpstr>使用函式</vt:lpstr>
      <vt:lpstr>使用函式</vt:lpstr>
      <vt:lpstr>使用函式</vt:lpstr>
      <vt:lpstr>使用函式</vt:lpstr>
      <vt:lpstr>使用函式</vt:lpstr>
      <vt:lpstr>使用for迴圈</vt:lpstr>
      <vt:lpstr>使用for迴圈</vt:lpstr>
      <vt:lpstr>動動腦</vt:lpstr>
      <vt:lpstr>圓形</vt:lpstr>
      <vt:lpstr>Turtle Olympics</vt:lpstr>
      <vt:lpstr>動動腦</vt:lpstr>
      <vt:lpstr>加入顏色</vt:lpstr>
      <vt:lpstr>Random 來亂一下</vt:lpstr>
      <vt:lpstr>利用簡單圖案作圖</vt:lpstr>
      <vt:lpstr>動動腦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user</dc:creator>
  <cp:lastModifiedBy>user</cp:lastModifiedBy>
  <cp:revision>73</cp:revision>
  <dcterms:created xsi:type="dcterms:W3CDTF">2017-02-22T08:08:48Z</dcterms:created>
  <dcterms:modified xsi:type="dcterms:W3CDTF">2017-03-06T06:02:04Z</dcterms:modified>
</cp:coreProperties>
</file>