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6"/>
  </p:notesMasterIdLst>
  <p:sldIdLst>
    <p:sldId id="256" r:id="rId2"/>
    <p:sldId id="272" r:id="rId3"/>
    <p:sldId id="263" r:id="rId4"/>
    <p:sldId id="286" r:id="rId5"/>
    <p:sldId id="287" r:id="rId6"/>
    <p:sldId id="289" r:id="rId7"/>
    <p:sldId id="285" r:id="rId8"/>
    <p:sldId id="296" r:id="rId9"/>
    <p:sldId id="290" r:id="rId10"/>
    <p:sldId id="291" r:id="rId11"/>
    <p:sldId id="292" r:id="rId12"/>
    <p:sldId id="301" r:id="rId13"/>
    <p:sldId id="302" r:id="rId14"/>
    <p:sldId id="303" r:id="rId15"/>
    <p:sldId id="304" r:id="rId16"/>
    <p:sldId id="305" r:id="rId17"/>
    <p:sldId id="306" r:id="rId18"/>
    <p:sldId id="297" r:id="rId19"/>
    <p:sldId id="298" r:id="rId20"/>
    <p:sldId id="299" r:id="rId21"/>
    <p:sldId id="293" r:id="rId22"/>
    <p:sldId id="294" r:id="rId23"/>
    <p:sldId id="295" r:id="rId24"/>
    <p:sldId id="300" r:id="rId25"/>
    <p:sldId id="307" r:id="rId26"/>
    <p:sldId id="308" r:id="rId27"/>
    <p:sldId id="309" r:id="rId28"/>
    <p:sldId id="310" r:id="rId29"/>
    <p:sldId id="311" r:id="rId30"/>
    <p:sldId id="312" r:id="rId31"/>
    <p:sldId id="313" r:id="rId32"/>
    <p:sldId id="314" r:id="rId33"/>
    <p:sldId id="315" r:id="rId34"/>
    <p:sldId id="284"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97" autoAdjust="0"/>
  </p:normalViewPr>
  <p:slideViewPr>
    <p:cSldViewPr>
      <p:cViewPr varScale="1">
        <p:scale>
          <a:sx n="106" d="100"/>
          <a:sy n="106" d="100"/>
        </p:scale>
        <p:origin x="706" y="24"/>
      </p:cViewPr>
      <p:guideLst>
        <p:guide orient="horz" pos="162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vian Adi Prasetyo" userId="02236670-74f8-4f00-a630-bc52e87332d6" providerId="ADAL" clId="{013E15C3-DA18-47D3-83D4-197B1DE4B823}"/>
    <pc:docChg chg="modSld">
      <pc:chgData name="Novian Adi Prasetyo" userId="02236670-74f8-4f00-a630-bc52e87332d6" providerId="ADAL" clId="{013E15C3-DA18-47D3-83D4-197B1DE4B823}" dt="2023-10-01T23:22:37.213" v="3" actId="1076"/>
      <pc:docMkLst>
        <pc:docMk/>
      </pc:docMkLst>
      <pc:sldChg chg="modSp mod">
        <pc:chgData name="Novian Adi Prasetyo" userId="02236670-74f8-4f00-a630-bc52e87332d6" providerId="ADAL" clId="{013E15C3-DA18-47D3-83D4-197B1DE4B823}" dt="2023-10-01T23:22:37.213" v="3" actId="1076"/>
        <pc:sldMkLst>
          <pc:docMk/>
          <pc:sldMk cId="0" sldId="256"/>
        </pc:sldMkLst>
        <pc:spChg chg="mod">
          <ac:chgData name="Novian Adi Prasetyo" userId="02236670-74f8-4f00-a630-bc52e87332d6" providerId="ADAL" clId="{013E15C3-DA18-47D3-83D4-197B1DE4B823}" dt="2023-10-01T23:22:37.213" v="3" actId="1076"/>
          <ac:spMkLst>
            <pc:docMk/>
            <pc:sldMk cId="0" sldId="256"/>
            <ac:spMk id="17" creationId="{0A211E7B-734B-4ACF-9311-DD0213492752}"/>
          </ac:spMkLst>
        </pc:spChg>
      </pc:sldChg>
    </pc:docChg>
  </pc:docChgLst>
  <pc:docChgLst>
    <pc:chgData name="Novian Adi Prasetyo" userId="02236670-74f8-4f00-a630-bc52e87332d6" providerId="ADAL" clId="{21B051D0-05CE-4826-B9DF-6D2565F1C872}"/>
    <pc:docChg chg="undo custSel modSld">
      <pc:chgData name="Novian Adi Prasetyo" userId="02236670-74f8-4f00-a630-bc52e87332d6" providerId="ADAL" clId="{21B051D0-05CE-4826-B9DF-6D2565F1C872}" dt="2021-04-12T17:20:39.899" v="25" actId="478"/>
      <pc:docMkLst>
        <pc:docMk/>
      </pc:docMkLst>
      <pc:sldChg chg="addSp delSp modSp mod">
        <pc:chgData name="Novian Adi Prasetyo" userId="02236670-74f8-4f00-a630-bc52e87332d6" providerId="ADAL" clId="{21B051D0-05CE-4826-B9DF-6D2565F1C872}" dt="2021-04-12T17:20:39.899" v="25" actId="478"/>
        <pc:sldMkLst>
          <pc:docMk/>
          <pc:sldMk cId="0" sldId="256"/>
        </pc:sldMkLst>
        <pc:spChg chg="del">
          <ac:chgData name="Novian Adi Prasetyo" userId="02236670-74f8-4f00-a630-bc52e87332d6" providerId="ADAL" clId="{21B051D0-05CE-4826-B9DF-6D2565F1C872}" dt="2021-04-08T01:30:26.852" v="3" actId="478"/>
          <ac:spMkLst>
            <pc:docMk/>
            <pc:sldMk cId="0" sldId="256"/>
            <ac:spMk id="8" creationId="{00000000-0000-0000-0000-000000000000}"/>
          </ac:spMkLst>
        </pc:spChg>
        <pc:spChg chg="mod">
          <ac:chgData name="Novian Adi Prasetyo" userId="02236670-74f8-4f00-a630-bc52e87332d6" providerId="ADAL" clId="{21B051D0-05CE-4826-B9DF-6D2565F1C872}" dt="2021-04-12T17:20:39.659" v="24" actId="20577"/>
          <ac:spMkLst>
            <pc:docMk/>
            <pc:sldMk cId="0" sldId="256"/>
            <ac:spMk id="10" creationId="{00000000-0000-0000-0000-000000000000}"/>
          </ac:spMkLst>
        </pc:spChg>
        <pc:spChg chg="add mod">
          <ac:chgData name="Novian Adi Prasetyo" userId="02236670-74f8-4f00-a630-bc52e87332d6" providerId="ADAL" clId="{21B051D0-05CE-4826-B9DF-6D2565F1C872}" dt="2021-04-08T01:30:27.208" v="4"/>
          <ac:spMkLst>
            <pc:docMk/>
            <pc:sldMk cId="0" sldId="256"/>
            <ac:spMk id="19" creationId="{2A752F69-7FB3-407A-94D3-47501048E2E9}"/>
          </ac:spMkLst>
        </pc:spChg>
        <pc:spChg chg="mod">
          <ac:chgData name="Novian Adi Prasetyo" userId="02236670-74f8-4f00-a630-bc52e87332d6" providerId="ADAL" clId="{21B051D0-05CE-4826-B9DF-6D2565F1C872}" dt="2021-04-08T01:30:27.208" v="4"/>
          <ac:spMkLst>
            <pc:docMk/>
            <pc:sldMk cId="0" sldId="256"/>
            <ac:spMk id="21" creationId="{1C49BBA0-7F21-45E6-92FC-5FCC91EF6AC1}"/>
          </ac:spMkLst>
        </pc:spChg>
        <pc:grpChg chg="del">
          <ac:chgData name="Novian Adi Prasetyo" userId="02236670-74f8-4f00-a630-bc52e87332d6" providerId="ADAL" clId="{21B051D0-05CE-4826-B9DF-6D2565F1C872}" dt="2021-04-08T01:30:26.852" v="3" actId="478"/>
          <ac:grpSpMkLst>
            <pc:docMk/>
            <pc:sldMk cId="0" sldId="256"/>
            <ac:grpSpMk id="14" creationId="{00000000-0000-0000-0000-000000000000}"/>
          </ac:grpSpMkLst>
        </pc:grpChg>
        <pc:grpChg chg="add mod">
          <ac:chgData name="Novian Adi Prasetyo" userId="02236670-74f8-4f00-a630-bc52e87332d6" providerId="ADAL" clId="{21B051D0-05CE-4826-B9DF-6D2565F1C872}" dt="2021-04-08T01:30:27.208" v="4"/>
          <ac:grpSpMkLst>
            <pc:docMk/>
            <pc:sldMk cId="0" sldId="256"/>
            <ac:grpSpMk id="20" creationId="{A5D77363-ABD8-4CBD-B9D5-85BD05457C74}"/>
          </ac:grpSpMkLst>
        </pc:grpChg>
        <pc:picChg chg="add del mod">
          <ac:chgData name="Novian Adi Prasetyo" userId="02236670-74f8-4f00-a630-bc52e87332d6" providerId="ADAL" clId="{21B051D0-05CE-4826-B9DF-6D2565F1C872}" dt="2021-04-08T04:35:26.807" v="5" actId="478"/>
          <ac:picMkLst>
            <pc:docMk/>
            <pc:sldMk cId="0" sldId="256"/>
            <ac:picMk id="7" creationId="{A612C639-37F8-4EFE-8F68-404044F12D69}"/>
          </ac:picMkLst>
        </pc:picChg>
        <pc:picChg chg="add del mod">
          <ac:chgData name="Novian Adi Prasetyo" userId="02236670-74f8-4f00-a630-bc52e87332d6" providerId="ADAL" clId="{21B051D0-05CE-4826-B9DF-6D2565F1C872}" dt="2021-04-12T17:20:39.899" v="25" actId="478"/>
          <ac:picMkLst>
            <pc:docMk/>
            <pc:sldMk cId="0" sldId="256"/>
            <ac:picMk id="12" creationId="{FD3E1F18-58FF-4368-B267-844589484A68}"/>
          </ac:picMkLst>
        </pc:picChg>
        <pc:picChg chg="add mod">
          <ac:chgData name="Novian Adi Prasetyo" userId="02236670-74f8-4f00-a630-bc52e87332d6" providerId="ADAL" clId="{21B051D0-05CE-4826-B9DF-6D2565F1C872}" dt="2021-04-08T01:30:27.208" v="4"/>
          <ac:picMkLst>
            <pc:docMk/>
            <pc:sldMk cId="0" sldId="256"/>
            <ac:picMk id="18" creationId="{EB1F99FD-932F-4F2D-9F53-36C6F3E7DBB1}"/>
          </ac:picMkLst>
        </pc:picChg>
        <pc:picChg chg="mod">
          <ac:chgData name="Novian Adi Prasetyo" userId="02236670-74f8-4f00-a630-bc52e87332d6" providerId="ADAL" clId="{21B051D0-05CE-4826-B9DF-6D2565F1C872}" dt="2021-04-08T01:30:27.208" v="4"/>
          <ac:picMkLst>
            <pc:docMk/>
            <pc:sldMk cId="0" sldId="256"/>
            <ac:picMk id="22" creationId="{84978AE8-73EB-4972-BB79-9FE7379CD896}"/>
          </ac:picMkLst>
        </pc:picChg>
        <pc:picChg chg="add mod">
          <ac:chgData name="Novian Adi Prasetyo" userId="02236670-74f8-4f00-a630-bc52e87332d6" providerId="ADAL" clId="{21B051D0-05CE-4826-B9DF-6D2565F1C872}" dt="2021-04-08T01:30:27.208" v="4"/>
          <ac:picMkLst>
            <pc:docMk/>
            <pc:sldMk cId="0" sldId="256"/>
            <ac:picMk id="23" creationId="{C44A943A-99F4-490D-B7FA-B52C800F0C8A}"/>
          </ac:picMkLst>
        </pc:picChg>
        <pc:picChg chg="del">
          <ac:chgData name="Novian Adi Prasetyo" userId="02236670-74f8-4f00-a630-bc52e87332d6" providerId="ADAL" clId="{21B051D0-05CE-4826-B9DF-6D2565F1C872}" dt="2021-04-08T01:30:26.852" v="3" actId="478"/>
          <ac:picMkLst>
            <pc:docMk/>
            <pc:sldMk cId="0" sldId="256"/>
            <ac:picMk id="38916" creationId="{00000000-0000-0000-0000-000000000000}"/>
          </ac:picMkLst>
        </pc:picChg>
        <pc:picChg chg="del">
          <ac:chgData name="Novian Adi Prasetyo" userId="02236670-74f8-4f00-a630-bc52e87332d6" providerId="ADAL" clId="{21B051D0-05CE-4826-B9DF-6D2565F1C872}" dt="2021-04-08T01:30:26.852" v="3" actId="478"/>
          <ac:picMkLst>
            <pc:docMk/>
            <pc:sldMk cId="0" sldId="256"/>
            <ac:picMk id="38918" creationId="{00000000-0000-0000-0000-000000000000}"/>
          </ac:picMkLst>
        </pc:picChg>
      </pc:sldChg>
      <pc:sldChg chg="modSp mod">
        <pc:chgData name="Novian Adi Prasetyo" userId="02236670-74f8-4f00-a630-bc52e87332d6" providerId="ADAL" clId="{21B051D0-05CE-4826-B9DF-6D2565F1C872}" dt="2021-04-08T06:28:47.471" v="9" actId="121"/>
        <pc:sldMkLst>
          <pc:docMk/>
          <pc:sldMk cId="1222178909" sldId="303"/>
        </pc:sldMkLst>
        <pc:spChg chg="mod">
          <ac:chgData name="Novian Adi Prasetyo" userId="02236670-74f8-4f00-a630-bc52e87332d6" providerId="ADAL" clId="{21B051D0-05CE-4826-B9DF-6D2565F1C872}" dt="2021-04-08T06:28:47.471" v="9" actId="121"/>
          <ac:spMkLst>
            <pc:docMk/>
            <pc:sldMk cId="1222178909" sldId="303"/>
            <ac:spMk id="12" creationId="{00000000-0000-0000-0000-000000000000}"/>
          </ac:spMkLst>
        </pc:spChg>
      </pc:sldChg>
      <pc:sldChg chg="modSp mod">
        <pc:chgData name="Novian Adi Prasetyo" userId="02236670-74f8-4f00-a630-bc52e87332d6" providerId="ADAL" clId="{21B051D0-05CE-4826-B9DF-6D2565F1C872}" dt="2021-04-08T06:31:27.234" v="10" actId="20577"/>
        <pc:sldMkLst>
          <pc:docMk/>
          <pc:sldMk cId="230774274" sldId="304"/>
        </pc:sldMkLst>
        <pc:spChg chg="mod">
          <ac:chgData name="Novian Adi Prasetyo" userId="02236670-74f8-4f00-a630-bc52e87332d6" providerId="ADAL" clId="{21B051D0-05CE-4826-B9DF-6D2565F1C872}" dt="2021-04-08T06:31:27.234" v="10" actId="20577"/>
          <ac:spMkLst>
            <pc:docMk/>
            <pc:sldMk cId="230774274" sldId="304"/>
            <ac:spMk id="12" creationId="{00000000-0000-0000-0000-000000000000}"/>
          </ac:spMkLst>
        </pc:spChg>
      </pc:sldChg>
    </pc:docChg>
  </pc:docChgLst>
  <pc:docChgLst>
    <pc:chgData name="Novian Adi Prasetyo" userId="02236670-74f8-4f00-a630-bc52e87332d6" providerId="ADAL" clId="{ED8D1814-F3AE-4602-B371-323886DCA004}"/>
    <pc:docChg chg="custSel modSld">
      <pc:chgData name="Novian Adi Prasetyo" userId="02236670-74f8-4f00-a630-bc52e87332d6" providerId="ADAL" clId="{ED8D1814-F3AE-4602-B371-323886DCA004}" dt="2021-10-19T02:31:33.264" v="4" actId="478"/>
      <pc:docMkLst>
        <pc:docMk/>
      </pc:docMkLst>
      <pc:sldChg chg="delSp modSp mod">
        <pc:chgData name="Novian Adi Prasetyo" userId="02236670-74f8-4f00-a630-bc52e87332d6" providerId="ADAL" clId="{ED8D1814-F3AE-4602-B371-323886DCA004}" dt="2021-10-19T02:31:33.264" v="4" actId="478"/>
        <pc:sldMkLst>
          <pc:docMk/>
          <pc:sldMk cId="0" sldId="256"/>
        </pc:sldMkLst>
        <pc:spChg chg="mod">
          <ac:chgData name="Novian Adi Prasetyo" userId="02236670-74f8-4f00-a630-bc52e87332d6" providerId="ADAL" clId="{ED8D1814-F3AE-4602-B371-323886DCA004}" dt="2021-10-19T02:31:14.767" v="3" actId="20577"/>
          <ac:spMkLst>
            <pc:docMk/>
            <pc:sldMk cId="0" sldId="256"/>
            <ac:spMk id="17" creationId="{0A211E7B-734B-4ACF-9311-DD0213492752}"/>
          </ac:spMkLst>
        </pc:spChg>
        <pc:picChg chg="del">
          <ac:chgData name="Novian Adi Prasetyo" userId="02236670-74f8-4f00-a630-bc52e87332d6" providerId="ADAL" clId="{ED8D1814-F3AE-4602-B371-323886DCA004}" dt="2021-10-19T02:31:33.264" v="4" actId="478"/>
          <ac:picMkLst>
            <pc:docMk/>
            <pc:sldMk cId="0" sldId="256"/>
            <ac:picMk id="12" creationId="{FD3E1F18-58FF-4368-B267-844589484A6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8A9691-A4A0-4290-AA79-C8D439BEDB0A}" type="datetimeFigureOut">
              <a:rPr lang="en-US" smtClean="0"/>
              <a:pPr/>
              <a:t>10/2/2023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BD0C3C-008D-4700-8BAB-BABFC047BA7E}" type="slidenum">
              <a:rPr lang="en-US" smtClean="0"/>
              <a:pPr/>
              <a:t>‹#›</a:t>
            </a:fld>
            <a:endParaRPr lang="en-US"/>
          </a:p>
        </p:txBody>
      </p:sp>
    </p:spTree>
    <p:extLst>
      <p:ext uri="{BB962C8B-B14F-4D97-AF65-F5344CB8AC3E}">
        <p14:creationId xmlns:p14="http://schemas.microsoft.com/office/powerpoint/2010/main" val="244700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AEB678-17D3-41B6-A642-BB5B73880C55}"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EB678-17D3-41B6-A642-BB5B73880C55}"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EB678-17D3-41B6-A642-BB5B73880C55}"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EB678-17D3-41B6-A642-BB5B73880C55}"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AEB678-17D3-41B6-A642-BB5B73880C55}"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AEB678-17D3-41B6-A642-BB5B73880C55}"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AEB678-17D3-41B6-A642-BB5B73880C55}" type="datetimeFigureOut">
              <a:rPr lang="en-US" smtClean="0"/>
              <a:pPr/>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AEB678-17D3-41B6-A642-BB5B73880C55}" type="datetimeFigureOut">
              <a:rPr lang="en-US" smtClean="0"/>
              <a:pPr/>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EB678-17D3-41B6-A642-BB5B73880C55}"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EB678-17D3-41B6-A642-BB5B73880C55}"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EB678-17D3-41B6-A642-BB5B73880C55}"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DB9A2-9305-47B2-A558-D4A6DD7813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1AEB678-17D3-41B6-A642-BB5B73880C55}" type="datetimeFigureOut">
              <a:rPr lang="en-US" smtClean="0"/>
              <a:pPr/>
              <a:t>10/2/2023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81DB9A2-9305-47B2-A558-D4A6DD7813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dicoding.com/academies/123"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tutorial-webdesign.com/prinsip-dasar-responsive-web-design/" TargetMode="External"/><Relationship Id="rId5" Type="http://schemas.openxmlformats.org/officeDocument/2006/relationships/hyperlink" Target="https://en.wikipedia.org/wiki/Cascading_Style_Sheets" TargetMode="External"/><Relationship Id="rId4" Type="http://schemas.openxmlformats.org/officeDocument/2006/relationships/hyperlink" Target="https://www.w3schools.com/cs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5" name="TextBox 4"/>
          <p:cNvSpPr txBox="1"/>
          <p:nvPr/>
        </p:nvSpPr>
        <p:spPr>
          <a:xfrm>
            <a:off x="4751945" y="971550"/>
            <a:ext cx="4071243" cy="1446550"/>
          </a:xfrm>
          <a:prstGeom prst="rect">
            <a:avLst/>
          </a:prstGeom>
          <a:noFill/>
        </p:spPr>
        <p:txBody>
          <a:bodyPr wrap="none" rtlCol="0">
            <a:spAutoFit/>
          </a:bodyPr>
          <a:lstStyle/>
          <a:p>
            <a:pPr algn="r"/>
            <a:r>
              <a:rPr lang="en-US" sz="4400">
                <a:ln w="18415" cmpd="sng">
                  <a:solidFill>
                    <a:srgbClr val="FFFFFF"/>
                  </a:solidFill>
                  <a:prstDash val="solid"/>
                </a:ln>
                <a:solidFill>
                  <a:srgbClr val="FFFFFF"/>
                </a:solidFill>
                <a:effectLst>
                  <a:outerShdw blurRad="63500" dir="3600000" algn="tl" rotWithShape="0">
                    <a:srgbClr val="000000">
                      <a:alpha val="70000"/>
                    </a:srgbClr>
                  </a:outerShdw>
                </a:effectLst>
              </a:rPr>
              <a:t>PEMROGRAMAN</a:t>
            </a:r>
          </a:p>
          <a:p>
            <a:pPr algn="r"/>
            <a:r>
              <a:rPr lang="en-US" sz="4400">
                <a:ln w="18415" cmpd="sng">
                  <a:solidFill>
                    <a:srgbClr val="FFFFFF"/>
                  </a:solidFill>
                  <a:prstDash val="solid"/>
                </a:ln>
                <a:solidFill>
                  <a:srgbClr val="FFFFFF"/>
                </a:solidFill>
                <a:effectLst>
                  <a:outerShdw blurRad="63500" dir="3600000" algn="tl" rotWithShape="0">
                    <a:srgbClr val="000000">
                      <a:alpha val="70000"/>
                    </a:srgbClr>
                  </a:outerShdw>
                </a:effectLst>
              </a:rPr>
              <a:t>WEBSITE</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5084731" y="2343150"/>
            <a:ext cx="3655132" cy="1295400"/>
          </a:xfrm>
          <a:prstGeom prst="rect">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76140" y="2343150"/>
            <a:ext cx="2167581" cy="677108"/>
          </a:xfrm>
          <a:prstGeom prst="rect">
            <a:avLst/>
          </a:prstGeom>
          <a:noFill/>
        </p:spPr>
        <p:txBody>
          <a:bodyPr wrap="none" rtlCol="0">
            <a:spAutoFit/>
          </a:bodyPr>
          <a:lstStyle/>
          <a:p>
            <a:r>
              <a:rPr lang="en-US" sz="2000" b="1">
                <a:ln w="18000">
                  <a:noFill/>
                  <a:prstDash val="solid"/>
                  <a:miter lim="800000"/>
                </a:ln>
                <a:solidFill>
                  <a:schemeClr val="bg1"/>
                </a:solidFill>
                <a:effectLst>
                  <a:outerShdw blurRad="25500" dist="23000" dir="7020000" algn="tl">
                    <a:srgbClr val="000000">
                      <a:alpha val="50000"/>
                    </a:srgbClr>
                  </a:outerShdw>
                </a:effectLst>
                <a:latin typeface="Bahnschrift" pitchFamily="34" charset="0"/>
              </a:rPr>
              <a:t>Pertemuan 3 </a:t>
            </a:r>
            <a:r>
              <a:rPr lang="en-US" sz="2000" b="1" dirty="0">
                <a:ln w="18000">
                  <a:noFill/>
                  <a:prstDash val="solid"/>
                  <a:miter lim="800000"/>
                </a:ln>
                <a:solidFill>
                  <a:schemeClr val="bg1"/>
                </a:solidFill>
                <a:effectLst>
                  <a:outerShdw blurRad="25500" dist="23000" dir="7020000" algn="tl">
                    <a:srgbClr val="000000">
                      <a:alpha val="50000"/>
                    </a:srgbClr>
                  </a:outerShdw>
                </a:effectLst>
                <a:latin typeface="Bahnschrift" pitchFamily="34" charset="0"/>
              </a:rPr>
              <a:t>: </a:t>
            </a:r>
          </a:p>
          <a:p>
            <a:pPr>
              <a:buFont typeface="Arial" pitchFamily="34" charset="0"/>
              <a:buChar char="•"/>
            </a:pPr>
            <a:r>
              <a:rPr lang="en-US">
                <a:ln w="18000">
                  <a:noFill/>
                  <a:prstDash val="solid"/>
                  <a:miter lim="800000"/>
                </a:ln>
                <a:solidFill>
                  <a:schemeClr val="bg1"/>
                </a:solidFill>
                <a:effectLst>
                  <a:outerShdw blurRad="25500" dist="23000" dir="7020000" algn="tl">
                    <a:srgbClr val="000000">
                      <a:alpha val="50000"/>
                    </a:srgbClr>
                  </a:outerShdw>
                </a:effectLst>
                <a:latin typeface="Bahnschrift" pitchFamily="34" charset="0"/>
              </a:rPr>
              <a:t> CSS Fundamental</a:t>
            </a:r>
          </a:p>
        </p:txBody>
      </p:sp>
      <p:sp>
        <p:nvSpPr>
          <p:cNvPr id="17" name="TextBox 16">
            <a:extLst>
              <a:ext uri="{FF2B5EF4-FFF2-40B4-BE49-F238E27FC236}">
                <a16:creationId xmlns:a16="http://schemas.microsoft.com/office/drawing/2014/main" id="{0A211E7B-734B-4ACF-9311-DD0213492752}"/>
              </a:ext>
            </a:extLst>
          </p:cNvPr>
          <p:cNvSpPr txBox="1"/>
          <p:nvPr/>
        </p:nvSpPr>
        <p:spPr>
          <a:xfrm>
            <a:off x="51943" y="3781690"/>
            <a:ext cx="4706738" cy="1323439"/>
          </a:xfrm>
          <a:prstGeom prst="rect">
            <a:avLst/>
          </a:prstGeom>
          <a:noFill/>
        </p:spPr>
        <p:txBody>
          <a:bodyPr wrap="none" rtlCol="0">
            <a:spAutoFit/>
          </a:bodyPr>
          <a:lstStyle/>
          <a:p>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Novian Adi Prasetyo,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S.Kom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M.Kom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a:t>
            </a:r>
          </a:p>
          <a:p>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Trihastuti</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Yuniati</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S.Kom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M.T.</a:t>
            </a:r>
          </a:p>
          <a:p>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Abednego Dwi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Septiadi</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S.Kom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M.Kom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a:t>
            </a:r>
          </a:p>
          <a:p>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Gunawan Wibisono,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S.Kom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 </a:t>
            </a:r>
            <a:r>
              <a:rPr lang="en-US" sz="2000" dirty="0" err="1">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M.Kom</a:t>
            </a:r>
            <a:r>
              <a:rPr lang="en-US" sz="2000" dirty="0">
                <a:ln w="18415" cmpd="sng">
                  <a:noFill/>
                  <a:prstDash val="solid"/>
                </a:ln>
                <a:solidFill>
                  <a:srgbClr val="FFFFFF"/>
                </a:solidFill>
                <a:effectLst>
                  <a:outerShdw blurRad="63500" dir="3600000" algn="tl" rotWithShape="0">
                    <a:srgbClr val="000000">
                      <a:alpha val="70000"/>
                    </a:srgbClr>
                  </a:outerShdw>
                </a:effectLst>
                <a:latin typeface="Bahnschrift" pitchFamily="34" charset="0"/>
              </a:rPr>
              <a:t>.</a:t>
            </a:r>
          </a:p>
        </p:txBody>
      </p:sp>
      <p:pic>
        <p:nvPicPr>
          <p:cNvPr id="18" name="Picture 4" descr="Hasil gambar untuk logo ittp">
            <a:extLst>
              <a:ext uri="{FF2B5EF4-FFF2-40B4-BE49-F238E27FC236}">
                <a16:creationId xmlns:a16="http://schemas.microsoft.com/office/drawing/2014/main" id="{EB1F99FD-932F-4F2D-9F53-36C6F3E7DBB1}"/>
              </a:ext>
            </a:extLst>
          </p:cNvPr>
          <p:cNvPicPr>
            <a:picLocks noChangeAspect="1" noChangeArrowheads="1"/>
          </p:cNvPicPr>
          <p:nvPr/>
        </p:nvPicPr>
        <p:blipFill>
          <a:blip r:embed="rId3" cstate="print"/>
          <a:srcRect/>
          <a:stretch>
            <a:fillRect/>
          </a:stretch>
        </p:blipFill>
        <p:spPr bwMode="auto">
          <a:xfrm>
            <a:off x="5940152" y="133350"/>
            <a:ext cx="762000" cy="762000"/>
          </a:xfrm>
          <a:prstGeom prst="rect">
            <a:avLst/>
          </a:prstGeom>
          <a:noFill/>
        </p:spPr>
      </p:pic>
      <p:sp>
        <p:nvSpPr>
          <p:cNvPr id="19" name="Oval 18">
            <a:extLst>
              <a:ext uri="{FF2B5EF4-FFF2-40B4-BE49-F238E27FC236}">
                <a16:creationId xmlns:a16="http://schemas.microsoft.com/office/drawing/2014/main" id="{2A752F69-7FB3-407A-94D3-47501048E2E9}"/>
              </a:ext>
            </a:extLst>
          </p:cNvPr>
          <p:cNvSpPr/>
          <p:nvPr/>
        </p:nvSpPr>
        <p:spPr>
          <a:xfrm>
            <a:off x="6930752" y="133350"/>
            <a:ext cx="758952" cy="758952"/>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bg1"/>
                </a:solidFill>
              </a:ln>
            </a:endParaRPr>
          </a:p>
        </p:txBody>
      </p:sp>
      <p:grpSp>
        <p:nvGrpSpPr>
          <p:cNvPr id="20" name="Group 19">
            <a:extLst>
              <a:ext uri="{FF2B5EF4-FFF2-40B4-BE49-F238E27FC236}">
                <a16:creationId xmlns:a16="http://schemas.microsoft.com/office/drawing/2014/main" id="{A5D77363-ABD8-4CBD-B9D5-85BD05457C74}"/>
              </a:ext>
            </a:extLst>
          </p:cNvPr>
          <p:cNvGrpSpPr/>
          <p:nvPr/>
        </p:nvGrpSpPr>
        <p:grpSpPr>
          <a:xfrm>
            <a:off x="7921352" y="133350"/>
            <a:ext cx="758952" cy="758952"/>
            <a:chOff x="4724400" y="133350"/>
            <a:chExt cx="969264" cy="969264"/>
          </a:xfrm>
        </p:grpSpPr>
        <p:sp>
          <p:nvSpPr>
            <p:cNvPr id="21" name="Oval 20">
              <a:extLst>
                <a:ext uri="{FF2B5EF4-FFF2-40B4-BE49-F238E27FC236}">
                  <a16:creationId xmlns:a16="http://schemas.microsoft.com/office/drawing/2014/main" id="{1C49BBA0-7F21-45E6-92FC-5FCC91EF6AC1}"/>
                </a:ext>
              </a:extLst>
            </p:cNvPr>
            <p:cNvSpPr/>
            <p:nvPr/>
          </p:nvSpPr>
          <p:spPr>
            <a:xfrm>
              <a:off x="4724400" y="133350"/>
              <a:ext cx="969264" cy="969264"/>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bg1"/>
                  </a:solidFill>
                </a:ln>
              </a:endParaRPr>
            </a:p>
          </p:txBody>
        </p:sp>
        <p:pic>
          <p:nvPicPr>
            <p:cNvPr id="22" name="Picture 2" descr="http://s1if.ittelkom-pwt.ac.id/wp-content/uploads/sites/4/2018/04/Logo-IF.png">
              <a:extLst>
                <a:ext uri="{FF2B5EF4-FFF2-40B4-BE49-F238E27FC236}">
                  <a16:creationId xmlns:a16="http://schemas.microsoft.com/office/drawing/2014/main" id="{84978AE8-73EB-4972-BB79-9FE7379CD896}"/>
                </a:ext>
              </a:extLst>
            </p:cNvPr>
            <p:cNvPicPr>
              <a:picLocks noChangeAspect="1" noChangeArrowheads="1"/>
            </p:cNvPicPr>
            <p:nvPr/>
          </p:nvPicPr>
          <p:blipFill>
            <a:blip r:embed="rId4" cstate="print"/>
            <a:srcRect/>
            <a:stretch>
              <a:fillRect/>
            </a:stretch>
          </p:blipFill>
          <p:spPr bwMode="auto">
            <a:xfrm>
              <a:off x="4800600" y="209550"/>
              <a:ext cx="838200" cy="823914"/>
            </a:xfrm>
            <a:prstGeom prst="rect">
              <a:avLst/>
            </a:prstGeom>
            <a:noFill/>
          </p:spPr>
        </p:pic>
      </p:grpSp>
      <p:pic>
        <p:nvPicPr>
          <p:cNvPr id="23" name="Picture 22" descr="Logo&#10;&#10;Description automatically generated">
            <a:extLst>
              <a:ext uri="{FF2B5EF4-FFF2-40B4-BE49-F238E27FC236}">
                <a16:creationId xmlns:a16="http://schemas.microsoft.com/office/drawing/2014/main" id="{C44A943A-99F4-490D-B7FA-B52C800F0C8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6276" y="195486"/>
            <a:ext cx="499855" cy="642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140330"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Aturan Styling</a:t>
            </a:r>
            <a:endParaRPr lang="en-US" sz="3200" b="1" dirty="0">
              <a:solidFill>
                <a:schemeClr val="tx1">
                  <a:lumMod val="95000"/>
                  <a:lumOff val="5000"/>
                </a:schemeClr>
              </a:solidFill>
              <a:latin typeface="Bahnschrift Condensed" pitchFamily="34" charset="0"/>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10</a:t>
            </a:fld>
            <a:endParaRPr lang="en-US" sz="1600" b="1" dirty="0"/>
          </a:p>
        </p:txBody>
      </p:sp>
      <p:pic>
        <p:nvPicPr>
          <p:cNvPr id="2" name="Picture 1">
            <a:extLst>
              <a:ext uri="{FF2B5EF4-FFF2-40B4-BE49-F238E27FC236}">
                <a16:creationId xmlns:a16="http://schemas.microsoft.com/office/drawing/2014/main" id="{92E5E9D3-81AB-40C5-9015-ACDA48E9EF58}"/>
              </a:ext>
            </a:extLst>
          </p:cNvPr>
          <p:cNvPicPr>
            <a:picLocks noChangeAspect="1"/>
          </p:cNvPicPr>
          <p:nvPr/>
        </p:nvPicPr>
        <p:blipFill>
          <a:blip r:embed="rId3"/>
          <a:stretch>
            <a:fillRect/>
          </a:stretch>
        </p:blipFill>
        <p:spPr>
          <a:xfrm>
            <a:off x="1763688" y="831171"/>
            <a:ext cx="5365837" cy="3949930"/>
          </a:xfrm>
          <a:prstGeom prst="rect">
            <a:avLst/>
          </a:prstGeom>
        </p:spPr>
      </p:pic>
    </p:spTree>
    <p:extLst>
      <p:ext uri="{BB962C8B-B14F-4D97-AF65-F5344CB8AC3E}">
        <p14:creationId xmlns:p14="http://schemas.microsoft.com/office/powerpoint/2010/main" val="28445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140330"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Aturan Styling</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a:solidFill>
                  <a:schemeClr val="tx1"/>
                </a:solidFill>
              </a:rPr>
              <a:t>Pada contoh di atas, h1 dan p digunakan sebagai selector. Selector ini dipanggil melalui tipe elemennya, dan ini merupakan teknik dasar dari pemanggilan selector. Properti dan nilainya yang terdapat pada declaration/declaration block akan diterapkan pada seluruh elemen &lt;h1&gt; dan &lt;p&gt; yang ada pada dokumen HTML.</a:t>
            </a:r>
          </a:p>
          <a:p>
            <a:endParaRPr lang="en-US" sz="2400">
              <a:solidFill>
                <a:schemeClr val="tx1"/>
              </a:solidFill>
            </a:endParaRPr>
          </a:p>
          <a:p>
            <a:r>
              <a:rPr lang="en-US" sz="2400">
                <a:solidFill>
                  <a:schemeClr val="tx1"/>
                </a:solidFill>
              </a:rPr>
              <a:t>Bagian deklarasi terdiri dari pasangan properti dengan nilainya. Kita bisa menetapkan lebih dari satu deklarasi pada satu rule; contohnya seperti pada selector p di atas, kita menetapkan lebih dari satu deklarasi pada declaration block. Setiap deklarasinya harus diakhiri dengan semicolon (;) sebagai tanda diakhirinya sebuah deklarasi.</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11</a:t>
            </a:fld>
            <a:endParaRPr lang="en-US" sz="1600" b="1" dirty="0"/>
          </a:p>
        </p:txBody>
      </p:sp>
    </p:spTree>
    <p:extLst>
      <p:ext uri="{BB962C8B-B14F-4D97-AF65-F5344CB8AC3E}">
        <p14:creationId xmlns:p14="http://schemas.microsoft.com/office/powerpoint/2010/main" val="137117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32279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Selector</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27876"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a:solidFill>
                  <a:schemeClr val="tx1"/>
                </a:solidFill>
              </a:rPr>
              <a:t>Terdapat beberapa macam dari selector basic, yakni:</a:t>
            </a:r>
          </a:p>
          <a:p>
            <a:pPr marL="342900" indent="-342900">
              <a:buFont typeface="Arial" panose="020B0604020202020204" pitchFamily="34" charset="0"/>
              <a:buChar char="•"/>
            </a:pPr>
            <a:r>
              <a:rPr lang="en-US" sz="2000">
                <a:solidFill>
                  <a:schemeClr val="tx1"/>
                </a:solidFill>
              </a:rPr>
              <a:t>Type Selector</a:t>
            </a:r>
          </a:p>
          <a:p>
            <a:pPr marL="342900" indent="-342900">
              <a:buFont typeface="Arial" panose="020B0604020202020204" pitchFamily="34" charset="0"/>
              <a:buChar char="•"/>
            </a:pPr>
            <a:r>
              <a:rPr lang="en-US" sz="2000">
                <a:solidFill>
                  <a:schemeClr val="tx1"/>
                </a:solidFill>
              </a:rPr>
              <a:t>Class Selector</a:t>
            </a:r>
          </a:p>
          <a:p>
            <a:pPr marL="342900" indent="-342900">
              <a:buFont typeface="Arial" panose="020B0604020202020204" pitchFamily="34" charset="0"/>
              <a:buChar char="•"/>
            </a:pPr>
            <a:r>
              <a:rPr lang="en-US" sz="2000">
                <a:solidFill>
                  <a:schemeClr val="tx1"/>
                </a:solidFill>
              </a:rPr>
              <a:t>ID Selector</a:t>
            </a:r>
          </a:p>
          <a:p>
            <a:pPr marL="342900" indent="-342900">
              <a:buFont typeface="Arial" panose="020B0604020202020204" pitchFamily="34" charset="0"/>
              <a:buChar char="•"/>
            </a:pPr>
            <a:r>
              <a:rPr lang="en-US" sz="2000">
                <a:solidFill>
                  <a:schemeClr val="tx1"/>
                </a:solidFill>
              </a:rPr>
              <a:t>Attribute Selector</a:t>
            </a:r>
          </a:p>
          <a:p>
            <a:pPr marL="342900" indent="-342900">
              <a:buFont typeface="Arial" panose="020B0604020202020204" pitchFamily="34" charset="0"/>
              <a:buChar char="•"/>
            </a:pPr>
            <a:r>
              <a:rPr lang="en-US" sz="2000">
                <a:solidFill>
                  <a:schemeClr val="tx1"/>
                </a:solidFill>
              </a:rPr>
              <a:t>Universal Selector</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12</a:t>
            </a:fld>
            <a:endParaRPr lang="en-US" sz="1600" b="1" dirty="0"/>
          </a:p>
        </p:txBody>
      </p:sp>
    </p:spTree>
    <p:extLst>
      <p:ext uri="{BB962C8B-B14F-4D97-AF65-F5344CB8AC3E}">
        <p14:creationId xmlns:p14="http://schemas.microsoft.com/office/powerpoint/2010/main" val="203740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786340" cy="1077218"/>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Selector </a:t>
            </a:r>
            <a:r>
              <a:rPr lang="en-US" sz="2400" b="1">
                <a:solidFill>
                  <a:schemeClr val="bg1">
                    <a:lumMod val="50000"/>
                  </a:schemeClr>
                </a:solidFill>
                <a:latin typeface="Bahnschrift Condensed" pitchFamily="34" charset="0"/>
              </a:rPr>
              <a:t>Type Selector</a:t>
            </a:r>
            <a:endParaRPr lang="en-US" sz="3200" b="1">
              <a:solidFill>
                <a:schemeClr val="bg1">
                  <a:lumMod val="50000"/>
                </a:schemeClr>
              </a:solidFill>
              <a:latin typeface="Bahnschrift Condensed" pitchFamily="34" charset="0"/>
            </a:endParaRPr>
          </a:p>
          <a:p>
            <a:r>
              <a:rPr lang="en-US" sz="3200" b="1">
                <a:solidFill>
                  <a:schemeClr val="tx1">
                    <a:lumMod val="95000"/>
                    <a:lumOff val="5000"/>
                  </a:schemeClr>
                </a:solidFill>
                <a:latin typeface="Bahnschrift Condensed" pitchFamily="34" charset="0"/>
              </a:rPr>
              <a:t> </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591872"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000">
                <a:solidFill>
                  <a:schemeClr val="tx1"/>
                </a:solidFill>
              </a:rPr>
              <a:t>Type Selector menggunakan nama elemen sebagai target untuk diterapkannya rule. Dengan kata lain, ketika menggunakan selector ini tentu rule akan diterapkan pada seluruh elemen target yang ada pada dokumen HTML.</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13</a:t>
            </a:fld>
            <a:endParaRPr lang="en-US" sz="1600" b="1" dirty="0"/>
          </a:p>
        </p:txBody>
      </p:sp>
      <p:pic>
        <p:nvPicPr>
          <p:cNvPr id="2" name="Picture 1">
            <a:extLst>
              <a:ext uri="{FF2B5EF4-FFF2-40B4-BE49-F238E27FC236}">
                <a16:creationId xmlns:a16="http://schemas.microsoft.com/office/drawing/2014/main" id="{30F1DD8A-B238-4DC5-BB9B-3B73121E69D1}"/>
              </a:ext>
            </a:extLst>
          </p:cNvPr>
          <p:cNvPicPr>
            <a:picLocks noChangeAspect="1"/>
          </p:cNvPicPr>
          <p:nvPr/>
        </p:nvPicPr>
        <p:blipFill rotWithShape="1">
          <a:blip r:embed="rId3"/>
          <a:srcRect l="19343" t="48813" r="36069" b="19289"/>
          <a:stretch/>
        </p:blipFill>
        <p:spPr>
          <a:xfrm>
            <a:off x="3131840" y="1959682"/>
            <a:ext cx="2412268" cy="720080"/>
          </a:xfrm>
          <a:prstGeom prst="rect">
            <a:avLst/>
          </a:prstGeom>
        </p:spPr>
      </p:pic>
    </p:spTree>
    <p:extLst>
      <p:ext uri="{BB962C8B-B14F-4D97-AF65-F5344CB8AC3E}">
        <p14:creationId xmlns:p14="http://schemas.microsoft.com/office/powerpoint/2010/main" val="318466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866490" cy="1569660"/>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Selector </a:t>
            </a:r>
            <a:r>
              <a:rPr lang="en-US" sz="2400" b="1">
                <a:solidFill>
                  <a:schemeClr val="bg1">
                    <a:lumMod val="50000"/>
                  </a:schemeClr>
                </a:solidFill>
                <a:latin typeface="Bahnschrift Condensed" pitchFamily="34" charset="0"/>
              </a:rPr>
              <a:t>Class Selector</a:t>
            </a:r>
          </a:p>
          <a:p>
            <a:endParaRPr lang="en-US" sz="3200" b="1">
              <a:solidFill>
                <a:schemeClr val="bg1">
                  <a:lumMod val="50000"/>
                </a:schemeClr>
              </a:solidFill>
              <a:latin typeface="Bahnschrift Condensed" pitchFamily="34" charset="0"/>
            </a:endParaRPr>
          </a:p>
          <a:p>
            <a:r>
              <a:rPr lang="en-US" sz="3200" b="1">
                <a:solidFill>
                  <a:schemeClr val="tx1">
                    <a:lumMod val="95000"/>
                    <a:lumOff val="5000"/>
                  </a:schemeClr>
                </a:solidFill>
                <a:latin typeface="Bahnschrift Condensed" pitchFamily="34" charset="0"/>
              </a:rPr>
              <a:t> </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3668421"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2000">
                <a:solidFill>
                  <a:schemeClr val="tx1"/>
                </a:solidFill>
              </a:rPr>
              <a:t>Class selector menetapkan target elemen berdasarkan nilai dari atribut class yang diterapkan pada elemennya. Untuk penulisan selector, awali dengan tanda titik (.) kemudian lanjutkan dengan nama class-nya.</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14</a:t>
            </a:fld>
            <a:endParaRPr lang="en-US" sz="1600" b="1" dirty="0"/>
          </a:p>
        </p:txBody>
      </p:sp>
      <p:pic>
        <p:nvPicPr>
          <p:cNvPr id="3" name="Picture 2">
            <a:extLst>
              <a:ext uri="{FF2B5EF4-FFF2-40B4-BE49-F238E27FC236}">
                <a16:creationId xmlns:a16="http://schemas.microsoft.com/office/drawing/2014/main" id="{75ADBBE1-622B-48A6-B022-552AFA24780A}"/>
              </a:ext>
            </a:extLst>
          </p:cNvPr>
          <p:cNvPicPr>
            <a:picLocks noChangeAspect="1"/>
          </p:cNvPicPr>
          <p:nvPr/>
        </p:nvPicPr>
        <p:blipFill>
          <a:blip r:embed="rId3"/>
          <a:stretch>
            <a:fillRect/>
          </a:stretch>
        </p:blipFill>
        <p:spPr>
          <a:xfrm>
            <a:off x="3897021" y="962422"/>
            <a:ext cx="5086332" cy="3625552"/>
          </a:xfrm>
          <a:prstGeom prst="rect">
            <a:avLst/>
          </a:prstGeom>
        </p:spPr>
      </p:pic>
    </p:spTree>
    <p:extLst>
      <p:ext uri="{BB962C8B-B14F-4D97-AF65-F5344CB8AC3E}">
        <p14:creationId xmlns:p14="http://schemas.microsoft.com/office/powerpoint/2010/main" val="1222178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512226" cy="1815882"/>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Selector </a:t>
            </a:r>
            <a:r>
              <a:rPr lang="en-US" sz="2400" b="1">
                <a:solidFill>
                  <a:schemeClr val="bg1">
                    <a:lumMod val="50000"/>
                  </a:schemeClr>
                </a:solidFill>
                <a:latin typeface="Bahnschrift Condensed" pitchFamily="34" charset="0"/>
              </a:rPr>
              <a:t>ID Selector</a:t>
            </a:r>
          </a:p>
          <a:p>
            <a:endParaRPr lang="en-US" sz="2400" b="1">
              <a:solidFill>
                <a:schemeClr val="bg1">
                  <a:lumMod val="50000"/>
                </a:schemeClr>
              </a:solidFill>
              <a:latin typeface="Bahnschrift Condensed" pitchFamily="34" charset="0"/>
            </a:endParaRPr>
          </a:p>
          <a:p>
            <a:endParaRPr lang="en-US" sz="2400" b="1">
              <a:solidFill>
                <a:schemeClr val="bg1">
                  <a:lumMod val="50000"/>
                </a:schemeClr>
              </a:solidFill>
              <a:latin typeface="Bahnschrift Condensed" pitchFamily="34" charset="0"/>
            </a:endParaRPr>
          </a:p>
          <a:p>
            <a:r>
              <a:rPr lang="en-US" sz="3200" b="1">
                <a:solidFill>
                  <a:schemeClr val="tx1">
                    <a:lumMod val="95000"/>
                    <a:lumOff val="5000"/>
                  </a:schemeClr>
                </a:solidFill>
                <a:latin typeface="Bahnschrift Condensed" pitchFamily="34" charset="0"/>
              </a:rPr>
              <a:t> </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6388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a:solidFill>
                  <a:schemeClr val="tx1"/>
                </a:solidFill>
              </a:rPr>
              <a:t>ID selector menetapkan target elemen berdasarkan nilai dari atribut id yang diter pkan pada elemennya. Sama seperti class, atribut id dapat diterapkan pada seluruh elemen HTML, dan kebanyakan atribut ini digunakan untuk memberikan sebuah arti pada generic element seperti &lt;div&gt; dan &lt;span&gt;. Namun atribut id ini tidak bersifat shareable, yang artinya nilai id ini harus unik dan digunakan pada satu elemen saja.</a:t>
            </a:r>
          </a:p>
          <a:p>
            <a:r>
              <a:rPr lang="en-US" sz="2000">
                <a:solidFill>
                  <a:schemeClr val="tx1"/>
                </a:solidFill>
              </a:rPr>
              <a:t>Untuk menetapkan selector dengan menggunakan id, kita gunakan  octothorpe (#) atau lebih familiar disebut dengan hash.</a:t>
            </a:r>
          </a:p>
          <a:p>
            <a:endParaRPr lang="en-US" sz="2000">
              <a:solidFill>
                <a:schemeClr val="tx1"/>
              </a:solidFill>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15</a:t>
            </a:fld>
            <a:endParaRPr lang="en-US" sz="1600" b="1" dirty="0"/>
          </a:p>
        </p:txBody>
      </p:sp>
    </p:spTree>
    <p:extLst>
      <p:ext uri="{BB962C8B-B14F-4D97-AF65-F5344CB8AC3E}">
        <p14:creationId xmlns:p14="http://schemas.microsoft.com/office/powerpoint/2010/main" val="230774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512226" cy="1815882"/>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Selector </a:t>
            </a:r>
            <a:r>
              <a:rPr lang="en-US" sz="2400" b="1">
                <a:solidFill>
                  <a:schemeClr val="bg1">
                    <a:lumMod val="50000"/>
                  </a:schemeClr>
                </a:solidFill>
                <a:latin typeface="Bahnschrift Condensed" pitchFamily="34" charset="0"/>
              </a:rPr>
              <a:t>ID Selector</a:t>
            </a:r>
          </a:p>
          <a:p>
            <a:endParaRPr lang="en-US" sz="2400" b="1">
              <a:solidFill>
                <a:schemeClr val="bg1">
                  <a:lumMod val="50000"/>
                </a:schemeClr>
              </a:solidFill>
              <a:latin typeface="Bahnschrift Condensed" pitchFamily="34" charset="0"/>
            </a:endParaRPr>
          </a:p>
          <a:p>
            <a:endParaRPr lang="en-US" sz="2400" b="1">
              <a:solidFill>
                <a:schemeClr val="bg1">
                  <a:lumMod val="50000"/>
                </a:schemeClr>
              </a:solidFill>
              <a:latin typeface="Bahnschrift Condensed" pitchFamily="34" charset="0"/>
            </a:endParaRPr>
          </a:p>
          <a:p>
            <a:r>
              <a:rPr lang="en-US" sz="3200" b="1">
                <a:solidFill>
                  <a:schemeClr val="tx1">
                    <a:lumMod val="95000"/>
                    <a:lumOff val="5000"/>
                  </a:schemeClr>
                </a:solidFill>
                <a:latin typeface="Bahnschrift Condensed" pitchFamily="34" charset="0"/>
              </a:rPr>
              <a:t> </a:t>
            </a:r>
            <a:endParaRPr lang="en-US" sz="3200" b="1" dirty="0">
              <a:solidFill>
                <a:schemeClr val="tx1">
                  <a:lumMod val="95000"/>
                  <a:lumOff val="5000"/>
                </a:schemeClr>
              </a:solidFill>
              <a:latin typeface="Bahnschrift Condensed" pitchFamily="34" charset="0"/>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16</a:t>
            </a:fld>
            <a:endParaRPr lang="en-US" sz="1600" b="1" dirty="0"/>
          </a:p>
        </p:txBody>
      </p:sp>
      <p:pic>
        <p:nvPicPr>
          <p:cNvPr id="2" name="Picture 1">
            <a:extLst>
              <a:ext uri="{FF2B5EF4-FFF2-40B4-BE49-F238E27FC236}">
                <a16:creationId xmlns:a16="http://schemas.microsoft.com/office/drawing/2014/main" id="{B7C7FF44-C880-404C-8265-E648B33066BD}"/>
              </a:ext>
            </a:extLst>
          </p:cNvPr>
          <p:cNvPicPr>
            <a:picLocks noChangeAspect="1"/>
          </p:cNvPicPr>
          <p:nvPr/>
        </p:nvPicPr>
        <p:blipFill>
          <a:blip r:embed="rId3"/>
          <a:stretch>
            <a:fillRect/>
          </a:stretch>
        </p:blipFill>
        <p:spPr>
          <a:xfrm>
            <a:off x="1511660" y="996806"/>
            <a:ext cx="5808315" cy="3465274"/>
          </a:xfrm>
          <a:prstGeom prst="rect">
            <a:avLst/>
          </a:prstGeom>
        </p:spPr>
      </p:pic>
    </p:spTree>
    <p:extLst>
      <p:ext uri="{BB962C8B-B14F-4D97-AF65-F5344CB8AC3E}">
        <p14:creationId xmlns:p14="http://schemas.microsoft.com/office/powerpoint/2010/main" val="4281497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3223959" cy="1815882"/>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Selector </a:t>
            </a:r>
            <a:r>
              <a:rPr lang="en-US" sz="2400" b="1">
                <a:solidFill>
                  <a:schemeClr val="bg1">
                    <a:lumMod val="50000"/>
                  </a:schemeClr>
                </a:solidFill>
                <a:latin typeface="Bahnschrift Condensed" pitchFamily="34" charset="0"/>
              </a:rPr>
              <a:t>Attribute Selector</a:t>
            </a:r>
          </a:p>
          <a:p>
            <a:endParaRPr lang="en-US" sz="2400" b="1">
              <a:solidFill>
                <a:schemeClr val="bg1">
                  <a:lumMod val="50000"/>
                </a:schemeClr>
              </a:solidFill>
              <a:latin typeface="Bahnschrift Condensed" pitchFamily="34" charset="0"/>
            </a:endParaRPr>
          </a:p>
          <a:p>
            <a:endParaRPr lang="en-US" sz="2400" b="1">
              <a:solidFill>
                <a:schemeClr val="bg1">
                  <a:lumMod val="50000"/>
                </a:schemeClr>
              </a:solidFill>
              <a:latin typeface="Bahnschrift Condensed" pitchFamily="34" charset="0"/>
            </a:endParaRPr>
          </a:p>
          <a:p>
            <a:r>
              <a:rPr lang="en-US" sz="3200" b="1">
                <a:solidFill>
                  <a:schemeClr val="tx1">
                    <a:lumMod val="95000"/>
                    <a:lumOff val="5000"/>
                  </a:schemeClr>
                </a:solidFill>
                <a:latin typeface="Bahnschrift Condensed" pitchFamily="34" charset="0"/>
              </a:rPr>
              <a:t> </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6388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a:solidFill>
                  <a:schemeClr val="tx1"/>
                </a:solidFill>
              </a:rPr>
              <a:t>Attribute selector merupakan cara menetapkan target elemen berdasarkan sebuah atribut yang digunakan atau bahkan bisa lebih spesifik dengan nilainya.</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17</a:t>
            </a:fld>
            <a:endParaRPr lang="en-US" sz="1600" b="1" dirty="0"/>
          </a:p>
        </p:txBody>
      </p:sp>
      <p:pic>
        <p:nvPicPr>
          <p:cNvPr id="3" name="Picture 2">
            <a:extLst>
              <a:ext uri="{FF2B5EF4-FFF2-40B4-BE49-F238E27FC236}">
                <a16:creationId xmlns:a16="http://schemas.microsoft.com/office/drawing/2014/main" id="{D73A6280-D2BB-4D1A-A9AC-46FFD85A301F}"/>
              </a:ext>
            </a:extLst>
          </p:cNvPr>
          <p:cNvPicPr>
            <a:picLocks noChangeAspect="1"/>
          </p:cNvPicPr>
          <p:nvPr/>
        </p:nvPicPr>
        <p:blipFill>
          <a:blip r:embed="rId3"/>
          <a:stretch>
            <a:fillRect/>
          </a:stretch>
        </p:blipFill>
        <p:spPr>
          <a:xfrm>
            <a:off x="2281906" y="1489086"/>
            <a:ext cx="4580187" cy="3294625"/>
          </a:xfrm>
          <a:prstGeom prst="rect">
            <a:avLst/>
          </a:prstGeom>
        </p:spPr>
      </p:pic>
    </p:spTree>
    <p:extLst>
      <p:ext uri="{BB962C8B-B14F-4D97-AF65-F5344CB8AC3E}">
        <p14:creationId xmlns:p14="http://schemas.microsoft.com/office/powerpoint/2010/main" val="1717052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202847"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Group Selector</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591872"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000">
                <a:solidFill>
                  <a:schemeClr val="tx1"/>
                </a:solidFill>
              </a:rPr>
              <a:t>Jika kita menerapkan rule yang sama pada beberapa selector yang berbeda, di CSS kita dapat menggabungkan selector tersebut sehingga dapat meminimalisir penulisan kode yang berulang. </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18</a:t>
            </a:fld>
            <a:endParaRPr lang="en-US" sz="1600" b="1" dirty="0"/>
          </a:p>
        </p:txBody>
      </p:sp>
      <p:pic>
        <p:nvPicPr>
          <p:cNvPr id="3" name="Picture 2">
            <a:extLst>
              <a:ext uri="{FF2B5EF4-FFF2-40B4-BE49-F238E27FC236}">
                <a16:creationId xmlns:a16="http://schemas.microsoft.com/office/drawing/2014/main" id="{C963695D-C3A1-4EF8-A5DF-77DB214E0BE3}"/>
              </a:ext>
            </a:extLst>
          </p:cNvPr>
          <p:cNvPicPr>
            <a:picLocks noChangeAspect="1"/>
          </p:cNvPicPr>
          <p:nvPr/>
        </p:nvPicPr>
        <p:blipFill>
          <a:blip r:embed="rId3"/>
          <a:stretch>
            <a:fillRect/>
          </a:stretch>
        </p:blipFill>
        <p:spPr>
          <a:xfrm>
            <a:off x="1947862" y="2029166"/>
            <a:ext cx="5248275" cy="1381125"/>
          </a:xfrm>
          <a:prstGeom prst="rect">
            <a:avLst/>
          </a:prstGeom>
        </p:spPr>
      </p:pic>
      <p:pic>
        <p:nvPicPr>
          <p:cNvPr id="4" name="Picture 3">
            <a:extLst>
              <a:ext uri="{FF2B5EF4-FFF2-40B4-BE49-F238E27FC236}">
                <a16:creationId xmlns:a16="http://schemas.microsoft.com/office/drawing/2014/main" id="{AA901895-F1C2-43AA-AD2B-380AC4DFF9D6}"/>
              </a:ext>
            </a:extLst>
          </p:cNvPr>
          <p:cNvPicPr>
            <a:picLocks noChangeAspect="1"/>
          </p:cNvPicPr>
          <p:nvPr/>
        </p:nvPicPr>
        <p:blipFill>
          <a:blip r:embed="rId4"/>
          <a:stretch>
            <a:fillRect/>
          </a:stretch>
        </p:blipFill>
        <p:spPr>
          <a:xfrm>
            <a:off x="1947862" y="3599778"/>
            <a:ext cx="5248275" cy="808176"/>
          </a:xfrm>
          <a:prstGeom prst="rect">
            <a:avLst/>
          </a:prstGeom>
        </p:spPr>
      </p:pic>
    </p:spTree>
    <p:extLst>
      <p:ext uri="{BB962C8B-B14F-4D97-AF65-F5344CB8AC3E}">
        <p14:creationId xmlns:p14="http://schemas.microsoft.com/office/powerpoint/2010/main" val="2734585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641796"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Rule Order</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591872"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000">
                <a:solidFill>
                  <a:schemeClr val="tx1"/>
                </a:solidFill>
              </a:rPr>
              <a:t>Sesuai dengan namanya, cascading artinya “mengalir.” Demikian halnya dengan, alur kerja CSS dalam membaca kode, mengalir dari atas ke bawah. Karena itu kita harus memperhatikan urutan dalam penulisan rules, terutama saat terjadi sebuah konflik.</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19</a:t>
            </a:fld>
            <a:endParaRPr lang="en-US" sz="1600" b="1" dirty="0"/>
          </a:p>
        </p:txBody>
      </p:sp>
      <p:pic>
        <p:nvPicPr>
          <p:cNvPr id="2" name="Picture 1">
            <a:extLst>
              <a:ext uri="{FF2B5EF4-FFF2-40B4-BE49-F238E27FC236}">
                <a16:creationId xmlns:a16="http://schemas.microsoft.com/office/drawing/2014/main" id="{194161A5-D90F-4923-A46B-AF50701FF492}"/>
              </a:ext>
            </a:extLst>
          </p:cNvPr>
          <p:cNvPicPr>
            <a:picLocks noChangeAspect="1"/>
          </p:cNvPicPr>
          <p:nvPr/>
        </p:nvPicPr>
        <p:blipFill>
          <a:blip r:embed="rId3"/>
          <a:stretch>
            <a:fillRect/>
          </a:stretch>
        </p:blipFill>
        <p:spPr>
          <a:xfrm>
            <a:off x="1147923" y="2533465"/>
            <a:ext cx="6753225" cy="1409700"/>
          </a:xfrm>
          <a:prstGeom prst="rect">
            <a:avLst/>
          </a:prstGeom>
        </p:spPr>
      </p:pic>
    </p:spTree>
    <p:extLst>
      <p:ext uri="{BB962C8B-B14F-4D97-AF65-F5344CB8AC3E}">
        <p14:creationId xmlns:p14="http://schemas.microsoft.com/office/powerpoint/2010/main" val="165212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5D3AD4-6AE8-41DF-BA57-5AB5564BFD2F}"/>
              </a:ext>
            </a:extLst>
          </p:cNvPr>
          <p:cNvGrpSpPr/>
          <p:nvPr/>
        </p:nvGrpSpPr>
        <p:grpSpPr>
          <a:xfrm>
            <a:off x="0" y="0"/>
            <a:ext cx="9144000" cy="5143500"/>
            <a:chOff x="0" y="0"/>
            <a:chExt cx="9144000" cy="514350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6" name="Rectangle 5"/>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9" name="Isosceles Triangle 8"/>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152400" y="234375"/>
            <a:ext cx="2218877"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Daftar Pustaka</a:t>
            </a:r>
            <a:endParaRPr lang="en-US" sz="3200" b="1" dirty="0">
              <a:solidFill>
                <a:schemeClr val="tx1">
                  <a:lumMod val="95000"/>
                  <a:lumOff val="5000"/>
                </a:schemeClr>
              </a:solidFill>
              <a:latin typeface="Bahnschrift Condensed" pitchFamily="34" charset="0"/>
            </a:endParaRPr>
          </a:p>
        </p:txBody>
      </p:sp>
      <p:sp>
        <p:nvSpPr>
          <p:cNvPr id="13" name="Rectangle 12"/>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FontTx/>
              <a:buChar char="-"/>
            </a:pPr>
            <a:r>
              <a:rPr lang="en-US" sz="2000" dirty="0">
                <a:solidFill>
                  <a:schemeClr val="tx1"/>
                </a:solidFill>
                <a:hlinkClick r:id="rId3">
                  <a:extLst>
                    <a:ext uri="{A12FA001-AC4F-418D-AE19-62706E023703}">
                      <ahyp:hlinkClr xmlns:ahyp="http://schemas.microsoft.com/office/drawing/2018/hyperlinkcolor" val="tx"/>
                    </a:ext>
                  </a:extLst>
                </a:hlinkClick>
              </a:rPr>
              <a:t>https://www.dicoding.com/academies/123</a:t>
            </a:r>
            <a:endParaRPr lang="en-US" sz="2000" dirty="0">
              <a:solidFill>
                <a:schemeClr val="tx1"/>
              </a:solidFill>
              <a:hlinkClick r:id="rId4">
                <a:extLst>
                  <a:ext uri="{A12FA001-AC4F-418D-AE19-62706E023703}">
                    <ahyp:hlinkClr xmlns:ahyp="http://schemas.microsoft.com/office/drawing/2018/hyperlinkcolor" val="tx"/>
                  </a:ext>
                </a:extLst>
              </a:hlinkClick>
            </a:endParaRPr>
          </a:p>
          <a:p>
            <a:pPr marL="342900" indent="-342900">
              <a:buFontTx/>
              <a:buChar char="-"/>
            </a:pPr>
            <a:r>
              <a:rPr lang="en-US" sz="2000" dirty="0">
                <a:solidFill>
                  <a:schemeClr val="tx1"/>
                </a:solidFill>
                <a:hlinkClick r:id="rId4">
                  <a:extLst>
                    <a:ext uri="{A12FA001-AC4F-418D-AE19-62706E023703}">
                      <ahyp:hlinkClr xmlns:ahyp="http://schemas.microsoft.com/office/drawing/2018/hyperlinkcolor" val="tx"/>
                    </a:ext>
                  </a:extLst>
                </a:hlinkClick>
              </a:rPr>
              <a:t>https://www.w3schools.com/css</a:t>
            </a:r>
            <a:endParaRPr lang="en-US" sz="2000" dirty="0">
              <a:solidFill>
                <a:schemeClr val="tx1"/>
              </a:solidFill>
            </a:endParaRPr>
          </a:p>
          <a:p>
            <a:pPr marL="342900" indent="-342900">
              <a:buFontTx/>
              <a:buChar char="-"/>
            </a:pPr>
            <a:r>
              <a:rPr lang="en-US" sz="2000" dirty="0">
                <a:solidFill>
                  <a:schemeClr val="tx1"/>
                </a:solidFill>
                <a:hlinkClick r:id="rId5">
                  <a:extLst>
                    <a:ext uri="{A12FA001-AC4F-418D-AE19-62706E023703}">
                      <ahyp:hlinkClr xmlns:ahyp="http://schemas.microsoft.com/office/drawing/2018/hyperlinkcolor" val="tx"/>
                    </a:ext>
                  </a:extLst>
                </a:hlinkClick>
              </a:rPr>
              <a:t>https://en.wikipedia.org/wiki/Cascading_Style_Sheets</a:t>
            </a:r>
            <a:endParaRPr lang="en-US" sz="2000" dirty="0">
              <a:solidFill>
                <a:schemeClr val="tx1"/>
              </a:solidFill>
            </a:endParaRPr>
          </a:p>
          <a:p>
            <a:pPr marL="342900" indent="-342900">
              <a:buFontTx/>
              <a:buChar char="-"/>
            </a:pPr>
            <a:r>
              <a:rPr lang="en-US" sz="2000" dirty="0">
                <a:solidFill>
                  <a:schemeClr val="tx1"/>
                </a:solidFill>
                <a:hlinkClick r:id="rId6">
                  <a:extLst>
                    <a:ext uri="{A12FA001-AC4F-418D-AE19-62706E023703}">
                      <ahyp:hlinkClr xmlns:ahyp="http://schemas.microsoft.com/office/drawing/2018/hyperlinkcolor" val="tx"/>
                    </a:ext>
                  </a:extLst>
                </a:hlinkClick>
              </a:rPr>
              <a:t>http://www.tutorial-webdesign.com/prinsip-dasar-responsive-web-design/</a:t>
            </a:r>
            <a:endParaRPr lang="en-US" sz="2000" dirty="0">
              <a:solidFill>
                <a:schemeClr val="tx1"/>
              </a:solidFill>
              <a:latin typeface="Bahnschrift" pitchFamily="34" charset="0"/>
            </a:endParaRPr>
          </a:p>
        </p:txBody>
      </p:sp>
      <p:sp>
        <p:nvSpPr>
          <p:cNvPr id="10" name="Slide Number Placeholder 9">
            <a:extLst>
              <a:ext uri="{FF2B5EF4-FFF2-40B4-BE49-F238E27FC236}">
                <a16:creationId xmlns:a16="http://schemas.microsoft.com/office/drawing/2014/main" id="{B4DEAAFB-FA10-4424-A3C0-83E31567D8F5}"/>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a:t>
            </a:fld>
            <a:endParaRPr lang="en-US" sz="1600" b="1" dirty="0"/>
          </a:p>
        </p:txBody>
      </p:sp>
    </p:spTree>
    <p:extLst>
      <p:ext uri="{BB962C8B-B14F-4D97-AF65-F5344CB8AC3E}">
        <p14:creationId xmlns:p14="http://schemas.microsoft.com/office/powerpoint/2010/main" val="65705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641796"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Rule Order</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591872"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000">
                <a:solidFill>
                  <a:schemeClr val="tx1"/>
                </a:solidFill>
              </a:rPr>
              <a:t>Tetapi kita bisa membuat sebuah property styling agar dianggap penting oleh browser untuk diterapkan dan tidak memperhatikan urutan. Kita bisa menambahkan keyword !important pada akhir nilai propertinya. </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20</a:t>
            </a:fld>
            <a:endParaRPr lang="en-US" sz="1600" b="1" dirty="0"/>
          </a:p>
        </p:txBody>
      </p:sp>
      <p:pic>
        <p:nvPicPr>
          <p:cNvPr id="3" name="Picture 2">
            <a:extLst>
              <a:ext uri="{FF2B5EF4-FFF2-40B4-BE49-F238E27FC236}">
                <a16:creationId xmlns:a16="http://schemas.microsoft.com/office/drawing/2014/main" id="{29B9EEE2-F060-413D-9DC0-F43582CE2462}"/>
              </a:ext>
            </a:extLst>
          </p:cNvPr>
          <p:cNvPicPr>
            <a:picLocks noChangeAspect="1"/>
          </p:cNvPicPr>
          <p:nvPr/>
        </p:nvPicPr>
        <p:blipFill>
          <a:blip r:embed="rId3"/>
          <a:stretch>
            <a:fillRect/>
          </a:stretch>
        </p:blipFill>
        <p:spPr>
          <a:xfrm>
            <a:off x="2159732" y="1995686"/>
            <a:ext cx="4410075" cy="1409700"/>
          </a:xfrm>
          <a:prstGeom prst="rect">
            <a:avLst/>
          </a:prstGeom>
        </p:spPr>
      </p:pic>
    </p:spTree>
    <p:extLst>
      <p:ext uri="{BB962C8B-B14F-4D97-AF65-F5344CB8AC3E}">
        <p14:creationId xmlns:p14="http://schemas.microsoft.com/office/powerpoint/2010/main" val="111772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717137"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Inline Style</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Inline Style merupakan styling yang diterapkan pada elemen HTML dengan menggunakan atribut style.</a:t>
            </a:r>
          </a:p>
          <a:p>
            <a:pPr algn="just"/>
            <a:endParaRPr lang="en-US" sz="2400">
              <a:solidFill>
                <a:schemeClr val="tx1"/>
              </a:solidFill>
            </a:endParaRPr>
          </a:p>
          <a:p>
            <a:pPr algn="just"/>
            <a:endParaRPr lang="en-US" sz="2400">
              <a:solidFill>
                <a:schemeClr val="tx1"/>
              </a:solidFill>
            </a:endParaRPr>
          </a:p>
          <a:p>
            <a:pPr algn="just"/>
            <a:r>
              <a:rPr lang="sv-SE" sz="2400">
                <a:solidFill>
                  <a:schemeClr val="tx1"/>
                </a:solidFill>
              </a:rPr>
              <a:t>Untuk menambahkan styling properties lainnya (multiple properties), kita tuliskan dengan menggunakan semicolon (;) sebagai pemisah antar styling properties-nya.</a:t>
            </a:r>
            <a:endParaRPr lang="en-US" sz="2400">
              <a:solidFill>
                <a:schemeClr val="tx1"/>
              </a:solidFill>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21</a:t>
            </a:fld>
            <a:endParaRPr lang="en-US" sz="1600" b="1" dirty="0"/>
          </a:p>
        </p:txBody>
      </p:sp>
      <p:sp>
        <p:nvSpPr>
          <p:cNvPr id="2" name="TextBox 1">
            <a:extLst>
              <a:ext uri="{FF2B5EF4-FFF2-40B4-BE49-F238E27FC236}">
                <a16:creationId xmlns:a16="http://schemas.microsoft.com/office/drawing/2014/main" id="{65526A9E-EFA9-46C2-BBDF-D37000AC9B59}"/>
              </a:ext>
            </a:extLst>
          </p:cNvPr>
          <p:cNvSpPr txBox="1"/>
          <p:nvPr/>
        </p:nvSpPr>
        <p:spPr>
          <a:xfrm>
            <a:off x="395536" y="1734366"/>
            <a:ext cx="8064896" cy="369332"/>
          </a:xfrm>
          <a:prstGeom prst="rect">
            <a:avLst/>
          </a:prstGeom>
          <a:noFill/>
        </p:spPr>
        <p:txBody>
          <a:bodyPr wrap="square" rtlCol="0">
            <a:spAutoFit/>
          </a:bodyPr>
          <a:lstStyle/>
          <a:p>
            <a:r>
              <a:rPr lang="pt-BR"/>
              <a:t>&lt;h1 style="color: green"&gt;Warna Hijau&lt;/h1&gt;</a:t>
            </a:r>
            <a:endParaRPr lang="en-US"/>
          </a:p>
        </p:txBody>
      </p:sp>
      <p:sp>
        <p:nvSpPr>
          <p:cNvPr id="11" name="TextBox 10">
            <a:extLst>
              <a:ext uri="{FF2B5EF4-FFF2-40B4-BE49-F238E27FC236}">
                <a16:creationId xmlns:a16="http://schemas.microsoft.com/office/drawing/2014/main" id="{C2FA290F-D9E3-4E2C-8A95-1CED58F3CB84}"/>
              </a:ext>
            </a:extLst>
          </p:cNvPr>
          <p:cNvSpPr txBox="1"/>
          <p:nvPr/>
        </p:nvSpPr>
        <p:spPr>
          <a:xfrm>
            <a:off x="383197" y="3543858"/>
            <a:ext cx="8064896" cy="369332"/>
          </a:xfrm>
          <a:prstGeom prst="rect">
            <a:avLst/>
          </a:prstGeom>
          <a:noFill/>
        </p:spPr>
        <p:txBody>
          <a:bodyPr wrap="square" rtlCol="0">
            <a:spAutoFit/>
          </a:bodyPr>
          <a:lstStyle/>
          <a:p>
            <a:r>
              <a:rPr lang="en-US"/>
              <a:t>&lt;h1 style="color: red; margin-top: 2em"&gt;Kota Merah&lt;/h1&gt;</a:t>
            </a:r>
          </a:p>
        </p:txBody>
      </p:sp>
    </p:spTree>
    <p:extLst>
      <p:ext uri="{BB962C8B-B14F-4D97-AF65-F5344CB8AC3E}">
        <p14:creationId xmlns:p14="http://schemas.microsoft.com/office/powerpoint/2010/main" val="3551517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355132"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Embedded Style</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452342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Embedded Style Sheet merupakan kumpulan rules yang dituliskan dalam berkas HTML dengan menggunakan elemen &lt;style&gt;. Dengan begitu rules yang dituliskan hanya dapat dicakup oleh satu berkas HTML. Penulisan rules harus dituliskan dalam elemen &lt;style&gt; dan ditempatkan di dalam &lt;head&gt; dari berkas HTML.</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22</a:t>
            </a:fld>
            <a:endParaRPr lang="en-US" sz="1600" b="1" dirty="0"/>
          </a:p>
        </p:txBody>
      </p:sp>
      <p:pic>
        <p:nvPicPr>
          <p:cNvPr id="3" name="Picture 2">
            <a:extLst>
              <a:ext uri="{FF2B5EF4-FFF2-40B4-BE49-F238E27FC236}">
                <a16:creationId xmlns:a16="http://schemas.microsoft.com/office/drawing/2014/main" id="{9351FDA0-CFE3-4CF8-92AA-9FE174B91CFD}"/>
              </a:ext>
            </a:extLst>
          </p:cNvPr>
          <p:cNvPicPr>
            <a:picLocks noChangeAspect="1"/>
          </p:cNvPicPr>
          <p:nvPr/>
        </p:nvPicPr>
        <p:blipFill>
          <a:blip r:embed="rId3"/>
          <a:stretch>
            <a:fillRect/>
          </a:stretch>
        </p:blipFill>
        <p:spPr>
          <a:xfrm>
            <a:off x="5080779" y="909205"/>
            <a:ext cx="3703689" cy="3872345"/>
          </a:xfrm>
          <a:prstGeom prst="rect">
            <a:avLst/>
          </a:prstGeom>
        </p:spPr>
      </p:pic>
    </p:spTree>
    <p:extLst>
      <p:ext uri="{BB962C8B-B14F-4D97-AF65-F5344CB8AC3E}">
        <p14:creationId xmlns:p14="http://schemas.microsoft.com/office/powerpoint/2010/main" val="2457634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106667"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External Style</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452342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000">
                <a:solidFill>
                  <a:schemeClr val="tx1"/>
                </a:solidFill>
              </a:rPr>
              <a:t>External Style Sheet merupakan berkas terpisah yang di dalamnya hanya terdapat sebuah rules. Berkas ini harus berekstensi .css, dan berkas ini nantinya dihubungkan pada dokumen HTML. </a:t>
            </a:r>
          </a:p>
          <a:p>
            <a:pPr algn="just"/>
            <a:r>
              <a:rPr lang="en-US" sz="2000">
                <a:solidFill>
                  <a:schemeClr val="tx1"/>
                </a:solidFill>
              </a:rPr>
              <a:t>Cara ini merupakan yang paling powerful dalam menerapkan styling. Karena dengan cara ini, satu berkas styling (.css) dapat digunakan oleh banyak berkas HTML.</a:t>
            </a:r>
          </a:p>
          <a:p>
            <a:pPr algn="just"/>
            <a:r>
              <a:rPr lang="en-US" sz="2000">
                <a:solidFill>
                  <a:schemeClr val="tx1"/>
                </a:solidFill>
              </a:rPr>
              <a:t>Untuk me-link-kan berkas .css dengan dokumen HTML, kita dapat gunakan elemen &lt;link&gt; pada &lt;head&gt; berkas HTML.</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23</a:t>
            </a:fld>
            <a:endParaRPr lang="en-US" sz="1600" b="1" dirty="0"/>
          </a:p>
        </p:txBody>
      </p:sp>
      <p:pic>
        <p:nvPicPr>
          <p:cNvPr id="2" name="Picture 1">
            <a:extLst>
              <a:ext uri="{FF2B5EF4-FFF2-40B4-BE49-F238E27FC236}">
                <a16:creationId xmlns:a16="http://schemas.microsoft.com/office/drawing/2014/main" id="{7FAB4F34-0E60-4F1D-9F1F-916C538271F8}"/>
              </a:ext>
            </a:extLst>
          </p:cNvPr>
          <p:cNvPicPr>
            <a:picLocks noChangeAspect="1"/>
          </p:cNvPicPr>
          <p:nvPr/>
        </p:nvPicPr>
        <p:blipFill rotWithShape="1">
          <a:blip r:embed="rId3"/>
          <a:srcRect l="2627" t="16234" r="21379"/>
          <a:stretch/>
        </p:blipFill>
        <p:spPr>
          <a:xfrm>
            <a:off x="4828220" y="951570"/>
            <a:ext cx="3951915" cy="2291792"/>
          </a:xfrm>
          <a:prstGeom prst="rect">
            <a:avLst/>
          </a:prstGeom>
        </p:spPr>
      </p:pic>
    </p:spTree>
    <p:extLst>
      <p:ext uri="{BB962C8B-B14F-4D97-AF65-F5344CB8AC3E}">
        <p14:creationId xmlns:p14="http://schemas.microsoft.com/office/powerpoint/2010/main" val="384054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802096"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Rangkuman</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591872"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Font typeface="Arial" panose="020B0604020202020204" pitchFamily="34" charset="0"/>
              <a:buChar char="•"/>
            </a:pPr>
            <a:r>
              <a:rPr lang="en-US" sz="2000" b="1">
                <a:solidFill>
                  <a:schemeClr val="tx1"/>
                </a:solidFill>
              </a:rPr>
              <a:t>Rule</a:t>
            </a:r>
            <a:r>
              <a:rPr lang="en-US" sz="2000">
                <a:solidFill>
                  <a:schemeClr val="tx1"/>
                </a:solidFill>
              </a:rPr>
              <a:t> : Sebuah aturan styling yang harus diterapkan pada elemen HTML, dalam sebuah rule terdapat selector dan deklarasi properti styling.</a:t>
            </a:r>
          </a:p>
          <a:p>
            <a:pPr marL="342900" indent="-342900">
              <a:buFont typeface="Arial" panose="020B0604020202020204" pitchFamily="34" charset="0"/>
              <a:buChar char="•"/>
            </a:pPr>
            <a:r>
              <a:rPr lang="en-US" sz="2000" b="1">
                <a:solidFill>
                  <a:schemeClr val="tx1"/>
                </a:solidFill>
              </a:rPr>
              <a:t>Selector</a:t>
            </a:r>
            <a:r>
              <a:rPr lang="en-US" sz="2000">
                <a:solidFill>
                  <a:schemeClr val="tx1"/>
                </a:solidFill>
              </a:rPr>
              <a:t> : Sebuah bagian dari rule, yang mengidentifikasi target elemen untuk menetapkan sebuah rule.</a:t>
            </a:r>
          </a:p>
          <a:p>
            <a:pPr marL="342900" indent="-342900">
              <a:buFont typeface="Arial" panose="020B0604020202020204" pitchFamily="34" charset="0"/>
              <a:buChar char="•"/>
            </a:pPr>
            <a:r>
              <a:rPr lang="en-US" sz="2000" b="1">
                <a:solidFill>
                  <a:schemeClr val="tx1"/>
                </a:solidFill>
              </a:rPr>
              <a:t>Declaration</a:t>
            </a:r>
            <a:r>
              <a:rPr lang="en-US" sz="2000">
                <a:solidFill>
                  <a:schemeClr val="tx1"/>
                </a:solidFill>
              </a:rPr>
              <a:t> : Sebuah bagian dari rule, yang terdiri dari pasangan properti dan nilainya.</a:t>
            </a:r>
          </a:p>
          <a:p>
            <a:pPr marL="342900" indent="-342900">
              <a:buFont typeface="Arial" panose="020B0604020202020204" pitchFamily="34" charset="0"/>
              <a:buChar char="•"/>
            </a:pPr>
            <a:r>
              <a:rPr lang="en-US" sz="2000" b="1">
                <a:solidFill>
                  <a:schemeClr val="tx1"/>
                </a:solidFill>
              </a:rPr>
              <a:t>External Style Sheet</a:t>
            </a:r>
            <a:r>
              <a:rPr lang="en-US" sz="2000">
                <a:solidFill>
                  <a:schemeClr val="tx1"/>
                </a:solidFill>
              </a:rPr>
              <a:t> : Berkas terpisah yang di dalamnya hanya terdapat sebuah rules yang akan digunakan pada website.</a:t>
            </a:r>
          </a:p>
          <a:p>
            <a:pPr marL="342900" indent="-342900">
              <a:buFont typeface="Arial" panose="020B0604020202020204" pitchFamily="34" charset="0"/>
              <a:buChar char="•"/>
            </a:pPr>
            <a:r>
              <a:rPr lang="en-US" sz="2000" b="1">
                <a:solidFill>
                  <a:schemeClr val="tx1"/>
                </a:solidFill>
              </a:rPr>
              <a:t>Embedded Style Sheet</a:t>
            </a:r>
            <a:r>
              <a:rPr lang="en-US" sz="2000">
                <a:solidFill>
                  <a:schemeClr val="tx1"/>
                </a:solidFill>
              </a:rPr>
              <a:t> : Kumpulan rules yang dituliskan dalam berkas HTML dengan menggunakan elemen &lt;style&gt;.</a:t>
            </a:r>
          </a:p>
          <a:p>
            <a:pPr marL="342900" indent="-342900">
              <a:buFont typeface="Arial" panose="020B0604020202020204" pitchFamily="34" charset="0"/>
              <a:buChar char="•"/>
            </a:pPr>
            <a:r>
              <a:rPr lang="en-US" sz="2000" b="1">
                <a:solidFill>
                  <a:schemeClr val="tx1"/>
                </a:solidFill>
              </a:rPr>
              <a:t>Inline Style</a:t>
            </a:r>
            <a:r>
              <a:rPr lang="en-US" sz="2000">
                <a:solidFill>
                  <a:schemeClr val="tx1"/>
                </a:solidFill>
              </a:rPr>
              <a:t> : styling yang diterapkan pada elemen HTML dengan menggunakan atribut style.</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24</a:t>
            </a:fld>
            <a:endParaRPr lang="en-US" sz="1600" b="1" dirty="0"/>
          </a:p>
        </p:txBody>
      </p:sp>
    </p:spTree>
    <p:extLst>
      <p:ext uri="{BB962C8B-B14F-4D97-AF65-F5344CB8AC3E}">
        <p14:creationId xmlns:p14="http://schemas.microsoft.com/office/powerpoint/2010/main" val="429084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5920" y="-1698"/>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25</a:t>
            </a:fld>
            <a:endParaRPr lang="en-US" sz="1600" b="1" dirty="0"/>
          </a:p>
        </p:txBody>
      </p:sp>
      <p:pic>
        <p:nvPicPr>
          <p:cNvPr id="9" name="Picture 2" descr="Hasil gambar untuk css 3">
            <a:extLst>
              <a:ext uri="{FF2B5EF4-FFF2-40B4-BE49-F238E27FC236}">
                <a16:creationId xmlns:a16="http://schemas.microsoft.com/office/drawing/2014/main" id="{0E08D932-AF1A-4C88-BAE3-2C988951D7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2478" y="964011"/>
            <a:ext cx="2036422" cy="28550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917365E-B9FC-464A-A2A3-ABF317149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381" y="975046"/>
            <a:ext cx="2874142" cy="2874142"/>
          </a:xfrm>
          <a:prstGeom prst="rect">
            <a:avLst/>
          </a:prstGeom>
        </p:spPr>
      </p:pic>
      <p:sp>
        <p:nvSpPr>
          <p:cNvPr id="2" name="Heart 1">
            <a:extLst>
              <a:ext uri="{FF2B5EF4-FFF2-40B4-BE49-F238E27FC236}">
                <a16:creationId xmlns:a16="http://schemas.microsoft.com/office/drawing/2014/main" id="{B2FC4AAF-D3B8-48B7-B9E1-E105FE36C275}"/>
              </a:ext>
            </a:extLst>
          </p:cNvPr>
          <p:cNvSpPr/>
          <p:nvPr/>
        </p:nvSpPr>
        <p:spPr>
          <a:xfrm>
            <a:off x="4067944" y="2337724"/>
            <a:ext cx="504056" cy="468052"/>
          </a:xfrm>
          <a:prstGeom prst="hear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8392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334578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Responsive Web Design</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591872"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000">
                <a:solidFill>
                  <a:schemeClr val="tx1"/>
                </a:solidFill>
              </a:rPr>
              <a:t>Responsive Web Design adalah tentang bagaimana menggunakan HTML dan CSS agar tampilannya dapat otomatis berubah ukuran, menyembunyikan, mengecilkan dan memperbesar konten halaman web agar terlihat bagus di semua perangkat (desktop, tablet, dan telpon).</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26</a:t>
            </a:fld>
            <a:endParaRPr lang="en-US" sz="1600" b="1" dirty="0"/>
          </a:p>
        </p:txBody>
      </p:sp>
    </p:spTree>
    <p:extLst>
      <p:ext uri="{BB962C8B-B14F-4D97-AF65-F5344CB8AC3E}">
        <p14:creationId xmlns:p14="http://schemas.microsoft.com/office/powerpoint/2010/main" val="1472060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334578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Responsive Web Design</a:t>
            </a:r>
            <a:endParaRPr lang="en-US" sz="3200" b="1" dirty="0">
              <a:solidFill>
                <a:schemeClr val="tx1">
                  <a:lumMod val="95000"/>
                  <a:lumOff val="5000"/>
                </a:schemeClr>
              </a:solidFill>
              <a:latin typeface="Bahnschrift Condensed" pitchFamily="34" charset="0"/>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27</a:t>
            </a:fld>
            <a:endParaRPr lang="en-US" sz="1600" b="1" dirty="0"/>
          </a:p>
        </p:txBody>
      </p:sp>
      <p:pic>
        <p:nvPicPr>
          <p:cNvPr id="1026" name="Picture 2" descr="Hasil gambar untuk responsive web gif">
            <a:extLst>
              <a:ext uri="{FF2B5EF4-FFF2-40B4-BE49-F238E27FC236}">
                <a16:creationId xmlns:a16="http://schemas.microsoft.com/office/drawing/2014/main" id="{77AB9115-1E42-44B6-B10E-93F75F002C8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95735" y="843975"/>
            <a:ext cx="7014898" cy="3960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372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334578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Responsive Web Design</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591872"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000">
                <a:solidFill>
                  <a:schemeClr val="tx1"/>
                </a:solidFill>
              </a:rPr>
              <a:t>Responsive web design adalah solusi yang paling baik untuk mengatasi permasalahan halaman web yang tidak bisa dibuka di berbagai jenis layar.</a:t>
            </a:r>
          </a:p>
          <a:p>
            <a:pPr algn="just"/>
            <a:r>
              <a:rPr lang="en-US" sz="2000">
                <a:solidFill>
                  <a:schemeClr val="tx1"/>
                </a:solidFill>
              </a:rPr>
              <a:t>Dalam responsive web tidak ada ukuran halaman yang tetap (fixed), tidak ada milimeter atau inci, dan lain sebagainya. Membuat desain dalam piksel untuk keperluan Desktop dan Mobile adalah cara lama, sudah kuno, karena sekarang makin banyak perangkat yang digunakan untuk membuka website, bukan hanya desktop dan smartphone, namun juga tablet PC, dan semua itu ukuran layarnya berbeda-beda. Jadi website harus bisa mengadopsi segala macam ukuran layar dari berbagai perangkat tersebut.</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28</a:t>
            </a:fld>
            <a:endParaRPr lang="en-US" sz="1600" b="1" dirty="0"/>
          </a:p>
        </p:txBody>
      </p:sp>
    </p:spTree>
    <p:extLst>
      <p:ext uri="{BB962C8B-B14F-4D97-AF65-F5344CB8AC3E}">
        <p14:creationId xmlns:p14="http://schemas.microsoft.com/office/powerpoint/2010/main" val="2536908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334578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Responsive Web Design</a:t>
            </a:r>
            <a:endParaRPr lang="en-US" sz="3200" b="1" dirty="0">
              <a:solidFill>
                <a:schemeClr val="tx1">
                  <a:lumMod val="95000"/>
                  <a:lumOff val="5000"/>
                </a:schemeClr>
              </a:solidFill>
              <a:latin typeface="Bahnschrift Condensed" pitchFamily="34" charset="0"/>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29</a:t>
            </a:fld>
            <a:endParaRPr lang="en-US" sz="1600" b="1" dirty="0"/>
          </a:p>
        </p:txBody>
      </p:sp>
      <p:pic>
        <p:nvPicPr>
          <p:cNvPr id="11" name="Picture 2" descr="Relative Unit vs Static Unit">
            <a:extLst>
              <a:ext uri="{FF2B5EF4-FFF2-40B4-BE49-F238E27FC236}">
                <a16:creationId xmlns:a16="http://schemas.microsoft.com/office/drawing/2014/main" id="{04054C5C-C448-4CF2-A425-AB9548F1F3F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908050"/>
            <a:ext cx="9144000" cy="332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10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70884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CSS</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i="1">
                <a:solidFill>
                  <a:schemeClr val="tx1"/>
                </a:solidFill>
              </a:rPr>
              <a:t>Cascading Style Sheet</a:t>
            </a:r>
            <a:r>
              <a:rPr lang="en-US" sz="2400">
                <a:solidFill>
                  <a:schemeClr val="tx1"/>
                </a:solidFill>
              </a:rPr>
              <a:t> atau biasa disingkat CSS merupakan W3C standar yang digunakan untuk mengatur visualisasi  berkas yang ditulis pada HTML.  CSS syntax berbeda dengan HTML, begitu pula dengan JavaScript. CSS bukanlah sebuah bahasa pemrograman karena di dalamnya tidak terdapat logika, tidak dapat membuat sebuah variabel, tidak adanya proses iterasi, dsb. CSS hanya sebuah declarative language yang digunakan untuk mendeklarasikan suatu nilai yang nantinya digunakan untuk mengatur seperti apa sebuah elemen HTML ditampilkan pada browser.</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3</a:t>
            </a:fld>
            <a:endParaRPr lang="en-US" sz="16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334578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Responsive Web Design</a:t>
            </a:r>
            <a:endParaRPr lang="en-US" sz="3200" b="1" dirty="0">
              <a:solidFill>
                <a:schemeClr val="tx1">
                  <a:lumMod val="95000"/>
                  <a:lumOff val="5000"/>
                </a:schemeClr>
              </a:solidFill>
              <a:latin typeface="Bahnschrift Condensed" pitchFamily="34" charset="0"/>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30</a:t>
            </a:fld>
            <a:endParaRPr lang="en-US" sz="1600" b="1" dirty="0"/>
          </a:p>
        </p:txBody>
      </p:sp>
      <p:pic>
        <p:nvPicPr>
          <p:cNvPr id="4098" name="Picture 2" descr="Breakpoints">
            <a:extLst>
              <a:ext uri="{FF2B5EF4-FFF2-40B4-BE49-F238E27FC236}">
                <a16:creationId xmlns:a16="http://schemas.microsoft.com/office/drawing/2014/main" id="{AD4C216D-F8CF-4C86-8F09-00282E454BE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908050"/>
            <a:ext cx="9144000" cy="332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99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334578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Responsive Web Design</a:t>
            </a:r>
            <a:endParaRPr lang="en-US" sz="3200" b="1" dirty="0">
              <a:solidFill>
                <a:schemeClr val="tx1">
                  <a:lumMod val="95000"/>
                  <a:lumOff val="5000"/>
                </a:schemeClr>
              </a:solidFill>
              <a:latin typeface="Bahnschrift Condensed" pitchFamily="34" charset="0"/>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31</a:t>
            </a:fld>
            <a:endParaRPr lang="en-US" sz="1600" b="1" dirty="0"/>
          </a:p>
        </p:txBody>
      </p:sp>
      <p:pic>
        <p:nvPicPr>
          <p:cNvPr id="5122" name="Picture 2" descr="Minimum Value vs Maximum Value">
            <a:extLst>
              <a:ext uri="{FF2B5EF4-FFF2-40B4-BE49-F238E27FC236}">
                <a16:creationId xmlns:a16="http://schemas.microsoft.com/office/drawing/2014/main" id="{6A7A7CD5-37F5-46EB-9B89-DBCE40D5AE1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908050"/>
            <a:ext cx="9144000" cy="332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740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6287299" cy="1077218"/>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Responsive Web Design </a:t>
            </a:r>
            <a:r>
              <a:rPr lang="en-US" sz="2400" b="1">
                <a:solidFill>
                  <a:schemeClr val="bg1">
                    <a:lumMod val="50000"/>
                  </a:schemeClr>
                </a:solidFill>
                <a:latin typeface="Bahnschrift Condensed" pitchFamily="34" charset="0"/>
              </a:rPr>
              <a:t>Mobile First or Desktop First</a:t>
            </a:r>
          </a:p>
          <a:p>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591872"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000">
                <a:solidFill>
                  <a:schemeClr val="tx1"/>
                </a:solidFill>
              </a:rPr>
              <a:t>Secara teknis tidak ada banyak perbedaan jika proyek dimulai dari layar yang lebih kecil ke besar (mobile first) atau sebalik nya (desktop first). Namun itu akan menambahkan keterbatasan ekstra dan membantu kita membuat keputusan jika kita mulai dengan mobile first. Seringkali orang mulai dari kedua ujung sekaligus.</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32</a:t>
            </a:fld>
            <a:endParaRPr lang="en-US" sz="1600" b="1" dirty="0"/>
          </a:p>
        </p:txBody>
      </p:sp>
    </p:spTree>
    <p:extLst>
      <p:ext uri="{BB962C8B-B14F-4D97-AF65-F5344CB8AC3E}">
        <p14:creationId xmlns:p14="http://schemas.microsoft.com/office/powerpoint/2010/main" val="4194769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6287299" cy="1077218"/>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Responsive Web Design </a:t>
            </a:r>
            <a:r>
              <a:rPr lang="en-US" sz="2400" b="1">
                <a:solidFill>
                  <a:schemeClr val="bg1">
                    <a:lumMod val="50000"/>
                  </a:schemeClr>
                </a:solidFill>
                <a:latin typeface="Bahnschrift Condensed" pitchFamily="34" charset="0"/>
              </a:rPr>
              <a:t>Mobile First or Desktop First</a:t>
            </a:r>
          </a:p>
          <a:p>
            <a:endParaRPr lang="en-US" sz="3200" b="1" dirty="0">
              <a:solidFill>
                <a:schemeClr val="tx1">
                  <a:lumMod val="95000"/>
                  <a:lumOff val="5000"/>
                </a:schemeClr>
              </a:solidFill>
              <a:latin typeface="Bahnschrift Condensed" pitchFamily="34" charset="0"/>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33</a:t>
            </a:fld>
            <a:endParaRPr lang="en-US" sz="1600" b="1" dirty="0"/>
          </a:p>
        </p:txBody>
      </p:sp>
      <p:pic>
        <p:nvPicPr>
          <p:cNvPr id="6146" name="Picture 2" descr="Mobile First or Desktop First">
            <a:extLst>
              <a:ext uri="{FF2B5EF4-FFF2-40B4-BE49-F238E27FC236}">
                <a16:creationId xmlns:a16="http://schemas.microsoft.com/office/drawing/2014/main" id="{C41BACF9-2380-4212-939E-C9AFA0E8411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908050"/>
            <a:ext cx="9144000" cy="332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654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a:solidFill>
                <a:schemeClr val="tx1"/>
              </a:solidFill>
            </a:endParaRPr>
          </a:p>
          <a:p>
            <a:pPr algn="ctr"/>
            <a:endParaRPr lang="en-US" sz="4000">
              <a:solidFill>
                <a:schemeClr val="tx1"/>
              </a:solidFill>
            </a:endParaRPr>
          </a:p>
          <a:p>
            <a:pPr algn="ctr"/>
            <a:r>
              <a:rPr lang="en-US" sz="4000">
                <a:solidFill>
                  <a:schemeClr val="tx1"/>
                </a:solidFill>
              </a:rPr>
              <a:t>&lt;/TERIMA KASIH&gt;</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34</a:t>
            </a:fld>
            <a:endParaRPr lang="en-US" sz="1600" b="1" dirty="0"/>
          </a:p>
        </p:txBody>
      </p:sp>
    </p:spTree>
    <p:extLst>
      <p:ext uri="{BB962C8B-B14F-4D97-AF65-F5344CB8AC3E}">
        <p14:creationId xmlns:p14="http://schemas.microsoft.com/office/powerpoint/2010/main" val="182259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758815"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CSS 1 (1996)</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Pada tahun 1996 World Wide Web Consortium (W3C) menetapkan CSS sebagai bahasa pemrograman standard dalam pembuatan web. Tujuannya adalah untuk mengurangi pembuatan tag-tag baru oleh Netscape dan Internet Explorer, karena kedua browser tersebut sedang bersaing mengembangkan tag sendiri untuk mengatur tampilan web.</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4</a:t>
            </a:fld>
            <a:endParaRPr lang="en-US" sz="1600" b="1" dirty="0"/>
          </a:p>
        </p:txBody>
      </p:sp>
    </p:spTree>
    <p:extLst>
      <p:ext uri="{BB962C8B-B14F-4D97-AF65-F5344CB8AC3E}">
        <p14:creationId xmlns:p14="http://schemas.microsoft.com/office/powerpoint/2010/main" val="412848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822935"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CSS 2 (1998)</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Pada tahun 1998, W3C menyempurnakan CSS tahap awal dengan menciptakan standard CSS 2 yang menjadi standard hingga saat ini. Pada level CSS 2 ini, dimasukkan semua atribut dari CSS 1 dan diperluas dengan penekanan pada International Accessibiality and Capacibilty kususnya media-specific CSS. CSS 2 dikembangkan untuk memenuhi kebutuhan terhadap format dokumen agar bisa ditampilkan di printer. </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5</a:t>
            </a:fld>
            <a:endParaRPr lang="en-US" sz="1600" b="1" dirty="0"/>
          </a:p>
        </p:txBody>
      </p:sp>
    </p:spTree>
    <p:extLst>
      <p:ext uri="{BB962C8B-B14F-4D97-AF65-F5344CB8AC3E}">
        <p14:creationId xmlns:p14="http://schemas.microsoft.com/office/powerpoint/2010/main" val="66287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1811714"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CSS 3 (1999)</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627784" y="819150"/>
            <a:ext cx="6287616"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400">
                <a:solidFill>
                  <a:schemeClr val="tx1"/>
                </a:solidFill>
              </a:rPr>
              <a:t>CSS 3 adalah versi terbaru dari CSS yang mampu melakukan banyak hal dalam mendesain website. CSS 3 dapat melakukan animasi pada halaman website, diantaranya animasi warna dan animasi 3D. Dengan CSS 3 desaigner dimudahkan dalam hal kompatibilitas websitenya pada smartphone dengan dukungan fitur baru yakni media query. Selain itu, banyak fitur baru pada CSS 3 yaitu : Multiple background, border-radius, drop-shadow, border-image, CSS-Math dan CSS Object Model.</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6</a:t>
            </a:fld>
            <a:endParaRPr lang="en-US" sz="1600" b="1" dirty="0"/>
          </a:p>
        </p:txBody>
      </p:sp>
      <p:pic>
        <p:nvPicPr>
          <p:cNvPr id="1026" name="Picture 2" descr="Hasil gambar untuk css 3">
            <a:extLst>
              <a:ext uri="{FF2B5EF4-FFF2-40B4-BE49-F238E27FC236}">
                <a16:creationId xmlns:a16="http://schemas.microsoft.com/office/drawing/2014/main" id="{6A83C040-E34E-4BE6-9938-F8AC790ADD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62" y="1455626"/>
            <a:ext cx="2036422" cy="2855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99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70884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CSS</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Font typeface="Arial" panose="020B0604020202020204" pitchFamily="34" charset="0"/>
              <a:buChar char="•"/>
            </a:pPr>
            <a:r>
              <a:rPr lang="en-US" sz="2400">
                <a:solidFill>
                  <a:schemeClr val="tx1"/>
                </a:solidFill>
              </a:rPr>
              <a:t>Dapat mengontrol dan menerapkan layout secara presisi. Dengan menggunakan CSS kita bisa membuat sebuah website seperti dokumen cetak dengan desain yang menarik dan presisi.</a:t>
            </a:r>
          </a:p>
          <a:p>
            <a:pPr marL="342900" indent="-342900">
              <a:buFont typeface="Arial" panose="020B0604020202020204" pitchFamily="34" charset="0"/>
              <a:buChar char="•"/>
            </a:pPr>
            <a:r>
              <a:rPr lang="en-US" sz="2400">
                <a:solidFill>
                  <a:schemeClr val="tx1"/>
                </a:solidFill>
              </a:rPr>
              <a:t>Menghindari pekerjaan yang berulang-ulang dalam menerapkan styling. Kita dapat menetapkan styling pada beberapa berkas HTML hanya dengan menggunakan satu berkas CSS.</a:t>
            </a:r>
          </a:p>
          <a:p>
            <a:pPr marL="342900" indent="-342900">
              <a:buFont typeface="Arial" panose="020B0604020202020204" pitchFamily="34" charset="0"/>
              <a:buChar char="•"/>
            </a:pPr>
            <a:r>
              <a:rPr lang="en-US" sz="2400">
                <a:solidFill>
                  <a:schemeClr val="tx1"/>
                </a:solidFill>
              </a:rPr>
              <a:t>Didukung banyak browser. Seluruh browser saat ini minimal sudah mendukung CSS versi 2. Untuk browser yang populer seperti Chrome dan Firefox sudah mendukung CSS versi 3. </a:t>
            </a: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7</a:t>
            </a:fld>
            <a:endParaRPr lang="en-US" sz="1600" b="1" dirty="0"/>
          </a:p>
        </p:txBody>
      </p:sp>
    </p:spTree>
    <p:extLst>
      <p:ext uri="{BB962C8B-B14F-4D97-AF65-F5344CB8AC3E}">
        <p14:creationId xmlns:p14="http://schemas.microsoft.com/office/powerpoint/2010/main" val="301938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708848"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CSS</a:t>
            </a:r>
            <a:endParaRPr lang="en-US" sz="3200" b="1" dirty="0">
              <a:solidFill>
                <a:schemeClr val="tx1">
                  <a:lumMod val="95000"/>
                  <a:lumOff val="5000"/>
                </a:schemeClr>
              </a:solidFill>
              <a:latin typeface="Bahnschrift Condensed" pitchFamily="34" charset="0"/>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8</a:t>
            </a:fld>
            <a:endParaRPr lang="en-US" sz="1600" b="1" dirty="0"/>
          </a:p>
        </p:txBody>
      </p:sp>
      <p:pic>
        <p:nvPicPr>
          <p:cNvPr id="2" name="Picture 1">
            <a:extLst>
              <a:ext uri="{FF2B5EF4-FFF2-40B4-BE49-F238E27FC236}">
                <a16:creationId xmlns:a16="http://schemas.microsoft.com/office/drawing/2014/main" id="{BC8BD965-8DDE-4847-95F4-4FDC025C80B2}"/>
              </a:ext>
            </a:extLst>
          </p:cNvPr>
          <p:cNvPicPr>
            <a:picLocks noChangeAspect="1"/>
          </p:cNvPicPr>
          <p:nvPr/>
        </p:nvPicPr>
        <p:blipFill>
          <a:blip r:embed="rId3"/>
          <a:stretch>
            <a:fillRect/>
          </a:stretch>
        </p:blipFill>
        <p:spPr>
          <a:xfrm>
            <a:off x="287524" y="1527634"/>
            <a:ext cx="4175956" cy="2292608"/>
          </a:xfrm>
          <a:prstGeom prst="rect">
            <a:avLst/>
          </a:prstGeom>
        </p:spPr>
      </p:pic>
      <p:pic>
        <p:nvPicPr>
          <p:cNvPr id="3" name="Picture 2">
            <a:extLst>
              <a:ext uri="{FF2B5EF4-FFF2-40B4-BE49-F238E27FC236}">
                <a16:creationId xmlns:a16="http://schemas.microsoft.com/office/drawing/2014/main" id="{0357B54C-69BC-422C-B371-C395CCDF73AD}"/>
              </a:ext>
            </a:extLst>
          </p:cNvPr>
          <p:cNvPicPr>
            <a:picLocks noChangeAspect="1"/>
          </p:cNvPicPr>
          <p:nvPr/>
        </p:nvPicPr>
        <p:blipFill>
          <a:blip r:embed="rId4"/>
          <a:stretch>
            <a:fillRect/>
          </a:stretch>
        </p:blipFill>
        <p:spPr>
          <a:xfrm>
            <a:off x="4559324" y="1529302"/>
            <a:ext cx="4261148" cy="2290940"/>
          </a:xfrm>
          <a:prstGeom prst="rect">
            <a:avLst/>
          </a:prstGeom>
        </p:spPr>
      </p:pic>
      <p:sp>
        <p:nvSpPr>
          <p:cNvPr id="4" name="TextBox 3">
            <a:extLst>
              <a:ext uri="{FF2B5EF4-FFF2-40B4-BE49-F238E27FC236}">
                <a16:creationId xmlns:a16="http://schemas.microsoft.com/office/drawing/2014/main" id="{993CA6CA-6C0F-4995-9B57-8081A1107401}"/>
              </a:ext>
            </a:extLst>
          </p:cNvPr>
          <p:cNvSpPr txBox="1"/>
          <p:nvPr/>
        </p:nvSpPr>
        <p:spPr>
          <a:xfrm>
            <a:off x="287524" y="915566"/>
            <a:ext cx="4175956" cy="369332"/>
          </a:xfrm>
          <a:prstGeom prst="rect">
            <a:avLst/>
          </a:prstGeom>
          <a:noFill/>
        </p:spPr>
        <p:txBody>
          <a:bodyPr wrap="square" rtlCol="0">
            <a:spAutoFit/>
          </a:bodyPr>
          <a:lstStyle/>
          <a:p>
            <a:r>
              <a:rPr lang="en-US"/>
              <a:t>Tanpa CSS</a:t>
            </a:r>
          </a:p>
        </p:txBody>
      </p:sp>
      <p:sp>
        <p:nvSpPr>
          <p:cNvPr id="17" name="TextBox 16">
            <a:extLst>
              <a:ext uri="{FF2B5EF4-FFF2-40B4-BE49-F238E27FC236}">
                <a16:creationId xmlns:a16="http://schemas.microsoft.com/office/drawing/2014/main" id="{B129ABE5-BB3F-4D7B-8622-2841B1CEBD16}"/>
              </a:ext>
            </a:extLst>
          </p:cNvPr>
          <p:cNvSpPr txBox="1"/>
          <p:nvPr/>
        </p:nvSpPr>
        <p:spPr>
          <a:xfrm>
            <a:off x="4463480" y="915566"/>
            <a:ext cx="4175956" cy="369332"/>
          </a:xfrm>
          <a:prstGeom prst="rect">
            <a:avLst/>
          </a:prstGeom>
          <a:noFill/>
        </p:spPr>
        <p:txBody>
          <a:bodyPr wrap="square" rtlCol="0">
            <a:spAutoFit/>
          </a:bodyPr>
          <a:lstStyle/>
          <a:p>
            <a:r>
              <a:rPr lang="en-US"/>
              <a:t>Menggunakan CSS</a:t>
            </a:r>
          </a:p>
        </p:txBody>
      </p:sp>
    </p:spTree>
    <p:extLst>
      <p:ext uri="{BB962C8B-B14F-4D97-AF65-F5344CB8AC3E}">
        <p14:creationId xmlns:p14="http://schemas.microsoft.com/office/powerpoint/2010/main" val="80286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24A0FA-7602-4E40-B839-7BA1DB8B4470}"/>
              </a:ext>
            </a:extLst>
          </p:cNvPr>
          <p:cNvGrpSpPr/>
          <p:nvPr/>
        </p:nvGrpSpPr>
        <p:grpSpPr>
          <a:xfrm>
            <a:off x="0" y="0"/>
            <a:ext cx="9144000" cy="5143500"/>
            <a:chOff x="0" y="0"/>
            <a:chExt cx="9144000" cy="5143500"/>
          </a:xfrm>
        </p:grpSpPr>
        <p:pic>
          <p:nvPicPr>
            <p:cNvPr id="13" name="Picture 2">
              <a:extLst>
                <a:ext uri="{FF2B5EF4-FFF2-40B4-BE49-F238E27FC236}">
                  <a16:creationId xmlns:a16="http://schemas.microsoft.com/office/drawing/2014/main" id="{16455F18-AD98-4914-8EB7-259B0B13B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5143500"/>
            </a:xfrm>
            <a:prstGeom prst="rect">
              <a:avLst/>
            </a:prstGeom>
            <a:noFill/>
          </p:spPr>
        </p:pic>
        <p:sp>
          <p:nvSpPr>
            <p:cNvPr id="14" name="Rectangle 13">
              <a:extLst>
                <a:ext uri="{FF2B5EF4-FFF2-40B4-BE49-F238E27FC236}">
                  <a16:creationId xmlns:a16="http://schemas.microsoft.com/office/drawing/2014/main" id="{CE80A700-A7E7-4AE2-9870-33B3803B6EB3}"/>
                </a:ext>
              </a:extLst>
            </p:cNvPr>
            <p:cNvSpPr/>
            <p:nvPr/>
          </p:nvSpPr>
          <p:spPr>
            <a:xfrm>
              <a:off x="0" y="209550"/>
              <a:ext cx="9144000" cy="4724400"/>
            </a:xfrm>
            <a:prstGeom prst="rect">
              <a:avLst/>
            </a:prstGeom>
            <a:solidFill>
              <a:schemeClr val="lt1">
                <a:alpha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8" name="TextBox 7"/>
          <p:cNvSpPr txBox="1"/>
          <p:nvPr/>
        </p:nvSpPr>
        <p:spPr>
          <a:xfrm>
            <a:off x="152400" y="234375"/>
            <a:ext cx="2140330" cy="584775"/>
          </a:xfrm>
          <a:prstGeom prst="rect">
            <a:avLst/>
          </a:prstGeom>
          <a:noFill/>
        </p:spPr>
        <p:txBody>
          <a:bodyPr wrap="none" rtlCol="0">
            <a:spAutoFit/>
          </a:bodyPr>
          <a:lstStyle/>
          <a:p>
            <a:r>
              <a:rPr lang="en-US" sz="3200" b="1">
                <a:solidFill>
                  <a:schemeClr val="tx1">
                    <a:lumMod val="95000"/>
                    <a:lumOff val="5000"/>
                  </a:schemeClr>
                </a:solidFill>
                <a:latin typeface="Bahnschrift Condensed" pitchFamily="34" charset="0"/>
              </a:rPr>
              <a:t>Aturan Styling</a:t>
            </a:r>
            <a:endParaRPr lang="en-US" sz="3200" b="1" dirty="0">
              <a:solidFill>
                <a:schemeClr val="tx1">
                  <a:lumMod val="95000"/>
                  <a:lumOff val="5000"/>
                </a:schemeClr>
              </a:solidFill>
              <a:latin typeface="Bahnschrift Condensed" pitchFamily="34" charset="0"/>
            </a:endParaRPr>
          </a:p>
        </p:txBody>
      </p:sp>
      <p:sp>
        <p:nvSpPr>
          <p:cNvPr id="12" name="Rectangle 11"/>
          <p:cNvSpPr/>
          <p:nvPr/>
        </p:nvSpPr>
        <p:spPr>
          <a:xfrm>
            <a:off x="228600" y="819150"/>
            <a:ext cx="8686800" cy="3962400"/>
          </a:xfrm>
          <a:prstGeom prst="rect">
            <a:avLst/>
          </a:prstGeom>
          <a:no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a:solidFill>
                  <a:schemeClr val="tx1"/>
                </a:solidFill>
              </a:rPr>
              <a:t>Sebuah style sheet dibuat terdiri dari satu atau lebih aturan styling (biasa disebut dengan rules atau rule-sets) yang mendeskripsikan bagaimana sebuah elemen atau sebuah kelompok elemen ditampilkan dalam jendela browser. </a:t>
            </a:r>
          </a:p>
          <a:p>
            <a:r>
              <a:rPr lang="en-US" sz="2400">
                <a:solidFill>
                  <a:schemeClr val="tx1"/>
                </a:solidFill>
              </a:rPr>
              <a:t>Dalam penggunaan CSS, terdapat dua bagian dalam sebuah rule. Yang pertama adalah identitas elemen atau elemen yang akan menerapkan rule (singkatnya kita akan sebut selector) dan yang kedua adalah deklarasi atau instruksi yang akan diterapkan pada sebuah selector.</a:t>
            </a:r>
          </a:p>
          <a:p>
            <a:br>
              <a:rPr lang="en-US" sz="2400"/>
            </a:br>
            <a:endParaRPr lang="en-US" sz="2400">
              <a:solidFill>
                <a:schemeClr val="tx1"/>
              </a:solidFill>
            </a:endParaRPr>
          </a:p>
        </p:txBody>
      </p:sp>
      <p:sp>
        <p:nvSpPr>
          <p:cNvPr id="15" name="Isosceles Triangle 14">
            <a:extLst>
              <a:ext uri="{FF2B5EF4-FFF2-40B4-BE49-F238E27FC236}">
                <a16:creationId xmlns:a16="http://schemas.microsoft.com/office/drawing/2014/main" id="{B84B6F80-54E7-4CF5-854B-9027E184C434}"/>
              </a:ext>
            </a:extLst>
          </p:cNvPr>
          <p:cNvSpPr/>
          <p:nvPr/>
        </p:nvSpPr>
        <p:spPr>
          <a:xfrm rot="5400000">
            <a:off x="-76200" y="514350"/>
            <a:ext cx="228600" cy="76200"/>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Slide Number Placeholder 9">
            <a:extLst>
              <a:ext uri="{FF2B5EF4-FFF2-40B4-BE49-F238E27FC236}">
                <a16:creationId xmlns:a16="http://schemas.microsoft.com/office/drawing/2014/main" id="{60753C73-7CC6-43D2-8A6D-D86BDF9D5ADE}"/>
              </a:ext>
            </a:extLst>
          </p:cNvPr>
          <p:cNvSpPr>
            <a:spLocks noGrp="1"/>
          </p:cNvSpPr>
          <p:nvPr>
            <p:ph type="sldNum" sz="quarter" idx="12"/>
          </p:nvPr>
        </p:nvSpPr>
        <p:spPr>
          <a:xfrm>
            <a:off x="6938900" y="267494"/>
            <a:ext cx="2133600" cy="273844"/>
          </a:xfrm>
        </p:spPr>
        <p:txBody>
          <a:bodyPr/>
          <a:lstStyle/>
          <a:p>
            <a:fld id="{081DB9A2-9305-47B2-A558-D4A6DD781369}" type="slidenum">
              <a:rPr lang="en-US" sz="1600" b="1" smtClean="0"/>
              <a:pPr/>
              <a:t>9</a:t>
            </a:fld>
            <a:endParaRPr lang="en-US" sz="1600" b="1" dirty="0"/>
          </a:p>
        </p:txBody>
      </p:sp>
    </p:spTree>
    <p:extLst>
      <p:ext uri="{BB962C8B-B14F-4D97-AF65-F5344CB8AC3E}">
        <p14:creationId xmlns:p14="http://schemas.microsoft.com/office/powerpoint/2010/main" val="43270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2052</TotalTime>
  <Words>1547</Words>
  <Application>Microsoft Office PowerPoint</Application>
  <PresentationFormat>On-screen Show (16:9)</PresentationFormat>
  <Paragraphs>140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Bahnschrift</vt:lpstr>
      <vt:lpstr>Bahnschrift Condensed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Novian Adi Prasetyo</cp:lastModifiedBy>
  <cp:revision>108</cp:revision>
  <dcterms:created xsi:type="dcterms:W3CDTF">2019-09-15T12:47:49Z</dcterms:created>
  <dcterms:modified xsi:type="dcterms:W3CDTF">2023-10-01T23:22:37Z</dcterms:modified>
</cp:coreProperties>
</file>