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2"/>
  </p:handoutMasterIdLst>
  <p:sldIdLst>
    <p:sldId id="405" r:id="rId3"/>
    <p:sldId id="458" r:id="rId5"/>
    <p:sldId id="431" r:id="rId6"/>
    <p:sldId id="435" r:id="rId7"/>
    <p:sldId id="569" r:id="rId8"/>
    <p:sldId id="568" r:id="rId9"/>
    <p:sldId id="436" r:id="rId10"/>
    <p:sldId id="447" r:id="rId11"/>
    <p:sldId id="448" r:id="rId12"/>
    <p:sldId id="450" r:id="rId13"/>
    <p:sldId id="451" r:id="rId14"/>
    <p:sldId id="459" r:id="rId15"/>
    <p:sldId id="463" r:id="rId16"/>
    <p:sldId id="442" r:id="rId17"/>
    <p:sldId id="464" r:id="rId18"/>
    <p:sldId id="513" r:id="rId19"/>
    <p:sldId id="466" r:id="rId20"/>
    <p:sldId id="465" r:id="rId21"/>
    <p:sldId id="460" r:id="rId22"/>
    <p:sldId id="437" r:id="rId23"/>
    <p:sldId id="461" r:id="rId24"/>
    <p:sldId id="439" r:id="rId25"/>
    <p:sldId id="475" r:id="rId26"/>
    <p:sldId id="474" r:id="rId27"/>
    <p:sldId id="470" r:id="rId28"/>
    <p:sldId id="545" r:id="rId29"/>
    <p:sldId id="541" r:id="rId30"/>
    <p:sldId id="542" r:id="rId31"/>
    <p:sldId id="543" r:id="rId32"/>
    <p:sldId id="544" r:id="rId33"/>
    <p:sldId id="462" r:id="rId34"/>
    <p:sldId id="495" r:id="rId35"/>
    <p:sldId id="477" r:id="rId36"/>
    <p:sldId id="497" r:id="rId37"/>
    <p:sldId id="480" r:id="rId38"/>
    <p:sldId id="481" r:id="rId39"/>
    <p:sldId id="482" r:id="rId40"/>
    <p:sldId id="483" r:id="rId41"/>
    <p:sldId id="484" r:id="rId42"/>
    <p:sldId id="485" r:id="rId43"/>
    <p:sldId id="486" r:id="rId44"/>
    <p:sldId id="488" r:id="rId45"/>
    <p:sldId id="489" r:id="rId46"/>
    <p:sldId id="490" r:id="rId47"/>
    <p:sldId id="491" r:id="rId48"/>
    <p:sldId id="492" r:id="rId49"/>
    <p:sldId id="493" r:id="rId50"/>
    <p:sldId id="496" r:id="rId51"/>
  </p:sldIdLst>
  <p:sldSz cx="9144000" cy="5143500" type="screen16x9"/>
  <p:notesSz cx="6858000" cy="9144000"/>
  <p:custDataLst>
    <p:tags r:id="rId5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5100"/>
    <a:srgbClr val="FF9800"/>
    <a:srgbClr val="046D79"/>
    <a:srgbClr val="266476"/>
    <a:srgbClr val="05678A"/>
    <a:srgbClr val="0099CA"/>
    <a:srgbClr val="56B0BB"/>
    <a:srgbClr val="E3E7C6"/>
    <a:srgbClr val="3D15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p:cViewPr varScale="1">
        <p:scale>
          <a:sx n="119" d="100"/>
          <a:sy n="119" d="100"/>
        </p:scale>
        <p:origin x="-318" y="-102"/>
      </p:cViewPr>
      <p:guideLst>
        <p:guide orient="horz" pos="1604"/>
        <p:guide pos="284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52"/>
        <p:guide pos="21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gs" Target="tags/tag1.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
        <p:nvSpPr>
          <p:cNvPr id="7" name="矩形 6"/>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4.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4.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image" Target="../media/image34.png"/><Relationship Id="rId7" Type="http://schemas.openxmlformats.org/officeDocument/2006/relationships/image" Target="../media/image33.png"/><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0" Type="http://schemas.openxmlformats.org/officeDocument/2006/relationships/slideLayout" Target="../slideLayouts/slideLayout4.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1.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2.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4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png"/><Relationship Id="rId2" Type="http://schemas.openxmlformats.org/officeDocument/2006/relationships/image" Target="../media/image45.png"/><Relationship Id="rId1"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4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png"/><Relationship Id="rId2" Type="http://schemas.openxmlformats.org/officeDocument/2006/relationships/image" Target="../media/image48.png"/><Relationship Id="rId1" Type="http://schemas.openxmlformats.org/officeDocument/2006/relationships/image" Target="../media/image47.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t="-3000" b="-3000"/>
          </a:stretch>
        </a:blip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b="-2151"/>
          <a:stretch>
            <a:fillRect/>
          </a:stretch>
        </p:blipFill>
        <p:spPr>
          <a:xfrm flipH="1">
            <a:off x="-1" y="-7621"/>
            <a:ext cx="9144001" cy="5254171"/>
          </a:xfrm>
          <a:prstGeom prst="rect">
            <a:avLst/>
          </a:prstGeom>
        </p:spPr>
      </p:pic>
      <p:sp>
        <p:nvSpPr>
          <p:cNvPr id="22" name="矩形 259"/>
          <p:cNvSpPr>
            <a:spLocks noChangeArrowheads="1"/>
          </p:cNvSpPr>
          <p:nvPr/>
        </p:nvSpPr>
        <p:spPr bwMode="auto">
          <a:xfrm>
            <a:off x="3012771" y="2283718"/>
            <a:ext cx="4672593" cy="341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buNone/>
            </a:pPr>
            <a:r>
              <a:rPr lang="en-US" altLang="zh-CN" sz="1800" cap="all" dirty="0">
                <a:solidFill>
                  <a:schemeClr val="bg1"/>
                </a:solidFill>
                <a:cs typeface="Arial" panose="020B0604020202020204" pitchFamily="34" charset="0"/>
              </a:rPr>
              <a:t>| AI</a:t>
            </a:r>
            <a:r>
              <a:rPr lang="zh-CN" altLang="en-US" sz="1800" cap="all" dirty="0">
                <a:solidFill>
                  <a:schemeClr val="bg1"/>
                </a:solidFill>
                <a:cs typeface="Arial" panose="020B0604020202020204" pitchFamily="34" charset="0"/>
              </a:rPr>
              <a:t>训练师 </a:t>
            </a:r>
            <a:r>
              <a:rPr lang="en-US" altLang="zh-CN" sz="1800" cap="all" dirty="0">
                <a:solidFill>
                  <a:schemeClr val="bg1"/>
                </a:solidFill>
                <a:cs typeface="Arial" panose="020B0604020202020204" pitchFamily="34" charset="0"/>
              </a:rPr>
              <a:t>| </a:t>
            </a:r>
            <a:r>
              <a:rPr lang="zh-CN" altLang="en-US" sz="1800" cap="all" dirty="0">
                <a:solidFill>
                  <a:schemeClr val="bg1"/>
                </a:solidFill>
                <a:cs typeface="Arial" panose="020B0604020202020204" pitchFamily="34" charset="0"/>
              </a:rPr>
              <a:t>产品 </a:t>
            </a:r>
            <a:r>
              <a:rPr lang="en-US" altLang="zh-CN" sz="1800" cap="all" dirty="0">
                <a:solidFill>
                  <a:schemeClr val="bg1"/>
                </a:solidFill>
                <a:cs typeface="Arial" panose="020B0604020202020204" pitchFamily="34" charset="0"/>
              </a:rPr>
              <a:t>| </a:t>
            </a:r>
            <a:r>
              <a:rPr lang="zh-CN" altLang="en-US" sz="1800" cap="all" dirty="0">
                <a:solidFill>
                  <a:schemeClr val="bg1"/>
                </a:solidFill>
                <a:cs typeface="Arial" panose="020B0604020202020204" pitchFamily="34" charset="0"/>
              </a:rPr>
              <a:t>技术</a:t>
            </a:r>
            <a:r>
              <a:rPr lang="en-US" altLang="zh-CN" sz="1800" cap="all" dirty="0">
                <a:solidFill>
                  <a:schemeClr val="bg1"/>
                </a:solidFill>
                <a:cs typeface="Arial" panose="020B0604020202020204" pitchFamily="34" charset="0"/>
              </a:rPr>
              <a:t> |</a:t>
            </a:r>
            <a:endParaRPr lang="zh-CN" altLang="en-US" sz="1800" cap="all" dirty="0">
              <a:solidFill>
                <a:schemeClr val="bg1"/>
              </a:solidFill>
              <a:cs typeface="Arial" panose="020B0604020202020204" pitchFamily="34" charset="0"/>
            </a:endParaRPr>
          </a:p>
        </p:txBody>
      </p:sp>
      <p:sp>
        <p:nvSpPr>
          <p:cNvPr id="23" name="TextBox 10"/>
          <p:cNvSpPr txBox="1"/>
          <p:nvPr/>
        </p:nvSpPr>
        <p:spPr>
          <a:xfrm>
            <a:off x="3519693" y="1635646"/>
            <a:ext cx="4424680" cy="601980"/>
          </a:xfrm>
          <a:prstGeom prst="rect">
            <a:avLst/>
          </a:prstGeom>
          <a:noFill/>
        </p:spPr>
        <p:txBody>
          <a:bodyPr wrap="none" lIns="48767" tIns="24384" rIns="48767" bIns="24384">
            <a:spAutoFit/>
          </a:bodyPr>
          <a:lstStyle/>
          <a:p>
            <a:pPr algn="r">
              <a:buNone/>
            </a:pPr>
            <a:r>
              <a:rPr lang="en-US" sz="3600" b="1"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2019</a:t>
            </a:r>
            <a:r>
              <a:rPr lang="zh-CN" altLang="en-US" sz="3600" b="1"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知识库编辑讲义</a:t>
            </a:r>
            <a:endParaRPr lang="zh-CN" altLang="en-US" sz="3600" b="1"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文本框 87"/>
          <p:cNvSpPr>
            <a:spLocks noChangeArrowheads="1"/>
          </p:cNvSpPr>
          <p:nvPr/>
        </p:nvSpPr>
        <p:spPr bwMode="auto">
          <a:xfrm>
            <a:off x="3202135" y="2787774"/>
            <a:ext cx="4293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040" tIns="46520" rIns="93040" bIns="46520">
            <a:spAutoFit/>
          </a:body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a:rPr>
              <a:t>                                         日期：</a:t>
            </a:r>
            <a:r>
              <a:rPr lang="en-US" altLang="zh-CN" sz="1400" dirty="0" smtClean="0">
                <a:solidFill>
                  <a:schemeClr val="bg1"/>
                </a:solidFill>
                <a:latin typeface="微软雅黑" panose="020B0503020204020204" pitchFamily="34" charset="-122"/>
                <a:ea typeface="微软雅黑" panose="020B0503020204020204" pitchFamily="34" charset="-122"/>
                <a:sym typeface="Arial" panose="020B0604020202020204"/>
              </a:rPr>
              <a:t>2019</a:t>
            </a: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a:rPr>
              <a:t>年</a:t>
            </a:r>
            <a:r>
              <a:rPr lang="en-US" altLang="zh-CN" sz="1400" dirty="0" smtClean="0">
                <a:solidFill>
                  <a:schemeClr val="bg1"/>
                </a:solidFill>
                <a:latin typeface="微软雅黑" panose="020B0503020204020204" pitchFamily="34" charset="-122"/>
                <a:ea typeface="微软雅黑" panose="020B0503020204020204" pitchFamily="34" charset="-122"/>
                <a:sym typeface="Arial" panose="020B0604020202020204"/>
              </a:rPr>
              <a:t>04</a:t>
            </a: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a:rPr>
              <a:t>月</a:t>
            </a:r>
            <a:r>
              <a:rPr lang="en-US" altLang="zh-CN" sz="1400" dirty="0" smtClean="0">
                <a:solidFill>
                  <a:schemeClr val="bg1"/>
                </a:solidFill>
                <a:latin typeface="微软雅黑" panose="020B0503020204020204" pitchFamily="34" charset="-122"/>
                <a:ea typeface="微软雅黑" panose="020B0503020204020204" pitchFamily="34" charset="-122"/>
                <a:sym typeface="Arial" panose="020B0604020202020204"/>
              </a:rPr>
              <a:t>21</a:t>
            </a: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a:rPr>
              <a:t>日</a:t>
            </a:r>
            <a:endPar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a:endParaRPr>
          </a:p>
        </p:txBody>
      </p:sp>
      <p:sp>
        <p:nvSpPr>
          <p:cNvPr id="28" name="菱形 27"/>
          <p:cNvSpPr/>
          <p:nvPr/>
        </p:nvSpPr>
        <p:spPr>
          <a:xfrm>
            <a:off x="8441694" y="3621795"/>
            <a:ext cx="515915" cy="515915"/>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p:nvSpPr>
        <p:spPr>
          <a:xfrm>
            <a:off x="8164589" y="4434473"/>
            <a:ext cx="297518" cy="297518"/>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3000"/>
    </mc:Choice>
    <mc:Fallback>
      <p:transition spd="med" advTm="3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21000">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14:bounceEnd="21000">
                                          <p:cBhvr additive="base">
                                            <p:cTn id="7" dur="800" fill="hold"/>
                                            <p:tgtEl>
                                              <p:spTgt spid="23"/>
                                            </p:tgtEl>
                                            <p:attrNameLst>
                                              <p:attrName>ppt_x</p:attrName>
                                            </p:attrNameLst>
                                          </p:cBhvr>
                                          <p:tavLst>
                                            <p:tav tm="0">
                                              <p:val>
                                                <p:strVal val="0-#ppt_w/2"/>
                                              </p:val>
                                            </p:tav>
                                            <p:tav tm="100000">
                                              <p:val>
                                                <p:strVal val="#ppt_x"/>
                                              </p:val>
                                            </p:tav>
                                          </p:tavLst>
                                        </p:anim>
                                        <p:anim calcmode="lin" valueType="num" p14:bounceEnd="21000">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16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22"/>
                                            </p:tgtEl>
                                            <p:attrNameLst>
                                              <p:attrName>ppt_y</p:attrName>
                                            </p:attrNameLst>
                                          </p:cBhvr>
                                          <p:tavLst>
                                            <p:tav tm="0">
                                              <p:val>
                                                <p:strVal val="#ppt_y"/>
                                              </p:val>
                                            </p:tav>
                                            <p:tav tm="100000">
                                              <p:val>
                                                <p:strVal val="#ppt_y"/>
                                              </p:val>
                                            </p:tav>
                                          </p:tavLst>
                                        </p:anim>
                                        <p:anim calcmode="lin" valueType="num">
                                          <p:cBhvr>
                                            <p:cTn id="14"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22"/>
                                            </p:tgtEl>
                                          </p:cBhvr>
                                        </p:animEffect>
                                      </p:childTnLst>
                                    </p:cTn>
                                  </p:par>
                                </p:childTnLst>
                              </p:cTn>
                            </p:par>
                            <p:par>
                              <p:cTn id="17" fill="hold">
                                <p:stCondLst>
                                  <p:cond delay="3000"/>
                                </p:stCondLst>
                                <p:childTnLst>
                                  <p:par>
                                    <p:cTn id="18" presetID="26" presetClass="emph" presetSubtype="0" fill="hold" grpId="1" nodeType="afterEffect">
                                      <p:stCondLst>
                                        <p:cond delay="0"/>
                                      </p:stCondLst>
                                      <p:iterate type="lt">
                                        <p:tmPct val="0"/>
                                      </p:iterate>
                                      <p:childTnLst>
                                        <p:animEffect transition="out" filter="fade">
                                          <p:cBhvr>
                                            <p:cTn id="19" dur="500" tmFilter="0, 0; .2, .5; .8, .5; 1, 0"/>
                                            <p:tgtEl>
                                              <p:spTgt spid="22"/>
                                            </p:tgtEl>
                                          </p:cBhvr>
                                        </p:animEffect>
                                        <p:animScale>
                                          <p:cBhvr>
                                            <p:cTn id="20" dur="250" autoRev="1" fill="hold"/>
                                            <p:tgtEl>
                                              <p:spTgt spid="22"/>
                                            </p:tgtEl>
                                          </p:cBhvr>
                                          <p:by x="105000" y="105000"/>
                                        </p:animScale>
                                      </p:childTnLst>
                                    </p:cTn>
                                  </p:par>
                                </p:childTnLst>
                              </p:cTn>
                            </p:par>
                            <p:par>
                              <p:cTn id="21" fill="hold">
                                <p:stCondLst>
                                  <p:cond delay="3500"/>
                                </p:stCondLst>
                                <p:childTnLst>
                                  <p:par>
                                    <p:cTn id="22" presetID="42" presetClass="entr" presetSubtype="0"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250"/>
                                            <p:tgtEl>
                                              <p:spTgt spid="24"/>
                                            </p:tgtEl>
                                          </p:cBhvr>
                                        </p:animEffect>
                                        <p:anim calcmode="lin" valueType="num">
                                          <p:cBhvr>
                                            <p:cTn id="25" dur="250" fill="hold"/>
                                            <p:tgtEl>
                                              <p:spTgt spid="24"/>
                                            </p:tgtEl>
                                            <p:attrNameLst>
                                              <p:attrName>ppt_x</p:attrName>
                                            </p:attrNameLst>
                                          </p:cBhvr>
                                          <p:tavLst>
                                            <p:tav tm="0">
                                              <p:val>
                                                <p:strVal val="#ppt_x"/>
                                              </p:val>
                                            </p:tav>
                                            <p:tav tm="100000">
                                              <p:val>
                                                <p:strVal val="#ppt_x"/>
                                              </p:val>
                                            </p:tav>
                                          </p:tavLst>
                                        </p:anim>
                                        <p:anim calcmode="lin" valueType="num">
                                          <p:cBhvr>
                                            <p:cTn id="26" dur="25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800" fill="hold"/>
                                            <p:tgtEl>
                                              <p:spTgt spid="23"/>
                                            </p:tgtEl>
                                            <p:attrNameLst>
                                              <p:attrName>ppt_x</p:attrName>
                                            </p:attrNameLst>
                                          </p:cBhvr>
                                          <p:tavLst>
                                            <p:tav tm="0">
                                              <p:val>
                                                <p:strVal val="0-#ppt_w/2"/>
                                              </p:val>
                                            </p:tav>
                                            <p:tav tm="100000">
                                              <p:val>
                                                <p:strVal val="#ppt_x"/>
                                              </p:val>
                                            </p:tav>
                                          </p:tavLst>
                                        </p:anim>
                                        <p:anim calcmode="lin" valueType="num">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16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22"/>
                                            </p:tgtEl>
                                            <p:attrNameLst>
                                              <p:attrName>ppt_y</p:attrName>
                                            </p:attrNameLst>
                                          </p:cBhvr>
                                          <p:tavLst>
                                            <p:tav tm="0">
                                              <p:val>
                                                <p:strVal val="#ppt_y"/>
                                              </p:val>
                                            </p:tav>
                                            <p:tav tm="100000">
                                              <p:val>
                                                <p:strVal val="#ppt_y"/>
                                              </p:val>
                                            </p:tav>
                                          </p:tavLst>
                                        </p:anim>
                                        <p:anim calcmode="lin" valueType="num">
                                          <p:cBhvr>
                                            <p:cTn id="14"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22"/>
                                            </p:tgtEl>
                                          </p:cBhvr>
                                        </p:animEffect>
                                      </p:childTnLst>
                                    </p:cTn>
                                  </p:par>
                                </p:childTnLst>
                              </p:cTn>
                            </p:par>
                            <p:par>
                              <p:cTn id="17" fill="hold">
                                <p:stCondLst>
                                  <p:cond delay="3000"/>
                                </p:stCondLst>
                                <p:childTnLst>
                                  <p:par>
                                    <p:cTn id="18" presetID="26" presetClass="emph" presetSubtype="0" fill="hold" grpId="1" nodeType="afterEffect">
                                      <p:stCondLst>
                                        <p:cond delay="0"/>
                                      </p:stCondLst>
                                      <p:iterate type="lt">
                                        <p:tmPct val="0"/>
                                      </p:iterate>
                                      <p:childTnLst>
                                        <p:animEffect transition="out" filter="fade">
                                          <p:cBhvr>
                                            <p:cTn id="19" dur="500" tmFilter="0, 0; .2, .5; .8, .5; 1, 0"/>
                                            <p:tgtEl>
                                              <p:spTgt spid="22"/>
                                            </p:tgtEl>
                                          </p:cBhvr>
                                        </p:animEffect>
                                        <p:animScale>
                                          <p:cBhvr>
                                            <p:cTn id="20" dur="250" autoRev="1" fill="hold"/>
                                            <p:tgtEl>
                                              <p:spTgt spid="22"/>
                                            </p:tgtEl>
                                          </p:cBhvr>
                                          <p:by x="105000" y="105000"/>
                                        </p:animScale>
                                      </p:childTnLst>
                                    </p:cTn>
                                  </p:par>
                                </p:childTnLst>
                              </p:cTn>
                            </p:par>
                            <p:par>
                              <p:cTn id="21" fill="hold">
                                <p:stCondLst>
                                  <p:cond delay="3500"/>
                                </p:stCondLst>
                                <p:childTnLst>
                                  <p:par>
                                    <p:cTn id="22" presetID="42" presetClass="entr" presetSubtype="0"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250"/>
                                            <p:tgtEl>
                                              <p:spTgt spid="24"/>
                                            </p:tgtEl>
                                          </p:cBhvr>
                                        </p:animEffect>
                                        <p:anim calcmode="lin" valueType="num">
                                          <p:cBhvr>
                                            <p:cTn id="25" dur="250" fill="hold"/>
                                            <p:tgtEl>
                                              <p:spTgt spid="24"/>
                                            </p:tgtEl>
                                            <p:attrNameLst>
                                              <p:attrName>ppt_x</p:attrName>
                                            </p:attrNameLst>
                                          </p:cBhvr>
                                          <p:tavLst>
                                            <p:tav tm="0">
                                              <p:val>
                                                <p:strVal val="#ppt_x"/>
                                              </p:val>
                                            </p:tav>
                                            <p:tav tm="100000">
                                              <p:val>
                                                <p:strVal val="#ppt_x"/>
                                              </p:val>
                                            </p:tav>
                                          </p:tavLst>
                                        </p:anim>
                                        <p:anim calcmode="lin" valueType="num">
                                          <p:cBhvr>
                                            <p:cTn id="26" dur="25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54489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一</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编辑器介绍及使用（语义提取流程）</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
        <p:nvSpPr>
          <p:cNvPr id="2" name="文本框 1"/>
          <p:cNvSpPr txBox="1"/>
          <p:nvPr/>
        </p:nvSpPr>
        <p:spPr>
          <a:xfrm>
            <a:off x="412115" y="1068705"/>
            <a:ext cx="8283575" cy="860425"/>
          </a:xfrm>
          <a:prstGeom prst="rect">
            <a:avLst/>
          </a:prstGeom>
          <a:noFill/>
        </p:spPr>
        <p:txBody>
          <a:bodyPr wrap="square" rtlCol="0">
            <a:spAutoFit/>
          </a:bodyPr>
          <a:p>
            <a:pPr>
              <a:lnSpc>
                <a:spcPts val="3000"/>
              </a:lnSpc>
              <a:buNone/>
            </a:pPr>
            <a:r>
              <a:rPr lang="en-US" altLang="zh-CN" sz="1400">
                <a:sym typeface="+mn-ea"/>
              </a:rPr>
              <a:t>2. </a:t>
            </a:r>
            <a:r>
              <a:rPr lang="zh-CN" sz="1400">
                <a:sym typeface="+mn-ea"/>
              </a:rPr>
              <a:t>然后将上页</a:t>
            </a:r>
            <a:r>
              <a:rPr lang="en-US" altLang="zh-CN" sz="1400">
                <a:sym typeface="+mn-ea"/>
              </a:rPr>
              <a:t>test</a:t>
            </a:r>
            <a:r>
              <a:rPr lang="zh-CN" altLang="en-US" sz="1400">
                <a:sym typeface="+mn-ea"/>
              </a:rPr>
              <a:t>单元中输出的结果内容复制粘贴到语法树生成工具中，点击</a:t>
            </a:r>
            <a:r>
              <a:rPr lang="en-US" altLang="zh-CN" sz="1400">
                <a:sym typeface="+mn-ea"/>
              </a:rPr>
              <a:t>Gernerate Graph</a:t>
            </a:r>
            <a:r>
              <a:rPr lang="zh-CN" altLang="en-US" sz="1400">
                <a:sym typeface="+mn-ea"/>
              </a:rPr>
              <a:t>按钮生成</a:t>
            </a:r>
            <a:r>
              <a:rPr lang="zh-CN" altLang="en-US" sz="1400">
                <a:sym typeface="+mn-ea"/>
              </a:rPr>
              <a:t>语法树</a:t>
            </a:r>
            <a:r>
              <a:rPr lang="zh-CN" altLang="en-US" sz="1400">
                <a:sym typeface="+mn-ea"/>
              </a:rPr>
              <a:t>如右图。语法树生成工具地址：http://vault.sz.chewrobot.com:28081/deptree/</a:t>
            </a:r>
            <a:endParaRPr lang="zh-CN" altLang="en-US" sz="1400">
              <a:latin typeface="Arial" panose="020B0604020202020204" pitchFamily="34" charset="0"/>
              <a:cs typeface="Arial" panose="020B0604020202020204" pitchFamily="34" charset="0"/>
              <a:sym typeface="+mn-ea"/>
            </a:endParaRPr>
          </a:p>
        </p:txBody>
      </p:sp>
      <p:pic>
        <p:nvPicPr>
          <p:cNvPr id="5" name="图片 4"/>
          <p:cNvPicPr>
            <a:picLocks noChangeAspect="1"/>
          </p:cNvPicPr>
          <p:nvPr/>
        </p:nvPicPr>
        <p:blipFill>
          <a:blip r:embed="rId2"/>
          <a:stretch>
            <a:fillRect/>
          </a:stretch>
        </p:blipFill>
        <p:spPr>
          <a:xfrm>
            <a:off x="505460" y="1845945"/>
            <a:ext cx="2774950" cy="247650"/>
          </a:xfrm>
          <a:prstGeom prst="rect">
            <a:avLst/>
          </a:prstGeom>
        </p:spPr>
      </p:pic>
      <p:sp>
        <p:nvSpPr>
          <p:cNvPr id="3" name="矩形 2"/>
          <p:cNvSpPr/>
          <p:nvPr/>
        </p:nvSpPr>
        <p:spPr>
          <a:xfrm>
            <a:off x="4375150" y="1832610"/>
            <a:ext cx="4413885" cy="2963545"/>
          </a:xfrm>
          <a:prstGeom prst="rect">
            <a:avLst/>
          </a:prstGeom>
        </p:spPr>
        <p:txBody>
          <a:bodyPr wrap="square">
            <a:spAutoFit/>
          </a:bodyPr>
          <a:p>
            <a:pPr>
              <a:lnSpc>
                <a:spcPts val="2800"/>
              </a:lnSpc>
            </a:pPr>
            <a:r>
              <a:rPr lang="en-US" altLang="zh-CN" sz="1400">
                <a:latin typeface="+mn-ea"/>
                <a:cs typeface="+mn-ea"/>
              </a:rPr>
              <a:t>3.</a:t>
            </a:r>
            <a:r>
              <a:rPr lang="zh-CN" altLang="en-US" sz="1400">
                <a:latin typeface="+mn-ea"/>
                <a:cs typeface="+mn-ea"/>
              </a:rPr>
              <a:t>在语法树中选取一条包括关键词（关键词根据需要决定）在内的</a:t>
            </a:r>
            <a:r>
              <a:rPr lang="zh-CN" altLang="en-US" sz="1400">
                <a:solidFill>
                  <a:srgbClr val="C00000"/>
                </a:solidFill>
                <a:latin typeface="+mn-ea"/>
                <a:cs typeface="+mn-ea"/>
              </a:rPr>
              <a:t>一条线</a:t>
            </a:r>
            <a:r>
              <a:rPr lang="zh-CN" altLang="en-US" sz="1400">
                <a:latin typeface="+mn-ea"/>
                <a:cs typeface="+mn-ea"/>
              </a:rPr>
              <a:t>，如：需要编写的规则可以读取行李重量</a:t>
            </a:r>
            <a:r>
              <a:rPr lang="en-US" altLang="zh-CN" sz="1400">
                <a:latin typeface="+mn-ea"/>
                <a:cs typeface="+mn-ea"/>
              </a:rPr>
              <a:t>【10】</a:t>
            </a:r>
            <a:r>
              <a:rPr lang="zh-CN" altLang="en-US" sz="1400">
                <a:latin typeface="+mn-ea"/>
                <a:cs typeface="+mn-ea"/>
              </a:rPr>
              <a:t>则可以选择线：</a:t>
            </a:r>
            <a:r>
              <a:rPr lang="en-US" altLang="zh-CN" sz="1400">
                <a:latin typeface="+mn-ea"/>
                <a:cs typeface="+mn-ea"/>
              </a:rPr>
              <a:t>10—</a:t>
            </a:r>
            <a:r>
              <a:rPr lang="zh-CN" altLang="en-US" sz="1400">
                <a:latin typeface="+mn-ea"/>
                <a:cs typeface="+mn-ea"/>
              </a:rPr>
              <a:t>斤</a:t>
            </a:r>
            <a:r>
              <a:rPr lang="en-US" altLang="zh-CN" sz="1400">
                <a:latin typeface="+mn-ea"/>
                <a:cs typeface="+mn-ea"/>
              </a:rPr>
              <a:t>—</a:t>
            </a:r>
            <a:r>
              <a:rPr lang="zh-CN" altLang="en-US" sz="1400">
                <a:latin typeface="+mn-ea"/>
                <a:cs typeface="+mn-ea"/>
              </a:rPr>
              <a:t>行李</a:t>
            </a:r>
            <a:r>
              <a:rPr lang="en-US" altLang="zh-CN" sz="1400">
                <a:latin typeface="+mn-ea"/>
                <a:cs typeface="+mn-ea"/>
              </a:rPr>
              <a:t>—</a:t>
            </a:r>
            <a:r>
              <a:rPr lang="zh-CN" altLang="en-US" sz="1400">
                <a:latin typeface="+mn-ea"/>
                <a:cs typeface="+mn-ea"/>
              </a:rPr>
              <a:t>带，在</a:t>
            </a:r>
            <a:r>
              <a:rPr lang="zh-CN" altLang="en-US" sz="1400" b="1">
                <a:latin typeface="+mn-ea"/>
                <a:cs typeface="+mn-ea"/>
              </a:rPr>
              <a:t>推理规则单元</a:t>
            </a:r>
            <a:r>
              <a:rPr lang="zh-CN" altLang="en-US" sz="1400">
                <a:latin typeface="+mn-ea"/>
                <a:cs typeface="+mn-ea"/>
              </a:rPr>
              <a:t>写出规则如下</a:t>
            </a:r>
            <a:r>
              <a:rPr lang="zh-CN" altLang="en-US" sz="1400">
                <a:sym typeface="+mn-ea"/>
              </a:rPr>
              <a:t>：</a:t>
            </a:r>
            <a:endParaRPr lang="en-US" altLang="zh-CN" sz="1400"/>
          </a:p>
          <a:p>
            <a:pPr>
              <a:lnSpc>
                <a:spcPts val="2800"/>
              </a:lnSpc>
            </a:pPr>
            <a:r>
              <a:rPr lang="zh-CN" altLang="en-US" sz="1400">
                <a:sym typeface="+mn-ea"/>
              </a:rPr>
              <a:t>我</a:t>
            </a:r>
            <a:r>
              <a:rPr lang="en-US" altLang="zh-CN" sz="1400">
                <a:solidFill>
                  <a:srgbClr val="FF0000"/>
                </a:solidFill>
                <a:sym typeface="+mn-ea"/>
              </a:rPr>
              <a:t>[NA]</a:t>
            </a:r>
            <a:r>
              <a:rPr lang="zh-CN" altLang="en-US" sz="1400">
                <a:sym typeface="+mn-ea"/>
              </a:rPr>
              <a:t>带</a:t>
            </a:r>
            <a:r>
              <a:rPr lang="en-US" altLang="zh-CN" sz="1400">
                <a:solidFill>
                  <a:srgbClr val="00B050"/>
                </a:solidFill>
                <a:sym typeface="+mn-ea"/>
              </a:rPr>
              <a:t>[1]</a:t>
            </a:r>
            <a:r>
              <a:rPr lang="zh-CN" altLang="en-US" sz="1400">
                <a:sym typeface="+mn-ea"/>
              </a:rPr>
              <a:t>了</a:t>
            </a:r>
            <a:r>
              <a:rPr lang="en-US" altLang="zh-CN" sz="1400">
                <a:solidFill>
                  <a:srgbClr val="FF0000"/>
                </a:solidFill>
                <a:sym typeface="+mn-ea"/>
              </a:rPr>
              <a:t>[NA]</a:t>
            </a:r>
            <a:r>
              <a:rPr lang="en-US" altLang="zh-CN" sz="1400">
                <a:sym typeface="+mn-ea"/>
              </a:rPr>
              <a:t>10</a:t>
            </a:r>
            <a:r>
              <a:rPr lang="en-US" altLang="zh-CN" sz="1400">
                <a:solidFill>
                  <a:srgbClr val="00B050"/>
                </a:solidFill>
                <a:sym typeface="+mn-ea"/>
              </a:rPr>
              <a:t>[2]</a:t>
            </a:r>
            <a:r>
              <a:rPr lang="zh-CN" altLang="en-US" sz="1400">
                <a:sym typeface="+mn-ea"/>
              </a:rPr>
              <a:t>斤</a:t>
            </a:r>
            <a:r>
              <a:rPr lang="en-US" altLang="zh-CN" sz="1400">
                <a:solidFill>
                  <a:srgbClr val="00B050"/>
                </a:solidFill>
                <a:sym typeface="+mn-ea"/>
              </a:rPr>
              <a:t>[3]</a:t>
            </a:r>
            <a:r>
              <a:rPr lang="zh-CN" altLang="en-US" sz="1400">
                <a:sym typeface="+mn-ea"/>
              </a:rPr>
              <a:t>行李</a:t>
            </a:r>
            <a:r>
              <a:rPr lang="en-US" altLang="zh-CN" sz="1400">
                <a:solidFill>
                  <a:srgbClr val="00B050"/>
                </a:solidFill>
                <a:sym typeface="+mn-ea"/>
              </a:rPr>
              <a:t>[4]</a:t>
            </a:r>
            <a:r>
              <a:rPr lang="en-US" altLang="zh-CN" sz="1400">
                <a:sym typeface="+mn-ea"/>
              </a:rPr>
              <a:t>|</a:t>
            </a:r>
            <a:r>
              <a:rPr lang="en-US" altLang="zh-CN" sz="1400">
                <a:solidFill>
                  <a:srgbClr val="00B0F0"/>
                </a:solidFill>
                <a:sym typeface="+mn-ea"/>
              </a:rPr>
              <a:t>4=+</a:t>
            </a:r>
            <a:r>
              <a:rPr lang="zh-CN" altLang="en-US" sz="1400">
                <a:solidFill>
                  <a:srgbClr val="00B0F0"/>
                </a:solidFill>
                <a:sym typeface="+mn-ea"/>
              </a:rPr>
              <a:t>行李</a:t>
            </a:r>
            <a:r>
              <a:rPr lang="en-US" altLang="zh-CN" sz="1400">
                <a:solidFill>
                  <a:srgbClr val="00B0F0"/>
                </a:solidFill>
                <a:sym typeface="+mn-ea"/>
              </a:rPr>
              <a:t>+</a:t>
            </a:r>
            <a:r>
              <a:rPr lang="zh-CN" altLang="en-US" sz="1400">
                <a:solidFill>
                  <a:srgbClr val="00B0F0"/>
                </a:solidFill>
                <a:sym typeface="+mn-ea"/>
              </a:rPr>
              <a:t>包裹</a:t>
            </a:r>
            <a:r>
              <a:rPr lang="en-US" altLang="zh-CN" sz="1400">
                <a:sym typeface="+mn-ea"/>
              </a:rPr>
              <a:t>,</a:t>
            </a:r>
            <a:r>
              <a:rPr lang="en-US" altLang="zh-CN" sz="1400">
                <a:solidFill>
                  <a:srgbClr val="00B0F0"/>
                </a:solidFill>
                <a:sym typeface="+mn-ea"/>
              </a:rPr>
              <a:t>3=+</a:t>
            </a:r>
            <a:r>
              <a:rPr lang="zh-CN" altLang="en-US" sz="1400">
                <a:solidFill>
                  <a:srgbClr val="00B0F0"/>
                </a:solidFill>
                <a:sym typeface="+mn-ea"/>
              </a:rPr>
              <a:t>斤</a:t>
            </a:r>
            <a:r>
              <a:rPr lang="en-US" altLang="zh-CN" sz="1400">
                <a:solidFill>
                  <a:srgbClr val="00B0F0"/>
                </a:solidFill>
                <a:sym typeface="+mn-ea"/>
              </a:rPr>
              <a:t>+none</a:t>
            </a:r>
            <a:r>
              <a:rPr lang="en-US" altLang="zh-CN" sz="1400">
                <a:sym typeface="+mn-ea"/>
              </a:rPr>
              <a:t>~</a:t>
            </a:r>
            <a:r>
              <a:rPr lang="en-US" altLang="zh-CN" sz="1400">
                <a:solidFill>
                  <a:schemeClr val="accent6">
                    <a:lumMod val="75000"/>
                  </a:schemeClr>
                </a:solidFill>
                <a:sym typeface="+mn-ea"/>
              </a:rPr>
              <a:t>#visitorname</a:t>
            </a:r>
            <a:r>
              <a:rPr lang="en-US" altLang="zh-CN" sz="1400">
                <a:sym typeface="+mn-ea"/>
              </a:rPr>
              <a:t>,</a:t>
            </a:r>
            <a:r>
              <a:rPr lang="en-US" altLang="zh-CN" sz="1400">
                <a:solidFill>
                  <a:schemeClr val="accent4"/>
                </a:solidFill>
                <a:sym typeface="+mn-ea"/>
              </a:rPr>
              <a:t>rule-find-bagtotalweight</a:t>
            </a:r>
            <a:r>
              <a:rPr lang="en-US" altLang="zh-CN" sz="1400">
                <a:sym typeface="+mn-ea"/>
              </a:rPr>
              <a:t>,</a:t>
            </a:r>
            <a:r>
              <a:rPr lang="en-US" altLang="zh-CN" sz="1400">
                <a:solidFill>
                  <a:schemeClr val="accent6">
                    <a:lumMod val="75000"/>
                  </a:schemeClr>
                </a:solidFill>
                <a:sym typeface="+mn-ea"/>
              </a:rPr>
              <a:t>[2]</a:t>
            </a:r>
            <a:r>
              <a:rPr lang="en-US" altLang="zh-CN" sz="1400">
                <a:sym typeface="+mn-ea"/>
              </a:rPr>
              <a:t>.</a:t>
            </a:r>
            <a:endParaRPr lang="en-US" altLang="zh-CN" sz="1400" dirty="0"/>
          </a:p>
          <a:p>
            <a:pPr>
              <a:lnSpc>
                <a:spcPts val="2800"/>
              </a:lnSpc>
            </a:pPr>
            <a:endParaRPr lang="zh-CN" altLang="en-US" sz="1400" dirty="0">
              <a:latin typeface="+mn-ea"/>
              <a:cs typeface="+mn-ea"/>
            </a:endParaRPr>
          </a:p>
        </p:txBody>
      </p:sp>
      <p:pic>
        <p:nvPicPr>
          <p:cNvPr id="4" name="图片 3"/>
          <p:cNvPicPr>
            <a:picLocks noChangeAspect="1"/>
          </p:cNvPicPr>
          <p:nvPr/>
        </p:nvPicPr>
        <p:blipFill>
          <a:blip r:embed="rId3"/>
          <a:stretch>
            <a:fillRect/>
          </a:stretch>
        </p:blipFill>
        <p:spPr>
          <a:xfrm>
            <a:off x="450215" y="2061845"/>
            <a:ext cx="3863975" cy="2684145"/>
          </a:xfrm>
          <a:prstGeom prst="rect">
            <a:avLst/>
          </a:prstGeom>
        </p:spPr>
      </p:pic>
      <p:sp>
        <p:nvSpPr>
          <p:cNvPr id="7" name="矩形 6"/>
          <p:cNvSpPr/>
          <p:nvPr/>
        </p:nvSpPr>
        <p:spPr>
          <a:xfrm>
            <a:off x="1134110" y="3868420"/>
            <a:ext cx="1496060" cy="876935"/>
          </a:xfrm>
          <a:prstGeom prst="rect">
            <a:avLst/>
          </a:prstGeom>
          <a:noFill/>
          <a:ln w="127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870585" y="3975100"/>
            <a:ext cx="335280" cy="275590"/>
          </a:xfrm>
          <a:prstGeom prst="rect">
            <a:avLst/>
          </a:prstGeom>
          <a:noFill/>
        </p:spPr>
        <p:txBody>
          <a:bodyPr wrap="none" rtlCol="0">
            <a:spAutoFit/>
          </a:bodyPr>
          <a:p>
            <a:r>
              <a:rPr lang="zh-CN" altLang="en-US" sz="1200" dirty="0" smtClean="0">
                <a:solidFill>
                  <a:srgbClr val="FF0000"/>
                </a:solidFill>
                <a:latin typeface="微软雅黑" panose="020B0503020204020204" pitchFamily="34" charset="-122"/>
                <a:ea typeface="微软雅黑" panose="020B0503020204020204" pitchFamily="34" charset="-122"/>
              </a:rPr>
              <a:t>树</a:t>
            </a:r>
            <a:endParaRPr lang="zh-CN" altLang="en-US" sz="1200" dirty="0"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54489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一</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编辑器介绍及使用（语义提取流程）</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
        <p:nvSpPr>
          <p:cNvPr id="2" name="文本框 1"/>
          <p:cNvSpPr txBox="1"/>
          <p:nvPr/>
        </p:nvSpPr>
        <p:spPr>
          <a:xfrm>
            <a:off x="412115" y="2216785"/>
            <a:ext cx="8289290" cy="1630045"/>
          </a:xfrm>
          <a:prstGeom prst="rect">
            <a:avLst/>
          </a:prstGeom>
          <a:noFill/>
        </p:spPr>
        <p:txBody>
          <a:bodyPr wrap="square" rtlCol="0">
            <a:spAutoFit/>
          </a:bodyPr>
          <a:p>
            <a:pPr>
              <a:lnSpc>
                <a:spcPts val="3000"/>
              </a:lnSpc>
              <a:buNone/>
            </a:pPr>
            <a:r>
              <a:rPr lang="en-US" altLang="zh-CN" sz="1400">
                <a:sym typeface="+mn-ea"/>
              </a:rPr>
              <a:t>4. </a:t>
            </a:r>
            <a:r>
              <a:rPr lang="zh-CN" sz="1400">
                <a:sym typeface="+mn-ea"/>
              </a:rPr>
              <a:t>验证所写规则是否生效。如下图左侧框中放入句子点击</a:t>
            </a:r>
            <a:r>
              <a:rPr lang="en-US" altLang="zh-CN" sz="1400">
                <a:sym typeface="+mn-ea"/>
              </a:rPr>
              <a:t>“</a:t>
            </a:r>
            <a:r>
              <a:rPr lang="zh-CN" altLang="en-US" sz="1400">
                <a:sym typeface="+mn-ea"/>
              </a:rPr>
              <a:t>更新内容单元</a:t>
            </a:r>
            <a:r>
              <a:rPr lang="en-US" altLang="zh-CN" sz="1400">
                <a:sym typeface="+mn-ea"/>
              </a:rPr>
              <a:t>”</a:t>
            </a:r>
            <a:r>
              <a:rPr lang="zh-CN" altLang="en-US" sz="1400">
                <a:sym typeface="+mn-ea"/>
              </a:rPr>
              <a:t>按钮，右侧框中输出测试结果如有红框中结果则为正确，视为已识别。被正确识别的句子不需要再针对该句子编写规则。</a:t>
            </a:r>
            <a:r>
              <a:rPr lang="zh-CN" altLang="en-US" sz="1400" b="1">
                <a:sym typeface="+mn-ea"/>
              </a:rPr>
              <a:t>语义识别是按照句子结构识别的。</a:t>
            </a:r>
            <a:endParaRPr lang="zh-CN" altLang="en-US" sz="1400" b="1">
              <a:sym typeface="+mn-ea"/>
            </a:endParaRPr>
          </a:p>
          <a:p>
            <a:pPr>
              <a:lnSpc>
                <a:spcPts val="3000"/>
              </a:lnSpc>
              <a:buNone/>
            </a:pPr>
            <a:endParaRPr lang="zh-CN" altLang="en-US" sz="1400" b="1">
              <a:latin typeface="Arial" panose="020B0604020202020204" pitchFamily="34" charset="0"/>
              <a:cs typeface="Arial" panose="020B0604020202020204" pitchFamily="34" charset="0"/>
              <a:sym typeface="+mn-ea"/>
            </a:endParaRPr>
          </a:p>
        </p:txBody>
      </p:sp>
      <p:pic>
        <p:nvPicPr>
          <p:cNvPr id="6" name="图片 5"/>
          <p:cNvPicPr>
            <a:picLocks noChangeAspect="1"/>
          </p:cNvPicPr>
          <p:nvPr/>
        </p:nvPicPr>
        <p:blipFill>
          <a:blip r:embed="rId2"/>
          <a:stretch>
            <a:fillRect/>
          </a:stretch>
        </p:blipFill>
        <p:spPr>
          <a:xfrm>
            <a:off x="500380" y="1360805"/>
            <a:ext cx="8062595" cy="861695"/>
          </a:xfrm>
          <a:prstGeom prst="rect">
            <a:avLst/>
          </a:prstGeom>
        </p:spPr>
      </p:pic>
      <p:pic>
        <p:nvPicPr>
          <p:cNvPr id="9" name="图片 8"/>
          <p:cNvPicPr>
            <a:picLocks noChangeAspect="1"/>
          </p:cNvPicPr>
          <p:nvPr/>
        </p:nvPicPr>
        <p:blipFill>
          <a:blip r:embed="rId3"/>
          <a:stretch>
            <a:fillRect/>
          </a:stretch>
        </p:blipFill>
        <p:spPr>
          <a:xfrm>
            <a:off x="461010" y="3451860"/>
            <a:ext cx="8101965" cy="12566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0" y="0"/>
            <a:ext cx="9144001" cy="5143500"/>
          </a:xfrm>
          <a:prstGeom prst="rect">
            <a:avLst/>
          </a:prstGeom>
        </p:spPr>
      </p:pic>
      <p:sp>
        <p:nvSpPr>
          <p:cNvPr id="45" name="菱形 44"/>
          <p:cNvSpPr/>
          <p:nvPr/>
        </p:nvSpPr>
        <p:spPr>
          <a:xfrm>
            <a:off x="431840" y="483518"/>
            <a:ext cx="2700000" cy="2700000"/>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1187624" y="1459592"/>
            <a:ext cx="1272223" cy="837876"/>
            <a:chOff x="2405717" y="1923678"/>
            <a:chExt cx="1272223" cy="837876"/>
          </a:xfrm>
          <a:noFill/>
        </p:grpSpPr>
        <p:sp>
          <p:nvSpPr>
            <p:cNvPr id="48" name="Rectangle 2"/>
            <p:cNvSpPr/>
            <p:nvPr/>
          </p:nvSpPr>
          <p:spPr>
            <a:xfrm>
              <a:off x="2441722" y="1923678"/>
              <a:ext cx="1236218" cy="783087"/>
            </a:xfrm>
            <a:prstGeom prst="rect">
              <a:avLst/>
            </a:prstGeom>
            <a:grpFill/>
          </p:spPr>
          <p:txBody>
            <a:bodyPr wrap="square">
              <a:normAutofit fontScale="70000" lnSpcReduction="20000"/>
            </a:bodyPr>
            <a:lstStyle/>
            <a:p>
              <a:pPr algn="r"/>
              <a:r>
                <a:rPr lang="zh-CN" altLang="en-US" sz="5400" b="1" spc="300" dirty="0">
                  <a:solidFill>
                    <a:schemeClr val="bg1"/>
                  </a:solidFill>
                  <a:effectLst>
                    <a:outerShdw blurRad="38100" dist="38100" dir="2700000" algn="tl">
                      <a:srgbClr val="000000">
                        <a:alpha val="43137"/>
                      </a:srgbClr>
                    </a:outerShdw>
                  </a:effectLst>
                  <a:latin typeface="Arial" panose="020B0604020202020204"/>
                  <a:ea typeface="微软雅黑" panose="020B0503020204020204" pitchFamily="34" charset="-122"/>
                  <a:sym typeface="Arial" panose="020B0604020202020204"/>
                </a:rPr>
                <a:t>目录</a:t>
              </a:r>
              <a:endParaRPr lang="zh-CN" altLang="en-US" sz="5400" b="1" spc="300" dirty="0">
                <a:solidFill>
                  <a:schemeClr val="bg1"/>
                </a:solidFill>
                <a:effectLst>
                  <a:outerShdw blurRad="38100" dist="38100" dir="2700000" algn="tl">
                    <a:srgbClr val="000000">
                      <a:alpha val="43137"/>
                    </a:srgbClr>
                  </a:outerShdw>
                </a:effectLst>
                <a:latin typeface="Arial" panose="020B0604020202020204"/>
                <a:ea typeface="微软雅黑" panose="020B0503020204020204" pitchFamily="34" charset="-122"/>
                <a:sym typeface="Arial" panose="020B0604020202020204"/>
              </a:endParaRPr>
            </a:p>
          </p:txBody>
        </p:sp>
        <p:sp>
          <p:nvSpPr>
            <p:cNvPr id="51" name="Rectangle 3"/>
            <p:cNvSpPr/>
            <p:nvPr/>
          </p:nvSpPr>
          <p:spPr>
            <a:xfrm>
              <a:off x="2405717" y="2461471"/>
              <a:ext cx="1272223" cy="300083"/>
            </a:xfrm>
            <a:prstGeom prst="rect">
              <a:avLst/>
            </a:prstGeom>
            <a:grpFill/>
          </p:spPr>
          <p:txBody>
            <a:bodyPr wrap="none">
              <a:normAutofit fontScale="85000" lnSpcReduction="20000"/>
            </a:bodyPr>
            <a:lstStyle/>
            <a:p>
              <a:r>
                <a:rPr lang="en-US" altLang="zh-CN" sz="2000" b="1" spc="300" dirty="0">
                  <a:solidFill>
                    <a:schemeClr val="bg1"/>
                  </a:solidFill>
                  <a:effectLst>
                    <a:outerShdw blurRad="38100" dist="38100" dir="2700000" algn="tl">
                      <a:srgbClr val="000000">
                        <a:alpha val="43137"/>
                      </a:srgbClr>
                    </a:outerShdw>
                  </a:effectLst>
                  <a:latin typeface="Arial" panose="020B0604020202020204"/>
                  <a:ea typeface="微软雅黑" panose="020B0503020204020204" pitchFamily="34" charset="-122"/>
                  <a:sym typeface="Arial" panose="020B0604020202020204"/>
                </a:rPr>
                <a:t>CONTENT</a:t>
              </a:r>
              <a:endParaRPr lang="en-US" altLang="zh-CN" sz="2000" b="1" spc="300" dirty="0">
                <a:solidFill>
                  <a:schemeClr val="bg1"/>
                </a:solidFill>
                <a:effectLst>
                  <a:outerShdw blurRad="38100" dist="38100" dir="2700000" algn="tl">
                    <a:srgbClr val="000000">
                      <a:alpha val="43137"/>
                    </a:srgbClr>
                  </a:outerShdw>
                </a:effectLst>
                <a:latin typeface="Arial" panose="020B0604020202020204"/>
                <a:ea typeface="微软雅黑" panose="020B0503020204020204" pitchFamily="34" charset="-122"/>
                <a:sym typeface="Arial" panose="020B0604020202020204"/>
              </a:endParaRPr>
            </a:p>
          </p:txBody>
        </p:sp>
      </p:grpSp>
      <p:sp>
        <p:nvSpPr>
          <p:cNvPr id="53" name="TextBox 6"/>
          <p:cNvSpPr txBox="1"/>
          <p:nvPr/>
        </p:nvSpPr>
        <p:spPr>
          <a:xfrm>
            <a:off x="4536440" y="618490"/>
            <a:ext cx="791845" cy="794385"/>
          </a:xfrm>
          <a:prstGeom prst="diamond">
            <a:avLst/>
          </a:prstGeom>
          <a:noFill/>
          <a:ln w="25400">
            <a:noFill/>
          </a:ln>
        </p:spPr>
        <p:txBody>
          <a:bodyPr wrap="none" anchor="ctr">
            <a:normAutofit fontScale="40000" lnSpcReduction="20000"/>
          </a:bodyPr>
          <a:lstStyle/>
          <a:p>
            <a:r>
              <a:rPr lang="zh-CN" altLang="en-US" sz="4000" dirty="0">
                <a:solidFill>
                  <a:schemeClr val="bg1"/>
                </a:solidFill>
                <a:latin typeface="Arial" panose="020B0604020202020204"/>
                <a:ea typeface="微软雅黑" panose="020B0503020204020204" pitchFamily="34" charset="-122"/>
                <a:sym typeface="Arial" panose="020B0604020202020204"/>
              </a:rPr>
              <a:t>一</a:t>
            </a:r>
            <a:endParaRPr lang="zh-CN" altLang="en-US" sz="4000" dirty="0">
              <a:solidFill>
                <a:schemeClr val="bg1"/>
              </a:solidFill>
              <a:latin typeface="Arial" panose="020B0604020202020204"/>
              <a:ea typeface="微软雅黑" panose="020B0503020204020204" pitchFamily="34" charset="-122"/>
              <a:sym typeface="Arial" panose="020B0604020202020204"/>
            </a:endParaRPr>
          </a:p>
        </p:txBody>
      </p:sp>
      <p:sp>
        <p:nvSpPr>
          <p:cNvPr id="55" name="TextBox 8"/>
          <p:cNvSpPr txBox="1"/>
          <p:nvPr/>
        </p:nvSpPr>
        <p:spPr>
          <a:xfrm>
            <a:off x="5472430" y="734060"/>
            <a:ext cx="2782570" cy="393700"/>
          </a:xfrm>
          <a:prstGeom prst="rect">
            <a:avLst/>
          </a:prstGeom>
          <a:noFill/>
        </p:spPr>
        <p:txBody>
          <a:bodyPr wrap="none" lIns="360000" tIns="0" rIns="0" bIns="0" anchor="b" anchorCtr="0">
            <a:noAutofit/>
          </a:bodyPr>
          <a:lstStyle/>
          <a:p>
            <a:r>
              <a:rPr lang="zh-CN" altLang="en-US" b="1" dirty="0">
                <a:solidFill>
                  <a:schemeClr val="bg1"/>
                </a:solidFill>
                <a:latin typeface="Arial" panose="020B0604020202020204"/>
                <a:ea typeface="微软雅黑" panose="020B0503020204020204" pitchFamily="34" charset="-122"/>
                <a:sym typeface="Arial" panose="020B0604020202020204"/>
              </a:rPr>
              <a:t>编辑器介绍及使用</a:t>
            </a:r>
            <a:endParaRPr lang="zh-CN" altLang="en-US" b="1" dirty="0">
              <a:solidFill>
                <a:schemeClr val="bg1"/>
              </a:solidFill>
              <a:latin typeface="Arial" panose="020B0604020202020204"/>
              <a:ea typeface="微软雅黑" panose="020B0503020204020204" pitchFamily="34" charset="-122"/>
              <a:sym typeface="Arial" panose="020B0604020202020204"/>
            </a:endParaRPr>
          </a:p>
        </p:txBody>
      </p:sp>
      <p:sp>
        <p:nvSpPr>
          <p:cNvPr id="35" name="菱形 34"/>
          <p:cNvSpPr/>
          <p:nvPr/>
        </p:nvSpPr>
        <p:spPr>
          <a:xfrm>
            <a:off x="728256" y="339502"/>
            <a:ext cx="2979648" cy="2979648"/>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菱形 38"/>
          <p:cNvSpPr/>
          <p:nvPr/>
        </p:nvSpPr>
        <p:spPr>
          <a:xfrm>
            <a:off x="4536440" y="568960"/>
            <a:ext cx="791845" cy="794385"/>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菱形 42"/>
          <p:cNvSpPr/>
          <p:nvPr/>
        </p:nvSpPr>
        <p:spPr>
          <a:xfrm>
            <a:off x="4536440" y="1363345"/>
            <a:ext cx="791845" cy="794385"/>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菱形 43"/>
          <p:cNvSpPr/>
          <p:nvPr/>
        </p:nvSpPr>
        <p:spPr>
          <a:xfrm>
            <a:off x="4536440" y="2157730"/>
            <a:ext cx="791845" cy="794385"/>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菱形 46"/>
          <p:cNvSpPr/>
          <p:nvPr/>
        </p:nvSpPr>
        <p:spPr>
          <a:xfrm>
            <a:off x="4536440" y="2955290"/>
            <a:ext cx="791845" cy="794385"/>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6"/>
          <p:cNvSpPr txBox="1"/>
          <p:nvPr/>
        </p:nvSpPr>
        <p:spPr>
          <a:xfrm>
            <a:off x="4536440" y="1412875"/>
            <a:ext cx="791845" cy="794385"/>
          </a:xfrm>
          <a:prstGeom prst="diamond">
            <a:avLst/>
          </a:prstGeom>
          <a:noFill/>
          <a:ln w="25400">
            <a:noFill/>
          </a:ln>
        </p:spPr>
        <p:txBody>
          <a:bodyPr wrap="none" anchor="ctr">
            <a:normAutofit fontScale="40000" lnSpcReduction="20000"/>
          </a:bodyPr>
          <a:lstStyle/>
          <a:p>
            <a:r>
              <a:rPr lang="zh-CN" altLang="en-US" sz="4000" dirty="0">
                <a:solidFill>
                  <a:schemeClr val="bg1"/>
                </a:solidFill>
                <a:latin typeface="Arial" panose="020B0604020202020204"/>
                <a:ea typeface="微软雅黑" panose="020B0503020204020204" pitchFamily="34" charset="-122"/>
                <a:sym typeface="Arial" panose="020B0604020202020204"/>
              </a:rPr>
              <a:t>二</a:t>
            </a:r>
            <a:endParaRPr lang="zh-CN" altLang="en-US" sz="4000" dirty="0">
              <a:solidFill>
                <a:schemeClr val="bg1"/>
              </a:solidFill>
              <a:latin typeface="Arial" panose="020B0604020202020204"/>
              <a:ea typeface="微软雅黑" panose="020B0503020204020204" pitchFamily="34" charset="-122"/>
              <a:sym typeface="Arial" panose="020B0604020202020204"/>
            </a:endParaRPr>
          </a:p>
        </p:txBody>
      </p:sp>
      <p:sp>
        <p:nvSpPr>
          <p:cNvPr id="50" name="TextBox 6"/>
          <p:cNvSpPr txBox="1"/>
          <p:nvPr/>
        </p:nvSpPr>
        <p:spPr>
          <a:xfrm>
            <a:off x="4536440" y="2207260"/>
            <a:ext cx="791845" cy="794385"/>
          </a:xfrm>
          <a:prstGeom prst="diamond">
            <a:avLst/>
          </a:prstGeom>
          <a:noFill/>
          <a:ln w="25400">
            <a:noFill/>
          </a:ln>
        </p:spPr>
        <p:txBody>
          <a:bodyPr wrap="none" anchor="ctr">
            <a:normAutofit fontScale="40000" lnSpcReduction="20000"/>
          </a:bodyPr>
          <a:lstStyle/>
          <a:p>
            <a:r>
              <a:rPr lang="zh-CN" altLang="en-US" sz="4000" dirty="0">
                <a:solidFill>
                  <a:schemeClr val="bg1"/>
                </a:solidFill>
                <a:latin typeface="Arial" panose="020B0604020202020204"/>
                <a:ea typeface="微软雅黑" panose="020B0503020204020204" pitchFamily="34" charset="-122"/>
                <a:sym typeface="Arial" panose="020B0604020202020204"/>
              </a:rPr>
              <a:t>三</a:t>
            </a:r>
            <a:endParaRPr lang="zh-CN" altLang="en-US" sz="4000" dirty="0">
              <a:solidFill>
                <a:schemeClr val="bg1"/>
              </a:solidFill>
              <a:latin typeface="Arial" panose="020B0604020202020204"/>
              <a:ea typeface="微软雅黑" panose="020B0503020204020204" pitchFamily="34" charset="-122"/>
              <a:sym typeface="Arial" panose="020B0604020202020204"/>
            </a:endParaRPr>
          </a:p>
        </p:txBody>
      </p:sp>
      <p:sp>
        <p:nvSpPr>
          <p:cNvPr id="72" name="TextBox 6"/>
          <p:cNvSpPr txBox="1"/>
          <p:nvPr/>
        </p:nvSpPr>
        <p:spPr>
          <a:xfrm>
            <a:off x="4536440" y="3006725"/>
            <a:ext cx="791845" cy="794385"/>
          </a:xfrm>
          <a:prstGeom prst="diamond">
            <a:avLst/>
          </a:prstGeom>
          <a:noFill/>
          <a:ln w="25400">
            <a:noFill/>
          </a:ln>
        </p:spPr>
        <p:txBody>
          <a:bodyPr wrap="none" anchor="ctr">
            <a:normAutofit fontScale="40000" lnSpcReduction="20000"/>
          </a:bodyPr>
          <a:lstStyle/>
          <a:p>
            <a:r>
              <a:rPr lang="zh-CN" altLang="en-US" sz="4000" dirty="0">
                <a:solidFill>
                  <a:schemeClr val="bg1"/>
                </a:solidFill>
                <a:latin typeface="Arial" panose="020B0604020202020204"/>
                <a:ea typeface="微软雅黑" panose="020B0503020204020204" pitchFamily="34" charset="-122"/>
                <a:sym typeface="Arial" panose="020B0604020202020204"/>
              </a:rPr>
              <a:t>四</a:t>
            </a:r>
            <a:endParaRPr lang="zh-CN" altLang="en-US" sz="4000" dirty="0">
              <a:solidFill>
                <a:schemeClr val="bg1"/>
              </a:solidFill>
              <a:latin typeface="Arial" panose="020B0604020202020204"/>
              <a:ea typeface="微软雅黑" panose="020B0503020204020204" pitchFamily="34" charset="-122"/>
              <a:sym typeface="Arial" panose="020B0604020202020204"/>
            </a:endParaRPr>
          </a:p>
        </p:txBody>
      </p:sp>
      <p:sp>
        <p:nvSpPr>
          <p:cNvPr id="73" name="菱形 72"/>
          <p:cNvSpPr/>
          <p:nvPr/>
        </p:nvSpPr>
        <p:spPr>
          <a:xfrm>
            <a:off x="637506" y="2859782"/>
            <a:ext cx="1031830" cy="1031830"/>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菱形 76"/>
          <p:cNvSpPr/>
          <p:nvPr/>
        </p:nvSpPr>
        <p:spPr>
          <a:xfrm>
            <a:off x="2459847" y="3158835"/>
            <a:ext cx="433723" cy="433723"/>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4536440" y="3749675"/>
            <a:ext cx="791845" cy="794385"/>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TextBox 6"/>
          <p:cNvSpPr txBox="1"/>
          <p:nvPr/>
        </p:nvSpPr>
        <p:spPr>
          <a:xfrm>
            <a:off x="4536440" y="3801110"/>
            <a:ext cx="791845" cy="794385"/>
          </a:xfrm>
          <a:prstGeom prst="diamond">
            <a:avLst/>
          </a:prstGeom>
          <a:noFill/>
          <a:ln w="25400">
            <a:noFill/>
          </a:ln>
        </p:spPr>
        <p:txBody>
          <a:bodyPr wrap="none" anchor="ctr">
            <a:normAutofit fontScale="40000" lnSpcReduction="20000"/>
          </a:bodyPr>
          <a:p>
            <a:r>
              <a:rPr lang="zh-CN" altLang="en-US" sz="4000" dirty="0">
                <a:solidFill>
                  <a:schemeClr val="bg1"/>
                </a:solidFill>
                <a:latin typeface="Arial" panose="020B0604020202020204"/>
                <a:ea typeface="微软雅黑" panose="020B0503020204020204" pitchFamily="34" charset="-122"/>
                <a:sym typeface="Arial" panose="020B0604020202020204"/>
              </a:rPr>
              <a:t>五</a:t>
            </a:r>
            <a:endParaRPr lang="zh-CN" altLang="en-US" sz="4000" dirty="0">
              <a:solidFill>
                <a:schemeClr val="bg1"/>
              </a:solidFill>
              <a:latin typeface="Arial" panose="020B0604020202020204"/>
              <a:ea typeface="微软雅黑" panose="020B0503020204020204" pitchFamily="34" charset="-122"/>
              <a:sym typeface="Arial" panose="020B0604020202020204"/>
            </a:endParaRPr>
          </a:p>
        </p:txBody>
      </p:sp>
      <p:sp>
        <p:nvSpPr>
          <p:cNvPr id="9" name="TextBox 8"/>
          <p:cNvSpPr txBox="1"/>
          <p:nvPr/>
        </p:nvSpPr>
        <p:spPr>
          <a:xfrm>
            <a:off x="5439410" y="2351405"/>
            <a:ext cx="2782570" cy="393700"/>
          </a:xfrm>
          <a:prstGeom prst="rect">
            <a:avLst/>
          </a:prstGeom>
          <a:noFill/>
        </p:spPr>
        <p:txBody>
          <a:bodyPr wrap="none" lIns="360000" tIns="0" rIns="0" bIns="0" anchor="b" anchorCtr="0">
            <a:noAutofit/>
          </a:bodyPr>
          <a:lstStyle/>
          <a:p>
            <a:pPr algn="l"/>
            <a:r>
              <a:rPr lang="zh-CN" altLang="en-US" b="1" dirty="0">
                <a:solidFill>
                  <a:schemeClr val="bg1"/>
                </a:solidFill>
                <a:latin typeface="Arial" panose="020B0604020202020204"/>
                <a:ea typeface="微软雅黑" panose="020B0503020204020204" pitchFamily="34" charset="-122"/>
                <a:sym typeface="Arial" panose="020B0604020202020204"/>
              </a:rPr>
              <a:t>测试单元和基础知识单元</a:t>
            </a:r>
            <a:endParaRPr lang="zh-CN" altLang="en-US" b="1" dirty="0">
              <a:solidFill>
                <a:schemeClr val="bg1"/>
              </a:solidFill>
              <a:latin typeface="Arial" panose="020B0604020202020204"/>
              <a:ea typeface="微软雅黑" panose="020B0503020204020204" pitchFamily="34" charset="-122"/>
              <a:sym typeface="Arial" panose="020B0604020202020204"/>
            </a:endParaRPr>
          </a:p>
        </p:txBody>
      </p:sp>
      <p:sp>
        <p:nvSpPr>
          <p:cNvPr id="10" name="TextBox 8"/>
          <p:cNvSpPr txBox="1"/>
          <p:nvPr/>
        </p:nvSpPr>
        <p:spPr>
          <a:xfrm>
            <a:off x="5422900" y="3124200"/>
            <a:ext cx="2782570" cy="393700"/>
          </a:xfrm>
          <a:prstGeom prst="rect">
            <a:avLst/>
          </a:prstGeom>
          <a:noFill/>
        </p:spPr>
        <p:txBody>
          <a:bodyPr wrap="none" lIns="360000" tIns="0" rIns="0" bIns="0" anchor="b" anchorCtr="0">
            <a:noAutofit/>
          </a:bodyPr>
          <a:lstStyle/>
          <a:p>
            <a:r>
              <a:rPr lang="zh-CN" altLang="en-US" b="1" dirty="0">
                <a:solidFill>
                  <a:schemeClr val="bg1"/>
                </a:solidFill>
                <a:latin typeface="Arial" panose="020B0604020202020204"/>
                <a:ea typeface="微软雅黑" panose="020B0503020204020204" pitchFamily="34" charset="-122"/>
                <a:sym typeface="Arial" panose="020B0604020202020204"/>
              </a:rPr>
              <a:t>关键词单元</a:t>
            </a:r>
            <a:endParaRPr lang="zh-CN" altLang="en-US" b="1" dirty="0">
              <a:solidFill>
                <a:schemeClr val="bg1"/>
              </a:solidFill>
              <a:latin typeface="Arial" panose="020B0604020202020204"/>
              <a:ea typeface="微软雅黑" panose="020B0503020204020204" pitchFamily="34" charset="-122"/>
              <a:sym typeface="Arial" panose="020B0604020202020204"/>
            </a:endParaRPr>
          </a:p>
        </p:txBody>
      </p:sp>
      <p:sp>
        <p:nvSpPr>
          <p:cNvPr id="11" name="TextBox 8"/>
          <p:cNvSpPr txBox="1"/>
          <p:nvPr/>
        </p:nvSpPr>
        <p:spPr>
          <a:xfrm>
            <a:off x="5406390" y="3896995"/>
            <a:ext cx="2782570" cy="393700"/>
          </a:xfrm>
          <a:prstGeom prst="rect">
            <a:avLst/>
          </a:prstGeom>
          <a:noFill/>
        </p:spPr>
        <p:txBody>
          <a:bodyPr wrap="none" lIns="360000" tIns="0" rIns="0" bIns="0" anchor="b" anchorCtr="0">
            <a:noAutofit/>
          </a:bodyPr>
          <a:lstStyle/>
          <a:p>
            <a:r>
              <a:rPr lang="zh-CN" altLang="en-US" b="1" dirty="0">
                <a:solidFill>
                  <a:schemeClr val="bg1"/>
                </a:solidFill>
                <a:latin typeface="Arial" panose="020B0604020202020204"/>
                <a:ea typeface="微软雅黑" panose="020B0503020204020204" pitchFamily="34" charset="-122"/>
                <a:sym typeface="Arial" panose="020B0604020202020204"/>
              </a:rPr>
              <a:t>话题单元</a:t>
            </a:r>
            <a:endParaRPr lang="zh-CN" altLang="en-US" b="1" dirty="0">
              <a:solidFill>
                <a:schemeClr val="bg1"/>
              </a:solidFill>
              <a:latin typeface="Arial" panose="020B0604020202020204"/>
              <a:ea typeface="微软雅黑" panose="020B0503020204020204" pitchFamily="34" charset="-122"/>
              <a:sym typeface="Arial" panose="020B0604020202020204"/>
            </a:endParaRPr>
          </a:p>
        </p:txBody>
      </p:sp>
      <p:sp>
        <p:nvSpPr>
          <p:cNvPr id="12" name="TextBox 8"/>
          <p:cNvSpPr txBox="1"/>
          <p:nvPr/>
        </p:nvSpPr>
        <p:spPr>
          <a:xfrm>
            <a:off x="5455920" y="1506855"/>
            <a:ext cx="2782570" cy="393700"/>
          </a:xfrm>
          <a:prstGeom prst="rect">
            <a:avLst/>
          </a:prstGeom>
          <a:noFill/>
        </p:spPr>
        <p:txBody>
          <a:bodyPr wrap="none" lIns="360000" tIns="0" rIns="0" bIns="0" anchor="b" anchorCtr="0">
            <a:noAutofit/>
          </a:bodyPr>
          <a:p>
            <a:r>
              <a:rPr lang="zh-CN" altLang="en-US" b="1" dirty="0">
                <a:solidFill>
                  <a:srgbClr val="FF9800"/>
                </a:solidFill>
                <a:latin typeface="Arial" panose="020B0604020202020204"/>
                <a:ea typeface="微软雅黑" panose="020B0503020204020204" pitchFamily="34" charset="-122"/>
                <a:sym typeface="Arial" panose="020B0604020202020204"/>
              </a:rPr>
              <a:t>推理规则单元</a:t>
            </a:r>
            <a:endParaRPr lang="zh-CN" altLang="en-US" b="1" dirty="0">
              <a:solidFill>
                <a:srgbClr val="FF9800"/>
              </a:solidFill>
              <a:latin typeface="Arial" panose="020B0604020202020204"/>
              <a:ea typeface="微软雅黑" panose="020B0503020204020204" pitchFamily="3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6435" y="1235302"/>
            <a:ext cx="1154430" cy="299085"/>
          </a:xfrm>
          <a:prstGeom prst="rect">
            <a:avLst/>
          </a:prstGeom>
          <a:noFill/>
        </p:spPr>
        <p:txBody>
          <a:bodyPr wrap="none" rtlCol="0">
            <a:spAutoFit/>
          </a:bodyPr>
          <a:lstStyle/>
          <a:p>
            <a:r>
              <a:rPr lang="en-US" altLang="zh-CN" sz="1350" b="1" smtClean="0"/>
              <a:t>1.</a:t>
            </a:r>
            <a:r>
              <a:rPr lang="en-US" altLang="zh-CN" sz="1350" b="1"/>
              <a:t>rule</a:t>
            </a:r>
            <a:r>
              <a:rPr lang="zh-CN" altLang="en-US" sz="1350" b="1"/>
              <a:t>的规则</a:t>
            </a:r>
            <a:endParaRPr lang="zh-CN" altLang="en-US" sz="1350" b="1"/>
          </a:p>
        </p:txBody>
      </p:sp>
      <p:sp>
        <p:nvSpPr>
          <p:cNvPr id="2" name="文本框 1"/>
          <p:cNvSpPr txBox="1"/>
          <p:nvPr/>
        </p:nvSpPr>
        <p:spPr>
          <a:xfrm>
            <a:off x="432011" y="1545767"/>
            <a:ext cx="6005829" cy="714375"/>
          </a:xfrm>
          <a:prstGeom prst="rect">
            <a:avLst/>
          </a:prstGeom>
          <a:noFill/>
        </p:spPr>
        <p:txBody>
          <a:bodyPr wrap="square" rtlCol="0">
            <a:spAutoFit/>
          </a:bodyPr>
          <a:p>
            <a:r>
              <a:rPr lang="zh-CN" altLang="zh-CN" sz="1350"/>
              <a:t>1.完整推理规则=句子（句子设定）+规则（规则是用户根据句子自行决定）</a:t>
            </a:r>
            <a:endParaRPr lang="zh-CN" altLang="zh-CN" sz="1350"/>
          </a:p>
          <a:p>
            <a:r>
              <a:rPr lang="zh-CN" altLang="zh-CN" sz="1350"/>
              <a:t>2.正确的推理规则写法：句子~规则 （注意：~前后不能有空格）</a:t>
            </a:r>
            <a:endParaRPr lang="zh-CN" altLang="zh-CN" sz="1350"/>
          </a:p>
          <a:p>
            <a:r>
              <a:rPr lang="zh-CN" altLang="zh-CN" sz="1350"/>
              <a:t>3.规则:#[1],rule-XX,[2].</a:t>
            </a:r>
            <a:endParaRPr lang="zh-CN" altLang="zh-CN" sz="1350"/>
          </a:p>
        </p:txBody>
      </p:sp>
      <p:sp>
        <p:nvSpPr>
          <p:cNvPr id="11" name="文本框 10"/>
          <p:cNvSpPr txBox="1"/>
          <p:nvPr/>
        </p:nvSpPr>
        <p:spPr>
          <a:xfrm>
            <a:off x="306304" y="2311726"/>
            <a:ext cx="1154430" cy="299085"/>
          </a:xfrm>
          <a:prstGeom prst="rect">
            <a:avLst/>
          </a:prstGeom>
          <a:noFill/>
        </p:spPr>
        <p:txBody>
          <a:bodyPr wrap="none" rtlCol="0" anchor="t">
            <a:spAutoFit/>
          </a:bodyPr>
          <a:p>
            <a:r>
              <a:rPr lang="en-US" altLang="zh-CN" sz="1350" b="1">
                <a:sym typeface="+mn-ea"/>
              </a:rPr>
              <a:t>2.rule</a:t>
            </a:r>
            <a:r>
              <a:rPr lang="zh-CN" altLang="en-US" sz="1350" b="1" smtClean="0">
                <a:sym typeface="+mn-ea"/>
              </a:rPr>
              <a:t>的书写</a:t>
            </a:r>
            <a:endParaRPr lang="zh-CN" altLang="en-US" sz="1350"/>
          </a:p>
        </p:txBody>
      </p:sp>
      <p:sp>
        <p:nvSpPr>
          <p:cNvPr id="13" name="文本框 12"/>
          <p:cNvSpPr txBox="1"/>
          <p:nvPr/>
        </p:nvSpPr>
        <p:spPr>
          <a:xfrm>
            <a:off x="360680" y="2655570"/>
            <a:ext cx="8269605" cy="2099310"/>
          </a:xfrm>
          <a:prstGeom prst="rect">
            <a:avLst/>
          </a:prstGeom>
          <a:noFill/>
        </p:spPr>
        <p:txBody>
          <a:bodyPr wrap="square" rtlCol="0" anchor="t">
            <a:spAutoFit/>
          </a:bodyPr>
          <a:p>
            <a:r>
              <a:rPr lang="en-US" sz="1200" b="1">
                <a:solidFill>
                  <a:schemeClr val="tx1"/>
                </a:solidFill>
                <a:sym typeface="+mn-ea"/>
              </a:rPr>
              <a:t>eg2</a:t>
            </a:r>
            <a:r>
              <a:rPr lang="zh-CN" altLang="zh-CN" sz="1200" b="1">
                <a:solidFill>
                  <a:schemeClr val="tx1"/>
                </a:solidFill>
                <a:sym typeface="+mn-ea"/>
              </a:rPr>
              <a:t>：</a:t>
            </a:r>
            <a:r>
              <a:rPr lang="zh-CN" altLang="zh-CN" sz="1200">
                <a:solidFill>
                  <a:schemeClr val="tx1"/>
                </a:solidFill>
                <a:sym typeface="+mn-ea"/>
              </a:rPr>
              <a:t>得了感冒能吃西瓜吗？</a:t>
            </a:r>
            <a:endParaRPr lang="zh-CN" altLang="zh-CN" sz="1200">
              <a:solidFill>
                <a:schemeClr val="tx1"/>
              </a:solidFill>
              <a:sym typeface="+mn-ea"/>
            </a:endParaRPr>
          </a:p>
          <a:p>
            <a:endParaRPr lang="zh-CN" altLang="zh-CN" sz="1200">
              <a:solidFill>
                <a:schemeClr val="tx1"/>
              </a:solidFill>
              <a:sym typeface="+mn-ea"/>
            </a:endParaRPr>
          </a:p>
          <a:p>
            <a:r>
              <a:rPr lang="en-US" altLang="zh-CN" sz="1200">
                <a:solidFill>
                  <a:srgbClr val="FF0000"/>
                </a:solidFill>
                <a:sym typeface="+mn-ea"/>
              </a:rPr>
              <a:t>QA:</a:t>
            </a:r>
            <a:r>
              <a:rPr lang="zh-CN" altLang="zh-CN" sz="1200">
                <a:sym typeface="+mn-ea"/>
              </a:rPr>
              <a:t>得</a:t>
            </a:r>
            <a:r>
              <a:rPr lang="en-US" altLang="zh-CN" sz="1200">
                <a:solidFill>
                  <a:srgbClr val="00B050"/>
                </a:solidFill>
                <a:sym typeface="+mn-ea"/>
              </a:rPr>
              <a:t>[1]</a:t>
            </a:r>
            <a:r>
              <a:rPr lang="zh-CN" altLang="zh-CN" sz="1200">
                <a:sym typeface="+mn-ea"/>
              </a:rPr>
              <a:t>了</a:t>
            </a:r>
            <a:r>
              <a:rPr lang="en-US" altLang="zh-CN" sz="1200">
                <a:solidFill>
                  <a:srgbClr val="FF0000"/>
                </a:solidFill>
                <a:sym typeface="+mn-ea"/>
              </a:rPr>
              <a:t>[NA]</a:t>
            </a:r>
            <a:r>
              <a:rPr lang="zh-CN" altLang="en-US" sz="1200">
                <a:sym typeface="+mn-ea"/>
              </a:rPr>
              <a:t>感冒</a:t>
            </a:r>
            <a:r>
              <a:rPr lang="en-US" altLang="zh-CN" sz="1200">
                <a:solidFill>
                  <a:srgbClr val="00B050"/>
                </a:solidFill>
                <a:sym typeface="+mn-ea"/>
              </a:rPr>
              <a:t>[2]</a:t>
            </a:r>
            <a:r>
              <a:rPr lang="zh-CN" altLang="zh-CN" sz="1200">
                <a:sym typeface="+mn-ea"/>
              </a:rPr>
              <a:t>能</a:t>
            </a:r>
            <a:r>
              <a:rPr lang="en-US" altLang="zh-CN" sz="1200">
                <a:solidFill>
                  <a:srgbClr val="00B050"/>
                </a:solidFill>
                <a:sym typeface="+mn-ea"/>
              </a:rPr>
              <a:t>[3]</a:t>
            </a:r>
            <a:r>
              <a:rPr lang="zh-CN" altLang="zh-CN" sz="1200">
                <a:sym typeface="+mn-ea"/>
              </a:rPr>
              <a:t>吃</a:t>
            </a:r>
            <a:r>
              <a:rPr lang="en-US" altLang="zh-CN" sz="1200">
                <a:solidFill>
                  <a:srgbClr val="00B050"/>
                </a:solidFill>
                <a:sym typeface="+mn-ea"/>
              </a:rPr>
              <a:t>[4]</a:t>
            </a:r>
            <a:r>
              <a:rPr lang="zh-CN" altLang="en-US" sz="1200">
                <a:sym typeface="+mn-ea"/>
              </a:rPr>
              <a:t>西瓜</a:t>
            </a:r>
            <a:r>
              <a:rPr lang="en-US" altLang="zh-CN" sz="1200">
                <a:solidFill>
                  <a:srgbClr val="00B050"/>
                </a:solidFill>
                <a:sym typeface="+mn-ea"/>
              </a:rPr>
              <a:t>[5]</a:t>
            </a:r>
            <a:r>
              <a:rPr lang="zh-CN" altLang="zh-CN" sz="1200">
                <a:sym typeface="+mn-ea"/>
              </a:rPr>
              <a:t>吗</a:t>
            </a:r>
            <a:r>
              <a:rPr lang="en-US" altLang="zh-CN" sz="1200">
                <a:solidFill>
                  <a:srgbClr val="FF0000"/>
                </a:solidFill>
                <a:sym typeface="+mn-ea"/>
              </a:rPr>
              <a:t>[NA]</a:t>
            </a:r>
            <a:r>
              <a:rPr lang="zh-CN" altLang="zh-CN" sz="1200">
                <a:sym typeface="+mn-ea"/>
              </a:rPr>
              <a:t>？</a:t>
            </a:r>
            <a:r>
              <a:rPr lang="en-US" altLang="zh-CN" sz="1200">
                <a:sym typeface="+mn-ea"/>
              </a:rPr>
              <a:t>|</a:t>
            </a:r>
            <a:r>
              <a:rPr lang="en-US" altLang="zh-CN" sz="1200">
                <a:solidFill>
                  <a:schemeClr val="accent6">
                    <a:lumMod val="50000"/>
                    <a:lumOff val="50000"/>
                  </a:schemeClr>
                </a:solidFill>
                <a:sym typeface="+mn-ea"/>
              </a:rPr>
              <a:t>1=+</a:t>
            </a:r>
            <a:r>
              <a:rPr lang="zh-CN" altLang="zh-CN" sz="1200">
                <a:solidFill>
                  <a:schemeClr val="accent6">
                    <a:lumMod val="50000"/>
                    <a:lumOff val="50000"/>
                  </a:schemeClr>
                </a:solidFill>
                <a:sym typeface="+mn-ea"/>
              </a:rPr>
              <a:t>得</a:t>
            </a:r>
            <a:r>
              <a:rPr lang="en-US" altLang="zh-CN" sz="1200">
                <a:solidFill>
                  <a:schemeClr val="accent6">
                    <a:lumMod val="50000"/>
                    <a:lumOff val="50000"/>
                  </a:schemeClr>
                </a:solidFill>
                <a:sym typeface="+mn-ea"/>
              </a:rPr>
              <a:t>+</a:t>
            </a:r>
            <a:r>
              <a:rPr lang="zh-CN" altLang="zh-CN" sz="1200">
                <a:solidFill>
                  <a:schemeClr val="accent6">
                    <a:lumMod val="50000"/>
                    <a:lumOff val="50000"/>
                  </a:schemeClr>
                </a:solidFill>
                <a:sym typeface="+mn-ea"/>
              </a:rPr>
              <a:t>有</a:t>
            </a:r>
            <a:r>
              <a:rPr lang="en-US" altLang="zh-CN" sz="1200">
                <a:solidFill>
                  <a:schemeClr val="accent6">
                    <a:lumMod val="50000"/>
                    <a:lumOff val="50000"/>
                  </a:schemeClr>
                </a:solidFill>
                <a:sym typeface="+mn-ea"/>
              </a:rPr>
              <a:t>+</a:t>
            </a:r>
            <a:r>
              <a:rPr lang="zh-CN" altLang="zh-CN" sz="1200">
                <a:solidFill>
                  <a:schemeClr val="accent6">
                    <a:lumMod val="50000"/>
                    <a:lumOff val="50000"/>
                  </a:schemeClr>
                </a:solidFill>
                <a:sym typeface="+mn-ea"/>
              </a:rPr>
              <a:t>患上</a:t>
            </a:r>
            <a:r>
              <a:rPr lang="en-US" altLang="zh-CN" sz="1200">
                <a:solidFill>
                  <a:schemeClr val="accent6">
                    <a:lumMod val="50000"/>
                    <a:lumOff val="50000"/>
                  </a:schemeClr>
                </a:solidFill>
                <a:sym typeface="+mn-ea"/>
              </a:rPr>
              <a:t>,2=++</a:t>
            </a:r>
            <a:r>
              <a:rPr lang="zh-CN" altLang="zh-CN" sz="1200">
                <a:solidFill>
                  <a:schemeClr val="accent6">
                    <a:lumMod val="50000"/>
                    <a:lumOff val="50000"/>
                  </a:schemeClr>
                </a:solidFill>
                <a:sym typeface="+mn-ea"/>
              </a:rPr>
              <a:t>疾病</a:t>
            </a:r>
            <a:r>
              <a:rPr lang="en-US" altLang="zh-CN" sz="1200">
                <a:solidFill>
                  <a:schemeClr val="accent6">
                    <a:lumMod val="50000"/>
                    <a:lumOff val="50000"/>
                  </a:schemeClr>
                </a:solidFill>
                <a:sym typeface="+mn-ea"/>
              </a:rPr>
              <a:t>,5=++</a:t>
            </a:r>
            <a:r>
              <a:rPr lang="zh-CN" altLang="en-US" sz="1200">
                <a:solidFill>
                  <a:schemeClr val="accent6">
                    <a:lumMod val="50000"/>
                    <a:lumOff val="50000"/>
                  </a:schemeClr>
                </a:solidFill>
                <a:sym typeface="+mn-ea"/>
              </a:rPr>
              <a:t>水果</a:t>
            </a:r>
            <a:r>
              <a:rPr lang="en-US" altLang="zh-CN" sz="1200">
                <a:sym typeface="+mn-ea"/>
              </a:rPr>
              <a:t>~</a:t>
            </a:r>
            <a:r>
              <a:rPr lang="en-US" altLang="zh-CN" sz="1200">
                <a:solidFill>
                  <a:srgbClr val="FF5100"/>
                </a:solidFill>
                <a:sym typeface="+mn-ea"/>
              </a:rPr>
              <a:t>#visitorname</a:t>
            </a:r>
            <a:r>
              <a:rPr lang="en-US" altLang="zh-CN" sz="1200">
                <a:sym typeface="+mn-ea"/>
              </a:rPr>
              <a:t>,</a:t>
            </a:r>
            <a:r>
              <a:rPr lang="en-US" altLang="zh-CN" sz="1200">
                <a:solidFill>
                  <a:srgbClr val="7030A0"/>
                </a:solidFill>
                <a:sym typeface="+mn-ea"/>
              </a:rPr>
              <a:t>rule-find-fruit</a:t>
            </a:r>
            <a:r>
              <a:rPr lang="en-US" altLang="zh-CN" sz="1200">
                <a:sym typeface="+mn-ea"/>
              </a:rPr>
              <a:t>,</a:t>
            </a:r>
            <a:r>
              <a:rPr lang="en-US" altLang="zh-CN" sz="1200">
                <a:solidFill>
                  <a:srgbClr val="FF5100"/>
                </a:solidFill>
                <a:sym typeface="+mn-ea"/>
              </a:rPr>
              <a:t>[5]</a:t>
            </a:r>
            <a:r>
              <a:rPr lang="en-US" altLang="zh-CN" sz="1200">
                <a:sym typeface="+mn-ea"/>
              </a:rPr>
              <a:t>.</a:t>
            </a:r>
            <a:endParaRPr lang="en-US" altLang="zh-CN" sz="1200">
              <a:sym typeface="+mn-ea"/>
            </a:endParaRPr>
          </a:p>
          <a:p>
            <a:endParaRPr lang="zh-CN" altLang="en-US" sz="1350"/>
          </a:p>
          <a:p>
            <a:r>
              <a:rPr lang="zh-CN" altLang="en-US" sz="1350"/>
              <a:t>                                                               </a:t>
            </a:r>
            <a:r>
              <a:rPr lang="zh-CN" altLang="en-US" sz="1350" b="1">
                <a:solidFill>
                  <a:srgbClr val="FF0000"/>
                </a:solidFill>
              </a:rPr>
              <a:t>句子                                                                      规则（</a:t>
            </a:r>
            <a:r>
              <a:rPr lang="en-US" altLang="zh-CN" sz="1350" b="1">
                <a:solidFill>
                  <a:srgbClr val="FF0000"/>
                </a:solidFill>
              </a:rPr>
              <a:t>rule</a:t>
            </a:r>
            <a:r>
              <a:rPr lang="zh-CN" altLang="en-US" sz="1350" b="1">
                <a:solidFill>
                  <a:srgbClr val="FF0000"/>
                </a:solidFill>
              </a:rPr>
              <a:t>）</a:t>
            </a:r>
            <a:endParaRPr lang="zh-CN" altLang="en-US" sz="1350" b="1">
              <a:solidFill>
                <a:srgbClr val="FF0000"/>
              </a:solidFill>
            </a:endParaRPr>
          </a:p>
          <a:p>
            <a:endParaRPr lang="zh-CN" altLang="en-US" sz="1350"/>
          </a:p>
          <a:p>
            <a:r>
              <a:rPr lang="zh-CN" altLang="en-US" sz="1350">
                <a:latin typeface="微软雅黑" panose="020B0503020204020204" pitchFamily="34" charset="-122"/>
                <a:ea typeface="微软雅黑" panose="020B0503020204020204" pitchFamily="34" charset="-122"/>
                <a:sym typeface="+mn-ea"/>
              </a:rPr>
              <a:t>其它例子：</a:t>
            </a:r>
            <a:endParaRPr lang="en-US" altLang="zh-CN" sz="1350">
              <a:latin typeface="微软雅黑" panose="020B0503020204020204" pitchFamily="34" charset="-122"/>
              <a:ea typeface="微软雅黑" panose="020B0503020204020204" pitchFamily="34" charset="-122"/>
            </a:endParaRPr>
          </a:p>
          <a:p>
            <a:r>
              <a:rPr lang="en-US" altLang="zh-CN" sz="1350">
                <a:sym typeface="+mn-ea"/>
              </a:rPr>
              <a:t>landey[1]</a:t>
            </a:r>
            <a:r>
              <a:rPr lang="zh-CN" altLang="zh-CN" sz="1350">
                <a:sym typeface="+mn-ea"/>
              </a:rPr>
              <a:t>想</a:t>
            </a:r>
            <a:r>
              <a:rPr lang="en-US" altLang="zh-CN" sz="1350">
                <a:sym typeface="+mn-ea"/>
              </a:rPr>
              <a:t>[2]</a:t>
            </a:r>
            <a:r>
              <a:rPr lang="zh-CN" altLang="zh-CN" sz="1350">
                <a:sym typeface="+mn-ea"/>
              </a:rPr>
              <a:t>了解</a:t>
            </a:r>
            <a:r>
              <a:rPr lang="en-US" altLang="zh-CN" sz="1350">
                <a:sym typeface="+mn-ea"/>
              </a:rPr>
              <a:t>[3]</a:t>
            </a:r>
            <a:r>
              <a:rPr lang="zh-CN" altLang="zh-CN" sz="1350">
                <a:sym typeface="+mn-ea"/>
              </a:rPr>
              <a:t>食灵</a:t>
            </a:r>
            <a:r>
              <a:rPr lang="en-US" altLang="zh-CN" sz="1350">
                <a:sym typeface="+mn-ea"/>
              </a:rPr>
              <a:t>[4]</a:t>
            </a:r>
            <a:r>
              <a:rPr lang="zh-CN" altLang="zh-CN" sz="1350">
                <a:sym typeface="+mn-ea"/>
              </a:rPr>
              <a:t>问题</a:t>
            </a:r>
            <a:r>
              <a:rPr lang="en-US" altLang="zh-CN" sz="1350">
                <a:sym typeface="+mn-ea"/>
              </a:rPr>
              <a:t>[NA]</a:t>
            </a:r>
            <a:r>
              <a:rPr lang="zh-CN" altLang="zh-CN" sz="1350">
                <a:sym typeface="+mn-ea"/>
              </a:rPr>
              <a:t>。</a:t>
            </a:r>
            <a:r>
              <a:rPr lang="en-US" altLang="zh-CN" sz="1350">
                <a:sym typeface="+mn-ea"/>
              </a:rPr>
              <a:t>|4=+</a:t>
            </a:r>
            <a:r>
              <a:rPr lang="zh-CN" altLang="zh-CN" sz="1350">
                <a:sym typeface="+mn-ea"/>
              </a:rPr>
              <a:t>食灵</a:t>
            </a:r>
            <a:r>
              <a:rPr lang="en-US" altLang="zh-CN" sz="1350">
                <a:sym typeface="+mn-ea"/>
              </a:rPr>
              <a:t>+CoCo</a:t>
            </a:r>
            <a:r>
              <a:rPr lang="zh-CN" altLang="zh-CN" sz="1350">
                <a:sym typeface="+mn-ea"/>
              </a:rPr>
              <a:t>账号</a:t>
            </a:r>
            <a:r>
              <a:rPr lang="en-US" altLang="zh-CN" sz="1350">
                <a:sym typeface="+mn-ea"/>
              </a:rPr>
              <a:t>~#[1],rule-select-business,[4].</a:t>
            </a:r>
            <a:endParaRPr lang="zh-CN" altLang="zh-CN" sz="1350"/>
          </a:p>
          <a:p>
            <a:r>
              <a:rPr lang="en-US" altLang="zh-CN" sz="1350">
                <a:sym typeface="+mn-ea"/>
              </a:rPr>
              <a:t>QA:landey[1]</a:t>
            </a:r>
            <a:r>
              <a:rPr lang="zh-CN" altLang="zh-CN" sz="1350">
                <a:sym typeface="+mn-ea"/>
              </a:rPr>
              <a:t>想</a:t>
            </a:r>
            <a:r>
              <a:rPr lang="en-US" altLang="zh-CN" sz="1350">
                <a:sym typeface="+mn-ea"/>
              </a:rPr>
              <a:t>[2]</a:t>
            </a:r>
            <a:r>
              <a:rPr lang="zh-CN" altLang="zh-CN" sz="1350">
                <a:sym typeface="+mn-ea"/>
              </a:rPr>
              <a:t>了解</a:t>
            </a:r>
            <a:r>
              <a:rPr lang="en-US" altLang="zh-CN" sz="1350">
                <a:sym typeface="+mn-ea"/>
              </a:rPr>
              <a:t>[3]</a:t>
            </a:r>
            <a:r>
              <a:rPr lang="zh-CN" altLang="zh-CN" sz="1350">
                <a:sym typeface="+mn-ea"/>
              </a:rPr>
              <a:t>食灵</a:t>
            </a:r>
            <a:r>
              <a:rPr lang="en-US" altLang="zh-CN" sz="1350">
                <a:sym typeface="+mn-ea"/>
              </a:rPr>
              <a:t>[4]</a:t>
            </a:r>
            <a:r>
              <a:rPr lang="zh-CN" altLang="zh-CN" sz="1350">
                <a:sym typeface="+mn-ea"/>
              </a:rPr>
              <a:t>问题</a:t>
            </a:r>
            <a:r>
              <a:rPr lang="en-US" altLang="zh-CN" sz="1350">
                <a:sym typeface="+mn-ea"/>
              </a:rPr>
              <a:t>[NA]</a:t>
            </a:r>
            <a:r>
              <a:rPr lang="zh-CN" altLang="zh-CN" sz="1350">
                <a:sym typeface="+mn-ea"/>
              </a:rPr>
              <a:t>。</a:t>
            </a:r>
            <a:r>
              <a:rPr lang="en-US" altLang="zh-CN" sz="1350">
                <a:sym typeface="+mn-ea"/>
              </a:rPr>
              <a:t>|4=+</a:t>
            </a:r>
            <a:r>
              <a:rPr lang="zh-CN" altLang="zh-CN" sz="1350">
                <a:sym typeface="+mn-ea"/>
              </a:rPr>
              <a:t>食灵</a:t>
            </a:r>
            <a:r>
              <a:rPr lang="en-US" altLang="zh-CN" sz="1350">
                <a:sym typeface="+mn-ea"/>
              </a:rPr>
              <a:t>+CoCo</a:t>
            </a:r>
            <a:r>
              <a:rPr lang="zh-CN" altLang="zh-CN" sz="1350">
                <a:sym typeface="+mn-ea"/>
              </a:rPr>
              <a:t>账号</a:t>
            </a:r>
            <a:r>
              <a:rPr lang="en-US" altLang="zh-CN" sz="1350">
                <a:sym typeface="+mn-ea"/>
              </a:rPr>
              <a:t>~#[1],rule-select-business,[4].</a:t>
            </a:r>
            <a:endParaRPr lang="en-US" altLang="zh-CN" sz="1350"/>
          </a:p>
          <a:p>
            <a:endParaRPr lang="zh-CN" altLang="en-US" sz="1350"/>
          </a:p>
        </p:txBody>
      </p:sp>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p>
            <a:r>
              <a:rPr lang="zh-CN" altLang="en-US" b="1">
                <a:solidFill>
                  <a:schemeClr val="accent1"/>
                </a:solidFill>
              </a:rPr>
              <a:t>知识库编辑讲义</a:t>
            </a:r>
            <a:endParaRPr lang="zh-CN" altLang="en-US" b="1">
              <a:solidFill>
                <a:schemeClr val="accent1"/>
              </a:solidFill>
            </a:endParaRPr>
          </a:p>
        </p:txBody>
      </p:sp>
      <p:pic>
        <p:nvPicPr>
          <p:cNvPr id="5"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24009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二</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推理规则单元</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
        <p:nvSpPr>
          <p:cNvPr id="17" name="矩形 16"/>
          <p:cNvSpPr/>
          <p:nvPr/>
        </p:nvSpPr>
        <p:spPr>
          <a:xfrm>
            <a:off x="431800" y="3052445"/>
            <a:ext cx="5732145" cy="24828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a:off x="6243955" y="3052445"/>
            <a:ext cx="2071370" cy="24828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1" name="直接箭头连接符 20"/>
          <p:cNvCxnSpPr/>
          <p:nvPr/>
        </p:nvCxnSpPr>
        <p:spPr>
          <a:xfrm>
            <a:off x="3079115" y="3348990"/>
            <a:ext cx="340995" cy="863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6774180" y="3348990"/>
            <a:ext cx="340995" cy="863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24009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二</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推理规则单元</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
        <p:nvSpPr>
          <p:cNvPr id="3" name="矩形 2"/>
          <p:cNvSpPr/>
          <p:nvPr/>
        </p:nvSpPr>
        <p:spPr>
          <a:xfrm>
            <a:off x="389002" y="1173260"/>
            <a:ext cx="8394805" cy="2768600"/>
          </a:xfrm>
          <a:prstGeom prst="rect">
            <a:avLst/>
          </a:prstGeom>
        </p:spPr>
        <p:txBody>
          <a:bodyPr wrap="square">
            <a:spAutoFit/>
          </a:bodyPr>
          <a:p>
            <a:r>
              <a:rPr lang="zh-CN" altLang="en-US" sz="1500">
                <a:latin typeface="+mn-ea"/>
                <a:cs typeface="+mn-ea"/>
              </a:rPr>
              <a:t>上述推理规则：</a:t>
            </a:r>
            <a:r>
              <a:rPr lang="zh-CN" altLang="zh-CN" sz="1500">
                <a:latin typeface="+mn-ea"/>
                <a:cs typeface="+mn-ea"/>
                <a:sym typeface="+mn-ea"/>
              </a:rPr>
              <a:t>得了感冒能吃西瓜吗？</a:t>
            </a:r>
            <a:endParaRPr lang="zh-CN" altLang="zh-CN" sz="1500">
              <a:solidFill>
                <a:schemeClr val="tx1"/>
              </a:solidFill>
              <a:latin typeface="+mn-ea"/>
              <a:cs typeface="+mn-ea"/>
              <a:sym typeface="+mn-ea"/>
            </a:endParaRPr>
          </a:p>
          <a:p>
            <a:pPr lvl="0"/>
            <a:endParaRPr lang="zh-CN" altLang="zh-CN" sz="1500">
              <a:solidFill>
                <a:schemeClr val="tx1"/>
              </a:solidFill>
              <a:latin typeface="+mn-ea"/>
              <a:cs typeface="+mn-ea"/>
              <a:sym typeface="+mn-ea"/>
            </a:endParaRPr>
          </a:p>
          <a:p>
            <a:pPr lvl="0"/>
            <a:r>
              <a:rPr lang="en-US" altLang="zh-CN" sz="1200">
                <a:solidFill>
                  <a:srgbClr val="FF0000"/>
                </a:solidFill>
                <a:sym typeface="+mn-ea"/>
              </a:rPr>
              <a:t>QA:</a:t>
            </a:r>
            <a:r>
              <a:rPr lang="zh-CN" altLang="zh-CN" sz="1200">
                <a:sym typeface="+mn-ea"/>
              </a:rPr>
              <a:t>得</a:t>
            </a:r>
            <a:r>
              <a:rPr lang="en-US" altLang="zh-CN" sz="1200">
                <a:solidFill>
                  <a:srgbClr val="00B050"/>
                </a:solidFill>
                <a:sym typeface="+mn-ea"/>
              </a:rPr>
              <a:t>[1]</a:t>
            </a:r>
            <a:r>
              <a:rPr lang="zh-CN" altLang="zh-CN" sz="1200">
                <a:sym typeface="+mn-ea"/>
              </a:rPr>
              <a:t>了</a:t>
            </a:r>
            <a:r>
              <a:rPr lang="en-US" altLang="zh-CN" sz="1200">
                <a:solidFill>
                  <a:srgbClr val="FF0000"/>
                </a:solidFill>
                <a:sym typeface="+mn-ea"/>
              </a:rPr>
              <a:t>[NA]</a:t>
            </a:r>
            <a:r>
              <a:rPr lang="zh-CN" altLang="en-US" sz="1200">
                <a:sym typeface="+mn-ea"/>
              </a:rPr>
              <a:t>感冒</a:t>
            </a:r>
            <a:r>
              <a:rPr lang="en-US" altLang="zh-CN" sz="1200">
                <a:solidFill>
                  <a:srgbClr val="00B050"/>
                </a:solidFill>
                <a:sym typeface="+mn-ea"/>
              </a:rPr>
              <a:t>[2]</a:t>
            </a:r>
            <a:r>
              <a:rPr lang="zh-CN" altLang="zh-CN" sz="1200">
                <a:sym typeface="+mn-ea"/>
              </a:rPr>
              <a:t>能</a:t>
            </a:r>
            <a:r>
              <a:rPr lang="en-US" altLang="zh-CN" sz="1200">
                <a:solidFill>
                  <a:srgbClr val="00B050"/>
                </a:solidFill>
                <a:sym typeface="+mn-ea"/>
              </a:rPr>
              <a:t>[3]</a:t>
            </a:r>
            <a:r>
              <a:rPr lang="zh-CN" altLang="zh-CN" sz="1200">
                <a:sym typeface="+mn-ea"/>
              </a:rPr>
              <a:t>吃</a:t>
            </a:r>
            <a:r>
              <a:rPr lang="en-US" altLang="zh-CN" sz="1200">
                <a:solidFill>
                  <a:srgbClr val="00B050"/>
                </a:solidFill>
                <a:sym typeface="+mn-ea"/>
              </a:rPr>
              <a:t>[4]</a:t>
            </a:r>
            <a:r>
              <a:rPr lang="zh-CN" altLang="en-US" sz="1200">
                <a:sym typeface="+mn-ea"/>
              </a:rPr>
              <a:t>西瓜</a:t>
            </a:r>
            <a:r>
              <a:rPr lang="en-US" altLang="zh-CN" sz="1200">
                <a:solidFill>
                  <a:srgbClr val="00B050"/>
                </a:solidFill>
                <a:sym typeface="+mn-ea"/>
              </a:rPr>
              <a:t>[5]</a:t>
            </a:r>
            <a:r>
              <a:rPr lang="zh-CN" altLang="zh-CN" sz="1200">
                <a:sym typeface="+mn-ea"/>
              </a:rPr>
              <a:t>吗</a:t>
            </a:r>
            <a:r>
              <a:rPr lang="en-US" altLang="zh-CN" sz="1200">
                <a:solidFill>
                  <a:srgbClr val="FF0000"/>
                </a:solidFill>
                <a:sym typeface="+mn-ea"/>
              </a:rPr>
              <a:t>[NA]</a:t>
            </a:r>
            <a:r>
              <a:rPr lang="zh-CN" altLang="zh-CN" sz="1200">
                <a:sym typeface="+mn-ea"/>
              </a:rPr>
              <a:t>？</a:t>
            </a:r>
            <a:r>
              <a:rPr lang="en-US" altLang="zh-CN" sz="1200">
                <a:sym typeface="+mn-ea"/>
              </a:rPr>
              <a:t>|</a:t>
            </a:r>
            <a:r>
              <a:rPr lang="en-US" altLang="zh-CN" sz="1200">
                <a:solidFill>
                  <a:schemeClr val="accent6">
                    <a:lumMod val="50000"/>
                    <a:lumOff val="50000"/>
                  </a:schemeClr>
                </a:solidFill>
                <a:sym typeface="+mn-ea"/>
              </a:rPr>
              <a:t>1=+</a:t>
            </a:r>
            <a:r>
              <a:rPr lang="zh-CN" altLang="zh-CN" sz="1200">
                <a:solidFill>
                  <a:schemeClr val="accent6">
                    <a:lumMod val="50000"/>
                    <a:lumOff val="50000"/>
                  </a:schemeClr>
                </a:solidFill>
                <a:sym typeface="+mn-ea"/>
              </a:rPr>
              <a:t>得</a:t>
            </a:r>
            <a:r>
              <a:rPr lang="en-US" altLang="zh-CN" sz="1200">
                <a:solidFill>
                  <a:schemeClr val="accent6">
                    <a:lumMod val="50000"/>
                    <a:lumOff val="50000"/>
                  </a:schemeClr>
                </a:solidFill>
                <a:sym typeface="+mn-ea"/>
              </a:rPr>
              <a:t>+</a:t>
            </a:r>
            <a:r>
              <a:rPr lang="zh-CN" altLang="zh-CN" sz="1200">
                <a:solidFill>
                  <a:schemeClr val="accent6">
                    <a:lumMod val="50000"/>
                    <a:lumOff val="50000"/>
                  </a:schemeClr>
                </a:solidFill>
                <a:sym typeface="+mn-ea"/>
              </a:rPr>
              <a:t>有</a:t>
            </a:r>
            <a:r>
              <a:rPr lang="en-US" altLang="zh-CN" sz="1200">
                <a:solidFill>
                  <a:schemeClr val="accent6">
                    <a:lumMod val="50000"/>
                    <a:lumOff val="50000"/>
                  </a:schemeClr>
                </a:solidFill>
                <a:sym typeface="+mn-ea"/>
              </a:rPr>
              <a:t>+</a:t>
            </a:r>
            <a:r>
              <a:rPr lang="zh-CN" altLang="zh-CN" sz="1200">
                <a:solidFill>
                  <a:schemeClr val="accent6">
                    <a:lumMod val="50000"/>
                    <a:lumOff val="50000"/>
                  </a:schemeClr>
                </a:solidFill>
                <a:sym typeface="+mn-ea"/>
              </a:rPr>
              <a:t>患上</a:t>
            </a:r>
            <a:r>
              <a:rPr lang="en-US" altLang="zh-CN" sz="1200">
                <a:solidFill>
                  <a:schemeClr val="accent6">
                    <a:lumMod val="50000"/>
                    <a:lumOff val="50000"/>
                  </a:schemeClr>
                </a:solidFill>
                <a:sym typeface="+mn-ea"/>
              </a:rPr>
              <a:t>,2=++</a:t>
            </a:r>
            <a:r>
              <a:rPr lang="zh-CN" altLang="zh-CN" sz="1200">
                <a:solidFill>
                  <a:schemeClr val="accent6">
                    <a:lumMod val="50000"/>
                    <a:lumOff val="50000"/>
                  </a:schemeClr>
                </a:solidFill>
                <a:sym typeface="+mn-ea"/>
              </a:rPr>
              <a:t>疾病</a:t>
            </a:r>
            <a:r>
              <a:rPr lang="en-US" altLang="zh-CN" sz="1200">
                <a:solidFill>
                  <a:schemeClr val="accent6">
                    <a:lumMod val="50000"/>
                    <a:lumOff val="50000"/>
                  </a:schemeClr>
                </a:solidFill>
                <a:sym typeface="+mn-ea"/>
              </a:rPr>
              <a:t>,5=++</a:t>
            </a:r>
            <a:r>
              <a:rPr lang="zh-CN" altLang="en-US" sz="1200">
                <a:solidFill>
                  <a:schemeClr val="accent6">
                    <a:lumMod val="50000"/>
                    <a:lumOff val="50000"/>
                  </a:schemeClr>
                </a:solidFill>
                <a:sym typeface="+mn-ea"/>
              </a:rPr>
              <a:t>水果</a:t>
            </a:r>
            <a:r>
              <a:rPr lang="en-US" altLang="zh-CN" sz="1200">
                <a:sym typeface="+mn-ea"/>
              </a:rPr>
              <a:t>~</a:t>
            </a:r>
            <a:r>
              <a:rPr lang="en-US" altLang="zh-CN" sz="1200">
                <a:solidFill>
                  <a:srgbClr val="FF5100"/>
                </a:solidFill>
                <a:sym typeface="+mn-ea"/>
              </a:rPr>
              <a:t>#visitorname</a:t>
            </a:r>
            <a:r>
              <a:rPr lang="en-US" altLang="zh-CN" sz="1200">
                <a:sym typeface="+mn-ea"/>
              </a:rPr>
              <a:t>,</a:t>
            </a:r>
            <a:r>
              <a:rPr lang="en-US" altLang="zh-CN" sz="1200">
                <a:solidFill>
                  <a:srgbClr val="7030A0"/>
                </a:solidFill>
                <a:sym typeface="+mn-ea"/>
              </a:rPr>
              <a:t>rule-find-fruit</a:t>
            </a:r>
            <a:r>
              <a:rPr lang="en-US" altLang="zh-CN" sz="1200">
                <a:sym typeface="+mn-ea"/>
              </a:rPr>
              <a:t>,</a:t>
            </a:r>
            <a:r>
              <a:rPr lang="en-US" altLang="zh-CN" sz="1200">
                <a:solidFill>
                  <a:srgbClr val="FF5100"/>
                </a:solidFill>
                <a:sym typeface="+mn-ea"/>
              </a:rPr>
              <a:t>[5]</a:t>
            </a:r>
            <a:r>
              <a:rPr lang="en-US" altLang="zh-CN" sz="1200">
                <a:sym typeface="+mn-ea"/>
              </a:rPr>
              <a:t>.</a:t>
            </a:r>
            <a:endParaRPr lang="en-US" altLang="zh-CN" sz="1200">
              <a:sym typeface="+mn-ea"/>
            </a:endParaRPr>
          </a:p>
          <a:p>
            <a:pPr lvl="0"/>
            <a:endParaRPr lang="en-US" altLang="zh-CN" sz="1200">
              <a:latin typeface="+mn-ea"/>
              <a:cs typeface="+mn-ea"/>
              <a:sym typeface="+mn-ea"/>
            </a:endParaRPr>
          </a:p>
          <a:p>
            <a:pPr lvl="0"/>
            <a:r>
              <a:rPr lang="zh-CN" altLang="en-US" sz="1200">
                <a:latin typeface="+mn-ea"/>
                <a:cs typeface="+mn-ea"/>
                <a:sym typeface="+mn-ea"/>
              </a:rPr>
              <a:t>                                                                  </a:t>
            </a:r>
            <a:r>
              <a:rPr lang="zh-CN" altLang="en-US" sz="1200" b="1">
                <a:solidFill>
                  <a:srgbClr val="FF0000"/>
                </a:solidFill>
                <a:latin typeface="+mn-ea"/>
                <a:cs typeface="+mn-ea"/>
                <a:sym typeface="+mn-ea"/>
              </a:rPr>
              <a:t>句子                                                                           规则（</a:t>
            </a:r>
            <a:r>
              <a:rPr lang="en-US" altLang="zh-CN" sz="1200" b="1">
                <a:solidFill>
                  <a:srgbClr val="FF0000"/>
                </a:solidFill>
                <a:latin typeface="+mn-ea"/>
                <a:cs typeface="+mn-ea"/>
                <a:sym typeface="+mn-ea"/>
              </a:rPr>
              <a:t>rule</a:t>
            </a:r>
            <a:r>
              <a:rPr lang="zh-CN" altLang="en-US" sz="1200" b="1">
                <a:solidFill>
                  <a:srgbClr val="FF0000"/>
                </a:solidFill>
                <a:latin typeface="+mn-ea"/>
                <a:cs typeface="+mn-ea"/>
                <a:sym typeface="+mn-ea"/>
              </a:rPr>
              <a:t>）</a:t>
            </a:r>
            <a:endParaRPr lang="zh-CN" altLang="en-US" sz="1200" b="1">
              <a:solidFill>
                <a:srgbClr val="FF0000"/>
              </a:solidFill>
              <a:latin typeface="+mn-ea"/>
              <a:cs typeface="+mn-ea"/>
            </a:endParaRPr>
          </a:p>
          <a:p>
            <a:pPr lvl="0"/>
            <a:endParaRPr lang="zh-CN" altLang="en-US" sz="1200">
              <a:latin typeface="+mn-ea"/>
              <a:cs typeface="+mn-ea"/>
            </a:endParaRPr>
          </a:p>
          <a:p>
            <a:pPr lvl="0"/>
            <a:r>
              <a:rPr lang="zh-CN" altLang="en-US" sz="1200">
                <a:latin typeface="+mn-ea"/>
                <a:cs typeface="+mn-ea"/>
              </a:rPr>
              <a:t>注</a:t>
            </a:r>
            <a:r>
              <a:rPr lang="en-US" altLang="zh-CN" sz="1200">
                <a:latin typeface="+mn-ea"/>
                <a:cs typeface="+mn-ea"/>
              </a:rPr>
              <a:t>:</a:t>
            </a:r>
            <a:r>
              <a:rPr lang="zh-CN" altLang="en-US" sz="1200" b="1">
                <a:latin typeface="+mn-ea"/>
                <a:cs typeface="+mn-ea"/>
              </a:rPr>
              <a:t>颜色只是为了方便观看</a:t>
            </a:r>
            <a:r>
              <a:rPr lang="en-US" altLang="zh-CN" sz="1200" b="1">
                <a:latin typeface="+mn-ea"/>
                <a:cs typeface="+mn-ea"/>
              </a:rPr>
              <a:t>,</a:t>
            </a:r>
            <a:r>
              <a:rPr lang="zh-CN" altLang="en-US" sz="1200" b="1">
                <a:latin typeface="+mn-ea"/>
                <a:cs typeface="+mn-ea"/>
              </a:rPr>
              <a:t>规则中</a:t>
            </a:r>
            <a:r>
              <a:rPr lang="en-US" altLang="zh-CN" sz="1200" b="1">
                <a:latin typeface="+mn-ea"/>
                <a:cs typeface="+mn-ea"/>
              </a:rPr>
              <a:t>”,”</a:t>
            </a:r>
            <a:r>
              <a:rPr lang="en-US" altLang="zh-CN" sz="1200" b="1">
                <a:latin typeface="+mn-ea"/>
                <a:cs typeface="+mn-ea"/>
              </a:rPr>
              <a:t> </a:t>
            </a:r>
            <a:r>
              <a:rPr lang="zh-CN" altLang="en-US" sz="1200" b="1">
                <a:latin typeface="+mn-ea"/>
                <a:cs typeface="+mn-ea"/>
              </a:rPr>
              <a:t>必须是英文逗号</a:t>
            </a:r>
            <a:endParaRPr lang="en-US" altLang="zh-CN" sz="1200" b="1">
              <a:latin typeface="+mn-ea"/>
              <a:cs typeface="+mn-ea"/>
            </a:endParaRPr>
          </a:p>
          <a:p>
            <a:pPr indent="0">
              <a:buClr>
                <a:schemeClr val="tx1">
                  <a:lumMod val="95000"/>
                  <a:lumOff val="5000"/>
                </a:schemeClr>
              </a:buClr>
              <a:buFont typeface="+mj-ea"/>
              <a:buNone/>
            </a:pPr>
            <a:r>
              <a:rPr lang="en-US" altLang="zh-CN" sz="1200">
                <a:solidFill>
                  <a:schemeClr val="tx1"/>
                </a:solidFill>
                <a:latin typeface="+mn-ea"/>
                <a:cs typeface="+mn-ea"/>
              </a:rPr>
              <a:t>1). </a:t>
            </a:r>
            <a:r>
              <a:rPr lang="en-US" altLang="zh-CN" sz="1200">
                <a:solidFill>
                  <a:srgbClr val="FF0000"/>
                </a:solidFill>
                <a:latin typeface="+mn-ea"/>
                <a:cs typeface="+mn-ea"/>
              </a:rPr>
              <a:t>[NA]</a:t>
            </a:r>
            <a:r>
              <a:rPr lang="zh-CN" altLang="zh-CN" sz="1200">
                <a:solidFill>
                  <a:schemeClr val="tx1"/>
                </a:solidFill>
                <a:latin typeface="+mn-ea"/>
                <a:cs typeface="+mn-ea"/>
                <a:sym typeface="+mn-ea"/>
              </a:rPr>
              <a:t>表示</a:t>
            </a:r>
            <a:r>
              <a:rPr lang="zh-CN" altLang="en-US" sz="1200">
                <a:latin typeface="+mn-ea"/>
                <a:cs typeface="+mn-ea"/>
                <a:sym typeface="+mn-ea"/>
              </a:rPr>
              <a:t>忽略词性</a:t>
            </a:r>
            <a:r>
              <a:rPr lang="zh-CN" altLang="zh-CN" sz="1200">
                <a:latin typeface="+mn-ea"/>
                <a:cs typeface="+mn-ea"/>
                <a:sym typeface="+mn-ea"/>
              </a:rPr>
              <a:t>，</a:t>
            </a:r>
            <a:r>
              <a:rPr lang="zh-CN" altLang="en-US" sz="1200">
                <a:latin typeface="+mn-ea"/>
                <a:cs typeface="+mn-ea"/>
                <a:sym typeface="+mn-ea"/>
              </a:rPr>
              <a:t>即</a:t>
            </a:r>
            <a:r>
              <a:rPr lang="en-US" altLang="zh-CN" sz="1200" b="1">
                <a:latin typeface="+mn-ea"/>
                <a:cs typeface="+mn-ea"/>
                <a:sym typeface="+mn-ea"/>
              </a:rPr>
              <a:t>”</a:t>
            </a:r>
            <a:r>
              <a:rPr lang="zh-CN" altLang="en-US" sz="1200">
                <a:latin typeface="+mn-ea"/>
                <a:cs typeface="+mn-ea"/>
                <a:sym typeface="+mn-ea"/>
              </a:rPr>
              <a:t>了</a:t>
            </a:r>
            <a:r>
              <a:rPr lang="en-US" altLang="zh-CN" sz="1200" b="1">
                <a:latin typeface="+mn-ea"/>
                <a:cs typeface="+mn-ea"/>
                <a:sym typeface="+mn-ea"/>
              </a:rPr>
              <a:t>”</a:t>
            </a:r>
            <a:r>
              <a:rPr lang="en-US" altLang="zh-CN" sz="1200">
                <a:latin typeface="+mn-ea"/>
                <a:cs typeface="+mn-ea"/>
                <a:sym typeface="+mn-ea"/>
              </a:rPr>
              <a:t>&amp;</a:t>
            </a:r>
            <a:r>
              <a:rPr lang="en-US" altLang="zh-CN" sz="1200" b="1">
                <a:latin typeface="+mn-ea"/>
                <a:cs typeface="+mn-ea"/>
                <a:sym typeface="+mn-ea"/>
              </a:rPr>
              <a:t>“</a:t>
            </a:r>
            <a:r>
              <a:rPr lang="zh-CN" altLang="en-US" sz="1200">
                <a:latin typeface="+mn-ea"/>
                <a:cs typeface="+mn-ea"/>
                <a:sym typeface="+mn-ea"/>
              </a:rPr>
              <a:t>吗</a:t>
            </a:r>
            <a:r>
              <a:rPr lang="en-US" altLang="zh-CN" sz="1200" b="1">
                <a:latin typeface="+mn-ea"/>
                <a:cs typeface="+mn-ea"/>
                <a:sym typeface="+mn-ea"/>
              </a:rPr>
              <a:t>”</a:t>
            </a:r>
            <a:r>
              <a:rPr lang="zh-CN" altLang="en-US" sz="1200">
                <a:latin typeface="+mn-ea"/>
                <a:cs typeface="+mn-ea"/>
                <a:sym typeface="+mn-ea"/>
              </a:rPr>
              <a:t>的位置可以是任意词性的词，</a:t>
            </a:r>
            <a:r>
              <a:rPr lang="zh-CN" altLang="zh-CN" sz="1200">
                <a:latin typeface="+mn-ea"/>
                <a:cs typeface="+mn-ea"/>
                <a:sym typeface="+mn-ea"/>
              </a:rPr>
              <a:t>但必须注意的是：被</a:t>
            </a:r>
            <a:r>
              <a:rPr lang="en-US" altLang="zh-CN" sz="1200">
                <a:latin typeface="+mn-ea"/>
                <a:cs typeface="+mn-ea"/>
                <a:sym typeface="+mn-ea"/>
              </a:rPr>
              <a:t>[NA]</a:t>
            </a:r>
            <a:r>
              <a:rPr lang="zh-CN" altLang="zh-CN" sz="1200">
                <a:latin typeface="+mn-ea"/>
                <a:cs typeface="+mn-ea"/>
                <a:sym typeface="+mn-ea"/>
              </a:rPr>
              <a:t>的词不能出现在句子各变量的连线上（句子结构图看）</a:t>
            </a:r>
            <a:r>
              <a:rPr lang="en-US" altLang="zh-CN" sz="1200">
                <a:latin typeface="+mn-ea"/>
                <a:cs typeface="+mn-ea"/>
                <a:sym typeface="+mn-ea"/>
              </a:rPr>
              <a:t>,</a:t>
            </a:r>
            <a:r>
              <a:rPr lang="zh-CN" altLang="zh-CN" sz="1200">
                <a:latin typeface="+mn-ea"/>
                <a:cs typeface="+mn-ea"/>
                <a:sym typeface="+mn-ea"/>
              </a:rPr>
              <a:t>还有所有没有被删除的词之间必须相连，否则会出错。</a:t>
            </a:r>
            <a:endParaRPr lang="en-US" altLang="zh-CN" sz="1200">
              <a:latin typeface="+mn-ea"/>
              <a:cs typeface="+mn-ea"/>
            </a:endParaRPr>
          </a:p>
          <a:p>
            <a:pPr indent="0">
              <a:buClr>
                <a:schemeClr val="tx1">
                  <a:lumMod val="95000"/>
                  <a:lumOff val="5000"/>
                </a:schemeClr>
              </a:buClr>
              <a:buFont typeface="+mj-ea"/>
              <a:buNone/>
            </a:pPr>
            <a:endParaRPr lang="en-US" altLang="zh-CN" sz="1200">
              <a:solidFill>
                <a:schemeClr val="tx1"/>
              </a:solidFill>
              <a:latin typeface="+mn-ea"/>
              <a:cs typeface="+mn-ea"/>
            </a:endParaRPr>
          </a:p>
          <a:p>
            <a:pPr indent="0">
              <a:buClr>
                <a:schemeClr val="tx1">
                  <a:lumMod val="95000"/>
                  <a:lumOff val="5000"/>
                </a:schemeClr>
              </a:buClr>
              <a:buFont typeface="+mj-ea"/>
              <a:buNone/>
            </a:pPr>
            <a:r>
              <a:rPr lang="en-US" altLang="zh-CN" sz="1200">
                <a:solidFill>
                  <a:schemeClr val="tx1"/>
                </a:solidFill>
                <a:latin typeface="+mn-ea"/>
                <a:cs typeface="+mn-ea"/>
              </a:rPr>
              <a:t>2). </a:t>
            </a:r>
            <a:r>
              <a:rPr lang="en-US" altLang="zh-CN" sz="1200">
                <a:solidFill>
                  <a:srgbClr val="FF0000"/>
                </a:solidFill>
                <a:latin typeface="+mn-ea"/>
                <a:cs typeface="+mn-ea"/>
              </a:rPr>
              <a:t>QA:</a:t>
            </a:r>
            <a:r>
              <a:rPr lang="zh-CN" altLang="en-US" sz="1200">
                <a:latin typeface="+mn-ea"/>
                <a:cs typeface="+mn-ea"/>
              </a:rPr>
              <a:t>类型表示疑问句，疑问句编写规则时句首需要加</a:t>
            </a:r>
            <a:r>
              <a:rPr lang="en-US" altLang="zh-CN" sz="1200" b="1">
                <a:latin typeface="+mn-ea"/>
                <a:cs typeface="+mn-ea"/>
              </a:rPr>
              <a:t>“</a:t>
            </a:r>
            <a:r>
              <a:rPr lang="en-US" altLang="zh-CN" sz="1200">
                <a:latin typeface="+mn-ea"/>
                <a:cs typeface="+mn-ea"/>
              </a:rPr>
              <a:t>QA:</a:t>
            </a:r>
            <a:r>
              <a:rPr lang="en-US" altLang="zh-CN" sz="1200" b="1">
                <a:latin typeface="+mn-ea"/>
                <a:cs typeface="+mn-ea"/>
              </a:rPr>
              <a:t>”</a:t>
            </a:r>
            <a:r>
              <a:rPr lang="zh-CN" altLang="en-US" sz="1200" b="1">
                <a:latin typeface="+mn-ea"/>
                <a:cs typeface="+mn-ea"/>
              </a:rPr>
              <a:t>，</a:t>
            </a:r>
            <a:r>
              <a:rPr lang="zh-CN" altLang="en-US" sz="1200">
                <a:latin typeface="+mn-ea"/>
                <a:cs typeface="+mn-ea"/>
              </a:rPr>
              <a:t>陈述句不需要加，如上文中</a:t>
            </a:r>
            <a:r>
              <a:rPr lang="en-US" altLang="zh-CN" sz="1200" b="1">
                <a:latin typeface="+mn-ea"/>
                <a:cs typeface="+mn-ea"/>
              </a:rPr>
              <a:t>“</a:t>
            </a:r>
            <a:r>
              <a:rPr lang="en-US" altLang="zh-CN" sz="1200">
                <a:latin typeface="+mn-ea"/>
                <a:cs typeface="+mn-ea"/>
              </a:rPr>
              <a:t>eg1</a:t>
            </a:r>
            <a:r>
              <a:rPr lang="en-US" altLang="zh-CN" sz="1200" b="1">
                <a:latin typeface="+mn-ea"/>
                <a:cs typeface="+mn-ea"/>
              </a:rPr>
              <a:t>”</a:t>
            </a:r>
            <a:r>
              <a:rPr lang="zh-CN" altLang="en-US" sz="1200">
                <a:latin typeface="+mn-ea"/>
                <a:cs typeface="+mn-ea"/>
              </a:rPr>
              <a:t>。</a:t>
            </a:r>
            <a:endParaRPr lang="en-US" altLang="zh-CN" sz="1200">
              <a:latin typeface="+mn-ea"/>
              <a:cs typeface="+mn-ea"/>
            </a:endParaRPr>
          </a:p>
          <a:p>
            <a:pPr indent="0">
              <a:buClr>
                <a:schemeClr val="tx1">
                  <a:lumMod val="95000"/>
                  <a:lumOff val="5000"/>
                </a:schemeClr>
              </a:buClr>
              <a:buFont typeface="+mj-ea"/>
              <a:buNone/>
            </a:pPr>
            <a:endParaRPr lang="en-US" altLang="zh-CN" sz="1200">
              <a:solidFill>
                <a:schemeClr val="tx1"/>
              </a:solidFill>
              <a:latin typeface="+mn-ea"/>
              <a:cs typeface="+mn-ea"/>
            </a:endParaRPr>
          </a:p>
          <a:p>
            <a:pPr indent="0">
              <a:buClr>
                <a:schemeClr val="tx1">
                  <a:lumMod val="95000"/>
                  <a:lumOff val="5000"/>
                </a:schemeClr>
              </a:buClr>
              <a:buFont typeface="+mj-ea"/>
              <a:buNone/>
            </a:pPr>
            <a:r>
              <a:rPr lang="en-US" altLang="zh-CN" sz="1200">
                <a:solidFill>
                  <a:schemeClr val="tx1"/>
                </a:solidFill>
                <a:latin typeface="+mn-ea"/>
                <a:cs typeface="+mn-ea"/>
              </a:rPr>
              <a:t>3). </a:t>
            </a:r>
            <a:r>
              <a:rPr lang="en-US" altLang="zh-CN" sz="1200">
                <a:solidFill>
                  <a:srgbClr val="00B050"/>
                </a:solidFill>
                <a:latin typeface="+mn-ea"/>
                <a:cs typeface="+mn-ea"/>
              </a:rPr>
              <a:t>[4]</a:t>
            </a:r>
            <a:r>
              <a:rPr lang="zh-CN" altLang="en-US" sz="1200">
                <a:latin typeface="+mn-ea"/>
                <a:cs typeface="+mn-ea"/>
              </a:rPr>
              <a:t>类型（即数字序号类型）表示变量（最多</a:t>
            </a:r>
            <a:r>
              <a:rPr lang="en-US" altLang="zh-CN" sz="1200">
                <a:latin typeface="+mn-ea"/>
                <a:cs typeface="+mn-ea"/>
              </a:rPr>
              <a:t>6</a:t>
            </a:r>
            <a:r>
              <a:rPr lang="zh-CN" altLang="en-US" sz="1200">
                <a:latin typeface="+mn-ea"/>
                <a:cs typeface="+mn-ea"/>
              </a:rPr>
              <a:t>个），即</a:t>
            </a:r>
            <a:r>
              <a:rPr lang="en-US" altLang="zh-CN" sz="1200" b="1">
                <a:latin typeface="+mn-ea"/>
                <a:cs typeface="+mn-ea"/>
              </a:rPr>
              <a:t>“</a:t>
            </a:r>
            <a:r>
              <a:rPr lang="zh-CN" altLang="en-US" sz="1200">
                <a:latin typeface="+mn-ea"/>
                <a:cs typeface="+mn-ea"/>
              </a:rPr>
              <a:t>吃</a:t>
            </a:r>
            <a:r>
              <a:rPr lang="en-US" altLang="zh-CN" sz="1200" b="1">
                <a:latin typeface="+mn-ea"/>
                <a:cs typeface="+mn-ea"/>
              </a:rPr>
              <a:t>”</a:t>
            </a:r>
            <a:r>
              <a:rPr lang="zh-CN" altLang="en-US" sz="1200">
                <a:latin typeface="+mn-ea"/>
                <a:cs typeface="+mn-ea"/>
              </a:rPr>
              <a:t>的位置可以是相同词性的不同词，如（买，切等）</a:t>
            </a:r>
            <a:endParaRPr lang="en-US" altLang="zh-CN" sz="1200">
              <a:latin typeface="+mn-ea"/>
              <a:cs typeface="+mn-ea"/>
            </a:endParaRPr>
          </a:p>
          <a:p>
            <a:endParaRPr lang="en-US" altLang="zh-CN" sz="1200" dirty="0">
              <a:latin typeface="+mn-ea"/>
              <a:cs typeface="+mn-ea"/>
            </a:endParaRPr>
          </a:p>
        </p:txBody>
      </p:sp>
      <p:sp>
        <p:nvSpPr>
          <p:cNvPr id="17" name="矩形 16"/>
          <p:cNvSpPr/>
          <p:nvPr/>
        </p:nvSpPr>
        <p:spPr>
          <a:xfrm>
            <a:off x="438785" y="1661160"/>
            <a:ext cx="5732145" cy="24828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a:off x="6250940" y="1661160"/>
            <a:ext cx="2095500" cy="24828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1" name="直接箭头连接符 20"/>
          <p:cNvCxnSpPr/>
          <p:nvPr/>
        </p:nvCxnSpPr>
        <p:spPr>
          <a:xfrm>
            <a:off x="3086100" y="1957705"/>
            <a:ext cx="340995" cy="863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6781165" y="1957705"/>
            <a:ext cx="340995" cy="863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6250940" y="3744595"/>
            <a:ext cx="1699260" cy="1198880"/>
          </a:xfrm>
          <a:prstGeom prst="rect">
            <a:avLst/>
          </a:prstGeom>
        </p:spPr>
      </p:pic>
      <p:sp>
        <p:nvSpPr>
          <p:cNvPr id="4" name="文本框 3"/>
          <p:cNvSpPr txBox="1"/>
          <p:nvPr/>
        </p:nvSpPr>
        <p:spPr>
          <a:xfrm>
            <a:off x="389255" y="3788410"/>
            <a:ext cx="5568950" cy="1198880"/>
          </a:xfrm>
          <a:prstGeom prst="rect">
            <a:avLst/>
          </a:prstGeom>
          <a:noFill/>
        </p:spPr>
        <p:txBody>
          <a:bodyPr wrap="square" rtlCol="0">
            <a:spAutoFit/>
          </a:bodyPr>
          <a:p>
            <a:pPr indent="0" algn="l">
              <a:buClr>
                <a:schemeClr val="tx1">
                  <a:lumMod val="95000"/>
                  <a:lumOff val="5000"/>
                </a:schemeClr>
              </a:buClr>
              <a:buFont typeface="+mj-ea"/>
              <a:buNone/>
            </a:pPr>
            <a:r>
              <a:rPr lang="en-US" altLang="zh-CN" sz="1200">
                <a:solidFill>
                  <a:schemeClr val="tx1"/>
                </a:solidFill>
                <a:latin typeface="+mn-ea"/>
                <a:cs typeface="+mn-ea"/>
                <a:sym typeface="+mn-ea"/>
              </a:rPr>
              <a:t>4).</a:t>
            </a:r>
            <a:r>
              <a:rPr lang="en-US" altLang="zh-CN" sz="1200">
                <a:solidFill>
                  <a:srgbClr val="00B0F0"/>
                </a:solidFill>
                <a:latin typeface="+mn-ea"/>
                <a:cs typeface="+mn-ea"/>
                <a:sym typeface="+mn-ea"/>
              </a:rPr>
              <a:t> =+</a:t>
            </a:r>
            <a:r>
              <a:rPr lang="zh-CN" altLang="en-US" sz="1200">
                <a:solidFill>
                  <a:srgbClr val="00B0F0"/>
                </a:solidFill>
                <a:latin typeface="+mn-ea"/>
                <a:cs typeface="+mn-ea"/>
                <a:sym typeface="+mn-ea"/>
              </a:rPr>
              <a:t>得</a:t>
            </a:r>
            <a:r>
              <a:rPr lang="en-US" altLang="zh-CN" sz="1200">
                <a:solidFill>
                  <a:srgbClr val="00B0F0"/>
                </a:solidFill>
                <a:latin typeface="+mn-ea"/>
                <a:cs typeface="+mn-ea"/>
                <a:sym typeface="+mn-ea"/>
              </a:rPr>
              <a:t>+</a:t>
            </a:r>
            <a:r>
              <a:rPr lang="zh-CN" altLang="en-US" sz="1200">
                <a:solidFill>
                  <a:srgbClr val="00B0F0"/>
                </a:solidFill>
                <a:latin typeface="+mn-ea"/>
                <a:cs typeface="+mn-ea"/>
                <a:sym typeface="+mn-ea"/>
              </a:rPr>
              <a:t>有</a:t>
            </a:r>
            <a:r>
              <a:rPr lang="en-US" altLang="zh-CN" sz="1200">
                <a:solidFill>
                  <a:srgbClr val="00B0F0"/>
                </a:solidFill>
                <a:latin typeface="+mn-ea"/>
                <a:cs typeface="+mn-ea"/>
                <a:sym typeface="+mn-ea"/>
              </a:rPr>
              <a:t>+</a:t>
            </a:r>
            <a:r>
              <a:rPr lang="zh-CN" altLang="en-US" sz="1200">
                <a:solidFill>
                  <a:srgbClr val="00B0F0"/>
                </a:solidFill>
                <a:latin typeface="+mn-ea"/>
                <a:cs typeface="+mn-ea"/>
                <a:sym typeface="+mn-ea"/>
              </a:rPr>
              <a:t>患上</a:t>
            </a:r>
            <a:r>
              <a:rPr lang="zh-CN" altLang="en-US" sz="1200">
                <a:latin typeface="+mn-ea"/>
                <a:cs typeface="+mn-ea"/>
                <a:sym typeface="+mn-ea"/>
              </a:rPr>
              <a:t>类型表示值域（词语限定），即</a:t>
            </a:r>
            <a:r>
              <a:rPr lang="en-US" altLang="zh-CN" sz="1200">
                <a:latin typeface="+mn-ea"/>
                <a:cs typeface="+mn-ea"/>
                <a:sym typeface="+mn-ea"/>
              </a:rPr>
              <a:t>“</a:t>
            </a:r>
            <a:r>
              <a:rPr lang="zh-CN" altLang="en-US" sz="1200">
                <a:latin typeface="+mn-ea"/>
                <a:cs typeface="+mn-ea"/>
                <a:sym typeface="+mn-ea"/>
              </a:rPr>
              <a:t>得</a:t>
            </a:r>
            <a:r>
              <a:rPr lang="en-US" altLang="zh-CN" sz="1200">
                <a:latin typeface="+mn-ea"/>
                <a:cs typeface="+mn-ea"/>
                <a:sym typeface="+mn-ea"/>
              </a:rPr>
              <a:t>”</a:t>
            </a:r>
            <a:r>
              <a:rPr lang="zh-CN" altLang="en-US" sz="1200">
                <a:latin typeface="+mn-ea"/>
                <a:cs typeface="+mn-ea"/>
                <a:sym typeface="+mn-ea"/>
              </a:rPr>
              <a:t>位置只能是得、有或者患上三个词才会被识别，如果值域只有一个字，则需</a:t>
            </a:r>
            <a:r>
              <a:rPr lang="en-US" altLang="zh-CN" sz="1200">
                <a:latin typeface="+mn-ea"/>
                <a:cs typeface="+mn-ea"/>
                <a:sym typeface="+mn-ea"/>
              </a:rPr>
              <a:t>+none</a:t>
            </a:r>
            <a:r>
              <a:rPr lang="zh-CN" altLang="en-US" sz="1200">
                <a:latin typeface="+mn-ea"/>
                <a:cs typeface="+mn-ea"/>
                <a:sym typeface="+mn-ea"/>
              </a:rPr>
              <a:t>，如</a:t>
            </a:r>
            <a:r>
              <a:rPr lang="en-US" altLang="zh-CN" sz="1200">
                <a:latin typeface="+mn-ea"/>
                <a:cs typeface="+mn-ea"/>
                <a:sym typeface="+mn-ea"/>
              </a:rPr>
              <a:t>“</a:t>
            </a:r>
            <a:r>
              <a:rPr lang="zh-CN" altLang="en-US" sz="1200">
                <a:latin typeface="+mn-ea"/>
                <a:cs typeface="+mn-ea"/>
                <a:sym typeface="+mn-ea"/>
              </a:rPr>
              <a:t>能</a:t>
            </a:r>
            <a:r>
              <a:rPr lang="en-US" altLang="zh-CN" sz="1200">
                <a:latin typeface="+mn-ea"/>
                <a:cs typeface="+mn-ea"/>
                <a:sym typeface="+mn-ea"/>
              </a:rPr>
              <a:t>”</a:t>
            </a:r>
            <a:r>
              <a:rPr lang="zh-CN" altLang="en-US" sz="1200">
                <a:sym typeface="+mn-ea"/>
              </a:rPr>
              <a:t>的位置若加值域可以加上</a:t>
            </a:r>
            <a:r>
              <a:rPr lang="zh-CN" altLang="en-US" sz="1200">
                <a:latin typeface="+mn-ea"/>
                <a:cs typeface="+mn-ea"/>
                <a:sym typeface="+mn-ea"/>
              </a:rPr>
              <a:t>：</a:t>
            </a:r>
            <a:r>
              <a:rPr lang="en-US" altLang="zh-CN" sz="1200">
                <a:solidFill>
                  <a:srgbClr val="00B0F0"/>
                </a:solidFill>
                <a:latin typeface="+mn-ea"/>
                <a:cs typeface="+mn-ea"/>
                <a:sym typeface="+mn-ea"/>
              </a:rPr>
              <a:t>3=+</a:t>
            </a:r>
            <a:r>
              <a:rPr lang="zh-CN" altLang="en-US" sz="1200">
                <a:solidFill>
                  <a:srgbClr val="00B0F0"/>
                </a:solidFill>
                <a:latin typeface="+mn-ea"/>
                <a:cs typeface="+mn-ea"/>
                <a:sym typeface="+mn-ea"/>
              </a:rPr>
              <a:t>能</a:t>
            </a:r>
            <a:r>
              <a:rPr lang="en-US" altLang="zh-CN" sz="1200">
                <a:solidFill>
                  <a:srgbClr val="00B0F0"/>
                </a:solidFill>
                <a:latin typeface="+mn-ea"/>
                <a:cs typeface="+mn-ea"/>
                <a:sym typeface="+mn-ea"/>
              </a:rPr>
              <a:t>+none</a:t>
            </a:r>
            <a:r>
              <a:rPr lang="zh-CN" altLang="en-US" sz="1200">
                <a:solidFill>
                  <a:srgbClr val="00B0F0"/>
                </a:solidFill>
                <a:latin typeface="+mn-ea"/>
                <a:cs typeface="+mn-ea"/>
                <a:sym typeface="+mn-ea"/>
              </a:rPr>
              <a:t>。</a:t>
            </a:r>
            <a:r>
              <a:rPr lang="zh-CN" altLang="en-US" sz="1200">
                <a:latin typeface="+mn-ea"/>
                <a:cs typeface="+mn-ea"/>
                <a:sym typeface="+mn-ea"/>
              </a:rPr>
              <a:t>但该例中</a:t>
            </a:r>
            <a:r>
              <a:rPr lang="en-US" altLang="zh-CN" sz="1200">
                <a:latin typeface="+mn-ea"/>
                <a:cs typeface="+mn-ea"/>
                <a:sym typeface="+mn-ea"/>
              </a:rPr>
              <a:t>“</a:t>
            </a:r>
            <a:r>
              <a:rPr lang="zh-CN" altLang="en-US" sz="1200">
                <a:latin typeface="+mn-ea"/>
                <a:cs typeface="+mn-ea"/>
                <a:sym typeface="+mn-ea"/>
              </a:rPr>
              <a:t>能</a:t>
            </a:r>
            <a:r>
              <a:rPr lang="en-US" altLang="zh-CN" sz="1200">
                <a:latin typeface="+mn-ea"/>
                <a:cs typeface="+mn-ea"/>
                <a:sym typeface="+mn-ea"/>
              </a:rPr>
              <a:t>”</a:t>
            </a:r>
            <a:r>
              <a:rPr lang="zh-CN" altLang="en-US" sz="1200">
                <a:latin typeface="+mn-ea"/>
                <a:cs typeface="+mn-ea"/>
                <a:sym typeface="+mn-ea"/>
              </a:rPr>
              <a:t>的位置并没有值域限定所以如有句子结构与右图红圈中结构相同时会被识别。</a:t>
            </a:r>
            <a:endParaRPr lang="en-US" altLang="zh-CN" sz="1200">
              <a:solidFill>
                <a:srgbClr val="00B0F0"/>
              </a:solidFill>
              <a:latin typeface="+mn-ea"/>
              <a:cs typeface="+mn-ea"/>
            </a:endParaRPr>
          </a:p>
          <a:p>
            <a:pPr algn="l"/>
            <a:endParaRPr lang="en-US" altLang="zh-CN" sz="1200" dirty="0">
              <a:latin typeface="+mn-ea"/>
              <a:cs typeface="+mn-ea"/>
            </a:endParaRPr>
          </a:p>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24009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二</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推理规则单元</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
        <p:nvSpPr>
          <p:cNvPr id="5" name="文本框 4"/>
          <p:cNvSpPr txBox="1"/>
          <p:nvPr/>
        </p:nvSpPr>
        <p:spPr>
          <a:xfrm>
            <a:off x="389890" y="1255395"/>
            <a:ext cx="8394065" cy="3507740"/>
          </a:xfrm>
          <a:prstGeom prst="rect">
            <a:avLst/>
          </a:prstGeom>
          <a:noFill/>
        </p:spPr>
        <p:txBody>
          <a:bodyPr wrap="square" rtlCol="0">
            <a:spAutoFit/>
          </a:bodyPr>
          <a:p>
            <a:pPr indent="0" algn="l">
              <a:buClr>
                <a:schemeClr val="tx1">
                  <a:lumMod val="95000"/>
                  <a:lumOff val="5000"/>
                </a:schemeClr>
              </a:buClr>
              <a:buFont typeface="+mj-ea"/>
              <a:buNone/>
            </a:pPr>
            <a:r>
              <a:rPr lang="en-US" altLang="zh-CN" sz="1200">
                <a:solidFill>
                  <a:schemeClr val="tx1"/>
                </a:solidFill>
                <a:latin typeface="+mn-ea"/>
                <a:cs typeface="+mn-ea"/>
                <a:sym typeface="+mn-ea"/>
              </a:rPr>
              <a:t>5). </a:t>
            </a:r>
            <a:r>
              <a:rPr lang="zh-CN" altLang="en-US" sz="1200">
                <a:solidFill>
                  <a:schemeClr val="tx1"/>
                </a:solidFill>
                <a:latin typeface="+mn-ea"/>
                <a:cs typeface="+mn-ea"/>
                <a:sym typeface="+mn-ea"/>
              </a:rPr>
              <a:t>规则部分中</a:t>
            </a:r>
            <a:r>
              <a:rPr lang="en-US" altLang="zh-CN" sz="1200">
                <a:solidFill>
                  <a:srgbClr val="FF5100"/>
                </a:solidFill>
                <a:latin typeface="+mn-ea"/>
                <a:sym typeface="+mn-ea"/>
              </a:rPr>
              <a:t>#visitorname</a:t>
            </a:r>
            <a:r>
              <a:rPr lang="en-US" altLang="zh-CN" sz="1200">
                <a:latin typeface="+mn-ea"/>
                <a:cs typeface="+mn-ea"/>
                <a:sym typeface="+mn-ea"/>
              </a:rPr>
              <a:t>&amp;</a:t>
            </a:r>
            <a:r>
              <a:rPr lang="en-US" altLang="zh-CN" sz="1200">
                <a:solidFill>
                  <a:srgbClr val="FF5100"/>
                </a:solidFill>
                <a:latin typeface="+mn-ea"/>
                <a:cs typeface="+mn-ea"/>
                <a:sym typeface="+mn-ea"/>
              </a:rPr>
              <a:t>[5]</a:t>
            </a:r>
            <a:r>
              <a:rPr lang="zh-CN" altLang="en-US" sz="1200">
                <a:latin typeface="+mn-ea"/>
                <a:cs typeface="+mn-ea"/>
                <a:sym typeface="+mn-ea"/>
              </a:rPr>
              <a:t>表示规则读取关键词的序号，如例该规则预期读取（</a:t>
            </a:r>
            <a:r>
              <a:rPr lang="en-US" altLang="zh-CN" sz="1200">
                <a:solidFill>
                  <a:srgbClr val="FF5100"/>
                </a:solidFill>
                <a:latin typeface="+mn-ea"/>
                <a:sym typeface="+mn-ea"/>
              </a:rPr>
              <a:t>visitorname</a:t>
            </a:r>
            <a:r>
              <a:rPr lang="zh-CN" altLang="en-US" sz="1200">
                <a:latin typeface="+mn-ea"/>
                <a:cs typeface="+mn-ea"/>
                <a:sym typeface="+mn-ea"/>
              </a:rPr>
              <a:t>，</a:t>
            </a:r>
            <a:r>
              <a:rPr lang="zh-CN" altLang="en-US" sz="1200">
                <a:solidFill>
                  <a:srgbClr val="FF5100"/>
                </a:solidFill>
                <a:latin typeface="+mn-ea"/>
                <a:sym typeface="+mn-ea"/>
              </a:rPr>
              <a:t>西瓜</a:t>
            </a:r>
            <a:r>
              <a:rPr lang="zh-CN" altLang="en-US" sz="1200">
                <a:latin typeface="+mn-ea"/>
                <a:cs typeface="+mn-ea"/>
                <a:sym typeface="+mn-ea"/>
              </a:rPr>
              <a:t>）</a:t>
            </a:r>
            <a:r>
              <a:rPr lang="en-US" altLang="zh-CN" sz="1200">
                <a:latin typeface="+mn-ea"/>
                <a:cs typeface="+mn-ea"/>
                <a:sym typeface="+mn-ea"/>
              </a:rPr>
              <a:t>,</a:t>
            </a:r>
            <a:r>
              <a:rPr lang="zh-CN" altLang="en-US" sz="1200">
                <a:latin typeface="+mn-ea"/>
                <a:cs typeface="+mn-ea"/>
                <a:sym typeface="+mn-ea"/>
              </a:rPr>
              <a:t>如需读取（</a:t>
            </a:r>
            <a:r>
              <a:rPr lang="zh-CN" altLang="en-US" sz="1200">
                <a:solidFill>
                  <a:srgbClr val="FF5100"/>
                </a:solidFill>
                <a:latin typeface="+mn-ea"/>
                <a:sym typeface="+mn-ea"/>
              </a:rPr>
              <a:t>感冒</a:t>
            </a:r>
            <a:r>
              <a:rPr lang="zh-CN" altLang="en-US" sz="1200">
                <a:latin typeface="+mn-ea"/>
                <a:cs typeface="+mn-ea"/>
                <a:sym typeface="+mn-ea"/>
              </a:rPr>
              <a:t>，</a:t>
            </a:r>
            <a:r>
              <a:rPr lang="zh-CN" altLang="en-US" sz="1200">
                <a:solidFill>
                  <a:srgbClr val="FF5100"/>
                </a:solidFill>
                <a:latin typeface="+mn-ea"/>
                <a:sym typeface="+mn-ea"/>
              </a:rPr>
              <a:t>西瓜</a:t>
            </a:r>
            <a:r>
              <a:rPr lang="zh-CN" altLang="en-US" sz="1200">
                <a:latin typeface="+mn-ea"/>
                <a:cs typeface="+mn-ea"/>
                <a:sym typeface="+mn-ea"/>
              </a:rPr>
              <a:t>）则需要将</a:t>
            </a:r>
            <a:r>
              <a:rPr lang="en-US" altLang="zh-CN" sz="1200">
                <a:solidFill>
                  <a:schemeClr val="accent6">
                    <a:lumMod val="75000"/>
                  </a:schemeClr>
                </a:solidFill>
                <a:latin typeface="+mn-ea"/>
                <a:cs typeface="+mn-ea"/>
                <a:sym typeface="+mn-ea"/>
              </a:rPr>
              <a:t>#visitorname</a:t>
            </a:r>
            <a:r>
              <a:rPr lang="zh-CN" altLang="en-US" sz="1200">
                <a:latin typeface="+mn-ea"/>
                <a:cs typeface="+mn-ea"/>
                <a:sym typeface="+mn-ea"/>
              </a:rPr>
              <a:t>替换成</a:t>
            </a:r>
            <a:r>
              <a:rPr lang="en-US" altLang="zh-CN" sz="1200">
                <a:solidFill>
                  <a:srgbClr val="FF5100"/>
                </a:solidFill>
                <a:latin typeface="+mn-ea"/>
                <a:cs typeface="+mn-ea"/>
                <a:sym typeface="+mn-ea"/>
              </a:rPr>
              <a:t>#[2]</a:t>
            </a:r>
            <a:r>
              <a:rPr lang="en-US" altLang="zh-CN" sz="1200">
                <a:latin typeface="+mn-ea"/>
                <a:cs typeface="+mn-ea"/>
                <a:sym typeface="+mn-ea"/>
              </a:rPr>
              <a:t>,</a:t>
            </a:r>
            <a:r>
              <a:rPr lang="zh-CN" altLang="en-US" sz="1200">
                <a:latin typeface="+mn-ea"/>
                <a:cs typeface="+mn-ea"/>
                <a:sym typeface="+mn-ea"/>
              </a:rPr>
              <a:t>并且感冒，西瓜之间可以归纳成（</a:t>
            </a:r>
            <a:r>
              <a:rPr lang="zh-CN" altLang="en-US" sz="1200">
                <a:solidFill>
                  <a:srgbClr val="FF0000"/>
                </a:solidFill>
                <a:latin typeface="+mn-ea"/>
                <a:cs typeface="+mn-ea"/>
                <a:sym typeface="+mn-ea"/>
              </a:rPr>
              <a:t>疾病</a:t>
            </a:r>
            <a:r>
              <a:rPr lang="en-US" altLang="zh-CN" sz="1200">
                <a:solidFill>
                  <a:srgbClr val="FF0000"/>
                </a:solidFill>
                <a:latin typeface="+mn-ea"/>
                <a:cs typeface="+mn-ea"/>
                <a:sym typeface="+mn-ea"/>
              </a:rPr>
              <a:t>-</a:t>
            </a:r>
            <a:r>
              <a:rPr lang="zh-CN" altLang="en-US" sz="1200">
                <a:solidFill>
                  <a:srgbClr val="FF0000"/>
                </a:solidFill>
                <a:latin typeface="+mn-ea"/>
                <a:cs typeface="+mn-ea"/>
                <a:sym typeface="+mn-ea"/>
              </a:rPr>
              <a:t>水果</a:t>
            </a:r>
            <a:r>
              <a:rPr lang="zh-CN" altLang="en-US" sz="1200">
                <a:latin typeface="+mn-ea"/>
                <a:cs typeface="+mn-ea"/>
                <a:sym typeface="+mn-ea"/>
              </a:rPr>
              <a:t>）的关系。应该讲规则名：</a:t>
            </a:r>
            <a:r>
              <a:rPr lang="en-US" altLang="zh-CN" sz="1200">
                <a:solidFill>
                  <a:srgbClr val="7030A0"/>
                </a:solidFill>
                <a:sym typeface="+mn-ea"/>
              </a:rPr>
              <a:t>rule-find-fruit </a:t>
            </a:r>
            <a:r>
              <a:rPr lang="zh-CN" altLang="en-US" sz="1200">
                <a:solidFill>
                  <a:schemeClr val="tx1"/>
                </a:solidFill>
                <a:sym typeface="+mn-ea"/>
              </a:rPr>
              <a:t>改成</a:t>
            </a:r>
            <a:r>
              <a:rPr lang="zh-CN" altLang="en-US" sz="1200">
                <a:solidFill>
                  <a:srgbClr val="7030A0"/>
                </a:solidFill>
                <a:sym typeface="+mn-ea"/>
              </a:rPr>
              <a:t> </a:t>
            </a:r>
            <a:r>
              <a:rPr lang="en-US" altLang="zh-CN" sz="1200">
                <a:solidFill>
                  <a:srgbClr val="7030A0"/>
                </a:solidFill>
                <a:sym typeface="+mn-ea"/>
              </a:rPr>
              <a:t>rule-disease-fruit</a:t>
            </a:r>
            <a:endParaRPr lang="en-US" altLang="zh-CN" sz="1200">
              <a:solidFill>
                <a:srgbClr val="7030A0"/>
              </a:solidFill>
              <a:sym typeface="+mn-ea"/>
            </a:endParaRPr>
          </a:p>
          <a:p>
            <a:pPr indent="0" algn="l">
              <a:buClr>
                <a:schemeClr val="tx1">
                  <a:lumMod val="95000"/>
                  <a:lumOff val="5000"/>
                </a:schemeClr>
              </a:buClr>
              <a:buFont typeface="+mj-ea"/>
              <a:buNone/>
            </a:pPr>
            <a:endParaRPr lang="en-US" altLang="zh-CN" sz="1200">
              <a:latin typeface="+mn-ea"/>
              <a:cs typeface="+mn-ea"/>
            </a:endParaRPr>
          </a:p>
          <a:p>
            <a:pPr indent="0" algn="l">
              <a:buClr>
                <a:schemeClr val="tx1">
                  <a:lumMod val="95000"/>
                  <a:lumOff val="5000"/>
                </a:schemeClr>
              </a:buClr>
              <a:buFont typeface="+mj-ea"/>
              <a:buNone/>
            </a:pPr>
            <a:r>
              <a:rPr lang="en-US" altLang="zh-CN" sz="1200">
                <a:solidFill>
                  <a:schemeClr val="tx1"/>
                </a:solidFill>
                <a:latin typeface="+mn-ea"/>
                <a:cs typeface="+mn-ea"/>
                <a:sym typeface="+mn-ea"/>
              </a:rPr>
              <a:t>6). </a:t>
            </a:r>
            <a:r>
              <a:rPr lang="en-US" altLang="zh-CN" sz="1200">
                <a:solidFill>
                  <a:srgbClr val="7030A0"/>
                </a:solidFill>
                <a:sym typeface="+mn-ea"/>
              </a:rPr>
              <a:t>rule-find-fruit</a:t>
            </a:r>
            <a:r>
              <a:rPr lang="zh-CN" altLang="en-US" sz="1200">
                <a:latin typeface="+mn-ea"/>
                <a:cs typeface="+mn-ea"/>
                <a:sym typeface="+mn-ea"/>
              </a:rPr>
              <a:t>表示规则名，要求：规则名必须有含义，看到规则名可以知道预期读取内容，单词之间用</a:t>
            </a:r>
            <a:r>
              <a:rPr lang="en-US" altLang="zh-CN" sz="1200">
                <a:latin typeface="+mn-ea"/>
                <a:cs typeface="+mn-ea"/>
                <a:sym typeface="+mn-ea"/>
              </a:rPr>
              <a:t>【-】</a:t>
            </a:r>
            <a:r>
              <a:rPr lang="zh-CN" altLang="en-US" sz="1200">
                <a:latin typeface="+mn-ea"/>
                <a:cs typeface="+mn-ea"/>
                <a:sym typeface="+mn-ea"/>
              </a:rPr>
              <a:t>连接</a:t>
            </a:r>
            <a:endParaRPr lang="en-US" altLang="zh-CN" sz="1200">
              <a:latin typeface="+mn-ea"/>
              <a:cs typeface="+mn-ea"/>
            </a:endParaRPr>
          </a:p>
          <a:p>
            <a:pPr algn="l">
              <a:lnSpc>
                <a:spcPts val="2000"/>
              </a:lnSpc>
            </a:pPr>
            <a:endParaRPr lang="zh-CN" altLang="en-US" sz="1200" smtClean="0">
              <a:latin typeface="+mn-ea"/>
              <a:cs typeface="+mn-ea"/>
              <a:sym typeface="+mn-ea"/>
            </a:endParaRPr>
          </a:p>
          <a:p>
            <a:pPr algn="l">
              <a:lnSpc>
                <a:spcPts val="2000"/>
              </a:lnSpc>
            </a:pPr>
            <a:r>
              <a:rPr lang="en-US" altLang="zh-CN" sz="1200">
                <a:solidFill>
                  <a:schemeClr val="tx1"/>
                </a:solidFill>
                <a:latin typeface="+mn-ea"/>
                <a:cs typeface="+mn-ea"/>
                <a:sym typeface="+mn-ea"/>
              </a:rPr>
              <a:t>7).</a:t>
            </a:r>
            <a:r>
              <a:rPr lang="en-US" altLang="zh-CN" sz="1200">
                <a:solidFill>
                  <a:srgbClr val="FF0000"/>
                </a:solidFill>
                <a:latin typeface="+mn-ea"/>
                <a:cs typeface="+mn-ea"/>
                <a:sym typeface="+mn-ea"/>
              </a:rPr>
              <a:t> </a:t>
            </a:r>
            <a:r>
              <a:rPr lang="zh-CN" altLang="zh-CN" sz="1200">
                <a:solidFill>
                  <a:srgbClr val="FF0000"/>
                </a:solidFill>
                <a:latin typeface="+mn-ea"/>
                <a:cs typeface="+mn-ea"/>
                <a:sym typeface="+mn-ea"/>
              </a:rPr>
              <a:t>分词</a:t>
            </a:r>
            <a:r>
              <a:rPr lang="zh-CN" altLang="zh-CN" sz="1200">
                <a:latin typeface="+mn-ea"/>
                <a:cs typeface="+mn-ea"/>
                <a:sym typeface="+mn-ea"/>
              </a:rPr>
              <a:t>还有一种情况，后面既不加</a:t>
            </a:r>
            <a:r>
              <a:rPr lang="en-US" altLang="zh-CN" sz="1200">
                <a:latin typeface="+mn-ea"/>
                <a:cs typeface="+mn-ea"/>
                <a:sym typeface="+mn-ea"/>
              </a:rPr>
              <a:t>[NA]</a:t>
            </a:r>
            <a:r>
              <a:rPr lang="zh-CN" altLang="zh-CN" sz="1200">
                <a:latin typeface="+mn-ea"/>
                <a:cs typeface="+mn-ea"/>
                <a:sym typeface="+mn-ea"/>
              </a:rPr>
              <a:t>也不加</a:t>
            </a:r>
            <a:r>
              <a:rPr lang="en-US" altLang="zh-CN" sz="1200">
                <a:latin typeface="+mn-ea"/>
                <a:cs typeface="+mn-ea"/>
                <a:sym typeface="+mn-ea"/>
              </a:rPr>
              <a:t>[</a:t>
            </a:r>
            <a:r>
              <a:rPr lang="zh-CN" altLang="zh-CN" sz="1200">
                <a:latin typeface="+mn-ea"/>
                <a:cs typeface="+mn-ea"/>
                <a:sym typeface="+mn-ea"/>
              </a:rPr>
              <a:t>数字</a:t>
            </a:r>
            <a:r>
              <a:rPr lang="en-US" altLang="zh-CN" sz="1200">
                <a:latin typeface="+mn-ea"/>
                <a:cs typeface="+mn-ea"/>
                <a:sym typeface="+mn-ea"/>
              </a:rPr>
              <a:t>]</a:t>
            </a:r>
            <a:r>
              <a:rPr lang="zh-CN" altLang="zh-CN" sz="1200">
                <a:latin typeface="+mn-ea"/>
                <a:cs typeface="+mn-ea"/>
                <a:sym typeface="+mn-ea"/>
              </a:rPr>
              <a:t>，表示该</a:t>
            </a:r>
            <a:r>
              <a:rPr lang="en-US" altLang="zh-CN" sz="1200">
                <a:latin typeface="+mn-ea"/>
                <a:cs typeface="+mn-ea"/>
                <a:sym typeface="+mn-ea"/>
              </a:rPr>
              <a:t>rule</a:t>
            </a:r>
            <a:r>
              <a:rPr lang="zh-CN" altLang="zh-CN" sz="1200">
                <a:latin typeface="+mn-ea"/>
                <a:cs typeface="+mn-ea"/>
                <a:sym typeface="+mn-ea"/>
              </a:rPr>
              <a:t>中，该词的位置是常量，不可变，只有出现该词才能匹配。</a:t>
            </a:r>
            <a:r>
              <a:rPr lang="en-US" altLang="zh-CN" sz="1200">
                <a:latin typeface="+mn-ea"/>
                <a:cs typeface="+mn-ea"/>
                <a:sym typeface="+mn-ea"/>
              </a:rPr>
              <a:t>eg</a:t>
            </a:r>
            <a:r>
              <a:rPr lang="zh-CN" altLang="zh-CN" sz="1200">
                <a:latin typeface="+mn-ea"/>
                <a:cs typeface="+mn-ea"/>
                <a:sym typeface="+mn-ea"/>
              </a:rPr>
              <a:t>：芒果导致过敏。</a:t>
            </a:r>
            <a:endParaRPr lang="zh-CN" altLang="zh-CN" sz="1200">
              <a:latin typeface="+mn-ea"/>
              <a:cs typeface="+mn-ea"/>
            </a:endParaRPr>
          </a:p>
          <a:p>
            <a:pPr algn="l">
              <a:lnSpc>
                <a:spcPts val="2000"/>
              </a:lnSpc>
            </a:pPr>
            <a:r>
              <a:rPr lang="zh-CN" altLang="en-US" sz="1200">
                <a:latin typeface="+mn-ea"/>
                <a:cs typeface="+mn-ea"/>
                <a:sym typeface="+mn-ea"/>
              </a:rPr>
              <a:t>芒果</a:t>
            </a:r>
            <a:r>
              <a:rPr lang="en-US" altLang="zh-CN" sz="1200">
                <a:latin typeface="+mn-ea"/>
                <a:cs typeface="+mn-ea"/>
                <a:sym typeface="+mn-ea"/>
              </a:rPr>
              <a:t>[1]</a:t>
            </a:r>
            <a:r>
              <a:rPr lang="zh-CN" altLang="zh-CN" sz="1200">
                <a:latin typeface="+mn-ea"/>
                <a:cs typeface="+mn-ea"/>
                <a:sym typeface="+mn-ea"/>
              </a:rPr>
              <a:t>导致过敏</a:t>
            </a:r>
            <a:r>
              <a:rPr lang="en-US" altLang="zh-CN" sz="1200">
                <a:latin typeface="+mn-ea"/>
                <a:cs typeface="+mn-ea"/>
                <a:sym typeface="+mn-ea"/>
              </a:rPr>
              <a:t>[2]~#[1],rule-find-daozhi,[2].</a:t>
            </a:r>
            <a:endParaRPr lang="zh-CN" altLang="zh-CN" sz="1200">
              <a:latin typeface="+mn-ea"/>
              <a:cs typeface="+mn-ea"/>
            </a:endParaRPr>
          </a:p>
          <a:p>
            <a:pPr algn="l">
              <a:lnSpc>
                <a:spcPts val="2000"/>
              </a:lnSpc>
            </a:pPr>
            <a:r>
              <a:rPr lang="zh-CN" altLang="zh-CN" sz="1200">
                <a:latin typeface="+mn-ea"/>
                <a:cs typeface="+mn-ea"/>
                <a:sym typeface="+mn-ea"/>
              </a:rPr>
              <a:t>句子必须有“导致”一词才匹配。</a:t>
            </a:r>
            <a:endParaRPr lang="zh-CN" altLang="zh-CN" sz="1200">
              <a:latin typeface="+mn-ea"/>
              <a:cs typeface="+mn-ea"/>
            </a:endParaRPr>
          </a:p>
          <a:p>
            <a:pPr algn="l">
              <a:lnSpc>
                <a:spcPts val="2000"/>
              </a:lnSpc>
            </a:pPr>
            <a:r>
              <a:rPr lang="zh-CN" altLang="zh-CN" sz="1200">
                <a:latin typeface="+mn-ea"/>
                <a:cs typeface="+mn-ea"/>
                <a:sym typeface="+mn-ea"/>
              </a:rPr>
              <a:t>同时该规则中没有加值域限定，所以没有符号“</a:t>
            </a:r>
            <a:r>
              <a:rPr lang="en-US" altLang="zh-CN" sz="1200">
                <a:latin typeface="+mn-ea"/>
                <a:cs typeface="+mn-ea"/>
                <a:sym typeface="+mn-ea"/>
              </a:rPr>
              <a:t>|</a:t>
            </a:r>
            <a:r>
              <a:rPr lang="zh-CN" altLang="zh-CN" sz="1200">
                <a:latin typeface="+mn-ea"/>
                <a:cs typeface="+mn-ea"/>
                <a:sym typeface="+mn-ea"/>
              </a:rPr>
              <a:t>”（不建议不加值域）</a:t>
            </a:r>
            <a:endParaRPr lang="zh-CN" altLang="zh-CN" sz="1200">
              <a:latin typeface="+mn-ea"/>
              <a:cs typeface="+mn-ea"/>
              <a:sym typeface="+mn-ea"/>
            </a:endParaRPr>
          </a:p>
          <a:p>
            <a:pPr algn="l">
              <a:lnSpc>
                <a:spcPts val="2000"/>
              </a:lnSpc>
            </a:pPr>
            <a:endParaRPr lang="zh-CN" altLang="zh-CN" sz="1200">
              <a:latin typeface="+mn-ea"/>
              <a:cs typeface="+mn-ea"/>
              <a:sym typeface="+mn-ea"/>
            </a:endParaRPr>
          </a:p>
          <a:p>
            <a:pPr algn="l">
              <a:lnSpc>
                <a:spcPts val="2000"/>
              </a:lnSpc>
            </a:pPr>
            <a:r>
              <a:rPr lang="en-US" altLang="zh-CN" sz="1200">
                <a:latin typeface="+mn-ea"/>
                <a:cs typeface="+mn-ea"/>
                <a:sym typeface="+mn-ea"/>
              </a:rPr>
              <a:t>8). rule</a:t>
            </a:r>
            <a:r>
              <a:rPr lang="zh-CN" altLang="en-US" sz="1200">
                <a:latin typeface="+mn-ea"/>
                <a:cs typeface="+mn-ea"/>
                <a:sym typeface="+mn-ea"/>
              </a:rPr>
              <a:t>中值域限定种类有</a:t>
            </a:r>
            <a:r>
              <a:rPr lang="en-US" altLang="zh-CN" sz="1200">
                <a:latin typeface="+mn-ea"/>
                <a:cs typeface="+mn-ea"/>
                <a:sym typeface="+mn-ea"/>
              </a:rPr>
              <a:t>4</a:t>
            </a:r>
            <a:r>
              <a:rPr lang="zh-CN" altLang="en-US" sz="1200">
                <a:latin typeface="+mn-ea"/>
                <a:cs typeface="+mn-ea"/>
                <a:sym typeface="+mn-ea"/>
              </a:rPr>
              <a:t>种方式：限定</a:t>
            </a:r>
            <a:r>
              <a:rPr lang="zh-CN" altLang="en-US" sz="1200">
                <a:solidFill>
                  <a:srgbClr val="FF0000"/>
                </a:solidFill>
                <a:latin typeface="+mn-ea"/>
                <a:cs typeface="+mn-ea"/>
                <a:sym typeface="+mn-ea"/>
              </a:rPr>
              <a:t>具体词</a:t>
            </a:r>
            <a:r>
              <a:rPr lang="en-US" altLang="zh-CN" sz="1200">
                <a:latin typeface="+mn-ea"/>
                <a:cs typeface="+mn-ea"/>
                <a:sym typeface="+mn-ea"/>
              </a:rPr>
              <a:t>“=+</a:t>
            </a:r>
            <a:r>
              <a:rPr lang="zh-CN" altLang="en-US" sz="1200">
                <a:latin typeface="+mn-ea"/>
                <a:cs typeface="+mn-ea"/>
                <a:sym typeface="+mn-ea"/>
              </a:rPr>
              <a:t>这</a:t>
            </a:r>
            <a:r>
              <a:rPr lang="en-US" altLang="zh-CN" sz="1200">
                <a:latin typeface="+mn-ea"/>
                <a:cs typeface="+mn-ea"/>
                <a:sym typeface="+mn-ea"/>
              </a:rPr>
              <a:t>+</a:t>
            </a:r>
            <a:r>
              <a:rPr lang="zh-CN" altLang="en-US" sz="1200">
                <a:latin typeface="+mn-ea"/>
                <a:cs typeface="+mn-ea"/>
                <a:sym typeface="+mn-ea"/>
              </a:rPr>
              <a:t>那</a:t>
            </a:r>
            <a:r>
              <a:rPr lang="en-US" altLang="zh-CN" sz="1200">
                <a:latin typeface="+mn-ea"/>
                <a:cs typeface="+mn-ea"/>
                <a:sym typeface="+mn-ea"/>
              </a:rPr>
              <a:t>”</a:t>
            </a:r>
            <a:r>
              <a:rPr lang="zh-CN" altLang="en-US" sz="1200">
                <a:latin typeface="+mn-ea"/>
                <a:cs typeface="+mn-ea"/>
                <a:sym typeface="+mn-ea"/>
              </a:rPr>
              <a:t>，</a:t>
            </a:r>
            <a:r>
              <a:rPr lang="zh-CN" altLang="en-US" sz="1200">
                <a:solidFill>
                  <a:srgbClr val="FF0000"/>
                </a:solidFill>
                <a:latin typeface="+mn-ea"/>
                <a:cs typeface="+mn-ea"/>
                <a:sym typeface="+mn-ea"/>
              </a:rPr>
              <a:t>宏定义</a:t>
            </a:r>
            <a:r>
              <a:rPr lang="en-US" altLang="zh-CN" sz="1200">
                <a:solidFill>
                  <a:srgbClr val="FF0000"/>
                </a:solidFill>
                <a:latin typeface="+mn-ea"/>
                <a:cs typeface="+mn-ea"/>
                <a:sym typeface="+mn-ea"/>
              </a:rPr>
              <a:t>1</a:t>
            </a:r>
            <a:r>
              <a:rPr lang="en-US" altLang="zh-CN" sz="1200">
                <a:latin typeface="+mn-ea"/>
                <a:cs typeface="+mn-ea"/>
                <a:sym typeface="+mn-ea"/>
              </a:rPr>
              <a:t>“=++</a:t>
            </a:r>
            <a:r>
              <a:rPr lang="zh-CN" altLang="en-US" sz="1200">
                <a:latin typeface="+mn-ea"/>
                <a:cs typeface="+mn-ea"/>
                <a:sym typeface="+mn-ea"/>
              </a:rPr>
              <a:t>水果</a:t>
            </a:r>
            <a:r>
              <a:rPr lang="en-US" altLang="zh-CN" sz="1200">
                <a:latin typeface="+mn-ea"/>
                <a:cs typeface="+mn-ea"/>
                <a:sym typeface="+mn-ea"/>
              </a:rPr>
              <a:t>”</a:t>
            </a:r>
            <a:r>
              <a:rPr lang="zh-CN" altLang="en-US" sz="1200">
                <a:latin typeface="+mn-ea"/>
                <a:cs typeface="+mn-ea"/>
                <a:sym typeface="+mn-ea"/>
              </a:rPr>
              <a:t>，</a:t>
            </a:r>
            <a:r>
              <a:rPr lang="zh-CN" altLang="en-US" sz="1200">
                <a:solidFill>
                  <a:srgbClr val="FF0000"/>
                </a:solidFill>
                <a:latin typeface="+mn-ea"/>
                <a:cs typeface="+mn-ea"/>
                <a:sym typeface="+mn-ea"/>
              </a:rPr>
              <a:t>宏定义</a:t>
            </a:r>
            <a:r>
              <a:rPr lang="en-US" altLang="zh-CN" sz="1200">
                <a:solidFill>
                  <a:srgbClr val="FF0000"/>
                </a:solidFill>
                <a:latin typeface="+mn-ea"/>
                <a:cs typeface="+mn-ea"/>
                <a:sym typeface="+mn-ea"/>
              </a:rPr>
              <a:t>2</a:t>
            </a:r>
            <a:r>
              <a:rPr lang="en-US" altLang="zh-CN" sz="1200">
                <a:latin typeface="+mn-ea"/>
                <a:cs typeface="+mn-ea"/>
                <a:sym typeface="+mn-ea"/>
              </a:rPr>
              <a:t>“=+%</a:t>
            </a:r>
            <a:r>
              <a:rPr lang="zh-CN" altLang="en-US" sz="1200">
                <a:latin typeface="+mn-ea"/>
                <a:cs typeface="+mn-ea"/>
                <a:sym typeface="+mn-ea"/>
              </a:rPr>
              <a:t>疾病</a:t>
            </a:r>
            <a:r>
              <a:rPr lang="en-US" altLang="zh-CN" sz="1200">
                <a:latin typeface="+mn-ea"/>
                <a:cs typeface="+mn-ea"/>
                <a:sym typeface="+mn-ea"/>
              </a:rPr>
              <a:t>”</a:t>
            </a:r>
            <a:r>
              <a:rPr lang="zh-CN" altLang="en-US" sz="1200">
                <a:latin typeface="+mn-ea"/>
                <a:cs typeface="+mn-ea"/>
                <a:sym typeface="+mn-ea"/>
              </a:rPr>
              <a:t>，按照</a:t>
            </a:r>
            <a:r>
              <a:rPr lang="zh-CN" altLang="en-US" sz="1200">
                <a:solidFill>
                  <a:srgbClr val="FF0000"/>
                </a:solidFill>
                <a:latin typeface="+mn-ea"/>
                <a:cs typeface="+mn-ea"/>
                <a:sym typeface="+mn-ea"/>
              </a:rPr>
              <a:t>词性</a:t>
            </a:r>
            <a:r>
              <a:rPr lang="zh-CN" altLang="en-US" sz="1200">
                <a:latin typeface="+mn-ea"/>
                <a:cs typeface="+mn-ea"/>
                <a:sym typeface="+mn-ea"/>
              </a:rPr>
              <a:t>定义</a:t>
            </a:r>
            <a:r>
              <a:rPr lang="en-US" altLang="zh-CN" sz="1200">
                <a:latin typeface="+mn-ea"/>
                <a:cs typeface="+mn-ea"/>
                <a:sym typeface="+mn-ea"/>
              </a:rPr>
              <a:t>“=+*</a:t>
            </a:r>
            <a:r>
              <a:rPr lang="zh-CN" altLang="en-US" sz="1200">
                <a:latin typeface="+mn-ea"/>
                <a:cs typeface="+mn-ea"/>
                <a:sym typeface="+mn-ea"/>
              </a:rPr>
              <a:t>时间短语</a:t>
            </a:r>
            <a:r>
              <a:rPr lang="en-US" altLang="zh-CN" sz="1200">
                <a:latin typeface="+mn-ea"/>
                <a:cs typeface="+mn-ea"/>
                <a:sym typeface="+mn-ea"/>
              </a:rPr>
              <a:t>”</a:t>
            </a:r>
            <a:r>
              <a:rPr lang="zh-CN" altLang="en-US" sz="1200">
                <a:latin typeface="+mn-ea"/>
                <a:cs typeface="+mn-ea"/>
                <a:sym typeface="+mn-ea"/>
              </a:rPr>
              <a:t>。词性表见附录。</a:t>
            </a:r>
            <a:endParaRPr lang="zh-CN" altLang="en-US" sz="1200">
              <a:latin typeface="+mn-ea"/>
              <a:cs typeface="+mn-ea"/>
            </a:endParaRPr>
          </a:p>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24009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二</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推理规则单元</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
        <p:nvSpPr>
          <p:cNvPr id="5" name="文本框 4"/>
          <p:cNvSpPr txBox="1"/>
          <p:nvPr/>
        </p:nvSpPr>
        <p:spPr>
          <a:xfrm>
            <a:off x="389890" y="1183640"/>
            <a:ext cx="8394065" cy="788670"/>
          </a:xfrm>
          <a:prstGeom prst="rect">
            <a:avLst/>
          </a:prstGeom>
          <a:noFill/>
        </p:spPr>
        <p:txBody>
          <a:bodyPr wrap="square" rtlCol="0">
            <a:spAutoFit/>
          </a:bodyPr>
          <a:p>
            <a:pPr>
              <a:lnSpc>
                <a:spcPts val="2000"/>
              </a:lnSpc>
            </a:pPr>
            <a:r>
              <a:rPr lang="en-US" altLang="zh-CN" sz="1200">
                <a:latin typeface="+mn-ea"/>
                <a:cs typeface="+mn-ea"/>
                <a:sym typeface="+mn-ea"/>
              </a:rPr>
              <a:t>8). rule</a:t>
            </a:r>
            <a:r>
              <a:rPr lang="zh-CN" altLang="en-US" sz="1200">
                <a:latin typeface="+mn-ea"/>
                <a:cs typeface="+mn-ea"/>
                <a:sym typeface="+mn-ea"/>
              </a:rPr>
              <a:t>中值域限定种类有</a:t>
            </a:r>
            <a:r>
              <a:rPr lang="en-US" altLang="zh-CN" sz="1200">
                <a:latin typeface="+mn-ea"/>
                <a:cs typeface="+mn-ea"/>
                <a:sym typeface="+mn-ea"/>
              </a:rPr>
              <a:t>4</a:t>
            </a:r>
            <a:r>
              <a:rPr lang="zh-CN" altLang="en-US" sz="1200">
                <a:latin typeface="+mn-ea"/>
                <a:cs typeface="+mn-ea"/>
                <a:sym typeface="+mn-ea"/>
              </a:rPr>
              <a:t>种方式：限定</a:t>
            </a:r>
            <a:r>
              <a:rPr lang="zh-CN" altLang="en-US" sz="1200">
                <a:solidFill>
                  <a:srgbClr val="FF0000"/>
                </a:solidFill>
                <a:latin typeface="+mn-ea"/>
                <a:cs typeface="+mn-ea"/>
                <a:sym typeface="+mn-ea"/>
              </a:rPr>
              <a:t>具体词</a:t>
            </a:r>
            <a:r>
              <a:rPr lang="en-US" altLang="zh-CN" sz="1200">
                <a:latin typeface="+mn-ea"/>
                <a:cs typeface="+mn-ea"/>
                <a:sym typeface="+mn-ea"/>
              </a:rPr>
              <a:t>“=+</a:t>
            </a:r>
            <a:r>
              <a:rPr lang="zh-CN" altLang="en-US" sz="1200">
                <a:latin typeface="+mn-ea"/>
                <a:cs typeface="+mn-ea"/>
                <a:sym typeface="+mn-ea"/>
              </a:rPr>
              <a:t>这</a:t>
            </a:r>
            <a:r>
              <a:rPr lang="en-US" altLang="zh-CN" sz="1200">
                <a:latin typeface="+mn-ea"/>
                <a:cs typeface="+mn-ea"/>
                <a:sym typeface="+mn-ea"/>
              </a:rPr>
              <a:t>+</a:t>
            </a:r>
            <a:r>
              <a:rPr lang="zh-CN" altLang="en-US" sz="1200">
                <a:latin typeface="+mn-ea"/>
                <a:cs typeface="+mn-ea"/>
                <a:sym typeface="+mn-ea"/>
              </a:rPr>
              <a:t>那</a:t>
            </a:r>
            <a:r>
              <a:rPr lang="en-US" altLang="zh-CN" sz="1200">
                <a:latin typeface="+mn-ea"/>
                <a:cs typeface="+mn-ea"/>
                <a:sym typeface="+mn-ea"/>
              </a:rPr>
              <a:t>”</a:t>
            </a:r>
            <a:r>
              <a:rPr lang="zh-CN" altLang="en-US" sz="1200">
                <a:latin typeface="+mn-ea"/>
                <a:cs typeface="+mn-ea"/>
                <a:sym typeface="+mn-ea"/>
              </a:rPr>
              <a:t>，</a:t>
            </a:r>
            <a:r>
              <a:rPr lang="zh-CN" altLang="en-US" sz="1200">
                <a:solidFill>
                  <a:srgbClr val="FF0000"/>
                </a:solidFill>
                <a:latin typeface="+mn-ea"/>
                <a:cs typeface="+mn-ea"/>
                <a:sym typeface="+mn-ea"/>
              </a:rPr>
              <a:t>宏定义</a:t>
            </a:r>
            <a:r>
              <a:rPr lang="en-US" altLang="zh-CN" sz="1200">
                <a:solidFill>
                  <a:srgbClr val="FF0000"/>
                </a:solidFill>
                <a:latin typeface="+mn-ea"/>
                <a:cs typeface="+mn-ea"/>
                <a:sym typeface="+mn-ea"/>
              </a:rPr>
              <a:t>1</a:t>
            </a:r>
            <a:r>
              <a:rPr lang="en-US" altLang="zh-CN" sz="1200">
                <a:latin typeface="+mn-ea"/>
                <a:cs typeface="+mn-ea"/>
                <a:sym typeface="+mn-ea"/>
              </a:rPr>
              <a:t>“=++</a:t>
            </a:r>
            <a:r>
              <a:rPr lang="zh-CN" altLang="en-US" sz="1200">
                <a:latin typeface="+mn-ea"/>
                <a:cs typeface="+mn-ea"/>
                <a:sym typeface="+mn-ea"/>
              </a:rPr>
              <a:t>水果</a:t>
            </a:r>
            <a:r>
              <a:rPr lang="en-US" altLang="zh-CN" sz="1200">
                <a:latin typeface="+mn-ea"/>
                <a:cs typeface="+mn-ea"/>
                <a:sym typeface="+mn-ea"/>
              </a:rPr>
              <a:t>”</a:t>
            </a:r>
            <a:r>
              <a:rPr lang="zh-CN" altLang="en-US" sz="1200">
                <a:latin typeface="+mn-ea"/>
                <a:cs typeface="+mn-ea"/>
                <a:sym typeface="+mn-ea"/>
              </a:rPr>
              <a:t>，</a:t>
            </a:r>
            <a:r>
              <a:rPr lang="zh-CN" altLang="en-US" sz="1200">
                <a:solidFill>
                  <a:srgbClr val="FF0000"/>
                </a:solidFill>
                <a:latin typeface="+mn-ea"/>
                <a:cs typeface="+mn-ea"/>
                <a:sym typeface="+mn-ea"/>
              </a:rPr>
              <a:t>宏定义</a:t>
            </a:r>
            <a:r>
              <a:rPr lang="en-US" altLang="zh-CN" sz="1200">
                <a:solidFill>
                  <a:srgbClr val="FF0000"/>
                </a:solidFill>
                <a:latin typeface="+mn-ea"/>
                <a:cs typeface="+mn-ea"/>
                <a:sym typeface="+mn-ea"/>
              </a:rPr>
              <a:t>2</a:t>
            </a:r>
            <a:r>
              <a:rPr lang="en-US" altLang="zh-CN" sz="1200">
                <a:latin typeface="+mn-ea"/>
                <a:cs typeface="+mn-ea"/>
                <a:sym typeface="+mn-ea"/>
              </a:rPr>
              <a:t>“=+%</a:t>
            </a:r>
            <a:r>
              <a:rPr lang="zh-CN" altLang="en-US" sz="1200">
                <a:latin typeface="+mn-ea"/>
                <a:cs typeface="+mn-ea"/>
                <a:sym typeface="+mn-ea"/>
              </a:rPr>
              <a:t>疾病</a:t>
            </a:r>
            <a:r>
              <a:rPr lang="en-US" altLang="zh-CN" sz="1200">
                <a:latin typeface="+mn-ea"/>
                <a:cs typeface="+mn-ea"/>
                <a:sym typeface="+mn-ea"/>
              </a:rPr>
              <a:t>”</a:t>
            </a:r>
            <a:r>
              <a:rPr lang="zh-CN" altLang="en-US" sz="1200">
                <a:latin typeface="+mn-ea"/>
                <a:cs typeface="+mn-ea"/>
                <a:sym typeface="+mn-ea"/>
              </a:rPr>
              <a:t>，按照</a:t>
            </a:r>
            <a:r>
              <a:rPr lang="zh-CN" altLang="en-US" sz="1200">
                <a:solidFill>
                  <a:srgbClr val="FF0000"/>
                </a:solidFill>
                <a:latin typeface="+mn-ea"/>
                <a:cs typeface="+mn-ea"/>
                <a:sym typeface="+mn-ea"/>
              </a:rPr>
              <a:t>词性</a:t>
            </a:r>
            <a:r>
              <a:rPr lang="zh-CN" altLang="en-US" sz="1200">
                <a:latin typeface="+mn-ea"/>
                <a:cs typeface="+mn-ea"/>
                <a:sym typeface="+mn-ea"/>
              </a:rPr>
              <a:t>定义</a:t>
            </a:r>
            <a:r>
              <a:rPr lang="en-US" altLang="zh-CN" sz="1200">
                <a:latin typeface="+mn-ea"/>
                <a:cs typeface="+mn-ea"/>
                <a:sym typeface="+mn-ea"/>
              </a:rPr>
              <a:t>“=+*</a:t>
            </a:r>
            <a:r>
              <a:rPr lang="zh-CN" altLang="en-US" sz="1200">
                <a:latin typeface="+mn-ea"/>
                <a:cs typeface="+mn-ea"/>
                <a:sym typeface="+mn-ea"/>
              </a:rPr>
              <a:t>时间短语</a:t>
            </a:r>
            <a:r>
              <a:rPr lang="en-US" altLang="zh-CN" sz="1200">
                <a:latin typeface="+mn-ea"/>
                <a:cs typeface="+mn-ea"/>
                <a:sym typeface="+mn-ea"/>
              </a:rPr>
              <a:t>”</a:t>
            </a:r>
            <a:r>
              <a:rPr lang="zh-CN" altLang="en-US" sz="1200">
                <a:latin typeface="+mn-ea"/>
                <a:cs typeface="+mn-ea"/>
                <a:sym typeface="+mn-ea"/>
              </a:rPr>
              <a:t>。词性表如下。</a:t>
            </a:r>
            <a:endParaRPr lang="zh-CN" altLang="en-US" sz="1200">
              <a:latin typeface="+mn-ea"/>
              <a:cs typeface="+mn-ea"/>
            </a:endParaRPr>
          </a:p>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513080" y="1844675"/>
          <a:ext cx="8199120" cy="2930525"/>
        </p:xfrm>
        <a:graphic>
          <a:graphicData uri="http://schemas.openxmlformats.org/drawingml/2006/table">
            <a:tbl>
              <a:tblPr firstRow="1" bandRow="1">
                <a:tableStyleId>{5940675A-B579-460E-94D1-54222C63F5DA}</a:tableStyleId>
              </a:tblPr>
              <a:tblGrid>
                <a:gridCol w="2731770"/>
                <a:gridCol w="2732405"/>
                <a:gridCol w="2734945"/>
              </a:tblGrid>
              <a:tr h="225425">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副词	AD	135242</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结构助词	DEG	46169</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序数词	OD	3768</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5425">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从属连词	CS	3976</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网址	URL	190</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人称代词	PN	34896</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5425">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时态词	AS	16725</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机构名	NR	4688</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限定词	DT	24815</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5425">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语气词	SP	10342</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被动词	SB	1915</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形容词	JJ	26212</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5425">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惯用词	VV	5</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时间短语	NT	22483</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疑问代词	PN	1699</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5425">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并列连词	CC	15881</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型号名	NR	57</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能愿动词	VV	23129</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5425">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标点	PU	237544</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动词	VV	172330</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量词	M	40622</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5425">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地名	NR	45170</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叹词	IJ	3507</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运算符	X	6</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5425">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介词	P	51937</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方位词	LC	20606</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名词	NN	298493</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5425">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指示代词	PN	8176</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数词	CD	46078</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人名	NR	12213</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5425">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事件名	NR	111</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把动词	BA	2767</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表情符	NN	1</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5425">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品牌名	NR	5</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形谓词	VA	17416</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趋向动词	VV	4555</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5425">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拟声词	ON	11</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省略词	ETC	2546</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pitchFamily="49" charset="-122"/>
                          <a:ea typeface="仿宋" panose="02010609060101010101" pitchFamily="49" charset="-122"/>
                          <a:cs typeface="仿宋" panose="02010609060101010101" pitchFamily="49" charset="-122"/>
                        </a:rPr>
                        <a:t>专有名	NR	7288</a:t>
                      </a:r>
                      <a:endParaRPr lang="en-US" altLang="en-US" sz="1100" b="0">
                        <a:latin typeface="仿宋" panose="02010609060101010101" pitchFamily="49" charset="-122"/>
                        <a:ea typeface="仿宋" panose="02010609060101010101" pitchFamily="49" charset="-122"/>
                        <a:cs typeface="仿宋" panose="02010609060101010101" pitchFamily="49"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24009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二</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推理规则单元</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
        <p:nvSpPr>
          <p:cNvPr id="2" name="文本框 1"/>
          <p:cNvSpPr txBox="1"/>
          <p:nvPr/>
        </p:nvSpPr>
        <p:spPr>
          <a:xfrm>
            <a:off x="306304" y="1235401"/>
            <a:ext cx="1525905" cy="299085"/>
          </a:xfrm>
          <a:prstGeom prst="rect">
            <a:avLst/>
          </a:prstGeom>
          <a:noFill/>
        </p:spPr>
        <p:txBody>
          <a:bodyPr wrap="none" rtlCol="0" anchor="t">
            <a:spAutoFit/>
          </a:bodyPr>
          <a:p>
            <a:r>
              <a:rPr lang="en-US" altLang="zh-CN" sz="1350" b="1">
                <a:sym typeface="+mn-ea"/>
              </a:rPr>
              <a:t>3.</a:t>
            </a:r>
            <a:r>
              <a:rPr lang="zh-CN" altLang="en-US" sz="1350" b="1">
                <a:sym typeface="+mn-ea"/>
              </a:rPr>
              <a:t>测试已编写规则</a:t>
            </a:r>
            <a:endParaRPr lang="zh-CN" altLang="en-US" sz="1350" b="1">
              <a:sym typeface="+mn-ea"/>
            </a:endParaRPr>
          </a:p>
        </p:txBody>
      </p:sp>
      <p:sp>
        <p:nvSpPr>
          <p:cNvPr id="3" name="文本框 2"/>
          <p:cNvSpPr txBox="1"/>
          <p:nvPr/>
        </p:nvSpPr>
        <p:spPr>
          <a:xfrm>
            <a:off x="375285" y="1614170"/>
            <a:ext cx="8394065" cy="645160"/>
          </a:xfrm>
          <a:prstGeom prst="rect">
            <a:avLst/>
          </a:prstGeom>
          <a:noFill/>
        </p:spPr>
        <p:txBody>
          <a:bodyPr wrap="square" rtlCol="0">
            <a:spAutoFit/>
          </a:bodyPr>
          <a:p>
            <a:pPr indent="0" algn="l">
              <a:buClr>
                <a:schemeClr val="tx1">
                  <a:lumMod val="95000"/>
                  <a:lumOff val="5000"/>
                </a:schemeClr>
              </a:buClr>
              <a:buFont typeface="+mj-ea"/>
              <a:buNone/>
            </a:pPr>
            <a:r>
              <a:rPr lang="en-US" altLang="zh-CN" sz="1200" dirty="0"/>
              <a:t>1). </a:t>
            </a:r>
            <a:r>
              <a:rPr lang="zh-CN" altLang="en-US" sz="1200" dirty="0"/>
              <a:t>上文有提到，</a:t>
            </a:r>
            <a:r>
              <a:rPr lang="zh-CN" altLang="en-US" sz="1200">
                <a:sym typeface="+mn-ea"/>
              </a:rPr>
              <a:t>将已编写规则放入推理规则单元，点击更新内容，如下：</a:t>
            </a:r>
            <a:endParaRPr lang="en-US" altLang="zh-CN" sz="1200" dirty="0"/>
          </a:p>
          <a:p>
            <a:pPr indent="0" algn="l">
              <a:buClr>
                <a:schemeClr val="tx1">
                  <a:lumMod val="95000"/>
                  <a:lumOff val="5000"/>
                </a:schemeClr>
              </a:buClr>
              <a:buFont typeface="+mj-ea"/>
              <a:buNone/>
            </a:pPr>
            <a:endParaRPr lang="zh-CN" altLang="en-US" sz="1200">
              <a:latin typeface="+mn-ea"/>
              <a:cs typeface="+mn-ea"/>
            </a:endParaRPr>
          </a:p>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438150" y="1913890"/>
            <a:ext cx="8539480" cy="845820"/>
          </a:xfrm>
          <a:prstGeom prst="rect">
            <a:avLst/>
          </a:prstGeom>
        </p:spPr>
      </p:pic>
      <p:sp>
        <p:nvSpPr>
          <p:cNvPr id="7" name="文本框 6"/>
          <p:cNvSpPr txBox="1"/>
          <p:nvPr/>
        </p:nvSpPr>
        <p:spPr>
          <a:xfrm>
            <a:off x="375285" y="3053715"/>
            <a:ext cx="2980055" cy="1383665"/>
          </a:xfrm>
          <a:prstGeom prst="rect">
            <a:avLst/>
          </a:prstGeom>
          <a:noFill/>
        </p:spPr>
        <p:txBody>
          <a:bodyPr wrap="square" rtlCol="0">
            <a:spAutoFit/>
          </a:bodyPr>
          <a:p>
            <a:pPr algn="l"/>
            <a:r>
              <a:rPr lang="en-US" altLang="zh-CN" sz="1200">
                <a:sym typeface="+mn-ea"/>
              </a:rPr>
              <a:t>2). </a:t>
            </a:r>
            <a:r>
              <a:rPr lang="zh-CN" altLang="en-US" sz="1200">
                <a:sym typeface="+mn-ea"/>
              </a:rPr>
              <a:t>将待测试语句放入测试单元：</a:t>
            </a:r>
            <a:endParaRPr lang="en-US" altLang="zh-CN" sz="1200"/>
          </a:p>
          <a:p>
            <a:pPr algn="l"/>
            <a:r>
              <a:rPr sz="1200">
                <a:sym typeface="+mn-ea"/>
              </a:rPr>
              <a:t>得了感冒能吃西瓜吗？</a:t>
            </a:r>
            <a:endParaRPr sz="1200">
              <a:sym typeface="+mn-ea"/>
            </a:endParaRPr>
          </a:p>
          <a:p>
            <a:pPr algn="l"/>
            <a:r>
              <a:rPr sz="1200">
                <a:sym typeface="+mn-ea"/>
              </a:rPr>
              <a:t>得了感冒能吃苹果吗？</a:t>
            </a:r>
            <a:endParaRPr sz="1200">
              <a:sym typeface="+mn-ea"/>
            </a:endParaRPr>
          </a:p>
          <a:p>
            <a:pPr algn="l"/>
            <a:r>
              <a:rPr lang="zh-CN" altLang="en-US" sz="1200">
                <a:sym typeface="+mn-ea"/>
              </a:rPr>
              <a:t>结果如右图：</a:t>
            </a:r>
            <a:endParaRPr lang="zh-CN" altLang="en-US" sz="1200" dirty="0"/>
          </a:p>
          <a:p>
            <a:pPr algn="l"/>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200">
                <a:sym typeface="+mn-ea"/>
              </a:rPr>
              <a:t>编由红框处可以看到，编写过的规则已可以正确读取内容。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a:stretch>
            <a:fillRect/>
          </a:stretch>
        </p:blipFill>
        <p:spPr>
          <a:xfrm>
            <a:off x="3251835" y="3105150"/>
            <a:ext cx="5725795" cy="1569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24009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二</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推理规则单元</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
        <p:nvSpPr>
          <p:cNvPr id="5" name="文本框 4"/>
          <p:cNvSpPr txBox="1"/>
          <p:nvPr/>
        </p:nvSpPr>
        <p:spPr>
          <a:xfrm>
            <a:off x="389890" y="1614170"/>
            <a:ext cx="8394065" cy="3415030"/>
          </a:xfrm>
          <a:prstGeom prst="rect">
            <a:avLst/>
          </a:prstGeom>
          <a:noFill/>
        </p:spPr>
        <p:txBody>
          <a:bodyPr wrap="square" rtlCol="0">
            <a:spAutoFit/>
          </a:bodyPr>
          <a:p>
            <a:pPr indent="0" algn="l">
              <a:buClr>
                <a:schemeClr val="tx1">
                  <a:lumMod val="95000"/>
                  <a:lumOff val="5000"/>
                </a:schemeClr>
              </a:buClr>
              <a:buFont typeface="+mj-ea"/>
              <a:buNone/>
            </a:pPr>
            <a:r>
              <a:rPr lang="en-US" altLang="zh-CN" sz="1200">
                <a:latin typeface="+mn-ea"/>
                <a:cs typeface="+mn-ea"/>
                <a:sym typeface="+mn-ea"/>
              </a:rPr>
              <a:t>1). </a:t>
            </a:r>
            <a:r>
              <a:rPr lang="zh-CN" altLang="en-US" sz="1200">
                <a:latin typeface="+mn-ea"/>
                <a:cs typeface="+mn-ea"/>
                <a:sym typeface="+mn-ea"/>
              </a:rPr>
              <a:t>两端的关键词需要符合中间的语义关系。如：</a:t>
            </a:r>
            <a:r>
              <a:rPr lang="en-US" altLang="zh-CN" sz="1200">
                <a:latin typeface="+mn-ea"/>
                <a:cs typeface="+mn-ea"/>
                <a:sym typeface="+mn-ea"/>
              </a:rPr>
              <a:t>Rule-</a:t>
            </a:r>
            <a:r>
              <a:rPr lang="zh-CN" altLang="en-US" sz="1200">
                <a:latin typeface="+mn-ea"/>
                <a:cs typeface="+mn-ea"/>
                <a:sym typeface="+mn-ea"/>
              </a:rPr>
              <a:t>行为</a:t>
            </a:r>
            <a:r>
              <a:rPr lang="en-US" altLang="zh-CN" sz="1200">
                <a:latin typeface="+mn-ea"/>
                <a:cs typeface="+mn-ea"/>
                <a:sym typeface="+mn-ea"/>
              </a:rPr>
              <a:t>-</a:t>
            </a:r>
            <a:r>
              <a:rPr lang="zh-CN" altLang="en-US" sz="1200">
                <a:latin typeface="+mn-ea"/>
                <a:cs typeface="+mn-ea"/>
                <a:sym typeface="+mn-ea"/>
              </a:rPr>
              <a:t>内容  关键词为 飞和上海</a:t>
            </a:r>
            <a:endParaRPr lang="zh-CN" altLang="en-US" sz="1200">
              <a:latin typeface="+mn-ea"/>
              <a:cs typeface="+mn-ea"/>
              <a:sym typeface="+mn-ea"/>
            </a:endParaRPr>
          </a:p>
          <a:p>
            <a:pPr indent="0" algn="l">
              <a:buClr>
                <a:schemeClr val="tx1">
                  <a:lumMod val="95000"/>
                  <a:lumOff val="5000"/>
                </a:schemeClr>
              </a:buClr>
              <a:buFont typeface="+mj-ea"/>
              <a:buNone/>
            </a:pPr>
            <a:endParaRPr lang="zh-CN" altLang="en-US" sz="1200">
              <a:latin typeface="+mn-ea"/>
              <a:cs typeface="+mn-ea"/>
              <a:sym typeface="+mn-ea"/>
            </a:endParaRPr>
          </a:p>
          <a:p>
            <a:pPr indent="0" algn="l">
              <a:buClr>
                <a:schemeClr val="tx1">
                  <a:lumMod val="95000"/>
                  <a:lumOff val="5000"/>
                </a:schemeClr>
              </a:buClr>
              <a:buFont typeface="+mj-ea"/>
              <a:buNone/>
            </a:pPr>
            <a:r>
              <a:rPr lang="en-US" altLang="zh-CN" sz="1200">
                <a:latin typeface="+mn-ea"/>
                <a:cs typeface="+mn-ea"/>
              </a:rPr>
              <a:t>2). </a:t>
            </a:r>
            <a:r>
              <a:rPr lang="zh-CN" altLang="en-US" sz="1200">
                <a:latin typeface="+mn-ea"/>
                <a:cs typeface="+mn-ea"/>
                <a:sym typeface="+mn-ea"/>
              </a:rPr>
              <a:t>为了通用性，</a:t>
            </a:r>
            <a:r>
              <a:rPr lang="en-US" altLang="zh-CN" sz="1200">
                <a:latin typeface="+mn-ea"/>
                <a:cs typeface="+mn-ea"/>
                <a:sym typeface="+mn-ea"/>
              </a:rPr>
              <a:t>rule</a:t>
            </a:r>
            <a:r>
              <a:rPr lang="zh-CN" altLang="en-US" sz="1200">
                <a:latin typeface="+mn-ea"/>
                <a:cs typeface="+mn-ea"/>
                <a:sym typeface="+mn-ea"/>
              </a:rPr>
              <a:t>两端的关键词尽量不做值域的限定。如：</a:t>
            </a:r>
            <a:r>
              <a:rPr lang="en-US" altLang="zh-CN" sz="1200">
                <a:latin typeface="+mn-ea"/>
                <a:cs typeface="+mn-ea"/>
                <a:sym typeface="+mn-ea"/>
              </a:rPr>
              <a:t>[1],rule-example,[2] </a:t>
            </a:r>
            <a:r>
              <a:rPr lang="zh-CN" altLang="en-US" sz="1200">
                <a:latin typeface="+mn-ea"/>
                <a:cs typeface="+mn-ea"/>
                <a:sym typeface="+mn-ea"/>
              </a:rPr>
              <a:t>前面没有</a:t>
            </a:r>
            <a:r>
              <a:rPr lang="en-US" altLang="zh-CN" sz="1200">
                <a:latin typeface="+mn-ea"/>
                <a:cs typeface="+mn-ea"/>
                <a:sym typeface="+mn-ea"/>
              </a:rPr>
              <a:t>|1=+…,2=…..</a:t>
            </a:r>
            <a:endParaRPr lang="en-US" altLang="zh-CN" sz="1200">
              <a:latin typeface="+mn-ea"/>
              <a:cs typeface="+mn-ea"/>
              <a:sym typeface="+mn-ea"/>
            </a:endParaRPr>
          </a:p>
          <a:p>
            <a:pPr indent="0" algn="l">
              <a:buClr>
                <a:schemeClr val="tx1">
                  <a:lumMod val="95000"/>
                  <a:lumOff val="5000"/>
                </a:schemeClr>
              </a:buClr>
              <a:buFont typeface="+mj-ea"/>
              <a:buNone/>
            </a:pPr>
            <a:endParaRPr lang="en-US" altLang="zh-CN" sz="1200">
              <a:latin typeface="+mn-ea"/>
              <a:cs typeface="+mn-ea"/>
              <a:sym typeface="+mn-ea"/>
            </a:endParaRPr>
          </a:p>
          <a:p>
            <a:pPr indent="0" algn="l">
              <a:buClr>
                <a:schemeClr val="tx1">
                  <a:lumMod val="95000"/>
                  <a:lumOff val="5000"/>
                </a:schemeClr>
              </a:buClr>
              <a:buFont typeface="+mj-ea"/>
              <a:buNone/>
            </a:pPr>
            <a:r>
              <a:rPr lang="en-US" altLang="zh-CN" sz="1200">
                <a:latin typeface="+mn-ea"/>
                <a:cs typeface="+mn-ea"/>
                <a:sym typeface="+mn-ea"/>
              </a:rPr>
              <a:t>3). </a:t>
            </a:r>
            <a:r>
              <a:rPr lang="zh-CN" altLang="en-US" sz="1200">
                <a:latin typeface="+mn-ea"/>
                <a:cs typeface="+mn-ea"/>
                <a:sym typeface="+mn-ea"/>
              </a:rPr>
              <a:t>为了在不丧失通用性的时候不损失准确率，辅助变量可选</a:t>
            </a:r>
            <a:r>
              <a:rPr lang="en-US" altLang="zh-CN" sz="1200">
                <a:latin typeface="+mn-ea"/>
                <a:cs typeface="+mn-ea"/>
                <a:sym typeface="+mn-ea"/>
              </a:rPr>
              <a:t>3-5</a:t>
            </a:r>
            <a:r>
              <a:rPr lang="zh-CN" altLang="en-US" sz="1200">
                <a:latin typeface="+mn-ea"/>
                <a:cs typeface="+mn-ea"/>
                <a:sym typeface="+mn-ea"/>
              </a:rPr>
              <a:t>个。值域限定尽量加到辅助变量上。如：甲状腺</a:t>
            </a:r>
            <a:r>
              <a:rPr lang="en-US" altLang="zh-CN" sz="1200">
                <a:latin typeface="+mn-ea"/>
                <a:cs typeface="+mn-ea"/>
                <a:sym typeface="+mn-ea"/>
              </a:rPr>
              <a:t>[1]</a:t>
            </a:r>
            <a:r>
              <a:rPr lang="zh-CN" altLang="en-US" sz="1200">
                <a:latin typeface="+mn-ea"/>
                <a:cs typeface="+mn-ea"/>
                <a:sym typeface="+mn-ea"/>
              </a:rPr>
              <a:t>肿大</a:t>
            </a:r>
            <a:r>
              <a:rPr lang="en-US" altLang="zh-CN" sz="1200">
                <a:latin typeface="+mn-ea"/>
                <a:cs typeface="+mn-ea"/>
                <a:sym typeface="+mn-ea"/>
              </a:rPr>
              <a:t>[2]</a:t>
            </a:r>
            <a:r>
              <a:rPr lang="zh-CN" altLang="en-US" sz="1200">
                <a:latin typeface="+mn-ea"/>
                <a:cs typeface="+mn-ea"/>
                <a:sym typeface="+mn-ea"/>
              </a:rPr>
              <a:t>有</a:t>
            </a:r>
            <a:r>
              <a:rPr lang="en-US" altLang="zh-CN" sz="1200">
                <a:latin typeface="+mn-ea"/>
                <a:cs typeface="+mn-ea"/>
                <a:sym typeface="+mn-ea"/>
              </a:rPr>
              <a:t>[3]</a:t>
            </a:r>
            <a:r>
              <a:rPr lang="zh-CN" altLang="en-US" sz="1200">
                <a:latin typeface="+mn-ea"/>
                <a:cs typeface="+mn-ea"/>
                <a:sym typeface="+mn-ea"/>
              </a:rPr>
              <a:t>可能</a:t>
            </a:r>
            <a:r>
              <a:rPr lang="en-US" altLang="zh-CN" sz="1200">
                <a:latin typeface="+mn-ea"/>
                <a:cs typeface="+mn-ea"/>
                <a:sym typeface="+mn-ea"/>
              </a:rPr>
              <a:t>[4]</a:t>
            </a:r>
            <a:r>
              <a:rPr lang="zh-CN" altLang="en-US" sz="1200">
                <a:latin typeface="+mn-ea"/>
                <a:cs typeface="+mn-ea"/>
                <a:sym typeface="+mn-ea"/>
              </a:rPr>
              <a:t>会</a:t>
            </a:r>
            <a:r>
              <a:rPr lang="en-US" altLang="zh-CN" sz="1200">
                <a:latin typeface="+mn-ea"/>
                <a:cs typeface="+mn-ea"/>
                <a:sym typeface="+mn-ea"/>
              </a:rPr>
              <a:t>[5]</a:t>
            </a:r>
            <a:r>
              <a:rPr lang="zh-CN" altLang="en-US" sz="1200">
                <a:latin typeface="+mn-ea"/>
                <a:cs typeface="+mn-ea"/>
                <a:sym typeface="+mn-ea"/>
              </a:rPr>
              <a:t>癌变</a:t>
            </a:r>
            <a:r>
              <a:rPr lang="en-US" altLang="zh-CN" sz="1200">
                <a:latin typeface="+mn-ea"/>
                <a:cs typeface="+mn-ea"/>
                <a:sym typeface="+mn-ea"/>
              </a:rPr>
              <a:t>[6]|[1],rule-example,[2]</a:t>
            </a:r>
            <a:endParaRPr lang="en-US" altLang="zh-CN" sz="1200">
              <a:latin typeface="+mn-ea"/>
              <a:cs typeface="+mn-ea"/>
              <a:sym typeface="+mn-ea"/>
            </a:endParaRPr>
          </a:p>
          <a:p>
            <a:pPr indent="0" algn="l">
              <a:buClr>
                <a:schemeClr val="tx1">
                  <a:lumMod val="95000"/>
                  <a:lumOff val="5000"/>
                </a:schemeClr>
              </a:buClr>
              <a:buFont typeface="+mj-ea"/>
              <a:buNone/>
            </a:pPr>
            <a:endParaRPr lang="en-US" altLang="zh-CN" sz="1200">
              <a:latin typeface="+mn-ea"/>
              <a:cs typeface="+mn-ea"/>
              <a:sym typeface="+mn-ea"/>
            </a:endParaRPr>
          </a:p>
          <a:p>
            <a:pPr indent="0" algn="l">
              <a:buClr>
                <a:schemeClr val="tx1">
                  <a:lumMod val="95000"/>
                  <a:lumOff val="5000"/>
                </a:schemeClr>
              </a:buClr>
              <a:buFont typeface="+mj-ea"/>
              <a:buNone/>
            </a:pPr>
            <a:r>
              <a:rPr lang="en-US" altLang="zh-CN" sz="1200">
                <a:latin typeface="+mn-ea"/>
                <a:cs typeface="+mn-ea"/>
                <a:sym typeface="+mn-ea"/>
              </a:rPr>
              <a:t>4). </a:t>
            </a:r>
            <a:r>
              <a:rPr lang="zh-CN" altLang="en-US" sz="1200">
                <a:latin typeface="+mn-ea"/>
                <a:cs typeface="+mn-ea"/>
                <a:sym typeface="+mn-ea"/>
              </a:rPr>
              <a:t>多辅助变量选取时，选取的变量需要成一个联通的图，且符合选取的语义的逻辑。</a:t>
            </a:r>
            <a:endParaRPr lang="zh-CN" altLang="en-US" sz="1200">
              <a:latin typeface="+mn-ea"/>
              <a:cs typeface="+mn-ea"/>
              <a:sym typeface="+mn-ea"/>
            </a:endParaRPr>
          </a:p>
          <a:p>
            <a:pPr indent="0" algn="l">
              <a:buClr>
                <a:schemeClr val="tx1">
                  <a:lumMod val="95000"/>
                  <a:lumOff val="5000"/>
                </a:schemeClr>
              </a:buClr>
              <a:buFont typeface="+mj-ea"/>
              <a:buNone/>
            </a:pPr>
            <a:endParaRPr lang="zh-CN" altLang="en-US" sz="1200">
              <a:latin typeface="+mn-ea"/>
              <a:cs typeface="+mn-ea"/>
              <a:sym typeface="+mn-ea"/>
            </a:endParaRPr>
          </a:p>
          <a:p>
            <a:pPr indent="0" algn="l">
              <a:buClr>
                <a:schemeClr val="tx1">
                  <a:lumMod val="95000"/>
                  <a:lumOff val="5000"/>
                </a:schemeClr>
              </a:buClr>
              <a:buFont typeface="+mj-ea"/>
              <a:buNone/>
            </a:pPr>
            <a:r>
              <a:rPr lang="en-US" altLang="zh-CN" sz="1200">
                <a:latin typeface="+mn-ea"/>
                <a:cs typeface="+mn-ea"/>
                <a:sym typeface="+mn-ea"/>
              </a:rPr>
              <a:t>5). </a:t>
            </a:r>
            <a:r>
              <a:rPr lang="zh-CN" altLang="en-US" sz="1200">
                <a:latin typeface="+mn-ea"/>
                <a:cs typeface="+mn-ea"/>
                <a:sym typeface="+mn-ea"/>
              </a:rPr>
              <a:t>关键词上如果非要加值域限定，尽量的多</a:t>
            </a:r>
            <a:endParaRPr lang="zh-CN" altLang="en-US" sz="1200">
              <a:latin typeface="+mn-ea"/>
              <a:cs typeface="+mn-ea"/>
              <a:sym typeface="+mn-ea"/>
            </a:endParaRPr>
          </a:p>
          <a:p>
            <a:pPr indent="0" algn="l">
              <a:buClr>
                <a:schemeClr val="tx1">
                  <a:lumMod val="95000"/>
                  <a:lumOff val="5000"/>
                </a:schemeClr>
              </a:buClr>
              <a:buFont typeface="+mj-ea"/>
              <a:buNone/>
            </a:pPr>
            <a:endParaRPr lang="zh-CN" altLang="en-US" sz="1200">
              <a:latin typeface="+mn-ea"/>
              <a:cs typeface="+mn-ea"/>
              <a:sym typeface="+mn-ea"/>
            </a:endParaRPr>
          </a:p>
          <a:p>
            <a:pPr indent="0" algn="l">
              <a:buClr>
                <a:schemeClr val="tx1">
                  <a:lumMod val="95000"/>
                  <a:lumOff val="5000"/>
                </a:schemeClr>
              </a:buClr>
              <a:buFont typeface="+mj-ea"/>
              <a:buNone/>
            </a:pPr>
            <a:r>
              <a:rPr lang="en-US" altLang="zh-CN" sz="1200">
                <a:latin typeface="+mn-ea"/>
                <a:cs typeface="+mn-ea"/>
                <a:sym typeface="+mn-ea"/>
              </a:rPr>
              <a:t>6). </a:t>
            </a:r>
            <a:r>
              <a:rPr lang="zh-CN" altLang="en-US" sz="1200">
                <a:latin typeface="+mn-ea"/>
                <a:cs typeface="+mn-ea"/>
                <a:sym typeface="+mn-ea"/>
              </a:rPr>
              <a:t>基本不能出现两点一线的情况。如</a:t>
            </a:r>
            <a:r>
              <a:rPr lang="en-US" altLang="zh-CN" sz="1200">
                <a:latin typeface="+mn-ea"/>
                <a:cs typeface="+mn-ea"/>
                <a:sym typeface="+mn-ea"/>
              </a:rPr>
              <a:t>:</a:t>
            </a:r>
            <a:r>
              <a:rPr lang="zh-CN" altLang="en-US" sz="1200">
                <a:latin typeface="+mn-ea"/>
                <a:cs typeface="+mn-ea"/>
                <a:sym typeface="+mn-ea"/>
              </a:rPr>
              <a:t>做</a:t>
            </a:r>
            <a:r>
              <a:rPr lang="en-US" altLang="zh-CN" sz="1200">
                <a:latin typeface="+mn-ea"/>
                <a:cs typeface="+mn-ea"/>
                <a:sym typeface="+mn-ea"/>
              </a:rPr>
              <a:t>[1]</a:t>
            </a:r>
            <a:r>
              <a:rPr lang="zh-CN" altLang="en-US" sz="1200">
                <a:latin typeface="+mn-ea"/>
                <a:cs typeface="+mn-ea"/>
                <a:sym typeface="+mn-ea"/>
              </a:rPr>
              <a:t>作业</a:t>
            </a:r>
            <a:r>
              <a:rPr lang="en-US" altLang="zh-CN" sz="1200">
                <a:latin typeface="+mn-ea"/>
                <a:cs typeface="+mn-ea"/>
                <a:sym typeface="+mn-ea"/>
              </a:rPr>
              <a:t>[2]|[1],rule-example,[2]</a:t>
            </a:r>
            <a:r>
              <a:rPr lang="zh-CN" altLang="en-US" sz="1200">
                <a:latin typeface="+mn-ea"/>
                <a:cs typeface="+mn-ea"/>
                <a:sym typeface="+mn-ea"/>
              </a:rPr>
              <a:t> 错误，做和作业有直接联系，语义关系为本来已经拥有为动宾关系。</a:t>
            </a:r>
            <a:endParaRPr lang="zh-CN" altLang="en-US" sz="1200">
              <a:latin typeface="+mn-ea"/>
              <a:cs typeface="+mn-ea"/>
              <a:sym typeface="+mn-ea"/>
            </a:endParaRPr>
          </a:p>
          <a:p>
            <a:pPr indent="0" algn="l">
              <a:buClr>
                <a:schemeClr val="tx1">
                  <a:lumMod val="95000"/>
                  <a:lumOff val="5000"/>
                </a:schemeClr>
              </a:buClr>
              <a:buFont typeface="+mj-ea"/>
              <a:buNone/>
            </a:pPr>
            <a:endParaRPr lang="zh-CN" altLang="en-US" sz="1200">
              <a:latin typeface="+mn-ea"/>
              <a:cs typeface="+mn-ea"/>
              <a:sym typeface="+mn-ea"/>
            </a:endParaRPr>
          </a:p>
          <a:p>
            <a:pPr indent="0" algn="l">
              <a:buClr>
                <a:schemeClr val="tx1">
                  <a:lumMod val="95000"/>
                  <a:lumOff val="5000"/>
                </a:schemeClr>
              </a:buClr>
              <a:buFont typeface="+mj-ea"/>
              <a:buNone/>
            </a:pPr>
            <a:r>
              <a:rPr lang="en-US" altLang="zh-CN" sz="1200">
                <a:latin typeface="+mn-ea"/>
                <a:cs typeface="+mn-ea"/>
                <a:sym typeface="+mn-ea"/>
              </a:rPr>
              <a:t>7). </a:t>
            </a:r>
            <a:r>
              <a:rPr lang="zh-CN" altLang="en-US" sz="1200">
                <a:latin typeface="+mn-ea"/>
                <a:cs typeface="+mn-ea"/>
                <a:sym typeface="+mn-ea"/>
              </a:rPr>
              <a:t>语义关系的选择，明晰两个关键词的语义关系，具有一定的概括性，两端可变的关键词可以看做两个类别，中间存在这个语义关系。</a:t>
            </a:r>
            <a:endParaRPr lang="en-US" altLang="zh-CN" sz="1200" dirty="0"/>
          </a:p>
          <a:p>
            <a:pPr indent="0" algn="l">
              <a:buClr>
                <a:schemeClr val="tx1">
                  <a:lumMod val="95000"/>
                  <a:lumOff val="5000"/>
                </a:schemeClr>
              </a:buClr>
              <a:buFont typeface="+mj-ea"/>
              <a:buNone/>
            </a:pPr>
            <a:endParaRPr lang="zh-CN" altLang="en-US" sz="1200">
              <a:latin typeface="+mn-ea"/>
              <a:cs typeface="+mn-ea"/>
            </a:endParaRPr>
          </a:p>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06304" y="1235401"/>
            <a:ext cx="1154430" cy="299085"/>
          </a:xfrm>
          <a:prstGeom prst="rect">
            <a:avLst/>
          </a:prstGeom>
          <a:noFill/>
        </p:spPr>
        <p:txBody>
          <a:bodyPr wrap="none" rtlCol="0" anchor="t">
            <a:spAutoFit/>
          </a:bodyPr>
          <a:p>
            <a:r>
              <a:rPr lang="en-US" altLang="zh-CN" sz="1350" b="1">
                <a:sym typeface="+mn-ea"/>
              </a:rPr>
              <a:t>4.rule</a:t>
            </a:r>
            <a:r>
              <a:rPr lang="zh-CN" altLang="en-US" sz="1350" b="1" smtClean="0">
                <a:sym typeface="+mn-ea"/>
              </a:rPr>
              <a:t>的命名</a:t>
            </a: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0" y="0"/>
            <a:ext cx="9144001" cy="5143500"/>
          </a:xfrm>
          <a:prstGeom prst="rect">
            <a:avLst/>
          </a:prstGeom>
        </p:spPr>
      </p:pic>
      <p:sp>
        <p:nvSpPr>
          <p:cNvPr id="45" name="菱形 44"/>
          <p:cNvSpPr/>
          <p:nvPr/>
        </p:nvSpPr>
        <p:spPr>
          <a:xfrm>
            <a:off x="431840" y="483518"/>
            <a:ext cx="2700000" cy="2700000"/>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1187624" y="1459592"/>
            <a:ext cx="1272223" cy="837876"/>
            <a:chOff x="2405717" y="1923678"/>
            <a:chExt cx="1272223" cy="837876"/>
          </a:xfrm>
          <a:noFill/>
        </p:grpSpPr>
        <p:sp>
          <p:nvSpPr>
            <p:cNvPr id="48" name="Rectangle 2"/>
            <p:cNvSpPr/>
            <p:nvPr/>
          </p:nvSpPr>
          <p:spPr>
            <a:xfrm>
              <a:off x="2441722" y="1923678"/>
              <a:ext cx="1236218" cy="783087"/>
            </a:xfrm>
            <a:prstGeom prst="rect">
              <a:avLst/>
            </a:prstGeom>
            <a:grpFill/>
          </p:spPr>
          <p:txBody>
            <a:bodyPr wrap="square">
              <a:normAutofit fontScale="70000" lnSpcReduction="20000"/>
            </a:bodyPr>
            <a:lstStyle/>
            <a:p>
              <a:pPr algn="r"/>
              <a:r>
                <a:rPr lang="zh-CN" altLang="en-US" sz="5400" b="1" spc="300" dirty="0">
                  <a:solidFill>
                    <a:schemeClr val="bg1"/>
                  </a:solidFill>
                  <a:effectLst>
                    <a:outerShdw blurRad="38100" dist="38100" dir="2700000" algn="tl">
                      <a:srgbClr val="000000">
                        <a:alpha val="43137"/>
                      </a:srgbClr>
                    </a:outerShdw>
                  </a:effectLst>
                  <a:latin typeface="Arial" panose="020B0604020202020204"/>
                  <a:ea typeface="微软雅黑" panose="020B0503020204020204" pitchFamily="34" charset="-122"/>
                  <a:sym typeface="Arial" panose="020B0604020202020204"/>
                </a:rPr>
                <a:t>目录</a:t>
              </a:r>
              <a:endParaRPr lang="zh-CN" altLang="en-US" sz="5400" b="1" spc="300" dirty="0">
                <a:solidFill>
                  <a:schemeClr val="bg1"/>
                </a:solidFill>
                <a:effectLst>
                  <a:outerShdw blurRad="38100" dist="38100" dir="2700000" algn="tl">
                    <a:srgbClr val="000000">
                      <a:alpha val="43137"/>
                    </a:srgbClr>
                  </a:outerShdw>
                </a:effectLst>
                <a:latin typeface="Arial" panose="020B0604020202020204"/>
                <a:ea typeface="微软雅黑" panose="020B0503020204020204" pitchFamily="34" charset="-122"/>
                <a:sym typeface="Arial" panose="020B0604020202020204"/>
              </a:endParaRPr>
            </a:p>
          </p:txBody>
        </p:sp>
        <p:sp>
          <p:nvSpPr>
            <p:cNvPr id="51" name="Rectangle 3"/>
            <p:cNvSpPr/>
            <p:nvPr/>
          </p:nvSpPr>
          <p:spPr>
            <a:xfrm>
              <a:off x="2405717" y="2461471"/>
              <a:ext cx="1272223" cy="300083"/>
            </a:xfrm>
            <a:prstGeom prst="rect">
              <a:avLst/>
            </a:prstGeom>
            <a:grpFill/>
          </p:spPr>
          <p:txBody>
            <a:bodyPr wrap="none">
              <a:normAutofit fontScale="85000" lnSpcReduction="20000"/>
            </a:bodyPr>
            <a:lstStyle/>
            <a:p>
              <a:r>
                <a:rPr lang="en-US" altLang="zh-CN" sz="2000" b="1" spc="300" dirty="0">
                  <a:solidFill>
                    <a:schemeClr val="bg1"/>
                  </a:solidFill>
                  <a:effectLst>
                    <a:outerShdw blurRad="38100" dist="38100" dir="2700000" algn="tl">
                      <a:srgbClr val="000000">
                        <a:alpha val="43137"/>
                      </a:srgbClr>
                    </a:outerShdw>
                  </a:effectLst>
                  <a:latin typeface="Arial" panose="020B0604020202020204"/>
                  <a:ea typeface="微软雅黑" panose="020B0503020204020204" pitchFamily="34" charset="-122"/>
                  <a:sym typeface="Arial" panose="020B0604020202020204"/>
                </a:rPr>
                <a:t>CONTENT</a:t>
              </a:r>
              <a:endParaRPr lang="en-US" altLang="zh-CN" sz="2000" b="1" spc="300" dirty="0">
                <a:solidFill>
                  <a:schemeClr val="bg1"/>
                </a:solidFill>
                <a:effectLst>
                  <a:outerShdw blurRad="38100" dist="38100" dir="2700000" algn="tl">
                    <a:srgbClr val="000000">
                      <a:alpha val="43137"/>
                    </a:srgbClr>
                  </a:outerShdw>
                </a:effectLst>
                <a:latin typeface="Arial" panose="020B0604020202020204"/>
                <a:ea typeface="微软雅黑" panose="020B0503020204020204" pitchFamily="34" charset="-122"/>
                <a:sym typeface="Arial" panose="020B0604020202020204"/>
              </a:endParaRPr>
            </a:p>
          </p:txBody>
        </p:sp>
      </p:grpSp>
      <p:sp>
        <p:nvSpPr>
          <p:cNvPr id="53" name="TextBox 6"/>
          <p:cNvSpPr txBox="1"/>
          <p:nvPr/>
        </p:nvSpPr>
        <p:spPr>
          <a:xfrm>
            <a:off x="4536440" y="618490"/>
            <a:ext cx="791845" cy="794385"/>
          </a:xfrm>
          <a:prstGeom prst="diamond">
            <a:avLst/>
          </a:prstGeom>
          <a:noFill/>
          <a:ln w="25400">
            <a:noFill/>
          </a:ln>
        </p:spPr>
        <p:txBody>
          <a:bodyPr wrap="none" anchor="ctr">
            <a:normAutofit fontScale="40000" lnSpcReduction="20000"/>
          </a:bodyPr>
          <a:lstStyle/>
          <a:p>
            <a:r>
              <a:rPr lang="zh-CN" altLang="en-US" sz="4000" dirty="0">
                <a:solidFill>
                  <a:schemeClr val="bg1"/>
                </a:solidFill>
                <a:latin typeface="Arial" panose="020B0604020202020204"/>
                <a:ea typeface="微软雅黑" panose="020B0503020204020204" pitchFamily="34" charset="-122"/>
                <a:sym typeface="Arial" panose="020B0604020202020204"/>
              </a:rPr>
              <a:t>一</a:t>
            </a:r>
            <a:endParaRPr lang="zh-CN" altLang="en-US" sz="4000" dirty="0">
              <a:solidFill>
                <a:schemeClr val="bg1"/>
              </a:solidFill>
              <a:latin typeface="Arial" panose="020B0604020202020204"/>
              <a:ea typeface="微软雅黑" panose="020B0503020204020204" pitchFamily="34" charset="-122"/>
              <a:sym typeface="Arial" panose="020B0604020202020204"/>
            </a:endParaRPr>
          </a:p>
        </p:txBody>
      </p:sp>
      <p:sp>
        <p:nvSpPr>
          <p:cNvPr id="55" name="TextBox 8"/>
          <p:cNvSpPr txBox="1"/>
          <p:nvPr/>
        </p:nvSpPr>
        <p:spPr>
          <a:xfrm>
            <a:off x="5472430" y="734060"/>
            <a:ext cx="2782570" cy="393700"/>
          </a:xfrm>
          <a:prstGeom prst="rect">
            <a:avLst/>
          </a:prstGeom>
          <a:noFill/>
        </p:spPr>
        <p:txBody>
          <a:bodyPr wrap="none" lIns="360000" tIns="0" rIns="0" bIns="0" anchor="b" anchorCtr="0">
            <a:noAutofit/>
          </a:bodyPr>
          <a:lstStyle/>
          <a:p>
            <a:r>
              <a:rPr lang="zh-CN" altLang="en-US" b="1" dirty="0">
                <a:solidFill>
                  <a:schemeClr val="bg1"/>
                </a:solidFill>
                <a:latin typeface="Arial" panose="020B0604020202020204"/>
                <a:ea typeface="微软雅黑" panose="020B0503020204020204" pitchFamily="34" charset="-122"/>
                <a:sym typeface="Arial" panose="020B0604020202020204"/>
              </a:rPr>
              <a:t>编辑器介绍及使用</a:t>
            </a:r>
            <a:endParaRPr lang="zh-CN" altLang="en-US" b="1" dirty="0">
              <a:solidFill>
                <a:schemeClr val="bg1"/>
              </a:solidFill>
              <a:latin typeface="Arial" panose="020B0604020202020204"/>
              <a:ea typeface="微软雅黑" panose="020B0503020204020204" pitchFamily="34" charset="-122"/>
              <a:sym typeface="Arial" panose="020B0604020202020204"/>
            </a:endParaRPr>
          </a:p>
        </p:txBody>
      </p:sp>
      <p:sp>
        <p:nvSpPr>
          <p:cNvPr id="35" name="菱形 34"/>
          <p:cNvSpPr/>
          <p:nvPr/>
        </p:nvSpPr>
        <p:spPr>
          <a:xfrm>
            <a:off x="728256" y="339502"/>
            <a:ext cx="2979648" cy="2979648"/>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菱形 38"/>
          <p:cNvSpPr/>
          <p:nvPr/>
        </p:nvSpPr>
        <p:spPr>
          <a:xfrm>
            <a:off x="4536440" y="568960"/>
            <a:ext cx="791845" cy="794385"/>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菱形 42"/>
          <p:cNvSpPr/>
          <p:nvPr/>
        </p:nvSpPr>
        <p:spPr>
          <a:xfrm>
            <a:off x="4536440" y="1363345"/>
            <a:ext cx="791845" cy="794385"/>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菱形 43"/>
          <p:cNvSpPr/>
          <p:nvPr/>
        </p:nvSpPr>
        <p:spPr>
          <a:xfrm>
            <a:off x="4536440" y="2157730"/>
            <a:ext cx="791845" cy="794385"/>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菱形 46"/>
          <p:cNvSpPr/>
          <p:nvPr/>
        </p:nvSpPr>
        <p:spPr>
          <a:xfrm>
            <a:off x="4536440" y="2955290"/>
            <a:ext cx="791845" cy="794385"/>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6"/>
          <p:cNvSpPr txBox="1"/>
          <p:nvPr/>
        </p:nvSpPr>
        <p:spPr>
          <a:xfrm>
            <a:off x="4536440" y="1412875"/>
            <a:ext cx="791845" cy="794385"/>
          </a:xfrm>
          <a:prstGeom prst="diamond">
            <a:avLst/>
          </a:prstGeom>
          <a:noFill/>
          <a:ln w="25400">
            <a:noFill/>
          </a:ln>
        </p:spPr>
        <p:txBody>
          <a:bodyPr wrap="none" anchor="ctr">
            <a:normAutofit fontScale="40000" lnSpcReduction="20000"/>
          </a:bodyPr>
          <a:lstStyle/>
          <a:p>
            <a:r>
              <a:rPr lang="zh-CN" altLang="en-US" sz="4000" dirty="0">
                <a:solidFill>
                  <a:schemeClr val="bg1"/>
                </a:solidFill>
                <a:latin typeface="Arial" panose="020B0604020202020204"/>
                <a:ea typeface="微软雅黑" panose="020B0503020204020204" pitchFamily="34" charset="-122"/>
                <a:sym typeface="Arial" panose="020B0604020202020204"/>
              </a:rPr>
              <a:t>二</a:t>
            </a:r>
            <a:endParaRPr lang="zh-CN" altLang="en-US" sz="4000" dirty="0">
              <a:solidFill>
                <a:schemeClr val="bg1"/>
              </a:solidFill>
              <a:latin typeface="Arial" panose="020B0604020202020204"/>
              <a:ea typeface="微软雅黑" panose="020B0503020204020204" pitchFamily="34" charset="-122"/>
              <a:sym typeface="Arial" panose="020B0604020202020204"/>
            </a:endParaRPr>
          </a:p>
        </p:txBody>
      </p:sp>
      <p:sp>
        <p:nvSpPr>
          <p:cNvPr id="50" name="TextBox 6"/>
          <p:cNvSpPr txBox="1"/>
          <p:nvPr/>
        </p:nvSpPr>
        <p:spPr>
          <a:xfrm>
            <a:off x="4536440" y="2207260"/>
            <a:ext cx="791845" cy="794385"/>
          </a:xfrm>
          <a:prstGeom prst="diamond">
            <a:avLst/>
          </a:prstGeom>
          <a:noFill/>
          <a:ln w="25400">
            <a:noFill/>
          </a:ln>
        </p:spPr>
        <p:txBody>
          <a:bodyPr wrap="none" anchor="ctr">
            <a:normAutofit fontScale="40000" lnSpcReduction="20000"/>
          </a:bodyPr>
          <a:lstStyle/>
          <a:p>
            <a:r>
              <a:rPr lang="zh-CN" altLang="en-US" sz="4000" dirty="0">
                <a:solidFill>
                  <a:schemeClr val="bg1"/>
                </a:solidFill>
                <a:latin typeface="Arial" panose="020B0604020202020204"/>
                <a:ea typeface="微软雅黑" panose="020B0503020204020204" pitchFamily="34" charset="-122"/>
                <a:sym typeface="Arial" panose="020B0604020202020204"/>
              </a:rPr>
              <a:t>三</a:t>
            </a:r>
            <a:endParaRPr lang="zh-CN" altLang="en-US" sz="4000" dirty="0">
              <a:solidFill>
                <a:schemeClr val="bg1"/>
              </a:solidFill>
              <a:latin typeface="Arial" panose="020B0604020202020204"/>
              <a:ea typeface="微软雅黑" panose="020B0503020204020204" pitchFamily="34" charset="-122"/>
              <a:sym typeface="Arial" panose="020B0604020202020204"/>
            </a:endParaRPr>
          </a:p>
        </p:txBody>
      </p:sp>
      <p:sp>
        <p:nvSpPr>
          <p:cNvPr id="72" name="TextBox 6"/>
          <p:cNvSpPr txBox="1"/>
          <p:nvPr/>
        </p:nvSpPr>
        <p:spPr>
          <a:xfrm>
            <a:off x="4536440" y="3006725"/>
            <a:ext cx="791845" cy="794385"/>
          </a:xfrm>
          <a:prstGeom prst="diamond">
            <a:avLst/>
          </a:prstGeom>
          <a:noFill/>
          <a:ln w="25400">
            <a:noFill/>
          </a:ln>
        </p:spPr>
        <p:txBody>
          <a:bodyPr wrap="none" anchor="ctr">
            <a:normAutofit fontScale="40000" lnSpcReduction="20000"/>
          </a:bodyPr>
          <a:lstStyle/>
          <a:p>
            <a:r>
              <a:rPr lang="zh-CN" altLang="en-US" sz="4000" dirty="0">
                <a:solidFill>
                  <a:schemeClr val="bg1"/>
                </a:solidFill>
                <a:latin typeface="Arial" panose="020B0604020202020204"/>
                <a:ea typeface="微软雅黑" panose="020B0503020204020204" pitchFamily="34" charset="-122"/>
                <a:sym typeface="Arial" panose="020B0604020202020204"/>
              </a:rPr>
              <a:t>四</a:t>
            </a:r>
            <a:endParaRPr lang="zh-CN" altLang="en-US" sz="4000" dirty="0">
              <a:solidFill>
                <a:schemeClr val="bg1"/>
              </a:solidFill>
              <a:latin typeface="Arial" panose="020B0604020202020204"/>
              <a:ea typeface="微软雅黑" panose="020B0503020204020204" pitchFamily="34" charset="-122"/>
              <a:sym typeface="Arial" panose="020B0604020202020204"/>
            </a:endParaRPr>
          </a:p>
        </p:txBody>
      </p:sp>
      <p:sp>
        <p:nvSpPr>
          <p:cNvPr id="73" name="菱形 72"/>
          <p:cNvSpPr/>
          <p:nvPr/>
        </p:nvSpPr>
        <p:spPr>
          <a:xfrm>
            <a:off x="637506" y="2859782"/>
            <a:ext cx="1031830" cy="1031830"/>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菱形 76"/>
          <p:cNvSpPr/>
          <p:nvPr/>
        </p:nvSpPr>
        <p:spPr>
          <a:xfrm>
            <a:off x="2459847" y="3158835"/>
            <a:ext cx="433723" cy="433723"/>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4536440" y="3749675"/>
            <a:ext cx="791845" cy="794385"/>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TextBox 6"/>
          <p:cNvSpPr txBox="1"/>
          <p:nvPr/>
        </p:nvSpPr>
        <p:spPr>
          <a:xfrm>
            <a:off x="4536440" y="3801110"/>
            <a:ext cx="791845" cy="794385"/>
          </a:xfrm>
          <a:prstGeom prst="diamond">
            <a:avLst/>
          </a:prstGeom>
          <a:noFill/>
          <a:ln w="25400">
            <a:noFill/>
          </a:ln>
        </p:spPr>
        <p:txBody>
          <a:bodyPr wrap="none" anchor="ctr">
            <a:normAutofit fontScale="40000" lnSpcReduction="20000"/>
          </a:bodyPr>
          <a:p>
            <a:r>
              <a:rPr lang="zh-CN" altLang="en-US" sz="4000" dirty="0">
                <a:solidFill>
                  <a:schemeClr val="bg1"/>
                </a:solidFill>
                <a:latin typeface="Arial" panose="020B0604020202020204"/>
                <a:ea typeface="微软雅黑" panose="020B0503020204020204" pitchFamily="34" charset="-122"/>
                <a:sym typeface="Arial" panose="020B0604020202020204"/>
              </a:rPr>
              <a:t>五</a:t>
            </a:r>
            <a:endParaRPr lang="zh-CN" altLang="en-US" sz="4000" dirty="0">
              <a:solidFill>
                <a:schemeClr val="bg1"/>
              </a:solidFill>
              <a:latin typeface="Arial" panose="020B0604020202020204"/>
              <a:ea typeface="微软雅黑" panose="020B0503020204020204" pitchFamily="34" charset="-122"/>
              <a:sym typeface="Arial" panose="020B0604020202020204"/>
            </a:endParaRPr>
          </a:p>
        </p:txBody>
      </p:sp>
      <p:sp>
        <p:nvSpPr>
          <p:cNvPr id="9" name="TextBox 8"/>
          <p:cNvSpPr txBox="1"/>
          <p:nvPr/>
        </p:nvSpPr>
        <p:spPr>
          <a:xfrm>
            <a:off x="5439410" y="2351405"/>
            <a:ext cx="2782570" cy="393700"/>
          </a:xfrm>
          <a:prstGeom prst="rect">
            <a:avLst/>
          </a:prstGeom>
          <a:noFill/>
        </p:spPr>
        <p:txBody>
          <a:bodyPr wrap="none" lIns="360000" tIns="0" rIns="0" bIns="0" anchor="b" anchorCtr="0">
            <a:noAutofit/>
          </a:bodyPr>
          <a:lstStyle/>
          <a:p>
            <a:pPr algn="l"/>
            <a:r>
              <a:rPr lang="zh-CN" altLang="en-US" b="1" dirty="0">
                <a:solidFill>
                  <a:srgbClr val="FF9800"/>
                </a:solidFill>
                <a:latin typeface="Arial" panose="020B0604020202020204"/>
                <a:ea typeface="微软雅黑" panose="020B0503020204020204" pitchFamily="34" charset="-122"/>
                <a:sym typeface="Arial" panose="020B0604020202020204"/>
              </a:rPr>
              <a:t>测试单元和基础知识单元</a:t>
            </a:r>
            <a:endParaRPr lang="zh-CN" altLang="en-US" b="1" dirty="0">
              <a:solidFill>
                <a:srgbClr val="FF9800"/>
              </a:solidFill>
              <a:latin typeface="Arial" panose="020B0604020202020204"/>
              <a:ea typeface="微软雅黑" panose="020B0503020204020204" pitchFamily="34" charset="-122"/>
              <a:sym typeface="Arial" panose="020B0604020202020204"/>
            </a:endParaRPr>
          </a:p>
        </p:txBody>
      </p:sp>
      <p:sp>
        <p:nvSpPr>
          <p:cNvPr id="10" name="TextBox 8"/>
          <p:cNvSpPr txBox="1"/>
          <p:nvPr/>
        </p:nvSpPr>
        <p:spPr>
          <a:xfrm>
            <a:off x="5422900" y="3124200"/>
            <a:ext cx="2782570" cy="393700"/>
          </a:xfrm>
          <a:prstGeom prst="rect">
            <a:avLst/>
          </a:prstGeom>
          <a:noFill/>
        </p:spPr>
        <p:txBody>
          <a:bodyPr wrap="none" lIns="360000" tIns="0" rIns="0" bIns="0" anchor="b" anchorCtr="0">
            <a:noAutofit/>
          </a:bodyPr>
          <a:lstStyle/>
          <a:p>
            <a:r>
              <a:rPr lang="zh-CN" altLang="en-US" b="1" dirty="0">
                <a:solidFill>
                  <a:schemeClr val="bg1"/>
                </a:solidFill>
                <a:latin typeface="Arial" panose="020B0604020202020204"/>
                <a:ea typeface="微软雅黑" panose="020B0503020204020204" pitchFamily="34" charset="-122"/>
                <a:sym typeface="Arial" panose="020B0604020202020204"/>
              </a:rPr>
              <a:t>关键词单元</a:t>
            </a:r>
            <a:endParaRPr lang="zh-CN" altLang="en-US" b="1" dirty="0">
              <a:solidFill>
                <a:schemeClr val="bg1"/>
              </a:solidFill>
              <a:latin typeface="Arial" panose="020B0604020202020204"/>
              <a:ea typeface="微软雅黑" panose="020B0503020204020204" pitchFamily="34" charset="-122"/>
              <a:sym typeface="Arial" panose="020B0604020202020204"/>
            </a:endParaRPr>
          </a:p>
        </p:txBody>
      </p:sp>
      <p:sp>
        <p:nvSpPr>
          <p:cNvPr id="11" name="TextBox 8"/>
          <p:cNvSpPr txBox="1"/>
          <p:nvPr/>
        </p:nvSpPr>
        <p:spPr>
          <a:xfrm>
            <a:off x="5406390" y="3896995"/>
            <a:ext cx="2782570" cy="393700"/>
          </a:xfrm>
          <a:prstGeom prst="rect">
            <a:avLst/>
          </a:prstGeom>
          <a:noFill/>
        </p:spPr>
        <p:txBody>
          <a:bodyPr wrap="none" lIns="360000" tIns="0" rIns="0" bIns="0" anchor="b" anchorCtr="0">
            <a:noAutofit/>
          </a:bodyPr>
          <a:lstStyle/>
          <a:p>
            <a:r>
              <a:rPr lang="zh-CN" altLang="en-US" b="1" dirty="0">
                <a:solidFill>
                  <a:schemeClr val="bg1"/>
                </a:solidFill>
                <a:latin typeface="Arial" panose="020B0604020202020204"/>
                <a:ea typeface="微软雅黑" panose="020B0503020204020204" pitchFamily="34" charset="-122"/>
                <a:sym typeface="Arial" panose="020B0604020202020204"/>
              </a:rPr>
              <a:t>话题单元</a:t>
            </a:r>
            <a:endParaRPr lang="zh-CN" altLang="en-US" b="1" dirty="0">
              <a:solidFill>
                <a:schemeClr val="bg1"/>
              </a:solidFill>
              <a:latin typeface="Arial" panose="020B0604020202020204"/>
              <a:ea typeface="微软雅黑" panose="020B0503020204020204" pitchFamily="34" charset="-122"/>
              <a:sym typeface="Arial" panose="020B0604020202020204"/>
            </a:endParaRPr>
          </a:p>
        </p:txBody>
      </p:sp>
      <p:sp>
        <p:nvSpPr>
          <p:cNvPr id="12" name="TextBox 8"/>
          <p:cNvSpPr txBox="1"/>
          <p:nvPr/>
        </p:nvSpPr>
        <p:spPr>
          <a:xfrm>
            <a:off x="5455920" y="1506855"/>
            <a:ext cx="2782570" cy="393700"/>
          </a:xfrm>
          <a:prstGeom prst="rect">
            <a:avLst/>
          </a:prstGeom>
          <a:noFill/>
        </p:spPr>
        <p:txBody>
          <a:bodyPr wrap="none" lIns="360000" tIns="0" rIns="0" bIns="0" anchor="b" anchorCtr="0">
            <a:noAutofit/>
          </a:bodyPr>
          <a:p>
            <a:r>
              <a:rPr lang="zh-CN" altLang="en-US" b="1" dirty="0">
                <a:solidFill>
                  <a:schemeClr val="bg1"/>
                </a:solidFill>
                <a:latin typeface="Arial" panose="020B0604020202020204"/>
                <a:ea typeface="微软雅黑" panose="020B0503020204020204" pitchFamily="34" charset="-122"/>
                <a:sym typeface="Arial" panose="020B0604020202020204"/>
              </a:rPr>
              <a:t>推理规则单元</a:t>
            </a:r>
            <a:endParaRPr lang="zh-CN" altLang="en-US" b="1" dirty="0">
              <a:solidFill>
                <a:schemeClr val="bg1"/>
              </a:solidFill>
              <a:latin typeface="Arial" panose="020B0604020202020204"/>
              <a:ea typeface="微软雅黑" panose="020B0503020204020204" pitchFamily="3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0" y="0"/>
            <a:ext cx="9144001" cy="5143500"/>
          </a:xfrm>
          <a:prstGeom prst="rect">
            <a:avLst/>
          </a:prstGeom>
        </p:spPr>
      </p:pic>
      <p:sp>
        <p:nvSpPr>
          <p:cNvPr id="45" name="菱形 44"/>
          <p:cNvSpPr/>
          <p:nvPr/>
        </p:nvSpPr>
        <p:spPr>
          <a:xfrm>
            <a:off x="431840" y="483518"/>
            <a:ext cx="2700000" cy="2700000"/>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1187624" y="1459592"/>
            <a:ext cx="1272223" cy="837876"/>
            <a:chOff x="2405717" y="1923678"/>
            <a:chExt cx="1272223" cy="837876"/>
          </a:xfrm>
          <a:noFill/>
        </p:grpSpPr>
        <p:sp>
          <p:nvSpPr>
            <p:cNvPr id="48" name="Rectangle 2"/>
            <p:cNvSpPr/>
            <p:nvPr/>
          </p:nvSpPr>
          <p:spPr>
            <a:xfrm>
              <a:off x="2441722" y="1923678"/>
              <a:ext cx="1236218" cy="783087"/>
            </a:xfrm>
            <a:prstGeom prst="rect">
              <a:avLst/>
            </a:prstGeom>
            <a:grpFill/>
          </p:spPr>
          <p:txBody>
            <a:bodyPr wrap="square">
              <a:normAutofit fontScale="70000" lnSpcReduction="20000"/>
            </a:bodyPr>
            <a:lstStyle/>
            <a:p>
              <a:pPr algn="r"/>
              <a:r>
                <a:rPr lang="zh-CN" altLang="en-US" sz="5400" b="1" spc="300" dirty="0">
                  <a:solidFill>
                    <a:schemeClr val="bg1"/>
                  </a:solidFill>
                  <a:effectLst>
                    <a:outerShdw blurRad="38100" dist="38100" dir="2700000" algn="tl">
                      <a:srgbClr val="000000">
                        <a:alpha val="43137"/>
                      </a:srgbClr>
                    </a:outerShdw>
                  </a:effectLst>
                  <a:latin typeface="Arial" panose="020B0604020202020204"/>
                  <a:ea typeface="微软雅黑" panose="020B0503020204020204" pitchFamily="34" charset="-122"/>
                  <a:sym typeface="Arial" panose="020B0604020202020204"/>
                </a:rPr>
                <a:t>目录</a:t>
              </a:r>
              <a:endParaRPr lang="zh-CN" altLang="en-US" sz="5400" b="1" spc="300" dirty="0">
                <a:solidFill>
                  <a:schemeClr val="bg1"/>
                </a:solidFill>
                <a:effectLst>
                  <a:outerShdw blurRad="38100" dist="38100" dir="2700000" algn="tl">
                    <a:srgbClr val="000000">
                      <a:alpha val="43137"/>
                    </a:srgbClr>
                  </a:outerShdw>
                </a:effectLst>
                <a:latin typeface="Arial" panose="020B0604020202020204"/>
                <a:ea typeface="微软雅黑" panose="020B0503020204020204" pitchFamily="34" charset="-122"/>
                <a:sym typeface="Arial" panose="020B0604020202020204"/>
              </a:endParaRPr>
            </a:p>
          </p:txBody>
        </p:sp>
        <p:sp>
          <p:nvSpPr>
            <p:cNvPr id="51" name="Rectangle 3"/>
            <p:cNvSpPr/>
            <p:nvPr/>
          </p:nvSpPr>
          <p:spPr>
            <a:xfrm>
              <a:off x="2405717" y="2461471"/>
              <a:ext cx="1272223" cy="300083"/>
            </a:xfrm>
            <a:prstGeom prst="rect">
              <a:avLst/>
            </a:prstGeom>
            <a:grpFill/>
          </p:spPr>
          <p:txBody>
            <a:bodyPr wrap="none">
              <a:normAutofit fontScale="85000" lnSpcReduction="20000"/>
            </a:bodyPr>
            <a:lstStyle/>
            <a:p>
              <a:r>
                <a:rPr lang="en-US" altLang="zh-CN" sz="2000" b="1" spc="300" dirty="0">
                  <a:solidFill>
                    <a:schemeClr val="bg1"/>
                  </a:solidFill>
                  <a:effectLst>
                    <a:outerShdw blurRad="38100" dist="38100" dir="2700000" algn="tl">
                      <a:srgbClr val="000000">
                        <a:alpha val="43137"/>
                      </a:srgbClr>
                    </a:outerShdw>
                  </a:effectLst>
                  <a:latin typeface="Arial" panose="020B0604020202020204"/>
                  <a:ea typeface="微软雅黑" panose="020B0503020204020204" pitchFamily="34" charset="-122"/>
                  <a:sym typeface="Arial" panose="020B0604020202020204"/>
                </a:rPr>
                <a:t>CONTENT</a:t>
              </a:r>
              <a:endParaRPr lang="en-US" altLang="zh-CN" sz="2000" b="1" spc="300" dirty="0">
                <a:solidFill>
                  <a:schemeClr val="bg1"/>
                </a:solidFill>
                <a:effectLst>
                  <a:outerShdw blurRad="38100" dist="38100" dir="2700000" algn="tl">
                    <a:srgbClr val="000000">
                      <a:alpha val="43137"/>
                    </a:srgbClr>
                  </a:outerShdw>
                </a:effectLst>
                <a:latin typeface="Arial" panose="020B0604020202020204"/>
                <a:ea typeface="微软雅黑" panose="020B0503020204020204" pitchFamily="34" charset="-122"/>
                <a:sym typeface="Arial" panose="020B0604020202020204"/>
              </a:endParaRPr>
            </a:p>
          </p:txBody>
        </p:sp>
      </p:grpSp>
      <p:sp>
        <p:nvSpPr>
          <p:cNvPr id="53" name="TextBox 6"/>
          <p:cNvSpPr txBox="1"/>
          <p:nvPr/>
        </p:nvSpPr>
        <p:spPr>
          <a:xfrm>
            <a:off x="4536440" y="618490"/>
            <a:ext cx="791845" cy="794385"/>
          </a:xfrm>
          <a:prstGeom prst="diamond">
            <a:avLst/>
          </a:prstGeom>
          <a:noFill/>
          <a:ln w="25400">
            <a:noFill/>
          </a:ln>
        </p:spPr>
        <p:txBody>
          <a:bodyPr wrap="none" anchor="ctr">
            <a:normAutofit fontScale="40000" lnSpcReduction="20000"/>
          </a:bodyPr>
          <a:lstStyle/>
          <a:p>
            <a:r>
              <a:rPr lang="zh-CN" altLang="en-US" sz="4000" dirty="0">
                <a:solidFill>
                  <a:schemeClr val="bg1"/>
                </a:solidFill>
                <a:latin typeface="Arial" panose="020B0604020202020204"/>
                <a:ea typeface="微软雅黑" panose="020B0503020204020204" pitchFamily="34" charset="-122"/>
                <a:sym typeface="Arial" panose="020B0604020202020204"/>
              </a:rPr>
              <a:t>一</a:t>
            </a:r>
            <a:endParaRPr lang="zh-CN" altLang="en-US" sz="4000" dirty="0">
              <a:solidFill>
                <a:schemeClr val="bg1"/>
              </a:solidFill>
              <a:latin typeface="Arial" panose="020B0604020202020204"/>
              <a:ea typeface="微软雅黑" panose="020B0503020204020204" pitchFamily="34" charset="-122"/>
              <a:sym typeface="Arial" panose="020B0604020202020204"/>
            </a:endParaRPr>
          </a:p>
        </p:txBody>
      </p:sp>
      <p:sp>
        <p:nvSpPr>
          <p:cNvPr id="55" name="TextBox 8"/>
          <p:cNvSpPr txBox="1"/>
          <p:nvPr/>
        </p:nvSpPr>
        <p:spPr>
          <a:xfrm>
            <a:off x="5472430" y="734060"/>
            <a:ext cx="2782570" cy="393700"/>
          </a:xfrm>
          <a:prstGeom prst="rect">
            <a:avLst/>
          </a:prstGeom>
          <a:noFill/>
        </p:spPr>
        <p:txBody>
          <a:bodyPr wrap="none" lIns="360000" tIns="0" rIns="0" bIns="0" anchor="b" anchorCtr="0">
            <a:noAutofit/>
          </a:bodyPr>
          <a:lstStyle/>
          <a:p>
            <a:r>
              <a:rPr lang="zh-CN" altLang="en-US" b="1" dirty="0">
                <a:solidFill>
                  <a:srgbClr val="FF9800"/>
                </a:solidFill>
                <a:latin typeface="Arial" panose="020B0604020202020204"/>
                <a:ea typeface="微软雅黑" panose="020B0503020204020204" pitchFamily="34" charset="-122"/>
                <a:sym typeface="Arial" panose="020B0604020202020204"/>
              </a:rPr>
              <a:t>编辑器介绍及使用</a:t>
            </a:r>
            <a:endParaRPr lang="zh-CN" altLang="en-US" b="1" dirty="0">
              <a:solidFill>
                <a:srgbClr val="FF9800"/>
              </a:solidFill>
              <a:latin typeface="Arial" panose="020B0604020202020204"/>
              <a:ea typeface="微软雅黑" panose="020B0503020204020204" pitchFamily="34" charset="-122"/>
              <a:sym typeface="Arial" panose="020B0604020202020204"/>
            </a:endParaRPr>
          </a:p>
        </p:txBody>
      </p:sp>
      <p:sp>
        <p:nvSpPr>
          <p:cNvPr id="35" name="菱形 34"/>
          <p:cNvSpPr/>
          <p:nvPr/>
        </p:nvSpPr>
        <p:spPr>
          <a:xfrm>
            <a:off x="728256" y="339502"/>
            <a:ext cx="2979648" cy="2979648"/>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菱形 38"/>
          <p:cNvSpPr/>
          <p:nvPr/>
        </p:nvSpPr>
        <p:spPr>
          <a:xfrm>
            <a:off x="4536440" y="568960"/>
            <a:ext cx="791845" cy="794385"/>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菱形 42"/>
          <p:cNvSpPr/>
          <p:nvPr/>
        </p:nvSpPr>
        <p:spPr>
          <a:xfrm>
            <a:off x="4536440" y="1363345"/>
            <a:ext cx="791845" cy="794385"/>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菱形 43"/>
          <p:cNvSpPr/>
          <p:nvPr/>
        </p:nvSpPr>
        <p:spPr>
          <a:xfrm>
            <a:off x="4536440" y="2157730"/>
            <a:ext cx="791845" cy="794385"/>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菱形 46"/>
          <p:cNvSpPr/>
          <p:nvPr/>
        </p:nvSpPr>
        <p:spPr>
          <a:xfrm>
            <a:off x="4536440" y="2955290"/>
            <a:ext cx="791845" cy="794385"/>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6"/>
          <p:cNvSpPr txBox="1"/>
          <p:nvPr/>
        </p:nvSpPr>
        <p:spPr>
          <a:xfrm>
            <a:off x="4536440" y="1412875"/>
            <a:ext cx="791845" cy="794385"/>
          </a:xfrm>
          <a:prstGeom prst="diamond">
            <a:avLst/>
          </a:prstGeom>
          <a:noFill/>
          <a:ln w="25400">
            <a:noFill/>
          </a:ln>
        </p:spPr>
        <p:txBody>
          <a:bodyPr wrap="none" anchor="ctr">
            <a:normAutofit fontScale="40000" lnSpcReduction="20000"/>
          </a:bodyPr>
          <a:lstStyle/>
          <a:p>
            <a:r>
              <a:rPr lang="zh-CN" altLang="en-US" sz="4000" dirty="0">
                <a:solidFill>
                  <a:schemeClr val="bg1"/>
                </a:solidFill>
                <a:latin typeface="Arial" panose="020B0604020202020204"/>
                <a:ea typeface="微软雅黑" panose="020B0503020204020204" pitchFamily="34" charset="-122"/>
                <a:sym typeface="Arial" panose="020B0604020202020204"/>
              </a:rPr>
              <a:t>二</a:t>
            </a:r>
            <a:endParaRPr lang="zh-CN" altLang="en-US" sz="4000" dirty="0">
              <a:solidFill>
                <a:schemeClr val="bg1"/>
              </a:solidFill>
              <a:latin typeface="Arial" panose="020B0604020202020204"/>
              <a:ea typeface="微软雅黑" panose="020B0503020204020204" pitchFamily="34" charset="-122"/>
              <a:sym typeface="Arial" panose="020B0604020202020204"/>
            </a:endParaRPr>
          </a:p>
        </p:txBody>
      </p:sp>
      <p:sp>
        <p:nvSpPr>
          <p:cNvPr id="50" name="TextBox 6"/>
          <p:cNvSpPr txBox="1"/>
          <p:nvPr/>
        </p:nvSpPr>
        <p:spPr>
          <a:xfrm>
            <a:off x="4536440" y="2207260"/>
            <a:ext cx="791845" cy="794385"/>
          </a:xfrm>
          <a:prstGeom prst="diamond">
            <a:avLst/>
          </a:prstGeom>
          <a:noFill/>
          <a:ln w="25400">
            <a:noFill/>
          </a:ln>
        </p:spPr>
        <p:txBody>
          <a:bodyPr wrap="none" anchor="ctr">
            <a:normAutofit fontScale="40000" lnSpcReduction="20000"/>
          </a:bodyPr>
          <a:lstStyle/>
          <a:p>
            <a:r>
              <a:rPr lang="zh-CN" altLang="en-US" sz="4000" dirty="0">
                <a:solidFill>
                  <a:schemeClr val="bg1"/>
                </a:solidFill>
                <a:latin typeface="Arial" panose="020B0604020202020204"/>
                <a:ea typeface="微软雅黑" panose="020B0503020204020204" pitchFamily="34" charset="-122"/>
                <a:sym typeface="Arial" panose="020B0604020202020204"/>
              </a:rPr>
              <a:t>三</a:t>
            </a:r>
            <a:endParaRPr lang="zh-CN" altLang="en-US" sz="4000" dirty="0">
              <a:solidFill>
                <a:schemeClr val="bg1"/>
              </a:solidFill>
              <a:latin typeface="Arial" panose="020B0604020202020204"/>
              <a:ea typeface="微软雅黑" panose="020B0503020204020204" pitchFamily="34" charset="-122"/>
              <a:sym typeface="Arial" panose="020B0604020202020204"/>
            </a:endParaRPr>
          </a:p>
        </p:txBody>
      </p:sp>
      <p:sp>
        <p:nvSpPr>
          <p:cNvPr id="72" name="TextBox 6"/>
          <p:cNvSpPr txBox="1"/>
          <p:nvPr/>
        </p:nvSpPr>
        <p:spPr>
          <a:xfrm>
            <a:off x="4536440" y="3006725"/>
            <a:ext cx="791845" cy="794385"/>
          </a:xfrm>
          <a:prstGeom prst="diamond">
            <a:avLst/>
          </a:prstGeom>
          <a:noFill/>
          <a:ln w="25400">
            <a:noFill/>
          </a:ln>
        </p:spPr>
        <p:txBody>
          <a:bodyPr wrap="none" anchor="ctr">
            <a:normAutofit fontScale="40000" lnSpcReduction="20000"/>
          </a:bodyPr>
          <a:lstStyle/>
          <a:p>
            <a:r>
              <a:rPr lang="zh-CN" altLang="en-US" sz="4000" dirty="0">
                <a:solidFill>
                  <a:schemeClr val="bg1"/>
                </a:solidFill>
                <a:latin typeface="Arial" panose="020B0604020202020204"/>
                <a:ea typeface="微软雅黑" panose="020B0503020204020204" pitchFamily="34" charset="-122"/>
                <a:sym typeface="Arial" panose="020B0604020202020204"/>
              </a:rPr>
              <a:t>四</a:t>
            </a:r>
            <a:endParaRPr lang="zh-CN" altLang="en-US" sz="4000" dirty="0">
              <a:solidFill>
                <a:schemeClr val="bg1"/>
              </a:solidFill>
              <a:latin typeface="Arial" panose="020B0604020202020204"/>
              <a:ea typeface="微软雅黑" panose="020B0503020204020204" pitchFamily="34" charset="-122"/>
              <a:sym typeface="Arial" panose="020B0604020202020204"/>
            </a:endParaRPr>
          </a:p>
        </p:txBody>
      </p:sp>
      <p:sp>
        <p:nvSpPr>
          <p:cNvPr id="73" name="菱形 72"/>
          <p:cNvSpPr/>
          <p:nvPr/>
        </p:nvSpPr>
        <p:spPr>
          <a:xfrm>
            <a:off x="637506" y="2859782"/>
            <a:ext cx="1031830" cy="1031830"/>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菱形 76"/>
          <p:cNvSpPr/>
          <p:nvPr/>
        </p:nvSpPr>
        <p:spPr>
          <a:xfrm>
            <a:off x="2459847" y="3158835"/>
            <a:ext cx="433723" cy="433723"/>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4536440" y="3749675"/>
            <a:ext cx="791845" cy="794385"/>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TextBox 6"/>
          <p:cNvSpPr txBox="1"/>
          <p:nvPr/>
        </p:nvSpPr>
        <p:spPr>
          <a:xfrm>
            <a:off x="4536440" y="3801110"/>
            <a:ext cx="791845" cy="794385"/>
          </a:xfrm>
          <a:prstGeom prst="diamond">
            <a:avLst/>
          </a:prstGeom>
          <a:noFill/>
          <a:ln w="25400">
            <a:noFill/>
          </a:ln>
        </p:spPr>
        <p:txBody>
          <a:bodyPr wrap="none" anchor="ctr">
            <a:normAutofit fontScale="40000" lnSpcReduction="20000"/>
          </a:bodyPr>
          <a:p>
            <a:r>
              <a:rPr lang="zh-CN" altLang="en-US" sz="4000" dirty="0">
                <a:solidFill>
                  <a:schemeClr val="bg1"/>
                </a:solidFill>
                <a:latin typeface="Arial" panose="020B0604020202020204"/>
                <a:ea typeface="微软雅黑" panose="020B0503020204020204" pitchFamily="34" charset="-122"/>
                <a:sym typeface="Arial" panose="020B0604020202020204"/>
              </a:rPr>
              <a:t>五</a:t>
            </a:r>
            <a:endParaRPr lang="zh-CN" altLang="en-US" sz="4000" dirty="0">
              <a:solidFill>
                <a:schemeClr val="bg1"/>
              </a:solidFill>
              <a:latin typeface="Arial" panose="020B0604020202020204"/>
              <a:ea typeface="微软雅黑" panose="020B0503020204020204" pitchFamily="34" charset="-122"/>
              <a:sym typeface="Arial" panose="020B0604020202020204"/>
            </a:endParaRPr>
          </a:p>
        </p:txBody>
      </p:sp>
      <p:sp>
        <p:nvSpPr>
          <p:cNvPr id="9" name="TextBox 8"/>
          <p:cNvSpPr txBox="1"/>
          <p:nvPr/>
        </p:nvSpPr>
        <p:spPr>
          <a:xfrm>
            <a:off x="5439410" y="2351405"/>
            <a:ext cx="2782570" cy="393700"/>
          </a:xfrm>
          <a:prstGeom prst="rect">
            <a:avLst/>
          </a:prstGeom>
          <a:noFill/>
        </p:spPr>
        <p:txBody>
          <a:bodyPr wrap="none" lIns="360000" tIns="0" rIns="0" bIns="0" anchor="b" anchorCtr="0">
            <a:noAutofit/>
          </a:bodyPr>
          <a:lstStyle/>
          <a:p>
            <a:pPr algn="l"/>
            <a:r>
              <a:rPr lang="zh-CN" altLang="en-US" b="1" dirty="0">
                <a:solidFill>
                  <a:schemeClr val="bg1"/>
                </a:solidFill>
                <a:latin typeface="Arial" panose="020B0604020202020204"/>
                <a:ea typeface="微软雅黑" panose="020B0503020204020204" pitchFamily="34" charset="-122"/>
                <a:sym typeface="Arial" panose="020B0604020202020204"/>
              </a:rPr>
              <a:t>测试单元和基础知识单元</a:t>
            </a:r>
            <a:endParaRPr lang="zh-CN" altLang="en-US" b="1" dirty="0">
              <a:solidFill>
                <a:schemeClr val="bg1"/>
              </a:solidFill>
              <a:latin typeface="Arial" panose="020B0604020202020204"/>
              <a:ea typeface="微软雅黑" panose="020B0503020204020204" pitchFamily="34" charset="-122"/>
              <a:sym typeface="Arial" panose="020B0604020202020204"/>
            </a:endParaRPr>
          </a:p>
        </p:txBody>
      </p:sp>
      <p:sp>
        <p:nvSpPr>
          <p:cNvPr id="10" name="TextBox 8"/>
          <p:cNvSpPr txBox="1"/>
          <p:nvPr/>
        </p:nvSpPr>
        <p:spPr>
          <a:xfrm>
            <a:off x="5422900" y="3124200"/>
            <a:ext cx="2782570" cy="393700"/>
          </a:xfrm>
          <a:prstGeom prst="rect">
            <a:avLst/>
          </a:prstGeom>
          <a:noFill/>
        </p:spPr>
        <p:txBody>
          <a:bodyPr wrap="none" lIns="360000" tIns="0" rIns="0" bIns="0" anchor="b" anchorCtr="0">
            <a:noAutofit/>
          </a:bodyPr>
          <a:lstStyle/>
          <a:p>
            <a:r>
              <a:rPr lang="zh-CN" altLang="en-US" b="1" dirty="0">
                <a:solidFill>
                  <a:schemeClr val="bg1"/>
                </a:solidFill>
                <a:latin typeface="Arial" panose="020B0604020202020204"/>
                <a:ea typeface="微软雅黑" panose="020B0503020204020204" pitchFamily="34" charset="-122"/>
                <a:sym typeface="Arial" panose="020B0604020202020204"/>
              </a:rPr>
              <a:t>关键词单元</a:t>
            </a:r>
            <a:endParaRPr lang="zh-CN" altLang="en-US" b="1" dirty="0">
              <a:solidFill>
                <a:schemeClr val="bg1"/>
              </a:solidFill>
              <a:latin typeface="Arial" panose="020B0604020202020204"/>
              <a:ea typeface="微软雅黑" panose="020B0503020204020204" pitchFamily="34" charset="-122"/>
              <a:sym typeface="Arial" panose="020B0604020202020204"/>
            </a:endParaRPr>
          </a:p>
        </p:txBody>
      </p:sp>
      <p:sp>
        <p:nvSpPr>
          <p:cNvPr id="11" name="TextBox 8"/>
          <p:cNvSpPr txBox="1"/>
          <p:nvPr/>
        </p:nvSpPr>
        <p:spPr>
          <a:xfrm>
            <a:off x="5406390" y="3896995"/>
            <a:ext cx="2782570" cy="393700"/>
          </a:xfrm>
          <a:prstGeom prst="rect">
            <a:avLst/>
          </a:prstGeom>
          <a:noFill/>
        </p:spPr>
        <p:txBody>
          <a:bodyPr wrap="none" lIns="360000" tIns="0" rIns="0" bIns="0" anchor="b" anchorCtr="0">
            <a:noAutofit/>
          </a:bodyPr>
          <a:lstStyle/>
          <a:p>
            <a:r>
              <a:rPr lang="zh-CN" altLang="en-US" b="1" dirty="0">
                <a:solidFill>
                  <a:schemeClr val="bg1"/>
                </a:solidFill>
                <a:latin typeface="Arial" panose="020B0604020202020204"/>
                <a:ea typeface="微软雅黑" panose="020B0503020204020204" pitchFamily="34" charset="-122"/>
                <a:sym typeface="Arial" panose="020B0604020202020204"/>
              </a:rPr>
              <a:t>话题单元</a:t>
            </a:r>
            <a:endParaRPr lang="zh-CN" altLang="en-US" b="1" dirty="0">
              <a:solidFill>
                <a:schemeClr val="bg1"/>
              </a:solidFill>
              <a:latin typeface="Arial" panose="020B0604020202020204"/>
              <a:ea typeface="微软雅黑" panose="020B0503020204020204" pitchFamily="34" charset="-122"/>
              <a:sym typeface="Arial" panose="020B0604020202020204"/>
            </a:endParaRPr>
          </a:p>
        </p:txBody>
      </p:sp>
      <p:sp>
        <p:nvSpPr>
          <p:cNvPr id="12" name="TextBox 8"/>
          <p:cNvSpPr txBox="1"/>
          <p:nvPr/>
        </p:nvSpPr>
        <p:spPr>
          <a:xfrm>
            <a:off x="5455920" y="1506855"/>
            <a:ext cx="2782570" cy="393700"/>
          </a:xfrm>
          <a:prstGeom prst="rect">
            <a:avLst/>
          </a:prstGeom>
          <a:noFill/>
        </p:spPr>
        <p:txBody>
          <a:bodyPr wrap="none" lIns="360000" tIns="0" rIns="0" bIns="0" anchor="b" anchorCtr="0">
            <a:noAutofit/>
          </a:bodyPr>
          <a:p>
            <a:r>
              <a:rPr lang="zh-CN" altLang="en-US" b="1" dirty="0">
                <a:solidFill>
                  <a:schemeClr val="bg1"/>
                </a:solidFill>
                <a:latin typeface="Arial" panose="020B0604020202020204"/>
                <a:ea typeface="微软雅黑" panose="020B0503020204020204" pitchFamily="34" charset="-122"/>
                <a:sym typeface="Arial" panose="020B0604020202020204"/>
              </a:rPr>
              <a:t>推理规则单元</a:t>
            </a:r>
            <a:endParaRPr lang="zh-CN" altLang="en-US" b="1" dirty="0">
              <a:solidFill>
                <a:schemeClr val="bg1"/>
              </a:solidFill>
              <a:latin typeface="Arial" panose="020B0604020202020204"/>
              <a:ea typeface="微软雅黑" panose="020B0503020204020204" pitchFamily="3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39249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三</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测试单元和基础知识单元</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
        <p:nvSpPr>
          <p:cNvPr id="2" name="文本框 1"/>
          <p:cNvSpPr txBox="1"/>
          <p:nvPr/>
        </p:nvSpPr>
        <p:spPr>
          <a:xfrm>
            <a:off x="306304" y="1235401"/>
            <a:ext cx="1011555" cy="299085"/>
          </a:xfrm>
          <a:prstGeom prst="rect">
            <a:avLst/>
          </a:prstGeom>
          <a:noFill/>
        </p:spPr>
        <p:txBody>
          <a:bodyPr wrap="none" rtlCol="0" anchor="t">
            <a:spAutoFit/>
          </a:bodyPr>
          <a:p>
            <a:r>
              <a:rPr lang="en-US" altLang="zh-CN" sz="1350" b="1">
                <a:sym typeface="+mn-ea"/>
              </a:rPr>
              <a:t>1.</a:t>
            </a:r>
            <a:r>
              <a:rPr lang="zh-CN" sz="1350" b="1">
                <a:sym typeface="+mn-ea"/>
              </a:rPr>
              <a:t>测试单元</a:t>
            </a:r>
            <a:endParaRPr lang="zh-CN" sz="1350"/>
          </a:p>
        </p:txBody>
      </p:sp>
      <p:sp>
        <p:nvSpPr>
          <p:cNvPr id="5" name="文本框 4"/>
          <p:cNvSpPr txBox="1"/>
          <p:nvPr/>
        </p:nvSpPr>
        <p:spPr>
          <a:xfrm>
            <a:off x="389890" y="1614170"/>
            <a:ext cx="8394065" cy="829945"/>
          </a:xfrm>
          <a:prstGeom prst="rect">
            <a:avLst/>
          </a:prstGeom>
          <a:noFill/>
        </p:spPr>
        <p:txBody>
          <a:bodyPr wrap="square" rtlCol="0">
            <a:spAutoFit/>
          </a:bodyPr>
          <a:p>
            <a:pPr indent="0" algn="l">
              <a:buClr>
                <a:schemeClr val="tx1">
                  <a:lumMod val="95000"/>
                  <a:lumOff val="5000"/>
                </a:schemeClr>
              </a:buClr>
              <a:buFont typeface="+mj-ea"/>
              <a:buNone/>
            </a:pPr>
            <a:r>
              <a:rPr lang="zh-CN" altLang="en-US" sz="1200">
                <a:latin typeface="+mn-ea"/>
                <a:cs typeface="+mn-ea"/>
                <a:sym typeface="+mn-ea"/>
              </a:rPr>
              <a:t>测试单元有两个作用前文有提到此处不做详解</a:t>
            </a:r>
            <a:endParaRPr lang="zh-CN" altLang="en-US" sz="1200">
              <a:latin typeface="+mn-ea"/>
              <a:cs typeface="+mn-ea"/>
              <a:sym typeface="+mn-ea"/>
            </a:endParaRPr>
          </a:p>
          <a:p>
            <a:pPr indent="0" algn="l">
              <a:buClr>
                <a:schemeClr val="tx1">
                  <a:lumMod val="95000"/>
                  <a:lumOff val="5000"/>
                </a:schemeClr>
              </a:buClr>
              <a:buFont typeface="+mj-ea"/>
              <a:buNone/>
            </a:pPr>
            <a:endParaRPr lang="en-US" altLang="zh-CN" sz="1200">
              <a:latin typeface="+mn-ea"/>
              <a:cs typeface="+mn-ea"/>
              <a:sym typeface="+mn-ea"/>
            </a:endParaRPr>
          </a:p>
          <a:p>
            <a:pPr indent="0" algn="l">
              <a:buClr>
                <a:schemeClr val="tx1">
                  <a:lumMod val="95000"/>
                  <a:lumOff val="5000"/>
                </a:schemeClr>
              </a:buClr>
              <a:buFont typeface="+mj-ea"/>
              <a:buNone/>
            </a:pPr>
            <a:r>
              <a:rPr lang="en-US" altLang="zh-CN" sz="1200">
                <a:latin typeface="+mn-ea"/>
                <a:cs typeface="+mn-ea"/>
                <a:sym typeface="+mn-ea"/>
              </a:rPr>
              <a:t>1). </a:t>
            </a:r>
            <a:r>
              <a:rPr lang="zh-CN" sz="1200">
                <a:latin typeface="+mn-ea"/>
                <a:cs typeface="+mn-ea"/>
                <a:sym typeface="+mn-ea"/>
              </a:rPr>
              <a:t>测试句法分析结构。</a:t>
            </a:r>
            <a:endParaRPr lang="zh-CN" altLang="en-US" sz="1200">
              <a:latin typeface="+mn-ea"/>
              <a:cs typeface="+mn-ea"/>
              <a:sym typeface="+mn-ea"/>
            </a:endParaRPr>
          </a:p>
          <a:p>
            <a:pPr indent="0" algn="l">
              <a:buClr>
                <a:schemeClr val="tx1">
                  <a:lumMod val="95000"/>
                  <a:lumOff val="5000"/>
                </a:schemeClr>
              </a:buClr>
              <a:buFont typeface="+mj-ea"/>
              <a:buNone/>
            </a:pPr>
            <a:r>
              <a:rPr lang="en-US" altLang="zh-CN" sz="1200">
                <a:latin typeface="+mn-ea"/>
                <a:cs typeface="+mn-ea"/>
              </a:rPr>
              <a:t>2). </a:t>
            </a:r>
            <a:r>
              <a:rPr lang="zh-CN" altLang="en-US" sz="1200">
                <a:latin typeface="+mn-ea"/>
                <a:cs typeface="+mn-ea"/>
              </a:rPr>
              <a:t>测试所编写的规则是否生效。</a:t>
            </a:r>
            <a:endParaRPr lang="zh-CN" altLang="en-US" sz="1200" dirty="0" smtClean="0">
              <a:solidFill>
                <a:schemeClr val="tx1">
                  <a:lumMod val="75000"/>
                  <a:lumOff val="25000"/>
                </a:schemeClr>
              </a:solidFill>
              <a:latin typeface="+mn-ea"/>
              <a:ea typeface="微软雅黑" panose="020B0503020204020204" pitchFamily="34" charset="-122"/>
              <a:cs typeface="+mn-ea"/>
            </a:endParaRPr>
          </a:p>
        </p:txBody>
      </p:sp>
      <p:sp>
        <p:nvSpPr>
          <p:cNvPr id="3" name="文本框 2"/>
          <p:cNvSpPr txBox="1"/>
          <p:nvPr/>
        </p:nvSpPr>
        <p:spPr>
          <a:xfrm>
            <a:off x="306939" y="2515561"/>
            <a:ext cx="1354455" cy="299085"/>
          </a:xfrm>
          <a:prstGeom prst="rect">
            <a:avLst/>
          </a:prstGeom>
          <a:noFill/>
        </p:spPr>
        <p:txBody>
          <a:bodyPr wrap="none" rtlCol="0" anchor="t">
            <a:spAutoFit/>
          </a:bodyPr>
          <a:p>
            <a:r>
              <a:rPr lang="en-US" altLang="zh-CN" sz="1350" b="1">
                <a:sym typeface="+mn-ea"/>
              </a:rPr>
              <a:t>2.</a:t>
            </a:r>
            <a:r>
              <a:rPr lang="zh-CN" altLang="en-US" sz="1350" b="1">
                <a:sym typeface="+mn-ea"/>
              </a:rPr>
              <a:t>基础知识单元</a:t>
            </a:r>
            <a:endParaRPr lang="zh-CN" altLang="en-US" sz="1350" b="1">
              <a:sym typeface="+mn-ea"/>
            </a:endParaRPr>
          </a:p>
        </p:txBody>
      </p:sp>
      <p:sp>
        <p:nvSpPr>
          <p:cNvPr id="4" name="文本框 3"/>
          <p:cNvSpPr txBox="1"/>
          <p:nvPr/>
        </p:nvSpPr>
        <p:spPr>
          <a:xfrm>
            <a:off x="389890" y="2907030"/>
            <a:ext cx="8394065" cy="275590"/>
          </a:xfrm>
          <a:prstGeom prst="rect">
            <a:avLst/>
          </a:prstGeom>
          <a:noFill/>
        </p:spPr>
        <p:txBody>
          <a:bodyPr wrap="square" rtlCol="0">
            <a:spAutoFit/>
          </a:bodyPr>
          <a:p>
            <a:pPr indent="0" algn="l">
              <a:buClr>
                <a:schemeClr val="tx1">
                  <a:lumMod val="95000"/>
                  <a:lumOff val="5000"/>
                </a:schemeClr>
              </a:buClr>
              <a:buFont typeface="+mj-ea"/>
              <a:buNone/>
            </a:pPr>
            <a:r>
              <a:rPr lang="zh-CN" sz="1200">
                <a:latin typeface="+mn-ea"/>
                <a:cs typeface="+mn-ea"/>
                <a:sym typeface="+mn-ea"/>
              </a:rPr>
              <a:t>基础知识单元部分作用于测试单元一样在这里不做重点详解，另有专门针对该单元的详解文档。</a:t>
            </a:r>
            <a:endParaRPr lang="zh-CN" sz="1200" dirty="0" smtClean="0">
              <a:solidFill>
                <a:schemeClr val="tx1">
                  <a:lumMod val="75000"/>
                  <a:lumOff val="25000"/>
                </a:schemeClr>
              </a:solidFill>
              <a:latin typeface="+mn-ea"/>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0" y="0"/>
            <a:ext cx="9144001" cy="5143500"/>
          </a:xfrm>
          <a:prstGeom prst="rect">
            <a:avLst/>
          </a:prstGeom>
        </p:spPr>
      </p:pic>
      <p:sp>
        <p:nvSpPr>
          <p:cNvPr id="45" name="菱形 44"/>
          <p:cNvSpPr/>
          <p:nvPr/>
        </p:nvSpPr>
        <p:spPr>
          <a:xfrm>
            <a:off x="431840" y="483518"/>
            <a:ext cx="2700000" cy="2700000"/>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1187624" y="1459592"/>
            <a:ext cx="1272223" cy="837876"/>
            <a:chOff x="2405717" y="1923678"/>
            <a:chExt cx="1272223" cy="837876"/>
          </a:xfrm>
          <a:noFill/>
        </p:grpSpPr>
        <p:sp>
          <p:nvSpPr>
            <p:cNvPr id="48" name="Rectangle 2"/>
            <p:cNvSpPr/>
            <p:nvPr/>
          </p:nvSpPr>
          <p:spPr>
            <a:xfrm>
              <a:off x="2441722" y="1923678"/>
              <a:ext cx="1236218" cy="783087"/>
            </a:xfrm>
            <a:prstGeom prst="rect">
              <a:avLst/>
            </a:prstGeom>
            <a:grpFill/>
          </p:spPr>
          <p:txBody>
            <a:bodyPr wrap="square">
              <a:normAutofit fontScale="70000" lnSpcReduction="20000"/>
            </a:bodyPr>
            <a:lstStyle/>
            <a:p>
              <a:pPr algn="r"/>
              <a:r>
                <a:rPr lang="zh-CN" altLang="en-US" sz="5400" b="1" spc="300" dirty="0">
                  <a:solidFill>
                    <a:schemeClr val="bg1"/>
                  </a:solidFill>
                  <a:effectLst>
                    <a:outerShdw blurRad="38100" dist="38100" dir="2700000" algn="tl">
                      <a:srgbClr val="000000">
                        <a:alpha val="43137"/>
                      </a:srgbClr>
                    </a:outerShdw>
                  </a:effectLst>
                  <a:latin typeface="Arial" panose="020B0604020202020204"/>
                  <a:ea typeface="微软雅黑" panose="020B0503020204020204" pitchFamily="34" charset="-122"/>
                  <a:sym typeface="Arial" panose="020B0604020202020204"/>
                </a:rPr>
                <a:t>目录</a:t>
              </a:r>
              <a:endParaRPr lang="zh-CN" altLang="en-US" sz="5400" b="1" spc="300" dirty="0">
                <a:solidFill>
                  <a:schemeClr val="bg1"/>
                </a:solidFill>
                <a:effectLst>
                  <a:outerShdw blurRad="38100" dist="38100" dir="2700000" algn="tl">
                    <a:srgbClr val="000000">
                      <a:alpha val="43137"/>
                    </a:srgbClr>
                  </a:outerShdw>
                </a:effectLst>
                <a:latin typeface="Arial" panose="020B0604020202020204"/>
                <a:ea typeface="微软雅黑" panose="020B0503020204020204" pitchFamily="34" charset="-122"/>
                <a:sym typeface="Arial" panose="020B0604020202020204"/>
              </a:endParaRPr>
            </a:p>
          </p:txBody>
        </p:sp>
        <p:sp>
          <p:nvSpPr>
            <p:cNvPr id="51" name="Rectangle 3"/>
            <p:cNvSpPr/>
            <p:nvPr/>
          </p:nvSpPr>
          <p:spPr>
            <a:xfrm>
              <a:off x="2405717" y="2461471"/>
              <a:ext cx="1272223" cy="300083"/>
            </a:xfrm>
            <a:prstGeom prst="rect">
              <a:avLst/>
            </a:prstGeom>
            <a:grpFill/>
          </p:spPr>
          <p:txBody>
            <a:bodyPr wrap="none">
              <a:normAutofit fontScale="85000" lnSpcReduction="20000"/>
            </a:bodyPr>
            <a:lstStyle/>
            <a:p>
              <a:r>
                <a:rPr lang="en-US" altLang="zh-CN" sz="2000" b="1" spc="300" dirty="0">
                  <a:solidFill>
                    <a:schemeClr val="bg1"/>
                  </a:solidFill>
                  <a:effectLst>
                    <a:outerShdw blurRad="38100" dist="38100" dir="2700000" algn="tl">
                      <a:srgbClr val="000000">
                        <a:alpha val="43137"/>
                      </a:srgbClr>
                    </a:outerShdw>
                  </a:effectLst>
                  <a:latin typeface="Arial" panose="020B0604020202020204"/>
                  <a:ea typeface="微软雅黑" panose="020B0503020204020204" pitchFamily="34" charset="-122"/>
                  <a:sym typeface="Arial" panose="020B0604020202020204"/>
                </a:rPr>
                <a:t>CONTENT</a:t>
              </a:r>
              <a:endParaRPr lang="en-US" altLang="zh-CN" sz="2000" b="1" spc="300" dirty="0">
                <a:solidFill>
                  <a:schemeClr val="bg1"/>
                </a:solidFill>
                <a:effectLst>
                  <a:outerShdw blurRad="38100" dist="38100" dir="2700000" algn="tl">
                    <a:srgbClr val="000000">
                      <a:alpha val="43137"/>
                    </a:srgbClr>
                  </a:outerShdw>
                </a:effectLst>
                <a:latin typeface="Arial" panose="020B0604020202020204"/>
                <a:ea typeface="微软雅黑" panose="020B0503020204020204" pitchFamily="34" charset="-122"/>
                <a:sym typeface="Arial" panose="020B0604020202020204"/>
              </a:endParaRPr>
            </a:p>
          </p:txBody>
        </p:sp>
      </p:grpSp>
      <p:sp>
        <p:nvSpPr>
          <p:cNvPr id="53" name="TextBox 6"/>
          <p:cNvSpPr txBox="1"/>
          <p:nvPr/>
        </p:nvSpPr>
        <p:spPr>
          <a:xfrm>
            <a:off x="4536440" y="618490"/>
            <a:ext cx="791845" cy="794385"/>
          </a:xfrm>
          <a:prstGeom prst="diamond">
            <a:avLst/>
          </a:prstGeom>
          <a:noFill/>
          <a:ln w="25400">
            <a:noFill/>
          </a:ln>
        </p:spPr>
        <p:txBody>
          <a:bodyPr wrap="none" anchor="ctr">
            <a:normAutofit fontScale="40000" lnSpcReduction="20000"/>
          </a:bodyPr>
          <a:lstStyle/>
          <a:p>
            <a:r>
              <a:rPr lang="zh-CN" altLang="en-US" sz="4000" dirty="0">
                <a:solidFill>
                  <a:schemeClr val="bg1"/>
                </a:solidFill>
                <a:latin typeface="Arial" panose="020B0604020202020204"/>
                <a:ea typeface="微软雅黑" panose="020B0503020204020204" pitchFamily="34" charset="-122"/>
                <a:sym typeface="Arial" panose="020B0604020202020204"/>
              </a:rPr>
              <a:t>一</a:t>
            </a:r>
            <a:endParaRPr lang="zh-CN" altLang="en-US" sz="4000" dirty="0">
              <a:solidFill>
                <a:schemeClr val="bg1"/>
              </a:solidFill>
              <a:latin typeface="Arial" panose="020B0604020202020204"/>
              <a:ea typeface="微软雅黑" panose="020B0503020204020204" pitchFamily="34" charset="-122"/>
              <a:sym typeface="Arial" panose="020B0604020202020204"/>
            </a:endParaRPr>
          </a:p>
        </p:txBody>
      </p:sp>
      <p:sp>
        <p:nvSpPr>
          <p:cNvPr id="55" name="TextBox 8"/>
          <p:cNvSpPr txBox="1"/>
          <p:nvPr/>
        </p:nvSpPr>
        <p:spPr>
          <a:xfrm>
            <a:off x="5472430" y="734060"/>
            <a:ext cx="2782570" cy="393700"/>
          </a:xfrm>
          <a:prstGeom prst="rect">
            <a:avLst/>
          </a:prstGeom>
          <a:noFill/>
        </p:spPr>
        <p:txBody>
          <a:bodyPr wrap="none" lIns="360000" tIns="0" rIns="0" bIns="0" anchor="b" anchorCtr="0">
            <a:noAutofit/>
          </a:bodyPr>
          <a:lstStyle/>
          <a:p>
            <a:r>
              <a:rPr lang="zh-CN" altLang="en-US" b="1" dirty="0">
                <a:solidFill>
                  <a:schemeClr val="bg1"/>
                </a:solidFill>
                <a:latin typeface="Arial" panose="020B0604020202020204"/>
                <a:ea typeface="微软雅黑" panose="020B0503020204020204" pitchFamily="34" charset="-122"/>
                <a:sym typeface="Arial" panose="020B0604020202020204"/>
              </a:rPr>
              <a:t>编辑器介绍及使用</a:t>
            </a:r>
            <a:endParaRPr lang="zh-CN" altLang="en-US" b="1" dirty="0">
              <a:solidFill>
                <a:schemeClr val="bg1"/>
              </a:solidFill>
              <a:latin typeface="Arial" panose="020B0604020202020204"/>
              <a:ea typeface="微软雅黑" panose="020B0503020204020204" pitchFamily="34" charset="-122"/>
              <a:sym typeface="Arial" panose="020B0604020202020204"/>
            </a:endParaRPr>
          </a:p>
        </p:txBody>
      </p:sp>
      <p:sp>
        <p:nvSpPr>
          <p:cNvPr id="35" name="菱形 34"/>
          <p:cNvSpPr/>
          <p:nvPr/>
        </p:nvSpPr>
        <p:spPr>
          <a:xfrm>
            <a:off x="728256" y="339502"/>
            <a:ext cx="2979648" cy="2979648"/>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菱形 38"/>
          <p:cNvSpPr/>
          <p:nvPr/>
        </p:nvSpPr>
        <p:spPr>
          <a:xfrm>
            <a:off x="4536440" y="568960"/>
            <a:ext cx="791845" cy="794385"/>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菱形 42"/>
          <p:cNvSpPr/>
          <p:nvPr/>
        </p:nvSpPr>
        <p:spPr>
          <a:xfrm>
            <a:off x="4536440" y="1363345"/>
            <a:ext cx="791845" cy="794385"/>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菱形 43"/>
          <p:cNvSpPr/>
          <p:nvPr/>
        </p:nvSpPr>
        <p:spPr>
          <a:xfrm>
            <a:off x="4536440" y="2157730"/>
            <a:ext cx="791845" cy="794385"/>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菱形 46"/>
          <p:cNvSpPr/>
          <p:nvPr/>
        </p:nvSpPr>
        <p:spPr>
          <a:xfrm>
            <a:off x="4536440" y="2955290"/>
            <a:ext cx="791845" cy="794385"/>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6"/>
          <p:cNvSpPr txBox="1"/>
          <p:nvPr/>
        </p:nvSpPr>
        <p:spPr>
          <a:xfrm>
            <a:off x="4536440" y="1412875"/>
            <a:ext cx="791845" cy="794385"/>
          </a:xfrm>
          <a:prstGeom prst="diamond">
            <a:avLst/>
          </a:prstGeom>
          <a:noFill/>
          <a:ln w="25400">
            <a:noFill/>
          </a:ln>
        </p:spPr>
        <p:txBody>
          <a:bodyPr wrap="none" anchor="ctr">
            <a:normAutofit fontScale="40000" lnSpcReduction="20000"/>
          </a:bodyPr>
          <a:lstStyle/>
          <a:p>
            <a:r>
              <a:rPr lang="zh-CN" altLang="en-US" sz="4000" dirty="0">
                <a:solidFill>
                  <a:schemeClr val="bg1"/>
                </a:solidFill>
                <a:latin typeface="Arial" panose="020B0604020202020204"/>
                <a:ea typeface="微软雅黑" panose="020B0503020204020204" pitchFamily="34" charset="-122"/>
                <a:sym typeface="Arial" panose="020B0604020202020204"/>
              </a:rPr>
              <a:t>二</a:t>
            </a:r>
            <a:endParaRPr lang="zh-CN" altLang="en-US" sz="4000" dirty="0">
              <a:solidFill>
                <a:schemeClr val="bg1"/>
              </a:solidFill>
              <a:latin typeface="Arial" panose="020B0604020202020204"/>
              <a:ea typeface="微软雅黑" panose="020B0503020204020204" pitchFamily="34" charset="-122"/>
              <a:sym typeface="Arial" panose="020B0604020202020204"/>
            </a:endParaRPr>
          </a:p>
        </p:txBody>
      </p:sp>
      <p:sp>
        <p:nvSpPr>
          <p:cNvPr id="50" name="TextBox 6"/>
          <p:cNvSpPr txBox="1"/>
          <p:nvPr/>
        </p:nvSpPr>
        <p:spPr>
          <a:xfrm>
            <a:off x="4536440" y="2207260"/>
            <a:ext cx="791845" cy="794385"/>
          </a:xfrm>
          <a:prstGeom prst="diamond">
            <a:avLst/>
          </a:prstGeom>
          <a:noFill/>
          <a:ln w="25400">
            <a:noFill/>
          </a:ln>
        </p:spPr>
        <p:txBody>
          <a:bodyPr wrap="none" anchor="ctr">
            <a:normAutofit fontScale="40000" lnSpcReduction="20000"/>
          </a:bodyPr>
          <a:lstStyle/>
          <a:p>
            <a:r>
              <a:rPr lang="zh-CN" altLang="en-US" sz="4000" dirty="0">
                <a:solidFill>
                  <a:schemeClr val="bg1"/>
                </a:solidFill>
                <a:latin typeface="Arial" panose="020B0604020202020204"/>
                <a:ea typeface="微软雅黑" panose="020B0503020204020204" pitchFamily="34" charset="-122"/>
                <a:sym typeface="Arial" panose="020B0604020202020204"/>
              </a:rPr>
              <a:t>三</a:t>
            </a:r>
            <a:endParaRPr lang="zh-CN" altLang="en-US" sz="4000" dirty="0">
              <a:solidFill>
                <a:schemeClr val="bg1"/>
              </a:solidFill>
              <a:latin typeface="Arial" panose="020B0604020202020204"/>
              <a:ea typeface="微软雅黑" panose="020B0503020204020204" pitchFamily="34" charset="-122"/>
              <a:sym typeface="Arial" panose="020B0604020202020204"/>
            </a:endParaRPr>
          </a:p>
        </p:txBody>
      </p:sp>
      <p:sp>
        <p:nvSpPr>
          <p:cNvPr id="72" name="TextBox 6"/>
          <p:cNvSpPr txBox="1"/>
          <p:nvPr/>
        </p:nvSpPr>
        <p:spPr>
          <a:xfrm>
            <a:off x="4536440" y="3006725"/>
            <a:ext cx="791845" cy="794385"/>
          </a:xfrm>
          <a:prstGeom prst="diamond">
            <a:avLst/>
          </a:prstGeom>
          <a:noFill/>
          <a:ln w="25400">
            <a:noFill/>
          </a:ln>
        </p:spPr>
        <p:txBody>
          <a:bodyPr wrap="none" anchor="ctr">
            <a:normAutofit fontScale="40000" lnSpcReduction="20000"/>
          </a:bodyPr>
          <a:lstStyle/>
          <a:p>
            <a:r>
              <a:rPr lang="zh-CN" altLang="en-US" sz="4000" dirty="0">
                <a:solidFill>
                  <a:schemeClr val="bg1"/>
                </a:solidFill>
                <a:latin typeface="Arial" panose="020B0604020202020204"/>
                <a:ea typeface="微软雅黑" panose="020B0503020204020204" pitchFamily="34" charset="-122"/>
                <a:sym typeface="Arial" panose="020B0604020202020204"/>
              </a:rPr>
              <a:t>四</a:t>
            </a:r>
            <a:endParaRPr lang="zh-CN" altLang="en-US" sz="4000" dirty="0">
              <a:solidFill>
                <a:schemeClr val="bg1"/>
              </a:solidFill>
              <a:latin typeface="Arial" panose="020B0604020202020204"/>
              <a:ea typeface="微软雅黑" panose="020B0503020204020204" pitchFamily="34" charset="-122"/>
              <a:sym typeface="Arial" panose="020B0604020202020204"/>
            </a:endParaRPr>
          </a:p>
        </p:txBody>
      </p:sp>
      <p:sp>
        <p:nvSpPr>
          <p:cNvPr id="73" name="菱形 72"/>
          <p:cNvSpPr/>
          <p:nvPr/>
        </p:nvSpPr>
        <p:spPr>
          <a:xfrm>
            <a:off x="637506" y="2859782"/>
            <a:ext cx="1031830" cy="1031830"/>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菱形 76"/>
          <p:cNvSpPr/>
          <p:nvPr/>
        </p:nvSpPr>
        <p:spPr>
          <a:xfrm>
            <a:off x="2459847" y="3158835"/>
            <a:ext cx="433723" cy="433723"/>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4536440" y="3749675"/>
            <a:ext cx="791845" cy="794385"/>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TextBox 6"/>
          <p:cNvSpPr txBox="1"/>
          <p:nvPr/>
        </p:nvSpPr>
        <p:spPr>
          <a:xfrm>
            <a:off x="4536440" y="3801110"/>
            <a:ext cx="791845" cy="794385"/>
          </a:xfrm>
          <a:prstGeom prst="diamond">
            <a:avLst/>
          </a:prstGeom>
          <a:noFill/>
          <a:ln w="25400">
            <a:noFill/>
          </a:ln>
        </p:spPr>
        <p:txBody>
          <a:bodyPr wrap="none" anchor="ctr">
            <a:normAutofit fontScale="40000" lnSpcReduction="20000"/>
          </a:bodyPr>
          <a:p>
            <a:r>
              <a:rPr lang="zh-CN" altLang="en-US" sz="4000" dirty="0">
                <a:solidFill>
                  <a:schemeClr val="bg1"/>
                </a:solidFill>
                <a:latin typeface="Arial" panose="020B0604020202020204"/>
                <a:ea typeface="微软雅黑" panose="020B0503020204020204" pitchFamily="34" charset="-122"/>
                <a:sym typeface="Arial" panose="020B0604020202020204"/>
              </a:rPr>
              <a:t>五</a:t>
            </a:r>
            <a:endParaRPr lang="zh-CN" altLang="en-US" sz="4000" dirty="0">
              <a:solidFill>
                <a:schemeClr val="bg1"/>
              </a:solidFill>
              <a:latin typeface="Arial" panose="020B0604020202020204"/>
              <a:ea typeface="微软雅黑" panose="020B0503020204020204" pitchFamily="34" charset="-122"/>
              <a:sym typeface="Arial" panose="020B0604020202020204"/>
            </a:endParaRPr>
          </a:p>
        </p:txBody>
      </p:sp>
      <p:sp>
        <p:nvSpPr>
          <p:cNvPr id="9" name="TextBox 8"/>
          <p:cNvSpPr txBox="1"/>
          <p:nvPr/>
        </p:nvSpPr>
        <p:spPr>
          <a:xfrm>
            <a:off x="5439410" y="2351405"/>
            <a:ext cx="2782570" cy="393700"/>
          </a:xfrm>
          <a:prstGeom prst="rect">
            <a:avLst/>
          </a:prstGeom>
          <a:noFill/>
        </p:spPr>
        <p:txBody>
          <a:bodyPr wrap="none" lIns="360000" tIns="0" rIns="0" bIns="0" anchor="b" anchorCtr="0">
            <a:noAutofit/>
          </a:bodyPr>
          <a:lstStyle/>
          <a:p>
            <a:pPr algn="l"/>
            <a:r>
              <a:rPr lang="zh-CN" altLang="en-US" b="1" dirty="0">
                <a:solidFill>
                  <a:schemeClr val="bg1"/>
                </a:solidFill>
                <a:latin typeface="Arial" panose="020B0604020202020204"/>
                <a:ea typeface="微软雅黑" panose="020B0503020204020204" pitchFamily="34" charset="-122"/>
                <a:sym typeface="Arial" panose="020B0604020202020204"/>
              </a:rPr>
              <a:t>测试单元和基础知识单元</a:t>
            </a:r>
            <a:endParaRPr lang="zh-CN" altLang="en-US" b="1" dirty="0">
              <a:solidFill>
                <a:schemeClr val="bg1"/>
              </a:solidFill>
              <a:latin typeface="Arial" panose="020B0604020202020204"/>
              <a:ea typeface="微软雅黑" panose="020B0503020204020204" pitchFamily="34" charset="-122"/>
              <a:sym typeface="Arial" panose="020B0604020202020204"/>
            </a:endParaRPr>
          </a:p>
        </p:txBody>
      </p:sp>
      <p:sp>
        <p:nvSpPr>
          <p:cNvPr id="10" name="TextBox 8"/>
          <p:cNvSpPr txBox="1"/>
          <p:nvPr/>
        </p:nvSpPr>
        <p:spPr>
          <a:xfrm>
            <a:off x="5422900" y="3124200"/>
            <a:ext cx="2782570" cy="393700"/>
          </a:xfrm>
          <a:prstGeom prst="rect">
            <a:avLst/>
          </a:prstGeom>
          <a:noFill/>
        </p:spPr>
        <p:txBody>
          <a:bodyPr wrap="none" lIns="360000" tIns="0" rIns="0" bIns="0" anchor="b" anchorCtr="0">
            <a:noAutofit/>
          </a:bodyPr>
          <a:lstStyle/>
          <a:p>
            <a:r>
              <a:rPr lang="zh-CN" altLang="en-US" b="1" dirty="0">
                <a:solidFill>
                  <a:srgbClr val="FF9800"/>
                </a:solidFill>
                <a:latin typeface="Arial" panose="020B0604020202020204"/>
                <a:ea typeface="微软雅黑" panose="020B0503020204020204" pitchFamily="34" charset="-122"/>
                <a:sym typeface="Arial" panose="020B0604020202020204"/>
              </a:rPr>
              <a:t>关键词单元</a:t>
            </a:r>
            <a:endParaRPr lang="zh-CN" altLang="en-US" b="1" dirty="0">
              <a:solidFill>
                <a:srgbClr val="FF9800"/>
              </a:solidFill>
              <a:latin typeface="Arial" panose="020B0604020202020204"/>
              <a:ea typeface="微软雅黑" panose="020B0503020204020204" pitchFamily="34" charset="-122"/>
              <a:sym typeface="Arial" panose="020B0604020202020204"/>
            </a:endParaRPr>
          </a:p>
        </p:txBody>
      </p:sp>
      <p:sp>
        <p:nvSpPr>
          <p:cNvPr id="11" name="TextBox 8"/>
          <p:cNvSpPr txBox="1"/>
          <p:nvPr/>
        </p:nvSpPr>
        <p:spPr>
          <a:xfrm>
            <a:off x="5406390" y="3896995"/>
            <a:ext cx="2782570" cy="393700"/>
          </a:xfrm>
          <a:prstGeom prst="rect">
            <a:avLst/>
          </a:prstGeom>
          <a:noFill/>
        </p:spPr>
        <p:txBody>
          <a:bodyPr wrap="none" lIns="360000" tIns="0" rIns="0" bIns="0" anchor="b" anchorCtr="0">
            <a:noAutofit/>
          </a:bodyPr>
          <a:lstStyle/>
          <a:p>
            <a:r>
              <a:rPr lang="zh-CN" altLang="en-US" b="1" dirty="0">
                <a:solidFill>
                  <a:schemeClr val="bg1"/>
                </a:solidFill>
                <a:latin typeface="Arial" panose="020B0604020202020204"/>
                <a:ea typeface="微软雅黑" panose="020B0503020204020204" pitchFamily="34" charset="-122"/>
                <a:sym typeface="Arial" panose="020B0604020202020204"/>
              </a:rPr>
              <a:t>话题单元</a:t>
            </a:r>
            <a:endParaRPr lang="zh-CN" altLang="en-US" b="1" dirty="0">
              <a:solidFill>
                <a:schemeClr val="bg1"/>
              </a:solidFill>
              <a:latin typeface="Arial" panose="020B0604020202020204"/>
              <a:ea typeface="微软雅黑" panose="020B0503020204020204" pitchFamily="34" charset="-122"/>
              <a:sym typeface="Arial" panose="020B0604020202020204"/>
            </a:endParaRPr>
          </a:p>
        </p:txBody>
      </p:sp>
      <p:sp>
        <p:nvSpPr>
          <p:cNvPr id="12" name="TextBox 8"/>
          <p:cNvSpPr txBox="1"/>
          <p:nvPr/>
        </p:nvSpPr>
        <p:spPr>
          <a:xfrm>
            <a:off x="5455920" y="1506855"/>
            <a:ext cx="2782570" cy="393700"/>
          </a:xfrm>
          <a:prstGeom prst="rect">
            <a:avLst/>
          </a:prstGeom>
          <a:noFill/>
        </p:spPr>
        <p:txBody>
          <a:bodyPr wrap="none" lIns="360000" tIns="0" rIns="0" bIns="0" anchor="b" anchorCtr="0">
            <a:noAutofit/>
          </a:bodyPr>
          <a:p>
            <a:r>
              <a:rPr lang="zh-CN" altLang="en-US" b="1" dirty="0">
                <a:solidFill>
                  <a:schemeClr val="bg1"/>
                </a:solidFill>
                <a:latin typeface="Arial" panose="020B0604020202020204"/>
                <a:ea typeface="微软雅黑" panose="020B0503020204020204" pitchFamily="34" charset="-122"/>
                <a:sym typeface="Arial" panose="020B0604020202020204"/>
              </a:rPr>
              <a:t>推理规则单元</a:t>
            </a:r>
            <a:endParaRPr lang="zh-CN" altLang="en-US" b="1" dirty="0">
              <a:solidFill>
                <a:schemeClr val="bg1"/>
              </a:solidFill>
              <a:latin typeface="Arial" panose="020B0604020202020204"/>
              <a:ea typeface="微软雅黑" panose="020B0503020204020204" pitchFamily="3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42297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四</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关键词单元（关键词定义）</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
        <p:nvSpPr>
          <p:cNvPr id="7" name="矩形 6"/>
          <p:cNvSpPr/>
          <p:nvPr/>
        </p:nvSpPr>
        <p:spPr>
          <a:xfrm>
            <a:off x="306070" y="1127125"/>
            <a:ext cx="8394065" cy="808990"/>
          </a:xfrm>
          <a:prstGeom prst="rect">
            <a:avLst/>
          </a:prstGeom>
        </p:spPr>
        <p:txBody>
          <a:bodyPr wrap="square">
            <a:spAutoFit/>
          </a:bodyPr>
          <a:p>
            <a:pPr>
              <a:lnSpc>
                <a:spcPts val="2800"/>
              </a:lnSpc>
            </a:pPr>
            <a:r>
              <a:rPr lang="zh-CN" altLang="zh-CN" sz="1400"/>
              <a:t>我们无法保证对于访客说的每一句话都能给出一对一的答复，因此关键词单元的存在是为了让聊天机器人</a:t>
            </a:r>
            <a:endParaRPr lang="zh-CN" altLang="zh-CN" sz="1400"/>
          </a:p>
          <a:p>
            <a:pPr>
              <a:lnSpc>
                <a:spcPts val="2800"/>
              </a:lnSpc>
            </a:pPr>
            <a:r>
              <a:rPr lang="zh-CN" altLang="zh-CN" sz="1400"/>
              <a:t>尽可能多的识别自然语言并给出恰当的答复。</a:t>
            </a:r>
            <a:endParaRPr lang="zh-CN" altLang="en-US" sz="140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870" y="1864360"/>
            <a:ext cx="4481830" cy="2766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289560" y="4554855"/>
            <a:ext cx="8394065" cy="450215"/>
          </a:xfrm>
          <a:prstGeom prst="rect">
            <a:avLst/>
          </a:prstGeom>
        </p:spPr>
        <p:txBody>
          <a:bodyPr wrap="square">
            <a:spAutoFit/>
          </a:bodyPr>
          <a:p>
            <a:pPr>
              <a:lnSpc>
                <a:spcPts val="2800"/>
              </a:lnSpc>
            </a:pPr>
            <a:r>
              <a:rPr lang="zh-CN" altLang="en-US" sz="1400">
                <a:solidFill>
                  <a:srgbClr val="FF0000"/>
                </a:solidFill>
                <a:latin typeface="仿宋" panose="02010609060101010101" pitchFamily="49" charset="-122"/>
                <a:ea typeface="仿宋" panose="02010609060101010101" pitchFamily="49" charset="-122"/>
                <a:sym typeface="+mn-ea"/>
              </a:rPr>
              <a:t>注：左图是关键词单元，右图是测试结果。</a:t>
            </a:r>
            <a:endParaRPr lang="zh-CN" altLang="en-US" sz="1400"/>
          </a:p>
        </p:txBody>
      </p:sp>
      <p:pic>
        <p:nvPicPr>
          <p:cNvPr id="3" name="图片 2"/>
          <p:cNvPicPr>
            <a:picLocks noChangeAspect="1"/>
          </p:cNvPicPr>
          <p:nvPr/>
        </p:nvPicPr>
        <p:blipFill>
          <a:blip r:embed="rId3"/>
          <a:stretch>
            <a:fillRect/>
          </a:stretch>
        </p:blipFill>
        <p:spPr>
          <a:xfrm>
            <a:off x="4820285" y="2226310"/>
            <a:ext cx="3981450" cy="2400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42297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四</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关键词单元</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（关键词定义）</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
        <p:nvSpPr>
          <p:cNvPr id="7" name="矩形 6"/>
          <p:cNvSpPr/>
          <p:nvPr/>
        </p:nvSpPr>
        <p:spPr>
          <a:xfrm>
            <a:off x="306070" y="1055370"/>
            <a:ext cx="8394065" cy="3646170"/>
          </a:xfrm>
          <a:prstGeom prst="rect">
            <a:avLst/>
          </a:prstGeom>
        </p:spPr>
        <p:txBody>
          <a:bodyPr wrap="square">
            <a:spAutoFit/>
          </a:bodyPr>
          <a:p>
            <a:pPr>
              <a:lnSpc>
                <a:spcPct val="150000"/>
              </a:lnSpc>
            </a:pPr>
            <a:r>
              <a:rPr lang="zh-CN" altLang="zh-CN" sz="1400">
                <a:sym typeface="+mn-ea"/>
              </a:rPr>
              <a:t>关键词写作以</a:t>
            </a:r>
            <a:r>
              <a:rPr lang="en-US" altLang="zh-CN" sz="1400">
                <a:sym typeface="+mn-ea"/>
              </a:rPr>
              <a:t>@</a:t>
            </a:r>
            <a:r>
              <a:rPr lang="zh-CN" altLang="zh-CN" sz="1400">
                <a:sym typeface="+mn-ea"/>
              </a:rPr>
              <a:t>或者</a:t>
            </a:r>
            <a:r>
              <a:rPr lang="en-US" altLang="zh-CN" sz="1400">
                <a:sym typeface="+mn-ea"/>
              </a:rPr>
              <a:t>?</a:t>
            </a:r>
            <a:r>
              <a:rPr lang="zh-CN" altLang="zh-CN" sz="1400">
                <a:sym typeface="+mn-ea"/>
              </a:rPr>
              <a:t>为开端，</a:t>
            </a:r>
            <a:r>
              <a:rPr lang="en-US" altLang="zh-CN" sz="1400">
                <a:sym typeface="+mn-ea"/>
              </a:rPr>
              <a:t> @</a:t>
            </a:r>
            <a:r>
              <a:rPr lang="zh-CN" altLang="zh-CN" sz="1400">
                <a:sym typeface="+mn-ea"/>
              </a:rPr>
              <a:t>或者</a:t>
            </a:r>
            <a:r>
              <a:rPr lang="en-US" altLang="zh-CN" sz="1400">
                <a:sym typeface="+mn-ea"/>
              </a:rPr>
              <a:t>?</a:t>
            </a:r>
            <a:r>
              <a:rPr lang="zh-CN" altLang="zh-CN" sz="1400">
                <a:sym typeface="+mn-ea"/>
              </a:rPr>
              <a:t>后面紧跟关键词，竖分割线之后是输入关键词之后所激活的内容。</a:t>
            </a:r>
            <a:r>
              <a:rPr lang="en-US" altLang="zh-CN" sz="1400">
                <a:sym typeface="+mn-ea"/>
              </a:rPr>
              <a:t> @</a:t>
            </a:r>
            <a:r>
              <a:rPr lang="zh-CN" altLang="zh-CN" sz="1400">
                <a:sym typeface="+mn-ea"/>
              </a:rPr>
              <a:t>为陈述句关键词的表述，而</a:t>
            </a:r>
            <a:r>
              <a:rPr lang="en-US" altLang="zh-CN" sz="1400">
                <a:sym typeface="+mn-ea"/>
              </a:rPr>
              <a:t>?</a:t>
            </a:r>
            <a:r>
              <a:rPr lang="zh-CN" altLang="zh-CN" sz="1400">
                <a:sym typeface="+mn-ea"/>
              </a:rPr>
              <a:t>为疑问句关键词的表述。</a:t>
            </a:r>
            <a:endParaRPr lang="en-US" altLang="zh-CN" sz="1400"/>
          </a:p>
          <a:p>
            <a:pPr>
              <a:lnSpc>
                <a:spcPct val="150000"/>
              </a:lnSpc>
            </a:pPr>
            <a:endParaRPr lang="zh-CN" altLang="zh-CN" sz="1400"/>
          </a:p>
          <a:p>
            <a:pPr>
              <a:lnSpc>
                <a:spcPct val="150000"/>
              </a:lnSpc>
            </a:pPr>
            <a:r>
              <a:rPr lang="zh-CN" altLang="zh-CN" sz="1400">
                <a:sym typeface="+mn-ea"/>
              </a:rPr>
              <a:t>以上图为例，“在线”为关键词，如果用户所表述的</a:t>
            </a:r>
            <a:r>
              <a:rPr lang="zh-CN" altLang="zh-CN" sz="1400" b="1">
                <a:sym typeface="+mn-ea"/>
              </a:rPr>
              <a:t>陈述句</a:t>
            </a:r>
            <a:r>
              <a:rPr lang="zh-CN" altLang="zh-CN" sz="1400">
                <a:sym typeface="+mn-ea"/>
              </a:rPr>
              <a:t>中包含关键词“在线”，例如输入“我在线”聊天机器人便会根据知识库中关键词的设置回复：“我在线。”而如果访客提出包含关键词的</a:t>
            </a:r>
            <a:r>
              <a:rPr lang="zh-CN" altLang="zh-CN" sz="1400" b="1">
                <a:sym typeface="+mn-ea"/>
              </a:rPr>
              <a:t>疑问句</a:t>
            </a:r>
            <a:r>
              <a:rPr lang="zh-CN" altLang="zh-CN" sz="1400">
                <a:sym typeface="+mn-ea"/>
              </a:rPr>
              <a:t>，例如“在线吗”聊天机器人便会根据关键词的设置回复“你随时可以找到我呢！”</a:t>
            </a:r>
            <a:r>
              <a:rPr lang="zh-CN" altLang="zh-CN" sz="1400">
                <a:solidFill>
                  <a:srgbClr val="FF0000"/>
                </a:solidFill>
                <a:sym typeface="+mn-ea"/>
              </a:rPr>
              <a:t>每一行关键词设置各占一行</a:t>
            </a:r>
            <a:r>
              <a:rPr lang="zh-CN" altLang="zh-CN" sz="1400">
                <a:sym typeface="+mn-ea"/>
              </a:rPr>
              <a:t>。</a:t>
            </a:r>
            <a:endParaRPr lang="en-US" altLang="zh-CN" sz="1400"/>
          </a:p>
          <a:p>
            <a:pPr>
              <a:lnSpc>
                <a:spcPct val="150000"/>
              </a:lnSpc>
            </a:pPr>
            <a:endParaRPr lang="zh-CN" altLang="zh-CN" sz="1400"/>
          </a:p>
          <a:p>
            <a:pPr>
              <a:lnSpc>
                <a:spcPct val="150000"/>
              </a:lnSpc>
            </a:pPr>
            <a:r>
              <a:rPr lang="zh-CN" altLang="zh-CN" sz="1400">
                <a:sym typeface="+mn-ea"/>
              </a:rPr>
              <a:t>通过添加不同的答案，同一个关键词可以解析出不同的回答，例如：</a:t>
            </a:r>
            <a:endParaRPr lang="zh-CN" altLang="zh-CN" sz="1400"/>
          </a:p>
          <a:p>
            <a:pPr>
              <a:lnSpc>
                <a:spcPct val="150000"/>
              </a:lnSpc>
            </a:pPr>
            <a:r>
              <a:rPr lang="zh-CN" altLang="zh-CN" sz="1400">
                <a:sym typeface="+mn-ea"/>
              </a:rPr>
              <a:t>“</a:t>
            </a:r>
            <a:r>
              <a:rPr lang="en-US" altLang="zh-CN" sz="1400">
                <a:sym typeface="+mn-ea"/>
              </a:rPr>
              <a:t>@</a:t>
            </a:r>
            <a:r>
              <a:rPr lang="zh-CN" altLang="zh-CN" sz="1400">
                <a:sym typeface="+mn-ea"/>
              </a:rPr>
              <a:t>在线</a:t>
            </a:r>
            <a:r>
              <a:rPr lang="en-US" altLang="zh-CN" sz="1400">
                <a:sym typeface="+mn-ea"/>
              </a:rPr>
              <a:t>|</a:t>
            </a:r>
            <a:r>
              <a:rPr lang="zh-CN" altLang="zh-CN" sz="1400">
                <a:sym typeface="+mn-ea"/>
              </a:rPr>
              <a:t>我在线</a:t>
            </a:r>
            <a:r>
              <a:rPr lang="en-US" altLang="zh-CN" sz="1400">
                <a:sym typeface="+mn-ea"/>
              </a:rPr>
              <a:t>+</a:t>
            </a:r>
            <a:r>
              <a:rPr lang="zh-CN" altLang="zh-CN" sz="1400">
                <a:sym typeface="+mn-ea"/>
              </a:rPr>
              <a:t>我知道你也在线。 ”这样用户在输入包含关键词“在线”的陈述句时，系统会随机回答“我在线 ”和“我知道你也在线。 ”通过这样的关键词设置，系统语言便可以更加鲜活自然。</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42297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四</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关键词单元</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（关键词定义）</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cxnSp>
        <p:nvCxnSpPr>
          <p:cNvPr id="16" name="直接连接符 15"/>
          <p:cNvCxnSpPr/>
          <p:nvPr/>
        </p:nvCxnSpPr>
        <p:spPr>
          <a:xfrm flipH="1">
            <a:off x="4516051" y="895184"/>
            <a:ext cx="0" cy="3792153"/>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32318" y="1375526"/>
            <a:ext cx="4188796" cy="460375"/>
          </a:xfrm>
          <a:prstGeom prst="rect">
            <a:avLst/>
          </a:prstGeom>
          <a:noFill/>
        </p:spPr>
        <p:txBody>
          <a:bodyPr wrap="square" rtlCol="0">
            <a:spAutoFit/>
          </a:bodyPr>
          <a:p>
            <a:r>
              <a:rPr lang="zh-CN" altLang="zh-CN" sz="1200">
                <a:sym typeface="+mn-ea"/>
              </a:rPr>
              <a:t>遇到一些专业名词时引擎可能会拆分错误，或者是词性错误，我们可以在关键词单元中修改这个词的词</a:t>
            </a:r>
            <a:r>
              <a:rPr lang="zh-CN" altLang="zh-CN" sz="1200" smtClean="0">
                <a:sym typeface="+mn-ea"/>
              </a:rPr>
              <a:t>性。</a:t>
            </a:r>
            <a:r>
              <a:rPr lang="zh-CN" altLang="en-US" sz="1200" smtClean="0">
                <a:sym typeface="+mn-ea"/>
              </a:rPr>
              <a:t>（如下图）</a:t>
            </a:r>
            <a:endParaRPr lang="zh-CN" altLang="en-US" sz="1350"/>
          </a:p>
        </p:txBody>
      </p:sp>
      <p:sp>
        <p:nvSpPr>
          <p:cNvPr id="20" name="右箭头 19"/>
          <p:cNvSpPr/>
          <p:nvPr/>
        </p:nvSpPr>
        <p:spPr>
          <a:xfrm>
            <a:off x="1594953" y="2712879"/>
            <a:ext cx="269952" cy="134976"/>
          </a:xfrm>
          <a:prstGeom prst="rightArrow">
            <a:avLst/>
          </a:prstGeom>
          <a:solidFill>
            <a:schemeClr val="bg1"/>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cxnSp>
        <p:nvCxnSpPr>
          <p:cNvPr id="21" name="直接箭头连接符 20"/>
          <p:cNvCxnSpPr/>
          <p:nvPr/>
        </p:nvCxnSpPr>
        <p:spPr>
          <a:xfrm flipV="1">
            <a:off x="3273900" y="2124198"/>
            <a:ext cx="2159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457575" y="2016125"/>
            <a:ext cx="1053465" cy="252730"/>
          </a:xfrm>
          <a:prstGeom prst="rect">
            <a:avLst/>
          </a:prstGeom>
          <a:noFill/>
        </p:spPr>
        <p:txBody>
          <a:bodyPr wrap="square" rtlCol="0">
            <a:spAutoFit/>
          </a:bodyPr>
          <a:p>
            <a:r>
              <a:rPr lang="zh-CN" altLang="en-US" sz="1050"/>
              <a:t>未定义词性前</a:t>
            </a:r>
            <a:endParaRPr lang="zh-CN" altLang="en-US" sz="1050"/>
          </a:p>
        </p:txBody>
      </p:sp>
      <p:pic>
        <p:nvPicPr>
          <p:cNvPr id="26" name="图片 25"/>
          <p:cNvPicPr>
            <a:picLocks noChangeAspect="1"/>
          </p:cNvPicPr>
          <p:nvPr/>
        </p:nvPicPr>
        <p:blipFill>
          <a:blip r:embed="rId2"/>
          <a:stretch>
            <a:fillRect/>
          </a:stretch>
        </p:blipFill>
        <p:spPr>
          <a:xfrm>
            <a:off x="431690" y="1809931"/>
            <a:ext cx="2842210" cy="628534"/>
          </a:xfrm>
          <a:prstGeom prst="rect">
            <a:avLst/>
          </a:prstGeom>
          <a:ln>
            <a:solidFill>
              <a:schemeClr val="accent1"/>
            </a:solidFill>
          </a:ln>
        </p:spPr>
      </p:pic>
      <p:pic>
        <p:nvPicPr>
          <p:cNvPr id="27" name="图片 26"/>
          <p:cNvPicPr>
            <a:picLocks noChangeAspect="1"/>
          </p:cNvPicPr>
          <p:nvPr/>
        </p:nvPicPr>
        <p:blipFill>
          <a:blip r:embed="rId3"/>
          <a:stretch>
            <a:fillRect/>
          </a:stretch>
        </p:blipFill>
        <p:spPr>
          <a:xfrm>
            <a:off x="431690" y="2547651"/>
            <a:ext cx="914231" cy="464258"/>
          </a:xfrm>
          <a:prstGeom prst="rect">
            <a:avLst/>
          </a:prstGeom>
          <a:ln>
            <a:solidFill>
              <a:schemeClr val="accent1"/>
            </a:solidFill>
          </a:ln>
        </p:spPr>
      </p:pic>
      <p:pic>
        <p:nvPicPr>
          <p:cNvPr id="28" name="图片 27"/>
          <p:cNvPicPr>
            <a:picLocks noChangeAspect="1"/>
          </p:cNvPicPr>
          <p:nvPr/>
        </p:nvPicPr>
        <p:blipFill>
          <a:blip r:embed="rId4"/>
          <a:stretch>
            <a:fillRect/>
          </a:stretch>
        </p:blipFill>
        <p:spPr>
          <a:xfrm>
            <a:off x="2062544" y="2486702"/>
            <a:ext cx="1099934" cy="585679"/>
          </a:xfrm>
          <a:prstGeom prst="rect">
            <a:avLst/>
          </a:prstGeom>
          <a:ln>
            <a:solidFill>
              <a:schemeClr val="accent1"/>
            </a:solidFill>
          </a:ln>
        </p:spPr>
      </p:pic>
      <p:grpSp>
        <p:nvGrpSpPr>
          <p:cNvPr id="35" name="组合 34"/>
          <p:cNvGrpSpPr/>
          <p:nvPr/>
        </p:nvGrpSpPr>
        <p:grpSpPr>
          <a:xfrm>
            <a:off x="431851" y="4434712"/>
            <a:ext cx="3941668" cy="583774"/>
            <a:chOff x="753" y="9844"/>
            <a:chExt cx="8278" cy="1226"/>
          </a:xfrm>
        </p:grpSpPr>
        <p:pic>
          <p:nvPicPr>
            <p:cNvPr id="33" name="图片 32"/>
            <p:cNvPicPr>
              <a:picLocks noChangeAspect="1"/>
            </p:cNvPicPr>
            <p:nvPr/>
          </p:nvPicPr>
          <p:blipFill>
            <a:blip r:embed="rId5"/>
            <a:srcRect l="-2198" t="356" r="6644" b="-9422"/>
            <a:stretch>
              <a:fillRect/>
            </a:stretch>
          </p:blipFill>
          <p:spPr>
            <a:xfrm>
              <a:off x="753" y="9844"/>
              <a:ext cx="3912" cy="1227"/>
            </a:xfrm>
            <a:prstGeom prst="rect">
              <a:avLst/>
            </a:prstGeom>
            <a:ln>
              <a:solidFill>
                <a:schemeClr val="accent1"/>
              </a:solidFill>
            </a:ln>
          </p:spPr>
        </p:pic>
        <p:pic>
          <p:nvPicPr>
            <p:cNvPr id="34" name="图片 33"/>
            <p:cNvPicPr>
              <a:picLocks noChangeAspect="1"/>
            </p:cNvPicPr>
            <p:nvPr/>
          </p:nvPicPr>
          <p:blipFill>
            <a:blip r:embed="rId6"/>
            <a:srcRect r="4526" b="2619"/>
            <a:stretch>
              <a:fillRect/>
            </a:stretch>
          </p:blipFill>
          <p:spPr>
            <a:xfrm>
              <a:off x="4665" y="9844"/>
              <a:ext cx="4367" cy="1227"/>
            </a:xfrm>
            <a:prstGeom prst="rect">
              <a:avLst/>
            </a:prstGeom>
            <a:ln>
              <a:solidFill>
                <a:schemeClr val="accent1"/>
              </a:solidFill>
            </a:ln>
          </p:spPr>
        </p:pic>
      </p:grpSp>
      <p:pic>
        <p:nvPicPr>
          <p:cNvPr id="3" name="图片 2"/>
          <p:cNvPicPr>
            <a:picLocks noChangeAspect="1"/>
          </p:cNvPicPr>
          <p:nvPr/>
        </p:nvPicPr>
        <p:blipFill>
          <a:blip r:embed="rId7"/>
          <a:stretch>
            <a:fillRect/>
          </a:stretch>
        </p:blipFill>
        <p:spPr>
          <a:xfrm>
            <a:off x="3475426" y="3892036"/>
            <a:ext cx="878519" cy="435688"/>
          </a:xfrm>
          <a:prstGeom prst="rect">
            <a:avLst/>
          </a:prstGeom>
          <a:ln w="12700" cmpd="sng">
            <a:solidFill>
              <a:schemeClr val="accent1">
                <a:shade val="50000"/>
              </a:schemeClr>
            </a:solidFill>
            <a:prstDash val="solid"/>
          </a:ln>
        </p:spPr>
      </p:pic>
      <p:sp>
        <p:nvSpPr>
          <p:cNvPr id="15" name="矩形 14"/>
          <p:cNvSpPr/>
          <p:nvPr/>
        </p:nvSpPr>
        <p:spPr>
          <a:xfrm>
            <a:off x="4736990" y="783686"/>
            <a:ext cx="2114158" cy="275590"/>
          </a:xfrm>
          <a:prstGeom prst="rect">
            <a:avLst/>
          </a:prstGeom>
        </p:spPr>
        <p:txBody>
          <a:bodyPr wrap="square">
            <a:spAutoFit/>
          </a:bodyPr>
          <a:p>
            <a:pPr lvl="0"/>
            <a:r>
              <a:rPr lang="en-US" altLang="zh-CN" sz="1200" b="1" smtClean="0"/>
              <a:t>3.</a:t>
            </a:r>
            <a:r>
              <a:rPr lang="zh-CN" altLang="en-US" sz="1200" b="1" smtClean="0"/>
              <a:t>关键词打包（宏定义）</a:t>
            </a:r>
            <a:r>
              <a:rPr lang="en-US" altLang="zh-CN" sz="1200" b="1" smtClean="0"/>
              <a:t>1</a:t>
            </a:r>
            <a:endParaRPr lang="en-US" altLang="zh-CN" sz="1200" b="1" smtClean="0"/>
          </a:p>
        </p:txBody>
      </p:sp>
      <p:pic>
        <p:nvPicPr>
          <p:cNvPr id="17" name="图片 16"/>
          <p:cNvPicPr>
            <a:picLocks noChangeAspect="1"/>
          </p:cNvPicPr>
          <p:nvPr/>
        </p:nvPicPr>
        <p:blipFill>
          <a:blip r:embed="rId8"/>
          <a:stretch>
            <a:fillRect/>
          </a:stretch>
        </p:blipFill>
        <p:spPr>
          <a:xfrm>
            <a:off x="4810650" y="1537754"/>
            <a:ext cx="1792749" cy="1171358"/>
          </a:xfrm>
          <a:prstGeom prst="rect">
            <a:avLst/>
          </a:prstGeom>
          <a:ln>
            <a:solidFill>
              <a:schemeClr val="accent1"/>
            </a:solidFill>
          </a:ln>
        </p:spPr>
      </p:pic>
      <p:sp>
        <p:nvSpPr>
          <p:cNvPr id="18" name="文本框 17"/>
          <p:cNvSpPr txBox="1"/>
          <p:nvPr/>
        </p:nvSpPr>
        <p:spPr>
          <a:xfrm>
            <a:off x="4807798" y="1059061"/>
            <a:ext cx="4188796" cy="460375"/>
          </a:xfrm>
          <a:prstGeom prst="rect">
            <a:avLst/>
          </a:prstGeom>
          <a:noFill/>
        </p:spPr>
        <p:txBody>
          <a:bodyPr wrap="square" rtlCol="0">
            <a:spAutoFit/>
          </a:bodyPr>
          <a:p>
            <a:r>
              <a:rPr lang="zh-CN" altLang="zh-CN" sz="1200" smtClean="0">
                <a:sym typeface="+mn-ea"/>
              </a:rPr>
              <a:t>当值域需要某一类关键词时可进行打包定义。</a:t>
            </a:r>
            <a:r>
              <a:rPr lang="zh-CN" altLang="en-US" sz="1200" smtClean="0">
                <a:sym typeface="+mn-ea"/>
              </a:rPr>
              <a:t>（如下图）</a:t>
            </a:r>
            <a:endParaRPr lang="zh-CN" altLang="en-US" sz="1200" smtClean="0">
              <a:sym typeface="+mn-ea"/>
            </a:endParaRPr>
          </a:p>
          <a:p>
            <a:r>
              <a:rPr lang="zh-CN" altLang="en-US" sz="1200">
                <a:sym typeface="+mn-ea"/>
              </a:rPr>
              <a:t>我</a:t>
            </a:r>
            <a:r>
              <a:rPr lang="en-US" altLang="zh-CN" sz="1200">
                <a:sym typeface="+mn-ea"/>
              </a:rPr>
              <a:t>[1]</a:t>
            </a:r>
            <a:r>
              <a:rPr lang="zh-CN" altLang="en-US" sz="1200">
                <a:sym typeface="+mn-ea"/>
              </a:rPr>
              <a:t>喜欢</a:t>
            </a:r>
            <a:r>
              <a:rPr lang="en-US" altLang="zh-CN" sz="1200">
                <a:sym typeface="+mn-ea"/>
              </a:rPr>
              <a:t>[2]</a:t>
            </a:r>
            <a:r>
              <a:rPr lang="zh-CN" altLang="en-US" sz="1200">
                <a:sym typeface="+mn-ea"/>
              </a:rPr>
              <a:t>吃</a:t>
            </a:r>
            <a:r>
              <a:rPr lang="en-US" altLang="zh-CN" sz="1200">
                <a:sym typeface="+mn-ea"/>
              </a:rPr>
              <a:t>[3]</a:t>
            </a:r>
            <a:r>
              <a:rPr lang="zh-CN" altLang="en-US" sz="1200">
                <a:sym typeface="+mn-ea"/>
              </a:rPr>
              <a:t>苹果</a:t>
            </a:r>
            <a:r>
              <a:rPr lang="en-US" altLang="zh-CN" sz="1200">
                <a:sym typeface="+mn-ea"/>
              </a:rPr>
              <a:t>[4]</a:t>
            </a:r>
            <a:r>
              <a:rPr lang="zh-CN" altLang="en-US" sz="1200">
                <a:sym typeface="+mn-ea"/>
              </a:rPr>
              <a:t>。</a:t>
            </a:r>
            <a:r>
              <a:rPr lang="en-US" altLang="zh-CN" sz="1200">
                <a:sym typeface="+mn-ea"/>
              </a:rPr>
              <a:t>|4=++</a:t>
            </a:r>
            <a:r>
              <a:rPr lang="zh-CN" altLang="en-US" sz="1200">
                <a:sym typeface="+mn-ea"/>
              </a:rPr>
              <a:t>水果</a:t>
            </a:r>
            <a:r>
              <a:rPr lang="en-US" altLang="zh-CN" sz="1200">
                <a:sym typeface="+mn-ea"/>
              </a:rPr>
              <a:t>~#[1],rule-like,[4]</a:t>
            </a:r>
            <a:endParaRPr lang="zh-CN" altLang="en-US" sz="1200"/>
          </a:p>
        </p:txBody>
      </p:sp>
      <p:sp>
        <p:nvSpPr>
          <p:cNvPr id="7" name="文本框 6"/>
          <p:cNvSpPr txBox="1"/>
          <p:nvPr/>
        </p:nvSpPr>
        <p:spPr>
          <a:xfrm>
            <a:off x="306304" y="1091891"/>
            <a:ext cx="930275" cy="275590"/>
          </a:xfrm>
          <a:prstGeom prst="rect">
            <a:avLst/>
          </a:prstGeom>
          <a:noFill/>
        </p:spPr>
        <p:txBody>
          <a:bodyPr wrap="none" rtlCol="0" anchor="t">
            <a:spAutoFit/>
          </a:bodyPr>
          <a:p>
            <a:r>
              <a:rPr lang="en-US" altLang="zh-CN" sz="1200" b="1">
                <a:latin typeface="+mn-ea"/>
                <a:cs typeface="+mn-ea"/>
                <a:sym typeface="+mn-ea"/>
              </a:rPr>
              <a:t>1.</a:t>
            </a:r>
            <a:r>
              <a:rPr lang="zh-CN" sz="1200" b="1">
                <a:latin typeface="+mn-ea"/>
                <a:cs typeface="+mn-ea"/>
                <a:sym typeface="+mn-ea"/>
              </a:rPr>
              <a:t>词性定义</a:t>
            </a:r>
            <a:endParaRPr lang="zh-CN" sz="1200">
              <a:latin typeface="+mn-ea"/>
              <a:cs typeface="+mn-ea"/>
            </a:endParaRPr>
          </a:p>
        </p:txBody>
      </p:sp>
      <p:sp>
        <p:nvSpPr>
          <p:cNvPr id="9" name="文本框 8"/>
          <p:cNvSpPr txBox="1"/>
          <p:nvPr/>
        </p:nvSpPr>
        <p:spPr>
          <a:xfrm>
            <a:off x="306304" y="3113731"/>
            <a:ext cx="930275" cy="275590"/>
          </a:xfrm>
          <a:prstGeom prst="rect">
            <a:avLst/>
          </a:prstGeom>
          <a:noFill/>
        </p:spPr>
        <p:txBody>
          <a:bodyPr wrap="none" rtlCol="0" anchor="t">
            <a:spAutoFit/>
          </a:bodyPr>
          <a:p>
            <a:r>
              <a:rPr lang="en-US" altLang="zh-CN" sz="1200" b="1">
                <a:latin typeface="+mn-ea"/>
                <a:cs typeface="+mn-ea"/>
                <a:sym typeface="+mn-ea"/>
              </a:rPr>
              <a:t>2.</a:t>
            </a:r>
            <a:r>
              <a:rPr lang="zh-CN" altLang="en-US" sz="1200" b="1">
                <a:latin typeface="+mn-ea"/>
                <a:cs typeface="+mn-ea"/>
                <a:sym typeface="+mn-ea"/>
              </a:rPr>
              <a:t>强转转换</a:t>
            </a:r>
            <a:endParaRPr lang="zh-CN" altLang="en-US" sz="1200" b="1">
              <a:latin typeface="+mn-ea"/>
              <a:cs typeface="+mn-ea"/>
              <a:sym typeface="+mn-ea"/>
            </a:endParaRPr>
          </a:p>
        </p:txBody>
      </p:sp>
      <p:sp>
        <p:nvSpPr>
          <p:cNvPr id="12" name="文本框 11"/>
          <p:cNvSpPr txBox="1"/>
          <p:nvPr/>
        </p:nvSpPr>
        <p:spPr>
          <a:xfrm>
            <a:off x="332318" y="3405621"/>
            <a:ext cx="4188796" cy="645160"/>
          </a:xfrm>
          <a:prstGeom prst="rect">
            <a:avLst/>
          </a:prstGeom>
          <a:noFill/>
        </p:spPr>
        <p:txBody>
          <a:bodyPr wrap="square" rtlCol="0">
            <a:spAutoFit/>
          </a:bodyPr>
          <a:p>
            <a:r>
              <a:rPr lang="zh-CN" altLang="zh-CN" sz="1200">
                <a:sym typeface="+mn-ea"/>
              </a:rPr>
              <a:t>如果遇到一些词比较奇怪的可以通过</a:t>
            </a:r>
            <a:r>
              <a:rPr lang="en-US" altLang="zh-CN" sz="1200">
                <a:sym typeface="+mn-ea"/>
              </a:rPr>
              <a:t>=**XX|XX</a:t>
            </a:r>
            <a:r>
              <a:rPr lang="zh-CN" altLang="zh-CN" sz="1200">
                <a:sym typeface="+mn-ea"/>
              </a:rPr>
              <a:t>的方式将其在画图时替换成其他词。</a:t>
            </a:r>
            <a:r>
              <a:rPr lang="en-US" altLang="zh-CN" sz="1200">
                <a:sym typeface="+mn-ea"/>
              </a:rPr>
              <a:t>=**</a:t>
            </a:r>
            <a:r>
              <a:rPr lang="zh-CN" altLang="zh-CN" sz="1200">
                <a:sym typeface="+mn-ea"/>
              </a:rPr>
              <a:t>明早</a:t>
            </a:r>
            <a:r>
              <a:rPr lang="en-US" altLang="zh-CN" sz="1200">
                <a:sym typeface="+mn-ea"/>
              </a:rPr>
              <a:t>|</a:t>
            </a:r>
            <a:r>
              <a:rPr lang="zh-CN" altLang="zh-CN" sz="1200">
                <a:sym typeface="+mn-ea"/>
              </a:rPr>
              <a:t>明天早上（将明早替换成明天早上</a:t>
            </a:r>
            <a:r>
              <a:rPr lang="zh-CN" altLang="zh-CN" sz="1200" smtClean="0">
                <a:sym typeface="+mn-ea"/>
              </a:rPr>
              <a:t>）</a:t>
            </a:r>
            <a:r>
              <a:rPr lang="zh-CN" altLang="en-US" sz="1200" smtClean="0">
                <a:sym typeface="+mn-ea"/>
              </a:rPr>
              <a:t>（如下图）</a:t>
            </a:r>
            <a:endParaRPr lang="zh-CN" altLang="en-US" sz="1350"/>
          </a:p>
        </p:txBody>
      </p:sp>
      <p:sp>
        <p:nvSpPr>
          <p:cNvPr id="23" name="矩形 22"/>
          <p:cNvSpPr/>
          <p:nvPr/>
        </p:nvSpPr>
        <p:spPr>
          <a:xfrm>
            <a:off x="4730022" y="2796333"/>
            <a:ext cx="2114158" cy="275590"/>
          </a:xfrm>
          <a:prstGeom prst="rect">
            <a:avLst/>
          </a:prstGeom>
        </p:spPr>
        <p:txBody>
          <a:bodyPr wrap="square">
            <a:spAutoFit/>
          </a:bodyPr>
          <a:p>
            <a:pPr lvl="0"/>
            <a:r>
              <a:rPr lang="en-US" altLang="zh-CN" sz="1200" b="1" smtClean="0"/>
              <a:t>4.</a:t>
            </a:r>
            <a:r>
              <a:rPr lang="zh-CN" altLang="en-US" sz="1200" b="1" smtClean="0"/>
              <a:t>关键词打包（宏定义）</a:t>
            </a:r>
            <a:r>
              <a:rPr lang="en-US" altLang="zh-CN" sz="1200" b="1" smtClean="0"/>
              <a:t>2</a:t>
            </a:r>
            <a:endParaRPr lang="en-US" altLang="zh-CN" sz="1200" b="1" smtClean="0"/>
          </a:p>
        </p:txBody>
      </p:sp>
      <p:sp>
        <p:nvSpPr>
          <p:cNvPr id="24" name="文本框 23"/>
          <p:cNvSpPr txBox="1"/>
          <p:nvPr/>
        </p:nvSpPr>
        <p:spPr>
          <a:xfrm>
            <a:off x="4717415" y="3081020"/>
            <a:ext cx="4211955" cy="460375"/>
          </a:xfrm>
          <a:prstGeom prst="rect">
            <a:avLst/>
          </a:prstGeom>
          <a:noFill/>
        </p:spPr>
        <p:txBody>
          <a:bodyPr wrap="square" rtlCol="0">
            <a:spAutoFit/>
          </a:bodyPr>
          <a:p>
            <a:r>
              <a:rPr lang="zh-CN" altLang="zh-CN" sz="1200" smtClean="0">
                <a:sym typeface="+mn-ea"/>
              </a:rPr>
              <a:t>当值域需要某一类关键词时可进行打包定义。</a:t>
            </a:r>
            <a:r>
              <a:rPr lang="zh-CN" altLang="en-US" sz="1200" smtClean="0">
                <a:sym typeface="+mn-ea"/>
              </a:rPr>
              <a:t>（如下图）</a:t>
            </a:r>
            <a:endParaRPr lang="zh-CN" altLang="en-US" sz="1200" smtClean="0">
              <a:sym typeface="+mn-ea"/>
            </a:endParaRPr>
          </a:p>
          <a:p>
            <a:r>
              <a:rPr lang="zh-CN" altLang="en-US" sz="1200">
                <a:sym typeface="+mn-ea"/>
              </a:rPr>
              <a:t>我</a:t>
            </a:r>
            <a:r>
              <a:rPr lang="en-US" altLang="zh-CN" sz="1200">
                <a:sym typeface="+mn-ea"/>
              </a:rPr>
              <a:t>[1]</a:t>
            </a:r>
            <a:r>
              <a:rPr lang="zh-CN" altLang="en-US" sz="1200">
                <a:sym typeface="+mn-ea"/>
              </a:rPr>
              <a:t>喜欢</a:t>
            </a:r>
            <a:r>
              <a:rPr lang="en-US" altLang="zh-CN" sz="1200">
                <a:sym typeface="+mn-ea"/>
              </a:rPr>
              <a:t>[2]</a:t>
            </a:r>
            <a:r>
              <a:rPr lang="zh-CN" altLang="en-US" sz="1200">
                <a:sym typeface="+mn-ea"/>
              </a:rPr>
              <a:t>吃</a:t>
            </a:r>
            <a:r>
              <a:rPr lang="en-US" altLang="zh-CN" sz="1200">
                <a:sym typeface="+mn-ea"/>
              </a:rPr>
              <a:t>[3]</a:t>
            </a:r>
            <a:r>
              <a:rPr lang="zh-CN" altLang="en-US" sz="1200">
                <a:sym typeface="+mn-ea"/>
              </a:rPr>
              <a:t>苹果</a:t>
            </a:r>
            <a:r>
              <a:rPr lang="en-US" altLang="zh-CN" sz="1200">
                <a:sym typeface="+mn-ea"/>
              </a:rPr>
              <a:t>[4]</a:t>
            </a:r>
            <a:r>
              <a:rPr lang="zh-CN" altLang="en-US" sz="1200">
                <a:sym typeface="+mn-ea"/>
              </a:rPr>
              <a:t>。</a:t>
            </a:r>
            <a:r>
              <a:rPr lang="en-US" altLang="zh-CN" sz="1200">
                <a:sym typeface="+mn-ea"/>
              </a:rPr>
              <a:t>|4=+%</a:t>
            </a:r>
            <a:r>
              <a:rPr lang="zh-CN" altLang="en-US" sz="1200">
                <a:sym typeface="+mn-ea"/>
              </a:rPr>
              <a:t>水果</a:t>
            </a:r>
            <a:r>
              <a:rPr lang="en-US" altLang="zh-CN" sz="1200">
                <a:sym typeface="+mn-ea"/>
              </a:rPr>
              <a:t>~#[1],rule-like,[4]</a:t>
            </a:r>
            <a:endParaRPr lang="zh-CN" altLang="en-US" sz="1200"/>
          </a:p>
        </p:txBody>
      </p:sp>
      <p:sp>
        <p:nvSpPr>
          <p:cNvPr id="30" name="文本框 29"/>
          <p:cNvSpPr txBox="1"/>
          <p:nvPr/>
        </p:nvSpPr>
        <p:spPr>
          <a:xfrm>
            <a:off x="6752590" y="3592830"/>
            <a:ext cx="1879600" cy="1383665"/>
          </a:xfrm>
          <a:prstGeom prst="rect">
            <a:avLst/>
          </a:prstGeom>
          <a:noFill/>
        </p:spPr>
        <p:txBody>
          <a:bodyPr wrap="square" rtlCol="0">
            <a:spAutoFit/>
          </a:bodyPr>
          <a:p>
            <a:r>
              <a:rPr lang="en-US" altLang="zh-CN" sz="1200"/>
              <a:t>+%</a:t>
            </a:r>
            <a:r>
              <a:rPr lang="zh-CN" altLang="en-US" sz="1200"/>
              <a:t>与</a:t>
            </a:r>
            <a:r>
              <a:rPr lang="en-US" altLang="zh-CN" sz="1200"/>
              <a:t>++</a:t>
            </a:r>
            <a:r>
              <a:rPr lang="zh-CN" altLang="en-US" sz="1200"/>
              <a:t>功能属性上是等效的，区别在于</a:t>
            </a:r>
            <a:r>
              <a:rPr lang="en-US" altLang="zh-CN" sz="1200"/>
              <a:t>+%</a:t>
            </a:r>
            <a:r>
              <a:rPr lang="zh-CN" altLang="en-US" sz="1200"/>
              <a:t>能处理的数据量相对庞大，且速度快，一般超过</a:t>
            </a:r>
            <a:r>
              <a:rPr lang="en-US" altLang="zh-CN" sz="1200"/>
              <a:t>100</a:t>
            </a:r>
            <a:r>
              <a:rPr lang="zh-CN" altLang="en-US" sz="1200"/>
              <a:t>个词时就要用</a:t>
            </a:r>
            <a:r>
              <a:rPr lang="en-US" altLang="zh-CN" sz="1200"/>
              <a:t>+%</a:t>
            </a:r>
            <a:r>
              <a:rPr lang="zh-CN" altLang="en-US" sz="1200"/>
              <a:t>来定义，且集合中末尾必须加</a:t>
            </a:r>
            <a:r>
              <a:rPr lang="en-US" altLang="zh-CN" sz="1200" b="1"/>
              <a:t>“+none”</a:t>
            </a:r>
            <a:endParaRPr lang="en-US" altLang="zh-CN" sz="1200" b="1"/>
          </a:p>
        </p:txBody>
      </p:sp>
      <p:pic>
        <p:nvPicPr>
          <p:cNvPr id="2" name="图片 1"/>
          <p:cNvPicPr>
            <a:picLocks noChangeAspect="1"/>
          </p:cNvPicPr>
          <p:nvPr/>
        </p:nvPicPr>
        <p:blipFill>
          <a:blip r:embed="rId9"/>
          <a:stretch>
            <a:fillRect/>
          </a:stretch>
        </p:blipFill>
        <p:spPr>
          <a:xfrm>
            <a:off x="4807585" y="3517900"/>
            <a:ext cx="1795780" cy="1496695"/>
          </a:xfrm>
          <a:prstGeom prst="rect">
            <a:avLst/>
          </a:prstGeom>
          <a:ln w="0" cmpd="sng">
            <a:solidFill>
              <a:schemeClr val="accent1">
                <a:shade val="50000"/>
              </a:schemeClr>
            </a:solidFill>
            <a:prstDash val="solid"/>
          </a:ln>
        </p:spPr>
      </p:pic>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42297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四</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关键词单元</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（关键词定义）</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cxnSp>
        <p:nvCxnSpPr>
          <p:cNvPr id="7" name="直接连接符 6"/>
          <p:cNvCxnSpPr/>
          <p:nvPr/>
        </p:nvCxnSpPr>
        <p:spPr>
          <a:xfrm flipH="1">
            <a:off x="4516051" y="895184"/>
            <a:ext cx="0" cy="3792153"/>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709373" y="1303771"/>
            <a:ext cx="4188796" cy="1014730"/>
          </a:xfrm>
          <a:prstGeom prst="rect">
            <a:avLst/>
          </a:prstGeom>
          <a:noFill/>
        </p:spPr>
        <p:txBody>
          <a:bodyPr wrap="square" rtlCol="0">
            <a:spAutoFit/>
          </a:bodyPr>
          <a:p>
            <a:r>
              <a:rPr lang="zh-CN" altLang="zh-CN" sz="1200">
                <a:sym typeface="+mn-ea"/>
              </a:rPr>
              <a:t>遇到一些专有名词时引擎可能会拆分错误，比如地名，下图</a:t>
            </a:r>
            <a:r>
              <a:rPr lang="en-US" altLang="zh-CN" sz="1200">
                <a:sym typeface="+mn-ea"/>
              </a:rPr>
              <a:t>1</a:t>
            </a:r>
            <a:r>
              <a:rPr lang="zh-CN" altLang="zh-CN" sz="1200">
                <a:sym typeface="+mn-ea"/>
              </a:rPr>
              <a:t>中句子：</a:t>
            </a:r>
            <a:r>
              <a:rPr lang="en-US" altLang="zh-CN" sz="1200">
                <a:sym typeface="+mn-ea"/>
              </a:rPr>
              <a:t>landey</a:t>
            </a:r>
            <a:r>
              <a:rPr lang="zh-CN" altLang="en-US" sz="1200">
                <a:sym typeface="+mn-ea"/>
              </a:rPr>
              <a:t>要去深圳北帮</a:t>
            </a:r>
            <a:r>
              <a:rPr lang="en-US" altLang="zh-CN" sz="1200">
                <a:sym typeface="+mn-ea"/>
              </a:rPr>
              <a:t>landey</a:t>
            </a:r>
            <a:r>
              <a:rPr lang="zh-CN" altLang="en-US" sz="1200">
                <a:sym typeface="+mn-ea"/>
              </a:rPr>
              <a:t>导航过去。中有地名：深圳北，但是引擎分词是错误，导致深圳北三个字分开，同时有一个</a:t>
            </a:r>
            <a:r>
              <a:rPr lang="en-US" altLang="zh-CN" sz="1200">
                <a:sym typeface="+mn-ea"/>
              </a:rPr>
              <a:t>“</a:t>
            </a:r>
            <a:r>
              <a:rPr lang="zh-CN" altLang="en-US" sz="1200">
                <a:sym typeface="+mn-ea"/>
              </a:rPr>
              <a:t>北帮</a:t>
            </a:r>
            <a:r>
              <a:rPr lang="en-US" altLang="zh-CN" sz="1200">
                <a:sym typeface="+mn-ea"/>
              </a:rPr>
              <a:t>”</a:t>
            </a:r>
            <a:r>
              <a:rPr lang="zh-CN" altLang="en-US" sz="1200">
                <a:sym typeface="+mn-ea"/>
              </a:rPr>
              <a:t>的词词性变成了地名，这就需要在关键词单元定义：</a:t>
            </a:r>
            <a:r>
              <a:rPr lang="en-US" altLang="zh-CN" sz="1200">
                <a:sym typeface="+mn-ea"/>
              </a:rPr>
              <a:t>!=</a:t>
            </a:r>
            <a:r>
              <a:rPr lang="zh-CN" altLang="en-US" sz="1200">
                <a:sym typeface="+mn-ea"/>
              </a:rPr>
              <a:t>北帮</a:t>
            </a:r>
            <a:r>
              <a:rPr lang="en-US" altLang="zh-CN" sz="1200">
                <a:sym typeface="+mn-ea"/>
              </a:rPr>
              <a:t>|</a:t>
            </a:r>
            <a:r>
              <a:rPr lang="zh-CN" altLang="en-US" sz="1200">
                <a:sym typeface="+mn-ea"/>
              </a:rPr>
              <a:t>地名</a:t>
            </a:r>
            <a:endParaRPr lang="zh-CN" altLang="en-US" sz="1200">
              <a:sym typeface="+mn-ea"/>
            </a:endParaRPr>
          </a:p>
        </p:txBody>
      </p:sp>
      <p:sp>
        <p:nvSpPr>
          <p:cNvPr id="15" name="矩形 14"/>
          <p:cNvSpPr/>
          <p:nvPr/>
        </p:nvSpPr>
        <p:spPr>
          <a:xfrm>
            <a:off x="4709373" y="1069975"/>
            <a:ext cx="2114158" cy="275590"/>
          </a:xfrm>
          <a:prstGeom prst="rect">
            <a:avLst/>
          </a:prstGeom>
        </p:spPr>
        <p:txBody>
          <a:bodyPr wrap="square">
            <a:spAutoFit/>
          </a:bodyPr>
          <a:p>
            <a:pPr lvl="0"/>
            <a:r>
              <a:rPr lang="en-US" altLang="zh-CN" sz="1200" b="1" smtClean="0"/>
              <a:t>7.</a:t>
            </a:r>
            <a:r>
              <a:rPr lang="zh-CN" altLang="en-US" sz="1200" b="1" smtClean="0"/>
              <a:t>非等于</a:t>
            </a:r>
            <a:endParaRPr lang="zh-CN" altLang="en-US" sz="1200" b="1" smtClean="0"/>
          </a:p>
        </p:txBody>
      </p:sp>
      <p:pic>
        <p:nvPicPr>
          <p:cNvPr id="22" name="图片 21"/>
          <p:cNvPicPr>
            <a:picLocks noChangeAspect="1"/>
          </p:cNvPicPr>
          <p:nvPr/>
        </p:nvPicPr>
        <p:blipFill>
          <a:blip r:embed="rId2"/>
          <a:stretch>
            <a:fillRect/>
          </a:stretch>
        </p:blipFill>
        <p:spPr>
          <a:xfrm>
            <a:off x="4819366" y="2366895"/>
            <a:ext cx="3842150" cy="1164216"/>
          </a:xfrm>
          <a:prstGeom prst="rect">
            <a:avLst/>
          </a:prstGeom>
          <a:ln>
            <a:solidFill>
              <a:schemeClr val="accent1"/>
            </a:solidFill>
          </a:ln>
        </p:spPr>
      </p:pic>
      <p:pic>
        <p:nvPicPr>
          <p:cNvPr id="27" name="图片 26"/>
          <p:cNvPicPr>
            <a:picLocks noChangeAspect="1"/>
          </p:cNvPicPr>
          <p:nvPr/>
        </p:nvPicPr>
        <p:blipFill>
          <a:blip r:embed="rId3"/>
          <a:stretch>
            <a:fillRect/>
          </a:stretch>
        </p:blipFill>
        <p:spPr>
          <a:xfrm>
            <a:off x="4819366" y="3758861"/>
            <a:ext cx="2592225" cy="892803"/>
          </a:xfrm>
          <a:prstGeom prst="rect">
            <a:avLst/>
          </a:prstGeom>
          <a:ln>
            <a:solidFill>
              <a:schemeClr val="accent1"/>
            </a:solidFill>
          </a:ln>
        </p:spPr>
      </p:pic>
      <p:pic>
        <p:nvPicPr>
          <p:cNvPr id="29" name="图片 28"/>
          <p:cNvPicPr>
            <a:picLocks noChangeAspect="1"/>
          </p:cNvPicPr>
          <p:nvPr/>
        </p:nvPicPr>
        <p:blipFill>
          <a:blip r:embed="rId4"/>
          <a:stretch>
            <a:fillRect/>
          </a:stretch>
        </p:blipFill>
        <p:spPr>
          <a:xfrm>
            <a:off x="2837231" y="2271420"/>
            <a:ext cx="1328491" cy="757097"/>
          </a:xfrm>
          <a:prstGeom prst="rect">
            <a:avLst/>
          </a:prstGeom>
          <a:ln>
            <a:solidFill>
              <a:schemeClr val="accent1"/>
            </a:solidFill>
          </a:ln>
        </p:spPr>
      </p:pic>
      <p:sp>
        <p:nvSpPr>
          <p:cNvPr id="30" name="矩形 29"/>
          <p:cNvSpPr/>
          <p:nvPr/>
        </p:nvSpPr>
        <p:spPr>
          <a:xfrm>
            <a:off x="319947" y="1314520"/>
            <a:ext cx="2114158" cy="275590"/>
          </a:xfrm>
          <a:prstGeom prst="rect">
            <a:avLst/>
          </a:prstGeom>
        </p:spPr>
        <p:txBody>
          <a:bodyPr wrap="square">
            <a:spAutoFit/>
          </a:bodyPr>
          <a:p>
            <a:pPr lvl="0"/>
            <a:r>
              <a:rPr lang="en-US" altLang="zh-CN" sz="1200" b="1" smtClean="0"/>
              <a:t>5.</a:t>
            </a:r>
            <a:r>
              <a:rPr lang="zh-CN" altLang="en-US" sz="1200" b="1" smtClean="0"/>
              <a:t>映射</a:t>
            </a:r>
            <a:endParaRPr lang="zh-CN" altLang="en-US" sz="1200"/>
          </a:p>
        </p:txBody>
      </p:sp>
      <p:sp>
        <p:nvSpPr>
          <p:cNvPr id="33" name="文本框 32"/>
          <p:cNvSpPr txBox="1"/>
          <p:nvPr/>
        </p:nvSpPr>
        <p:spPr>
          <a:xfrm>
            <a:off x="327238" y="1592061"/>
            <a:ext cx="4188796" cy="645160"/>
          </a:xfrm>
          <a:prstGeom prst="rect">
            <a:avLst/>
          </a:prstGeom>
          <a:noFill/>
        </p:spPr>
        <p:txBody>
          <a:bodyPr wrap="square" rtlCol="0">
            <a:spAutoFit/>
          </a:bodyPr>
          <a:p>
            <a:r>
              <a:rPr lang="zh-CN" altLang="zh-CN" sz="1200" smtClean="0">
                <a:latin typeface="+mn-ea"/>
                <a:cs typeface="+mn-ea"/>
                <a:sym typeface="+mn-ea"/>
              </a:rPr>
              <a:t>在</a:t>
            </a:r>
            <a:r>
              <a:rPr lang="zh-CN" altLang="zh-CN" sz="1200">
                <a:latin typeface="+mn-ea"/>
                <a:cs typeface="+mn-ea"/>
                <a:sym typeface="+mn-ea"/>
              </a:rPr>
              <a:t>需要想后台传输数据时，我们可以使用</a:t>
            </a:r>
            <a:r>
              <a:rPr lang="en-US" altLang="zh-CN" sz="1200">
                <a:latin typeface="+mn-ea"/>
                <a:cs typeface="+mn-ea"/>
                <a:sym typeface="+mn-ea"/>
              </a:rPr>
              <a:t>==XX|XX</a:t>
            </a:r>
            <a:r>
              <a:rPr lang="zh-CN" altLang="en-US" sz="1200">
                <a:latin typeface="+mn-ea"/>
                <a:cs typeface="+mn-ea"/>
                <a:sym typeface="+mn-ea"/>
              </a:rPr>
              <a:t>的方法替换向后台传输的数据。</a:t>
            </a:r>
            <a:r>
              <a:rPr lang="zh-CN" altLang="zh-CN" sz="1200">
                <a:latin typeface="+mn-ea"/>
                <a:cs typeface="+mn-ea"/>
                <a:sym typeface="+mn-ea"/>
              </a:rPr>
              <a:t>这样</a:t>
            </a:r>
            <a:r>
              <a:rPr lang="en-US" altLang="zh-CN" sz="1200">
                <a:latin typeface="+mn-ea"/>
                <a:cs typeface="+mn-ea"/>
                <a:sym typeface="+mn-ea"/>
              </a:rPr>
              <a:t>rule</a:t>
            </a:r>
            <a:r>
              <a:rPr lang="zh-CN" altLang="zh-CN" sz="1200">
                <a:latin typeface="+mn-ea"/>
                <a:cs typeface="+mn-ea"/>
                <a:sym typeface="+mn-ea"/>
              </a:rPr>
              <a:t>读取到的</a:t>
            </a:r>
            <a:r>
              <a:rPr lang="zh-CN" altLang="en-US" sz="1200">
                <a:latin typeface="+mn-ea"/>
                <a:cs typeface="+mn-ea"/>
                <a:sym typeface="+mn-ea"/>
              </a:rPr>
              <a:t>汉字</a:t>
            </a:r>
            <a:r>
              <a:rPr lang="zh-CN" altLang="zh-CN" sz="1200">
                <a:latin typeface="+mn-ea"/>
                <a:cs typeface="+mn-ea"/>
                <a:sym typeface="+mn-ea"/>
              </a:rPr>
              <a:t>会被识别成</a:t>
            </a:r>
            <a:r>
              <a:rPr lang="en-US" altLang="zh-CN" sz="1200">
                <a:latin typeface="+mn-ea"/>
                <a:cs typeface="+mn-ea"/>
                <a:sym typeface="+mn-ea"/>
              </a:rPr>
              <a:t>true</a:t>
            </a:r>
            <a:r>
              <a:rPr lang="zh-CN" altLang="en-US" sz="1200">
                <a:latin typeface="+mn-ea"/>
                <a:cs typeface="+mn-ea"/>
                <a:sym typeface="+mn-ea"/>
              </a:rPr>
              <a:t>（</a:t>
            </a:r>
            <a:r>
              <a:rPr lang="en-US" altLang="zh-CN" sz="1200">
                <a:latin typeface="+mn-ea"/>
                <a:cs typeface="+mn-ea"/>
                <a:sym typeface="+mn-ea"/>
              </a:rPr>
              <a:t>false</a:t>
            </a:r>
            <a:r>
              <a:rPr lang="zh-CN" altLang="en-US" sz="1200">
                <a:latin typeface="+mn-ea"/>
                <a:cs typeface="+mn-ea"/>
                <a:sym typeface="+mn-ea"/>
              </a:rPr>
              <a:t>）</a:t>
            </a:r>
            <a:r>
              <a:rPr lang="zh-CN" altLang="zh-CN" sz="1200">
                <a:latin typeface="+mn-ea"/>
                <a:cs typeface="+mn-ea"/>
                <a:sym typeface="+mn-ea"/>
              </a:rPr>
              <a:t>传入后台的表单</a:t>
            </a:r>
            <a:r>
              <a:rPr lang="zh-CN" altLang="zh-CN" sz="1200" smtClean="0">
                <a:latin typeface="+mn-ea"/>
                <a:cs typeface="+mn-ea"/>
                <a:sym typeface="+mn-ea"/>
              </a:rPr>
              <a:t>里</a:t>
            </a:r>
            <a:r>
              <a:rPr lang="zh-CN" altLang="en-US" sz="1200" smtClean="0">
                <a:latin typeface="+mn-ea"/>
                <a:cs typeface="+mn-ea"/>
                <a:sym typeface="+mn-ea"/>
              </a:rPr>
              <a:t>。（如下右图）</a:t>
            </a:r>
            <a:endParaRPr lang="zh-CN" altLang="en-US" sz="1200">
              <a:latin typeface="+mn-ea"/>
              <a:cs typeface="+mn-ea"/>
              <a:sym typeface="+mn-ea"/>
            </a:endParaRPr>
          </a:p>
        </p:txBody>
      </p:sp>
      <p:pic>
        <p:nvPicPr>
          <p:cNvPr id="35" name="图片 34"/>
          <p:cNvPicPr>
            <a:picLocks noChangeAspect="1"/>
          </p:cNvPicPr>
          <p:nvPr/>
        </p:nvPicPr>
        <p:blipFill>
          <a:blip r:embed="rId5"/>
          <a:stretch>
            <a:fillRect/>
          </a:stretch>
        </p:blipFill>
        <p:spPr>
          <a:xfrm>
            <a:off x="1186815" y="3477260"/>
            <a:ext cx="1330960" cy="1256030"/>
          </a:xfrm>
          <a:prstGeom prst="rect">
            <a:avLst/>
          </a:prstGeom>
          <a:ln w="0" cmpd="sng">
            <a:solidFill>
              <a:schemeClr val="accent1">
                <a:shade val="50000"/>
              </a:schemeClr>
            </a:solidFill>
            <a:prstDash val="solid"/>
          </a:ln>
        </p:spPr>
      </p:pic>
      <p:sp>
        <p:nvSpPr>
          <p:cNvPr id="37" name="文本框 36"/>
          <p:cNvSpPr txBox="1"/>
          <p:nvPr/>
        </p:nvSpPr>
        <p:spPr>
          <a:xfrm>
            <a:off x="327238" y="3196071"/>
            <a:ext cx="4188796" cy="460375"/>
          </a:xfrm>
          <a:prstGeom prst="rect">
            <a:avLst/>
          </a:prstGeom>
          <a:noFill/>
        </p:spPr>
        <p:txBody>
          <a:bodyPr wrap="square" rtlCol="0">
            <a:spAutoFit/>
          </a:bodyPr>
          <a:p>
            <a:pPr lvl="0"/>
            <a:r>
              <a:rPr lang="zh-CN" altLang="zh-CN" sz="1200">
                <a:sym typeface="+mn-ea"/>
              </a:rPr>
              <a:t>整句匹配，关键词匹配，疑问句的关键词匹配，测试结果如下右图</a:t>
            </a:r>
            <a:endParaRPr lang="zh-CN" altLang="en-US" sz="1200">
              <a:latin typeface="+mn-ea"/>
              <a:cs typeface="+mn-ea"/>
              <a:sym typeface="+mn-ea"/>
            </a:endParaRPr>
          </a:p>
        </p:txBody>
      </p:sp>
      <p:sp>
        <p:nvSpPr>
          <p:cNvPr id="38" name="矩形 37"/>
          <p:cNvSpPr/>
          <p:nvPr/>
        </p:nvSpPr>
        <p:spPr>
          <a:xfrm>
            <a:off x="326932" y="2938850"/>
            <a:ext cx="2114158" cy="275590"/>
          </a:xfrm>
          <a:prstGeom prst="rect">
            <a:avLst/>
          </a:prstGeom>
        </p:spPr>
        <p:txBody>
          <a:bodyPr wrap="square">
            <a:spAutoFit/>
          </a:bodyPr>
          <a:p>
            <a:pPr lvl="0"/>
            <a:r>
              <a:rPr lang="en-US" altLang="zh-CN" sz="1200" b="1" smtClean="0"/>
              <a:t>6.</a:t>
            </a:r>
            <a:r>
              <a:rPr lang="zh-CN" altLang="en-US" sz="1200" b="1" smtClean="0"/>
              <a:t>关键词匹配</a:t>
            </a:r>
            <a:endParaRPr lang="zh-CN" altLang="en-US" sz="1200" b="1" smtClean="0"/>
          </a:p>
        </p:txBody>
      </p:sp>
      <p:pic>
        <p:nvPicPr>
          <p:cNvPr id="39" name="图片 38"/>
          <p:cNvPicPr/>
          <p:nvPr/>
        </p:nvPicPr>
        <p:blipFill>
          <a:blip r:embed="rId6"/>
          <a:srcRect l="2680" t="2262" r="47917" b="76251"/>
          <a:stretch>
            <a:fillRect/>
          </a:stretch>
        </p:blipFill>
        <p:spPr>
          <a:xfrm>
            <a:off x="2639060" y="3471545"/>
            <a:ext cx="1567180" cy="1261745"/>
          </a:xfrm>
          <a:prstGeom prst="rect">
            <a:avLst/>
          </a:prstGeom>
          <a:noFill/>
          <a:ln w="0" cmpd="sng">
            <a:solidFill>
              <a:schemeClr val="accent1">
                <a:shade val="50000"/>
              </a:schemeClr>
            </a:solidFill>
            <a:prstDash val="solid"/>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45345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四</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关键词单元（声明及版本号）</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
        <p:nvSpPr>
          <p:cNvPr id="6" name="矩形 5"/>
          <p:cNvSpPr/>
          <p:nvPr/>
        </p:nvSpPr>
        <p:spPr>
          <a:xfrm>
            <a:off x="306705" y="1159510"/>
            <a:ext cx="8483600" cy="3046095"/>
          </a:xfrm>
          <a:prstGeom prst="rect">
            <a:avLst/>
          </a:prstGeom>
        </p:spPr>
        <p:txBody>
          <a:bodyPr wrap="square">
            <a:spAutoFit/>
          </a:bodyPr>
          <a:p>
            <a:pPr>
              <a:lnSpc>
                <a:spcPct val="100000"/>
              </a:lnSpc>
            </a:pPr>
            <a:r>
              <a:rPr lang="zh-CN" sz="1200">
                <a:sym typeface="+mn-ea"/>
              </a:rPr>
              <a:t>关键词单元声明选项及版本号有如下几个</a:t>
            </a:r>
            <a:endParaRPr lang="zh-CN" sz="1200">
              <a:sym typeface="+mn-ea"/>
            </a:endParaRPr>
          </a:p>
          <a:p>
            <a:pPr>
              <a:lnSpc>
                <a:spcPct val="100000"/>
              </a:lnSpc>
            </a:pPr>
            <a:r>
              <a:rPr lang="zh-CN" sz="1200">
                <a:sym typeface="+mn-ea"/>
              </a:rPr>
              <a:t>#keywords</a:t>
            </a:r>
            <a:endParaRPr lang="zh-CN" sz="1200">
              <a:sym typeface="+mn-ea"/>
            </a:endParaRPr>
          </a:p>
          <a:p>
            <a:pPr>
              <a:lnSpc>
                <a:spcPct val="100000"/>
              </a:lnSpc>
            </a:pPr>
            <a:r>
              <a:rPr lang="zh-CN" sz="1200">
                <a:sym typeface="+mn-ea"/>
              </a:rPr>
              <a:t>#hello</a:t>
            </a:r>
            <a:endParaRPr lang="zh-CN" sz="1200">
              <a:sym typeface="+mn-ea"/>
            </a:endParaRPr>
          </a:p>
          <a:p>
            <a:pPr>
              <a:lnSpc>
                <a:spcPct val="100000"/>
              </a:lnSpc>
            </a:pPr>
            <a:r>
              <a:rPr lang="zh-CN" sz="1200">
                <a:sym typeface="+mn-ea"/>
              </a:rPr>
              <a:t>#update</a:t>
            </a:r>
            <a:endParaRPr lang="zh-CN" sz="1200">
              <a:sym typeface="+mn-ea"/>
            </a:endParaRPr>
          </a:p>
          <a:p>
            <a:pPr>
              <a:lnSpc>
                <a:spcPct val="100000"/>
              </a:lnSpc>
            </a:pPr>
            <a:r>
              <a:rPr lang="zh-CN" sz="1200">
                <a:sym typeface="+mn-ea"/>
              </a:rPr>
              <a:t>#clear</a:t>
            </a:r>
            <a:endParaRPr lang="zh-CN" sz="1200">
              <a:sym typeface="+mn-ea"/>
            </a:endParaRPr>
          </a:p>
          <a:p>
            <a:pPr>
              <a:lnSpc>
                <a:spcPct val="100000"/>
              </a:lnSpc>
            </a:pPr>
            <a:r>
              <a:rPr lang="zh-CN" altLang="en-US" sz="1200">
                <a:sym typeface="+mn-ea"/>
              </a:rPr>
              <a:t>$version</a:t>
            </a:r>
            <a:r>
              <a:rPr lang="en-US" altLang="zh-CN" sz="1200">
                <a:sym typeface="+mn-ea"/>
              </a:rPr>
              <a:t>|xxx</a:t>
            </a:r>
            <a:endParaRPr lang="en-US" altLang="zh-CN" sz="1200">
              <a:sym typeface="+mn-ea"/>
            </a:endParaRPr>
          </a:p>
          <a:p>
            <a:pPr>
              <a:lnSpc>
                <a:spcPct val="100000"/>
              </a:lnSpc>
            </a:pPr>
            <a:endParaRPr lang="zh-CN" sz="1200">
              <a:sym typeface="+mn-ea"/>
            </a:endParaRPr>
          </a:p>
          <a:p>
            <a:pPr>
              <a:lnSpc>
                <a:spcPct val="100000"/>
              </a:lnSpc>
            </a:pPr>
            <a:r>
              <a:rPr lang="zh-CN" sz="1200" b="1"/>
              <a:t>#keywords</a:t>
            </a:r>
            <a:r>
              <a:rPr lang="zh-CN" sz="1200"/>
              <a:t>和</a:t>
            </a:r>
            <a:r>
              <a:rPr lang="zh-CN" sz="1200" b="1"/>
              <a:t>#hello</a:t>
            </a:r>
            <a:r>
              <a:rPr lang="zh-CN" sz="1200"/>
              <a:t>为关键词单元的基础声明，</a:t>
            </a:r>
            <a:r>
              <a:rPr lang="en-US" altLang="zh-CN" sz="1200"/>
              <a:t>“</a:t>
            </a:r>
            <a:r>
              <a:rPr lang="zh-CN" sz="1200">
                <a:sym typeface="+mn-ea"/>
              </a:rPr>
              <a:t>#keywords</a:t>
            </a:r>
            <a:r>
              <a:rPr lang="en-US" altLang="zh-CN" sz="1200">
                <a:sym typeface="+mn-ea"/>
              </a:rPr>
              <a:t>”</a:t>
            </a:r>
            <a:r>
              <a:rPr lang="zh-CN" altLang="en-US" sz="1200">
                <a:sym typeface="+mn-ea"/>
              </a:rPr>
              <a:t>后面的</a:t>
            </a:r>
            <a:r>
              <a:rPr lang="en-US" altLang="zh-CN" sz="1200">
                <a:sym typeface="+mn-ea"/>
              </a:rPr>
              <a:t>“s”</a:t>
            </a:r>
            <a:r>
              <a:rPr lang="zh-CN" altLang="en-US" sz="1200">
                <a:sym typeface="+mn-ea"/>
              </a:rPr>
              <a:t>必须要有。</a:t>
            </a:r>
            <a:endParaRPr lang="zh-CN" altLang="en-US" sz="1200">
              <a:sym typeface="+mn-ea"/>
            </a:endParaRPr>
          </a:p>
          <a:p>
            <a:pPr>
              <a:lnSpc>
                <a:spcPct val="100000"/>
              </a:lnSpc>
            </a:pPr>
            <a:endParaRPr lang="zh-CN" sz="1200"/>
          </a:p>
          <a:p>
            <a:pPr>
              <a:lnSpc>
                <a:spcPct val="100000"/>
              </a:lnSpc>
            </a:pPr>
            <a:r>
              <a:rPr lang="zh-CN" sz="1200" b="1">
                <a:sym typeface="+mn-ea"/>
              </a:rPr>
              <a:t>#update和</a:t>
            </a:r>
            <a:r>
              <a:rPr lang="zh-CN" sz="1200" b="1"/>
              <a:t>#clear</a:t>
            </a:r>
            <a:r>
              <a:rPr lang="zh-CN" sz="1200"/>
              <a:t>成对使用，</a:t>
            </a:r>
            <a:r>
              <a:rPr lang="en-US" altLang="zh-CN" sz="1200" b="1"/>
              <a:t>#update</a:t>
            </a:r>
            <a:r>
              <a:rPr lang="zh-CN" altLang="en-US" sz="1200"/>
              <a:t>保证所定义关键词加载成功，</a:t>
            </a:r>
            <a:r>
              <a:rPr lang="en-US" altLang="zh-CN" sz="1200" b="1"/>
              <a:t>#clear</a:t>
            </a:r>
            <a:r>
              <a:rPr lang="zh-CN" altLang="en-US" sz="1200"/>
              <a:t>保证关键词定义删除时删除成功。</a:t>
            </a:r>
            <a:endParaRPr lang="zh-CN" altLang="en-US" sz="1200"/>
          </a:p>
          <a:p>
            <a:pPr>
              <a:lnSpc>
                <a:spcPct val="100000"/>
              </a:lnSpc>
            </a:pPr>
            <a:r>
              <a:rPr lang="zh-CN" altLang="en-US" sz="1200"/>
              <a:t>注：生产环境只需要</a:t>
            </a:r>
            <a:r>
              <a:rPr lang="en-US" altLang="zh-CN" sz="1200" b="1"/>
              <a:t>update</a:t>
            </a:r>
            <a:r>
              <a:rPr lang="zh-CN" altLang="en-US" sz="1200"/>
              <a:t>一次即可，即在生产环境上更新完</a:t>
            </a:r>
            <a:r>
              <a:rPr lang="en-US" altLang="zh-CN" sz="1200"/>
              <a:t>bot</a:t>
            </a:r>
            <a:r>
              <a:rPr lang="zh-CN" altLang="en-US" sz="1200"/>
              <a:t>后，进行对话测试</a:t>
            </a:r>
            <a:r>
              <a:rPr lang="en-US" altLang="zh-CN" sz="1200" b="1"/>
              <a:t>update</a:t>
            </a:r>
            <a:r>
              <a:rPr lang="zh-CN" altLang="en-US" sz="1200"/>
              <a:t>之后，要将关键词单元中的</a:t>
            </a:r>
            <a:r>
              <a:rPr lang="zh-CN" sz="1200" b="1">
                <a:sym typeface="+mn-ea"/>
              </a:rPr>
              <a:t>#update和#clear</a:t>
            </a:r>
            <a:r>
              <a:rPr lang="zh-CN" altLang="en-US" sz="1200"/>
              <a:t>都删除，不然每次重启对话，都会</a:t>
            </a:r>
            <a:r>
              <a:rPr lang="en-US" altLang="zh-CN" sz="1200" b="1"/>
              <a:t>update</a:t>
            </a:r>
            <a:r>
              <a:rPr lang="zh-CN" altLang="en-US" sz="1200"/>
              <a:t>一次，影响工作效率。删除</a:t>
            </a:r>
            <a:r>
              <a:rPr lang="zh-CN" sz="1200" b="1">
                <a:sym typeface="+mn-ea"/>
              </a:rPr>
              <a:t>#clear</a:t>
            </a:r>
            <a:r>
              <a:rPr lang="zh-CN" sz="1200">
                <a:sym typeface="+mn-ea"/>
              </a:rPr>
              <a:t>是避免关键词单元误修改。</a:t>
            </a:r>
            <a:endParaRPr lang="zh-CN" sz="1200"/>
          </a:p>
          <a:p>
            <a:pPr>
              <a:lnSpc>
                <a:spcPct val="100000"/>
              </a:lnSpc>
            </a:pPr>
            <a:endParaRPr lang="zh-CN" altLang="en-US" sz="1200" b="1">
              <a:sym typeface="+mn-ea"/>
            </a:endParaRPr>
          </a:p>
          <a:p>
            <a:pPr>
              <a:lnSpc>
                <a:spcPct val="100000"/>
              </a:lnSpc>
            </a:pPr>
            <a:r>
              <a:rPr lang="zh-CN" altLang="en-US" sz="1200" b="1">
                <a:sym typeface="+mn-ea"/>
              </a:rPr>
              <a:t>$version</a:t>
            </a:r>
            <a:r>
              <a:rPr lang="en-US" altLang="zh-CN" sz="1200" b="1">
                <a:sym typeface="+mn-ea"/>
              </a:rPr>
              <a:t>|xxx</a:t>
            </a:r>
            <a:r>
              <a:rPr lang="zh-CN" altLang="en-US" sz="1200">
                <a:sym typeface="+mn-ea"/>
              </a:rPr>
              <a:t>（</a:t>
            </a:r>
            <a:r>
              <a:rPr lang="en-US" altLang="zh-CN" sz="1200">
                <a:sym typeface="+mn-ea"/>
              </a:rPr>
              <a:t>xxx</a:t>
            </a:r>
            <a:r>
              <a:rPr lang="zh-CN" altLang="en-US" sz="1200">
                <a:sym typeface="+mn-ea"/>
              </a:rPr>
              <a:t>位置可以是任意数字）是</a:t>
            </a:r>
            <a:r>
              <a:rPr lang="en-US" altLang="zh-CN" sz="1200">
                <a:sym typeface="+mn-ea"/>
              </a:rPr>
              <a:t>bot</a:t>
            </a:r>
            <a:r>
              <a:rPr lang="zh-CN" altLang="en-US" sz="1200">
                <a:sym typeface="+mn-ea"/>
              </a:rPr>
              <a:t>版本号，引擎会比较新建</a:t>
            </a:r>
            <a:r>
              <a:rPr lang="en-US" altLang="zh-CN" sz="1200">
                <a:sym typeface="+mn-ea"/>
              </a:rPr>
              <a:t>bot</a:t>
            </a:r>
            <a:r>
              <a:rPr lang="zh-CN" altLang="en-US" sz="1200">
                <a:sym typeface="+mn-ea"/>
              </a:rPr>
              <a:t>的版本号，与引擎中现存相同</a:t>
            </a:r>
            <a:r>
              <a:rPr lang="en-US" altLang="zh-CN" sz="1200">
                <a:sym typeface="+mn-ea"/>
              </a:rPr>
              <a:t>bot</a:t>
            </a:r>
            <a:r>
              <a:rPr lang="zh-CN" altLang="en-US" sz="1200">
                <a:sym typeface="+mn-ea"/>
              </a:rPr>
              <a:t>的版本号，两版本号若相同则不做处理，两版本号若不相同则将新建</a:t>
            </a:r>
            <a:r>
              <a:rPr lang="en-US" altLang="zh-CN" sz="1200">
                <a:sym typeface="+mn-ea"/>
              </a:rPr>
              <a:t>bot</a:t>
            </a:r>
            <a:r>
              <a:rPr lang="zh-CN" altLang="en-US" sz="1200">
                <a:sym typeface="+mn-ea"/>
              </a:rPr>
              <a:t>内容更新到，那个现存</a:t>
            </a:r>
            <a:r>
              <a:rPr lang="en-US" altLang="zh-CN" sz="1200">
                <a:sym typeface="+mn-ea"/>
              </a:rPr>
              <a:t>bot</a:t>
            </a:r>
            <a:r>
              <a:rPr lang="zh-CN" altLang="en-US" sz="1200">
                <a:sym typeface="+mn-ea"/>
              </a:rPr>
              <a:t>中替换原有内容。</a:t>
            </a:r>
            <a:endParaRPr lang="zh-CN" altLang="en-US" sz="1200">
              <a:sym typeface="+mn-ea"/>
            </a:endParaRPr>
          </a:p>
          <a:p>
            <a:pPr>
              <a:lnSpc>
                <a:spcPct val="100000"/>
              </a:lnSpc>
            </a:pPr>
            <a:r>
              <a:rPr lang="zh-CN" altLang="en-US" sz="1200">
                <a:sym typeface="+mn-ea"/>
              </a:rPr>
              <a:t>注：</a:t>
            </a:r>
            <a:r>
              <a:rPr lang="zh-CN" altLang="en-US" sz="1200" b="1">
                <a:sym typeface="+mn-ea"/>
              </a:rPr>
              <a:t>$version</a:t>
            </a:r>
            <a:r>
              <a:rPr lang="zh-CN" altLang="en-US" sz="1200">
                <a:sym typeface="+mn-ea"/>
              </a:rPr>
              <a:t>不能与</a:t>
            </a:r>
            <a:r>
              <a:rPr lang="zh-CN" sz="1200" b="1">
                <a:solidFill>
                  <a:schemeClr val="tx1"/>
                </a:solidFill>
                <a:sym typeface="+mn-ea"/>
              </a:rPr>
              <a:t>#clear</a:t>
            </a:r>
            <a:r>
              <a:rPr lang="en-US" altLang="zh-CN" sz="1200">
                <a:sym typeface="+mn-ea"/>
              </a:rPr>
              <a:t>&amp;</a:t>
            </a:r>
            <a:r>
              <a:rPr lang="zh-CN" sz="1200" b="1">
                <a:sym typeface="+mn-ea"/>
              </a:rPr>
              <a:t>#update</a:t>
            </a:r>
            <a:r>
              <a:rPr lang="zh-CN" sz="1200">
                <a:sym typeface="+mn-ea"/>
              </a:rPr>
              <a:t>同时使用，如果使用</a:t>
            </a:r>
            <a:r>
              <a:rPr lang="zh-CN" altLang="en-US" sz="1200" b="1">
                <a:sym typeface="+mn-ea"/>
              </a:rPr>
              <a:t>$version</a:t>
            </a:r>
            <a:r>
              <a:rPr lang="zh-CN" sz="1200">
                <a:sym typeface="+mn-ea"/>
              </a:rPr>
              <a:t>就不能使用</a:t>
            </a:r>
            <a:r>
              <a:rPr lang="zh-CN" sz="1200" b="1">
                <a:sym typeface="+mn-ea"/>
              </a:rPr>
              <a:t>#clear</a:t>
            </a:r>
            <a:r>
              <a:rPr lang="en-US" altLang="zh-CN" sz="1200">
                <a:sym typeface="+mn-ea"/>
              </a:rPr>
              <a:t>&amp;</a:t>
            </a:r>
            <a:r>
              <a:rPr lang="zh-CN" sz="1200" b="1">
                <a:sym typeface="+mn-ea"/>
              </a:rPr>
              <a:t>#update</a:t>
            </a:r>
            <a:endParaRPr lang="en-US" altLang="zh-CN" sz="12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441515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四</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关键词单元（</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options</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专题</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pic>
        <p:nvPicPr>
          <p:cNvPr id="3" name="图片 2"/>
          <p:cNvPicPr>
            <a:picLocks noChangeAspect="1"/>
          </p:cNvPicPr>
          <p:nvPr/>
        </p:nvPicPr>
        <p:blipFill>
          <a:blip r:embed="rId2"/>
          <a:stretch>
            <a:fillRect/>
          </a:stretch>
        </p:blipFill>
        <p:spPr>
          <a:xfrm>
            <a:off x="4158615" y="1285240"/>
            <a:ext cx="4231005" cy="1324610"/>
          </a:xfrm>
          <a:prstGeom prst="rect">
            <a:avLst/>
          </a:prstGeom>
        </p:spPr>
      </p:pic>
      <p:sp>
        <p:nvSpPr>
          <p:cNvPr id="4" name="矩形 3"/>
          <p:cNvSpPr/>
          <p:nvPr/>
        </p:nvSpPr>
        <p:spPr>
          <a:xfrm>
            <a:off x="319947" y="1314520"/>
            <a:ext cx="2114158" cy="275590"/>
          </a:xfrm>
          <a:prstGeom prst="rect">
            <a:avLst/>
          </a:prstGeom>
        </p:spPr>
        <p:txBody>
          <a:bodyPr wrap="square">
            <a:spAutoFit/>
          </a:bodyPr>
          <a:p>
            <a:pPr lvl="0"/>
            <a:r>
              <a:rPr lang="en-US" altLang="zh-CN" sz="1200" b="1" smtClean="0"/>
              <a:t>1.</a:t>
            </a:r>
            <a:r>
              <a:rPr lang="zh-CN" altLang="en-US" sz="1200" b="1" smtClean="0"/>
              <a:t>属性开关书写</a:t>
            </a:r>
            <a:endParaRPr lang="zh-CN" altLang="en-US" sz="1200" b="1" smtClean="0"/>
          </a:p>
        </p:txBody>
      </p:sp>
      <p:sp>
        <p:nvSpPr>
          <p:cNvPr id="5" name="矩形 4"/>
          <p:cNvSpPr/>
          <p:nvPr/>
        </p:nvSpPr>
        <p:spPr>
          <a:xfrm>
            <a:off x="320040" y="2666365"/>
            <a:ext cx="4481830" cy="275590"/>
          </a:xfrm>
          <a:prstGeom prst="rect">
            <a:avLst/>
          </a:prstGeom>
        </p:spPr>
        <p:txBody>
          <a:bodyPr wrap="square">
            <a:spAutoFit/>
          </a:bodyPr>
          <a:p>
            <a:pPr lvl="0"/>
            <a:r>
              <a:rPr lang="en-US" altLang="zh-CN" sz="1200" b="1" smtClean="0"/>
              <a:t>2.</a:t>
            </a:r>
            <a:r>
              <a:rPr lang="zh-CN" altLang="en-US" sz="1200" b="1" smtClean="0"/>
              <a:t>各</a:t>
            </a:r>
            <a:r>
              <a:rPr lang="zh-CN" altLang="en-US" sz="1200" b="1" smtClean="0"/>
              <a:t>属性开关应用（红色为必要属性开关，黑色需要时添加）</a:t>
            </a:r>
            <a:endParaRPr lang="zh-CN" altLang="en-US" sz="1200" b="1" smtClean="0"/>
          </a:p>
        </p:txBody>
      </p:sp>
      <p:sp>
        <p:nvSpPr>
          <p:cNvPr id="6" name="矩形 5"/>
          <p:cNvSpPr/>
          <p:nvPr/>
        </p:nvSpPr>
        <p:spPr>
          <a:xfrm>
            <a:off x="306705" y="2953385"/>
            <a:ext cx="8394065" cy="1938020"/>
          </a:xfrm>
          <a:prstGeom prst="rect">
            <a:avLst/>
          </a:prstGeom>
        </p:spPr>
        <p:txBody>
          <a:bodyPr wrap="square">
            <a:spAutoFit/>
          </a:bodyPr>
          <a:p>
            <a:pPr>
              <a:lnSpc>
                <a:spcPct val="100000"/>
              </a:lnSpc>
            </a:pPr>
            <a:r>
              <a:rPr lang="en-US" altLang="zh-CN" sz="1200"/>
              <a:t>1</a:t>
            </a:r>
            <a:r>
              <a:rPr lang="zh-CN" altLang="en-US" sz="1200">
                <a:solidFill>
                  <a:schemeClr val="tx1"/>
                </a:solidFill>
              </a:rPr>
              <a:t>）</a:t>
            </a:r>
            <a:r>
              <a:rPr lang="en-US" altLang="zh-CN" sz="1200" b="1">
                <a:solidFill>
                  <a:srgbClr val="FF0000"/>
                </a:solidFill>
              </a:rPr>
              <a:t>fast_understanding</a:t>
            </a:r>
            <a:r>
              <a:rPr lang="zh-CN" altLang="en-US" sz="1200">
                <a:solidFill>
                  <a:schemeClr val="tx1"/>
                </a:solidFill>
              </a:rPr>
              <a:t>（快速理解）</a:t>
            </a:r>
            <a:endParaRPr lang="en-US" altLang="zh-CN" sz="1200"/>
          </a:p>
          <a:p>
            <a:pPr>
              <a:lnSpc>
                <a:spcPct val="100000"/>
              </a:lnSpc>
            </a:pPr>
            <a:r>
              <a:rPr lang="en-US" altLang="zh-CN" sz="1200"/>
              <a:t>     在原本的话题单元中，rules识别后，答案会放在短陈述中，需要针对短陈述的句式写rules匹配，不然可能会上传不成功。加入该参数fast_understanding，可以忽略短陈述，不需要为短陈述对应的句式写rules直接上传</a:t>
            </a:r>
            <a:r>
              <a:rPr lang="zh-CN" altLang="en-US" sz="1200"/>
              <a:t>。</a:t>
            </a:r>
            <a:endParaRPr lang="zh-CN" altLang="en-US" sz="1200"/>
          </a:p>
          <a:p>
            <a:pPr>
              <a:lnSpc>
                <a:spcPct val="100000"/>
              </a:lnSpc>
            </a:pPr>
            <a:endParaRPr lang="en-US" altLang="zh-CN" sz="1200"/>
          </a:p>
          <a:p>
            <a:pPr>
              <a:lnSpc>
                <a:spcPct val="100000"/>
              </a:lnSpc>
            </a:pPr>
            <a:r>
              <a:rPr lang="en-US" altLang="zh-CN" sz="1200"/>
              <a:t>2</a:t>
            </a:r>
            <a:r>
              <a:rPr lang="zh-CN" altLang="en-US" sz="1200"/>
              <a:t>）</a:t>
            </a:r>
            <a:r>
              <a:rPr lang="en-US" altLang="zh-CN" sz="1200" b="1">
                <a:solidFill>
                  <a:srgbClr val="FF0000"/>
                </a:solidFill>
                <a:sym typeface="+mn-ea"/>
              </a:rPr>
              <a:t>disable_knowledge_qa</a:t>
            </a:r>
            <a:r>
              <a:rPr lang="zh-CN" altLang="en-US" sz="1200">
                <a:sym typeface="+mn-ea"/>
              </a:rPr>
              <a:t>（</a:t>
            </a:r>
            <a:r>
              <a:rPr lang="en-US" altLang="zh-CN" sz="1200">
                <a:sym typeface="+mn-ea"/>
              </a:rPr>
              <a:t>禁用基础知识单元</a:t>
            </a:r>
            <a:r>
              <a:rPr lang="zh-CN" altLang="en-US" sz="1200">
                <a:sym typeface="+mn-ea"/>
              </a:rPr>
              <a:t>）</a:t>
            </a:r>
            <a:endParaRPr lang="en-US" altLang="zh-CN" sz="1200">
              <a:sym typeface="+mn-ea"/>
            </a:endParaRPr>
          </a:p>
          <a:p>
            <a:pPr>
              <a:lnSpc>
                <a:spcPct val="100000"/>
              </a:lnSpc>
            </a:pPr>
            <a:r>
              <a:rPr lang="zh-CN" altLang="en-US" sz="1200">
                <a:sym typeface="+mn-ea"/>
              </a:rPr>
              <a:t>     禁用基础知识单元，是为了防止基础知识单元及test单元里边的句子匹配影响对话。</a:t>
            </a:r>
            <a:endParaRPr lang="zh-CN" altLang="en-US" sz="1200">
              <a:sym typeface="+mn-ea"/>
            </a:endParaRPr>
          </a:p>
          <a:p>
            <a:pPr>
              <a:lnSpc>
                <a:spcPct val="100000"/>
              </a:lnSpc>
            </a:pPr>
            <a:endParaRPr lang="zh-CN" altLang="en-US" sz="1200">
              <a:sym typeface="+mn-ea"/>
            </a:endParaRPr>
          </a:p>
          <a:p>
            <a:pPr>
              <a:lnSpc>
                <a:spcPct val="100000"/>
              </a:lnSpc>
            </a:pPr>
            <a:r>
              <a:rPr lang="en-US" altLang="zh-CN" sz="1200">
                <a:sym typeface="+mn-ea"/>
              </a:rPr>
              <a:t>3</a:t>
            </a:r>
            <a:r>
              <a:rPr lang="zh-CN" altLang="en-US" sz="1200">
                <a:sym typeface="+mn-ea"/>
              </a:rPr>
              <a:t>）</a:t>
            </a:r>
            <a:r>
              <a:rPr lang="en-US" altLang="zh-CN" sz="1200" b="1">
                <a:solidFill>
                  <a:srgbClr val="FF0000"/>
                </a:solidFill>
              </a:rPr>
              <a:t>simple_post</a:t>
            </a:r>
            <a:r>
              <a:rPr lang="zh-CN" altLang="en-US" sz="1200"/>
              <a:t>（简单提交）</a:t>
            </a:r>
            <a:endParaRPr lang="zh-CN" altLang="en-US" sz="1200"/>
          </a:p>
          <a:p>
            <a:pPr>
              <a:lnSpc>
                <a:spcPct val="100000"/>
              </a:lnSpc>
            </a:pPr>
            <a:r>
              <a:rPr lang="en-US" altLang="zh-CN" sz="1200"/>
              <a:t>     表示简单提交，即只针对提交的表单中有值的参数才发送给后台。假如有100个参数，本次提交给后台的参数有值的只有3个，其他</a:t>
            </a:r>
            <a:r>
              <a:rPr lang="zh-CN" altLang="en-US" sz="1200"/>
              <a:t>为空值的变量则不显示</a:t>
            </a:r>
            <a:endParaRPr lang="zh-CN" altLang="en-US" sz="1200"/>
          </a:p>
        </p:txBody>
      </p:sp>
      <p:sp>
        <p:nvSpPr>
          <p:cNvPr id="12" name="矩形 11"/>
          <p:cNvSpPr/>
          <p:nvPr/>
        </p:nvSpPr>
        <p:spPr>
          <a:xfrm>
            <a:off x="320040" y="1602740"/>
            <a:ext cx="3917950" cy="829945"/>
          </a:xfrm>
          <a:prstGeom prst="rect">
            <a:avLst/>
          </a:prstGeom>
        </p:spPr>
        <p:txBody>
          <a:bodyPr wrap="square">
            <a:spAutoFit/>
          </a:bodyPr>
          <a:p>
            <a:pPr>
              <a:lnSpc>
                <a:spcPct val="100000"/>
              </a:lnSpc>
            </a:pPr>
            <a:r>
              <a:rPr lang="zh-CN" altLang="en-US" sz="1200"/>
              <a:t>添加属性开关时在关键词单元新起一行写入</a:t>
            </a:r>
            <a:r>
              <a:rPr lang="en-US" altLang="zh-CN" sz="1200"/>
              <a:t>“</a:t>
            </a:r>
            <a:r>
              <a:rPr lang="en-US" altLang="zh-CN" sz="1200">
                <a:sym typeface="+mn-ea"/>
              </a:rPr>
              <a:t>options|</a:t>
            </a:r>
            <a:r>
              <a:rPr lang="en-US" altLang="zh-CN" sz="1200"/>
              <a:t>”</a:t>
            </a:r>
            <a:r>
              <a:rPr lang="zh-CN" altLang="en-US" sz="1200"/>
              <a:t>在后面写入需要添加的属性开关，添加多个属性开关时，两两之间英文</a:t>
            </a:r>
            <a:r>
              <a:rPr lang="en-US" altLang="zh-CN" sz="1200"/>
              <a:t>“,”</a:t>
            </a:r>
            <a:r>
              <a:rPr lang="zh-CN" altLang="en-US" sz="1200"/>
              <a:t>隔开。（如右图）</a:t>
            </a:r>
            <a:endParaRPr lang="en-US" altLang="zh-CN" sz="1200"/>
          </a:p>
          <a:p>
            <a:pPr>
              <a:lnSpc>
                <a:spcPct val="100000"/>
              </a:lnSpc>
            </a:pPr>
            <a:r>
              <a:rPr lang="en-US" altLang="zh-CN" sz="1200"/>
              <a:t>  </a:t>
            </a:r>
            <a:endParaRPr lang="zh-CN" altLang="en-US" sz="1200"/>
          </a:p>
        </p:txBody>
      </p:sp>
      <p:sp>
        <p:nvSpPr>
          <p:cNvPr id="13" name="矩形 12"/>
          <p:cNvSpPr/>
          <p:nvPr/>
        </p:nvSpPr>
        <p:spPr>
          <a:xfrm>
            <a:off x="4355465" y="2283460"/>
            <a:ext cx="3816985" cy="2882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441515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四</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关键词单元（</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options</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专题</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
        <p:nvSpPr>
          <p:cNvPr id="6" name="矩形 5"/>
          <p:cNvSpPr/>
          <p:nvPr/>
        </p:nvSpPr>
        <p:spPr>
          <a:xfrm>
            <a:off x="306705" y="1159510"/>
            <a:ext cx="8483600" cy="3415030"/>
          </a:xfrm>
          <a:prstGeom prst="rect">
            <a:avLst/>
          </a:prstGeom>
        </p:spPr>
        <p:txBody>
          <a:bodyPr wrap="square">
            <a:spAutoFit/>
          </a:bodyPr>
          <a:p>
            <a:pPr>
              <a:lnSpc>
                <a:spcPct val="100000"/>
              </a:lnSpc>
            </a:pPr>
            <a:r>
              <a:rPr lang="en-US" altLang="zh-CN" sz="1200">
                <a:sym typeface="+mn-ea"/>
              </a:rPr>
              <a:t>4</a:t>
            </a:r>
            <a:r>
              <a:rPr lang="zh-CN" altLang="en-US" sz="1200">
                <a:sym typeface="+mn-ea"/>
              </a:rPr>
              <a:t>）</a:t>
            </a:r>
            <a:r>
              <a:rPr lang="en-US" altLang="zh-CN" sz="1200" b="1">
                <a:solidFill>
                  <a:srgbClr val="FF0000"/>
                </a:solidFill>
                <a:sym typeface="+mn-ea"/>
              </a:rPr>
              <a:t>single_active</a:t>
            </a:r>
            <a:r>
              <a:rPr lang="zh-CN" altLang="en-US" sz="1200">
                <a:sym typeface="+mn-ea"/>
              </a:rPr>
              <a:t>（单个</a:t>
            </a:r>
            <a:r>
              <a:rPr lang="en-US" altLang="zh-CN" sz="1200">
                <a:sym typeface="+mn-ea"/>
              </a:rPr>
              <a:t>action</a:t>
            </a:r>
            <a:r>
              <a:rPr lang="zh-CN" altLang="en-US" sz="1200">
                <a:sym typeface="+mn-ea"/>
              </a:rPr>
              <a:t>执行</a:t>
            </a:r>
            <a:r>
              <a:rPr lang="zh-CN" altLang="en-US" sz="1200">
                <a:sym typeface="+mn-ea"/>
              </a:rPr>
              <a:t>）</a:t>
            </a:r>
            <a:endParaRPr lang="en-US" altLang="zh-CN" sz="1200">
              <a:sym typeface="+mn-ea"/>
            </a:endParaRPr>
          </a:p>
          <a:p>
            <a:pPr>
              <a:lnSpc>
                <a:spcPct val="100000"/>
              </a:lnSpc>
            </a:pPr>
            <a:r>
              <a:rPr lang="en-US" altLang="zh-CN" sz="1200">
                <a:sym typeface="+mn-ea"/>
              </a:rPr>
              <a:t>     只允许话题单元中存在单个或0个action的状态stauts=active    是工作状态的，其他都是waiting等待或者listening监听状态</a:t>
            </a:r>
            <a:r>
              <a:rPr lang="zh-CN" altLang="en-US" sz="1200">
                <a:sym typeface="+mn-ea"/>
              </a:rPr>
              <a:t>。</a:t>
            </a:r>
            <a:endParaRPr lang="zh-CN" altLang="en-US" sz="1200">
              <a:sym typeface="+mn-ea"/>
            </a:endParaRPr>
          </a:p>
          <a:p>
            <a:pPr>
              <a:lnSpc>
                <a:spcPct val="100000"/>
              </a:lnSpc>
            </a:pPr>
            <a:r>
              <a:rPr lang="zh-CN" altLang="en-US" sz="1200">
                <a:sym typeface="+mn-ea"/>
              </a:rPr>
              <a:t>     也可以说是：当 时有两个或者多个action被激活时只执行一个优先级最高的</a:t>
            </a:r>
            <a:r>
              <a:rPr lang="en-US" altLang="zh-CN" sz="1200">
                <a:sym typeface="+mn-ea"/>
              </a:rPr>
              <a:t>action</a:t>
            </a:r>
            <a:r>
              <a:rPr lang="zh-CN" altLang="en-US" sz="1200">
                <a:sym typeface="+mn-ea"/>
              </a:rPr>
              <a:t>。</a:t>
            </a:r>
            <a:endParaRPr lang="zh-CN" altLang="en-US" sz="1200">
              <a:sym typeface="+mn-ea"/>
            </a:endParaRPr>
          </a:p>
          <a:p>
            <a:pPr>
              <a:lnSpc>
                <a:spcPct val="100000"/>
              </a:lnSpc>
            </a:pPr>
            <a:endParaRPr lang="zh-CN" altLang="en-US" sz="1200">
              <a:sym typeface="+mn-ea"/>
            </a:endParaRPr>
          </a:p>
          <a:p>
            <a:pPr>
              <a:lnSpc>
                <a:spcPct val="100000"/>
              </a:lnSpc>
            </a:pPr>
            <a:r>
              <a:rPr lang="en-US" altLang="zh-CN" sz="1200">
                <a:sym typeface="+mn-ea"/>
              </a:rPr>
              <a:t>5</a:t>
            </a:r>
            <a:r>
              <a:rPr lang="zh-CN" altLang="en-US" sz="1200">
                <a:sym typeface="+mn-ea"/>
              </a:rPr>
              <a:t>）</a:t>
            </a:r>
            <a:r>
              <a:rPr lang="en-US" altLang="zh-CN" sz="1200">
                <a:sym typeface="+mn-ea"/>
              </a:rPr>
              <a:t>debug </a:t>
            </a:r>
            <a:r>
              <a:rPr lang="zh-CN" altLang="en-US" sz="1200">
                <a:sym typeface="+mn-ea"/>
              </a:rPr>
              <a:t>（显示句法分析）</a:t>
            </a:r>
            <a:endParaRPr lang="zh-CN" altLang="en-US" sz="1200"/>
          </a:p>
          <a:p>
            <a:pPr>
              <a:lnSpc>
                <a:spcPct val="100000"/>
              </a:lnSpc>
            </a:pPr>
            <a:r>
              <a:rPr lang="zh-CN" altLang="en-US" sz="1200">
                <a:sym typeface="+mn-ea"/>
              </a:rPr>
              <a:t>     在对话框中显示引擎底层的句法分析： [1_1/landey/NR][1_2/想/VV][1_3/去/VV][1_4/深圳北/NR]，需要时使用帮助分析问题。</a:t>
            </a:r>
            <a:endParaRPr lang="zh-CN" altLang="en-US" sz="1200">
              <a:sym typeface="+mn-ea"/>
            </a:endParaRPr>
          </a:p>
          <a:p>
            <a:pPr>
              <a:lnSpc>
                <a:spcPct val="100000"/>
              </a:lnSpc>
            </a:pPr>
            <a:endParaRPr lang="zh-CN" altLang="en-US" sz="1200">
              <a:sym typeface="+mn-ea"/>
            </a:endParaRPr>
          </a:p>
          <a:p>
            <a:pPr>
              <a:lnSpc>
                <a:spcPct val="100000"/>
              </a:lnSpc>
            </a:pPr>
            <a:r>
              <a:rPr lang="en-US" altLang="zh-CN" sz="1200">
                <a:sym typeface="+mn-ea"/>
              </a:rPr>
              <a:t>6</a:t>
            </a:r>
            <a:r>
              <a:rPr lang="zh-CN" altLang="en-US" sz="1200">
                <a:sym typeface="+mn-ea"/>
              </a:rPr>
              <a:t>）</a:t>
            </a:r>
            <a:r>
              <a:rPr lang="zh-CN" altLang="en-US" sz="1200" b="1">
                <a:solidFill>
                  <a:srgbClr val="FF0000"/>
                </a:solidFill>
                <a:sym typeface="+mn-ea"/>
              </a:rPr>
              <a:t>no_repeat</a:t>
            </a:r>
            <a:r>
              <a:rPr lang="zh-CN" altLang="en-US" sz="1200">
                <a:sym typeface="+mn-ea"/>
              </a:rPr>
              <a:t>（隐藏复述显示）</a:t>
            </a:r>
            <a:endParaRPr lang="zh-CN" altLang="en-US" sz="1200">
              <a:sym typeface="+mn-ea"/>
            </a:endParaRPr>
          </a:p>
          <a:p>
            <a:pPr>
              <a:lnSpc>
                <a:spcPct val="100000"/>
              </a:lnSpc>
            </a:pPr>
            <a:r>
              <a:rPr lang="zh-CN" altLang="en-US" sz="1200">
                <a:sym typeface="+mn-ea"/>
              </a:rPr>
              <a:t>     不重复机器人的复述，即去除复述即对话框红</a:t>
            </a:r>
            <a:endParaRPr lang="zh-CN" altLang="en-US" sz="1200">
              <a:sym typeface="+mn-ea"/>
            </a:endParaRPr>
          </a:p>
          <a:p>
            <a:pPr>
              <a:lnSpc>
                <a:spcPct val="100000"/>
              </a:lnSpc>
            </a:pPr>
            <a:r>
              <a:rPr lang="zh-CN" altLang="en-US" sz="1200">
                <a:sym typeface="+mn-ea"/>
              </a:rPr>
              <a:t>框部分不显示，如右图。生产环境必须使用。</a:t>
            </a:r>
            <a:endParaRPr lang="zh-CN" altLang="en-US" sz="1200">
              <a:sym typeface="+mn-ea"/>
            </a:endParaRPr>
          </a:p>
          <a:p>
            <a:pPr>
              <a:lnSpc>
                <a:spcPct val="100000"/>
              </a:lnSpc>
            </a:pPr>
            <a:endParaRPr lang="en-US" altLang="zh-CN" sz="1200">
              <a:sym typeface="+mn-ea"/>
            </a:endParaRPr>
          </a:p>
          <a:p>
            <a:pPr>
              <a:lnSpc>
                <a:spcPct val="100000"/>
              </a:lnSpc>
            </a:pPr>
            <a:r>
              <a:rPr lang="en-US" altLang="zh-CN" sz="1200">
                <a:sym typeface="+mn-ea"/>
              </a:rPr>
              <a:t>7</a:t>
            </a:r>
            <a:r>
              <a:rPr lang="zh-CN" altLang="en-US" sz="1200">
                <a:sym typeface="+mn-ea"/>
              </a:rPr>
              <a:t>）</a:t>
            </a:r>
            <a:r>
              <a:rPr lang="zh-CN" altLang="en-US" sz="1200" b="1">
                <a:sym typeface="+mn-ea"/>
              </a:rPr>
              <a:t>pattern_cover</a:t>
            </a:r>
            <a:endParaRPr lang="zh-CN" altLang="en-US" sz="1200">
              <a:sym typeface="+mn-ea"/>
            </a:endParaRPr>
          </a:p>
          <a:p>
            <a:pPr>
              <a:lnSpc>
                <a:spcPct val="100000"/>
              </a:lnSpc>
            </a:pPr>
            <a:r>
              <a:rPr lang="zh-CN" altLang="en-US" sz="1200">
                <a:sym typeface="+mn-ea"/>
              </a:rPr>
              <a:t>     如</a:t>
            </a:r>
            <a:r>
              <a:rPr lang="en-US" altLang="zh-CN" sz="1200">
                <a:sym typeface="+mn-ea"/>
              </a:rPr>
              <a:t>“</a:t>
            </a:r>
            <a:r>
              <a:rPr lang="zh-CN" altLang="en-US" sz="1200">
                <a:sym typeface="+mn-ea"/>
              </a:rPr>
              <a:t>我想看电影</a:t>
            </a:r>
            <a:r>
              <a:rPr lang="en-US" altLang="zh-CN" sz="1200">
                <a:sym typeface="+mn-ea"/>
              </a:rPr>
              <a:t>”“</a:t>
            </a:r>
            <a:r>
              <a:rPr lang="zh-CN" altLang="en-US" sz="1200">
                <a:sym typeface="+mn-ea"/>
              </a:rPr>
              <a:t>我不想看电影</a:t>
            </a:r>
            <a:r>
              <a:rPr lang="en-US" altLang="zh-CN" sz="1200">
                <a:sym typeface="+mn-ea"/>
              </a:rPr>
              <a:t>”</a:t>
            </a:r>
            <a:r>
              <a:rPr lang="zh-CN" altLang="en-US" sz="1200">
                <a:sym typeface="+mn-ea"/>
              </a:rPr>
              <a:t>这两句话的结构存在包含关系，即第二句结构包含第一句结构，若果两句话都写有对应的规则，加上该属性后会只匹配第二句对应的规则，即只匹配大集（将句子结构想象成集合）对应的规则。常用于处理可定否定意图区分。</a:t>
            </a:r>
            <a:endParaRPr lang="zh-CN" altLang="en-US" sz="1200">
              <a:sym typeface="+mn-ea"/>
            </a:endParaRPr>
          </a:p>
          <a:p>
            <a:pPr>
              <a:lnSpc>
                <a:spcPct val="100000"/>
              </a:lnSpc>
            </a:pPr>
            <a:r>
              <a:rPr lang="zh-CN" altLang="en-US" sz="1200">
                <a:sym typeface="+mn-ea"/>
              </a:rPr>
              <a:t>     缺陷：加上该属性后，会造成很多我们需要的在结构上被包含的句子所写的</a:t>
            </a:r>
            <a:r>
              <a:rPr lang="en-US" altLang="zh-CN" sz="1200">
                <a:sym typeface="+mn-ea"/>
              </a:rPr>
              <a:t>rule</a:t>
            </a:r>
            <a:r>
              <a:rPr lang="zh-CN" altLang="en-US" sz="1200">
                <a:sym typeface="+mn-ea"/>
              </a:rPr>
              <a:t>失效，导致部分功能失效。</a:t>
            </a:r>
            <a:endParaRPr lang="zh-CN" altLang="en-US" sz="1200">
              <a:sym typeface="+mn-ea"/>
            </a:endParaRPr>
          </a:p>
          <a:p>
            <a:pPr>
              <a:lnSpc>
                <a:spcPct val="100000"/>
              </a:lnSpc>
            </a:pPr>
            <a:r>
              <a:rPr lang="zh-CN" altLang="en-US" sz="1200">
                <a:sym typeface="+mn-ea"/>
              </a:rPr>
              <a:t>     想要使用该属性需要找到平衡点。</a:t>
            </a:r>
            <a:endParaRPr lang="zh-CN" altLang="en-US" sz="1200">
              <a:sym typeface="+mn-ea"/>
            </a:endParaRPr>
          </a:p>
        </p:txBody>
      </p:sp>
      <p:pic>
        <p:nvPicPr>
          <p:cNvPr id="2" name="图片 1"/>
          <p:cNvPicPr>
            <a:picLocks noChangeAspect="1"/>
          </p:cNvPicPr>
          <p:nvPr/>
        </p:nvPicPr>
        <p:blipFill>
          <a:blip r:embed="rId2"/>
          <a:stretch>
            <a:fillRect/>
          </a:stretch>
        </p:blipFill>
        <p:spPr>
          <a:xfrm>
            <a:off x="4195445" y="2517775"/>
            <a:ext cx="2830195" cy="773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441515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四</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关键词单元（</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options</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专题</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
        <p:nvSpPr>
          <p:cNvPr id="6" name="矩形 5"/>
          <p:cNvSpPr/>
          <p:nvPr/>
        </p:nvSpPr>
        <p:spPr>
          <a:xfrm>
            <a:off x="306705" y="1159510"/>
            <a:ext cx="8483600" cy="3599815"/>
          </a:xfrm>
          <a:prstGeom prst="rect">
            <a:avLst/>
          </a:prstGeom>
        </p:spPr>
        <p:txBody>
          <a:bodyPr wrap="square">
            <a:spAutoFit/>
          </a:bodyPr>
          <a:p>
            <a:pPr>
              <a:lnSpc>
                <a:spcPct val="100000"/>
              </a:lnSpc>
            </a:pPr>
            <a:r>
              <a:rPr lang="en-US" altLang="zh-CN" sz="1200">
                <a:sym typeface="+mn-ea"/>
              </a:rPr>
              <a:t>8</a:t>
            </a:r>
            <a:r>
              <a:rPr lang="zh-CN" altLang="en-US" sz="1200">
                <a:sym typeface="+mn-ea"/>
              </a:rPr>
              <a:t>）</a:t>
            </a:r>
            <a:r>
              <a:rPr lang="en-US" altLang="zh-CN" sz="1200" b="1">
                <a:solidFill>
                  <a:srgbClr val="FF0000"/>
                </a:solidFill>
                <a:sym typeface="+mn-ea"/>
              </a:rPr>
              <a:t>local_graph</a:t>
            </a:r>
            <a:endParaRPr lang="en-US" altLang="zh-CN" sz="1200">
              <a:sym typeface="+mn-ea"/>
            </a:endParaRPr>
          </a:p>
          <a:p>
            <a:pPr>
              <a:lnSpc>
                <a:spcPct val="100000"/>
              </a:lnSpc>
            </a:pPr>
            <a:r>
              <a:rPr lang="en-US" altLang="zh-CN" sz="1200">
                <a:sym typeface="+mn-ea"/>
              </a:rPr>
              <a:t>     </a:t>
            </a:r>
            <a:r>
              <a:rPr lang="zh-CN" altLang="en-US" sz="1200">
                <a:sym typeface="+mn-ea"/>
              </a:rPr>
              <a:t>指代消解，逻辑中的</a:t>
            </a:r>
            <a:r>
              <a:rPr lang="en-US" altLang="zh-CN" sz="1200">
                <a:sym typeface="+mn-ea"/>
              </a:rPr>
              <a:t>“</a:t>
            </a:r>
            <a:r>
              <a:rPr lang="zh-CN" altLang="en-US" sz="1200">
                <a:sym typeface="+mn-ea"/>
              </a:rPr>
              <a:t>你</a:t>
            </a:r>
            <a:r>
              <a:rPr lang="en-US" altLang="zh-CN" sz="1200">
                <a:sym typeface="+mn-ea"/>
              </a:rPr>
              <a:t>”“</a:t>
            </a:r>
            <a:r>
              <a:rPr lang="zh-CN" altLang="en-US" sz="1200">
                <a:sym typeface="+mn-ea"/>
              </a:rPr>
              <a:t>我</a:t>
            </a:r>
            <a:r>
              <a:rPr lang="en-US" altLang="zh-CN" sz="1200">
                <a:sym typeface="+mn-ea"/>
              </a:rPr>
              <a:t>”“</a:t>
            </a:r>
            <a:r>
              <a:rPr lang="zh-CN" altLang="en-US" sz="1200">
                <a:sym typeface="+mn-ea"/>
              </a:rPr>
              <a:t>他</a:t>
            </a:r>
            <a:r>
              <a:rPr lang="en-US" altLang="zh-CN" sz="1200">
                <a:sym typeface="+mn-ea"/>
              </a:rPr>
              <a:t>”</a:t>
            </a:r>
            <a:r>
              <a:rPr lang="zh-CN" altLang="en-US" sz="1200">
                <a:sym typeface="+mn-ea"/>
              </a:rPr>
              <a:t>等的转换，引擎基本隐藏了这个功能。</a:t>
            </a:r>
            <a:endParaRPr lang="en-US" altLang="zh-CN" sz="1200">
              <a:sym typeface="+mn-ea"/>
            </a:endParaRPr>
          </a:p>
          <a:p>
            <a:pPr>
              <a:lnSpc>
                <a:spcPct val="100000"/>
              </a:lnSpc>
            </a:pPr>
            <a:endParaRPr lang="en-US" altLang="zh-CN" sz="1200">
              <a:sym typeface="+mn-ea"/>
            </a:endParaRPr>
          </a:p>
          <a:p>
            <a:pPr>
              <a:lnSpc>
                <a:spcPct val="100000"/>
              </a:lnSpc>
            </a:pPr>
            <a:r>
              <a:rPr lang="en-US" altLang="zh-CN" sz="1200">
                <a:sym typeface="+mn-ea"/>
              </a:rPr>
              <a:t>9</a:t>
            </a:r>
            <a:r>
              <a:rPr lang="zh-CN" altLang="en-US" sz="1200">
                <a:sym typeface="+mn-ea"/>
              </a:rPr>
              <a:t>）</a:t>
            </a:r>
            <a:r>
              <a:rPr lang="zh-CN" altLang="en-US" sz="1200" b="1">
                <a:sym typeface="+mn-ea"/>
              </a:rPr>
              <a:t>rule_semantic_cover</a:t>
            </a:r>
            <a:endParaRPr lang="zh-CN" altLang="en-US" sz="1200">
              <a:sym typeface="+mn-ea"/>
            </a:endParaRPr>
          </a:p>
          <a:p>
            <a:pPr>
              <a:lnSpc>
                <a:spcPct val="100000"/>
              </a:lnSpc>
            </a:pPr>
            <a:r>
              <a:rPr lang="en-US" altLang="zh-CN" sz="1200"/>
              <a:t>     </a:t>
            </a:r>
            <a:r>
              <a:rPr lang="zh-CN" altLang="en-US" sz="1200"/>
              <a:t>在将句子放入</a:t>
            </a:r>
            <a:r>
              <a:rPr lang="en-US" altLang="zh-CN" sz="1200"/>
              <a:t>test</a:t>
            </a:r>
            <a:r>
              <a:rPr lang="zh-CN" altLang="en-US" sz="1200"/>
              <a:t>单元测试规则匹配时，加上该属性，会暂时忽略引擎规则匹配判重机制，将所有能识别改句子的</a:t>
            </a:r>
            <a:r>
              <a:rPr lang="en-US" altLang="zh-CN" sz="1200"/>
              <a:t>rule</a:t>
            </a:r>
            <a:r>
              <a:rPr lang="zh-CN" altLang="en-US" sz="1200"/>
              <a:t>都显示出来。即</a:t>
            </a:r>
            <a:r>
              <a:rPr lang="en-US" altLang="zh-CN" sz="1200"/>
              <a:t>如果两个不同的rule</a:t>
            </a:r>
            <a:r>
              <a:rPr lang="zh-CN" altLang="en-US" sz="1200"/>
              <a:t>用于提取相同语义关系（相同</a:t>
            </a:r>
            <a:r>
              <a:rPr lang="en-US" altLang="zh-CN" sz="1200"/>
              <a:t>rule</a:t>
            </a:r>
            <a:r>
              <a:rPr lang="zh-CN" altLang="en-US" sz="1200"/>
              <a:t>名）</a:t>
            </a:r>
            <a:r>
              <a:rPr lang="en-US" altLang="zh-CN" sz="1200"/>
              <a:t>，不会</a:t>
            </a:r>
            <a:r>
              <a:rPr lang="zh-CN" altLang="en-US" sz="1200"/>
              <a:t>被</a:t>
            </a:r>
            <a:r>
              <a:rPr lang="en-US" altLang="zh-CN" sz="1200"/>
              <a:t>判重机制</a:t>
            </a:r>
            <a:r>
              <a:rPr lang="zh-CN" altLang="en-US" sz="1200"/>
              <a:t>判重隐藏，</a:t>
            </a:r>
            <a:r>
              <a:rPr lang="en-US" altLang="zh-CN" sz="1200"/>
              <a:t>而会都显示出来。</a:t>
            </a:r>
            <a:endParaRPr lang="en-US" altLang="zh-CN" sz="1200"/>
          </a:p>
          <a:p>
            <a:pPr>
              <a:lnSpc>
                <a:spcPct val="100000"/>
              </a:lnSpc>
            </a:pPr>
            <a:r>
              <a:rPr lang="zh-CN" altLang="en-US" sz="1200">
                <a:sym typeface="+mn-ea"/>
              </a:rPr>
              <a:t>这样可以帮助我们查找重复书写的</a:t>
            </a:r>
            <a:r>
              <a:rPr lang="en-US" altLang="zh-CN" sz="1200">
                <a:sym typeface="+mn-ea"/>
              </a:rPr>
              <a:t>rule</a:t>
            </a:r>
            <a:r>
              <a:rPr lang="zh-CN" altLang="en-US" sz="1200">
                <a:sym typeface="+mn-ea"/>
              </a:rPr>
              <a:t>，进行精简，提高引擎加载效率。</a:t>
            </a:r>
            <a:endParaRPr lang="zh-CN" altLang="en-US" sz="1200">
              <a:sym typeface="+mn-ea"/>
            </a:endParaRPr>
          </a:p>
          <a:p>
            <a:pPr>
              <a:lnSpc>
                <a:spcPct val="100000"/>
              </a:lnSpc>
            </a:pPr>
            <a:endParaRPr lang="en-US" altLang="zh-CN" sz="1200">
              <a:sym typeface="+mn-ea"/>
            </a:endParaRPr>
          </a:p>
          <a:p>
            <a:pPr>
              <a:lnSpc>
                <a:spcPct val="100000"/>
              </a:lnSpc>
            </a:pPr>
            <a:r>
              <a:rPr lang="en-US" altLang="zh-CN" sz="1200">
                <a:sym typeface="+mn-ea"/>
              </a:rPr>
              <a:t>10</a:t>
            </a:r>
            <a:r>
              <a:rPr lang="zh-CN" altLang="en-US" sz="1200">
                <a:sym typeface="+mn-ea"/>
              </a:rPr>
              <a:t>）</a:t>
            </a:r>
            <a:r>
              <a:rPr lang="en-US" altLang="zh-CN" sz="1200" b="1">
                <a:sym typeface="+mn-ea"/>
              </a:rPr>
              <a:t>query_text_transfer</a:t>
            </a:r>
            <a:endParaRPr lang="en-US" altLang="zh-CN" sz="1200">
              <a:sym typeface="+mn-ea"/>
            </a:endParaRPr>
          </a:p>
          <a:p>
            <a:pPr>
              <a:lnSpc>
                <a:spcPct val="100000"/>
              </a:lnSpc>
            </a:pPr>
            <a:r>
              <a:rPr lang="en-US" altLang="zh-CN" sz="1200">
                <a:sym typeface="+mn-ea"/>
              </a:rPr>
              <a:t>     加入query_text_transfer具体表现为：</a:t>
            </a:r>
            <a:r>
              <a:rPr lang="zh-CN" altLang="en-US" sz="1200">
                <a:sym typeface="+mn-ea"/>
              </a:rPr>
              <a:t>会在提交后台时增加一个参数</a:t>
            </a:r>
            <a:r>
              <a:rPr lang="en-US" altLang="zh-CN" sz="1200">
                <a:sym typeface="+mn-ea"/>
              </a:rPr>
              <a:t>query_text</a:t>
            </a:r>
            <a:r>
              <a:rPr lang="zh-CN" altLang="en-US" sz="1200">
                <a:sym typeface="+mn-ea"/>
              </a:rPr>
              <a:t>用来提交整个句子。</a:t>
            </a:r>
            <a:endParaRPr lang="zh-CN" altLang="en-US" sz="1200">
              <a:sym typeface="+mn-ea"/>
            </a:endParaRPr>
          </a:p>
          <a:p>
            <a:pPr>
              <a:lnSpc>
                <a:spcPct val="100000"/>
              </a:lnSpc>
            </a:pPr>
            <a:r>
              <a:rPr lang="zh-CN" altLang="en-US" sz="1200">
                <a:sym typeface="+mn-ea"/>
              </a:rPr>
              <a:t>     </a:t>
            </a:r>
            <a:r>
              <a:rPr lang="en-US" altLang="zh-CN" sz="1200">
                <a:sym typeface="+mn-ea"/>
              </a:rPr>
              <a:t>eg</a:t>
            </a:r>
            <a:r>
              <a:rPr lang="zh-CN" altLang="en-US" sz="1200">
                <a:sym typeface="+mn-ea"/>
              </a:rPr>
              <a:t>：</a:t>
            </a:r>
            <a:r>
              <a:rPr lang="en-US" altLang="zh-CN" sz="1200">
                <a:sym typeface="+mn-ea"/>
              </a:rPr>
              <a:t>我想去深圳北，在传给后台的时候会多一个参数：query_text=我想去深圳北</a:t>
            </a:r>
            <a:r>
              <a:rPr lang="zh-CN" altLang="en-US" sz="1200">
                <a:sym typeface="+mn-ea"/>
              </a:rPr>
              <a:t>，</a:t>
            </a:r>
            <a:r>
              <a:rPr lang="en-US" altLang="zh-CN" sz="1200">
                <a:sym typeface="+mn-ea"/>
              </a:rPr>
              <a:t>整句传输，具体效用看用在哪里</a:t>
            </a:r>
            <a:r>
              <a:rPr lang="zh-CN" altLang="en-US" sz="1200">
                <a:sym typeface="+mn-ea"/>
              </a:rPr>
              <a:t>。</a:t>
            </a:r>
            <a:endParaRPr lang="zh-CN" altLang="en-US" sz="1200">
              <a:sym typeface="+mn-ea"/>
            </a:endParaRPr>
          </a:p>
          <a:p>
            <a:pPr>
              <a:lnSpc>
                <a:spcPct val="100000"/>
              </a:lnSpc>
            </a:pPr>
            <a:endParaRPr lang="en-US" altLang="zh-CN" sz="1200">
              <a:sym typeface="+mn-ea"/>
            </a:endParaRPr>
          </a:p>
          <a:p>
            <a:pPr>
              <a:lnSpc>
                <a:spcPct val="100000"/>
              </a:lnSpc>
            </a:pPr>
            <a:r>
              <a:rPr lang="en-US" altLang="zh-CN" sz="1200">
                <a:sym typeface="+mn-ea"/>
              </a:rPr>
              <a:t>11</a:t>
            </a:r>
            <a:r>
              <a:rPr lang="zh-CN" altLang="en-US" sz="1200">
                <a:sym typeface="+mn-ea"/>
              </a:rPr>
              <a:t>）</a:t>
            </a:r>
            <a:r>
              <a:rPr lang="en-US" altLang="zh-CN" sz="1200" b="1">
                <a:solidFill>
                  <a:schemeClr val="tx1"/>
                </a:solidFill>
                <a:sym typeface="+mn-ea"/>
              </a:rPr>
              <a:t>exact_value</a:t>
            </a:r>
            <a:endParaRPr lang="en-US" altLang="zh-CN" sz="1200">
              <a:sym typeface="+mn-ea"/>
            </a:endParaRPr>
          </a:p>
          <a:p>
            <a:pPr>
              <a:lnSpc>
                <a:spcPct val="100000"/>
              </a:lnSpc>
            </a:pPr>
            <a:r>
              <a:rPr lang="en-US" altLang="zh-CN" sz="1200">
                <a:sym typeface="+mn-ea"/>
              </a:rPr>
              <a:t>     </a:t>
            </a:r>
            <a:r>
              <a:rPr lang="en-US" altLang="zh-CN" sz="1200"/>
              <a:t>之前因为在值域匹配的时候有一定的模糊匹配。如果你不需要模糊匹配值域，就在bot里加这个参数。不加的话，对之前的bot没影响</a:t>
            </a:r>
            <a:r>
              <a:rPr lang="zh-CN" altLang="en-US" sz="1200"/>
              <a:t>。</a:t>
            </a:r>
            <a:endParaRPr lang="en-US" altLang="zh-CN" sz="1200"/>
          </a:p>
          <a:p>
            <a:pPr>
              <a:lnSpc>
                <a:spcPct val="100000"/>
              </a:lnSpc>
            </a:pPr>
            <a:endParaRPr lang="en-US" altLang="zh-CN" sz="1200"/>
          </a:p>
          <a:p>
            <a:pPr>
              <a:lnSpc>
                <a:spcPct val="100000"/>
              </a:lnSpc>
            </a:pPr>
            <a:r>
              <a:rPr lang="en-US" altLang="zh-CN" sz="1200">
                <a:sym typeface="+mn-ea"/>
              </a:rPr>
              <a:t>12</a:t>
            </a:r>
            <a:r>
              <a:rPr lang="zh-CN" altLang="en-US" sz="1200">
                <a:sym typeface="+mn-ea"/>
              </a:rPr>
              <a:t>）</a:t>
            </a:r>
            <a:r>
              <a:rPr lang="en-US" altLang="zh-CN" sz="1200" b="1">
                <a:solidFill>
                  <a:srgbClr val="FF0000"/>
                </a:solidFill>
                <a:sym typeface="+mn-ea"/>
              </a:rPr>
              <a:t>delete_chat</a:t>
            </a:r>
            <a:endParaRPr lang="en-US" altLang="zh-CN" sz="1200" b="1">
              <a:solidFill>
                <a:srgbClr val="FF0000"/>
              </a:solidFill>
              <a:sym typeface="+mn-ea"/>
            </a:endParaRPr>
          </a:p>
          <a:p>
            <a:pPr>
              <a:lnSpc>
                <a:spcPct val="100000"/>
              </a:lnSpc>
            </a:pPr>
            <a:r>
              <a:rPr lang="en-US" altLang="zh-CN" sz="1200">
                <a:sym typeface="+mn-ea"/>
              </a:rPr>
              <a:t>     压力测试和正式运行的时候，</a:t>
            </a:r>
            <a:r>
              <a:rPr lang="zh-CN" altLang="en-US" sz="1200">
                <a:sym typeface="+mn-ea"/>
              </a:rPr>
              <a:t>会话结束后</a:t>
            </a:r>
            <a:r>
              <a:rPr lang="en-US" altLang="zh-CN" sz="1200">
                <a:sym typeface="+mn-ea"/>
              </a:rPr>
              <a:t>，</a:t>
            </a:r>
            <a:r>
              <a:rPr lang="zh-CN" altLang="en-US" sz="1200">
                <a:sym typeface="+mn-ea"/>
              </a:rPr>
              <a:t>会</a:t>
            </a:r>
            <a:r>
              <a:rPr lang="en-US" altLang="zh-CN" sz="1200">
                <a:sym typeface="+mn-ea"/>
              </a:rPr>
              <a:t>从数据库中把会话信息删掉，</a:t>
            </a:r>
            <a:r>
              <a:rPr lang="zh-CN" altLang="en-US" sz="1200">
                <a:sym typeface="+mn-ea"/>
              </a:rPr>
              <a:t>以避免数据积累影响工作效率。</a:t>
            </a:r>
            <a:endParaRPr lang="zh-CN" altLang="en-US" sz="1200">
              <a:sym typeface="+mn-ea"/>
            </a:endParaRPr>
          </a:p>
          <a:p>
            <a:pPr>
              <a:lnSpc>
                <a:spcPct val="100000"/>
              </a:lnSpc>
            </a:pP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6435" y="625888"/>
            <a:ext cx="4229735" cy="829945"/>
          </a:xfrm>
          <a:prstGeom prst="rect">
            <a:avLst/>
          </a:prstGeom>
        </p:spPr>
        <p:txBody>
          <a:bodyPr wrap="none">
            <a:spAutoFit/>
          </a:bodyPr>
          <a:lstStyle/>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一</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编辑器介绍及使用（注册）</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
        <p:nvSpPr>
          <p:cNvPr id="4" name="矩形 3"/>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sp>
        <p:nvSpPr>
          <p:cNvPr id="14" name="矩形 13"/>
          <p:cNvSpPr/>
          <p:nvPr/>
        </p:nvSpPr>
        <p:spPr>
          <a:xfrm>
            <a:off x="360431" y="1168942"/>
            <a:ext cx="8423376" cy="3869055"/>
          </a:xfrm>
          <a:prstGeom prst="rect">
            <a:avLst/>
          </a:prstGeom>
        </p:spPr>
        <p:txBody>
          <a:bodyPr wrap="square">
            <a:spAutoFit/>
          </a:bodyPr>
          <a:lstStyle/>
          <a:p>
            <a:r>
              <a:rPr lang="zh-CN" altLang="en-US" sz="1600">
                <a:sym typeface="+mn-ea"/>
              </a:rPr>
              <a:t>编辑器是我司自然语言处理中的重要工具</a:t>
            </a:r>
            <a:endParaRPr lang="zh-CN" altLang="en-US" sz="1600" dirty="0" smtClean="0">
              <a:solidFill>
                <a:schemeClr val="tx1">
                  <a:lumMod val="75000"/>
                  <a:lumOff val="25000"/>
                </a:schemeClr>
              </a:solidFill>
              <a:latin typeface="+mn-ea"/>
              <a:sym typeface="+mn-ea"/>
            </a:endParaRPr>
          </a:p>
          <a:p>
            <a:endParaRPr lang="zh-CN" altLang="en-US" sz="1600" b="1"/>
          </a:p>
          <a:p>
            <a:r>
              <a:rPr lang="zh-CN" altLang="en-US" sz="1600" b="1"/>
              <a:t>编辑器地址</a:t>
            </a:r>
            <a:r>
              <a:rPr lang="zh-CN" altLang="en-US" b="1"/>
              <a:t>：</a:t>
            </a:r>
            <a:r>
              <a:rPr lang="en-US" altLang="zh-CN" sz="1400">
                <a:latin typeface="+mn-ea"/>
              </a:rPr>
              <a:t>http://aliyun-hz2.chewrobot.com/km/login_ch.php  </a:t>
            </a:r>
            <a:r>
              <a:rPr lang="zh-CN" altLang="en-US" sz="1400">
                <a:latin typeface="+mn-ea"/>
              </a:rPr>
              <a:t>或</a:t>
            </a:r>
            <a:endParaRPr lang="en-US" altLang="zh-CN" sz="1400"/>
          </a:p>
          <a:p>
            <a:r>
              <a:rPr lang="zh-CN" altLang="en-US" sz="1200">
                <a:latin typeface="+mn-ea"/>
              </a:rPr>
              <a:t>                            </a:t>
            </a:r>
            <a:r>
              <a:rPr lang="zh-CN" altLang="en-US" sz="1400">
                <a:latin typeface="+mn-ea"/>
              </a:rPr>
              <a:t>http://qcloud-cd1.chewrobot.com/km/login_ch.php</a:t>
            </a:r>
            <a:endParaRPr lang="zh-CN" altLang="en-US" sz="1400">
              <a:latin typeface="+mn-ea"/>
            </a:endParaRPr>
          </a:p>
          <a:p>
            <a:r>
              <a:rPr lang="zh-CN" altLang="en-US" sz="1200">
                <a:latin typeface="+mn-ea"/>
              </a:rPr>
              <a:t>                          （</a:t>
            </a:r>
            <a:r>
              <a:rPr lang="zh-CN" altLang="en-US" sz="1200" b="1">
                <a:latin typeface="+mn-ea"/>
              </a:rPr>
              <a:t>注意</a:t>
            </a:r>
            <a:r>
              <a:rPr lang="en-US" altLang="zh-CN" sz="1200" b="1">
                <a:latin typeface="+mn-ea"/>
              </a:rPr>
              <a:t>:</a:t>
            </a:r>
            <a:r>
              <a:rPr lang="zh-CN" altLang="en-US" sz="1200">
                <a:latin typeface="+mn-ea"/>
              </a:rPr>
              <a:t>优先推荐使用火狐浏览器，不建议使用</a:t>
            </a:r>
            <a:r>
              <a:rPr lang="en-US" altLang="zh-CN" sz="1200">
                <a:latin typeface="+mn-ea"/>
              </a:rPr>
              <a:t>IE</a:t>
            </a:r>
            <a:r>
              <a:rPr lang="zh-CN" altLang="en-US" sz="1200">
                <a:latin typeface="+mn-ea"/>
              </a:rPr>
              <a:t>及谷歌</a:t>
            </a:r>
            <a:r>
              <a:rPr lang="zh-CN" altLang="en-US" sz="1200">
                <a:latin typeface="+mn-ea"/>
              </a:rPr>
              <a:t>浏览器）</a:t>
            </a:r>
            <a:endParaRPr lang="zh-CN" altLang="en-US" sz="1200">
              <a:latin typeface="+mn-ea"/>
            </a:endParaRPr>
          </a:p>
          <a:p>
            <a:endParaRPr lang="en-US" altLang="zh-CN" sz="1200">
              <a:latin typeface="+mn-ea"/>
            </a:endParaRPr>
          </a:p>
          <a:p>
            <a:r>
              <a:rPr lang="zh-CN" altLang="en-US" b="1"/>
              <a:t>使用流</a:t>
            </a:r>
            <a:r>
              <a:rPr lang="zh-CN" altLang="en-US" b="1" smtClean="0"/>
              <a:t>程：</a:t>
            </a:r>
            <a:r>
              <a:rPr lang="zh-CN" altLang="en-US" smtClean="0"/>
              <a:t>点击编辑器网址 </a:t>
            </a:r>
            <a:r>
              <a:rPr lang="en-US" altLang="zh-CN" smtClean="0">
                <a:sym typeface="Wingdings" panose="05000000000000000000" pitchFamily="2" charset="2"/>
              </a:rPr>
              <a:t> </a:t>
            </a:r>
            <a:r>
              <a:rPr lang="zh-CN" altLang="en-US" smtClean="0"/>
              <a:t>注册 </a:t>
            </a:r>
            <a:r>
              <a:rPr lang="en-US" altLang="zh-CN" smtClean="0">
                <a:sym typeface="Wingdings" panose="05000000000000000000" pitchFamily="2" charset="2"/>
              </a:rPr>
              <a:t> </a:t>
            </a:r>
            <a:r>
              <a:rPr lang="zh-CN" altLang="en-US" smtClean="0">
                <a:sym typeface="Wingdings" panose="05000000000000000000" pitchFamily="2" charset="2"/>
              </a:rPr>
              <a:t>登录 </a:t>
            </a:r>
            <a:r>
              <a:rPr lang="en-US" altLang="zh-CN" smtClean="0">
                <a:sym typeface="Wingdings" panose="05000000000000000000" pitchFamily="2" charset="2"/>
              </a:rPr>
              <a:t> </a:t>
            </a:r>
            <a:r>
              <a:rPr lang="zh-CN" altLang="en-US" smtClean="0">
                <a:sym typeface="Wingdings" panose="05000000000000000000" pitchFamily="2" charset="2"/>
              </a:rPr>
              <a:t>进入编辑器首页 </a:t>
            </a:r>
            <a:r>
              <a:rPr lang="en-US" altLang="zh-CN" smtClean="0">
                <a:sym typeface="Wingdings" panose="05000000000000000000" pitchFamily="2" charset="2"/>
              </a:rPr>
              <a:t> </a:t>
            </a:r>
            <a:r>
              <a:rPr lang="zh-CN" altLang="en-US" smtClean="0">
                <a:sym typeface="Wingdings" panose="05000000000000000000" pitchFamily="2" charset="2"/>
              </a:rPr>
              <a:t>编辑个人信息</a:t>
            </a:r>
            <a:endParaRPr lang="en-US" altLang="zh-CN" smtClean="0">
              <a:sym typeface="Wingdings" panose="05000000000000000000" pitchFamily="2" charset="2"/>
            </a:endParaRPr>
          </a:p>
          <a:p>
            <a:endParaRPr lang="en-US" altLang="zh-CN">
              <a:sym typeface="Wingdings" panose="05000000000000000000" pitchFamily="2" charset="2"/>
            </a:endParaRPr>
          </a:p>
          <a:p>
            <a:endParaRPr lang="en-US" altLang="zh-CN" smtClean="0">
              <a:sym typeface="Wingdings" panose="05000000000000000000" pitchFamily="2" charset="2"/>
            </a:endParaRPr>
          </a:p>
          <a:p>
            <a:endParaRPr lang="en-US" altLang="zh-CN">
              <a:sym typeface="Wingdings" panose="05000000000000000000" pitchFamily="2" charset="2"/>
            </a:endParaRPr>
          </a:p>
          <a:p>
            <a:endParaRPr lang="en-US" altLang="zh-CN" smtClean="0">
              <a:sym typeface="Wingdings" panose="05000000000000000000" pitchFamily="2" charset="2"/>
            </a:endParaRPr>
          </a:p>
          <a:p>
            <a:endParaRPr lang="en-US" altLang="zh-CN">
              <a:sym typeface="Wingdings" panose="05000000000000000000" pitchFamily="2" charset="2"/>
            </a:endParaRPr>
          </a:p>
          <a:p>
            <a:endParaRPr lang="en-US" altLang="zh-CN" smtClean="0">
              <a:sym typeface="Wingdings" panose="05000000000000000000" pitchFamily="2" charset="2"/>
            </a:endParaRPr>
          </a:p>
          <a:p>
            <a:endParaRPr lang="en-US" altLang="zh-CN">
              <a:sym typeface="Wingdings" panose="05000000000000000000" pitchFamily="2" charset="2"/>
            </a:endParaRPr>
          </a:p>
          <a:p>
            <a:r>
              <a:rPr lang="zh-CN" altLang="en-US" sz="1350" b="1"/>
              <a:t>注</a:t>
            </a:r>
            <a:r>
              <a:rPr lang="zh-CN" altLang="en-US" sz="1350" b="1" smtClean="0"/>
              <a:t>意：</a:t>
            </a:r>
            <a:r>
              <a:rPr lang="zh-CN" altLang="en-US" sz="1350" smtClean="0"/>
              <a:t>邮</a:t>
            </a:r>
            <a:r>
              <a:rPr lang="zh-CN" altLang="en-US" sz="1350"/>
              <a:t>件地址可以按照邮箱地址格式自定义</a:t>
            </a:r>
            <a:r>
              <a:rPr lang="zh-CN" altLang="en-US" sz="1350" smtClean="0"/>
              <a:t>。</a:t>
            </a:r>
            <a:r>
              <a:rPr lang="en-US" altLang="zh-CN" sz="1350" smtClean="0"/>
              <a:t>eg</a:t>
            </a:r>
            <a:r>
              <a:rPr lang="zh-CN" altLang="en-US" sz="1350" smtClean="0"/>
              <a:t>：</a:t>
            </a:r>
            <a:r>
              <a:rPr lang="en-US" altLang="zh-CN" sz="1350" smtClean="0"/>
              <a:t>XXX@XXX.com</a:t>
            </a:r>
            <a:endParaRPr lang="en-US" altLang="zh-CN" sz="1350" smtClean="0"/>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62657" y="2853746"/>
            <a:ext cx="1581391" cy="1889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267" y="2822110"/>
            <a:ext cx="2168911" cy="1842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5371" y="2960489"/>
            <a:ext cx="3306944" cy="130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descr="C:\Users\Administrator\Desktop\微信图片_20180119154007.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441515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四</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关键词单元（</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options</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专题</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
        <p:nvSpPr>
          <p:cNvPr id="6" name="矩形 5"/>
          <p:cNvSpPr/>
          <p:nvPr/>
        </p:nvSpPr>
        <p:spPr>
          <a:xfrm>
            <a:off x="306705" y="1159510"/>
            <a:ext cx="8483600" cy="1383665"/>
          </a:xfrm>
          <a:prstGeom prst="rect">
            <a:avLst/>
          </a:prstGeom>
        </p:spPr>
        <p:txBody>
          <a:bodyPr wrap="square">
            <a:spAutoFit/>
          </a:bodyPr>
          <a:p>
            <a:pPr>
              <a:lnSpc>
                <a:spcPct val="100000"/>
              </a:lnSpc>
            </a:pPr>
            <a:r>
              <a:rPr lang="en-US" altLang="zh-CN" sz="1200">
                <a:sym typeface="+mn-ea"/>
              </a:rPr>
              <a:t>13</a:t>
            </a:r>
            <a:r>
              <a:rPr lang="zh-CN" altLang="en-US" sz="1200">
                <a:sym typeface="+mn-ea"/>
              </a:rPr>
              <a:t>）</a:t>
            </a:r>
            <a:r>
              <a:rPr lang="zh-CN" altLang="en-US" sz="1200"/>
              <a:t>mergereply</a:t>
            </a:r>
            <a:endParaRPr lang="zh-CN" altLang="en-US" sz="1200"/>
          </a:p>
          <a:p>
            <a:pPr>
              <a:lnSpc>
                <a:spcPct val="100000"/>
              </a:lnSpc>
            </a:pPr>
            <a:r>
              <a:rPr lang="zh-CN" altLang="en-US" sz="1200"/>
              <a:t>     如果发现哪些bot的回答有不该有的重复的情况，在option后加上该参数mergereply会解决问题。</a:t>
            </a:r>
            <a:endParaRPr lang="zh-CN" altLang="en-US" sz="1200"/>
          </a:p>
          <a:p>
            <a:pPr>
              <a:lnSpc>
                <a:spcPct val="100000"/>
              </a:lnSpc>
            </a:pPr>
            <a:endParaRPr lang="zh-CN" altLang="en-US" sz="1200"/>
          </a:p>
          <a:p>
            <a:pPr>
              <a:lnSpc>
                <a:spcPct val="100000"/>
              </a:lnSpc>
            </a:pPr>
            <a:r>
              <a:rPr lang="en-US" altLang="zh-CN" sz="1200">
                <a:sym typeface="+mn-ea"/>
              </a:rPr>
              <a:t>14</a:t>
            </a:r>
            <a:r>
              <a:rPr lang="zh-CN" altLang="en-US" sz="1200">
                <a:sym typeface="+mn-ea"/>
              </a:rPr>
              <a:t>）</a:t>
            </a:r>
            <a:r>
              <a:rPr lang="zh-CN" altLang="en-US" sz="1200"/>
              <a:t>actioncache</a:t>
            </a:r>
            <a:endParaRPr lang="zh-CN" altLang="en-US" sz="1200"/>
          </a:p>
          <a:p>
            <a:pPr>
              <a:lnSpc>
                <a:spcPct val="100000"/>
              </a:lnSpc>
            </a:pPr>
            <a:r>
              <a:rPr lang="zh-CN" altLang="en-US" sz="1200"/>
              <a:t>     添加该属性后会启动引擎内部cache功能，可以在对话内容重复的情况下从cache里边直接跳过语义提取模块，向后台提交表单。</a:t>
            </a:r>
            <a:endParaRPr lang="zh-CN" altLang="en-US" sz="1200"/>
          </a:p>
          <a:p>
            <a:pPr>
              <a:lnSpc>
                <a:spcPct val="100000"/>
              </a:lnSpc>
            </a:pPr>
            <a:r>
              <a:rPr lang="zh-CN" altLang="en-US" sz="1200"/>
              <a:t>注意，要用这个cache功能，$version一起用。</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0" y="0"/>
            <a:ext cx="9144001" cy="5143500"/>
          </a:xfrm>
          <a:prstGeom prst="rect">
            <a:avLst/>
          </a:prstGeom>
        </p:spPr>
      </p:pic>
      <p:sp>
        <p:nvSpPr>
          <p:cNvPr id="45" name="菱形 44"/>
          <p:cNvSpPr/>
          <p:nvPr/>
        </p:nvSpPr>
        <p:spPr>
          <a:xfrm>
            <a:off x="431840" y="483518"/>
            <a:ext cx="2700000" cy="2700000"/>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1187624" y="1459592"/>
            <a:ext cx="1272223" cy="837876"/>
            <a:chOff x="2405717" y="1923678"/>
            <a:chExt cx="1272223" cy="837876"/>
          </a:xfrm>
          <a:noFill/>
        </p:grpSpPr>
        <p:sp>
          <p:nvSpPr>
            <p:cNvPr id="48" name="Rectangle 2"/>
            <p:cNvSpPr/>
            <p:nvPr/>
          </p:nvSpPr>
          <p:spPr>
            <a:xfrm>
              <a:off x="2441722" y="1923678"/>
              <a:ext cx="1236218" cy="783087"/>
            </a:xfrm>
            <a:prstGeom prst="rect">
              <a:avLst/>
            </a:prstGeom>
            <a:grpFill/>
          </p:spPr>
          <p:txBody>
            <a:bodyPr wrap="square">
              <a:normAutofit fontScale="70000" lnSpcReduction="20000"/>
            </a:bodyPr>
            <a:lstStyle/>
            <a:p>
              <a:pPr algn="r"/>
              <a:r>
                <a:rPr lang="zh-CN" altLang="en-US" sz="5400" b="1" spc="300" dirty="0">
                  <a:solidFill>
                    <a:schemeClr val="bg1"/>
                  </a:solidFill>
                  <a:effectLst>
                    <a:outerShdw blurRad="38100" dist="38100" dir="2700000" algn="tl">
                      <a:srgbClr val="000000">
                        <a:alpha val="43137"/>
                      </a:srgbClr>
                    </a:outerShdw>
                  </a:effectLst>
                  <a:latin typeface="Arial" panose="020B0604020202020204"/>
                  <a:ea typeface="微软雅黑" panose="020B0503020204020204" pitchFamily="34" charset="-122"/>
                  <a:sym typeface="Arial" panose="020B0604020202020204"/>
                </a:rPr>
                <a:t>目录</a:t>
              </a:r>
              <a:endParaRPr lang="zh-CN" altLang="en-US" sz="5400" b="1" spc="300" dirty="0">
                <a:solidFill>
                  <a:schemeClr val="bg1"/>
                </a:solidFill>
                <a:effectLst>
                  <a:outerShdw blurRad="38100" dist="38100" dir="2700000" algn="tl">
                    <a:srgbClr val="000000">
                      <a:alpha val="43137"/>
                    </a:srgbClr>
                  </a:outerShdw>
                </a:effectLst>
                <a:latin typeface="Arial" panose="020B0604020202020204"/>
                <a:ea typeface="微软雅黑" panose="020B0503020204020204" pitchFamily="34" charset="-122"/>
                <a:sym typeface="Arial" panose="020B0604020202020204"/>
              </a:endParaRPr>
            </a:p>
          </p:txBody>
        </p:sp>
        <p:sp>
          <p:nvSpPr>
            <p:cNvPr id="51" name="Rectangle 3"/>
            <p:cNvSpPr/>
            <p:nvPr/>
          </p:nvSpPr>
          <p:spPr>
            <a:xfrm>
              <a:off x="2405717" y="2461471"/>
              <a:ext cx="1272223" cy="300083"/>
            </a:xfrm>
            <a:prstGeom prst="rect">
              <a:avLst/>
            </a:prstGeom>
            <a:grpFill/>
          </p:spPr>
          <p:txBody>
            <a:bodyPr wrap="none">
              <a:normAutofit fontScale="85000" lnSpcReduction="20000"/>
            </a:bodyPr>
            <a:lstStyle/>
            <a:p>
              <a:r>
                <a:rPr lang="en-US" altLang="zh-CN" sz="2000" b="1" spc="300" dirty="0">
                  <a:solidFill>
                    <a:schemeClr val="bg1"/>
                  </a:solidFill>
                  <a:effectLst>
                    <a:outerShdw blurRad="38100" dist="38100" dir="2700000" algn="tl">
                      <a:srgbClr val="000000">
                        <a:alpha val="43137"/>
                      </a:srgbClr>
                    </a:outerShdw>
                  </a:effectLst>
                  <a:latin typeface="Arial" panose="020B0604020202020204"/>
                  <a:ea typeface="微软雅黑" panose="020B0503020204020204" pitchFamily="34" charset="-122"/>
                  <a:sym typeface="Arial" panose="020B0604020202020204"/>
                </a:rPr>
                <a:t>CONTENT</a:t>
              </a:r>
              <a:endParaRPr lang="en-US" altLang="zh-CN" sz="2000" b="1" spc="300" dirty="0">
                <a:solidFill>
                  <a:schemeClr val="bg1"/>
                </a:solidFill>
                <a:effectLst>
                  <a:outerShdw blurRad="38100" dist="38100" dir="2700000" algn="tl">
                    <a:srgbClr val="000000">
                      <a:alpha val="43137"/>
                    </a:srgbClr>
                  </a:outerShdw>
                </a:effectLst>
                <a:latin typeface="Arial" panose="020B0604020202020204"/>
                <a:ea typeface="微软雅黑" panose="020B0503020204020204" pitchFamily="34" charset="-122"/>
                <a:sym typeface="Arial" panose="020B0604020202020204"/>
              </a:endParaRPr>
            </a:p>
          </p:txBody>
        </p:sp>
      </p:grpSp>
      <p:sp>
        <p:nvSpPr>
          <p:cNvPr id="53" name="TextBox 6"/>
          <p:cNvSpPr txBox="1"/>
          <p:nvPr/>
        </p:nvSpPr>
        <p:spPr>
          <a:xfrm>
            <a:off x="4536440" y="618490"/>
            <a:ext cx="791845" cy="794385"/>
          </a:xfrm>
          <a:prstGeom prst="diamond">
            <a:avLst/>
          </a:prstGeom>
          <a:noFill/>
          <a:ln w="25400">
            <a:noFill/>
          </a:ln>
        </p:spPr>
        <p:txBody>
          <a:bodyPr wrap="none" anchor="ctr">
            <a:normAutofit fontScale="40000" lnSpcReduction="20000"/>
          </a:bodyPr>
          <a:lstStyle/>
          <a:p>
            <a:r>
              <a:rPr lang="zh-CN" altLang="en-US" sz="4000" dirty="0">
                <a:solidFill>
                  <a:schemeClr val="bg1"/>
                </a:solidFill>
                <a:latin typeface="Arial" panose="020B0604020202020204"/>
                <a:ea typeface="微软雅黑" panose="020B0503020204020204" pitchFamily="34" charset="-122"/>
                <a:sym typeface="Arial" panose="020B0604020202020204"/>
              </a:rPr>
              <a:t>一</a:t>
            </a:r>
            <a:endParaRPr lang="zh-CN" altLang="en-US" sz="4000" dirty="0">
              <a:solidFill>
                <a:schemeClr val="bg1"/>
              </a:solidFill>
              <a:latin typeface="Arial" panose="020B0604020202020204"/>
              <a:ea typeface="微软雅黑" panose="020B0503020204020204" pitchFamily="34" charset="-122"/>
              <a:sym typeface="Arial" panose="020B0604020202020204"/>
            </a:endParaRPr>
          </a:p>
        </p:txBody>
      </p:sp>
      <p:sp>
        <p:nvSpPr>
          <p:cNvPr id="55" name="TextBox 8"/>
          <p:cNvSpPr txBox="1"/>
          <p:nvPr/>
        </p:nvSpPr>
        <p:spPr>
          <a:xfrm>
            <a:off x="5472430" y="734060"/>
            <a:ext cx="2782570" cy="393700"/>
          </a:xfrm>
          <a:prstGeom prst="rect">
            <a:avLst/>
          </a:prstGeom>
          <a:noFill/>
        </p:spPr>
        <p:txBody>
          <a:bodyPr wrap="none" lIns="360000" tIns="0" rIns="0" bIns="0" anchor="b" anchorCtr="0">
            <a:noAutofit/>
          </a:bodyPr>
          <a:lstStyle/>
          <a:p>
            <a:r>
              <a:rPr lang="zh-CN" altLang="en-US" b="1" dirty="0">
                <a:solidFill>
                  <a:schemeClr val="bg1"/>
                </a:solidFill>
                <a:latin typeface="Arial" panose="020B0604020202020204"/>
                <a:ea typeface="微软雅黑" panose="020B0503020204020204" pitchFamily="34" charset="-122"/>
                <a:sym typeface="Arial" panose="020B0604020202020204"/>
              </a:rPr>
              <a:t>编辑器介绍及使用</a:t>
            </a:r>
            <a:endParaRPr lang="zh-CN" altLang="en-US" b="1" dirty="0">
              <a:solidFill>
                <a:schemeClr val="bg1"/>
              </a:solidFill>
              <a:latin typeface="Arial" panose="020B0604020202020204"/>
              <a:ea typeface="微软雅黑" panose="020B0503020204020204" pitchFamily="34" charset="-122"/>
              <a:sym typeface="Arial" panose="020B0604020202020204"/>
            </a:endParaRPr>
          </a:p>
        </p:txBody>
      </p:sp>
      <p:sp>
        <p:nvSpPr>
          <p:cNvPr id="35" name="菱形 34"/>
          <p:cNvSpPr/>
          <p:nvPr/>
        </p:nvSpPr>
        <p:spPr>
          <a:xfrm>
            <a:off x="728256" y="339502"/>
            <a:ext cx="2979648" cy="2979648"/>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菱形 38"/>
          <p:cNvSpPr/>
          <p:nvPr/>
        </p:nvSpPr>
        <p:spPr>
          <a:xfrm>
            <a:off x="4536440" y="568960"/>
            <a:ext cx="791845" cy="794385"/>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菱形 42"/>
          <p:cNvSpPr/>
          <p:nvPr/>
        </p:nvSpPr>
        <p:spPr>
          <a:xfrm>
            <a:off x="4536440" y="1363345"/>
            <a:ext cx="791845" cy="794385"/>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菱形 43"/>
          <p:cNvSpPr/>
          <p:nvPr/>
        </p:nvSpPr>
        <p:spPr>
          <a:xfrm>
            <a:off x="4536440" y="2157730"/>
            <a:ext cx="791845" cy="794385"/>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菱形 46"/>
          <p:cNvSpPr/>
          <p:nvPr/>
        </p:nvSpPr>
        <p:spPr>
          <a:xfrm>
            <a:off x="4536440" y="2955290"/>
            <a:ext cx="791845" cy="794385"/>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6"/>
          <p:cNvSpPr txBox="1"/>
          <p:nvPr/>
        </p:nvSpPr>
        <p:spPr>
          <a:xfrm>
            <a:off x="4536440" y="1412875"/>
            <a:ext cx="791845" cy="794385"/>
          </a:xfrm>
          <a:prstGeom prst="diamond">
            <a:avLst/>
          </a:prstGeom>
          <a:noFill/>
          <a:ln w="25400">
            <a:noFill/>
          </a:ln>
        </p:spPr>
        <p:txBody>
          <a:bodyPr wrap="none" anchor="ctr">
            <a:normAutofit fontScale="40000" lnSpcReduction="20000"/>
          </a:bodyPr>
          <a:lstStyle/>
          <a:p>
            <a:r>
              <a:rPr lang="zh-CN" altLang="en-US" sz="4000" dirty="0">
                <a:solidFill>
                  <a:schemeClr val="bg1"/>
                </a:solidFill>
                <a:latin typeface="Arial" panose="020B0604020202020204"/>
                <a:ea typeface="微软雅黑" panose="020B0503020204020204" pitchFamily="34" charset="-122"/>
                <a:sym typeface="Arial" panose="020B0604020202020204"/>
              </a:rPr>
              <a:t>二</a:t>
            </a:r>
            <a:endParaRPr lang="zh-CN" altLang="en-US" sz="4000" dirty="0">
              <a:solidFill>
                <a:schemeClr val="bg1"/>
              </a:solidFill>
              <a:latin typeface="Arial" panose="020B0604020202020204"/>
              <a:ea typeface="微软雅黑" panose="020B0503020204020204" pitchFamily="34" charset="-122"/>
              <a:sym typeface="Arial" panose="020B0604020202020204"/>
            </a:endParaRPr>
          </a:p>
        </p:txBody>
      </p:sp>
      <p:sp>
        <p:nvSpPr>
          <p:cNvPr id="50" name="TextBox 6"/>
          <p:cNvSpPr txBox="1"/>
          <p:nvPr/>
        </p:nvSpPr>
        <p:spPr>
          <a:xfrm>
            <a:off x="4536440" y="2207260"/>
            <a:ext cx="791845" cy="794385"/>
          </a:xfrm>
          <a:prstGeom prst="diamond">
            <a:avLst/>
          </a:prstGeom>
          <a:noFill/>
          <a:ln w="25400">
            <a:noFill/>
          </a:ln>
        </p:spPr>
        <p:txBody>
          <a:bodyPr wrap="none" anchor="ctr">
            <a:normAutofit fontScale="40000" lnSpcReduction="20000"/>
          </a:bodyPr>
          <a:lstStyle/>
          <a:p>
            <a:r>
              <a:rPr lang="zh-CN" altLang="en-US" sz="4000" dirty="0">
                <a:solidFill>
                  <a:schemeClr val="bg1"/>
                </a:solidFill>
                <a:latin typeface="Arial" panose="020B0604020202020204"/>
                <a:ea typeface="微软雅黑" panose="020B0503020204020204" pitchFamily="34" charset="-122"/>
                <a:sym typeface="Arial" panose="020B0604020202020204"/>
              </a:rPr>
              <a:t>三</a:t>
            </a:r>
            <a:endParaRPr lang="zh-CN" altLang="en-US" sz="4000" dirty="0">
              <a:solidFill>
                <a:schemeClr val="bg1"/>
              </a:solidFill>
              <a:latin typeface="Arial" panose="020B0604020202020204"/>
              <a:ea typeface="微软雅黑" panose="020B0503020204020204" pitchFamily="34" charset="-122"/>
              <a:sym typeface="Arial" panose="020B0604020202020204"/>
            </a:endParaRPr>
          </a:p>
        </p:txBody>
      </p:sp>
      <p:sp>
        <p:nvSpPr>
          <p:cNvPr id="72" name="TextBox 6"/>
          <p:cNvSpPr txBox="1"/>
          <p:nvPr/>
        </p:nvSpPr>
        <p:spPr>
          <a:xfrm>
            <a:off x="4536440" y="3006725"/>
            <a:ext cx="791845" cy="794385"/>
          </a:xfrm>
          <a:prstGeom prst="diamond">
            <a:avLst/>
          </a:prstGeom>
          <a:noFill/>
          <a:ln w="25400">
            <a:noFill/>
          </a:ln>
        </p:spPr>
        <p:txBody>
          <a:bodyPr wrap="none" anchor="ctr">
            <a:normAutofit fontScale="40000" lnSpcReduction="20000"/>
          </a:bodyPr>
          <a:lstStyle/>
          <a:p>
            <a:r>
              <a:rPr lang="zh-CN" altLang="en-US" sz="4000" dirty="0">
                <a:solidFill>
                  <a:schemeClr val="bg1"/>
                </a:solidFill>
                <a:latin typeface="Arial" panose="020B0604020202020204"/>
                <a:ea typeface="微软雅黑" panose="020B0503020204020204" pitchFamily="34" charset="-122"/>
                <a:sym typeface="Arial" panose="020B0604020202020204"/>
              </a:rPr>
              <a:t>四</a:t>
            </a:r>
            <a:endParaRPr lang="zh-CN" altLang="en-US" sz="4000" dirty="0">
              <a:solidFill>
                <a:schemeClr val="bg1"/>
              </a:solidFill>
              <a:latin typeface="Arial" panose="020B0604020202020204"/>
              <a:ea typeface="微软雅黑" panose="020B0503020204020204" pitchFamily="34" charset="-122"/>
              <a:sym typeface="Arial" panose="020B0604020202020204"/>
            </a:endParaRPr>
          </a:p>
        </p:txBody>
      </p:sp>
      <p:sp>
        <p:nvSpPr>
          <p:cNvPr id="73" name="菱形 72"/>
          <p:cNvSpPr/>
          <p:nvPr/>
        </p:nvSpPr>
        <p:spPr>
          <a:xfrm>
            <a:off x="637506" y="2859782"/>
            <a:ext cx="1031830" cy="1031830"/>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菱形 76"/>
          <p:cNvSpPr/>
          <p:nvPr/>
        </p:nvSpPr>
        <p:spPr>
          <a:xfrm>
            <a:off x="2459847" y="3158835"/>
            <a:ext cx="433723" cy="433723"/>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4536440" y="3749675"/>
            <a:ext cx="791845" cy="794385"/>
          </a:xfrm>
          <a:prstGeom prst="diamond">
            <a:avLst/>
          </a:prstGeom>
          <a:noFill/>
          <a:ln>
            <a:solidFill>
              <a:srgbClr val="56B0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TextBox 6"/>
          <p:cNvSpPr txBox="1"/>
          <p:nvPr/>
        </p:nvSpPr>
        <p:spPr>
          <a:xfrm>
            <a:off x="4536440" y="3801110"/>
            <a:ext cx="791845" cy="794385"/>
          </a:xfrm>
          <a:prstGeom prst="diamond">
            <a:avLst/>
          </a:prstGeom>
          <a:noFill/>
          <a:ln w="25400">
            <a:noFill/>
          </a:ln>
        </p:spPr>
        <p:txBody>
          <a:bodyPr wrap="none" anchor="ctr">
            <a:normAutofit fontScale="40000" lnSpcReduction="20000"/>
          </a:bodyPr>
          <a:p>
            <a:r>
              <a:rPr lang="zh-CN" altLang="en-US" sz="4000" dirty="0">
                <a:solidFill>
                  <a:schemeClr val="bg1"/>
                </a:solidFill>
                <a:latin typeface="Arial" panose="020B0604020202020204"/>
                <a:ea typeface="微软雅黑" panose="020B0503020204020204" pitchFamily="34" charset="-122"/>
                <a:sym typeface="Arial" panose="020B0604020202020204"/>
              </a:rPr>
              <a:t>五</a:t>
            </a:r>
            <a:endParaRPr lang="zh-CN" altLang="en-US" sz="4000" dirty="0">
              <a:solidFill>
                <a:schemeClr val="bg1"/>
              </a:solidFill>
              <a:latin typeface="Arial" panose="020B0604020202020204"/>
              <a:ea typeface="微软雅黑" panose="020B0503020204020204" pitchFamily="34" charset="-122"/>
              <a:sym typeface="Arial" panose="020B0604020202020204"/>
            </a:endParaRPr>
          </a:p>
        </p:txBody>
      </p:sp>
      <p:sp>
        <p:nvSpPr>
          <p:cNvPr id="9" name="TextBox 8"/>
          <p:cNvSpPr txBox="1"/>
          <p:nvPr/>
        </p:nvSpPr>
        <p:spPr>
          <a:xfrm>
            <a:off x="5439410" y="2351405"/>
            <a:ext cx="2782570" cy="393700"/>
          </a:xfrm>
          <a:prstGeom prst="rect">
            <a:avLst/>
          </a:prstGeom>
          <a:noFill/>
        </p:spPr>
        <p:txBody>
          <a:bodyPr wrap="none" lIns="360000" tIns="0" rIns="0" bIns="0" anchor="b" anchorCtr="0">
            <a:noAutofit/>
          </a:bodyPr>
          <a:lstStyle/>
          <a:p>
            <a:pPr algn="l"/>
            <a:r>
              <a:rPr lang="zh-CN" altLang="en-US" b="1" dirty="0">
                <a:solidFill>
                  <a:schemeClr val="bg1"/>
                </a:solidFill>
                <a:latin typeface="Arial" panose="020B0604020202020204"/>
                <a:ea typeface="微软雅黑" panose="020B0503020204020204" pitchFamily="34" charset="-122"/>
                <a:sym typeface="Arial" panose="020B0604020202020204"/>
              </a:rPr>
              <a:t>测试单元和基础知识单元</a:t>
            </a:r>
            <a:endParaRPr lang="zh-CN" altLang="en-US" b="1" dirty="0">
              <a:solidFill>
                <a:schemeClr val="bg1"/>
              </a:solidFill>
              <a:latin typeface="Arial" panose="020B0604020202020204"/>
              <a:ea typeface="微软雅黑" panose="020B0503020204020204" pitchFamily="34" charset="-122"/>
              <a:sym typeface="Arial" panose="020B0604020202020204"/>
            </a:endParaRPr>
          </a:p>
        </p:txBody>
      </p:sp>
      <p:sp>
        <p:nvSpPr>
          <p:cNvPr id="10" name="TextBox 8"/>
          <p:cNvSpPr txBox="1"/>
          <p:nvPr/>
        </p:nvSpPr>
        <p:spPr>
          <a:xfrm>
            <a:off x="5422900" y="3124200"/>
            <a:ext cx="2782570" cy="393700"/>
          </a:xfrm>
          <a:prstGeom prst="rect">
            <a:avLst/>
          </a:prstGeom>
          <a:noFill/>
        </p:spPr>
        <p:txBody>
          <a:bodyPr wrap="none" lIns="360000" tIns="0" rIns="0" bIns="0" anchor="b" anchorCtr="0">
            <a:noAutofit/>
          </a:bodyPr>
          <a:lstStyle/>
          <a:p>
            <a:r>
              <a:rPr lang="zh-CN" altLang="en-US" b="1" dirty="0">
                <a:solidFill>
                  <a:schemeClr val="bg1"/>
                </a:solidFill>
                <a:latin typeface="Arial" panose="020B0604020202020204"/>
                <a:ea typeface="微软雅黑" panose="020B0503020204020204" pitchFamily="34" charset="-122"/>
                <a:sym typeface="Arial" panose="020B0604020202020204"/>
              </a:rPr>
              <a:t>关键词单元</a:t>
            </a:r>
            <a:endParaRPr lang="zh-CN" altLang="en-US" b="1" dirty="0">
              <a:solidFill>
                <a:schemeClr val="bg1"/>
              </a:solidFill>
              <a:latin typeface="Arial" panose="020B0604020202020204"/>
              <a:ea typeface="微软雅黑" panose="020B0503020204020204" pitchFamily="34" charset="-122"/>
              <a:sym typeface="Arial" panose="020B0604020202020204"/>
            </a:endParaRPr>
          </a:p>
        </p:txBody>
      </p:sp>
      <p:sp>
        <p:nvSpPr>
          <p:cNvPr id="11" name="TextBox 8"/>
          <p:cNvSpPr txBox="1"/>
          <p:nvPr/>
        </p:nvSpPr>
        <p:spPr>
          <a:xfrm>
            <a:off x="5406390" y="3896995"/>
            <a:ext cx="2782570" cy="393700"/>
          </a:xfrm>
          <a:prstGeom prst="rect">
            <a:avLst/>
          </a:prstGeom>
          <a:noFill/>
        </p:spPr>
        <p:txBody>
          <a:bodyPr wrap="none" lIns="360000" tIns="0" rIns="0" bIns="0" anchor="b" anchorCtr="0">
            <a:noAutofit/>
          </a:bodyPr>
          <a:lstStyle/>
          <a:p>
            <a:r>
              <a:rPr lang="zh-CN" altLang="en-US" b="1" dirty="0">
                <a:solidFill>
                  <a:srgbClr val="FF9800"/>
                </a:solidFill>
                <a:latin typeface="Arial" panose="020B0604020202020204"/>
                <a:ea typeface="微软雅黑" panose="020B0503020204020204" pitchFamily="34" charset="-122"/>
                <a:sym typeface="Arial" panose="020B0604020202020204"/>
              </a:rPr>
              <a:t>话题单元</a:t>
            </a:r>
            <a:endParaRPr lang="zh-CN" altLang="en-US" b="1" dirty="0">
              <a:solidFill>
                <a:srgbClr val="FF9800"/>
              </a:solidFill>
              <a:latin typeface="Arial" panose="020B0604020202020204"/>
              <a:ea typeface="微软雅黑" panose="020B0503020204020204" pitchFamily="34" charset="-122"/>
              <a:sym typeface="Arial" panose="020B0604020202020204"/>
            </a:endParaRPr>
          </a:p>
        </p:txBody>
      </p:sp>
      <p:sp>
        <p:nvSpPr>
          <p:cNvPr id="12" name="TextBox 8"/>
          <p:cNvSpPr txBox="1"/>
          <p:nvPr/>
        </p:nvSpPr>
        <p:spPr>
          <a:xfrm>
            <a:off x="5455920" y="1506855"/>
            <a:ext cx="2782570" cy="393700"/>
          </a:xfrm>
          <a:prstGeom prst="rect">
            <a:avLst/>
          </a:prstGeom>
          <a:noFill/>
        </p:spPr>
        <p:txBody>
          <a:bodyPr wrap="none" lIns="360000" tIns="0" rIns="0" bIns="0" anchor="b" anchorCtr="0">
            <a:noAutofit/>
          </a:bodyPr>
          <a:p>
            <a:r>
              <a:rPr lang="zh-CN" altLang="en-US" b="1" dirty="0">
                <a:solidFill>
                  <a:schemeClr val="bg1"/>
                </a:solidFill>
                <a:latin typeface="Arial" panose="020B0604020202020204"/>
                <a:ea typeface="微软雅黑" panose="020B0503020204020204" pitchFamily="34" charset="-122"/>
                <a:sym typeface="Arial" panose="020B0604020202020204"/>
              </a:rPr>
              <a:t>推理规则单元</a:t>
            </a:r>
            <a:endParaRPr lang="zh-CN" altLang="en-US" b="1" dirty="0">
              <a:solidFill>
                <a:schemeClr val="bg1"/>
              </a:solidFill>
              <a:latin typeface="Arial" panose="020B0604020202020204"/>
              <a:ea typeface="微软雅黑" panose="020B0503020204020204" pitchFamily="3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nvGraphicFramePr>
        <p:xfrm>
          <a:off x="360431" y="1165837"/>
          <a:ext cx="8477250" cy="3530600"/>
        </p:xfrm>
        <a:graphic>
          <a:graphicData uri="http://schemas.openxmlformats.org/drawingml/2006/table">
            <a:tbl>
              <a:tblPr firstRow="1" firstCol="1" bandRow="1">
                <a:tableStyleId>{5C22544A-7EE6-4342-B048-85BDC9FD1C3A}</a:tableStyleId>
              </a:tblPr>
              <a:tblGrid>
                <a:gridCol w="660400"/>
                <a:gridCol w="1036955"/>
                <a:gridCol w="2136140"/>
                <a:gridCol w="3941445"/>
                <a:gridCol w="702310"/>
              </a:tblGrid>
              <a:tr h="187325">
                <a:tc>
                  <a:txBody>
                    <a:bodyPr/>
                    <a:lstStyle/>
                    <a:p>
                      <a:pPr algn="ctr">
                        <a:spcAft>
                          <a:spcPts val="0"/>
                        </a:spcAft>
                      </a:pPr>
                      <a:r>
                        <a:rPr lang="zh-CN" sz="900" kern="100">
                          <a:effectLst/>
                        </a:rPr>
                        <a:t>参数</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zh-CN" sz="900" kern="100">
                          <a:effectLst/>
                        </a:rPr>
                        <a:t>参数说明</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zh-CN" sz="900" kern="100">
                          <a:effectLst/>
                        </a:rPr>
                        <a:t>取值范围</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zh-CN" sz="900" kern="100">
                          <a:effectLst/>
                        </a:rPr>
                        <a:t>作用说明</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zh-CN" sz="900" kern="100">
                          <a:effectLst/>
                        </a:rPr>
                        <a:t>是否必需</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r>
              <a:tr h="481965">
                <a:tc>
                  <a:txBody>
                    <a:bodyPr/>
                    <a:lstStyle/>
                    <a:p>
                      <a:pPr algn="ctr">
                        <a:spcAft>
                          <a:spcPts val="0"/>
                        </a:spcAft>
                      </a:pPr>
                      <a:r>
                        <a:rPr lang="en-US" sz="900" kern="100">
                          <a:effectLst/>
                        </a:rPr>
                        <a:t>name</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zh-CN" sz="900" kern="100">
                          <a:effectLst/>
                          <a:latin typeface="Calibri" panose="020F0502020204030204"/>
                          <a:ea typeface="宋体" panose="02010600030101010101" pitchFamily="2" charset="-122"/>
                          <a:cs typeface="Times New Roman" panose="02020603050405020304"/>
                        </a:rPr>
                        <a:t>话题名称</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zh-CN" sz="900" kern="100">
                          <a:effectLst/>
                        </a:rPr>
                        <a:t>可以随意设置，须概括出话题意图，如</a:t>
                      </a:r>
                      <a:r>
                        <a:rPr lang="en-US" sz="900" kern="100">
                          <a:effectLst/>
                        </a:rPr>
                        <a:t>name=ask_fav_sports(</a:t>
                      </a:r>
                      <a:r>
                        <a:rPr lang="zh-CN" sz="900" kern="100">
                          <a:effectLst/>
                        </a:rPr>
                        <a:t>询问</a:t>
                      </a:r>
                      <a:r>
                        <a:rPr lang="en-US" sz="900" kern="100">
                          <a:effectLst/>
                        </a:rPr>
                        <a:t>_</a:t>
                      </a:r>
                      <a:r>
                        <a:rPr lang="zh-CN" sz="900" kern="100">
                          <a:effectLst/>
                        </a:rPr>
                        <a:t>喜欢的</a:t>
                      </a:r>
                      <a:r>
                        <a:rPr lang="en-US" sz="900" kern="100">
                          <a:effectLst/>
                        </a:rPr>
                        <a:t>_</a:t>
                      </a:r>
                      <a:r>
                        <a:rPr lang="zh-CN" sz="900" kern="100">
                          <a:effectLst/>
                        </a:rPr>
                        <a:t>运动</a:t>
                      </a:r>
                      <a:r>
                        <a:rPr lang="en-US" sz="900" kern="100">
                          <a:effectLst/>
                        </a:rPr>
                        <a:t>)</a:t>
                      </a:r>
                      <a:r>
                        <a:rPr lang="zh-CN" sz="900" kern="100">
                          <a:effectLst/>
                        </a:rPr>
                        <a:t>，单词之间以</a:t>
                      </a:r>
                      <a:r>
                        <a:rPr lang="en-US" sz="900" kern="100">
                          <a:effectLst/>
                        </a:rPr>
                        <a:t>_</a:t>
                      </a:r>
                      <a:r>
                        <a:rPr lang="zh-CN" sz="900" kern="100">
                          <a:effectLst/>
                        </a:rPr>
                        <a:t>分隔</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l">
                        <a:spcAft>
                          <a:spcPts val="0"/>
                        </a:spcAft>
                      </a:pPr>
                      <a:r>
                        <a:rPr lang="zh-CN" sz="900" kern="100">
                          <a:effectLst/>
                        </a:rPr>
                        <a:t>话题名是该话题的标识，每个话题名应是唯一的，如果要激活一个话题，只须（话题名</a:t>
                      </a:r>
                      <a:r>
                        <a:rPr lang="en-US" sz="900" kern="100">
                          <a:effectLst/>
                        </a:rPr>
                        <a:t>=active</a:t>
                      </a:r>
                      <a:r>
                        <a:rPr lang="zh-CN" sz="900" kern="100">
                          <a:effectLst/>
                        </a:rPr>
                        <a:t>）即可，如果该话题满足条件后需提交表单，要以</a:t>
                      </a:r>
                      <a:r>
                        <a:rPr lang="en-US" sz="900" kern="100">
                          <a:effectLst/>
                        </a:rPr>
                        <a:t>_httppost</a:t>
                      </a:r>
                      <a:r>
                        <a:rPr lang="zh-CN" sz="900" kern="100">
                          <a:effectLst/>
                        </a:rPr>
                        <a:t>为后缀</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zh-CN" sz="900" kern="100">
                          <a:effectLst/>
                        </a:rPr>
                        <a:t>是</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r>
              <a:tr h="161925">
                <a:tc>
                  <a:txBody>
                    <a:bodyPr/>
                    <a:lstStyle/>
                    <a:p>
                      <a:pPr algn="ctr">
                        <a:spcAft>
                          <a:spcPts val="0"/>
                        </a:spcAft>
                      </a:pPr>
                      <a:r>
                        <a:rPr lang="en-US" sz="900" kern="100">
                          <a:effectLst/>
                        </a:rPr>
                        <a:t>action</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zh-CN" sz="900" kern="100">
                          <a:effectLst/>
                          <a:latin typeface="Calibri" panose="020F0502020204030204"/>
                          <a:ea typeface="宋体" panose="02010600030101010101" pitchFamily="2" charset="-122"/>
                          <a:cs typeface="Times New Roman" panose="02020603050405020304"/>
                        </a:rPr>
                        <a:t>话题工作方式</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en-US" sz="900" kern="100">
                          <a:effectLst/>
                        </a:rPr>
                        <a:t>select</a:t>
                      </a:r>
                      <a:r>
                        <a:rPr lang="zh-CN" sz="900" kern="100">
                          <a:effectLst/>
                        </a:rPr>
                        <a:t>、</a:t>
                      </a:r>
                      <a:r>
                        <a:rPr lang="en-US" altLang="zh-CN" sz="900" kern="100">
                          <a:effectLst/>
                        </a:rPr>
                        <a:t>find</a:t>
                      </a:r>
                      <a:r>
                        <a:rPr lang="zh-CN" altLang="en-US" sz="900" kern="100">
                          <a:effectLst/>
                        </a:rPr>
                        <a:t>、</a:t>
                      </a:r>
                      <a:r>
                        <a:rPr lang="en-US" altLang="zh-CN" sz="900" kern="100">
                          <a:effectLst/>
                        </a:rPr>
                        <a:t>interrupt</a:t>
                      </a:r>
                      <a:endParaRPr lang="en-US" alt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l">
                        <a:spcAft>
                          <a:spcPts val="0"/>
                        </a:spcAft>
                      </a:pPr>
                      <a:r>
                        <a:rPr lang="en-US" sz="900" kern="100">
                          <a:effectLst/>
                        </a:rPr>
                        <a:t> </a:t>
                      </a:r>
                      <a:r>
                        <a:rPr lang="en-US" altLang="zh-CN" sz="900" b="0">
                          <a:sym typeface="+mn-ea"/>
                        </a:rPr>
                        <a:t>action </a:t>
                      </a:r>
                      <a:r>
                        <a:rPr lang="zh-CN" altLang="zh-CN" sz="900">
                          <a:sym typeface="+mn-ea"/>
                        </a:rPr>
                        <a:t>一般情况下为 </a:t>
                      </a:r>
                      <a:r>
                        <a:rPr lang="en-US" altLang="zh-CN" sz="900">
                          <a:sym typeface="+mn-ea"/>
                        </a:rPr>
                        <a:t>select</a:t>
                      </a:r>
                      <a:r>
                        <a:rPr lang="zh-CN" altLang="zh-CN" sz="900">
                          <a:sym typeface="+mn-ea"/>
                        </a:rPr>
                        <a:t>，但是多项策略选择或者连续发问后最终推荐方案的 </a:t>
                      </a:r>
                      <a:r>
                        <a:rPr lang="en-US" altLang="zh-CN" sz="900">
                          <a:sym typeface="+mn-ea"/>
                        </a:rPr>
                        <a:t>action </a:t>
                      </a:r>
                      <a:r>
                        <a:rPr lang="zh-CN" altLang="zh-CN" sz="900">
                          <a:sym typeface="+mn-ea"/>
                        </a:rPr>
                        <a:t>后面为 </a:t>
                      </a:r>
                      <a:r>
                        <a:rPr lang="en-US" altLang="zh-CN" sz="900">
                          <a:sym typeface="+mn-ea"/>
                        </a:rPr>
                        <a:t>find</a:t>
                      </a:r>
                      <a:r>
                        <a:rPr lang="zh-CN" altLang="zh-CN" sz="900">
                          <a:sym typeface="+mn-ea"/>
                        </a:rPr>
                        <a:t>。</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zh-CN" sz="900" kern="100">
                          <a:effectLst/>
                        </a:rPr>
                        <a:t>是</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r>
              <a:tr h="539750">
                <a:tc>
                  <a:txBody>
                    <a:bodyPr/>
                    <a:lstStyle/>
                    <a:p>
                      <a:pPr algn="ctr">
                        <a:spcAft>
                          <a:spcPts val="0"/>
                        </a:spcAft>
                      </a:pPr>
                      <a:r>
                        <a:rPr lang="en-US" sz="900" kern="100">
                          <a:effectLst/>
                        </a:rPr>
                        <a:t>status</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zh-CN" sz="900" kern="100">
                          <a:effectLst/>
                        </a:rPr>
                        <a:t>话题状态</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en-US" sz="900" kern="100">
                          <a:effectLst/>
                        </a:rPr>
                        <a:t>active</a:t>
                      </a:r>
                      <a:r>
                        <a:rPr lang="zh-CN" sz="900" kern="100">
                          <a:effectLst/>
                        </a:rPr>
                        <a:t>、</a:t>
                      </a:r>
                      <a:r>
                        <a:rPr lang="en-US" sz="900" kern="100">
                          <a:effectLst/>
                        </a:rPr>
                        <a:t>waiting</a:t>
                      </a:r>
                      <a:r>
                        <a:rPr lang="zh-CN" sz="900" kern="100">
                          <a:effectLst/>
                        </a:rPr>
                        <a:t>、</a:t>
                      </a:r>
                      <a:r>
                        <a:rPr lang="en-US" sz="900" kern="100">
                          <a:effectLst/>
                        </a:rPr>
                        <a:t>listening</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l">
                        <a:spcAft>
                          <a:spcPts val="0"/>
                        </a:spcAft>
                      </a:pPr>
                      <a:r>
                        <a:rPr lang="zh-CN" sz="900" kern="100">
                          <a:effectLst/>
                        </a:rPr>
                        <a:t>表示该话题的状态，</a:t>
                      </a:r>
                      <a:r>
                        <a:rPr lang="en-US" sz="900" kern="100">
                          <a:effectLst/>
                        </a:rPr>
                        <a:t>active</a:t>
                      </a:r>
                      <a:r>
                        <a:rPr lang="zh-CN" sz="900" kern="100">
                          <a:effectLst/>
                        </a:rPr>
                        <a:t>：激活（该状态下，会输出该话题的内容，如：你喜欢什么运动），</a:t>
                      </a:r>
                      <a:r>
                        <a:rPr lang="en-US" sz="900" kern="100">
                          <a:effectLst/>
                        </a:rPr>
                        <a:t>waiting</a:t>
                      </a:r>
                      <a:r>
                        <a:rPr lang="zh-CN" sz="900" kern="100">
                          <a:effectLst/>
                        </a:rPr>
                        <a:t>：等待（等待其他话题激活命令），</a:t>
                      </a:r>
                      <a:r>
                        <a:rPr lang="en-US" sz="900" kern="100">
                          <a:effectLst/>
                        </a:rPr>
                        <a:t>listening:</a:t>
                      </a:r>
                      <a:r>
                        <a:rPr lang="zh-CN" sz="900" kern="100">
                          <a:effectLst/>
                        </a:rPr>
                        <a:t>监听（监听对话内容，满足该话题使用的规则及设置条件即激活该话题）</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zh-CN" sz="900" kern="100">
                          <a:effectLst/>
                        </a:rPr>
                        <a:t>是</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r>
              <a:tr h="168910">
                <a:tc>
                  <a:txBody>
                    <a:bodyPr/>
                    <a:lstStyle/>
                    <a:p>
                      <a:pPr algn="ctr">
                        <a:spcAft>
                          <a:spcPts val="0"/>
                        </a:spcAft>
                      </a:pPr>
                      <a:r>
                        <a:rPr lang="en-US" sz="900" kern="100">
                          <a:effectLst/>
                        </a:rPr>
                        <a:t>style</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zh-CN" sz="900" kern="100">
                          <a:effectLst/>
                        </a:rPr>
                        <a:t>话题类型</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en-US" sz="900" kern="100">
                          <a:effectLst/>
                        </a:rPr>
                        <a:t>order</a:t>
                      </a:r>
                      <a:r>
                        <a:rPr lang="zh-CN" sz="900" kern="100">
                          <a:effectLst/>
                        </a:rPr>
                        <a:t>、</a:t>
                      </a:r>
                      <a:r>
                        <a:rPr lang="en-US" sz="900" kern="100">
                          <a:effectLst/>
                        </a:rPr>
                        <a:t>solution</a:t>
                      </a:r>
                      <a:r>
                        <a:rPr lang="zh-CN" sz="900" kern="100">
                          <a:effectLst/>
                        </a:rPr>
                        <a:t>、</a:t>
                      </a:r>
                      <a:r>
                        <a:rPr lang="en-US" sz="900" kern="100">
                          <a:effectLst/>
                        </a:rPr>
                        <a:t>interrupt</a:t>
                      </a:r>
                      <a:r>
                        <a:rPr lang="zh-CN" altLang="en-US" sz="900" kern="100">
                          <a:effectLst/>
                        </a:rPr>
                        <a:t>等</a:t>
                      </a:r>
                      <a:endParaRPr lang="zh-CN" altLang="en-US"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l">
                        <a:spcAft>
                          <a:spcPts val="0"/>
                        </a:spcAft>
                      </a:pPr>
                      <a:r>
                        <a:rPr lang="en-US" sz="900" kern="100">
                          <a:effectLst/>
                        </a:rPr>
                        <a:t>order   </a:t>
                      </a:r>
                      <a:r>
                        <a:rPr lang="zh-CN" altLang="en-US" sz="900" kern="100">
                          <a:effectLst/>
                        </a:rPr>
                        <a:t>表示</a:t>
                      </a:r>
                      <a:r>
                        <a:rPr lang="en-US" altLang="zh-CN" sz="900" kern="100">
                          <a:effectLst/>
                        </a:rPr>
                        <a:t>condition</a:t>
                      </a:r>
                      <a:r>
                        <a:rPr lang="zh-CN" altLang="en-US" sz="900" kern="100">
                          <a:effectLst/>
                        </a:rPr>
                        <a:t>是按顺序执行；</a:t>
                      </a:r>
                      <a:endParaRPr lang="zh-CN" altLang="en-US" sz="900" kern="100">
                        <a:effectLst/>
                      </a:endParaRPr>
                    </a:p>
                    <a:p>
                      <a:pPr algn="l">
                        <a:spcAft>
                          <a:spcPts val="0"/>
                        </a:spcAft>
                      </a:pPr>
                      <a:r>
                        <a:rPr lang="zh-CN" altLang="en-US" sz="900" kern="100">
                          <a:effectLst/>
                          <a:latin typeface="Calibri" panose="020F0502020204030204"/>
                          <a:ea typeface="宋体" panose="02010600030101010101" pitchFamily="2" charset="-122"/>
                          <a:cs typeface="Times New Roman" panose="02020603050405020304"/>
                        </a:rPr>
                        <a:t>其他取值在下文做详细说明。</a:t>
                      </a:r>
                      <a:endParaRPr lang="zh-CN" altLang="en-US"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zh-CN" sz="900" kern="100">
                          <a:effectLst/>
                        </a:rPr>
                        <a:t>否</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r>
              <a:tr h="262890">
                <a:tc>
                  <a:txBody>
                    <a:bodyPr/>
                    <a:lstStyle/>
                    <a:p>
                      <a:pPr algn="ctr">
                        <a:spcAft>
                          <a:spcPts val="0"/>
                        </a:spcAft>
                      </a:pPr>
                      <a:r>
                        <a:rPr lang="en-US" sz="900" kern="100">
                          <a:effectLst/>
                        </a:rPr>
                        <a:t>conflict</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zh-CN" sz="900" kern="100">
                          <a:effectLst/>
                        </a:rPr>
                        <a:t>屏蔽</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zh-CN" sz="900" kern="100">
                          <a:effectLst/>
                        </a:rPr>
                        <a:t>已存在的话题名，中间以英文逗号分隔</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l">
                        <a:spcAft>
                          <a:spcPts val="0"/>
                        </a:spcAft>
                      </a:pPr>
                      <a:r>
                        <a:rPr lang="zh-CN" sz="900" kern="100">
                          <a:effectLst/>
                        </a:rPr>
                        <a:t>此参数只适用于监听状态的话题，被屏蔽的话题内的对话，不会被监听到</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zh-CN" sz="900" kern="100">
                          <a:effectLst/>
                        </a:rPr>
                        <a:t>否</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r>
              <a:tr h="539750">
                <a:tc>
                  <a:txBody>
                    <a:bodyPr/>
                    <a:lstStyle/>
                    <a:p>
                      <a:pPr algn="ctr">
                        <a:spcAft>
                          <a:spcPts val="0"/>
                        </a:spcAft>
                      </a:pPr>
                      <a:r>
                        <a:rPr lang="en-US" sz="900" kern="100">
                          <a:effectLst/>
                        </a:rPr>
                        <a:t>condition</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zh-CN" sz="900" kern="100">
                          <a:effectLst/>
                        </a:rPr>
                        <a:t>必要话题条件</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zh-CN" sz="900" kern="100">
                          <a:effectLst/>
                        </a:rPr>
                        <a:t>可以随意设置，须表明该条件内容，如：</a:t>
                      </a:r>
                      <a:r>
                        <a:rPr lang="en-US" sz="900" kern="100">
                          <a:effectLst/>
                        </a:rPr>
                        <a:t>condition=fav_sports(</a:t>
                      </a:r>
                      <a:r>
                        <a:rPr lang="zh-CN" sz="900" kern="100">
                          <a:effectLst/>
                        </a:rPr>
                        <a:t>喜欢的运动</a:t>
                      </a:r>
                      <a:r>
                        <a:rPr lang="en-US" sz="900" kern="100">
                          <a:effectLst/>
                        </a:rPr>
                        <a:t>)</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l">
                        <a:spcAft>
                          <a:spcPts val="0"/>
                        </a:spcAft>
                      </a:pPr>
                      <a:r>
                        <a:rPr lang="zh-CN" sz="900" kern="100">
                          <a:effectLst/>
                        </a:rPr>
                        <a:t>话题必须要满足的条件，且会输出设置内容（如：你喜欢什么运动），可以有多个</a:t>
                      </a:r>
                      <a:r>
                        <a:rPr lang="en-US" sz="900" kern="100">
                          <a:effectLst/>
                        </a:rPr>
                        <a:t>condition</a:t>
                      </a:r>
                      <a:r>
                        <a:rPr lang="zh-CN" sz="900" kern="100">
                          <a:effectLst/>
                        </a:rPr>
                        <a:t>，每个</a:t>
                      </a:r>
                      <a:r>
                        <a:rPr lang="en-US" sz="900" kern="100">
                          <a:effectLst/>
                        </a:rPr>
                        <a:t>condition</a:t>
                      </a:r>
                      <a:r>
                        <a:rPr lang="zh-CN" sz="900" kern="100">
                          <a:effectLst/>
                        </a:rPr>
                        <a:t>的条件都满足后，才会向后继续执行</a:t>
                      </a:r>
                      <a:r>
                        <a:rPr lang="en-US" sz="900" kern="100">
                          <a:effectLst/>
                        </a:rPr>
                        <a:t>,</a:t>
                      </a:r>
                      <a:r>
                        <a:rPr lang="zh-CN" sz="900" kern="100">
                          <a:effectLst/>
                        </a:rPr>
                        <a:t>如果设置</a:t>
                      </a:r>
                      <a:r>
                        <a:rPr lang="en-US" sz="900" kern="100">
                          <a:effectLst/>
                        </a:rPr>
                        <a:t>condition=fav_sports::1,</a:t>
                      </a:r>
                      <a:r>
                        <a:rPr lang="zh-CN" sz="900" kern="100">
                          <a:effectLst/>
                        </a:rPr>
                        <a:t>则设置内容只会输出一次</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zh-CN" sz="900" kern="100">
                          <a:effectLst/>
                        </a:rPr>
                        <a:t>否</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r>
              <a:tr h="378460">
                <a:tc>
                  <a:txBody>
                    <a:bodyPr/>
                    <a:lstStyle/>
                    <a:p>
                      <a:pPr algn="ctr">
                        <a:spcAft>
                          <a:spcPts val="0"/>
                        </a:spcAft>
                      </a:pPr>
                      <a:r>
                        <a:rPr lang="en-US" sz="900" kern="100">
                          <a:effectLst/>
                        </a:rPr>
                        <a:t>reference</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zh-CN" sz="900" kern="100">
                          <a:effectLst/>
                        </a:rPr>
                        <a:t>附加话题条件</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zh-CN" sz="900" kern="100">
                          <a:effectLst/>
                        </a:rPr>
                        <a:t>可以随意设置，如：</a:t>
                      </a:r>
                      <a:r>
                        <a:rPr lang="en-US" sz="900" kern="100">
                          <a:effectLst/>
                        </a:rPr>
                        <a:t>reference=sport_time(</a:t>
                      </a:r>
                      <a:r>
                        <a:rPr lang="zh-CN" sz="900" kern="100">
                          <a:effectLst/>
                        </a:rPr>
                        <a:t>运动次数</a:t>
                      </a:r>
                      <a:r>
                        <a:rPr lang="en-US" sz="900" kern="100">
                          <a:effectLst/>
                        </a:rPr>
                        <a:t>)</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l">
                        <a:spcAft>
                          <a:spcPts val="0"/>
                        </a:spcAft>
                      </a:pPr>
                      <a:r>
                        <a:rPr lang="zh-CN" sz="900" kern="100">
                          <a:effectLst/>
                        </a:rPr>
                        <a:t>话题附加条件，可以有多个，效果相当于只在这个话题激活时存在的监听，设置内容不会输出，该条件可以不满足</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zh-CN" sz="900" kern="100">
                          <a:effectLst/>
                        </a:rPr>
                        <a:t>否</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r>
              <a:tr h="809625">
                <a:tc>
                  <a:txBody>
                    <a:bodyPr/>
                    <a:lstStyle/>
                    <a:p>
                      <a:pPr algn="ctr">
                        <a:spcAft>
                          <a:spcPts val="0"/>
                        </a:spcAft>
                      </a:pPr>
                      <a:r>
                        <a:rPr lang="en-US" sz="900" kern="100">
                          <a:effectLst/>
                        </a:rPr>
                        <a:t>process</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zh-CN" sz="900" kern="100">
                          <a:effectLst/>
                        </a:rPr>
                        <a:t>话题流程</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zh-CN" sz="900" kern="100">
                          <a:effectLst/>
                        </a:rPr>
                        <a:t>已存在的条件名（如：</a:t>
                      </a:r>
                      <a:r>
                        <a:rPr lang="en-US" sz="900" kern="100">
                          <a:effectLst/>
                        </a:rPr>
                        <a:t>fav_sports</a:t>
                      </a:r>
                      <a:r>
                        <a:rPr lang="zh-CN" sz="900" kern="100">
                          <a:effectLst/>
                        </a:rPr>
                        <a:t>、</a:t>
                      </a:r>
                      <a:r>
                        <a:rPr lang="en-US" sz="900" kern="100">
                          <a:effectLst/>
                        </a:rPr>
                        <a:t>sport_time</a:t>
                      </a:r>
                      <a:r>
                        <a:rPr lang="zh-CN" sz="900" kern="100">
                          <a:effectLst/>
                        </a:rPr>
                        <a:t>）或</a:t>
                      </a:r>
                      <a:r>
                        <a:rPr lang="en-US" sz="900" kern="100">
                          <a:effectLst/>
                        </a:rPr>
                        <a:t>nextStep</a:t>
                      </a:r>
                      <a:r>
                        <a:rPr lang="zh-CN" sz="900" kern="100">
                          <a:effectLst/>
                        </a:rPr>
                        <a:t>或</a:t>
                      </a:r>
                      <a:r>
                        <a:rPr lang="en-US" sz="900" kern="100">
                          <a:effectLst/>
                        </a:rPr>
                        <a:t>completed</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l">
                        <a:spcAft>
                          <a:spcPts val="0"/>
                        </a:spcAft>
                      </a:pPr>
                      <a:r>
                        <a:rPr lang="zh-CN" sz="900" kern="100">
                          <a:effectLst/>
                        </a:rPr>
                        <a:t>话题条件满足后的执行流程，可以有多个，如：</a:t>
                      </a:r>
                      <a:r>
                        <a:rPr lang="en-US" sz="900" kern="100">
                          <a:effectLst/>
                        </a:rPr>
                        <a:t>process=fav_sports=</a:t>
                      </a:r>
                      <a:r>
                        <a:rPr lang="zh-CN" sz="900" kern="100">
                          <a:effectLst/>
                        </a:rPr>
                        <a:t>足球</a:t>
                      </a:r>
                      <a:r>
                        <a:rPr lang="en-US" sz="900" kern="100">
                          <a:effectLst/>
                        </a:rPr>
                        <a:t>|</a:t>
                      </a:r>
                      <a:r>
                        <a:rPr lang="zh-CN" sz="900" kern="100">
                          <a:effectLst/>
                        </a:rPr>
                        <a:t>足球话题</a:t>
                      </a:r>
                      <a:r>
                        <a:rPr lang="en-US" sz="900" kern="100">
                          <a:effectLst/>
                        </a:rPr>
                        <a:t>=active|</a:t>
                      </a:r>
                      <a:r>
                        <a:rPr lang="zh-CN" sz="900" kern="100">
                          <a:effectLst/>
                        </a:rPr>
                        <a:t>（当喜欢的运动是足球即激活足球话题），如果</a:t>
                      </a:r>
                      <a:r>
                        <a:rPr lang="en-US" sz="900" kern="100">
                          <a:effectLst/>
                        </a:rPr>
                        <a:t>process=nextStep=xxx|xxx=active|</a:t>
                      </a:r>
                      <a:r>
                        <a:rPr lang="zh-CN" sz="900" kern="100">
                          <a:effectLst/>
                        </a:rPr>
                        <a:t>则表示可以由后台决定</a:t>
                      </a:r>
                      <a:r>
                        <a:rPr lang="en-US" sz="900" kern="100">
                          <a:effectLst/>
                        </a:rPr>
                        <a:t>xxx</a:t>
                      </a:r>
                      <a:r>
                        <a:rPr lang="zh-CN" sz="900" kern="100">
                          <a:effectLst/>
                        </a:rPr>
                        <a:t>话题激活</a:t>
                      </a:r>
                      <a:endParaRPr lang="zh-CN" sz="900" kern="100">
                        <a:effectLst/>
                      </a:endParaRPr>
                    </a:p>
                    <a:p>
                      <a:pPr algn="l">
                        <a:spcAft>
                          <a:spcPts val="0"/>
                        </a:spcAft>
                      </a:pPr>
                      <a:r>
                        <a:rPr lang="en-US" sz="900" kern="100">
                          <a:effectLst/>
                        </a:rPr>
                        <a:t>Process=completed=true|sports_topic_httppost=active|</a:t>
                      </a:r>
                      <a:r>
                        <a:rPr lang="zh-CN" sz="900" kern="100">
                          <a:effectLst/>
                        </a:rPr>
                        <a:t>表示只要条件满足即激活话题</a:t>
                      </a:r>
                      <a:r>
                        <a:rPr lang="en-US" sz="900" kern="100">
                          <a:effectLst/>
                        </a:rPr>
                        <a:t>sports_topic_httppost</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c>
                  <a:txBody>
                    <a:bodyPr/>
                    <a:lstStyle/>
                    <a:p>
                      <a:pPr algn="ctr">
                        <a:spcAft>
                          <a:spcPts val="0"/>
                        </a:spcAft>
                      </a:pPr>
                      <a:r>
                        <a:rPr lang="zh-CN" sz="900" kern="100">
                          <a:effectLst/>
                        </a:rPr>
                        <a:t>是</a:t>
                      </a:r>
                      <a:endParaRPr lang="zh-CN" sz="900" kern="100">
                        <a:effectLst/>
                        <a:latin typeface="Calibri" panose="020F0502020204030204"/>
                        <a:ea typeface="宋体" panose="02010600030101010101" pitchFamily="2" charset="-122"/>
                        <a:cs typeface="Times New Roman" panose="02020603050405020304"/>
                      </a:endParaRPr>
                    </a:p>
                  </a:txBody>
                  <a:tcPr marL="35487" marR="35487" marT="0" marB="0" anchor="ctr"/>
                </a:tc>
              </a:tr>
            </a:tbl>
          </a:graphicData>
        </a:graphic>
      </p:graphicFrame>
      <p:sp>
        <p:nvSpPr>
          <p:cNvPr id="2" name="矩形 1"/>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5" name="矩形 4"/>
          <p:cNvSpPr/>
          <p:nvPr/>
        </p:nvSpPr>
        <p:spPr>
          <a:xfrm>
            <a:off x="306435" y="65845"/>
            <a:ext cx="1783080" cy="368300"/>
          </a:xfrm>
          <a:prstGeom prst="rect">
            <a:avLst/>
          </a:prstGeom>
        </p:spPr>
        <p:txBody>
          <a:bodyPr wrap="none">
            <a:spAutoFit/>
          </a:bodyPr>
          <a:p>
            <a:r>
              <a:rPr lang="zh-CN" altLang="en-US" b="1">
                <a:solidFill>
                  <a:schemeClr val="accent1"/>
                </a:solidFill>
              </a:rPr>
              <a:t>知识库编辑讲义</a:t>
            </a:r>
            <a:endParaRPr lang="zh-CN" altLang="en-US" b="1">
              <a:solidFill>
                <a:schemeClr val="accent1"/>
              </a:solidFill>
            </a:endParaRPr>
          </a:p>
        </p:txBody>
      </p:sp>
      <p:pic>
        <p:nvPicPr>
          <p:cNvPr id="6"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36201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五</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话题单元（</a:t>
            </a:r>
            <a:r>
              <a:rPr 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参数说明</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435" y="1215001"/>
            <a:ext cx="1554480" cy="299085"/>
          </a:xfrm>
          <a:prstGeom prst="rect">
            <a:avLst/>
          </a:prstGeom>
        </p:spPr>
        <p:txBody>
          <a:bodyPr wrap="none">
            <a:spAutoFit/>
          </a:bodyPr>
          <a:lstStyle/>
          <a:p>
            <a:r>
              <a:rPr lang="zh-CN" altLang="zh-CN" sz="1350"/>
              <a:t>话题单元使用说明</a:t>
            </a:r>
            <a:endParaRPr lang="zh-CN" altLang="en-US" sz="1350"/>
          </a:p>
        </p:txBody>
      </p:sp>
      <p:sp>
        <p:nvSpPr>
          <p:cNvPr id="6" name="矩形 5"/>
          <p:cNvSpPr/>
          <p:nvPr/>
        </p:nvSpPr>
        <p:spPr>
          <a:xfrm>
            <a:off x="5653477" y="1169411"/>
            <a:ext cx="2661763" cy="3617595"/>
          </a:xfrm>
          <a:prstGeom prst="rect">
            <a:avLst/>
          </a:prstGeom>
        </p:spPr>
        <p:txBody>
          <a:bodyPr wrap="square">
            <a:spAutoFit/>
          </a:bodyPr>
          <a:lstStyle/>
          <a:p>
            <a:pPr>
              <a:lnSpc>
                <a:spcPts val="2500"/>
              </a:lnSpc>
            </a:pPr>
            <a:r>
              <a:rPr lang="zh-CN" altLang="zh-CN" sz="1350"/>
              <a:t>您好！这里是齐悟水果超市，您想买什么水果呢？西瓜、葡萄、草莓、苹果？</a:t>
            </a:r>
            <a:endParaRPr lang="zh-CN" altLang="zh-CN" sz="1350"/>
          </a:p>
          <a:p>
            <a:pPr>
              <a:lnSpc>
                <a:spcPts val="2500"/>
              </a:lnSpc>
            </a:pPr>
            <a:endParaRPr lang="zh-CN" altLang="zh-CN" sz="1350"/>
          </a:p>
          <a:p>
            <a:pPr>
              <a:lnSpc>
                <a:spcPts val="2500"/>
              </a:lnSpc>
            </a:pPr>
            <a:r>
              <a:rPr lang="zh-CN" altLang="zh-CN" sz="1350"/>
              <a:t>这句话表示机器人输出的话，要使用中文标点</a:t>
            </a:r>
            <a:r>
              <a:rPr lang="zh-CN" altLang="zh-CN" sz="1350" b="1"/>
              <a:t>（使用英文标点比如英文引号</a:t>
            </a:r>
            <a:r>
              <a:rPr lang="en-US" altLang="zh-CN" sz="1350" b="1"/>
              <a:t>”</a:t>
            </a:r>
            <a:r>
              <a:rPr lang="zh-CN" altLang="zh-CN" sz="1350" b="1"/>
              <a:t>会导致写好的代码上传不上去</a:t>
            </a:r>
            <a:r>
              <a:rPr lang="zh-CN" altLang="zh-CN" sz="1350" b="1" smtClean="0"/>
              <a:t>）</a:t>
            </a:r>
            <a:endParaRPr lang="en-US" altLang="zh-CN" sz="1350" b="1" smtClean="0"/>
          </a:p>
          <a:p>
            <a:pPr>
              <a:lnSpc>
                <a:spcPts val="2500"/>
              </a:lnSpc>
            </a:pPr>
            <a:endParaRPr lang="en-US" altLang="zh-CN" sz="1350" b="1"/>
          </a:p>
          <a:p>
            <a:pPr>
              <a:lnSpc>
                <a:spcPts val="2500"/>
              </a:lnSpc>
            </a:pPr>
            <a:r>
              <a:rPr lang="zh-CN" altLang="zh-CN" sz="1350" b="1" smtClean="0"/>
              <a:t>图</a:t>
            </a:r>
            <a:r>
              <a:rPr lang="zh-CN" altLang="zh-CN" sz="1350" b="1"/>
              <a:t>中标黄的部分都要使用英文和英文标点</a:t>
            </a:r>
            <a:endParaRPr lang="zh-CN" altLang="en-US" sz="1350"/>
          </a:p>
        </p:txBody>
      </p:sp>
      <p:pic>
        <p:nvPicPr>
          <p:cNvPr id="10" name="图片 9"/>
          <p:cNvPicPr>
            <a:picLocks noChangeAspect="1"/>
          </p:cNvPicPr>
          <p:nvPr/>
        </p:nvPicPr>
        <p:blipFill>
          <a:blip r:embed="rId1"/>
          <a:stretch>
            <a:fillRect/>
          </a:stretch>
        </p:blipFill>
        <p:spPr>
          <a:xfrm>
            <a:off x="360587" y="1255202"/>
            <a:ext cx="4806854" cy="3603593"/>
          </a:xfrm>
          <a:prstGeom prst="rect">
            <a:avLst/>
          </a:prstGeom>
        </p:spPr>
      </p:pic>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5" name="矩形 4"/>
          <p:cNvSpPr/>
          <p:nvPr/>
        </p:nvSpPr>
        <p:spPr>
          <a:xfrm>
            <a:off x="306435" y="65845"/>
            <a:ext cx="1783080" cy="368300"/>
          </a:xfrm>
          <a:prstGeom prst="rect">
            <a:avLst/>
          </a:prstGeom>
        </p:spPr>
        <p:txBody>
          <a:bodyPr wrap="none">
            <a:spAutoFit/>
          </a:bodyPr>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52965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五</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话题单元（不连接后台的</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actions</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5" name="矩形 4"/>
          <p:cNvSpPr/>
          <p:nvPr/>
        </p:nvSpPr>
        <p:spPr>
          <a:xfrm>
            <a:off x="306435" y="65845"/>
            <a:ext cx="1783080" cy="368300"/>
          </a:xfrm>
          <a:prstGeom prst="rect">
            <a:avLst/>
          </a:prstGeom>
        </p:spPr>
        <p:txBody>
          <a:bodyPr wrap="none">
            <a:spAutoFit/>
          </a:bodyPr>
          <a:p>
            <a:r>
              <a:rPr lang="zh-CN" altLang="en-US" b="1">
                <a:solidFill>
                  <a:schemeClr val="accent1"/>
                </a:solidFill>
              </a:rPr>
              <a:t>知识库编辑讲义</a:t>
            </a:r>
            <a:endParaRPr lang="zh-CN" altLang="en-US" b="1">
              <a:solidFill>
                <a:schemeClr val="accent1"/>
              </a:solidFill>
            </a:endParaRPr>
          </a:p>
        </p:txBody>
      </p:sp>
      <p:pic>
        <p:nvPicPr>
          <p:cNvPr id="6"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36201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五</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话题单元（</a:t>
            </a:r>
            <a:r>
              <a:rPr 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参数说明</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
        <p:nvSpPr>
          <p:cNvPr id="3" name="矩形 2"/>
          <p:cNvSpPr/>
          <p:nvPr/>
        </p:nvSpPr>
        <p:spPr>
          <a:xfrm>
            <a:off x="414020" y="1302385"/>
            <a:ext cx="8385175" cy="3599815"/>
          </a:xfrm>
          <a:prstGeom prst="rect">
            <a:avLst/>
          </a:prstGeom>
        </p:spPr>
        <p:txBody>
          <a:bodyPr wrap="square">
            <a:spAutoFit/>
          </a:bodyPr>
          <a:p>
            <a:pPr>
              <a:lnSpc>
                <a:spcPct val="100000"/>
              </a:lnSpc>
            </a:pPr>
            <a:r>
              <a:rPr lang="en-US" sz="1200" b="1" smtClean="0">
                <a:latin typeface="+mn-ea"/>
                <a:cs typeface="+mn-ea"/>
              </a:rPr>
              <a:t>1.</a:t>
            </a:r>
            <a:r>
              <a:rPr lang="en-US" altLang="zh-CN" sz="1200" b="1" smtClean="0">
                <a:latin typeface="+mn-ea"/>
                <a:cs typeface="+mn-ea"/>
              </a:rPr>
              <a:t>name</a:t>
            </a:r>
            <a:r>
              <a:rPr lang="zh-CN" altLang="en-US" sz="1200" b="1" smtClean="0">
                <a:latin typeface="+mn-ea"/>
                <a:cs typeface="+mn-ea"/>
              </a:rPr>
              <a:t>：</a:t>
            </a:r>
            <a:r>
              <a:rPr lang="zh-CN" altLang="zh-CN" sz="1200" smtClean="0">
                <a:latin typeface="+mn-ea"/>
                <a:cs typeface="+mn-ea"/>
              </a:rPr>
              <a:t>是</a:t>
            </a:r>
            <a:r>
              <a:rPr lang="zh-CN" altLang="zh-CN" sz="1200">
                <a:latin typeface="+mn-ea"/>
                <a:cs typeface="+mn-ea"/>
              </a:rPr>
              <a:t>这个</a:t>
            </a:r>
            <a:r>
              <a:rPr lang="en-US" altLang="zh-CN" sz="1200">
                <a:latin typeface="+mn-ea"/>
                <a:cs typeface="+mn-ea"/>
              </a:rPr>
              <a:t>action</a:t>
            </a:r>
            <a:r>
              <a:rPr lang="zh-CN" altLang="zh-CN" sz="1200">
                <a:latin typeface="+mn-ea"/>
                <a:cs typeface="+mn-ea"/>
              </a:rPr>
              <a:t>的名字，这个名字要求好找好记</a:t>
            </a:r>
            <a:r>
              <a:rPr lang="zh-CN" altLang="zh-CN" sz="1200" b="1">
                <a:latin typeface="+mn-ea"/>
                <a:cs typeface="+mn-ea"/>
              </a:rPr>
              <a:t>（</a:t>
            </a:r>
            <a:r>
              <a:rPr lang="zh-CN" altLang="zh-CN" sz="1200">
                <a:latin typeface="+mn-ea"/>
                <a:cs typeface="+mn-ea"/>
              </a:rPr>
              <a:t>和别的话题的跳转对应</a:t>
            </a:r>
            <a:r>
              <a:rPr lang="zh-CN" altLang="zh-CN" sz="1200" b="1">
                <a:latin typeface="+mn-ea"/>
                <a:cs typeface="+mn-ea"/>
              </a:rPr>
              <a:t>，</a:t>
            </a:r>
            <a:r>
              <a:rPr lang="zh-CN" altLang="zh-CN" sz="1200">
                <a:solidFill>
                  <a:srgbClr val="FF0000"/>
                </a:solidFill>
                <a:latin typeface="+mn-ea"/>
                <a:cs typeface="+mn-ea"/>
              </a:rPr>
              <a:t>出错不能跳转</a:t>
            </a:r>
            <a:r>
              <a:rPr lang="zh-CN" altLang="zh-CN" sz="1200" b="1" smtClean="0">
                <a:latin typeface="+mn-ea"/>
                <a:cs typeface="+mn-ea"/>
              </a:rPr>
              <a:t>）</a:t>
            </a:r>
            <a:endParaRPr lang="zh-CN" altLang="zh-CN" sz="1200" b="1" smtClean="0">
              <a:latin typeface="+mn-ea"/>
              <a:cs typeface="+mn-ea"/>
            </a:endParaRPr>
          </a:p>
          <a:p>
            <a:pPr>
              <a:lnSpc>
                <a:spcPct val="100000"/>
              </a:lnSpc>
            </a:pPr>
            <a:endParaRPr lang="en-US" altLang="zh-CN" sz="1200" b="1" smtClean="0">
              <a:latin typeface="+mn-ea"/>
              <a:cs typeface="+mn-ea"/>
            </a:endParaRPr>
          </a:p>
          <a:p>
            <a:pPr>
              <a:lnSpc>
                <a:spcPct val="100000"/>
              </a:lnSpc>
            </a:pPr>
            <a:r>
              <a:rPr lang="en-US" sz="1200" b="1" smtClean="0">
                <a:latin typeface="+mn-ea"/>
                <a:cs typeface="+mn-ea"/>
              </a:rPr>
              <a:t>2.</a:t>
            </a:r>
            <a:r>
              <a:rPr lang="en-US" altLang="zh-CN" sz="1200" b="1" smtClean="0">
                <a:latin typeface="+mn-ea"/>
                <a:cs typeface="+mn-ea"/>
              </a:rPr>
              <a:t>status</a:t>
            </a:r>
            <a:r>
              <a:rPr lang="zh-CN" altLang="zh-CN" sz="1200" b="1">
                <a:latin typeface="+mn-ea"/>
                <a:cs typeface="+mn-ea"/>
              </a:rPr>
              <a:t>是这个</a:t>
            </a:r>
            <a:r>
              <a:rPr lang="en-US" altLang="zh-CN" sz="1200" b="1">
                <a:latin typeface="+mn-ea"/>
                <a:cs typeface="+mn-ea"/>
              </a:rPr>
              <a:t>action</a:t>
            </a:r>
            <a:r>
              <a:rPr lang="zh-CN" altLang="zh-CN" sz="1200" b="1">
                <a:latin typeface="+mn-ea"/>
                <a:cs typeface="+mn-ea"/>
              </a:rPr>
              <a:t>的状态</a:t>
            </a:r>
            <a:r>
              <a:rPr lang="zh-CN" altLang="zh-CN" sz="1200" b="1" smtClean="0">
                <a:latin typeface="+mn-ea"/>
                <a:cs typeface="+mn-ea"/>
              </a:rPr>
              <a:t>：</a:t>
            </a:r>
            <a:endParaRPr lang="en-US" altLang="zh-CN" sz="1200" b="1" smtClean="0">
              <a:latin typeface="+mn-ea"/>
              <a:cs typeface="+mn-ea"/>
            </a:endParaRPr>
          </a:p>
          <a:p>
            <a:pPr>
              <a:lnSpc>
                <a:spcPct val="100000"/>
              </a:lnSpc>
            </a:pPr>
            <a:r>
              <a:rPr lang="zh-CN" altLang="zh-CN" sz="1200" smtClean="0">
                <a:latin typeface="+mn-ea"/>
                <a:cs typeface="+mn-ea"/>
              </a:rPr>
              <a:t>如</a:t>
            </a:r>
            <a:r>
              <a:rPr lang="zh-CN" altLang="zh-CN" sz="1200">
                <a:latin typeface="+mn-ea"/>
                <a:cs typeface="+mn-ea"/>
              </a:rPr>
              <a:t>果这个</a:t>
            </a:r>
            <a:r>
              <a:rPr lang="en-US" altLang="zh-CN" sz="1200">
                <a:latin typeface="+mn-ea"/>
                <a:cs typeface="+mn-ea"/>
              </a:rPr>
              <a:t>action</a:t>
            </a:r>
            <a:r>
              <a:rPr lang="zh-CN" altLang="zh-CN" sz="1200">
                <a:latin typeface="+mn-ea"/>
                <a:cs typeface="+mn-ea"/>
              </a:rPr>
              <a:t>的状态是</a:t>
            </a:r>
            <a:r>
              <a:rPr lang="en-US" altLang="zh-CN" sz="1200">
                <a:latin typeface="+mn-ea"/>
                <a:cs typeface="+mn-ea"/>
              </a:rPr>
              <a:t>active</a:t>
            </a:r>
            <a:r>
              <a:rPr lang="zh-CN" altLang="zh-CN" sz="1200">
                <a:latin typeface="+mn-ea"/>
                <a:cs typeface="+mn-ea"/>
              </a:rPr>
              <a:t>则表示他处于工作状态</a:t>
            </a:r>
            <a:r>
              <a:rPr lang="zh-CN" altLang="zh-CN" sz="1200" b="1">
                <a:latin typeface="+mn-ea"/>
                <a:cs typeface="+mn-ea"/>
              </a:rPr>
              <a:t>（</a:t>
            </a:r>
            <a:r>
              <a:rPr lang="zh-CN" altLang="zh-CN" sz="1200">
                <a:latin typeface="+mn-ea"/>
                <a:cs typeface="+mn-ea"/>
              </a:rPr>
              <a:t>如果没有</a:t>
            </a:r>
            <a:r>
              <a:rPr lang="en-US" altLang="zh-CN" sz="1200">
                <a:latin typeface="+mn-ea"/>
                <a:cs typeface="+mn-ea"/>
              </a:rPr>
              <a:t>active</a:t>
            </a:r>
            <a:r>
              <a:rPr lang="zh-CN" altLang="zh-CN" sz="1200" b="1">
                <a:latin typeface="+mn-ea"/>
                <a:cs typeface="+mn-ea"/>
              </a:rPr>
              <a:t>，</a:t>
            </a:r>
            <a:r>
              <a:rPr lang="zh-CN" altLang="zh-CN" sz="1200">
                <a:solidFill>
                  <a:srgbClr val="FF0000"/>
                </a:solidFill>
                <a:latin typeface="+mn-ea"/>
                <a:cs typeface="+mn-ea"/>
              </a:rPr>
              <a:t>机器人只会输出嗯</a:t>
            </a:r>
            <a:r>
              <a:rPr lang="zh-CN" altLang="zh-CN" sz="1200" b="1">
                <a:latin typeface="+mn-ea"/>
                <a:cs typeface="+mn-ea"/>
              </a:rPr>
              <a:t>）</a:t>
            </a:r>
            <a:endParaRPr lang="zh-CN" altLang="zh-CN" sz="1200">
              <a:latin typeface="+mn-ea"/>
              <a:cs typeface="+mn-ea"/>
            </a:endParaRPr>
          </a:p>
          <a:p>
            <a:pPr>
              <a:lnSpc>
                <a:spcPct val="100000"/>
              </a:lnSpc>
            </a:pPr>
            <a:r>
              <a:rPr lang="en-US" altLang="zh-CN" sz="1200">
                <a:latin typeface="+mn-ea"/>
                <a:cs typeface="+mn-ea"/>
              </a:rPr>
              <a:t>waiting</a:t>
            </a:r>
            <a:r>
              <a:rPr lang="zh-CN" altLang="zh-CN" sz="1200">
                <a:latin typeface="+mn-ea"/>
                <a:cs typeface="+mn-ea"/>
              </a:rPr>
              <a:t>表示未工作的状态，同时只能有一个</a:t>
            </a:r>
            <a:r>
              <a:rPr lang="en-US" altLang="zh-CN" sz="1200">
                <a:latin typeface="+mn-ea"/>
                <a:cs typeface="+mn-ea"/>
              </a:rPr>
              <a:t>action</a:t>
            </a:r>
            <a:r>
              <a:rPr lang="zh-CN" altLang="zh-CN" sz="1200">
                <a:latin typeface="+mn-ea"/>
                <a:cs typeface="+mn-ea"/>
              </a:rPr>
              <a:t>处于</a:t>
            </a:r>
            <a:r>
              <a:rPr lang="en-US" altLang="zh-CN" sz="1200">
                <a:latin typeface="+mn-ea"/>
                <a:cs typeface="+mn-ea"/>
              </a:rPr>
              <a:t>active</a:t>
            </a:r>
            <a:r>
              <a:rPr lang="zh-CN" altLang="zh-CN" sz="1200">
                <a:latin typeface="+mn-ea"/>
                <a:cs typeface="+mn-ea"/>
              </a:rPr>
              <a:t>的状态。</a:t>
            </a:r>
            <a:endParaRPr lang="zh-CN" altLang="zh-CN" sz="1200">
              <a:latin typeface="+mn-ea"/>
              <a:cs typeface="+mn-ea"/>
            </a:endParaRPr>
          </a:p>
          <a:p>
            <a:pPr>
              <a:lnSpc>
                <a:spcPct val="100000"/>
              </a:lnSpc>
            </a:pPr>
            <a:r>
              <a:rPr lang="en-US" altLang="zh-CN" sz="1200">
                <a:latin typeface="+mn-ea"/>
                <a:cs typeface="+mn-ea"/>
              </a:rPr>
              <a:t>listening</a:t>
            </a:r>
            <a:r>
              <a:rPr lang="zh-CN" altLang="zh-CN" sz="1200">
                <a:latin typeface="+mn-ea"/>
                <a:cs typeface="+mn-ea"/>
              </a:rPr>
              <a:t>表示监听状态，如果语义可以被监听的规则识别，会直接通过监听跳转，使用监听可以很方便的达成话题的跳</a:t>
            </a:r>
            <a:r>
              <a:rPr lang="zh-CN" altLang="zh-CN" sz="1200" smtClean="0">
                <a:latin typeface="+mn-ea"/>
                <a:cs typeface="+mn-ea"/>
              </a:rPr>
              <a:t>转</a:t>
            </a:r>
            <a:r>
              <a:rPr lang="zh-CN" altLang="en-US" sz="1200" smtClean="0">
                <a:latin typeface="+mn-ea"/>
                <a:cs typeface="+mn-ea"/>
              </a:rPr>
              <a:t>。</a:t>
            </a:r>
            <a:endParaRPr lang="en-US" altLang="zh-CN" sz="1200" smtClean="0">
              <a:latin typeface="+mn-ea"/>
              <a:cs typeface="+mn-ea"/>
            </a:endParaRPr>
          </a:p>
          <a:p>
            <a:pPr>
              <a:lnSpc>
                <a:spcPct val="100000"/>
              </a:lnSpc>
            </a:pPr>
            <a:endParaRPr lang="zh-CN" altLang="zh-CN" sz="1200">
              <a:latin typeface="+mn-ea"/>
              <a:cs typeface="+mn-ea"/>
            </a:endParaRPr>
          </a:p>
          <a:p>
            <a:pPr>
              <a:lnSpc>
                <a:spcPct val="100000"/>
              </a:lnSpc>
            </a:pPr>
            <a:r>
              <a:rPr lang="en-US" sz="1200" b="1" smtClean="0">
                <a:latin typeface="+mn-ea"/>
                <a:cs typeface="+mn-ea"/>
              </a:rPr>
              <a:t>3.</a:t>
            </a:r>
            <a:r>
              <a:rPr lang="en-US" altLang="zh-CN" sz="1200" b="1" smtClean="0">
                <a:latin typeface="+mn-ea"/>
                <a:cs typeface="+mn-ea"/>
              </a:rPr>
              <a:t>action</a:t>
            </a:r>
            <a:r>
              <a:rPr lang="zh-CN" altLang="zh-CN" sz="1200" b="1">
                <a:latin typeface="+mn-ea"/>
                <a:cs typeface="+mn-ea"/>
              </a:rPr>
              <a:t>表示这个</a:t>
            </a:r>
            <a:r>
              <a:rPr lang="en-US" altLang="zh-CN" sz="1200" b="1">
                <a:latin typeface="+mn-ea"/>
                <a:cs typeface="+mn-ea"/>
              </a:rPr>
              <a:t>action</a:t>
            </a:r>
            <a:r>
              <a:rPr lang="zh-CN" altLang="zh-CN" sz="1200" b="1">
                <a:latin typeface="+mn-ea"/>
                <a:cs typeface="+mn-ea"/>
              </a:rPr>
              <a:t>的工作方式：</a:t>
            </a:r>
            <a:endParaRPr lang="zh-CN" altLang="zh-CN" sz="1200" b="1">
              <a:latin typeface="+mn-ea"/>
              <a:cs typeface="+mn-ea"/>
            </a:endParaRPr>
          </a:p>
          <a:p>
            <a:pPr>
              <a:lnSpc>
                <a:spcPct val="100000"/>
              </a:lnSpc>
            </a:pPr>
            <a:r>
              <a:rPr lang="en-US" altLang="zh-CN" sz="1200">
                <a:latin typeface="+mn-ea"/>
                <a:cs typeface="+mn-ea"/>
              </a:rPr>
              <a:t>select</a:t>
            </a:r>
            <a:r>
              <a:rPr lang="zh-CN" altLang="zh-CN" sz="1200">
                <a:latin typeface="+mn-ea"/>
                <a:cs typeface="+mn-ea"/>
              </a:rPr>
              <a:t>表示话题使用</a:t>
            </a:r>
            <a:r>
              <a:rPr lang="en-US" altLang="zh-CN" sz="1200">
                <a:latin typeface="+mn-ea"/>
                <a:cs typeface="+mn-ea"/>
              </a:rPr>
              <a:t>process</a:t>
            </a:r>
            <a:r>
              <a:rPr lang="zh-CN" altLang="zh-CN" sz="1200">
                <a:latin typeface="+mn-ea"/>
                <a:cs typeface="+mn-ea"/>
              </a:rPr>
              <a:t>跳转</a:t>
            </a:r>
            <a:endParaRPr lang="zh-CN" altLang="zh-CN" sz="1200">
              <a:latin typeface="+mn-ea"/>
              <a:cs typeface="+mn-ea"/>
            </a:endParaRPr>
          </a:p>
          <a:p>
            <a:pPr>
              <a:lnSpc>
                <a:spcPct val="100000"/>
              </a:lnSpc>
            </a:pPr>
            <a:r>
              <a:rPr lang="en-US" altLang="zh-CN" sz="1200">
                <a:latin typeface="+mn-ea"/>
                <a:cs typeface="+mn-ea"/>
              </a:rPr>
              <a:t>find</a:t>
            </a:r>
            <a:r>
              <a:rPr lang="zh-CN" altLang="zh-CN" sz="1200">
                <a:latin typeface="+mn-ea"/>
                <a:cs typeface="+mn-ea"/>
              </a:rPr>
              <a:t>表示话题将使用</a:t>
            </a:r>
            <a:r>
              <a:rPr lang="en-US" altLang="zh-CN" sz="1200">
                <a:latin typeface="+mn-ea"/>
                <a:cs typeface="+mn-ea"/>
              </a:rPr>
              <a:t>solution</a:t>
            </a:r>
            <a:r>
              <a:rPr lang="zh-CN" altLang="zh-CN" sz="1200" b="1">
                <a:latin typeface="+mn-ea"/>
                <a:cs typeface="+mn-ea"/>
              </a:rPr>
              <a:t>（</a:t>
            </a:r>
            <a:r>
              <a:rPr lang="en-US" altLang="zh-CN" sz="1200">
                <a:latin typeface="+mn-ea"/>
                <a:cs typeface="+mn-ea"/>
              </a:rPr>
              <a:t>find</a:t>
            </a:r>
            <a:r>
              <a:rPr lang="zh-CN" altLang="zh-CN" sz="1200">
                <a:latin typeface="+mn-ea"/>
                <a:cs typeface="+mn-ea"/>
              </a:rPr>
              <a:t>也可进行</a:t>
            </a:r>
            <a:r>
              <a:rPr lang="en-US" altLang="zh-CN" sz="1200">
                <a:latin typeface="+mn-ea"/>
                <a:cs typeface="+mn-ea"/>
              </a:rPr>
              <a:t>process</a:t>
            </a:r>
            <a:r>
              <a:rPr lang="zh-CN" altLang="zh-CN" sz="1200">
                <a:latin typeface="+mn-ea"/>
                <a:cs typeface="+mn-ea"/>
              </a:rPr>
              <a:t>跳转，</a:t>
            </a:r>
            <a:r>
              <a:rPr lang="zh-CN" altLang="zh-CN" sz="1200">
                <a:solidFill>
                  <a:srgbClr val="FF0000"/>
                </a:solidFill>
                <a:latin typeface="+mn-ea"/>
                <a:cs typeface="+mn-ea"/>
              </a:rPr>
              <a:t>不过容易出现错</a:t>
            </a:r>
            <a:r>
              <a:rPr lang="zh-CN" altLang="zh-CN" sz="1200" smtClean="0">
                <a:solidFill>
                  <a:srgbClr val="FF0000"/>
                </a:solidFill>
                <a:latin typeface="+mn-ea"/>
                <a:cs typeface="+mn-ea"/>
              </a:rPr>
              <a:t>误</a:t>
            </a:r>
            <a:r>
              <a:rPr lang="zh-CN" altLang="zh-CN" sz="1200" b="1" smtClean="0">
                <a:latin typeface="+mn-ea"/>
                <a:cs typeface="+mn-ea"/>
              </a:rPr>
              <a:t>）</a:t>
            </a:r>
            <a:endParaRPr lang="en-US" altLang="zh-CN" sz="1200" b="1" smtClean="0">
              <a:latin typeface="+mn-ea"/>
              <a:cs typeface="+mn-ea"/>
            </a:endParaRPr>
          </a:p>
          <a:p>
            <a:pPr>
              <a:lnSpc>
                <a:spcPct val="100000"/>
              </a:lnSpc>
            </a:pPr>
            <a:endParaRPr lang="zh-CN" altLang="zh-CN" sz="1200" b="1">
              <a:latin typeface="+mn-ea"/>
              <a:cs typeface="+mn-ea"/>
            </a:endParaRPr>
          </a:p>
          <a:p>
            <a:pPr>
              <a:lnSpc>
                <a:spcPct val="100000"/>
              </a:lnSpc>
            </a:pPr>
            <a:r>
              <a:rPr lang="en-US" sz="1200" b="1" smtClean="0">
                <a:latin typeface="+mn-ea"/>
                <a:cs typeface="+mn-ea"/>
              </a:rPr>
              <a:t>4.</a:t>
            </a:r>
            <a:r>
              <a:rPr lang="en-US" altLang="zh-CN" sz="1200" b="1" smtClean="0">
                <a:latin typeface="+mn-ea"/>
                <a:cs typeface="+mn-ea"/>
              </a:rPr>
              <a:t>condition=ask</a:t>
            </a:r>
            <a:r>
              <a:rPr lang="zh-CN" altLang="zh-CN" sz="1200" b="1">
                <a:latin typeface="+mn-ea"/>
                <a:cs typeface="+mn-ea"/>
              </a:rPr>
              <a:t>表示回答的关键词（</a:t>
            </a:r>
            <a:r>
              <a:rPr lang="zh-CN" altLang="zh-CN" sz="1200">
                <a:solidFill>
                  <a:srgbClr val="FF0000"/>
                </a:solidFill>
                <a:latin typeface="+mn-ea"/>
                <a:cs typeface="+mn-ea"/>
              </a:rPr>
              <a:t>和下文对应出错不能跳转</a:t>
            </a:r>
            <a:r>
              <a:rPr lang="zh-CN" altLang="zh-CN" sz="1200" b="1" smtClean="0">
                <a:latin typeface="+mn-ea"/>
                <a:cs typeface="+mn-ea"/>
              </a:rPr>
              <a:t>）</a:t>
            </a:r>
            <a:endParaRPr lang="en-US" altLang="zh-CN" sz="1200" b="1" smtClean="0">
              <a:latin typeface="+mn-ea"/>
              <a:cs typeface="+mn-ea"/>
            </a:endParaRPr>
          </a:p>
          <a:p>
            <a:pPr>
              <a:lnSpc>
                <a:spcPct val="100000"/>
              </a:lnSpc>
            </a:pPr>
            <a:endParaRPr lang="zh-CN" altLang="zh-CN" sz="1200">
              <a:latin typeface="+mn-ea"/>
              <a:cs typeface="+mn-ea"/>
            </a:endParaRPr>
          </a:p>
          <a:p>
            <a:pPr>
              <a:lnSpc>
                <a:spcPct val="100000"/>
              </a:lnSpc>
            </a:pPr>
            <a:r>
              <a:rPr lang="en-US" sz="1200" b="1" smtClean="0">
                <a:latin typeface="+mn-ea"/>
                <a:cs typeface="+mn-ea"/>
              </a:rPr>
              <a:t>5.</a:t>
            </a:r>
            <a:r>
              <a:rPr lang="en-US" altLang="zh-CN" sz="1200" b="1" smtClean="0">
                <a:latin typeface="+mn-ea"/>
                <a:cs typeface="+mn-ea"/>
              </a:rPr>
              <a:t>rule-want-buy</a:t>
            </a:r>
            <a:r>
              <a:rPr lang="zh-CN" altLang="zh-CN" sz="1200">
                <a:latin typeface="+mn-ea"/>
                <a:cs typeface="+mn-ea"/>
              </a:rPr>
              <a:t>表示</a:t>
            </a:r>
            <a:r>
              <a:rPr lang="en-US" altLang="zh-CN" sz="1200">
                <a:latin typeface="+mn-ea"/>
                <a:cs typeface="+mn-ea"/>
              </a:rPr>
              <a:t>action</a:t>
            </a:r>
            <a:r>
              <a:rPr lang="zh-CN" altLang="zh-CN" sz="1200">
                <a:latin typeface="+mn-ea"/>
                <a:cs typeface="+mn-ea"/>
              </a:rPr>
              <a:t>使用的推理规则，在推理规则单元编写</a:t>
            </a:r>
            <a:r>
              <a:rPr lang="zh-CN" altLang="zh-CN" sz="1200" b="1">
                <a:latin typeface="+mn-ea"/>
                <a:cs typeface="+mn-ea"/>
              </a:rPr>
              <a:t>（</a:t>
            </a:r>
            <a:r>
              <a:rPr lang="zh-CN" altLang="zh-CN" sz="1200">
                <a:solidFill>
                  <a:srgbClr val="FF0000"/>
                </a:solidFill>
                <a:latin typeface="+mn-ea"/>
                <a:cs typeface="+mn-ea"/>
              </a:rPr>
              <a:t>出错则语义规则无效</a:t>
            </a:r>
            <a:r>
              <a:rPr lang="zh-CN" altLang="zh-CN" sz="1200" b="1">
                <a:latin typeface="+mn-ea"/>
                <a:cs typeface="+mn-ea"/>
              </a:rPr>
              <a:t>）</a:t>
            </a:r>
            <a:endParaRPr lang="zh-CN" altLang="zh-CN" sz="1200" b="1">
              <a:latin typeface="+mn-ea"/>
              <a:cs typeface="+mn-ea"/>
            </a:endParaRPr>
          </a:p>
          <a:p>
            <a:pPr>
              <a:lnSpc>
                <a:spcPct val="100000"/>
              </a:lnSpc>
            </a:pPr>
            <a:r>
              <a:rPr altLang="zh-CN" sz="1200">
                <a:latin typeface="+mn-ea"/>
                <a:cs typeface="+mn-ea"/>
                <a:sym typeface="+mn-ea"/>
              </a:rPr>
              <a:t>#visitorname想买[]。=+西瓜+葡萄+草莓+苹果</a:t>
            </a:r>
            <a:endParaRPr altLang="zh-CN" sz="1200">
              <a:latin typeface="+mn-ea"/>
              <a:cs typeface="+mn-ea"/>
            </a:endParaRPr>
          </a:p>
          <a:p>
            <a:pPr>
              <a:lnSpc>
                <a:spcPct val="100000"/>
              </a:lnSpc>
            </a:pPr>
            <a:r>
              <a:rPr lang="zh-CN" altLang="zh-CN" sz="1200">
                <a:latin typeface="+mn-ea"/>
                <a:cs typeface="+mn-ea"/>
                <a:sym typeface="+mn-ea"/>
              </a:rPr>
              <a:t>这部分表示机器人识别的信息和关键词</a:t>
            </a:r>
            <a:r>
              <a:rPr lang="zh-CN" altLang="zh-CN" sz="1200" smtClean="0">
                <a:latin typeface="+mn-ea"/>
                <a:cs typeface="+mn-ea"/>
                <a:sym typeface="+mn-ea"/>
              </a:rPr>
              <a:t>。</a:t>
            </a:r>
            <a:endParaRPr lang="zh-CN" altLang="zh-CN" sz="1200" smtClean="0">
              <a:latin typeface="+mn-ea"/>
              <a:cs typeface="+mn-ea"/>
              <a:sym typeface="+mn-ea"/>
            </a:endParaRPr>
          </a:p>
          <a:p>
            <a:pPr>
              <a:lnSpc>
                <a:spcPct val="100000"/>
              </a:lnSpc>
            </a:pPr>
            <a:r>
              <a:rPr lang="en-US" altLang="zh-CN" sz="1200">
                <a:latin typeface="+mn-ea"/>
                <a:cs typeface="+mn-ea"/>
                <a:sym typeface="+mn-ea"/>
              </a:rPr>
              <a:t>#visitorname</a:t>
            </a:r>
            <a:r>
              <a:rPr lang="zh-CN" altLang="zh-CN" sz="1200">
                <a:latin typeface="+mn-ea"/>
                <a:cs typeface="+mn-ea"/>
                <a:sym typeface="+mn-ea"/>
              </a:rPr>
              <a:t>会自动代入用户的名字</a:t>
            </a:r>
            <a:endParaRPr lang="zh-CN" altLang="zh-CN" sz="1200">
              <a:latin typeface="+mn-ea"/>
              <a:cs typeface="+mn-ea"/>
            </a:endParaRPr>
          </a:p>
          <a:p>
            <a:pPr>
              <a:lnSpc>
                <a:spcPct val="100000"/>
              </a:lnSpc>
            </a:pPr>
            <a:r>
              <a:rPr lang="zh-CN" altLang="zh-CN" sz="1200">
                <a:latin typeface="+mn-ea"/>
                <a:cs typeface="+mn-ea"/>
                <a:sym typeface="+mn-ea"/>
              </a:rPr>
              <a:t>请把关键词分好类，</a:t>
            </a:r>
            <a:r>
              <a:rPr altLang="zh-CN" sz="1200">
                <a:latin typeface="+mn-ea"/>
                <a:cs typeface="+mn-ea"/>
                <a:sym typeface="+mn-ea"/>
              </a:rPr>
              <a:t>#visitorname想买[]。</a:t>
            </a:r>
            <a:r>
              <a:rPr lang="zh-CN" altLang="zh-CN" sz="1200">
                <a:latin typeface="+mn-ea"/>
                <a:cs typeface="+mn-ea"/>
                <a:sym typeface="+mn-ea"/>
              </a:rPr>
              <a:t>这句话也是会经过语义识别的，如果关键词和前面的话不对应会导致</a:t>
            </a:r>
            <a:r>
              <a:rPr lang="zh-CN" altLang="zh-CN" sz="1200">
                <a:solidFill>
                  <a:srgbClr val="FF0000"/>
                </a:solidFill>
                <a:latin typeface="+mn-ea"/>
                <a:cs typeface="+mn-ea"/>
                <a:sym typeface="+mn-ea"/>
              </a:rPr>
              <a:t>同时出现多个答</a:t>
            </a:r>
            <a:r>
              <a:rPr lang="zh-CN" altLang="zh-CN" sz="1200" smtClean="0">
                <a:solidFill>
                  <a:srgbClr val="FF0000"/>
                </a:solidFill>
                <a:latin typeface="+mn-ea"/>
                <a:cs typeface="+mn-ea"/>
                <a:sym typeface="+mn-ea"/>
              </a:rPr>
              <a:t>案</a:t>
            </a:r>
            <a:r>
              <a:rPr lang="zh-CN" altLang="en-US" sz="1200" smtClean="0">
                <a:solidFill>
                  <a:srgbClr val="FF0000"/>
                </a:solidFill>
                <a:latin typeface="+mn-ea"/>
                <a:cs typeface="+mn-ea"/>
                <a:sym typeface="+mn-ea"/>
              </a:rPr>
              <a:t>。</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6435" y="1449830"/>
            <a:ext cx="8585364" cy="3046095"/>
          </a:xfrm>
          <a:prstGeom prst="rect">
            <a:avLst/>
          </a:prstGeom>
        </p:spPr>
        <p:txBody>
          <a:bodyPr wrap="square">
            <a:spAutoFit/>
          </a:bodyPr>
          <a:lstStyle/>
          <a:p>
            <a:pPr>
              <a:lnSpc>
                <a:spcPct val="100000"/>
              </a:lnSpc>
            </a:pPr>
            <a:r>
              <a:rPr lang="zh-CN" altLang="zh-CN" sz="1200"/>
              <a:t>如果出现冲突的关键词，在不想让他跳转的地方</a:t>
            </a:r>
            <a:r>
              <a:rPr lang="en-US" altLang="zh-CN" sz="1200"/>
              <a:t>-</a:t>
            </a:r>
            <a:r>
              <a:rPr lang="zh-CN" altLang="zh-CN" sz="1200"/>
              <a:t>其他的内容</a:t>
            </a:r>
            <a:endParaRPr lang="zh-CN" altLang="zh-CN" sz="1200"/>
          </a:p>
          <a:p>
            <a:pPr>
              <a:lnSpc>
                <a:spcPct val="150000"/>
              </a:lnSpc>
            </a:pPr>
            <a:r>
              <a:rPr lang="zh-CN" altLang="zh-CN" sz="1200"/>
              <a:t>比如可以改成这样：</a:t>
            </a:r>
            <a:r>
              <a:rPr altLang="zh-CN" sz="1200">
                <a:sym typeface="+mn-ea"/>
              </a:rPr>
              <a:t>#visitorname想买[]。=+西瓜+葡萄+草莓+苹果</a:t>
            </a:r>
            <a:r>
              <a:rPr lang="en-US" sz="1200">
                <a:sym typeface="+mn-ea"/>
              </a:rPr>
              <a:t>-</a:t>
            </a:r>
            <a:r>
              <a:rPr lang="zh-CN" altLang="en-US" sz="1200">
                <a:sym typeface="+mn-ea"/>
              </a:rPr>
              <a:t>籽</a:t>
            </a:r>
            <a:endParaRPr lang="zh-CN" altLang="en-US" sz="1200">
              <a:sym typeface="+mn-ea"/>
            </a:endParaRPr>
          </a:p>
          <a:p>
            <a:pPr>
              <a:lnSpc>
                <a:spcPct val="150000"/>
              </a:lnSpc>
            </a:pPr>
            <a:r>
              <a:rPr lang="zh-CN" altLang="zh-CN" sz="1200"/>
              <a:t>效果是用户输入</a:t>
            </a:r>
            <a:r>
              <a:rPr lang="zh-CN" altLang="zh-CN" sz="1200">
                <a:solidFill>
                  <a:srgbClr val="FF0000"/>
                </a:solidFill>
              </a:rPr>
              <a:t>西瓜</a:t>
            </a:r>
            <a:r>
              <a:rPr lang="zh-CN" altLang="zh-CN" sz="1200"/>
              <a:t>也可以跳到</a:t>
            </a:r>
            <a:r>
              <a:rPr lang="zh-CN" altLang="zh-CN" sz="1200">
                <a:solidFill>
                  <a:srgbClr val="FF0000"/>
                </a:solidFill>
              </a:rPr>
              <a:t>watermelon_business=active</a:t>
            </a:r>
            <a:r>
              <a:rPr lang="zh-CN" altLang="zh-CN" sz="1200"/>
              <a:t>，但是输入</a:t>
            </a:r>
            <a:r>
              <a:rPr lang="zh-CN" altLang="zh-CN" sz="1200">
                <a:solidFill>
                  <a:srgbClr val="FF0000"/>
                </a:solidFill>
              </a:rPr>
              <a:t>西瓜籽</a:t>
            </a:r>
            <a:r>
              <a:rPr lang="zh-CN" altLang="zh-CN" sz="1200"/>
              <a:t>，即使西瓜被识别，也不会跳到</a:t>
            </a:r>
            <a:r>
              <a:rPr lang="zh-CN" altLang="zh-CN" sz="1200">
                <a:solidFill>
                  <a:srgbClr val="FF0000"/>
                </a:solidFill>
                <a:sym typeface="+mn-ea"/>
              </a:rPr>
              <a:t>watermelon_business=active</a:t>
            </a:r>
            <a:r>
              <a:rPr lang="zh-CN" altLang="zh-CN" sz="1200" b="1"/>
              <a:t>（出错跳转错误）</a:t>
            </a:r>
            <a:endParaRPr lang="zh-CN" altLang="zh-CN" sz="1200"/>
          </a:p>
          <a:p>
            <a:pPr>
              <a:lnSpc>
                <a:spcPct val="150000"/>
              </a:lnSpc>
            </a:pPr>
            <a:r>
              <a:rPr lang="en-US" altLang="zh-CN" sz="1200"/>
              <a:t> watermelon_business=active</a:t>
            </a:r>
            <a:r>
              <a:rPr lang="zh-CN" altLang="zh-CN" sz="1200"/>
              <a:t>表示话题</a:t>
            </a:r>
            <a:r>
              <a:rPr lang="en-US" altLang="zh-CN" sz="1200"/>
              <a:t>watermelon_business</a:t>
            </a:r>
            <a:r>
              <a:rPr lang="zh-CN" altLang="zh-CN" sz="1200"/>
              <a:t>被开启，同时当前</a:t>
            </a:r>
            <a:r>
              <a:rPr lang="en-US" altLang="zh-CN" sz="1200"/>
              <a:t>action</a:t>
            </a:r>
            <a:r>
              <a:rPr lang="zh-CN" altLang="zh-CN" sz="1200"/>
              <a:t>会转为</a:t>
            </a:r>
            <a:r>
              <a:rPr lang="en-US" altLang="zh-CN" sz="1200"/>
              <a:t>waiting</a:t>
            </a:r>
            <a:r>
              <a:rPr lang="zh-CN" altLang="zh-CN" sz="1200" b="1"/>
              <a:t>（写错不能跳转</a:t>
            </a:r>
            <a:r>
              <a:rPr lang="zh-CN" altLang="zh-CN" sz="1200" b="1" smtClean="0"/>
              <a:t>）</a:t>
            </a:r>
            <a:endParaRPr lang="en-US" altLang="zh-CN" sz="1200" b="1" smtClean="0"/>
          </a:p>
          <a:p>
            <a:pPr>
              <a:lnSpc>
                <a:spcPct val="150000"/>
              </a:lnSpc>
            </a:pPr>
            <a:r>
              <a:rPr lang="zh-CN" altLang="zh-CN" sz="1200" b="1">
                <a:solidFill>
                  <a:srgbClr val="FF0000"/>
                </a:solidFill>
              </a:rPr>
              <a:t>语义规则的作用</a:t>
            </a:r>
            <a:r>
              <a:rPr lang="zh-CN" altLang="zh-CN" sz="1200" b="1" smtClean="0">
                <a:solidFill>
                  <a:srgbClr val="FF0000"/>
                </a:solidFill>
              </a:rPr>
              <a:t>：</a:t>
            </a:r>
            <a:endParaRPr lang="en-US" altLang="zh-CN" sz="1200" b="1" smtClean="0">
              <a:solidFill>
                <a:srgbClr val="FF0000"/>
              </a:solidFill>
            </a:endParaRPr>
          </a:p>
          <a:p>
            <a:pPr>
              <a:lnSpc>
                <a:spcPct val="150000"/>
              </a:lnSpc>
            </a:pPr>
            <a:r>
              <a:rPr lang="zh-CN" altLang="zh-CN" sz="1200" b="1" smtClean="0"/>
              <a:t>如</a:t>
            </a:r>
            <a:r>
              <a:rPr lang="zh-CN" altLang="zh-CN" sz="1200" b="1"/>
              <a:t>果一句话被语义规则识别跳转之后，还能被下一个</a:t>
            </a:r>
            <a:r>
              <a:rPr lang="en-US" altLang="zh-CN" sz="1200" b="1"/>
              <a:t>action</a:t>
            </a:r>
            <a:r>
              <a:rPr lang="zh-CN" altLang="zh-CN" sz="1200" b="1"/>
              <a:t>的语义规则识别，那就可以继续跳转。可以达成说一句话直接得到答案的效果。</a:t>
            </a:r>
            <a:endParaRPr lang="zh-CN" altLang="zh-CN" sz="1200"/>
          </a:p>
          <a:p>
            <a:pPr>
              <a:lnSpc>
                <a:spcPct val="150000"/>
              </a:lnSpc>
            </a:pPr>
            <a:r>
              <a:rPr lang="zh-CN" altLang="zh-CN" sz="1200" b="1"/>
              <a:t>在测试句子跳转时，如果出现错误，先把句子放到测试单元检测语义规则，如果出现正确的语义规则理解则说明错误在推理规则单元，如果没出现则说明错误在推理规则单元。</a:t>
            </a:r>
            <a:endParaRPr lang="zh-CN" altLang="zh-CN" sz="1200"/>
          </a:p>
          <a:p>
            <a:pPr>
              <a:lnSpc>
                <a:spcPct val="150000"/>
              </a:lnSpc>
            </a:pPr>
            <a:r>
              <a:rPr lang="zh-CN" sz="1200" b="1"/>
              <a:t>知识库</a:t>
            </a:r>
            <a:r>
              <a:rPr lang="zh-CN" altLang="zh-CN" sz="1200" b="1"/>
              <a:t>编辑器对空格敏感，多了空格可能会出现各种问题，要小心检查末尾加三行空格。</a:t>
            </a:r>
            <a:endParaRPr lang="zh-CN" altLang="en-US" sz="1200">
              <a:solidFill>
                <a:srgbClr val="FF0000"/>
              </a:solidFill>
            </a:endParaRPr>
          </a:p>
        </p:txBody>
      </p:sp>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52965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五</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话题单元</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（不连接后台的</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actions</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9640" y="1483575"/>
            <a:ext cx="4732572" cy="299085"/>
          </a:xfrm>
          <a:prstGeom prst="rect">
            <a:avLst/>
          </a:prstGeom>
        </p:spPr>
        <p:txBody>
          <a:bodyPr wrap="square">
            <a:spAutoFit/>
          </a:bodyPr>
          <a:lstStyle/>
          <a:p>
            <a:r>
              <a:rPr lang="zh-CN" altLang="en-US" sz="1350"/>
              <a:t>左</a:t>
            </a:r>
            <a:r>
              <a:rPr lang="zh-CN" altLang="en-US" sz="1350" smtClean="0"/>
              <a:t>图是</a:t>
            </a:r>
            <a:r>
              <a:rPr lang="zh-CN" altLang="zh-CN" sz="1350" smtClean="0"/>
              <a:t>一个</a:t>
            </a:r>
            <a:r>
              <a:rPr lang="zh-CN" altLang="en-US" sz="1350"/>
              <a:t>连</a:t>
            </a:r>
            <a:r>
              <a:rPr lang="zh-CN" altLang="en-US" sz="1350" smtClean="0"/>
              <a:t>接后台的</a:t>
            </a:r>
            <a:r>
              <a:rPr lang="en-US" altLang="zh-CN" sz="1350" smtClean="0"/>
              <a:t>action</a:t>
            </a:r>
            <a:r>
              <a:rPr lang="zh-CN" altLang="en-US" sz="1350" smtClean="0"/>
              <a:t>示例，右图是</a:t>
            </a:r>
            <a:r>
              <a:rPr lang="en-US" altLang="zh-CN" sz="1350" smtClean="0"/>
              <a:t>action</a:t>
            </a:r>
            <a:r>
              <a:rPr lang="zh-CN" altLang="zh-CN" sz="1350"/>
              <a:t>对应的表</a:t>
            </a:r>
            <a:r>
              <a:rPr lang="zh-CN" altLang="zh-CN" sz="1350" smtClean="0"/>
              <a:t>单</a:t>
            </a:r>
            <a:r>
              <a:rPr lang="zh-CN" altLang="en-US" sz="1350" smtClean="0"/>
              <a:t>。</a:t>
            </a:r>
            <a:endParaRPr lang="zh-CN" altLang="en-US" sz="1350"/>
          </a:p>
        </p:txBody>
      </p:sp>
      <p:pic>
        <p:nvPicPr>
          <p:cNvPr id="13" name="图片 12"/>
          <p:cNvPicPr>
            <a:picLocks noChangeAspect="1"/>
          </p:cNvPicPr>
          <p:nvPr/>
        </p:nvPicPr>
        <p:blipFill>
          <a:blip r:embed="rId1"/>
          <a:srcRect l="-1768" r="-28153"/>
          <a:stretch>
            <a:fillRect/>
          </a:stretch>
        </p:blipFill>
        <p:spPr>
          <a:xfrm>
            <a:off x="5195058" y="1400617"/>
            <a:ext cx="3674065" cy="1021367"/>
          </a:xfrm>
          <a:prstGeom prst="rect">
            <a:avLst/>
          </a:prstGeom>
          <a:ln>
            <a:solidFill>
              <a:schemeClr val="accent1"/>
            </a:solidFill>
          </a:ln>
        </p:spPr>
      </p:pic>
      <p:pic>
        <p:nvPicPr>
          <p:cNvPr id="15" name="图片 14"/>
          <p:cNvPicPr>
            <a:picLocks noChangeAspect="1"/>
          </p:cNvPicPr>
          <p:nvPr/>
        </p:nvPicPr>
        <p:blipFill>
          <a:blip r:embed="rId2"/>
          <a:srcRect l="1730" r="2063" b="2964"/>
          <a:stretch>
            <a:fillRect/>
          </a:stretch>
        </p:blipFill>
        <p:spPr>
          <a:xfrm>
            <a:off x="306304" y="2237630"/>
            <a:ext cx="4685908" cy="2494612"/>
          </a:xfrm>
          <a:prstGeom prst="rect">
            <a:avLst/>
          </a:prstGeom>
        </p:spPr>
      </p:pic>
      <p:sp>
        <p:nvSpPr>
          <p:cNvPr id="16" name="文本框 15"/>
          <p:cNvSpPr txBox="1"/>
          <p:nvPr/>
        </p:nvSpPr>
        <p:spPr>
          <a:xfrm>
            <a:off x="5156489" y="2774384"/>
            <a:ext cx="3968809" cy="1753235"/>
          </a:xfrm>
          <a:prstGeom prst="rect">
            <a:avLst/>
          </a:prstGeom>
          <a:noFill/>
        </p:spPr>
        <p:txBody>
          <a:bodyPr wrap="square" rtlCol="0" anchor="t">
            <a:spAutoFit/>
          </a:bodyPr>
          <a:p>
            <a:pPr algn="l">
              <a:lnSpc>
                <a:spcPct val="100000"/>
              </a:lnSpc>
            </a:pPr>
            <a:r>
              <a:rPr lang="en-US" altLang="zh-CN" sz="1200" smtClean="0">
                <a:sym typeface="+mn-ea"/>
              </a:rPr>
              <a:t>1.name</a:t>
            </a:r>
            <a:r>
              <a:rPr lang="zh-CN" altLang="zh-CN" sz="1200">
                <a:sym typeface="+mn-ea"/>
              </a:rPr>
              <a:t>的</a:t>
            </a:r>
            <a:r>
              <a:rPr lang="zh-CN" altLang="zh-CN" sz="1200" smtClean="0">
                <a:sym typeface="+mn-ea"/>
              </a:rPr>
              <a:t>后</a:t>
            </a:r>
            <a:r>
              <a:rPr lang="zh-CN" altLang="en-US" sz="1200" smtClean="0">
                <a:sym typeface="+mn-ea"/>
              </a:rPr>
              <a:t>面</a:t>
            </a:r>
            <a:r>
              <a:rPr lang="zh-CN" altLang="zh-CN" sz="1200" smtClean="0">
                <a:sym typeface="+mn-ea"/>
              </a:rPr>
              <a:t>有</a:t>
            </a:r>
            <a:r>
              <a:rPr lang="en-US" altLang="zh-CN" sz="1200">
                <a:sym typeface="+mn-ea"/>
              </a:rPr>
              <a:t>_httppost</a:t>
            </a:r>
            <a:r>
              <a:rPr lang="zh-CN" altLang="zh-CN" sz="1200">
                <a:sym typeface="+mn-ea"/>
              </a:rPr>
              <a:t>意味着会给后台上传表单；</a:t>
            </a:r>
            <a:endParaRPr lang="en-US" altLang="zh-CN" sz="1200" smtClean="0">
              <a:sym typeface="+mn-ea"/>
            </a:endParaRPr>
          </a:p>
          <a:p>
            <a:pPr algn="l">
              <a:lnSpc>
                <a:spcPct val="100000"/>
              </a:lnSpc>
            </a:pPr>
            <a:r>
              <a:rPr lang="en-US" altLang="zh-CN" sz="1200" smtClean="0">
                <a:sym typeface="+mn-ea"/>
              </a:rPr>
              <a:t>2.nextStep</a:t>
            </a:r>
            <a:r>
              <a:rPr lang="zh-CN" altLang="zh-CN" sz="1200">
                <a:sym typeface="+mn-ea"/>
              </a:rPr>
              <a:t>表示从后台接到的指令对应执行的内容；</a:t>
            </a:r>
            <a:endParaRPr lang="zh-CN" altLang="zh-CN" sz="1200">
              <a:sym typeface="+mn-ea"/>
            </a:endParaRPr>
          </a:p>
          <a:p>
            <a:pPr algn="l">
              <a:lnSpc>
                <a:spcPct val="100000"/>
              </a:lnSpc>
            </a:pPr>
            <a:r>
              <a:rPr lang="en-US" altLang="zh-CN" sz="1200">
                <a:sym typeface="+mn-ea"/>
              </a:rPr>
              <a:t>3.style</a:t>
            </a:r>
            <a:endParaRPr lang="zh-CN" altLang="zh-CN" sz="1200"/>
          </a:p>
          <a:p>
            <a:pPr algn="l">
              <a:lnSpc>
                <a:spcPct val="100000"/>
              </a:lnSpc>
            </a:pPr>
            <a:r>
              <a:rPr lang="zh-CN" altLang="zh-CN" sz="1200">
                <a:sym typeface="+mn-ea"/>
              </a:rPr>
              <a:t>style 后边可以跟很多值，用</a:t>
            </a:r>
            <a:r>
              <a:rPr lang="en-US" altLang="zh-CN" sz="1200">
                <a:sym typeface="+mn-ea"/>
              </a:rPr>
              <a:t>“,”</a:t>
            </a:r>
            <a:r>
              <a:rPr lang="zh-CN" altLang="en-US" sz="1200">
                <a:sym typeface="+mn-ea"/>
              </a:rPr>
              <a:t>隔开。</a:t>
            </a:r>
            <a:endParaRPr lang="zh-CN" altLang="en-US" sz="1200"/>
          </a:p>
          <a:p>
            <a:pPr algn="l">
              <a:lnSpc>
                <a:spcPct val="100000"/>
              </a:lnSpc>
            </a:pPr>
            <a:r>
              <a:rPr lang="en-US" altLang="zh-CN" sz="1200">
                <a:sym typeface="+mn-ea"/>
              </a:rPr>
              <a:t>style=</a:t>
            </a:r>
            <a:r>
              <a:rPr lang="zh-CN" altLang="zh-CN" sz="1200">
                <a:sym typeface="+mn-ea"/>
              </a:rPr>
              <a:t>interrupt </a:t>
            </a:r>
            <a:r>
              <a:rPr lang="en-US" altLang="zh-CN" sz="1200">
                <a:sym typeface="+mn-ea"/>
              </a:rPr>
              <a:t>,</a:t>
            </a:r>
            <a:r>
              <a:rPr lang="zh-CN" altLang="zh-CN" sz="1200">
                <a:sym typeface="+mn-ea"/>
              </a:rPr>
              <a:t>multimatchvalues</a:t>
            </a:r>
            <a:r>
              <a:rPr lang="en-US" altLang="zh-CN" sz="1200">
                <a:sym typeface="+mn-ea"/>
              </a:rPr>
              <a:t>……</a:t>
            </a:r>
            <a:endParaRPr lang="zh-CN" altLang="zh-CN" sz="1200"/>
          </a:p>
          <a:p>
            <a:pPr algn="l">
              <a:lnSpc>
                <a:spcPct val="100000"/>
              </a:lnSpc>
            </a:pPr>
            <a:r>
              <a:rPr lang="en-US" altLang="zh-CN" sz="1200">
                <a:solidFill>
                  <a:srgbClr val="FF0000"/>
                </a:solidFill>
                <a:sym typeface="+mn-ea"/>
              </a:rPr>
              <a:t>1</a:t>
            </a:r>
            <a:r>
              <a:rPr lang="zh-CN" altLang="en-US" sz="1200">
                <a:solidFill>
                  <a:srgbClr val="FF0000"/>
                </a:solidFill>
                <a:sym typeface="+mn-ea"/>
              </a:rPr>
              <a:t>）</a:t>
            </a:r>
            <a:r>
              <a:rPr lang="zh-CN" altLang="zh-CN" sz="1200">
                <a:solidFill>
                  <a:srgbClr val="FF0000"/>
                </a:solidFill>
                <a:sym typeface="+mn-ea"/>
              </a:rPr>
              <a:t>interrupt</a:t>
            </a:r>
            <a:r>
              <a:rPr lang="zh-CN" altLang="zh-CN" sz="1200">
                <a:sym typeface="+mn-ea"/>
              </a:rPr>
              <a:t> 超过规定的轮数就把unknown设为condition的值</a:t>
            </a:r>
            <a:endParaRPr lang="zh-CN" altLang="zh-CN" sz="1200"/>
          </a:p>
          <a:p>
            <a:pPr algn="l">
              <a:lnSpc>
                <a:spcPct val="100000"/>
              </a:lnSpc>
            </a:pPr>
            <a:r>
              <a:rPr lang="en-US" altLang="zh-CN" sz="1200">
                <a:solidFill>
                  <a:srgbClr val="FF0000"/>
                </a:solidFill>
                <a:sym typeface="+mn-ea"/>
              </a:rPr>
              <a:t>2</a:t>
            </a:r>
            <a:r>
              <a:rPr lang="zh-CN" altLang="en-US" sz="1200">
                <a:solidFill>
                  <a:srgbClr val="FF0000"/>
                </a:solidFill>
                <a:sym typeface="+mn-ea"/>
              </a:rPr>
              <a:t>）</a:t>
            </a:r>
            <a:r>
              <a:rPr lang="zh-CN" altLang="zh-CN" sz="1200">
                <a:solidFill>
                  <a:srgbClr val="FF0000"/>
                </a:solidFill>
                <a:sym typeface="+mn-ea"/>
              </a:rPr>
              <a:t>multimatchvalues</a:t>
            </a:r>
            <a:r>
              <a:rPr lang="zh-CN" altLang="zh-CN" sz="1200">
                <a:sym typeface="+mn-ea"/>
              </a:rPr>
              <a:t>　可以一个句子匹配同一个condition的多个值</a:t>
            </a:r>
            <a:endParaRPr lang="zh-CN" altLang="en-US" sz="1200"/>
          </a:p>
        </p:txBody>
      </p:sp>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49917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五</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话题单元</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（连接后台的</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actions</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53" y="3554244"/>
            <a:ext cx="1735455" cy="922020"/>
          </a:xfrm>
          <a:prstGeom prst="rect">
            <a:avLst/>
          </a:prstGeom>
        </p:spPr>
        <p:txBody>
          <a:bodyPr wrap="none">
            <a:spAutoFit/>
          </a:bodyPr>
          <a:lstStyle/>
          <a:p>
            <a:pPr algn="l"/>
            <a:r>
              <a:rPr lang="en-US" altLang="zh-CN" sz="1350"/>
              <a:t>4.</a:t>
            </a:r>
            <a:r>
              <a:rPr lang="zh-CN" altLang="en-US" sz="1350"/>
              <a:t>上传数据类型限定</a:t>
            </a:r>
            <a:endParaRPr lang="zh-CN" altLang="en-US" sz="1350"/>
          </a:p>
          <a:p>
            <a:pPr algn="l"/>
            <a:r>
              <a:rPr lang="en-US" altLang="zh-CN" sz="1350"/>
              <a:t>Location </a:t>
            </a:r>
            <a:r>
              <a:rPr lang="zh-CN" altLang="zh-CN" sz="1350"/>
              <a:t>只上传位</a:t>
            </a:r>
            <a:r>
              <a:rPr lang="zh-CN" altLang="zh-CN" sz="1350" smtClean="0"/>
              <a:t>置</a:t>
            </a:r>
            <a:endParaRPr lang="zh-CN" altLang="zh-CN" sz="1350" smtClean="0"/>
          </a:p>
          <a:p>
            <a:pPr algn="l"/>
            <a:r>
              <a:rPr lang="en-US" altLang="zh-CN" sz="1350">
                <a:sym typeface="+mn-ea"/>
              </a:rPr>
              <a:t>Time</a:t>
            </a:r>
            <a:r>
              <a:rPr lang="zh-CN" altLang="zh-CN" sz="1350">
                <a:sym typeface="+mn-ea"/>
              </a:rPr>
              <a:t>只上传时间</a:t>
            </a:r>
            <a:endParaRPr lang="zh-CN" altLang="en-US" sz="1350"/>
          </a:p>
          <a:p>
            <a:pPr algn="l"/>
            <a:r>
              <a:rPr lang="en-US" altLang="zh-CN" sz="1350">
                <a:sym typeface="+mn-ea"/>
              </a:rPr>
              <a:t>Number</a:t>
            </a:r>
            <a:r>
              <a:rPr lang="zh-CN" altLang="zh-CN" sz="1350">
                <a:sym typeface="+mn-ea"/>
              </a:rPr>
              <a:t>只上传数字</a:t>
            </a:r>
            <a:endParaRPr lang="zh-CN" altLang="zh-CN" sz="1350"/>
          </a:p>
        </p:txBody>
      </p:sp>
      <p:cxnSp>
        <p:nvCxnSpPr>
          <p:cNvPr id="18" name="直接连接符 17"/>
          <p:cNvCxnSpPr/>
          <p:nvPr/>
        </p:nvCxnSpPr>
        <p:spPr>
          <a:xfrm>
            <a:off x="4676041" y="1268971"/>
            <a:ext cx="476" cy="337440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1"/>
          <a:srcRect l="-979"/>
          <a:stretch>
            <a:fillRect/>
          </a:stretch>
        </p:blipFill>
        <p:spPr>
          <a:xfrm>
            <a:off x="4838413" y="1268971"/>
            <a:ext cx="3879767" cy="1992261"/>
          </a:xfrm>
          <a:prstGeom prst="rect">
            <a:avLst/>
          </a:prstGeom>
          <a:ln>
            <a:solidFill>
              <a:schemeClr val="accent1"/>
            </a:solidFill>
          </a:ln>
        </p:spPr>
      </p:pic>
      <p:sp>
        <p:nvSpPr>
          <p:cNvPr id="5" name="矩形 4"/>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49917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五</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话题单元</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（连接后台的</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actions</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
        <p:nvSpPr>
          <p:cNvPr id="6" name="文本框 5"/>
          <p:cNvSpPr txBox="1"/>
          <p:nvPr/>
        </p:nvSpPr>
        <p:spPr>
          <a:xfrm>
            <a:off x="207645" y="1192530"/>
            <a:ext cx="4468495" cy="3692525"/>
          </a:xfrm>
          <a:prstGeom prst="rect">
            <a:avLst/>
          </a:prstGeom>
          <a:noFill/>
        </p:spPr>
        <p:txBody>
          <a:bodyPr wrap="square" rtlCol="0" anchor="t">
            <a:spAutoFit/>
          </a:bodyPr>
          <a:p>
            <a:pPr>
              <a:lnSpc>
                <a:spcPct val="150000"/>
              </a:lnSpc>
            </a:pPr>
            <a:r>
              <a:rPr lang="en-US" altLang="zh-CN" sz="1200">
                <a:solidFill>
                  <a:srgbClr val="FF0000"/>
                </a:solidFill>
                <a:sym typeface="+mn-ea"/>
              </a:rPr>
              <a:t>3</a:t>
            </a:r>
            <a:r>
              <a:rPr lang="zh-CN" altLang="en-US" sz="1200">
                <a:solidFill>
                  <a:srgbClr val="FF0000"/>
                </a:solidFill>
                <a:sym typeface="+mn-ea"/>
              </a:rPr>
              <a:t>）</a:t>
            </a:r>
            <a:r>
              <a:rPr lang="zh-CN" altLang="zh-CN" sz="1200">
                <a:solidFill>
                  <a:srgbClr val="FF0000"/>
                </a:solidFill>
                <a:sym typeface="+mn-ea"/>
              </a:rPr>
              <a:t>bothvalue</a:t>
            </a:r>
            <a:r>
              <a:rPr lang="zh-CN" altLang="zh-CN" sz="1200">
                <a:sym typeface="+mn-ea"/>
              </a:rPr>
              <a:t> 在httppost提交表单的时候，提交三元组两端的值</a:t>
            </a:r>
            <a:endParaRPr lang="zh-CN" altLang="zh-CN" sz="1200"/>
          </a:p>
          <a:p>
            <a:pPr>
              <a:lnSpc>
                <a:spcPct val="150000"/>
              </a:lnSpc>
            </a:pPr>
            <a:r>
              <a:rPr lang="en-US" altLang="zh-CN" sz="1200">
                <a:solidFill>
                  <a:srgbClr val="FF0000"/>
                </a:solidFill>
                <a:sym typeface="+mn-ea"/>
              </a:rPr>
              <a:t>4</a:t>
            </a:r>
            <a:r>
              <a:rPr lang="zh-CN" altLang="en-US" sz="1200">
                <a:solidFill>
                  <a:srgbClr val="FF0000"/>
                </a:solidFill>
                <a:sym typeface="+mn-ea"/>
              </a:rPr>
              <a:t>）</a:t>
            </a:r>
            <a:r>
              <a:rPr lang="zh-CN" altLang="zh-CN" sz="1200">
                <a:solidFill>
                  <a:srgbClr val="FF0000"/>
                </a:solidFill>
                <a:sym typeface="+mn-ea"/>
              </a:rPr>
              <a:t>httppost</a:t>
            </a:r>
            <a:r>
              <a:rPr lang="zh-CN" altLang="zh-CN" sz="1200">
                <a:sym typeface="+mn-ea"/>
              </a:rPr>
              <a:t> 提交表单给后台</a:t>
            </a:r>
            <a:endParaRPr lang="zh-CN" altLang="zh-CN" sz="1200"/>
          </a:p>
          <a:p>
            <a:pPr>
              <a:lnSpc>
                <a:spcPct val="150000"/>
              </a:lnSpc>
            </a:pPr>
            <a:r>
              <a:rPr lang="en-US" altLang="zh-CN" sz="1200">
                <a:solidFill>
                  <a:srgbClr val="FF0000"/>
                </a:solidFill>
                <a:sym typeface="+mn-ea"/>
              </a:rPr>
              <a:t>5</a:t>
            </a:r>
            <a:r>
              <a:rPr lang="zh-CN" altLang="en-US" sz="1200">
                <a:solidFill>
                  <a:srgbClr val="FF0000"/>
                </a:solidFill>
                <a:sym typeface="+mn-ea"/>
              </a:rPr>
              <a:t>）</a:t>
            </a:r>
            <a:r>
              <a:rPr lang="zh-CN" altLang="zh-CN" sz="1200">
                <a:solidFill>
                  <a:srgbClr val="FF0000"/>
                </a:solidFill>
                <a:sym typeface="+mn-ea"/>
              </a:rPr>
              <a:t>strategy</a:t>
            </a:r>
            <a:r>
              <a:rPr lang="zh-CN" altLang="zh-CN" sz="1200">
                <a:sym typeface="+mn-ea"/>
              </a:rPr>
              <a:t> 在action下方添加结果表格</a:t>
            </a:r>
            <a:endParaRPr lang="zh-CN" altLang="zh-CN" sz="1200"/>
          </a:p>
          <a:p>
            <a:pPr>
              <a:lnSpc>
                <a:spcPct val="150000"/>
              </a:lnSpc>
            </a:pPr>
            <a:r>
              <a:rPr lang="en-US" altLang="zh-CN" sz="1200">
                <a:solidFill>
                  <a:srgbClr val="FF0000"/>
                </a:solidFill>
                <a:sym typeface="+mn-ea"/>
              </a:rPr>
              <a:t>6</a:t>
            </a:r>
            <a:r>
              <a:rPr lang="zh-CN" altLang="en-US" sz="1200">
                <a:solidFill>
                  <a:srgbClr val="FF0000"/>
                </a:solidFill>
                <a:sym typeface="+mn-ea"/>
              </a:rPr>
              <a:t>）</a:t>
            </a:r>
            <a:r>
              <a:rPr lang="zh-CN" altLang="zh-CN" sz="1200">
                <a:solidFill>
                  <a:srgbClr val="FF0000"/>
                </a:solidFill>
                <a:sym typeface="+mn-ea"/>
              </a:rPr>
              <a:t>keyworddisable</a:t>
            </a:r>
            <a:r>
              <a:rPr lang="zh-CN" altLang="zh-CN" sz="1200">
                <a:sym typeface="+mn-ea"/>
              </a:rPr>
              <a:t> 不进行关键词匹配，只接受语义识别结果</a:t>
            </a:r>
            <a:endParaRPr lang="zh-CN" altLang="zh-CN" sz="1200"/>
          </a:p>
          <a:p>
            <a:pPr>
              <a:lnSpc>
                <a:spcPct val="150000"/>
              </a:lnSpc>
            </a:pPr>
            <a:r>
              <a:rPr lang="en-US" altLang="zh-CN" sz="1200">
                <a:solidFill>
                  <a:srgbClr val="FF0000"/>
                </a:solidFill>
                <a:sym typeface="+mn-ea"/>
              </a:rPr>
              <a:t>7</a:t>
            </a:r>
            <a:r>
              <a:rPr lang="zh-CN" altLang="en-US" sz="1200">
                <a:solidFill>
                  <a:srgbClr val="FF0000"/>
                </a:solidFill>
                <a:sym typeface="+mn-ea"/>
              </a:rPr>
              <a:t>）</a:t>
            </a:r>
            <a:r>
              <a:rPr lang="en-US" altLang="zh-CN" sz="1200">
                <a:solidFill>
                  <a:srgbClr val="FF0000"/>
                </a:solidFill>
                <a:sym typeface="+mn-ea"/>
              </a:rPr>
              <a:t>_info </a:t>
            </a:r>
            <a:r>
              <a:rPr lang="zh-CN" altLang="en-US" sz="1200">
                <a:solidFill>
                  <a:schemeClr val="tx1"/>
                </a:solidFill>
                <a:sym typeface="+mn-ea"/>
              </a:rPr>
              <a:t>当需要</a:t>
            </a:r>
            <a:r>
              <a:rPr lang="en-US" altLang="zh-CN" sz="1200">
                <a:solidFill>
                  <a:schemeClr val="tx1"/>
                </a:solidFill>
                <a:sym typeface="+mn-ea"/>
              </a:rPr>
              <a:t>action</a:t>
            </a:r>
            <a:r>
              <a:rPr lang="zh-CN" altLang="en-US" sz="1200">
                <a:solidFill>
                  <a:schemeClr val="tx1"/>
                </a:solidFill>
                <a:sym typeface="+mn-ea"/>
              </a:rPr>
              <a:t>中</a:t>
            </a:r>
            <a:r>
              <a:rPr lang="zh-CN" altLang="en-US" sz="1200">
                <a:sym typeface="+mn-ea"/>
              </a:rPr>
              <a:t>某个</a:t>
            </a:r>
            <a:r>
              <a:rPr lang="zh-CN" altLang="zh-CN" sz="1200">
                <a:sym typeface="+mn-ea"/>
              </a:rPr>
              <a:t>condition或reference既能提交被限定的</a:t>
            </a:r>
            <a:r>
              <a:rPr lang="zh-CN" altLang="zh-CN" sz="1200" b="1">
                <a:sym typeface="+mn-ea"/>
              </a:rPr>
              <a:t>time</a:t>
            </a:r>
            <a:r>
              <a:rPr lang="zh-CN" altLang="zh-CN" sz="1200">
                <a:sym typeface="+mn-ea"/>
              </a:rPr>
              <a:t>，</a:t>
            </a:r>
            <a:r>
              <a:rPr lang="zh-CN" altLang="zh-CN" sz="1200" b="1">
                <a:sym typeface="+mn-ea"/>
              </a:rPr>
              <a:t>location</a:t>
            </a:r>
            <a:r>
              <a:rPr lang="zh-CN" altLang="zh-CN" sz="1200">
                <a:sym typeface="+mn-ea"/>
              </a:rPr>
              <a:t>或</a:t>
            </a:r>
            <a:r>
              <a:rPr lang="en-US" altLang="zh-CN" sz="1200" b="1">
                <a:sym typeface="+mn-ea"/>
              </a:rPr>
              <a:t>number</a:t>
            </a:r>
            <a:r>
              <a:rPr lang="zh-CN" altLang="zh-CN" sz="1200">
                <a:sym typeface="+mn-ea"/>
              </a:rPr>
              <a:t>这样的值域类型，也能提交其他类型的值域时用到该功能，在被限定的</a:t>
            </a:r>
            <a:r>
              <a:rPr lang="en-US" altLang="zh-CN" sz="1200">
                <a:sym typeface="+mn-ea"/>
              </a:rPr>
              <a:t>condition</a:t>
            </a:r>
            <a:r>
              <a:rPr lang="zh-CN" altLang="en-US" sz="1200">
                <a:sym typeface="+mn-ea"/>
              </a:rPr>
              <a:t>或</a:t>
            </a:r>
            <a:r>
              <a:rPr lang="en-US" altLang="zh-CN" sz="1200">
                <a:sym typeface="+mn-ea"/>
              </a:rPr>
              <a:t>reference</a:t>
            </a:r>
            <a:r>
              <a:rPr lang="zh-CN" altLang="en-US" sz="1200">
                <a:sym typeface="+mn-ea"/>
              </a:rPr>
              <a:t>的值域</a:t>
            </a:r>
            <a:r>
              <a:rPr lang="zh-CN" altLang="zh-CN" sz="1200">
                <a:sym typeface="+mn-ea"/>
              </a:rPr>
              <a:t>白名单中增加一些额外的结果值，这些结果值可以不属于condition本身的类型。</a:t>
            </a:r>
            <a:endParaRPr lang="zh-CN" altLang="zh-CN" sz="1200">
              <a:sym typeface="+mn-ea"/>
            </a:endParaRPr>
          </a:p>
          <a:p>
            <a:pPr>
              <a:lnSpc>
                <a:spcPct val="150000"/>
              </a:lnSpc>
            </a:pPr>
            <a:r>
              <a:rPr lang="en-US" altLang="zh-CN" sz="1200">
                <a:sym typeface="+mn-ea"/>
              </a:rPr>
              <a:t>eg</a:t>
            </a:r>
            <a:r>
              <a:rPr lang="zh-CN" altLang="en-US" sz="1200">
                <a:sym typeface="+mn-ea"/>
              </a:rPr>
              <a:t>：</a:t>
            </a:r>
            <a:r>
              <a:rPr lang="en-US" altLang="zh-CN" sz="1200">
                <a:sym typeface="+mn-ea"/>
              </a:rPr>
              <a:t>reference=base_place:location_info|*,rule-base-location,?|</a:t>
            </a:r>
            <a:r>
              <a:rPr lang="zh-CN" altLang="en-US" sz="1200">
                <a:sym typeface="+mn-ea"/>
              </a:rPr>
              <a:t>选择基准地址</a:t>
            </a:r>
            <a:r>
              <a:rPr lang="en-US" altLang="zh-CN" sz="1200">
                <a:sym typeface="+mn-ea"/>
              </a:rPr>
              <a:t>|#visitorname</a:t>
            </a:r>
            <a:r>
              <a:rPr lang="zh-CN" altLang="en-US" sz="1200">
                <a:sym typeface="+mn-ea"/>
              </a:rPr>
              <a:t>想查询</a:t>
            </a:r>
            <a:r>
              <a:rPr lang="en-US" altLang="zh-CN" sz="1200">
                <a:sym typeface="+mn-ea"/>
              </a:rPr>
              <a:t>[]</a:t>
            </a:r>
            <a:r>
              <a:rPr lang="zh-CN" altLang="en-US" sz="1200">
                <a:sym typeface="+mn-ea"/>
              </a:rPr>
              <a:t>附近的影院。</a:t>
            </a:r>
            <a:r>
              <a:rPr lang="en-US" altLang="zh-CN" sz="1200">
                <a:sym typeface="+mn-ea"/>
              </a:rPr>
              <a:t>=+</a:t>
            </a:r>
            <a:r>
              <a:rPr lang="zh-CN" altLang="en-US" sz="1200">
                <a:sym typeface="+mn-ea"/>
              </a:rPr>
              <a:t>这里</a:t>
            </a:r>
            <a:r>
              <a:rPr lang="en-US" altLang="zh-CN" sz="1200">
                <a:sym typeface="+mn-ea"/>
              </a:rPr>
              <a:t>+</a:t>
            </a:r>
            <a:r>
              <a:rPr lang="zh-CN" altLang="en-US" sz="1200">
                <a:sym typeface="+mn-ea"/>
              </a:rPr>
              <a:t>那里</a:t>
            </a:r>
            <a:r>
              <a:rPr lang="en-US" altLang="zh-CN" sz="1200">
                <a:sym typeface="+mn-ea"/>
              </a:rPr>
              <a:t>+none</a:t>
            </a:r>
            <a:endParaRPr lang="en-US" altLang="zh-CN" sz="1200">
              <a:sym typeface="+mn-ea"/>
            </a:endParaRPr>
          </a:p>
          <a:p>
            <a:pPr>
              <a:lnSpc>
                <a:spcPct val="150000"/>
              </a:lnSpc>
            </a:pPr>
            <a:r>
              <a:rPr lang="zh-CN" altLang="en-US" sz="1200">
                <a:sym typeface="+mn-ea"/>
              </a:rPr>
              <a:t>这样既可以提交</a:t>
            </a:r>
            <a:r>
              <a:rPr lang="en-US" altLang="zh-CN" sz="1200">
                <a:sym typeface="+mn-ea"/>
              </a:rPr>
              <a:t>xx</a:t>
            </a:r>
            <a:r>
              <a:rPr lang="zh-CN" altLang="en-US" sz="1200">
                <a:sym typeface="+mn-ea"/>
              </a:rPr>
              <a:t>地点，也可以提交</a:t>
            </a:r>
            <a:r>
              <a:rPr lang="en-US" altLang="zh-CN" sz="1200">
                <a:sym typeface="+mn-ea"/>
              </a:rPr>
              <a:t>“</a:t>
            </a:r>
            <a:r>
              <a:rPr lang="zh-CN" altLang="en-US" sz="1200">
                <a:sym typeface="+mn-ea"/>
              </a:rPr>
              <a:t>这里</a:t>
            </a:r>
            <a:r>
              <a:rPr lang="en-US" altLang="zh-CN" sz="1200">
                <a:sym typeface="+mn-ea"/>
              </a:rPr>
              <a:t>”“</a:t>
            </a:r>
            <a:r>
              <a:rPr lang="zh-CN" altLang="en-US" sz="1200">
                <a:sym typeface="+mn-ea"/>
              </a:rPr>
              <a:t>那里</a:t>
            </a:r>
            <a:r>
              <a:rPr lang="en-US" altLang="zh-CN" sz="1200">
                <a:sym typeface="+mn-ea"/>
              </a:rPr>
              <a:t>”</a:t>
            </a:r>
            <a:r>
              <a:rPr lang="zh-CN" altLang="en-US" sz="1200">
                <a:sym typeface="+mn-ea"/>
              </a:rPr>
              <a:t>等类型的值。</a:t>
            </a:r>
            <a:endParaRPr lang="zh-CN" altLang="en-US" sz="1200" dirty="0" smtClean="0">
              <a:solidFill>
                <a:schemeClr val="tx1">
                  <a:lumMod val="75000"/>
                  <a:lumOff val="25000"/>
                </a:schemeClr>
              </a:solidFill>
              <a:latin typeface="+mn-ea"/>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306780" y="1209451"/>
            <a:ext cx="8337594" cy="3692525"/>
          </a:xfrm>
          <a:prstGeom prst="rect">
            <a:avLst/>
          </a:prstGeom>
        </p:spPr>
        <p:txBody>
          <a:bodyPr wrap="square">
            <a:spAutoFit/>
          </a:bodyPr>
          <a:lstStyle/>
          <a:p>
            <a:pPr>
              <a:lnSpc>
                <a:spcPct val="150000"/>
              </a:lnSpc>
            </a:pPr>
            <a:r>
              <a:rPr lang="en-US" altLang="zh-CN" sz="1200">
                <a:sym typeface="+mn-ea"/>
              </a:rPr>
              <a:t>5.</a:t>
            </a:r>
            <a:r>
              <a:rPr lang="zh-CN" altLang="zh-CN" sz="1200">
                <a:sym typeface="+mn-ea"/>
              </a:rPr>
              <a:t>所有聊天话题都要以_httppost为结尾，比如“name=</a:t>
            </a:r>
            <a:r>
              <a:rPr lang="en-US" altLang="zh-CN" sz="1200">
                <a:sym typeface="+mn-ea"/>
              </a:rPr>
              <a:t>business</a:t>
            </a:r>
            <a:r>
              <a:rPr lang="zh-CN" altLang="zh-CN" sz="1200">
                <a:sym typeface="+mn-ea"/>
              </a:rPr>
              <a:t>_httppost”</a:t>
            </a:r>
            <a:endParaRPr lang="zh-CN" altLang="zh-CN" sz="1200"/>
          </a:p>
          <a:p>
            <a:pPr>
              <a:lnSpc>
                <a:spcPct val="150000"/>
              </a:lnSpc>
            </a:pPr>
            <a:r>
              <a:rPr lang="en-US" altLang="zh-CN" sz="1200"/>
              <a:t>6.</a:t>
            </a:r>
            <a:r>
              <a:rPr lang="zh-CN" altLang="zh-CN" sz="1200"/>
              <a:t>fellow=select_by_additional_httppost</a:t>
            </a:r>
            <a:endParaRPr lang="zh-CN" altLang="zh-CN" sz="1200"/>
          </a:p>
          <a:p>
            <a:pPr>
              <a:lnSpc>
                <a:spcPct val="150000"/>
              </a:lnSpc>
            </a:pPr>
            <a:r>
              <a:rPr lang="zh-CN" altLang="zh-CN" sz="1200"/>
              <a:t>fellow是指将该action内部所识别的relation，即所提取的值传递给下一个拥有相同relation的action。</a:t>
            </a:r>
            <a:endParaRPr lang="zh-CN" altLang="zh-CN" sz="1200"/>
          </a:p>
          <a:p>
            <a:pPr>
              <a:lnSpc>
                <a:spcPct val="150000"/>
              </a:lnSpc>
            </a:pPr>
            <a:r>
              <a:rPr lang="en-US" altLang="zh-CN" sz="1200"/>
              <a:t>7.importance</a:t>
            </a:r>
            <a:r>
              <a:rPr lang="zh-CN" altLang="zh-CN" sz="1200"/>
              <a:t>=10</a:t>
            </a:r>
            <a:endParaRPr lang="zh-CN" altLang="zh-CN" sz="1200"/>
          </a:p>
          <a:p>
            <a:pPr>
              <a:lnSpc>
                <a:spcPct val="150000"/>
              </a:lnSpc>
            </a:pPr>
            <a:r>
              <a:rPr lang="zh-CN" altLang="zh-CN" sz="1200"/>
              <a:t>监听发生冲突的时候表示action优先度，数字越大越优先</a:t>
            </a:r>
            <a:endParaRPr lang="zh-CN" altLang="zh-CN" sz="1200"/>
          </a:p>
          <a:p>
            <a:pPr>
              <a:lnSpc>
                <a:spcPct val="150000"/>
              </a:lnSpc>
            </a:pPr>
            <a:r>
              <a:rPr lang="en-US" altLang="zh-CN" sz="1200"/>
              <a:t>8.c</a:t>
            </a:r>
            <a:r>
              <a:rPr lang="zh-CN" altLang="zh-CN" sz="1200"/>
              <a:t>onflict=xxxx（action的name）</a:t>
            </a:r>
            <a:endParaRPr lang="zh-CN" altLang="zh-CN" sz="1200"/>
          </a:p>
          <a:p>
            <a:pPr>
              <a:lnSpc>
                <a:spcPct val="150000"/>
              </a:lnSpc>
            </a:pPr>
            <a:r>
              <a:rPr lang="zh-CN" altLang="zh-CN" sz="1200"/>
              <a:t>应用于监听action，在xxxx（action的name）在处于active状态时该监听无效，即屏蔽当前</a:t>
            </a:r>
            <a:r>
              <a:rPr lang="en-US" altLang="zh-CN" sz="1200"/>
              <a:t>action</a:t>
            </a:r>
            <a:r>
              <a:rPr lang="zh-CN" altLang="en-US" sz="1200"/>
              <a:t>。</a:t>
            </a:r>
            <a:endParaRPr lang="zh-CN" altLang="zh-CN" sz="1200"/>
          </a:p>
          <a:p>
            <a:pPr>
              <a:lnSpc>
                <a:spcPct val="150000"/>
              </a:lnSpc>
            </a:pPr>
            <a:r>
              <a:rPr lang="en-US" altLang="zh-CN" sz="1200"/>
              <a:t>9.</a:t>
            </a:r>
            <a:r>
              <a:rPr lang="zh-CN" altLang="zh-CN" sz="1200"/>
              <a:t>process=completed=true|select_by_additional_httppost=clear| </a:t>
            </a:r>
            <a:endParaRPr lang="zh-CN" altLang="zh-CN" sz="1200"/>
          </a:p>
          <a:p>
            <a:pPr>
              <a:lnSpc>
                <a:spcPct val="150000"/>
              </a:lnSpc>
            </a:pPr>
            <a:r>
              <a:rPr lang="zh-CN" altLang="zh-CN" sz="1200"/>
              <a:t>在action 被激活结束后执行 select_by_additional_httppost（action的name）恢复到和机器人对话之前的状态</a:t>
            </a:r>
            <a:endParaRPr lang="zh-CN" altLang="zh-CN" sz="1200"/>
          </a:p>
          <a:p>
            <a:pPr algn="l">
              <a:lnSpc>
                <a:spcPct val="150000"/>
              </a:lnSpc>
            </a:pPr>
            <a:r>
              <a:rPr lang="en-US" altLang="zh-CN" sz="1200">
                <a:sym typeface="+mn-ea"/>
              </a:rPr>
              <a:t>10.</a:t>
            </a:r>
            <a:r>
              <a:rPr lang="zh-CN" altLang="en-US" sz="1200">
                <a:sym typeface="+mn-ea"/>
              </a:rPr>
              <a:t>上传数据类型限定</a:t>
            </a:r>
            <a:endParaRPr lang="zh-CN" altLang="en-US" sz="1200"/>
          </a:p>
          <a:p>
            <a:pPr algn="l">
              <a:lnSpc>
                <a:spcPct val="150000"/>
              </a:lnSpc>
            </a:pPr>
            <a:r>
              <a:rPr lang="en-US" altLang="zh-CN" sz="1200">
                <a:sym typeface="+mn-ea"/>
              </a:rPr>
              <a:t>Location </a:t>
            </a:r>
            <a:r>
              <a:rPr lang="zh-CN" altLang="zh-CN" sz="1200">
                <a:sym typeface="+mn-ea"/>
              </a:rPr>
              <a:t>只上传位</a:t>
            </a:r>
            <a:r>
              <a:rPr lang="zh-CN" altLang="zh-CN" sz="1200" smtClean="0">
                <a:sym typeface="+mn-ea"/>
              </a:rPr>
              <a:t>置</a:t>
            </a:r>
            <a:endParaRPr lang="zh-CN" altLang="zh-CN" sz="1200" smtClean="0"/>
          </a:p>
          <a:p>
            <a:pPr algn="l">
              <a:lnSpc>
                <a:spcPct val="150000"/>
              </a:lnSpc>
            </a:pPr>
            <a:r>
              <a:rPr lang="en-US" altLang="zh-CN" sz="1200">
                <a:sym typeface="+mn-ea"/>
              </a:rPr>
              <a:t>Time</a:t>
            </a:r>
            <a:r>
              <a:rPr lang="zh-CN" altLang="zh-CN" sz="1200">
                <a:sym typeface="+mn-ea"/>
              </a:rPr>
              <a:t>只上传时间</a:t>
            </a:r>
            <a:endParaRPr lang="zh-CN" altLang="en-US" sz="1200"/>
          </a:p>
          <a:p>
            <a:pPr algn="l">
              <a:lnSpc>
                <a:spcPct val="150000"/>
              </a:lnSpc>
            </a:pPr>
            <a:r>
              <a:rPr lang="en-US" altLang="zh-CN" sz="1200">
                <a:sym typeface="+mn-ea"/>
              </a:rPr>
              <a:t>Number</a:t>
            </a:r>
            <a:r>
              <a:rPr lang="zh-CN" altLang="zh-CN" sz="1200">
                <a:sym typeface="+mn-ea"/>
              </a:rPr>
              <a:t>只上传数字，并且最多只有</a:t>
            </a:r>
            <a:r>
              <a:rPr lang="en-US" altLang="zh-CN" sz="1200">
                <a:sym typeface="+mn-ea"/>
              </a:rPr>
              <a:t>6</a:t>
            </a:r>
            <a:r>
              <a:rPr lang="zh-CN" altLang="zh-CN" sz="1200">
                <a:sym typeface="+mn-ea"/>
              </a:rPr>
              <a:t>位</a:t>
            </a:r>
            <a:endParaRPr lang="zh-CN" altLang="zh-CN" sz="1200"/>
          </a:p>
        </p:txBody>
      </p:sp>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49917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五</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话题单元</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（连接后台的</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actions</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0431" y="1221969"/>
            <a:ext cx="8196268" cy="2769870"/>
          </a:xfrm>
          <a:prstGeom prst="rect">
            <a:avLst/>
          </a:prstGeom>
        </p:spPr>
        <p:txBody>
          <a:bodyPr wrap="square" tIns="0" rIns="0" bIns="0">
            <a:spAutoFit/>
          </a:bodyPr>
          <a:lstStyle/>
          <a:p>
            <a:pPr>
              <a:lnSpc>
                <a:spcPct val="100000"/>
              </a:lnSpc>
            </a:pPr>
            <a:r>
              <a:rPr lang="zh-CN" altLang="zh-CN" sz="1200" b="1">
                <a:latin typeface="微软雅黑" panose="020B0503020204020204" pitchFamily="34" charset="-122"/>
                <a:ea typeface="微软雅黑" panose="020B0503020204020204" pitchFamily="34" charset="-122"/>
                <a:cs typeface="微软雅黑" panose="020B0503020204020204" pitchFamily="34" charset="-122"/>
              </a:rPr>
              <a:t>话题示例：</a:t>
            </a:r>
            <a:endParaRPr lang="zh-CN" altLang="zh-CN" sz="1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name=ask_fav_fruit</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action=select</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status=active</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condition=fav_fruit::1|#visitorname,rule-fav-fruit,?|你喜欢什么水果？|#visitorname喜欢[]。=+西瓜+葡萄</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process=fav_fruit=西瓜|watermelon_topic=active|</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process=fav_fruit=葡萄|grape_topic=active|</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en-US" altLang="zh-CN" sz="1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name=fav_fruit_listen</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action=select</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status=</a:t>
            </a:r>
            <a:r>
              <a:rPr lang="en-US" altLang="zh-CN" sz="1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listening</a:t>
            </a:r>
            <a:endParaRPr lang="en-US" altLang="zh-CN" sz="1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en-US" altLang="zh-CN" sz="1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conflict=ask_fav_fruit,grape_topic</a:t>
            </a:r>
            <a:endParaRPr lang="en-US" altLang="zh-CN" sz="1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condition=fav_fruit|#visitorname,rule-fav-fruit,?|你喜欢什么水果？|#visitorname喜欢[]。=+西瓜+葡萄</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process=fav_fruit=西瓜|watermelon_topic=clear_active|</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不给你吃</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process=fav_fruit=葡萄|grape_topic=clear_active|</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没有了</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3822759" y="3039341"/>
            <a:ext cx="3684540" cy="575945"/>
          </a:xfrm>
          <a:prstGeom prst="rect">
            <a:avLst/>
          </a:prstGeom>
          <a:noFill/>
          <a:ln>
            <a:solidFill>
              <a:srgbClr val="FF0000"/>
            </a:solidFill>
          </a:ln>
        </p:spPr>
        <p:txBody>
          <a:bodyPr wrap="square" rtlCol="0">
            <a:spAutoFit/>
          </a:bodyPr>
          <a:p>
            <a:r>
              <a:rPr lang="en-US" altLang="zh-CN" sz="1050"/>
              <a:t>conflict只适用于监听状态的话题，</a:t>
            </a:r>
            <a:r>
              <a:rPr lang="zh-CN" altLang="en-US" sz="1050"/>
              <a:t>如：</a:t>
            </a:r>
            <a:r>
              <a:rPr lang="en-US" altLang="zh-CN" sz="1050">
                <a:solidFill>
                  <a:srgbClr val="FF0000"/>
                </a:solidFill>
                <a:sym typeface="+mn-ea"/>
              </a:rPr>
              <a:t>fav_fruit_listen</a:t>
            </a:r>
            <a:r>
              <a:rPr lang="en-US" altLang="zh-CN" sz="1050">
                <a:sym typeface="+mn-ea"/>
              </a:rPr>
              <a:t>。</a:t>
            </a:r>
            <a:r>
              <a:rPr lang="en-US" altLang="zh-CN" sz="1050"/>
              <a:t>被屏蔽的话题</a:t>
            </a:r>
            <a:r>
              <a:rPr lang="en-US" altLang="zh-CN" sz="1050">
                <a:solidFill>
                  <a:srgbClr val="FF0000"/>
                </a:solidFill>
                <a:sym typeface="+mn-ea"/>
              </a:rPr>
              <a:t>ask_fav_fruit</a:t>
            </a:r>
            <a:r>
              <a:rPr lang="en-US" altLang="zh-CN" sz="1050">
                <a:sym typeface="+mn-ea"/>
              </a:rPr>
              <a:t>和</a:t>
            </a:r>
            <a:r>
              <a:rPr lang="en-US" altLang="zh-CN" sz="1050">
                <a:solidFill>
                  <a:srgbClr val="FF0000"/>
                </a:solidFill>
                <a:sym typeface="+mn-ea"/>
              </a:rPr>
              <a:t>grape_topic</a:t>
            </a:r>
            <a:r>
              <a:rPr lang="en-US" altLang="zh-CN" sz="1050"/>
              <a:t>内的对话不会被</a:t>
            </a:r>
            <a:r>
              <a:rPr lang="zh-CN" altLang="en-US" sz="1050"/>
              <a:t>话题</a:t>
            </a:r>
            <a:r>
              <a:rPr lang="en-US" altLang="zh-CN" sz="1050">
                <a:solidFill>
                  <a:srgbClr val="FF0000"/>
                </a:solidFill>
                <a:sym typeface="+mn-ea"/>
              </a:rPr>
              <a:t>fav_fruit_listen</a:t>
            </a:r>
            <a:r>
              <a:rPr lang="en-US" altLang="zh-CN" sz="1050"/>
              <a:t>监听到，主要起到防干扰的作用。</a:t>
            </a:r>
            <a:endParaRPr lang="en-US" altLang="zh-CN" sz="1050"/>
          </a:p>
        </p:txBody>
      </p:sp>
      <p:cxnSp>
        <p:nvCxnSpPr>
          <p:cNvPr id="10" name="直接箭头连接符 9"/>
          <p:cNvCxnSpPr/>
          <p:nvPr/>
        </p:nvCxnSpPr>
        <p:spPr>
          <a:xfrm flipH="1">
            <a:off x="2607118" y="3407414"/>
            <a:ext cx="1122790" cy="553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6"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p:cNvSpPr/>
          <p:nvPr/>
        </p:nvSpPr>
        <p:spPr>
          <a:xfrm>
            <a:off x="306435" y="625888"/>
            <a:ext cx="51441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五</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话题单元（话题设计架构和示例）</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22419" y="1233480"/>
            <a:ext cx="2464155" cy="299085"/>
          </a:xfrm>
          <a:prstGeom prst="rect">
            <a:avLst/>
          </a:prstGeom>
          <a:noFill/>
        </p:spPr>
        <p:txBody>
          <a:bodyPr wrap="square" rtlCol="0">
            <a:spAutoFit/>
          </a:bodyPr>
          <a:lstStyle/>
          <a:p>
            <a:r>
              <a:rPr lang="zh-CN" altLang="en-US" sz="1350" dirty="0" smtClean="0"/>
              <a:t>点击</a:t>
            </a:r>
            <a:r>
              <a:rPr lang="en-US" altLang="zh-CN" sz="1350" b="1" dirty="0" smtClean="0"/>
              <a:t>“</a:t>
            </a:r>
            <a:r>
              <a:rPr lang="zh-CN" altLang="en-US" sz="1350" b="1" dirty="0" smtClean="0"/>
              <a:t>编辑个人信息</a:t>
            </a:r>
            <a:r>
              <a:rPr lang="en-US" altLang="zh-CN" sz="1350" b="1" dirty="0" smtClean="0"/>
              <a:t>”</a:t>
            </a:r>
            <a:r>
              <a:rPr lang="zh-CN" altLang="en-US" sz="1350" dirty="0" smtClean="0"/>
              <a:t>：</a:t>
            </a:r>
            <a:endParaRPr lang="zh-CN" altLang="en-US" sz="1350" dirty="0"/>
          </a:p>
        </p:txBody>
      </p:sp>
      <p:sp>
        <p:nvSpPr>
          <p:cNvPr id="15" name="TextBox 14"/>
          <p:cNvSpPr txBox="1"/>
          <p:nvPr/>
        </p:nvSpPr>
        <p:spPr>
          <a:xfrm>
            <a:off x="3509645" y="1530985"/>
            <a:ext cx="1934210" cy="2676525"/>
          </a:xfrm>
          <a:prstGeom prst="rect">
            <a:avLst/>
          </a:prstGeom>
          <a:noFill/>
        </p:spPr>
        <p:txBody>
          <a:bodyPr wrap="square" rtlCol="0">
            <a:spAutoFit/>
          </a:bodyPr>
          <a:lstStyle/>
          <a:p>
            <a:pPr>
              <a:lnSpc>
                <a:spcPct val="200000"/>
              </a:lnSpc>
            </a:pPr>
            <a:r>
              <a:rPr lang="zh-CN" altLang="en-US" sz="1200" dirty="0" smtClean="0">
                <a:latin typeface="+mn-ea"/>
              </a:rPr>
              <a:t>必填信</a:t>
            </a:r>
            <a:r>
              <a:rPr lang="zh-CN" altLang="en-US" sz="1200" smtClean="0">
                <a:latin typeface="+mn-ea"/>
              </a:rPr>
              <a:t>息：</a:t>
            </a:r>
            <a:endParaRPr lang="en-US" altLang="zh-CN" sz="1200" dirty="0" smtClean="0">
              <a:latin typeface="+mn-ea"/>
            </a:endParaRPr>
          </a:p>
          <a:p>
            <a:pPr>
              <a:lnSpc>
                <a:spcPct val="200000"/>
              </a:lnSpc>
            </a:pPr>
            <a:r>
              <a:rPr lang="zh-CN" altLang="en-US" sz="1200" dirty="0" smtClean="0">
                <a:latin typeface="+mn-ea"/>
              </a:rPr>
              <a:t>名：可自行</a:t>
            </a:r>
            <a:r>
              <a:rPr lang="zh-CN" altLang="en-US" sz="1200" smtClean="0">
                <a:latin typeface="+mn-ea"/>
              </a:rPr>
              <a:t>填写</a:t>
            </a:r>
            <a:endParaRPr lang="en-US" altLang="zh-CN" sz="1200" dirty="0" smtClean="0">
              <a:latin typeface="+mn-ea"/>
            </a:endParaRPr>
          </a:p>
          <a:p>
            <a:pPr>
              <a:lnSpc>
                <a:spcPct val="200000"/>
              </a:lnSpc>
            </a:pPr>
            <a:r>
              <a:rPr lang="zh-CN" altLang="en-US" sz="1200" dirty="0" smtClean="0">
                <a:latin typeface="+mn-ea"/>
              </a:rPr>
              <a:t>姓：自行</a:t>
            </a:r>
            <a:r>
              <a:rPr lang="zh-CN" altLang="en-US" sz="1200" smtClean="0">
                <a:latin typeface="+mn-ea"/>
              </a:rPr>
              <a:t>填写</a:t>
            </a:r>
            <a:endParaRPr lang="en-US" altLang="zh-CN" sz="1200" dirty="0" smtClean="0">
              <a:latin typeface="+mn-ea"/>
            </a:endParaRPr>
          </a:p>
          <a:p>
            <a:pPr>
              <a:lnSpc>
                <a:spcPct val="200000"/>
              </a:lnSpc>
            </a:pPr>
            <a:r>
              <a:rPr lang="zh-CN" altLang="en-US" sz="1200" dirty="0" smtClean="0">
                <a:latin typeface="+mn-ea"/>
              </a:rPr>
              <a:t>昵称：任意</a:t>
            </a:r>
            <a:r>
              <a:rPr lang="zh-CN" altLang="en-US" sz="1200" smtClean="0">
                <a:latin typeface="+mn-ea"/>
              </a:rPr>
              <a:t>设置</a:t>
            </a:r>
            <a:endParaRPr lang="en-US" altLang="zh-CN" sz="1200" dirty="0" smtClean="0">
              <a:latin typeface="+mn-ea"/>
            </a:endParaRPr>
          </a:p>
          <a:p>
            <a:pPr>
              <a:lnSpc>
                <a:spcPct val="200000"/>
              </a:lnSpc>
            </a:pPr>
            <a:r>
              <a:rPr lang="zh-CN" altLang="en-US" sz="1200" dirty="0" smtClean="0">
                <a:latin typeface="+mn-ea"/>
              </a:rPr>
              <a:t>标题：任意</a:t>
            </a:r>
            <a:r>
              <a:rPr lang="zh-CN" altLang="en-US" sz="1200" smtClean="0">
                <a:latin typeface="+mn-ea"/>
              </a:rPr>
              <a:t>设置</a:t>
            </a:r>
            <a:endParaRPr lang="en-US" altLang="zh-CN" sz="1200" dirty="0" smtClean="0">
              <a:latin typeface="+mn-ea"/>
            </a:endParaRPr>
          </a:p>
          <a:p>
            <a:pPr>
              <a:lnSpc>
                <a:spcPct val="200000"/>
              </a:lnSpc>
            </a:pPr>
            <a:r>
              <a:rPr lang="zh-CN" altLang="en-US" sz="1200" dirty="0" smtClean="0">
                <a:latin typeface="+mn-ea"/>
              </a:rPr>
              <a:t>欢迎文</a:t>
            </a:r>
            <a:r>
              <a:rPr lang="zh-CN" altLang="en-US" sz="1200" smtClean="0">
                <a:latin typeface="+mn-ea"/>
              </a:rPr>
              <a:t>本：</a:t>
            </a:r>
            <a:r>
              <a:rPr lang="en-US" altLang="zh-CN" sz="1200" smtClean="0">
                <a:latin typeface="+mn-ea"/>
              </a:rPr>
              <a:t>#welcome</a:t>
            </a:r>
            <a:endParaRPr lang="en-US" altLang="zh-CN" sz="1200" dirty="0" smtClean="0">
              <a:latin typeface="+mn-ea"/>
            </a:endParaRPr>
          </a:p>
          <a:p>
            <a:pPr>
              <a:lnSpc>
                <a:spcPct val="200000"/>
              </a:lnSpc>
            </a:pPr>
            <a:r>
              <a:rPr lang="zh-CN" altLang="en-US" sz="1200" dirty="0" smtClean="0">
                <a:latin typeface="+mn-ea"/>
              </a:rPr>
              <a:t>类别：</a:t>
            </a:r>
            <a:r>
              <a:rPr lang="en-US" altLang="zh-CN" sz="1200" dirty="0" smtClean="0">
                <a:latin typeface="+mn-ea"/>
              </a:rPr>
              <a:t>B</a:t>
            </a:r>
            <a:r>
              <a:rPr lang="en-US" altLang="zh-CN" sz="1200" dirty="0" smtClean="0">
                <a:latin typeface="+mn-ea"/>
              </a:rPr>
              <a:t>usiness</a:t>
            </a:r>
            <a:endParaRPr lang="en-US" altLang="zh-CN" sz="1200" dirty="0" smtClean="0">
              <a:latin typeface="+mn-ea"/>
            </a:endParaRPr>
          </a:p>
        </p:txBody>
      </p:sp>
      <p:sp>
        <p:nvSpPr>
          <p:cNvPr id="16" name="TextBox 15"/>
          <p:cNvSpPr txBox="1"/>
          <p:nvPr/>
        </p:nvSpPr>
        <p:spPr>
          <a:xfrm>
            <a:off x="3106890" y="4467831"/>
            <a:ext cx="3278952" cy="299085"/>
          </a:xfrm>
          <a:prstGeom prst="rect">
            <a:avLst/>
          </a:prstGeom>
          <a:noFill/>
        </p:spPr>
        <p:txBody>
          <a:bodyPr wrap="square" rtlCol="0">
            <a:spAutoFit/>
          </a:bodyPr>
          <a:lstStyle/>
          <a:p>
            <a:r>
              <a:rPr lang="zh-CN" altLang="en-US" sz="1350" dirty="0" smtClean="0"/>
              <a:t>填写完成后，点击更新个人信息</a:t>
            </a:r>
            <a:endParaRPr lang="zh-CN" altLang="en-US" sz="1350" dirty="0"/>
          </a:p>
        </p:txBody>
      </p:sp>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5451475" cy="460375"/>
          </a:xfrm>
          <a:prstGeom prst="rect">
            <a:avLst/>
          </a:prstGeom>
        </p:spPr>
        <p:txBody>
          <a:bodyPr wrap="none">
            <a:spAutoFit/>
          </a:bodyPr>
          <a:p>
            <a:pPr algn="l"/>
            <a:r>
              <a:rPr lang="zh-CN" altLang="en-US" sz="2400" b="1" u="sng" dirty="0" smtClean="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rPr>
              <a:t>一</a:t>
            </a:r>
            <a:r>
              <a:rPr lang="en-US" altLang="zh-CN" sz="2400" b="1" u="sng" dirty="0" smtClean="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rPr>
              <a:t>编辑器介绍及使用（编辑个人信息）</a:t>
            </a:r>
            <a:endParaRPr lang="zh-CN" altLang="en-US" sz="2400" b="1"/>
          </a:p>
        </p:txBody>
      </p:sp>
      <p:pic>
        <p:nvPicPr>
          <p:cNvPr id="2" name="图片 1"/>
          <p:cNvPicPr>
            <a:picLocks noChangeAspect="1"/>
          </p:cNvPicPr>
          <p:nvPr/>
        </p:nvPicPr>
        <p:blipFill>
          <a:blip r:embed="rId2"/>
          <a:stretch>
            <a:fillRect/>
          </a:stretch>
        </p:blipFill>
        <p:spPr>
          <a:xfrm>
            <a:off x="522605" y="1581785"/>
            <a:ext cx="2045335" cy="3364865"/>
          </a:xfrm>
          <a:prstGeom prst="rect">
            <a:avLst/>
          </a:prstGeom>
        </p:spPr>
      </p:pic>
      <p:pic>
        <p:nvPicPr>
          <p:cNvPr id="3" name="图片 2"/>
          <p:cNvPicPr>
            <a:picLocks noChangeAspect="1"/>
          </p:cNvPicPr>
          <p:nvPr/>
        </p:nvPicPr>
        <p:blipFill>
          <a:blip r:embed="rId3"/>
          <a:stretch>
            <a:fillRect/>
          </a:stretch>
        </p:blipFill>
        <p:spPr>
          <a:xfrm>
            <a:off x="6386195" y="1233170"/>
            <a:ext cx="2444750" cy="3798570"/>
          </a:xfrm>
          <a:prstGeom prst="rect">
            <a:avLst/>
          </a:prstGeom>
        </p:spPr>
      </p:pic>
      <p:pic>
        <p:nvPicPr>
          <p:cNvPr id="4" name="图片 3"/>
          <p:cNvPicPr>
            <a:picLocks noChangeAspect="1"/>
          </p:cNvPicPr>
          <p:nvPr/>
        </p:nvPicPr>
        <p:blipFill>
          <a:blip r:embed="rId4"/>
          <a:stretch>
            <a:fillRect/>
          </a:stretch>
        </p:blipFill>
        <p:spPr>
          <a:xfrm>
            <a:off x="3058795" y="1251585"/>
            <a:ext cx="2893060" cy="262255"/>
          </a:xfrm>
          <a:prstGeom prst="rect">
            <a:avLst/>
          </a:prstGeom>
        </p:spPr>
      </p:pic>
      <p:cxnSp>
        <p:nvCxnSpPr>
          <p:cNvPr id="5" name="直接箭头连接符 4"/>
          <p:cNvCxnSpPr/>
          <p:nvPr/>
        </p:nvCxnSpPr>
        <p:spPr>
          <a:xfrm>
            <a:off x="2266950" y="1419225"/>
            <a:ext cx="720090" cy="635"/>
          </a:xfrm>
          <a:prstGeom prst="straightConnector1">
            <a:avLst/>
          </a:prstGeom>
          <a:ln>
            <a:tailEnd type="arrow" w="med" len="med"/>
          </a:ln>
        </p:spPr>
        <p:style>
          <a:lnRef idx="2">
            <a:schemeClr val="accent1"/>
          </a:lnRef>
          <a:fillRef idx="0">
            <a:schemeClr val="accent1"/>
          </a:fillRef>
          <a:effectRef idx="1">
            <a:schemeClr val="accent1"/>
          </a:effectRef>
          <a:fontRef idx="minor">
            <a:schemeClr val="tx1"/>
          </a:fontRef>
        </p:style>
      </p:cxnSp>
      <p:cxnSp>
        <p:nvCxnSpPr>
          <p:cNvPr id="7" name="直接箭头连接符 6"/>
          <p:cNvCxnSpPr/>
          <p:nvPr/>
        </p:nvCxnSpPr>
        <p:spPr>
          <a:xfrm>
            <a:off x="2483485" y="2571750"/>
            <a:ext cx="915670" cy="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直接箭头连接符 29"/>
          <p:cNvCxnSpPr/>
          <p:nvPr/>
        </p:nvCxnSpPr>
        <p:spPr>
          <a:xfrm flipV="1">
            <a:off x="2483485" y="2962275"/>
            <a:ext cx="915670" cy="140970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 name="直接箭头连接符 30"/>
          <p:cNvCxnSpPr/>
          <p:nvPr/>
        </p:nvCxnSpPr>
        <p:spPr>
          <a:xfrm flipV="1">
            <a:off x="2483485" y="3357245"/>
            <a:ext cx="915670" cy="140970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3" name="直接箭头连接符 32"/>
          <p:cNvCxnSpPr/>
          <p:nvPr/>
        </p:nvCxnSpPr>
        <p:spPr>
          <a:xfrm>
            <a:off x="2483485" y="2209165"/>
            <a:ext cx="915670" cy="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4" name="直接箭头连接符 33"/>
          <p:cNvCxnSpPr/>
          <p:nvPr/>
        </p:nvCxnSpPr>
        <p:spPr>
          <a:xfrm flipV="1">
            <a:off x="5334000" y="2571750"/>
            <a:ext cx="1109980" cy="1095375"/>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5" name="直接箭头连接符 34"/>
          <p:cNvCxnSpPr/>
          <p:nvPr/>
        </p:nvCxnSpPr>
        <p:spPr>
          <a:xfrm>
            <a:off x="5334000" y="4009390"/>
            <a:ext cx="1109980" cy="578485"/>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7" name="直接箭头连接符 36"/>
          <p:cNvCxnSpPr/>
          <p:nvPr/>
        </p:nvCxnSpPr>
        <p:spPr>
          <a:xfrm>
            <a:off x="5652135" y="4660265"/>
            <a:ext cx="791845" cy="20320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0431" y="1221969"/>
            <a:ext cx="8196268" cy="2399665"/>
          </a:xfrm>
          <a:prstGeom prst="rect">
            <a:avLst/>
          </a:prstGeom>
        </p:spPr>
        <p:txBody>
          <a:bodyPr wrap="square">
            <a:spAutoFit/>
          </a:bodyPr>
          <a:lstStyle/>
          <a:p>
            <a:pPr>
              <a:lnSpc>
                <a:spcPct val="150000"/>
              </a:lnSpc>
            </a:pPr>
            <a:r>
              <a:rPr lang="zh-CN" altLang="zh-CN" sz="1200" b="1"/>
              <a:t>话题示例：</a:t>
            </a:r>
            <a:endParaRPr lang="zh-CN" altLang="zh-CN" sz="1200" b="1"/>
          </a:p>
          <a:p>
            <a:pPr>
              <a:lnSpc>
                <a:spcPct val="100000"/>
              </a:lnSpc>
            </a:pPr>
            <a:r>
              <a:rPr lang="en-US" altLang="zh-CN" sz="1200">
                <a:sym typeface="+mn-ea"/>
              </a:rPr>
              <a:t>name=watermelon_topic</a:t>
            </a:r>
            <a:endParaRPr lang="en-US" altLang="zh-CN" sz="1200"/>
          </a:p>
          <a:p>
            <a:pPr>
              <a:lnSpc>
                <a:spcPct val="100000"/>
              </a:lnSpc>
            </a:pPr>
            <a:r>
              <a:rPr lang="en-US" altLang="zh-CN" sz="1200">
                <a:sym typeface="+mn-ea"/>
              </a:rPr>
              <a:t>action=select</a:t>
            </a:r>
            <a:endParaRPr lang="en-US" altLang="zh-CN" sz="1200"/>
          </a:p>
          <a:p>
            <a:pPr>
              <a:lnSpc>
                <a:spcPct val="100000"/>
              </a:lnSpc>
            </a:pPr>
            <a:r>
              <a:rPr lang="en-US" altLang="zh-CN" sz="1200">
                <a:sym typeface="+mn-ea"/>
              </a:rPr>
              <a:t>status=waiting</a:t>
            </a:r>
            <a:endParaRPr lang="en-US" altLang="zh-CN" sz="1200"/>
          </a:p>
          <a:p>
            <a:pPr>
              <a:lnSpc>
                <a:spcPct val="100000"/>
              </a:lnSpc>
            </a:pPr>
            <a:r>
              <a:rPr lang="en-US" altLang="zh-CN" sz="1200">
                <a:sym typeface="+mn-ea"/>
              </a:rPr>
              <a:t>condition=any1::1|#visitorname,rule-any,?|西瓜是夏季最受欢迎的水果|#visitorname任意回答。=+none</a:t>
            </a:r>
            <a:endParaRPr lang="en-US" altLang="zh-CN" sz="1200"/>
          </a:p>
          <a:p>
            <a:pPr>
              <a:lnSpc>
                <a:spcPct val="100000"/>
              </a:lnSpc>
            </a:pPr>
            <a:r>
              <a:rPr lang="en-US" altLang="zh-CN" sz="1200">
                <a:sym typeface="+mn-ea"/>
              </a:rPr>
              <a:t>process=completed=true|ask_fav_fruit=clear_active|西瓜话题结束。</a:t>
            </a:r>
            <a:endParaRPr lang="en-US" altLang="zh-CN" sz="1200"/>
          </a:p>
          <a:p>
            <a:pPr>
              <a:lnSpc>
                <a:spcPct val="100000"/>
              </a:lnSpc>
            </a:pPr>
            <a:endParaRPr lang="en-US" altLang="zh-CN" sz="1200"/>
          </a:p>
          <a:p>
            <a:pPr>
              <a:lnSpc>
                <a:spcPct val="100000"/>
              </a:lnSpc>
            </a:pPr>
            <a:r>
              <a:rPr lang="en-US" altLang="zh-CN" sz="1200">
                <a:sym typeface="+mn-ea"/>
              </a:rPr>
              <a:t>name=grape_topic</a:t>
            </a:r>
            <a:endParaRPr lang="en-US" altLang="zh-CN" sz="1200"/>
          </a:p>
          <a:p>
            <a:pPr>
              <a:lnSpc>
                <a:spcPct val="100000"/>
              </a:lnSpc>
            </a:pPr>
            <a:r>
              <a:rPr lang="en-US" altLang="zh-CN" sz="1200">
                <a:sym typeface="+mn-ea"/>
              </a:rPr>
              <a:t>action=select</a:t>
            </a:r>
            <a:endParaRPr lang="en-US" altLang="zh-CN" sz="1200"/>
          </a:p>
          <a:p>
            <a:pPr>
              <a:lnSpc>
                <a:spcPct val="100000"/>
              </a:lnSpc>
            </a:pPr>
            <a:r>
              <a:rPr lang="en-US" altLang="zh-CN" sz="1200">
                <a:sym typeface="+mn-ea"/>
              </a:rPr>
              <a:t>status=waiting</a:t>
            </a:r>
            <a:endParaRPr lang="en-US" altLang="zh-CN" sz="1200"/>
          </a:p>
          <a:p>
            <a:pPr>
              <a:lnSpc>
                <a:spcPct val="100000"/>
              </a:lnSpc>
            </a:pPr>
            <a:r>
              <a:rPr lang="en-US" altLang="zh-CN" sz="1200">
                <a:sym typeface="+mn-ea"/>
              </a:rPr>
              <a:t>condition=any2::1|#visitorname,rule-any,?|我也喜欢葡萄|#visitorname 任意回答。=+none</a:t>
            </a:r>
            <a:endParaRPr lang="en-US" altLang="zh-CN" sz="1200"/>
          </a:p>
          <a:p>
            <a:pPr>
              <a:lnSpc>
                <a:spcPct val="100000"/>
              </a:lnSpc>
            </a:pPr>
            <a:r>
              <a:rPr lang="en-US" altLang="zh-CN" sz="1200">
                <a:sym typeface="+mn-ea"/>
              </a:rPr>
              <a:t>process=completed=true|ask_fav_fruit=clear_active|葡萄话题结束。</a:t>
            </a:r>
            <a:endParaRPr lang="en-US" altLang="zh-CN" sz="1200"/>
          </a:p>
        </p:txBody>
      </p:sp>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51441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五</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话题单元（</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话题设计架构和示例</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0587" y="1029462"/>
            <a:ext cx="1022319" cy="506730"/>
          </a:xfrm>
          <a:prstGeom prst="rect">
            <a:avLst/>
          </a:prstGeom>
        </p:spPr>
        <p:txBody>
          <a:bodyPr wrap="square">
            <a:spAutoFit/>
          </a:bodyPr>
          <a:lstStyle/>
          <a:p>
            <a:r>
              <a:rPr lang="zh-CN" altLang="en-US" sz="1350" smtClean="0"/>
              <a:t>执行流程：</a:t>
            </a:r>
            <a:endParaRPr lang="zh-CN" altLang="en-US" sz="1350" smtClean="0"/>
          </a:p>
          <a:p>
            <a:endParaRPr lang="zh-CN" altLang="en-US" sz="1350"/>
          </a:p>
        </p:txBody>
      </p:sp>
      <p:sp>
        <p:nvSpPr>
          <p:cNvPr id="2" name="矩形 1"/>
          <p:cNvSpPr/>
          <p:nvPr/>
        </p:nvSpPr>
        <p:spPr>
          <a:xfrm>
            <a:off x="387286" y="2864132"/>
            <a:ext cx="8369380" cy="1753235"/>
          </a:xfrm>
          <a:prstGeom prst="rect">
            <a:avLst/>
          </a:prstGeom>
        </p:spPr>
        <p:txBody>
          <a:bodyPr wrap="square">
            <a:spAutoFit/>
          </a:bodyPr>
          <a:lstStyle/>
          <a:p>
            <a:pPr>
              <a:lnSpc>
                <a:spcPct val="100000"/>
              </a:lnSpc>
            </a:pPr>
            <a:r>
              <a:rPr lang="zh-CN" altLang="zh-CN" sz="1200">
                <a:sym typeface="+mn-ea"/>
              </a:rPr>
              <a:t>1、话题</a:t>
            </a:r>
            <a:r>
              <a:rPr lang="en-US" altLang="zh-CN" sz="1200">
                <a:sym typeface="+mn-ea"/>
              </a:rPr>
              <a:t>ask_fav_fruit</a:t>
            </a:r>
            <a:r>
              <a:rPr lang="zh-CN" altLang="zh-CN" sz="1200">
                <a:sym typeface="+mn-ea"/>
              </a:rPr>
              <a:t>状态为激活，如右图所示，</a:t>
            </a:r>
            <a:r>
              <a:rPr lang="zh-CN" altLang="zh-CN" sz="1200" smtClean="0"/>
              <a:t>输</a:t>
            </a:r>
            <a:r>
              <a:rPr lang="zh-CN" altLang="zh-CN" sz="1200"/>
              <a:t>出该话题内必要条件</a:t>
            </a:r>
            <a:r>
              <a:rPr lang="en-US" altLang="zh-CN" sz="1200"/>
              <a:t>condition</a:t>
            </a:r>
            <a:r>
              <a:rPr lang="zh-CN" altLang="zh-CN" sz="1200"/>
              <a:t>内设置内容：</a:t>
            </a:r>
            <a:r>
              <a:rPr lang="zh-CN" altLang="zh-CN" sz="1200">
                <a:solidFill>
                  <a:srgbClr val="FF0000"/>
                </a:solidFill>
              </a:rPr>
              <a:t>你喜欢什么水果？</a:t>
            </a:r>
            <a:endParaRPr lang="zh-CN" altLang="zh-CN" sz="1200">
              <a:solidFill>
                <a:srgbClr val="FF0000"/>
              </a:solidFill>
            </a:endParaRPr>
          </a:p>
          <a:p>
            <a:pPr lvl="0">
              <a:lnSpc>
                <a:spcPct val="100000"/>
              </a:lnSpc>
            </a:pPr>
            <a:r>
              <a:rPr lang="en-US" altLang="zh-CN" sz="1200" smtClean="0"/>
              <a:t>2</a:t>
            </a:r>
            <a:r>
              <a:rPr lang="zh-CN" altLang="en-US" sz="1200" smtClean="0"/>
              <a:t>、</a:t>
            </a:r>
            <a:r>
              <a:rPr lang="zh-CN" altLang="zh-CN" sz="1200" smtClean="0"/>
              <a:t>用</a:t>
            </a:r>
            <a:r>
              <a:rPr lang="zh-CN" altLang="zh-CN" sz="1200"/>
              <a:t>户输入：</a:t>
            </a:r>
            <a:r>
              <a:rPr lang="zh-CN" altLang="zh-CN" sz="1200">
                <a:solidFill>
                  <a:srgbClr val="FF0000"/>
                </a:solidFill>
              </a:rPr>
              <a:t>西瓜</a:t>
            </a:r>
            <a:r>
              <a:rPr lang="zh-CN" altLang="zh-CN" sz="1200"/>
              <a:t>，由关键词</a:t>
            </a:r>
            <a:r>
              <a:rPr lang="en-US" altLang="zh-CN" sz="1200">
                <a:solidFill>
                  <a:srgbClr val="FF0000"/>
                </a:solidFill>
                <a:sym typeface="+mn-ea"/>
              </a:rPr>
              <a:t>=+西瓜+葡萄</a:t>
            </a:r>
            <a:r>
              <a:rPr lang="zh-CN" altLang="zh-CN" sz="1200"/>
              <a:t>进行匹配，必要条件</a:t>
            </a:r>
            <a:r>
              <a:rPr lang="en-US" altLang="zh-CN" sz="1200" smtClean="0"/>
              <a:t>fav_</a:t>
            </a:r>
            <a:r>
              <a:rPr lang="en-US" altLang="zh-CN" sz="1200">
                <a:sym typeface="+mn-ea"/>
              </a:rPr>
              <a:t>fruit</a:t>
            </a:r>
            <a:r>
              <a:rPr lang="zh-CN" altLang="zh-CN" sz="1200" smtClean="0"/>
              <a:t>获</a:t>
            </a:r>
            <a:r>
              <a:rPr lang="zh-CN" altLang="zh-CN" sz="1200"/>
              <a:t>取内容：</a:t>
            </a:r>
            <a:r>
              <a:rPr lang="zh-CN" altLang="zh-CN" sz="1200">
                <a:solidFill>
                  <a:srgbClr val="FF0000"/>
                </a:solidFill>
              </a:rPr>
              <a:t>西瓜</a:t>
            </a:r>
            <a:endParaRPr lang="zh-CN" altLang="zh-CN" sz="1200">
              <a:solidFill>
                <a:srgbClr val="FF0000"/>
              </a:solidFill>
            </a:endParaRPr>
          </a:p>
          <a:p>
            <a:pPr lvl="0">
              <a:lnSpc>
                <a:spcPct val="100000"/>
              </a:lnSpc>
            </a:pPr>
            <a:r>
              <a:rPr lang="en-US" altLang="zh-CN" sz="1200" smtClean="0"/>
              <a:t>3</a:t>
            </a:r>
            <a:r>
              <a:rPr lang="zh-CN" altLang="en-US" sz="1200" smtClean="0"/>
              <a:t>、</a:t>
            </a:r>
            <a:r>
              <a:rPr lang="zh-CN" altLang="zh-CN" sz="1200" smtClean="0"/>
              <a:t>在</a:t>
            </a:r>
            <a:r>
              <a:rPr lang="zh-CN" altLang="zh-CN" sz="1200"/>
              <a:t>话题流程</a:t>
            </a:r>
            <a:r>
              <a:rPr lang="en-US" altLang="zh-CN" sz="1200"/>
              <a:t>process</a:t>
            </a:r>
            <a:r>
              <a:rPr lang="zh-CN" altLang="zh-CN" sz="1200"/>
              <a:t>中匹配到</a:t>
            </a:r>
            <a:r>
              <a:rPr lang="zh-CN" altLang="zh-CN" sz="1200">
                <a:solidFill>
                  <a:srgbClr val="FF0000"/>
                </a:solidFill>
              </a:rPr>
              <a:t>西瓜</a:t>
            </a:r>
            <a:r>
              <a:rPr lang="zh-CN" altLang="zh-CN" sz="1200"/>
              <a:t>，执行</a:t>
            </a:r>
            <a:r>
              <a:rPr lang="en-US" altLang="zh-CN" sz="1200">
                <a:solidFill>
                  <a:srgbClr val="FF0000"/>
                </a:solidFill>
                <a:sym typeface="+mn-ea"/>
              </a:rPr>
              <a:t>watermelon_topic=active</a:t>
            </a:r>
            <a:r>
              <a:rPr lang="zh-CN" altLang="zh-CN" sz="1200"/>
              <a:t>，如果</a:t>
            </a:r>
            <a:r>
              <a:rPr lang="en-US" altLang="zh-CN" sz="1200"/>
              <a:t>process</a:t>
            </a:r>
            <a:r>
              <a:rPr lang="zh-CN" altLang="zh-CN" sz="1200"/>
              <a:t>中没有足球这一流程，则</a:t>
            </a:r>
            <a:r>
              <a:rPr lang="en-US" altLang="zh-CN" sz="1200"/>
              <a:t>AI</a:t>
            </a:r>
            <a:r>
              <a:rPr lang="zh-CN" altLang="zh-CN" sz="1200"/>
              <a:t>默认输出：</a:t>
            </a:r>
            <a:r>
              <a:rPr lang="zh-CN" altLang="zh-CN" sz="1200">
                <a:solidFill>
                  <a:srgbClr val="FF0000"/>
                </a:solidFill>
              </a:rPr>
              <a:t>嗯</a:t>
            </a:r>
            <a:endParaRPr lang="zh-CN" altLang="zh-CN" sz="1200">
              <a:solidFill>
                <a:srgbClr val="FF0000"/>
              </a:solidFill>
            </a:endParaRPr>
          </a:p>
          <a:p>
            <a:pPr lvl="0">
              <a:lnSpc>
                <a:spcPct val="100000"/>
              </a:lnSpc>
            </a:pPr>
            <a:r>
              <a:rPr lang="en-US" altLang="zh-CN" sz="1200" smtClean="0"/>
              <a:t>4</a:t>
            </a:r>
            <a:r>
              <a:rPr lang="zh-CN" altLang="en-US" sz="1200" smtClean="0"/>
              <a:t>、</a:t>
            </a:r>
            <a:r>
              <a:rPr lang="zh-CN" altLang="zh-CN" sz="1200" smtClean="0"/>
              <a:t>话</a:t>
            </a:r>
            <a:r>
              <a:rPr lang="zh-CN" altLang="zh-CN" sz="1200"/>
              <a:t>题</a:t>
            </a:r>
            <a:r>
              <a:rPr lang="en-US" altLang="zh-CN" sz="1200">
                <a:solidFill>
                  <a:srgbClr val="FF0000"/>
                </a:solidFill>
                <a:sym typeface="+mn-ea"/>
              </a:rPr>
              <a:t>watermelon_topic</a:t>
            </a:r>
            <a:r>
              <a:rPr lang="zh-CN" altLang="zh-CN" sz="1200"/>
              <a:t>被激活，输出该话题必要条件内设置内容：</a:t>
            </a:r>
            <a:r>
              <a:rPr lang="en-US" altLang="zh-CN" sz="1200">
                <a:solidFill>
                  <a:srgbClr val="FF0000"/>
                </a:solidFill>
                <a:sym typeface="+mn-ea"/>
              </a:rPr>
              <a:t>西瓜是夏季最受欢迎的水果</a:t>
            </a:r>
            <a:r>
              <a:rPr lang="zh-CN" altLang="zh-CN" sz="1200"/>
              <a:t>。</a:t>
            </a:r>
            <a:endParaRPr lang="zh-CN" altLang="zh-CN" sz="1200"/>
          </a:p>
          <a:p>
            <a:pPr lvl="0">
              <a:lnSpc>
                <a:spcPct val="100000"/>
              </a:lnSpc>
            </a:pPr>
            <a:r>
              <a:rPr lang="en-US" altLang="zh-CN" sz="1200" smtClean="0"/>
              <a:t>5</a:t>
            </a:r>
            <a:r>
              <a:rPr lang="zh-CN" altLang="en-US" sz="1200" smtClean="0"/>
              <a:t>、</a:t>
            </a:r>
            <a:r>
              <a:rPr lang="zh-CN" altLang="zh-CN" sz="1200" smtClean="0"/>
              <a:t>用</a:t>
            </a:r>
            <a:r>
              <a:rPr lang="zh-CN" altLang="zh-CN" sz="1200"/>
              <a:t>户输入：</a:t>
            </a:r>
            <a:r>
              <a:rPr lang="zh-CN" altLang="zh-CN" sz="1200">
                <a:solidFill>
                  <a:srgbClr val="FF0000"/>
                </a:solidFill>
              </a:rPr>
              <a:t>是的啊</a:t>
            </a:r>
            <a:r>
              <a:rPr lang="zh-CN" altLang="zh-CN" sz="1200"/>
              <a:t>（任意内容），由于必要条件</a:t>
            </a:r>
            <a:r>
              <a:rPr lang="en-US" altLang="zh-CN" sz="1200"/>
              <a:t>any1</a:t>
            </a:r>
            <a:r>
              <a:rPr lang="zh-CN" altLang="zh-CN" sz="1200"/>
              <a:t>关键词设置为</a:t>
            </a:r>
            <a:r>
              <a:rPr lang="en-US" altLang="zh-CN" sz="1200"/>
              <a:t>=+none</a:t>
            </a:r>
            <a:r>
              <a:rPr lang="zh-CN" altLang="zh-CN" sz="1200"/>
              <a:t>，且</a:t>
            </a:r>
            <a:r>
              <a:rPr lang="en-US" altLang="zh-CN" sz="1200"/>
              <a:t>any1::1</a:t>
            </a:r>
            <a:r>
              <a:rPr lang="zh-CN" altLang="zh-CN" sz="1200"/>
              <a:t>，所以</a:t>
            </a:r>
            <a:r>
              <a:rPr lang="en-US" altLang="zh-CN" sz="1200"/>
              <a:t>any1</a:t>
            </a:r>
            <a:r>
              <a:rPr lang="zh-CN" altLang="zh-CN" sz="1200"/>
              <a:t>获取的内容为</a:t>
            </a:r>
            <a:r>
              <a:rPr lang="en-US" altLang="zh-CN" sz="1200">
                <a:solidFill>
                  <a:srgbClr val="FF0000"/>
                </a:solidFill>
              </a:rPr>
              <a:t>unknown</a:t>
            </a:r>
            <a:r>
              <a:rPr lang="zh-CN" altLang="zh-CN" sz="1200"/>
              <a:t>，执行流程</a:t>
            </a:r>
            <a:r>
              <a:rPr lang="en-US" altLang="zh-CN" sz="1200">
                <a:sym typeface="+mn-ea"/>
              </a:rPr>
              <a:t>process=completed=true|ask_fav_fruit=clear_active|西瓜话题结束</a:t>
            </a:r>
            <a:r>
              <a:rPr lang="zh-CN" altLang="zh-CN" sz="1200"/>
              <a:t>。</a:t>
            </a:r>
            <a:r>
              <a:rPr lang="en-US" altLang="zh-CN" sz="1200"/>
              <a:t>(clear_active</a:t>
            </a:r>
            <a:r>
              <a:rPr lang="zh-CN" altLang="zh-CN" sz="1200"/>
              <a:t>含义为：清空话题</a:t>
            </a:r>
            <a:r>
              <a:rPr lang="en-US" altLang="zh-CN" sz="1200">
                <a:sym typeface="+mn-ea"/>
              </a:rPr>
              <a:t>ask_fav_fruit</a:t>
            </a:r>
            <a:r>
              <a:rPr lang="zh-CN" altLang="zh-CN" sz="1200"/>
              <a:t>内各条件获取内容，并激活</a:t>
            </a:r>
            <a:r>
              <a:rPr lang="en-US" altLang="zh-CN" sz="1200"/>
              <a:t>)</a:t>
            </a:r>
            <a:r>
              <a:rPr lang="zh-CN" altLang="zh-CN" sz="1200"/>
              <a:t>，</a:t>
            </a:r>
            <a:r>
              <a:rPr lang="en-US" altLang="zh-CN" sz="1200"/>
              <a:t>UI</a:t>
            </a:r>
            <a:r>
              <a:rPr lang="zh-CN" altLang="zh-CN" sz="1200"/>
              <a:t>输出：</a:t>
            </a:r>
            <a:r>
              <a:rPr lang="zh-CN" altLang="zh-CN" sz="1200">
                <a:solidFill>
                  <a:srgbClr val="FF0000"/>
                </a:solidFill>
              </a:rPr>
              <a:t>西瓜话题结束</a:t>
            </a:r>
            <a:endParaRPr lang="zh-CN" altLang="zh-CN" sz="1200">
              <a:solidFill>
                <a:srgbClr val="FF0000"/>
              </a:solidFill>
            </a:endParaRPr>
          </a:p>
          <a:p>
            <a:pPr>
              <a:lnSpc>
                <a:spcPct val="100000"/>
              </a:lnSpc>
            </a:pPr>
            <a:r>
              <a:rPr lang="en-US" altLang="zh-CN" sz="1200" smtClean="0"/>
              <a:t>6</a:t>
            </a:r>
            <a:r>
              <a:rPr lang="zh-CN" altLang="en-US" sz="1200" smtClean="0"/>
              <a:t>、</a:t>
            </a:r>
            <a:r>
              <a:rPr lang="zh-CN" altLang="zh-CN" sz="1200" smtClean="0"/>
              <a:t>话</a:t>
            </a:r>
            <a:r>
              <a:rPr lang="zh-CN" altLang="zh-CN" sz="1200"/>
              <a:t>题</a:t>
            </a:r>
            <a:r>
              <a:rPr lang="en-US" altLang="zh-CN" sz="1200"/>
              <a:t>ask_fav_</a:t>
            </a:r>
            <a:r>
              <a:rPr lang="en-US" altLang="zh-CN" sz="1200">
                <a:sym typeface="+mn-ea"/>
              </a:rPr>
              <a:t>fruit</a:t>
            </a:r>
            <a:r>
              <a:rPr lang="zh-CN" altLang="zh-CN" sz="1200"/>
              <a:t>被激活，</a:t>
            </a:r>
            <a:r>
              <a:rPr lang="en-US" altLang="zh-CN" sz="1200"/>
              <a:t>UI</a:t>
            </a:r>
            <a:r>
              <a:rPr lang="zh-CN" altLang="zh-CN" sz="1200"/>
              <a:t>输出：</a:t>
            </a:r>
            <a:r>
              <a:rPr lang="zh-CN" altLang="zh-CN" sz="1200">
                <a:solidFill>
                  <a:srgbClr val="FF0000"/>
                </a:solidFill>
              </a:rPr>
              <a:t>你喜欢什么水果？</a:t>
            </a:r>
            <a:endParaRPr lang="zh-CN" altLang="zh-CN" sz="1200">
              <a:solidFill>
                <a:srgbClr val="FF0000"/>
              </a:solidFill>
            </a:endParaRPr>
          </a:p>
        </p:txBody>
      </p:sp>
      <p:sp>
        <p:nvSpPr>
          <p:cNvPr id="8" name="文本框 7"/>
          <p:cNvSpPr txBox="1"/>
          <p:nvPr/>
        </p:nvSpPr>
        <p:spPr>
          <a:xfrm>
            <a:off x="387252" y="2207010"/>
            <a:ext cx="1344205" cy="275590"/>
          </a:xfrm>
          <a:prstGeom prst="rect">
            <a:avLst/>
          </a:prstGeom>
          <a:noFill/>
        </p:spPr>
        <p:txBody>
          <a:bodyPr wrap="square" rtlCol="0">
            <a:spAutoFit/>
          </a:bodyPr>
          <a:p>
            <a:r>
              <a:rPr lang="zh-CN" altLang="en-US" sz="1200"/>
              <a:t>对话测试图</a:t>
            </a:r>
            <a:endParaRPr lang="zh-CN" altLang="en-US" sz="1200"/>
          </a:p>
        </p:txBody>
      </p:sp>
      <p:pic>
        <p:nvPicPr>
          <p:cNvPr id="15" name="图片 14"/>
          <p:cNvPicPr>
            <a:picLocks noChangeAspect="1"/>
          </p:cNvPicPr>
          <p:nvPr/>
        </p:nvPicPr>
        <p:blipFill>
          <a:blip r:embed="rId1"/>
          <a:stretch>
            <a:fillRect/>
          </a:stretch>
        </p:blipFill>
        <p:spPr>
          <a:xfrm>
            <a:off x="387252" y="1349919"/>
            <a:ext cx="2799355" cy="749955"/>
          </a:xfrm>
          <a:prstGeom prst="rect">
            <a:avLst/>
          </a:prstGeom>
          <a:ln>
            <a:solidFill>
              <a:schemeClr val="accent1"/>
            </a:solidFill>
          </a:ln>
        </p:spPr>
      </p:pic>
      <p:pic>
        <p:nvPicPr>
          <p:cNvPr id="16" name="图片 15"/>
          <p:cNvPicPr>
            <a:picLocks noChangeAspect="1"/>
          </p:cNvPicPr>
          <p:nvPr/>
        </p:nvPicPr>
        <p:blipFill>
          <a:blip r:embed="rId2"/>
          <a:srcRect l="-1923"/>
          <a:stretch>
            <a:fillRect/>
          </a:stretch>
        </p:blipFill>
        <p:spPr>
          <a:xfrm>
            <a:off x="3477542" y="1349919"/>
            <a:ext cx="3886909" cy="1128504"/>
          </a:xfrm>
          <a:prstGeom prst="rect">
            <a:avLst/>
          </a:prstGeom>
          <a:ln>
            <a:solidFill>
              <a:schemeClr val="accent1"/>
            </a:solidFill>
          </a:ln>
        </p:spPr>
      </p:pic>
      <p:sp>
        <p:nvSpPr>
          <p:cNvPr id="5" name="矩形 4"/>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51441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五</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话题单元（</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话题设计架构和示例</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1555" y="1221969"/>
            <a:ext cx="8250264" cy="3348355"/>
          </a:xfrm>
          <a:prstGeom prst="rect">
            <a:avLst/>
          </a:prstGeom>
        </p:spPr>
        <p:txBody>
          <a:bodyPr wrap="square">
            <a:spAutoFit/>
          </a:bodyPr>
          <a:lstStyle/>
          <a:p>
            <a:pPr>
              <a:lnSpc>
                <a:spcPts val="2200"/>
              </a:lnSpc>
            </a:pPr>
            <a:endParaRPr lang="zh-CN" altLang="zh-CN" sz="1200"/>
          </a:p>
          <a:p>
            <a:pPr>
              <a:lnSpc>
                <a:spcPts val="2200"/>
              </a:lnSpc>
            </a:pPr>
            <a:r>
              <a:rPr lang="en-US" altLang="zh-CN" sz="1200"/>
              <a:t> </a:t>
            </a:r>
            <a:r>
              <a:rPr lang="zh-CN" altLang="zh-CN" sz="1200" b="1"/>
              <a:t>激活闲聊话题的方法</a:t>
            </a:r>
            <a:r>
              <a:rPr lang="zh-CN" altLang="zh-CN" sz="1200"/>
              <a:t>：</a:t>
            </a:r>
            <a:endParaRPr lang="zh-CN" altLang="zh-CN" sz="1200"/>
          </a:p>
          <a:p>
            <a:pPr marL="342900" lvl="0" indent="-342900">
              <a:lnSpc>
                <a:spcPts val="2200"/>
              </a:lnSpc>
              <a:buFont typeface="+mj-lt"/>
              <a:buAutoNum type="arabicPeriod"/>
            </a:pPr>
            <a:r>
              <a:rPr lang="zh-CN" altLang="zh-CN" sz="1200"/>
              <a:t>关键词激活</a:t>
            </a:r>
            <a:endParaRPr lang="zh-CN" altLang="zh-CN" sz="1200"/>
          </a:p>
          <a:p>
            <a:pPr marL="342900" lvl="0" indent="-342900">
              <a:lnSpc>
                <a:spcPts val="2200"/>
              </a:lnSpc>
              <a:buFont typeface="+mj-lt"/>
              <a:buAutoNum type="arabicPeriod"/>
            </a:pPr>
            <a:r>
              <a:rPr lang="zh-CN" altLang="zh-CN" sz="1200"/>
              <a:t>监听</a:t>
            </a:r>
            <a:r>
              <a:rPr lang="en-US" altLang="zh-CN" sz="1200"/>
              <a:t>action</a:t>
            </a:r>
            <a:r>
              <a:rPr lang="zh-CN" altLang="zh-CN" sz="1200"/>
              <a:t>激活</a:t>
            </a:r>
            <a:endParaRPr lang="zh-CN" altLang="zh-CN" sz="1200"/>
          </a:p>
          <a:p>
            <a:pPr>
              <a:lnSpc>
                <a:spcPts val="2200"/>
              </a:lnSpc>
            </a:pPr>
            <a:r>
              <a:rPr lang="en-US" altLang="zh-CN" sz="1200"/>
              <a:t> </a:t>
            </a:r>
            <a:endParaRPr lang="zh-CN" altLang="zh-CN" sz="1200"/>
          </a:p>
          <a:p>
            <a:pPr>
              <a:lnSpc>
                <a:spcPct val="100000"/>
              </a:lnSpc>
            </a:pPr>
            <a:r>
              <a:rPr lang="zh-CN" altLang="zh-CN" sz="1200"/>
              <a:t>例子：用户输入“我喜欢吃新疆水果”   </a:t>
            </a:r>
            <a:endParaRPr lang="zh-CN" altLang="zh-CN" sz="1200"/>
          </a:p>
          <a:p>
            <a:pPr>
              <a:lnSpc>
                <a:spcPct val="100000"/>
              </a:lnSpc>
            </a:pPr>
            <a:r>
              <a:rPr lang="zh-CN" altLang="zh-CN" sz="1200"/>
              <a:t>1.关键词单元激活做法：</a:t>
            </a:r>
            <a:endParaRPr lang="zh-CN" altLang="zh-CN" sz="1200"/>
          </a:p>
          <a:p>
            <a:pPr>
              <a:lnSpc>
                <a:spcPct val="100000"/>
              </a:lnSpc>
            </a:pPr>
            <a:r>
              <a:rPr lang="zh-CN" altLang="zh-CN" sz="1200"/>
              <a:t>    </a:t>
            </a:r>
            <a:r>
              <a:rPr lang="zh-CN" altLang="zh-CN" sz="1200">
                <a:solidFill>
                  <a:schemeClr val="bg1">
                    <a:lumMod val="50000"/>
                  </a:schemeClr>
                </a:solidFill>
              </a:rPr>
              <a:t>@喜欢+@水果|co</a:t>
            </a:r>
            <a:r>
              <a:rPr lang="zh-CN" altLang="zh-CN" sz="1200"/>
              <a:t>mpliment_eatFruit_httppost=clear_active  </a:t>
            </a:r>
            <a:endParaRPr lang="zh-CN" altLang="zh-CN" sz="1200"/>
          </a:p>
          <a:p>
            <a:pPr>
              <a:lnSpc>
                <a:spcPct val="100000"/>
              </a:lnSpc>
            </a:pPr>
            <a:r>
              <a:rPr lang="zh-CN" altLang="zh-CN" sz="1200"/>
              <a:t>2.监听action激活做法：</a:t>
            </a:r>
            <a:endParaRPr lang="zh-CN" altLang="zh-CN" sz="1200"/>
          </a:p>
          <a:p>
            <a:pPr>
              <a:lnSpc>
                <a:spcPct val="100000"/>
              </a:lnSpc>
            </a:pPr>
            <a:r>
              <a:rPr lang="zh-CN" altLang="zh-CN" sz="1200"/>
              <a:t>   小红[NA]喜欢[1]吃[2]新疆[3]水果[4]|1=+喜欢~#visitorname,rule-compliment-eatFruit,[4].     </a:t>
            </a:r>
            <a:endParaRPr lang="zh-CN" altLang="zh-CN" sz="1200"/>
          </a:p>
          <a:p>
            <a:pPr>
              <a:lnSpc>
                <a:spcPct val="100000"/>
              </a:lnSpc>
            </a:pPr>
            <a:r>
              <a:rPr lang="zh-CN" altLang="zh-CN" sz="1200"/>
              <a:t>    name=compliment_beauty_listening</a:t>
            </a:r>
            <a:endParaRPr lang="zh-CN" altLang="zh-CN" sz="1200"/>
          </a:p>
          <a:p>
            <a:pPr>
              <a:lnSpc>
                <a:spcPct val="100000"/>
              </a:lnSpc>
            </a:pPr>
            <a:r>
              <a:rPr lang="zh-CN" altLang="zh-CN" sz="1200"/>
              <a:t>    status=listening</a:t>
            </a:r>
            <a:endParaRPr lang="zh-CN" altLang="zh-CN" sz="1200"/>
          </a:p>
          <a:p>
            <a:pPr>
              <a:lnSpc>
                <a:spcPct val="100000"/>
              </a:lnSpc>
            </a:pPr>
            <a:r>
              <a:rPr lang="zh-CN" altLang="zh-CN" sz="1200"/>
              <a:t>    action=select    </a:t>
            </a:r>
            <a:endParaRPr lang="zh-CN" altLang="zh-CN" sz="1200"/>
          </a:p>
          <a:p>
            <a:pPr>
              <a:lnSpc>
                <a:spcPct val="100000"/>
              </a:lnSpc>
            </a:pPr>
            <a:r>
              <a:rPr lang="zh-CN" altLang="zh-CN" sz="1200"/>
              <a:t>    condition=ask|#visitorname,rule-compliment-eatFruit,?|你喜欢吃新疆水果吗？|#visitorname喜欢吃新疆水果。=+喜欢</a:t>
            </a:r>
            <a:endParaRPr lang="zh-CN" altLang="zh-CN" sz="1200"/>
          </a:p>
          <a:p>
            <a:pPr>
              <a:lnSpc>
                <a:spcPct val="100000"/>
              </a:lnSpc>
            </a:pPr>
            <a:r>
              <a:rPr lang="zh-CN" altLang="zh-CN" sz="1200"/>
              <a:t>    process=completed=true|compliment_beauty_httppost=clear_active|</a:t>
            </a:r>
            <a:endParaRPr lang="zh-CN" altLang="zh-CN" sz="1200"/>
          </a:p>
        </p:txBody>
      </p:sp>
      <p:sp>
        <p:nvSpPr>
          <p:cNvPr id="5" name="矩形 4"/>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51441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五</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话题单元（</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话题设计架构和示例</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1555" y="1221969"/>
            <a:ext cx="8250264" cy="2861310"/>
          </a:xfrm>
          <a:prstGeom prst="rect">
            <a:avLst/>
          </a:prstGeom>
        </p:spPr>
        <p:txBody>
          <a:bodyPr wrap="square">
            <a:spAutoFit/>
          </a:bodyPr>
          <a:lstStyle/>
          <a:p>
            <a:pPr>
              <a:lnSpc>
                <a:spcPct val="100000"/>
              </a:lnSpc>
            </a:pPr>
            <a:r>
              <a:rPr lang="zh-CN" altLang="zh-CN" sz="1200" b="1"/>
              <a:t>简单话题与分岔话题</a:t>
            </a:r>
            <a:endParaRPr lang="zh-CN" altLang="zh-CN" sz="1200"/>
          </a:p>
          <a:p>
            <a:pPr>
              <a:lnSpc>
                <a:spcPct val="100000"/>
              </a:lnSpc>
            </a:pPr>
            <a:r>
              <a:rPr lang="zh-CN" altLang="zh-CN" sz="1200"/>
              <a:t>简单话题只含有话题回答部分且不会进行逻辑推进。</a:t>
            </a:r>
            <a:endParaRPr lang="zh-CN" altLang="zh-CN" sz="1200"/>
          </a:p>
          <a:p>
            <a:pPr>
              <a:lnSpc>
                <a:spcPct val="100000"/>
              </a:lnSpc>
            </a:pPr>
            <a:r>
              <a:rPr lang="zh-CN" altLang="zh-CN" sz="1200"/>
              <a:t>分叉话题可以给用户提供逻辑选择机会，或者利用多个</a:t>
            </a:r>
            <a:r>
              <a:rPr lang="en-US" altLang="zh-CN" sz="1200"/>
              <a:t>condition/reference</a:t>
            </a:r>
            <a:r>
              <a:rPr lang="zh-CN" altLang="zh-CN" sz="1200"/>
              <a:t>收集多种信息。</a:t>
            </a:r>
            <a:endParaRPr lang="zh-CN" altLang="zh-CN" sz="1200"/>
          </a:p>
          <a:p>
            <a:pPr>
              <a:lnSpc>
                <a:spcPct val="100000"/>
              </a:lnSpc>
            </a:pPr>
            <a:endParaRPr lang="zh-CN" altLang="zh-CN" sz="1200" b="1">
              <a:sym typeface="+mn-ea"/>
            </a:endParaRPr>
          </a:p>
          <a:p>
            <a:pPr>
              <a:lnSpc>
                <a:spcPct val="100000"/>
              </a:lnSpc>
            </a:pPr>
            <a:r>
              <a:rPr lang="zh-CN" altLang="zh-CN" sz="1200" b="1">
                <a:solidFill>
                  <a:srgbClr val="FF0000"/>
                </a:solidFill>
                <a:sym typeface="+mn-ea"/>
              </a:rPr>
              <a:t>分叉话题的主要思路在于：</a:t>
            </a:r>
            <a:endParaRPr lang="zh-CN" altLang="zh-CN" sz="1200" b="1">
              <a:solidFill>
                <a:srgbClr val="FF0000"/>
              </a:solidFill>
              <a:sym typeface="+mn-ea"/>
            </a:endParaRPr>
          </a:p>
          <a:p>
            <a:pPr>
              <a:lnSpc>
                <a:spcPct val="100000"/>
              </a:lnSpc>
            </a:pPr>
            <a:r>
              <a:rPr lang="zh-CN" altLang="zh-CN" sz="1200">
                <a:sym typeface="+mn-ea"/>
              </a:rPr>
              <a:t>要么利用单一</a:t>
            </a:r>
            <a:r>
              <a:rPr lang="en-US" altLang="zh-CN" sz="1200">
                <a:sym typeface="+mn-ea"/>
              </a:rPr>
              <a:t>condition</a:t>
            </a:r>
            <a:r>
              <a:rPr lang="zh-CN" altLang="zh-CN" sz="1200">
                <a:sym typeface="+mn-ea"/>
              </a:rPr>
              <a:t>提供大量的选择，然后根据用户的答复跳转到指定“下</a:t>
            </a:r>
            <a:r>
              <a:rPr lang="zh-CN" altLang="zh-CN" sz="1200" smtClean="0">
                <a:sym typeface="+mn-ea"/>
              </a:rPr>
              <a:t>一逻</a:t>
            </a:r>
            <a:r>
              <a:rPr lang="zh-CN" altLang="zh-CN" sz="1200">
                <a:sym typeface="+mn-ea"/>
              </a:rPr>
              <a:t>辑”推进话题。要么利</a:t>
            </a:r>
            <a:r>
              <a:rPr lang="zh-CN" altLang="zh-CN" sz="1200" smtClean="0">
                <a:sym typeface="+mn-ea"/>
              </a:rPr>
              <a:t>用</a:t>
            </a:r>
            <a:r>
              <a:rPr lang="en-US" altLang="zh-CN" sz="1200" smtClean="0">
                <a:sym typeface="+mn-ea"/>
              </a:rPr>
              <a:t>condition/reference</a:t>
            </a:r>
            <a:r>
              <a:rPr lang="zh-CN" altLang="zh-CN" sz="1200">
                <a:sym typeface="+mn-ea"/>
              </a:rPr>
              <a:t>组合来收集更多信息（一两个</a:t>
            </a:r>
            <a:r>
              <a:rPr lang="en-US" altLang="zh-CN" sz="1200">
                <a:sym typeface="+mn-ea"/>
              </a:rPr>
              <a:t>condition</a:t>
            </a:r>
            <a:r>
              <a:rPr lang="zh-CN" altLang="zh-CN" sz="1200">
                <a:sym typeface="+mn-ea"/>
              </a:rPr>
              <a:t>配合多个</a:t>
            </a:r>
            <a:r>
              <a:rPr lang="en-US" altLang="zh-CN" sz="1200">
                <a:sym typeface="+mn-ea"/>
              </a:rPr>
              <a:t>reference</a:t>
            </a:r>
            <a:r>
              <a:rPr lang="zh-CN" altLang="zh-CN" sz="1200">
                <a:sym typeface="+mn-ea"/>
              </a:rPr>
              <a:t>）。</a:t>
            </a:r>
            <a:endParaRPr lang="zh-CN" altLang="zh-CN" sz="1200"/>
          </a:p>
          <a:p>
            <a:pPr>
              <a:lnSpc>
                <a:spcPct val="100000"/>
              </a:lnSpc>
            </a:pPr>
            <a:endParaRPr lang="zh-CN" altLang="zh-CN" sz="1200" b="1">
              <a:sym typeface="+mn-ea"/>
            </a:endParaRPr>
          </a:p>
          <a:p>
            <a:pPr>
              <a:lnSpc>
                <a:spcPct val="100000"/>
              </a:lnSpc>
            </a:pPr>
            <a:r>
              <a:rPr lang="zh-CN" altLang="zh-CN" sz="1200" b="1">
                <a:sym typeface="+mn-ea"/>
              </a:rPr>
              <a:t>简单话题：</a:t>
            </a:r>
            <a:endParaRPr lang="zh-CN" altLang="zh-CN" sz="1200" b="1"/>
          </a:p>
          <a:p>
            <a:pPr>
              <a:lnSpc>
                <a:spcPct val="100000"/>
              </a:lnSpc>
            </a:pPr>
            <a:r>
              <a:rPr lang="en-US" altLang="zh-CN" sz="1200">
                <a:sym typeface="+mn-ea"/>
              </a:rPr>
              <a:t>name=compliment_fruit_httppost</a:t>
            </a:r>
            <a:endParaRPr lang="zh-CN" altLang="zh-CN" sz="1200"/>
          </a:p>
          <a:p>
            <a:pPr>
              <a:lnSpc>
                <a:spcPct val="100000"/>
              </a:lnSpc>
            </a:pPr>
            <a:r>
              <a:rPr lang="en-US" altLang="zh-CN" sz="1200">
                <a:sym typeface="+mn-ea"/>
              </a:rPr>
              <a:t>status=waiting</a:t>
            </a:r>
            <a:endParaRPr lang="zh-CN" altLang="zh-CN" sz="1200"/>
          </a:p>
          <a:p>
            <a:pPr>
              <a:lnSpc>
                <a:spcPct val="100000"/>
              </a:lnSpc>
            </a:pPr>
            <a:r>
              <a:rPr lang="en-US" altLang="zh-CN" sz="1200">
                <a:sym typeface="+mn-ea"/>
              </a:rPr>
              <a:t>action=select</a:t>
            </a:r>
            <a:endParaRPr lang="zh-CN" altLang="zh-CN" sz="1200"/>
          </a:p>
          <a:p>
            <a:pPr>
              <a:lnSpc>
                <a:spcPct val="100000"/>
              </a:lnSpc>
            </a:pPr>
            <a:r>
              <a:rPr lang="en-US" altLang="zh-CN" sz="1200">
                <a:solidFill>
                  <a:srgbClr val="FF0000"/>
                </a:solidFill>
                <a:sym typeface="+mn-ea"/>
              </a:rPr>
              <a:t>style=interrupt</a:t>
            </a:r>
            <a:endParaRPr lang="en-US" altLang="zh-CN" sz="1200">
              <a:solidFill>
                <a:srgbClr val="FF0000"/>
              </a:solidFill>
              <a:sym typeface="+mn-ea"/>
            </a:endParaRPr>
          </a:p>
          <a:p>
            <a:pPr>
              <a:lnSpc>
                <a:spcPct val="100000"/>
              </a:lnSpc>
            </a:pPr>
            <a:r>
              <a:rPr lang="en-US" altLang="zh-CN" sz="1200">
                <a:sym typeface="+mn-ea"/>
              </a:rPr>
              <a:t>condition=end|#visitorname,rule-compliment-fruit-end,?|</a:t>
            </a:r>
            <a:r>
              <a:rPr lang="zh-CN" altLang="zh-CN" sz="1200">
                <a:sym typeface="+mn-ea"/>
              </a:rPr>
              <a:t>谢谢呀，你买的西瓜真好吃！</a:t>
            </a:r>
            <a:r>
              <a:rPr lang="en-US" altLang="zh-CN" sz="1200">
                <a:sym typeface="+mn-ea"/>
              </a:rPr>
              <a:t>| </a:t>
            </a:r>
            <a:r>
              <a:rPr lang="zh-CN" altLang="zh-CN" sz="1200">
                <a:sym typeface="+mn-ea"/>
              </a:rPr>
              <a:t>结束此话题。</a:t>
            </a:r>
            <a:r>
              <a:rPr lang="en-US" altLang="zh-CN" sz="1200">
                <a:sym typeface="+mn-ea"/>
              </a:rPr>
              <a:t>=</a:t>
            </a:r>
            <a:r>
              <a:rPr lang="zh-CN" altLang="zh-CN" sz="1200">
                <a:sym typeface="+mn-ea"/>
              </a:rPr>
              <a:t>结束</a:t>
            </a:r>
            <a:endParaRPr lang="zh-CN" altLang="zh-CN" sz="1200"/>
          </a:p>
          <a:p>
            <a:pPr>
              <a:lnSpc>
                <a:spcPct val="100000"/>
              </a:lnSpc>
            </a:pPr>
            <a:r>
              <a:rPr lang="en-US" altLang="zh-CN" sz="1200" smtClean="0">
                <a:sym typeface="+mn-ea"/>
              </a:rPr>
              <a:t>process=completed=true</a:t>
            </a:r>
            <a:endParaRPr lang="zh-CN" altLang="zh-CN" sz="1200"/>
          </a:p>
        </p:txBody>
      </p:sp>
      <p:sp>
        <p:nvSpPr>
          <p:cNvPr id="5" name="矩形 4"/>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51441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五</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话题单元（</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话题设计架构和示例</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1555" y="1241779"/>
            <a:ext cx="8250264" cy="2774315"/>
          </a:xfrm>
          <a:prstGeom prst="rect">
            <a:avLst/>
          </a:prstGeom>
        </p:spPr>
        <p:txBody>
          <a:bodyPr wrap="square">
            <a:spAutoFit/>
          </a:bodyPr>
          <a:lstStyle/>
          <a:p>
            <a:pPr>
              <a:lnSpc>
                <a:spcPts val="2200"/>
              </a:lnSpc>
            </a:pPr>
            <a:r>
              <a:rPr lang="zh-CN" altLang="zh-CN" sz="1200" b="1">
                <a:sym typeface="+mn-ea"/>
              </a:rPr>
              <a:t>分岔话题</a:t>
            </a:r>
            <a:r>
              <a:rPr lang="en-US" altLang="zh-CN" sz="1200" b="1">
                <a:sym typeface="+mn-ea"/>
              </a:rPr>
              <a:t>1</a:t>
            </a:r>
            <a:r>
              <a:rPr lang="zh-CN" altLang="zh-CN" sz="1200" b="1">
                <a:sym typeface="+mn-ea"/>
              </a:rPr>
              <a:t>：</a:t>
            </a:r>
            <a:endParaRPr lang="zh-CN" altLang="zh-CN" sz="1200" b="1"/>
          </a:p>
          <a:p>
            <a:pPr>
              <a:lnSpc>
                <a:spcPct val="100000"/>
              </a:lnSpc>
            </a:pPr>
            <a:r>
              <a:rPr lang="zh-CN" altLang="zh-CN" sz="1200">
                <a:sym typeface="+mn-ea"/>
              </a:rPr>
              <a:t>name=business_httppost</a:t>
            </a:r>
            <a:endParaRPr lang="zh-CN" altLang="zh-CN" sz="1200"/>
          </a:p>
          <a:p>
            <a:pPr>
              <a:lnSpc>
                <a:spcPct val="100000"/>
              </a:lnSpc>
            </a:pPr>
            <a:r>
              <a:rPr lang="zh-CN" altLang="zh-CN" sz="1200">
                <a:sym typeface="+mn-ea"/>
              </a:rPr>
              <a:t>action=select</a:t>
            </a:r>
            <a:endParaRPr lang="zh-CN" altLang="zh-CN" sz="1200"/>
          </a:p>
          <a:p>
            <a:pPr>
              <a:lnSpc>
                <a:spcPct val="100000"/>
              </a:lnSpc>
            </a:pPr>
            <a:r>
              <a:rPr lang="zh-CN" altLang="zh-CN" sz="1200">
                <a:sym typeface="+mn-ea"/>
              </a:rPr>
              <a:t>status=active</a:t>
            </a:r>
            <a:endParaRPr lang="zh-CN" altLang="zh-CN" sz="1200"/>
          </a:p>
          <a:p>
            <a:pPr>
              <a:lnSpc>
                <a:spcPct val="100000"/>
              </a:lnSpc>
            </a:pPr>
            <a:r>
              <a:rPr lang="zh-CN" altLang="zh-CN" sz="1200">
                <a:solidFill>
                  <a:srgbClr val="FF0000"/>
                </a:solidFill>
                <a:sym typeface="+mn-ea"/>
              </a:rPr>
              <a:t>style=interrupt</a:t>
            </a:r>
            <a:endParaRPr lang="zh-CN" altLang="zh-CN" sz="1200">
              <a:solidFill>
                <a:srgbClr val="FF0000"/>
              </a:solidFill>
              <a:sym typeface="+mn-ea"/>
            </a:endParaRPr>
          </a:p>
          <a:p>
            <a:pPr>
              <a:lnSpc>
                <a:spcPct val="100000"/>
              </a:lnSpc>
            </a:pPr>
            <a:r>
              <a:rPr lang="zh-CN" altLang="zh-CN" sz="1200">
                <a:sym typeface="+mn-ea"/>
              </a:rPr>
              <a:t>condition=businessA|#visitorname,rule-xunwen,?|小红喜欢吃什么水果？|她喜欢吃西瓜。=+西瓜+苹果</a:t>
            </a:r>
            <a:endParaRPr lang="zh-CN" altLang="zh-CN" sz="1200"/>
          </a:p>
          <a:p>
            <a:pPr>
              <a:lnSpc>
                <a:spcPct val="100000"/>
              </a:lnSpc>
            </a:pPr>
            <a:r>
              <a:rPr lang="zh-CN" altLang="zh-CN" sz="1200">
                <a:sym typeface="+mn-ea"/>
              </a:rPr>
              <a:t>reference=businessB|?,rule-panduan,多|香蕉多吗？|香蕉还有很多。=+香蕉</a:t>
            </a:r>
            <a:endParaRPr lang="zh-CN" altLang="zh-CN" sz="1200"/>
          </a:p>
          <a:p>
            <a:pPr>
              <a:lnSpc>
                <a:spcPct val="100000"/>
              </a:lnSpc>
            </a:pPr>
            <a:r>
              <a:rPr lang="zh-CN" altLang="zh-CN" sz="1200">
                <a:sym typeface="+mn-ea"/>
              </a:rPr>
              <a:t>reference=businessC|#visitorname,rule-jianyi,?|你应该多吃富含维生素C的水果|橙子应该是不错的选择。=+橙子</a:t>
            </a:r>
            <a:endParaRPr lang="zh-CN" altLang="zh-CN" sz="1200"/>
          </a:p>
          <a:p>
            <a:pPr>
              <a:lnSpc>
                <a:spcPct val="100000"/>
              </a:lnSpc>
            </a:pPr>
            <a:r>
              <a:rPr lang="zh-CN" altLang="zh-CN" sz="1200">
                <a:sym typeface="+mn-ea"/>
              </a:rPr>
              <a:t>process=completed=true|business_httppost=clear_active|</a:t>
            </a:r>
            <a:endParaRPr lang="zh-CN" altLang="zh-CN" sz="1200"/>
          </a:p>
          <a:p>
            <a:pPr>
              <a:lnSpc>
                <a:spcPct val="100000"/>
              </a:lnSpc>
            </a:pPr>
            <a:r>
              <a:rPr lang="zh-CN" altLang="zh-CN" sz="1200">
                <a:sym typeface="+mn-ea"/>
              </a:rPr>
              <a:t>process=nextStep=actionA|actionA_httppost=active|</a:t>
            </a:r>
            <a:endParaRPr lang="zh-CN" altLang="zh-CN" sz="1200"/>
          </a:p>
          <a:p>
            <a:pPr>
              <a:lnSpc>
                <a:spcPct val="100000"/>
              </a:lnSpc>
            </a:pPr>
            <a:r>
              <a:rPr lang="zh-CN" altLang="zh-CN" sz="1200">
                <a:sym typeface="+mn-ea"/>
              </a:rPr>
              <a:t>process=nextStep=actionB|actionB_httppost=active|</a:t>
            </a:r>
            <a:endParaRPr lang="zh-CN" altLang="zh-CN" sz="1200"/>
          </a:p>
          <a:p>
            <a:pPr>
              <a:lnSpc>
                <a:spcPct val="100000"/>
              </a:lnSpc>
            </a:pPr>
            <a:r>
              <a:rPr lang="zh-CN" altLang="zh-CN" sz="1200">
                <a:sym typeface="+mn-ea"/>
              </a:rPr>
              <a:t>process=nextStep=actionC|actionC_httppost=active|</a:t>
            </a:r>
            <a:endParaRPr lang="zh-CN" altLang="zh-CN" sz="1200"/>
          </a:p>
          <a:p>
            <a:pPr>
              <a:lnSpc>
                <a:spcPct val="100000"/>
              </a:lnSpc>
            </a:pPr>
            <a:r>
              <a:rPr lang="zh-CN" altLang="zh-CN" sz="1200">
                <a:sym typeface="+mn-ea"/>
              </a:rPr>
              <a:t>process=nextStep=actionD|actionD_httppost=active|</a:t>
            </a:r>
            <a:endParaRPr lang="zh-CN" altLang="zh-CN" sz="1200"/>
          </a:p>
          <a:p>
            <a:pPr>
              <a:lnSpc>
                <a:spcPct val="100000"/>
              </a:lnSpc>
            </a:pPr>
            <a:r>
              <a:rPr lang="zh-CN" altLang="zh-CN" sz="1200">
                <a:sym typeface="+mn-ea"/>
              </a:rPr>
              <a:t>...（此处省略更多）</a:t>
            </a:r>
            <a:endParaRPr lang="zh-CN" altLang="zh-CN" sz="1200"/>
          </a:p>
        </p:txBody>
      </p:sp>
      <p:sp>
        <p:nvSpPr>
          <p:cNvPr id="5" name="矩形 4"/>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51441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五</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话题单元（</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话题设计架构和示例</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1555" y="1221969"/>
            <a:ext cx="8250264" cy="2812415"/>
          </a:xfrm>
          <a:prstGeom prst="rect">
            <a:avLst/>
          </a:prstGeom>
        </p:spPr>
        <p:txBody>
          <a:bodyPr wrap="square">
            <a:spAutoFit/>
          </a:bodyPr>
          <a:lstStyle/>
          <a:p>
            <a:pPr>
              <a:lnSpc>
                <a:spcPts val="2500"/>
              </a:lnSpc>
            </a:pPr>
            <a:r>
              <a:rPr lang="zh-CN" altLang="zh-CN" sz="1200" b="1"/>
              <a:t>分岔话题</a:t>
            </a:r>
            <a:r>
              <a:rPr lang="en-US" altLang="zh-CN" sz="1200" b="1"/>
              <a:t>2</a:t>
            </a:r>
            <a:r>
              <a:rPr lang="zh-CN" altLang="zh-CN" sz="1200" b="1"/>
              <a:t>：</a:t>
            </a:r>
            <a:endParaRPr lang="zh-CN" altLang="zh-CN" sz="1200" b="1"/>
          </a:p>
          <a:p>
            <a:pPr>
              <a:lnSpc>
                <a:spcPct val="100000"/>
              </a:lnSpc>
            </a:pPr>
            <a:r>
              <a:rPr lang="zh-CN" altLang="zh-CN" sz="1200"/>
              <a:t>name=business_httppost</a:t>
            </a:r>
            <a:endParaRPr lang="zh-CN" altLang="zh-CN" sz="1200"/>
          </a:p>
          <a:p>
            <a:pPr>
              <a:lnSpc>
                <a:spcPct val="100000"/>
              </a:lnSpc>
            </a:pPr>
            <a:r>
              <a:rPr lang="zh-CN" altLang="zh-CN" sz="1200"/>
              <a:t>action=select</a:t>
            </a:r>
            <a:endParaRPr lang="zh-CN" altLang="zh-CN" sz="1200"/>
          </a:p>
          <a:p>
            <a:pPr>
              <a:lnSpc>
                <a:spcPct val="100000"/>
              </a:lnSpc>
            </a:pPr>
            <a:r>
              <a:rPr lang="zh-CN" altLang="zh-CN" sz="1200"/>
              <a:t>status=active</a:t>
            </a:r>
            <a:endParaRPr lang="zh-CN" altLang="zh-CN" sz="1200"/>
          </a:p>
          <a:p>
            <a:pPr>
              <a:lnSpc>
                <a:spcPct val="100000"/>
              </a:lnSpc>
            </a:pPr>
            <a:r>
              <a:rPr lang="zh-CN" altLang="zh-CN" sz="1200"/>
              <a:t>style=interrupt</a:t>
            </a:r>
            <a:endParaRPr lang="zh-CN" altLang="zh-CN" sz="1200"/>
          </a:p>
          <a:p>
            <a:pPr>
              <a:lnSpc>
                <a:spcPct val="100000"/>
              </a:lnSpc>
            </a:pPr>
            <a:r>
              <a:rPr lang="zh-CN" altLang="zh-CN" sz="1200"/>
              <a:t>condition=businessA|#visitorname,rule-xunwen,?|小红喜欢吃什么水果？|她喜欢吃西瓜。=+西瓜+苹果</a:t>
            </a:r>
            <a:endParaRPr lang="zh-CN" altLang="zh-CN" sz="1200"/>
          </a:p>
          <a:p>
            <a:pPr>
              <a:lnSpc>
                <a:spcPct val="100000"/>
              </a:lnSpc>
            </a:pPr>
            <a:r>
              <a:rPr lang="zh-CN" altLang="zh-CN" sz="1200"/>
              <a:t>reference=businessB|?,rule-panduan,多|香蕉多吗？|香蕉还有很多。=+香蕉</a:t>
            </a:r>
            <a:endParaRPr lang="zh-CN" altLang="zh-CN" sz="1200"/>
          </a:p>
          <a:p>
            <a:pPr>
              <a:lnSpc>
                <a:spcPct val="100000"/>
              </a:lnSpc>
            </a:pPr>
            <a:r>
              <a:rPr lang="zh-CN" altLang="zh-CN" sz="1200"/>
              <a:t>reference=businessC|#visitorname,rule-jianyi,?|你应该多吃富含维生素C的水果|橙子应该是不错的选择。=+橙子</a:t>
            </a:r>
            <a:endParaRPr lang="zh-CN" altLang="zh-CN" sz="1200"/>
          </a:p>
          <a:p>
            <a:pPr>
              <a:lnSpc>
                <a:spcPct val="100000"/>
              </a:lnSpc>
            </a:pPr>
            <a:r>
              <a:rPr lang="zh-CN" altLang="zh-CN" sz="1200"/>
              <a:t>process=completed=true|business_httppost=clear_active|</a:t>
            </a:r>
            <a:endParaRPr lang="zh-CN" altLang="zh-CN" sz="1200"/>
          </a:p>
          <a:p>
            <a:pPr>
              <a:lnSpc>
                <a:spcPct val="100000"/>
              </a:lnSpc>
            </a:pPr>
            <a:r>
              <a:rPr lang="zh-CN" altLang="zh-CN" sz="1200"/>
              <a:t>process=nextStep=actionA|actionA_httppost=active|</a:t>
            </a:r>
            <a:endParaRPr lang="zh-CN" altLang="zh-CN" sz="1200"/>
          </a:p>
          <a:p>
            <a:pPr>
              <a:lnSpc>
                <a:spcPct val="100000"/>
              </a:lnSpc>
            </a:pPr>
            <a:r>
              <a:rPr lang="zh-CN" altLang="zh-CN" sz="1200"/>
              <a:t>process=nextStep=actionB|actionB_httppost=active|</a:t>
            </a:r>
            <a:endParaRPr lang="zh-CN" altLang="zh-CN" sz="1200"/>
          </a:p>
          <a:p>
            <a:pPr>
              <a:lnSpc>
                <a:spcPct val="100000"/>
              </a:lnSpc>
            </a:pPr>
            <a:r>
              <a:rPr lang="zh-CN" altLang="zh-CN" sz="1200"/>
              <a:t>process=nextStep=actionC|actionC_httppost=active|</a:t>
            </a:r>
            <a:endParaRPr lang="zh-CN" altLang="zh-CN" sz="1200"/>
          </a:p>
          <a:p>
            <a:pPr>
              <a:lnSpc>
                <a:spcPct val="100000"/>
              </a:lnSpc>
            </a:pPr>
            <a:r>
              <a:rPr lang="zh-CN" altLang="zh-CN" sz="1200"/>
              <a:t>process=nextStep=actionD|actionD_httppost=active|</a:t>
            </a:r>
            <a:endParaRPr lang="zh-CN" altLang="zh-CN" sz="1200"/>
          </a:p>
          <a:p>
            <a:pPr>
              <a:lnSpc>
                <a:spcPct val="100000"/>
              </a:lnSpc>
            </a:pPr>
            <a:r>
              <a:rPr lang="zh-CN" altLang="zh-CN" sz="1200"/>
              <a:t>...（此处省略更多）</a:t>
            </a:r>
            <a:endParaRPr lang="zh-CN" altLang="zh-CN" sz="1200"/>
          </a:p>
        </p:txBody>
      </p:sp>
      <p:sp>
        <p:nvSpPr>
          <p:cNvPr id="5" name="矩形 4"/>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51441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五</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话题单元（</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话题设计架构和示例</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1538" y="1221831"/>
            <a:ext cx="6799591" cy="1886585"/>
          </a:xfrm>
          <a:prstGeom prst="rect">
            <a:avLst/>
          </a:prstGeom>
        </p:spPr>
        <p:txBody>
          <a:bodyPr wrap="square">
            <a:spAutoFit/>
          </a:bodyPr>
          <a:lstStyle/>
          <a:p>
            <a:pPr>
              <a:lnSpc>
                <a:spcPts val="2000"/>
              </a:lnSpc>
            </a:pPr>
            <a:r>
              <a:rPr lang="zh-CN" altLang="zh-CN" sz="1200" b="1"/>
              <a:t>话题之间的高低搭配：</a:t>
            </a:r>
            <a:endParaRPr lang="zh-CN" altLang="zh-CN" sz="1200"/>
          </a:p>
          <a:p>
            <a:pPr>
              <a:lnSpc>
                <a:spcPts val="2000"/>
              </a:lnSpc>
            </a:pPr>
            <a:r>
              <a:rPr lang="zh-CN" altLang="zh-CN" sz="1200"/>
              <a:t>我们需要大量的简单话题，这种话题在写的时候，机器人的答复不需要把话聊到某一个指定的方向，可以就如一般聊天一样留一个开口结尾。</a:t>
            </a:r>
            <a:endParaRPr lang="zh-CN" altLang="zh-CN" sz="1200"/>
          </a:p>
          <a:p>
            <a:pPr>
              <a:lnSpc>
                <a:spcPts val="2000"/>
              </a:lnSpc>
            </a:pPr>
            <a:r>
              <a:rPr lang="en-US" altLang="zh-CN" sz="1200"/>
              <a:t> </a:t>
            </a:r>
            <a:endParaRPr lang="zh-CN" altLang="zh-CN" sz="1200"/>
          </a:p>
          <a:p>
            <a:pPr>
              <a:lnSpc>
                <a:spcPts val="2000"/>
              </a:lnSpc>
            </a:pPr>
            <a:r>
              <a:rPr lang="zh-CN" altLang="zh-CN" sz="1200"/>
              <a:t>细聊话题则需要针对某些特定的语义进行精心设计，一般来说一个语义关系可以有多个话题进行选择，比如“我喜欢吃西瓜”这个意图可以准备</a:t>
            </a:r>
            <a:r>
              <a:rPr lang="en-US" altLang="zh-CN" sz="1200"/>
              <a:t>5</a:t>
            </a:r>
            <a:r>
              <a:rPr lang="zh-CN" altLang="zh-CN" sz="1200"/>
              <a:t>个不同的话题来应对，但是之后逻辑推进的方法都是一样的。</a:t>
            </a:r>
            <a:endParaRPr lang="zh-CN" altLang="zh-CN" sz="1200"/>
          </a:p>
        </p:txBody>
      </p:sp>
      <p:sp>
        <p:nvSpPr>
          <p:cNvPr id="5" name="矩形 4"/>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3"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306435" y="625888"/>
            <a:ext cx="51441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五</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话题单元（</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话题设计架构和示例</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6435" y="574317"/>
            <a:ext cx="4145280" cy="460375"/>
          </a:xfrm>
          <a:prstGeom prst="rect">
            <a:avLst/>
          </a:prstGeom>
        </p:spPr>
        <p:txBody>
          <a:bodyPr wrap="none">
            <a:spAutoFit/>
          </a:bodyPr>
          <a:lstStyle/>
          <a:p>
            <a:r>
              <a:rPr lang="zh-CN" altLang="en-US" sz="2400" b="1"/>
              <a:t>大型客服机器人书写流程规范</a:t>
            </a:r>
            <a:endParaRPr lang="zh-CN" altLang="en-US" sz="2400" b="1"/>
          </a:p>
        </p:txBody>
      </p:sp>
      <p:sp>
        <p:nvSpPr>
          <p:cNvPr id="4" name="矩形 3"/>
          <p:cNvSpPr/>
          <p:nvPr/>
        </p:nvSpPr>
        <p:spPr>
          <a:xfrm>
            <a:off x="1561" y="0"/>
            <a:ext cx="304874" cy="431968"/>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306435" y="53991"/>
            <a:ext cx="1783080" cy="368300"/>
          </a:xfrm>
          <a:prstGeom prst="rect">
            <a:avLst/>
          </a:prstGeom>
        </p:spPr>
        <p:txBody>
          <a:bodyPr wrap="none">
            <a:spAutoFit/>
          </a:bodyPr>
          <a:lstStyle/>
          <a:p>
            <a:pPr algn="l"/>
            <a:r>
              <a:rPr lang="zh-CN" altLang="en-US" b="1">
                <a:solidFill>
                  <a:schemeClr val="accent1"/>
                </a:solidFill>
                <a:sym typeface="+mn-ea"/>
              </a:rPr>
              <a:t>知识库编辑讲</a:t>
            </a:r>
            <a:r>
              <a:rPr lang="zh-CN" altLang="en-US" b="1" smtClean="0">
                <a:solidFill>
                  <a:schemeClr val="accent1"/>
                </a:solidFill>
                <a:sym typeface="+mn-ea"/>
              </a:rPr>
              <a:t>义</a:t>
            </a:r>
            <a:endParaRPr lang="zh-CN" altLang="en-US" b="1">
              <a:solidFill>
                <a:schemeClr val="accent1"/>
              </a:solidFill>
            </a:endParaRPr>
          </a:p>
        </p:txBody>
      </p:sp>
      <p:cxnSp>
        <p:nvCxnSpPr>
          <p:cNvPr id="9" name="直接连接符 8"/>
          <p:cNvCxnSpPr/>
          <p:nvPr/>
        </p:nvCxnSpPr>
        <p:spPr>
          <a:xfrm>
            <a:off x="360431" y="1013031"/>
            <a:ext cx="3995704"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73125" y="80986"/>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60431" y="1138651"/>
            <a:ext cx="8315384" cy="3735705"/>
          </a:xfrm>
          <a:prstGeom prst="rect">
            <a:avLst/>
          </a:prstGeom>
        </p:spPr>
        <p:txBody>
          <a:bodyPr wrap="square">
            <a:spAutoFit/>
          </a:bodyPr>
          <a:lstStyle/>
          <a:p>
            <a:pPr>
              <a:lnSpc>
                <a:spcPts val="2500"/>
              </a:lnSpc>
            </a:pPr>
            <a:r>
              <a:rPr lang="zh-CN" altLang="zh-CN" sz="1350" b="1" smtClean="0"/>
              <a:t>大型客服机器人书写流程规范：</a:t>
            </a:r>
            <a:endParaRPr lang="zh-CN" altLang="zh-CN" sz="1350" b="1" smtClean="0"/>
          </a:p>
          <a:p>
            <a:pPr lvl="0">
              <a:lnSpc>
                <a:spcPct val="100000"/>
              </a:lnSpc>
            </a:pPr>
            <a:r>
              <a:rPr lang="en-US" altLang="zh-CN" sz="1200" b="1" smtClean="0"/>
              <a:t>1、</a:t>
            </a:r>
            <a:r>
              <a:rPr lang="zh-CN" altLang="zh-CN" sz="1200" smtClean="0"/>
              <a:t>绘</a:t>
            </a:r>
            <a:r>
              <a:rPr lang="zh-CN" altLang="zh-CN" sz="1200"/>
              <a:t>制树形图，并明确每一个项目（精确到每一个答案）的负责</a:t>
            </a:r>
            <a:r>
              <a:rPr lang="zh-CN" altLang="zh-CN" sz="1200" smtClean="0"/>
              <a:t>人。</a:t>
            </a:r>
            <a:endParaRPr lang="en-US" altLang="zh-CN" sz="1200" smtClean="0"/>
          </a:p>
          <a:p>
            <a:pPr lvl="0">
              <a:lnSpc>
                <a:spcPct val="100000"/>
              </a:lnSpc>
            </a:pPr>
            <a:endParaRPr lang="zh-CN" altLang="zh-CN" sz="1200"/>
          </a:p>
          <a:p>
            <a:pPr lvl="0">
              <a:lnSpc>
                <a:spcPct val="100000"/>
              </a:lnSpc>
            </a:pPr>
            <a:r>
              <a:rPr lang="en-US" altLang="zh-CN" sz="1200" b="1" smtClean="0"/>
              <a:t>2、</a:t>
            </a:r>
            <a:r>
              <a:rPr lang="zh-CN" altLang="zh-CN" sz="1200"/>
              <a:t>每一个</a:t>
            </a:r>
            <a:r>
              <a:rPr lang="en-US" altLang="zh-CN" sz="1200"/>
              <a:t> action </a:t>
            </a:r>
            <a:r>
              <a:rPr lang="zh-CN" altLang="zh-CN" sz="1200"/>
              <a:t>的负责人书写</a:t>
            </a:r>
            <a:r>
              <a:rPr lang="en-US" altLang="zh-CN" sz="1200"/>
              <a:t>action</a:t>
            </a:r>
            <a:r>
              <a:rPr lang="zh-CN" altLang="zh-CN" sz="1200"/>
              <a:t>，并调理每一个</a:t>
            </a:r>
            <a:r>
              <a:rPr lang="en-US" altLang="zh-CN" sz="1200"/>
              <a:t>action</a:t>
            </a:r>
            <a:r>
              <a:rPr lang="zh-CN" altLang="zh-CN" sz="1200"/>
              <a:t>的所对应的关键词和关键词所替换的语句，确保每一个关键词都应当正确识别，确保相似却不同的选项之间不能误识别</a:t>
            </a:r>
            <a:r>
              <a:rPr lang="zh-CN" altLang="zh-CN" sz="1200" smtClean="0"/>
              <a:t>。</a:t>
            </a:r>
            <a:endParaRPr lang="en-US" altLang="zh-CN" sz="1200" smtClean="0"/>
          </a:p>
          <a:p>
            <a:pPr lvl="0">
              <a:lnSpc>
                <a:spcPct val="100000"/>
              </a:lnSpc>
            </a:pPr>
            <a:endParaRPr lang="zh-CN" altLang="zh-CN" sz="1200"/>
          </a:p>
          <a:p>
            <a:pPr lvl="0">
              <a:lnSpc>
                <a:spcPct val="100000"/>
              </a:lnSpc>
            </a:pPr>
            <a:r>
              <a:rPr lang="en-US" altLang="zh-CN" sz="1200" b="1" smtClean="0"/>
              <a:t>3</a:t>
            </a:r>
            <a:r>
              <a:rPr lang="zh-CN" altLang="en-US" sz="1200" b="1" smtClean="0"/>
              <a:t>、</a:t>
            </a:r>
            <a:r>
              <a:rPr lang="zh-CN" altLang="zh-CN" sz="1200" smtClean="0"/>
              <a:t>书</a:t>
            </a:r>
            <a:r>
              <a:rPr lang="zh-CN" altLang="zh-CN" sz="1200"/>
              <a:t>写</a:t>
            </a:r>
            <a:r>
              <a:rPr lang="en-US" altLang="zh-CN" sz="1200"/>
              <a:t>action</a:t>
            </a:r>
            <a:r>
              <a:rPr lang="zh-CN" altLang="zh-CN" sz="1200"/>
              <a:t>所使用的推理规则（基本），保证替换关键词的句子可以被正确识别</a:t>
            </a:r>
            <a:r>
              <a:rPr lang="zh-CN" altLang="zh-CN" sz="1200" smtClean="0"/>
              <a:t>。</a:t>
            </a:r>
            <a:endParaRPr lang="en-US" altLang="zh-CN" sz="1200" smtClean="0"/>
          </a:p>
          <a:p>
            <a:pPr lvl="0">
              <a:lnSpc>
                <a:spcPct val="100000"/>
              </a:lnSpc>
            </a:pPr>
            <a:endParaRPr lang="zh-CN" altLang="zh-CN" sz="1200"/>
          </a:p>
          <a:p>
            <a:pPr lvl="0">
              <a:lnSpc>
                <a:spcPct val="100000"/>
              </a:lnSpc>
            </a:pPr>
            <a:r>
              <a:rPr lang="en-US" altLang="zh-CN" sz="1200" b="1" smtClean="0"/>
              <a:t>4</a:t>
            </a:r>
            <a:r>
              <a:rPr lang="zh-CN" altLang="en-US" sz="1200" b="1" smtClean="0"/>
              <a:t>、</a:t>
            </a:r>
            <a:r>
              <a:rPr lang="zh-CN" altLang="zh-CN" sz="1200" smtClean="0"/>
              <a:t>书</a:t>
            </a:r>
            <a:r>
              <a:rPr lang="zh-CN" altLang="zh-CN" sz="1200"/>
              <a:t>写</a:t>
            </a:r>
            <a:r>
              <a:rPr lang="en-US" altLang="zh-CN" sz="1200"/>
              <a:t>action</a:t>
            </a:r>
            <a:r>
              <a:rPr lang="zh-CN" altLang="zh-CN" sz="1200"/>
              <a:t>所使用的推理规则（高级），保证本</a:t>
            </a:r>
            <a:r>
              <a:rPr lang="en-US" altLang="zh-CN" sz="1200"/>
              <a:t>action</a:t>
            </a:r>
            <a:r>
              <a:rPr lang="zh-CN" altLang="zh-CN" sz="1200"/>
              <a:t>可以正确处理复杂句子，保证其子</a:t>
            </a:r>
            <a:r>
              <a:rPr lang="en-US" altLang="zh-CN" sz="1200"/>
              <a:t>action</a:t>
            </a:r>
            <a:r>
              <a:rPr lang="zh-CN" altLang="zh-CN" sz="1200"/>
              <a:t>可以处理相同句子并提取索取信息，做到“一句话的多层跳转</a:t>
            </a:r>
            <a:r>
              <a:rPr lang="zh-CN" altLang="zh-CN" sz="1200" smtClean="0"/>
              <a:t>”</a:t>
            </a:r>
            <a:r>
              <a:rPr lang="zh-CN" altLang="en-US" sz="1200" smtClean="0"/>
              <a:t>。</a:t>
            </a:r>
            <a:endParaRPr lang="en-US" altLang="zh-CN" sz="1200" smtClean="0"/>
          </a:p>
          <a:p>
            <a:pPr lvl="0">
              <a:lnSpc>
                <a:spcPct val="100000"/>
              </a:lnSpc>
            </a:pPr>
            <a:endParaRPr lang="zh-CN" altLang="zh-CN" sz="1200"/>
          </a:p>
          <a:p>
            <a:pPr lvl="0">
              <a:lnSpc>
                <a:spcPct val="100000"/>
              </a:lnSpc>
            </a:pPr>
            <a:r>
              <a:rPr lang="en-US" altLang="zh-CN" sz="1200" b="1" smtClean="0"/>
              <a:t>5</a:t>
            </a:r>
            <a:r>
              <a:rPr lang="zh-CN" altLang="en-US" sz="1200" b="1" smtClean="0"/>
              <a:t>、</a:t>
            </a:r>
            <a:r>
              <a:rPr lang="zh-CN" altLang="zh-CN" sz="1200" smtClean="0"/>
              <a:t>书</a:t>
            </a:r>
            <a:r>
              <a:rPr lang="zh-CN" altLang="zh-CN" sz="1200"/>
              <a:t>写</a:t>
            </a:r>
            <a:r>
              <a:rPr lang="en-US" altLang="zh-CN" sz="1200"/>
              <a:t>action</a:t>
            </a:r>
            <a:r>
              <a:rPr lang="zh-CN" altLang="zh-CN" sz="1200"/>
              <a:t>所对应的监听，监听只需将正确需要激活的句子导向所对应的分类</a:t>
            </a:r>
            <a:r>
              <a:rPr lang="en-US" altLang="zh-CN" sz="1200"/>
              <a:t>action</a:t>
            </a:r>
            <a:r>
              <a:rPr lang="zh-CN" altLang="zh-CN" sz="1200"/>
              <a:t>，之后由分类</a:t>
            </a:r>
            <a:r>
              <a:rPr lang="en-US" altLang="zh-CN" sz="1200"/>
              <a:t>action</a:t>
            </a:r>
            <a:r>
              <a:rPr lang="zh-CN" altLang="zh-CN" sz="1200"/>
              <a:t>的及其子</a:t>
            </a:r>
            <a:r>
              <a:rPr lang="en-US" altLang="zh-CN" sz="1200"/>
              <a:t>action</a:t>
            </a:r>
            <a:r>
              <a:rPr lang="zh-CN" altLang="zh-CN" sz="1200"/>
              <a:t>的推理规则进行多层跳转，简化监听</a:t>
            </a:r>
            <a:r>
              <a:rPr lang="en-US" altLang="zh-CN" sz="1200"/>
              <a:t>action</a:t>
            </a:r>
            <a:r>
              <a:rPr lang="zh-CN" altLang="zh-CN" sz="1200"/>
              <a:t>的复杂度，同时添加所有</a:t>
            </a:r>
            <a:r>
              <a:rPr lang="en-US" altLang="zh-CN" sz="1200"/>
              <a:t>conflict</a:t>
            </a:r>
            <a:r>
              <a:rPr lang="zh-CN" altLang="zh-CN" sz="1200"/>
              <a:t>部分的</a:t>
            </a:r>
            <a:r>
              <a:rPr lang="en-US" altLang="zh-CN" sz="1200"/>
              <a:t>action</a:t>
            </a:r>
            <a:r>
              <a:rPr lang="zh-CN" altLang="zh-CN" sz="1200"/>
              <a:t>，防止在所对应</a:t>
            </a:r>
            <a:r>
              <a:rPr lang="en-US" altLang="zh-CN" sz="1200"/>
              <a:t>action</a:t>
            </a:r>
            <a:r>
              <a:rPr lang="zh-CN" altLang="zh-CN" sz="1200"/>
              <a:t>中的监听。监听应当可以实现其它分类向本分类的自由跳</a:t>
            </a:r>
            <a:r>
              <a:rPr lang="zh-CN" altLang="zh-CN" sz="1200" smtClean="0"/>
              <a:t>转</a:t>
            </a:r>
            <a:r>
              <a:rPr lang="zh-CN" altLang="en-US" sz="1200" smtClean="0"/>
              <a:t>。</a:t>
            </a:r>
            <a:endParaRPr lang="en-US" altLang="zh-CN" sz="1200" smtClean="0"/>
          </a:p>
          <a:p>
            <a:pPr lvl="0">
              <a:lnSpc>
                <a:spcPct val="100000"/>
              </a:lnSpc>
            </a:pPr>
            <a:endParaRPr lang="zh-CN" altLang="zh-CN" sz="1200"/>
          </a:p>
          <a:p>
            <a:pPr lvl="0">
              <a:lnSpc>
                <a:spcPct val="100000"/>
              </a:lnSpc>
            </a:pPr>
            <a:r>
              <a:rPr lang="en-US" altLang="zh-CN" sz="1200" b="1" smtClean="0"/>
              <a:t>6</a:t>
            </a:r>
            <a:r>
              <a:rPr lang="zh-CN" altLang="en-US" sz="1200" b="1" smtClean="0"/>
              <a:t>、</a:t>
            </a:r>
            <a:r>
              <a:rPr lang="zh-CN" altLang="zh-CN" sz="1200" smtClean="0"/>
              <a:t>书</a:t>
            </a:r>
            <a:r>
              <a:rPr lang="zh-CN" altLang="zh-CN" sz="1200"/>
              <a:t>写</a:t>
            </a:r>
            <a:r>
              <a:rPr lang="en-US" altLang="zh-CN" sz="1200"/>
              <a:t>action</a:t>
            </a:r>
            <a:r>
              <a:rPr lang="zh-CN" altLang="zh-CN" sz="1200"/>
              <a:t>内部的跳转，使用关键词配合句子理解使得一个大分类中的各个子分类可以实现自由跳转。</a:t>
            </a:r>
            <a:endParaRPr lang="zh-CN" altLang="zh-CN" sz="1200"/>
          </a:p>
          <a:p>
            <a:pPr lvl="0">
              <a:lnSpc>
                <a:spcPct val="100000"/>
              </a:lnSpc>
            </a:pPr>
            <a:endParaRPr lang="zh-CN" altLang="zh-CN" sz="1200"/>
          </a:p>
          <a:p>
            <a:pPr lvl="0">
              <a:lnSpc>
                <a:spcPct val="100000"/>
              </a:lnSpc>
            </a:pPr>
            <a:r>
              <a:rPr lang="zh-CN" altLang="zh-CN" sz="1200"/>
              <a:t>整合多人项目的时候，将每一个人负责的部分分清楚。在合并完成之后每个人先测试自己单独负责的部分，如果有交叉部分，则参与者进行交叉测试。</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1926315" y="1545945"/>
            <a:ext cx="5615584" cy="2105844"/>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TextBox 55"/>
          <p:cNvSpPr txBox="1">
            <a:spLocks noChangeArrowheads="1"/>
          </p:cNvSpPr>
          <p:nvPr/>
        </p:nvSpPr>
        <p:spPr bwMode="auto">
          <a:xfrm>
            <a:off x="1838365" y="2174032"/>
            <a:ext cx="5467507" cy="78359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en-US" altLang="zh-CN" sz="4500" spc="300" dirty="0">
                <a:latin typeface="微软雅黑" panose="020B0503020204020204" pitchFamily="34" charset="-122"/>
                <a:ea typeface="微软雅黑" panose="020B0503020204020204" pitchFamily="34" charset="-122"/>
                <a:cs typeface="Arial Unicode MS" panose="020B0604020202020204" charset="-122"/>
              </a:rPr>
              <a:t>THANK YOU</a:t>
            </a:r>
            <a:endParaRPr lang="zh-CN" altLang="en-US" sz="4500" spc="300" dirty="0">
              <a:latin typeface="微软雅黑" panose="020B0503020204020204" pitchFamily="34" charset="-122"/>
              <a:ea typeface="微软雅黑" panose="020B0503020204020204" pitchFamily="34" charset="-122"/>
              <a:cs typeface="Arial Unicode MS" panose="020B0604020202020204" charset="-122"/>
            </a:endParaRPr>
          </a:p>
        </p:txBody>
      </p:sp>
      <p:pic>
        <p:nvPicPr>
          <p:cNvPr id="5"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73125" y="80986"/>
            <a:ext cx="949680" cy="4859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5451475" cy="460375"/>
          </a:xfrm>
          <a:prstGeom prst="rect">
            <a:avLst/>
          </a:prstGeom>
        </p:spPr>
        <p:txBody>
          <a:bodyPr wrap="none">
            <a:spAutoFit/>
          </a:bodyPr>
          <a:p>
            <a:pPr algn="l"/>
            <a:r>
              <a:rPr lang="zh-CN" altLang="en-US" sz="2400" b="1" u="sng" dirty="0" smtClean="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rPr>
              <a:t>一</a:t>
            </a:r>
            <a:r>
              <a:rPr lang="en-US" altLang="zh-CN" sz="2400" b="1" u="sng" dirty="0" smtClean="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rPr>
              <a:t>编辑器介绍及使用（</a:t>
            </a:r>
            <a:r>
              <a:rPr lang="zh-CN" altLang="en-US" sz="2400" b="1" u="sng" dirty="0" smtClean="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rPr>
              <a:t>对话测试窗口</a:t>
            </a:r>
            <a:r>
              <a:rPr lang="zh-CN" altLang="en-US" sz="2400" b="1" u="sng" dirty="0" smtClean="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rPr>
              <a:t>）</a:t>
            </a:r>
            <a:endParaRPr lang="zh-CN" altLang="en-US" sz="2400" b="1"/>
          </a:p>
        </p:txBody>
      </p:sp>
      <p:sp>
        <p:nvSpPr>
          <p:cNvPr id="13" name="文本框 12"/>
          <p:cNvSpPr txBox="1"/>
          <p:nvPr/>
        </p:nvSpPr>
        <p:spPr>
          <a:xfrm>
            <a:off x="485140" y="1336040"/>
            <a:ext cx="4250055" cy="2491740"/>
          </a:xfrm>
          <a:prstGeom prst="rect">
            <a:avLst/>
          </a:prstGeom>
          <a:noFill/>
        </p:spPr>
        <p:txBody>
          <a:bodyPr wrap="square" rtlCol="0">
            <a:spAutoFit/>
          </a:bodyPr>
          <a:p>
            <a:pPr algn="l"/>
            <a:r>
              <a:rPr lang="zh-CN" altLang="en-US" sz="1200" b="1" dirty="0" smtClean="0">
                <a:sym typeface="+mn-ea"/>
              </a:rPr>
              <a:t>说明：</a:t>
            </a:r>
            <a:r>
              <a:rPr lang="en-US" altLang="zh-CN" sz="1200" dirty="0" smtClean="0">
                <a:sym typeface="+mn-ea"/>
              </a:rPr>
              <a:t>“</a:t>
            </a:r>
            <a:r>
              <a:rPr lang="zh-CN" altLang="en-US" sz="1200" dirty="0" smtClean="0">
                <a:sym typeface="+mn-ea"/>
              </a:rPr>
              <a:t>编辑个人信息</a:t>
            </a:r>
            <a:r>
              <a:rPr lang="en-US" altLang="zh-CN" sz="1200" dirty="0" smtClean="0">
                <a:sym typeface="+mn-ea"/>
              </a:rPr>
              <a:t>”</a:t>
            </a:r>
            <a:r>
              <a:rPr lang="zh-CN" altLang="en-US" sz="1200" dirty="0" smtClean="0">
                <a:sym typeface="+mn-ea"/>
              </a:rPr>
              <a:t>中的昵称设置好后，在主界面如右图中</a:t>
            </a:r>
            <a:r>
              <a:rPr lang="en-US" altLang="zh-CN" sz="1200" dirty="0" smtClean="0">
                <a:sym typeface="+mn-ea"/>
              </a:rPr>
              <a:t>“</a:t>
            </a:r>
            <a:r>
              <a:rPr lang="zh-CN" altLang="en-US" sz="1200" dirty="0" smtClean="0">
                <a:sym typeface="+mn-ea"/>
              </a:rPr>
              <a:t>尝试和</a:t>
            </a:r>
            <a:r>
              <a:rPr lang="en-US" altLang="zh-CN" sz="1200" dirty="0" smtClean="0">
                <a:sym typeface="+mn-ea"/>
              </a:rPr>
              <a:t>xx</a:t>
            </a:r>
            <a:r>
              <a:rPr lang="zh-CN" altLang="en-US" sz="1200" dirty="0" smtClean="0">
                <a:sym typeface="+mn-ea"/>
              </a:rPr>
              <a:t>对话</a:t>
            </a:r>
            <a:r>
              <a:rPr lang="en-US" altLang="zh-CN" sz="1200" dirty="0" smtClean="0">
                <a:sym typeface="+mn-ea"/>
              </a:rPr>
              <a:t>”</a:t>
            </a:r>
            <a:r>
              <a:rPr lang="zh-CN" altLang="en-US" sz="1200" dirty="0" smtClean="0">
                <a:sym typeface="+mn-ea"/>
              </a:rPr>
              <a:t>的按钮会有对应的变化，这里我以</a:t>
            </a:r>
            <a:r>
              <a:rPr lang="en-US" altLang="zh-CN" sz="1200" b="1" dirty="0" smtClean="0">
                <a:sym typeface="+mn-ea"/>
              </a:rPr>
              <a:t>“</a:t>
            </a:r>
            <a:r>
              <a:rPr lang="zh-CN" altLang="en-US" sz="1200" b="1" dirty="0" smtClean="0">
                <a:sym typeface="+mn-ea"/>
              </a:rPr>
              <a:t>丫丫</a:t>
            </a:r>
            <a:r>
              <a:rPr lang="en-US" altLang="zh-CN" sz="1200" b="1" dirty="0" smtClean="0">
                <a:sym typeface="+mn-ea"/>
              </a:rPr>
              <a:t>”</a:t>
            </a:r>
            <a:r>
              <a:rPr lang="zh-CN" altLang="en-US" sz="1200" dirty="0" smtClean="0">
                <a:sym typeface="+mn-ea"/>
              </a:rPr>
              <a:t>为例，当昵称设置好后，会显示</a:t>
            </a:r>
            <a:r>
              <a:rPr lang="en-US" altLang="zh-CN" sz="1200" b="1" dirty="0" smtClean="0">
                <a:sym typeface="+mn-ea"/>
              </a:rPr>
              <a:t>“</a:t>
            </a:r>
            <a:r>
              <a:rPr lang="zh-CN" altLang="en-US" sz="1200" b="1" dirty="0" smtClean="0">
                <a:sym typeface="+mn-ea"/>
              </a:rPr>
              <a:t>尝试和丫丫对话</a:t>
            </a:r>
            <a:r>
              <a:rPr lang="en-US" altLang="zh-CN" sz="1200" b="1" dirty="0" smtClean="0">
                <a:sym typeface="+mn-ea"/>
              </a:rPr>
              <a:t>”</a:t>
            </a:r>
            <a:r>
              <a:rPr lang="zh-CN" altLang="en-US" sz="1200" dirty="0" smtClean="0">
                <a:sym typeface="+mn-ea"/>
              </a:rPr>
              <a:t>，在该按钮左侧是填写与机器人对话用户名的窗口，默认填写</a:t>
            </a:r>
            <a:r>
              <a:rPr lang="en-US" altLang="zh-CN" sz="1200" b="1" dirty="0" smtClean="0">
                <a:sym typeface="+mn-ea"/>
              </a:rPr>
              <a:t>“landey”</a:t>
            </a:r>
            <a:r>
              <a:rPr lang="zh-CN" altLang="en-US" sz="1200" b="1" dirty="0" smtClean="0">
                <a:sym typeface="+mn-ea"/>
              </a:rPr>
              <a:t>，</a:t>
            </a:r>
            <a:r>
              <a:rPr lang="zh-CN" altLang="en-US" sz="1200" dirty="0" smtClean="0">
                <a:sym typeface="+mn-ea"/>
              </a:rPr>
              <a:t>当点击</a:t>
            </a:r>
            <a:r>
              <a:rPr lang="en-US" altLang="zh-CN" sz="1200" b="1" dirty="0" smtClean="0">
                <a:sym typeface="+mn-ea"/>
              </a:rPr>
              <a:t>“</a:t>
            </a:r>
            <a:r>
              <a:rPr lang="zh-CN" altLang="en-US" sz="1200" b="1" dirty="0" smtClean="0">
                <a:sym typeface="+mn-ea"/>
              </a:rPr>
              <a:t>尝试和丫丫对话</a:t>
            </a:r>
            <a:r>
              <a:rPr lang="en-US" altLang="zh-CN" sz="1200" b="1" dirty="0" smtClean="0">
                <a:sym typeface="+mn-ea"/>
              </a:rPr>
              <a:t>”</a:t>
            </a:r>
            <a:r>
              <a:rPr lang="zh-CN" altLang="en-US" sz="1200" dirty="0" smtClean="0">
                <a:sym typeface="+mn-ea"/>
              </a:rPr>
              <a:t>按钮后，会出现如右图下方对话窗口，机器人的名字会变成是</a:t>
            </a:r>
            <a:r>
              <a:rPr lang="en-US" altLang="zh-CN" sz="1200" b="1" dirty="0" smtClean="0">
                <a:sym typeface="+mn-ea"/>
              </a:rPr>
              <a:t>“</a:t>
            </a:r>
            <a:r>
              <a:rPr lang="zh-CN" altLang="en-US" sz="1200" b="1" dirty="0" smtClean="0">
                <a:sym typeface="+mn-ea"/>
              </a:rPr>
              <a:t>丫丫</a:t>
            </a:r>
            <a:r>
              <a:rPr lang="en-US" altLang="zh-CN" sz="1200" b="1" dirty="0" smtClean="0">
                <a:sym typeface="+mn-ea"/>
              </a:rPr>
              <a:t>”</a:t>
            </a:r>
            <a:r>
              <a:rPr lang="zh-CN" altLang="en-US" sz="1200" dirty="0" smtClean="0">
                <a:sym typeface="+mn-ea"/>
              </a:rPr>
              <a:t>，用户的名字会变成</a:t>
            </a:r>
            <a:r>
              <a:rPr lang="en-US" altLang="zh-CN" sz="1200" b="1" dirty="0" smtClean="0">
                <a:sym typeface="+mn-ea"/>
              </a:rPr>
              <a:t>“landey”</a:t>
            </a:r>
            <a:r>
              <a:rPr lang="zh-CN" altLang="en-US" sz="1200" dirty="0" smtClean="0">
                <a:sym typeface="+mn-ea"/>
              </a:rPr>
              <a:t>。</a:t>
            </a:r>
            <a:endParaRPr lang="zh-CN" altLang="en-US" sz="1200" dirty="0" smtClean="0">
              <a:sym typeface="+mn-ea"/>
            </a:endParaRPr>
          </a:p>
          <a:p>
            <a:pPr algn="l"/>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l"/>
            <a:r>
              <a:rPr lang="zh-CN" altLang="en-US" sz="1200" dirty="0" smtClean="0">
                <a:sym typeface="+mn-ea"/>
              </a:rPr>
              <a:t>当对话中，用户所说的句子中有</a:t>
            </a:r>
            <a:r>
              <a:rPr lang="en-US" altLang="zh-CN" sz="1200" b="1" dirty="0" smtClean="0">
                <a:sym typeface="+mn-ea"/>
              </a:rPr>
              <a:t>“</a:t>
            </a:r>
            <a:r>
              <a:rPr lang="zh-CN" altLang="en-US" sz="1200" b="1" dirty="0" smtClean="0">
                <a:sym typeface="+mn-ea"/>
              </a:rPr>
              <a:t>你</a:t>
            </a:r>
            <a:r>
              <a:rPr lang="en-US" altLang="zh-CN" sz="1200" b="1" dirty="0" smtClean="0">
                <a:sym typeface="+mn-ea"/>
              </a:rPr>
              <a:t>”</a:t>
            </a:r>
            <a:r>
              <a:rPr lang="zh-CN" altLang="en-US" sz="1200" dirty="0" smtClean="0">
                <a:sym typeface="+mn-ea"/>
              </a:rPr>
              <a:t>或者</a:t>
            </a:r>
            <a:r>
              <a:rPr lang="en-US" altLang="zh-CN" sz="1200" b="1" dirty="0" smtClean="0">
                <a:sym typeface="+mn-ea"/>
              </a:rPr>
              <a:t>“</a:t>
            </a:r>
            <a:r>
              <a:rPr lang="zh-CN" altLang="en-US" sz="1200" b="1" dirty="0" smtClean="0">
                <a:sym typeface="+mn-ea"/>
              </a:rPr>
              <a:t>我</a:t>
            </a:r>
            <a:r>
              <a:rPr lang="en-US" altLang="zh-CN" sz="1200" b="1" dirty="0" smtClean="0">
                <a:sym typeface="+mn-ea"/>
              </a:rPr>
              <a:t>”</a:t>
            </a:r>
            <a:r>
              <a:rPr lang="zh-CN" altLang="en-US" sz="1200" dirty="0" smtClean="0">
                <a:sym typeface="+mn-ea"/>
              </a:rPr>
              <a:t>等人称代词时，会被引擎直接转译成对应对象的名字</a:t>
            </a:r>
            <a:r>
              <a:rPr lang="zh-CN" altLang="en-US" sz="1200" b="1" dirty="0" smtClean="0">
                <a:sym typeface="+mn-ea"/>
              </a:rPr>
              <a:t>（即：你</a:t>
            </a:r>
            <a:r>
              <a:rPr lang="en-US" altLang="zh-CN" sz="1200" b="1" dirty="0" smtClean="0">
                <a:sym typeface="+mn-ea"/>
              </a:rPr>
              <a:t>=&gt;</a:t>
            </a:r>
            <a:r>
              <a:rPr lang="zh-CN" altLang="en-US" sz="1200" b="1" dirty="0" smtClean="0">
                <a:sym typeface="+mn-ea"/>
              </a:rPr>
              <a:t>丫丫，我</a:t>
            </a:r>
            <a:r>
              <a:rPr lang="en-US" altLang="zh-CN" sz="1200" b="1" dirty="0" smtClean="0">
                <a:sym typeface="+mn-ea"/>
              </a:rPr>
              <a:t>=&gt;landey</a:t>
            </a:r>
            <a:r>
              <a:rPr lang="zh-CN" altLang="en-US" sz="1200" b="1" dirty="0" smtClean="0">
                <a:sym typeface="+mn-ea"/>
              </a:rPr>
              <a:t>）</a:t>
            </a:r>
            <a:r>
              <a:rPr lang="zh-CN" altLang="en-US" sz="1200" dirty="0" smtClean="0">
                <a:sym typeface="+mn-ea"/>
              </a:rPr>
              <a:t>之后在进行语义识别（语义识别后文讲到）。写语义规则时一定要讲此转译机制考虑进去。</a:t>
            </a:r>
            <a:endParaRPr lang="zh-CN" altLang="en-US" sz="1200" dirty="0" smtClean="0">
              <a:sym typeface="+mn-ea"/>
            </a:endParaRPr>
          </a:p>
          <a:p>
            <a:pPr algn="l"/>
            <a:endParaRPr lang="zh-CN" altLang="en-US" sz="1200" dirty="0" smtClean="0">
              <a:sym typeface="+mn-ea"/>
            </a:endParaRPr>
          </a:p>
          <a:p>
            <a:pPr algn="l"/>
            <a:r>
              <a:rPr lang="zh-CN" altLang="en-US" sz="1200" dirty="0" smtClean="0">
                <a:sym typeface="+mn-ea"/>
              </a:rPr>
              <a:t>可自行尝试将昵称设置成其他内容看转移效果。</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17" name="图片 16"/>
          <p:cNvPicPr>
            <a:picLocks noChangeAspect="1"/>
          </p:cNvPicPr>
          <p:nvPr/>
        </p:nvPicPr>
        <p:blipFill>
          <a:blip r:embed="rId2"/>
          <a:stretch>
            <a:fillRect/>
          </a:stretch>
        </p:blipFill>
        <p:spPr>
          <a:xfrm>
            <a:off x="4800600" y="1192530"/>
            <a:ext cx="3900170" cy="3188970"/>
          </a:xfrm>
          <a:prstGeom prst="rect">
            <a:avLst/>
          </a:prstGeom>
        </p:spPr>
      </p:pic>
      <p:sp>
        <p:nvSpPr>
          <p:cNvPr id="18" name="矩形 17"/>
          <p:cNvSpPr/>
          <p:nvPr/>
        </p:nvSpPr>
        <p:spPr>
          <a:xfrm>
            <a:off x="4787900" y="1203325"/>
            <a:ext cx="791845" cy="36004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5756275" cy="460375"/>
          </a:xfrm>
          <a:prstGeom prst="rect">
            <a:avLst/>
          </a:prstGeom>
        </p:spPr>
        <p:txBody>
          <a:bodyPr wrap="none">
            <a:spAutoFit/>
          </a:bodyPr>
          <a:p>
            <a:pPr algn="l"/>
            <a:r>
              <a:rPr lang="zh-CN" altLang="en-US" sz="2400" b="1" u="sng" dirty="0" smtClean="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rPr>
              <a:t>一</a:t>
            </a:r>
            <a:r>
              <a:rPr lang="en-US" altLang="zh-CN" sz="2400" b="1" u="sng" dirty="0" smtClean="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rPr>
              <a:t>编辑器介绍及使用（编辑器板块分布）</a:t>
            </a:r>
            <a:endParaRPr lang="zh-CN" altLang="en-US" sz="2400" b="1"/>
          </a:p>
        </p:txBody>
      </p:sp>
      <p:pic>
        <p:nvPicPr>
          <p:cNvPr id="3" name="图片 2"/>
          <p:cNvPicPr>
            <a:picLocks noChangeAspect="1"/>
          </p:cNvPicPr>
          <p:nvPr/>
        </p:nvPicPr>
        <p:blipFill>
          <a:blip r:embed="rId2"/>
          <a:stretch>
            <a:fillRect/>
          </a:stretch>
        </p:blipFill>
        <p:spPr>
          <a:xfrm>
            <a:off x="816610" y="2162810"/>
            <a:ext cx="7510145" cy="870585"/>
          </a:xfrm>
          <a:prstGeom prst="rect">
            <a:avLst/>
          </a:prstGeom>
        </p:spPr>
      </p:pic>
      <p:pic>
        <p:nvPicPr>
          <p:cNvPr id="4" name="图片 3"/>
          <p:cNvPicPr>
            <a:picLocks noChangeAspect="1"/>
          </p:cNvPicPr>
          <p:nvPr/>
        </p:nvPicPr>
        <p:blipFill>
          <a:blip r:embed="rId3"/>
          <a:stretch>
            <a:fillRect/>
          </a:stretch>
        </p:blipFill>
        <p:spPr>
          <a:xfrm>
            <a:off x="826135" y="3033395"/>
            <a:ext cx="7510145" cy="471805"/>
          </a:xfrm>
          <a:prstGeom prst="rect">
            <a:avLst/>
          </a:prstGeom>
        </p:spPr>
      </p:pic>
      <p:pic>
        <p:nvPicPr>
          <p:cNvPr id="5" name="图片 4"/>
          <p:cNvPicPr>
            <a:picLocks noChangeAspect="1"/>
          </p:cNvPicPr>
          <p:nvPr/>
        </p:nvPicPr>
        <p:blipFill>
          <a:blip r:embed="rId4"/>
          <a:stretch>
            <a:fillRect/>
          </a:stretch>
        </p:blipFill>
        <p:spPr>
          <a:xfrm>
            <a:off x="824865" y="3505200"/>
            <a:ext cx="7492365" cy="411480"/>
          </a:xfrm>
          <a:prstGeom prst="rect">
            <a:avLst/>
          </a:prstGeom>
        </p:spPr>
      </p:pic>
      <p:pic>
        <p:nvPicPr>
          <p:cNvPr id="6" name="图片 5"/>
          <p:cNvPicPr>
            <a:picLocks noChangeAspect="1"/>
          </p:cNvPicPr>
          <p:nvPr/>
        </p:nvPicPr>
        <p:blipFill>
          <a:blip r:embed="rId5"/>
          <a:stretch>
            <a:fillRect/>
          </a:stretch>
        </p:blipFill>
        <p:spPr>
          <a:xfrm>
            <a:off x="824865" y="3916680"/>
            <a:ext cx="7501890" cy="549910"/>
          </a:xfrm>
          <a:prstGeom prst="rect">
            <a:avLst/>
          </a:prstGeom>
        </p:spPr>
      </p:pic>
      <p:pic>
        <p:nvPicPr>
          <p:cNvPr id="7" name="图片 6"/>
          <p:cNvPicPr>
            <a:picLocks noChangeAspect="1"/>
          </p:cNvPicPr>
          <p:nvPr/>
        </p:nvPicPr>
        <p:blipFill>
          <a:blip r:embed="rId6"/>
          <a:stretch>
            <a:fillRect/>
          </a:stretch>
        </p:blipFill>
        <p:spPr>
          <a:xfrm>
            <a:off x="816610" y="4466590"/>
            <a:ext cx="7500620" cy="425450"/>
          </a:xfrm>
          <a:prstGeom prst="rect">
            <a:avLst/>
          </a:prstGeom>
        </p:spPr>
      </p:pic>
      <p:sp>
        <p:nvSpPr>
          <p:cNvPr id="9" name="文本框 8"/>
          <p:cNvSpPr txBox="1"/>
          <p:nvPr/>
        </p:nvSpPr>
        <p:spPr>
          <a:xfrm>
            <a:off x="522605" y="1558925"/>
            <a:ext cx="8190865" cy="460375"/>
          </a:xfrm>
          <a:prstGeom prst="rect">
            <a:avLst/>
          </a:prstGeom>
          <a:noFill/>
        </p:spPr>
        <p:txBody>
          <a:bodyPr wrap="square" rtlCol="0">
            <a:spAutoFit/>
          </a:bodyPr>
          <a:p>
            <a:pPr algn="l"/>
            <a:r>
              <a:rPr lang="zh-CN" altLang="en-US" sz="1200" dirty="0" smtClean="0">
                <a:sym typeface="+mn-ea"/>
              </a:rPr>
              <a:t>如下图，在编辑器主界面中，从上到下依次是</a:t>
            </a:r>
            <a:r>
              <a:rPr lang="en-US" altLang="zh-CN" sz="1200" b="1" dirty="0" smtClean="0">
                <a:sym typeface="+mn-ea"/>
              </a:rPr>
              <a:t>“</a:t>
            </a:r>
            <a:r>
              <a:rPr lang="zh-CN" altLang="en-US" sz="1200" b="1" dirty="0" smtClean="0">
                <a:sym typeface="+mn-ea"/>
              </a:rPr>
              <a:t>推理规则单元</a:t>
            </a:r>
            <a:r>
              <a:rPr lang="en-US" altLang="zh-CN" sz="1200" b="1" dirty="0" smtClean="0">
                <a:sym typeface="+mn-ea"/>
              </a:rPr>
              <a:t>”</a:t>
            </a:r>
            <a:r>
              <a:rPr lang="zh-CN" altLang="en-US" sz="1200" b="1" dirty="0" smtClean="0">
                <a:sym typeface="+mn-ea"/>
              </a:rPr>
              <a:t>，</a:t>
            </a:r>
            <a:r>
              <a:rPr lang="en-US" altLang="zh-CN" sz="1200" b="1" dirty="0" smtClean="0">
                <a:sym typeface="+mn-ea"/>
              </a:rPr>
              <a:t>“</a:t>
            </a:r>
            <a:r>
              <a:rPr lang="zh-CN" altLang="en-US" sz="1200" b="1" dirty="0" smtClean="0">
                <a:sym typeface="+mn-ea"/>
              </a:rPr>
              <a:t>基础知识单元</a:t>
            </a:r>
            <a:r>
              <a:rPr lang="en-US" altLang="zh-CN" sz="1200" b="1" dirty="0" smtClean="0">
                <a:sym typeface="+mn-ea"/>
              </a:rPr>
              <a:t>”</a:t>
            </a:r>
            <a:r>
              <a:rPr lang="zh-CN" altLang="en-US" sz="1200" b="1" dirty="0" smtClean="0">
                <a:sym typeface="+mn-ea"/>
              </a:rPr>
              <a:t>，</a:t>
            </a:r>
            <a:r>
              <a:rPr lang="en-US" altLang="zh-CN" sz="1200" b="1" dirty="0" smtClean="0">
                <a:sym typeface="+mn-ea"/>
              </a:rPr>
              <a:t>“</a:t>
            </a:r>
            <a:r>
              <a:rPr lang="zh-CN" altLang="en-US" sz="1200" b="1" dirty="0" smtClean="0">
                <a:sym typeface="+mn-ea"/>
              </a:rPr>
              <a:t>话题单元</a:t>
            </a:r>
            <a:r>
              <a:rPr lang="en-US" altLang="zh-CN" sz="1200" b="1" dirty="0" smtClean="0">
                <a:sym typeface="+mn-ea"/>
              </a:rPr>
              <a:t>”</a:t>
            </a:r>
            <a:r>
              <a:rPr lang="zh-CN" altLang="en-US" sz="1200" b="1" dirty="0" smtClean="0">
                <a:sym typeface="+mn-ea"/>
              </a:rPr>
              <a:t>，</a:t>
            </a:r>
            <a:r>
              <a:rPr lang="en-US" altLang="zh-CN" sz="1200" b="1" dirty="0" smtClean="0">
                <a:sym typeface="+mn-ea"/>
              </a:rPr>
              <a:t>“</a:t>
            </a:r>
            <a:r>
              <a:rPr lang="zh-CN" altLang="en-US" sz="1200" b="1" dirty="0" smtClean="0">
                <a:sym typeface="+mn-ea"/>
              </a:rPr>
              <a:t>关键词单元</a:t>
            </a:r>
            <a:r>
              <a:rPr lang="en-US" altLang="zh-CN" sz="1200" b="1" dirty="0" smtClean="0">
                <a:sym typeface="+mn-ea"/>
              </a:rPr>
              <a:t>”</a:t>
            </a:r>
            <a:r>
              <a:rPr lang="zh-CN" altLang="en-US" sz="1200" b="1" dirty="0" smtClean="0">
                <a:sym typeface="+mn-ea"/>
              </a:rPr>
              <a:t>，</a:t>
            </a:r>
            <a:r>
              <a:rPr lang="en-US" altLang="zh-CN" sz="1200" b="1" dirty="0" smtClean="0">
                <a:sym typeface="+mn-ea"/>
              </a:rPr>
              <a:t>“</a:t>
            </a:r>
            <a:r>
              <a:rPr lang="zh-CN" altLang="en-US" sz="1200" b="1" dirty="0" smtClean="0">
                <a:sym typeface="+mn-ea"/>
              </a:rPr>
              <a:t>测试单元</a:t>
            </a:r>
            <a:r>
              <a:rPr lang="en-US" altLang="zh-CN" sz="1200" b="1" dirty="0" smtClean="0">
                <a:sym typeface="+mn-ea"/>
              </a:rPr>
              <a:t>”</a:t>
            </a:r>
            <a:r>
              <a:rPr lang="zh-CN" altLang="en-US" sz="1200" b="1" dirty="0" smtClean="0">
                <a:sym typeface="+mn-ea"/>
              </a:rPr>
              <a:t>。</a:t>
            </a:r>
            <a:r>
              <a:rPr lang="zh-CN" altLang="en-US" sz="1200" dirty="0" smtClean="0">
                <a:sym typeface="+mn-ea"/>
              </a:rPr>
              <a:t>这里要</a:t>
            </a:r>
            <a:r>
              <a:rPr lang="zh-CN" altLang="en-US" sz="1200" b="1" dirty="0" smtClean="0">
                <a:sym typeface="+mn-ea"/>
              </a:rPr>
              <a:t>注意</a:t>
            </a:r>
            <a:r>
              <a:rPr lang="zh-CN" altLang="en-US" sz="1200" dirty="0" smtClean="0">
                <a:sym typeface="+mn-ea"/>
              </a:rPr>
              <a:t>的是：各单元中声明项是不可或缺的，且带有</a:t>
            </a:r>
            <a:r>
              <a:rPr lang="en-US" altLang="zh-CN" sz="1200" b="1" dirty="0" smtClean="0">
                <a:sym typeface="+mn-ea"/>
              </a:rPr>
              <a:t>“s”</a:t>
            </a:r>
            <a:r>
              <a:rPr lang="zh-CN" altLang="en-US" sz="1200" dirty="0" smtClean="0">
                <a:sym typeface="+mn-ea"/>
              </a:rPr>
              <a:t>的不能省掉</a:t>
            </a:r>
            <a:r>
              <a:rPr lang="en-US" altLang="zh-CN" sz="1200" b="1" dirty="0" smtClean="0">
                <a:sym typeface="+mn-ea"/>
              </a:rPr>
              <a:t>“s”</a:t>
            </a:r>
            <a:r>
              <a:rPr lang="zh-CN" altLang="en-US" sz="1200" dirty="0" smtClean="0">
                <a:sym typeface="+mn-ea"/>
              </a:rPr>
              <a:t>，</a:t>
            </a:r>
            <a:r>
              <a:rPr lang="en-US" altLang="zh-CN" sz="1200" dirty="0" smtClean="0">
                <a:sym typeface="+mn-ea"/>
              </a:rPr>
              <a:t>eg</a:t>
            </a:r>
            <a:r>
              <a:rPr lang="zh-CN" altLang="en-US" sz="1200" dirty="0" smtClean="0">
                <a:sym typeface="+mn-ea"/>
              </a:rPr>
              <a:t>：</a:t>
            </a:r>
            <a:r>
              <a:rPr lang="en-US" altLang="zh-CN" sz="1200" dirty="0" smtClean="0">
                <a:sym typeface="+mn-ea"/>
              </a:rPr>
              <a:t>#rules</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30" name="图片 29"/>
          <p:cNvPicPr>
            <a:picLocks noChangeAspect="1"/>
          </p:cNvPicPr>
          <p:nvPr/>
        </p:nvPicPr>
        <p:blipFill>
          <a:blip r:embed="rId7"/>
          <a:stretch>
            <a:fillRect/>
          </a:stretch>
        </p:blipFill>
        <p:spPr>
          <a:xfrm>
            <a:off x="3013075" y="1293495"/>
            <a:ext cx="3503930" cy="266065"/>
          </a:xfrm>
          <a:prstGeom prst="rect">
            <a:avLst/>
          </a:prstGeom>
        </p:spPr>
      </p:pic>
      <p:sp>
        <p:nvSpPr>
          <p:cNvPr id="31" name="TextBox 11"/>
          <p:cNvSpPr txBox="1"/>
          <p:nvPr/>
        </p:nvSpPr>
        <p:spPr>
          <a:xfrm>
            <a:off x="522419" y="1233480"/>
            <a:ext cx="2464155" cy="299085"/>
          </a:xfrm>
          <a:prstGeom prst="rect">
            <a:avLst/>
          </a:prstGeom>
          <a:noFill/>
        </p:spPr>
        <p:txBody>
          <a:bodyPr wrap="square" rtlCol="0">
            <a:spAutoFit/>
          </a:bodyPr>
          <a:p>
            <a:r>
              <a:rPr lang="zh-CN" altLang="en-US" sz="1350" dirty="0" smtClean="0"/>
              <a:t>点击</a:t>
            </a:r>
            <a:r>
              <a:rPr lang="en-US" altLang="zh-CN" sz="1350" b="1" dirty="0" smtClean="0"/>
              <a:t>“</a:t>
            </a:r>
            <a:r>
              <a:rPr lang="zh-CN" altLang="en-US" sz="1350" b="1" dirty="0" smtClean="0">
                <a:sym typeface="+mn-ea"/>
              </a:rPr>
              <a:t>知识库编辑</a:t>
            </a:r>
            <a:r>
              <a:rPr lang="en-US" altLang="zh-CN" sz="1350" b="1" dirty="0" smtClean="0">
                <a:sym typeface="+mn-ea"/>
              </a:rPr>
              <a:t>”</a:t>
            </a:r>
            <a:r>
              <a:rPr lang="zh-CN" altLang="en-US" sz="1350" dirty="0" smtClean="0"/>
              <a:t>：</a:t>
            </a:r>
            <a:endParaRPr lang="zh-CN" altLang="en-US" sz="1350" dirty="0"/>
          </a:p>
        </p:txBody>
      </p:sp>
      <p:cxnSp>
        <p:nvCxnSpPr>
          <p:cNvPr id="32" name="直接箭头连接符 31"/>
          <p:cNvCxnSpPr/>
          <p:nvPr/>
        </p:nvCxnSpPr>
        <p:spPr>
          <a:xfrm>
            <a:off x="2195195" y="1419225"/>
            <a:ext cx="720090" cy="635"/>
          </a:xfrm>
          <a:prstGeom prst="straightConnector1">
            <a:avLst/>
          </a:prstGeom>
          <a:ln>
            <a:tailEnd type="arrow" w="med" len="med"/>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4229735" cy="46037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一</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编辑器介绍及使用（语义）</a:t>
            </a:r>
            <a:endParaRPr lang="zh-CN" altLang="en-US" sz="2400" b="1"/>
          </a:p>
        </p:txBody>
      </p:sp>
      <p:sp>
        <p:nvSpPr>
          <p:cNvPr id="3" name="文本框 2"/>
          <p:cNvSpPr txBox="1"/>
          <p:nvPr/>
        </p:nvSpPr>
        <p:spPr>
          <a:xfrm>
            <a:off x="454660" y="2048510"/>
            <a:ext cx="8319770" cy="2030095"/>
          </a:xfrm>
          <a:prstGeom prst="rect">
            <a:avLst/>
          </a:prstGeom>
          <a:noFill/>
        </p:spPr>
        <p:txBody>
          <a:bodyPr wrap="square" rtlCol="0">
            <a:spAutoFit/>
          </a:bodyPr>
          <a:p>
            <a:r>
              <a:rPr lang="zh-CN" altLang="en-US" b="1"/>
              <a:t>数据的含义</a:t>
            </a:r>
            <a:r>
              <a:rPr lang="zh-CN" altLang="en-US"/>
              <a:t>就是语义(semantic)。</a:t>
            </a:r>
            <a:endParaRPr lang="zh-CN" altLang="en-US"/>
          </a:p>
          <a:p>
            <a:r>
              <a:rPr lang="zh-CN" altLang="en-US"/>
              <a:t>简单地说，</a:t>
            </a:r>
            <a:r>
              <a:rPr lang="zh-CN" altLang="en-US">
                <a:solidFill>
                  <a:srgbClr val="FF0000"/>
                </a:solidFill>
              </a:rPr>
              <a:t>数据就是符号，语义是对数据符号的解释。</a:t>
            </a:r>
            <a:r>
              <a:rPr lang="zh-CN" altLang="en-US"/>
              <a:t>数据本身没有任何意义，只有被赋予含义的数据才能够被使用，这时候数据就转化为了信息，而数据的含义就是语义。</a:t>
            </a:r>
            <a:endParaRPr lang="zh-CN" altLang="en-US"/>
          </a:p>
          <a:p>
            <a:endParaRPr lang="zh-CN" altLang="en-US"/>
          </a:p>
          <a:p>
            <a:r>
              <a:rPr lang="zh-CN" altLang="en-US"/>
              <a:t>语义可以简单地看作是数据所对应的现实世界中的事物所代表的概念的含义，以及这些含义之间的关系，是数据在某个领域上的解释和逻辑表示。</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72777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一</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编辑器介绍及使用（句子</a:t>
            </a:r>
            <a:r>
              <a:rPr lang="zh-CN" altLang="en-US" sz="2400" b="1" u="sng" dirty="0" smtClean="0">
                <a:solidFill>
                  <a:schemeClr val="accent2">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句子结构</a:t>
            </a:r>
            <a:r>
              <a:rPr lang="zh-CN" altLang="en-US" sz="2400" b="1" u="sng" dirty="0" smtClean="0">
                <a:solidFill>
                  <a:schemeClr val="accent2">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语义提取）</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
        <p:nvSpPr>
          <p:cNvPr id="2" name="文本框 1"/>
          <p:cNvSpPr txBox="1"/>
          <p:nvPr/>
        </p:nvSpPr>
        <p:spPr>
          <a:xfrm>
            <a:off x="412115" y="1355725"/>
            <a:ext cx="8319770" cy="3169285"/>
          </a:xfrm>
          <a:prstGeom prst="rect">
            <a:avLst/>
          </a:prstGeom>
          <a:noFill/>
        </p:spPr>
        <p:txBody>
          <a:bodyPr wrap="square" rtlCol="0">
            <a:spAutoFit/>
          </a:bodyPr>
          <a:p>
            <a:pPr>
              <a:lnSpc>
                <a:spcPts val="3000"/>
              </a:lnSpc>
              <a:buNone/>
            </a:pPr>
            <a:r>
              <a:rPr lang="en-US" altLang="zh-CN">
                <a:sym typeface="+mn-ea"/>
              </a:rPr>
              <a:t>1. </a:t>
            </a:r>
            <a:r>
              <a:rPr lang="zh-CN" altLang="en-US">
                <a:sym typeface="+mn-ea"/>
              </a:rPr>
              <a:t>句子：句子是语言运用的基本单位，它由词、词组（短语）构成，能表达一个完整的意思。</a:t>
            </a:r>
            <a:r>
              <a:rPr lang="en-US" altLang="zh-CN">
                <a:sym typeface="+mn-ea"/>
              </a:rPr>
              <a:t>eg</a:t>
            </a:r>
            <a:r>
              <a:rPr lang="zh-CN" altLang="en-US">
                <a:sym typeface="+mn-ea"/>
              </a:rPr>
              <a:t>：我带了</a:t>
            </a:r>
            <a:r>
              <a:rPr lang="en-US" altLang="zh-CN">
                <a:sym typeface="+mn-ea"/>
              </a:rPr>
              <a:t>10</a:t>
            </a:r>
            <a:r>
              <a:rPr lang="zh-CN" altLang="en-US">
                <a:sym typeface="+mn-ea"/>
              </a:rPr>
              <a:t>斤行李</a:t>
            </a:r>
            <a:endParaRPr lang="zh-CN" altLang="en-US">
              <a:sym typeface="+mn-ea"/>
            </a:endParaRPr>
          </a:p>
          <a:p>
            <a:pPr>
              <a:lnSpc>
                <a:spcPts val="3000"/>
              </a:lnSpc>
              <a:buNone/>
            </a:pPr>
            <a:r>
              <a:rPr lang="en-US" altLang="zh-CN">
                <a:sym typeface="+mn-ea"/>
              </a:rPr>
              <a:t>2. </a:t>
            </a:r>
            <a:r>
              <a:rPr lang="zh-CN" altLang="en-US">
                <a:sym typeface="+mn-ea"/>
              </a:rPr>
              <a:t>句子结构：在句子中每个成分（词）都有对应的词性，相邻的两个词有一个对应关系，在编辑器中，句法分析模型会将句子分析成对应的结构。</a:t>
            </a:r>
            <a:endParaRPr lang="zh-CN" altLang="en-US"/>
          </a:p>
          <a:p>
            <a:pPr>
              <a:lnSpc>
                <a:spcPts val="3000"/>
              </a:lnSpc>
              <a:buNone/>
            </a:pPr>
            <a:r>
              <a:rPr lang="en-US" altLang="zh-CN">
                <a:sym typeface="+mn-ea"/>
              </a:rPr>
              <a:t>3. </a:t>
            </a:r>
            <a:r>
              <a:rPr lang="zh-CN">
                <a:sym typeface="+mn-ea"/>
              </a:rPr>
              <a:t>语义提取：是根据句子结构中成分和成分的关系编写对应的规则用以实现提取句子中需要提取的成分。</a:t>
            </a:r>
            <a:r>
              <a:rPr lang="en-US" altLang="zh-CN">
                <a:sym typeface="+mn-ea"/>
              </a:rPr>
              <a:t>eg</a:t>
            </a:r>
            <a:r>
              <a:rPr lang="zh-CN" altLang="en-US">
                <a:sym typeface="+mn-ea"/>
              </a:rPr>
              <a:t>：</a:t>
            </a:r>
            <a:r>
              <a:rPr lang="en-US" altLang="zh-CN">
                <a:sym typeface="+mn-ea"/>
              </a:rPr>
              <a:t>“</a:t>
            </a:r>
            <a:r>
              <a:rPr lang="zh-CN" altLang="en-US">
                <a:sym typeface="+mn-ea"/>
              </a:rPr>
              <a:t>小红想吃西瓜</a:t>
            </a:r>
            <a:r>
              <a:rPr lang="en-US" altLang="zh-CN">
                <a:sym typeface="+mn-ea"/>
              </a:rPr>
              <a:t>”</a:t>
            </a:r>
            <a:r>
              <a:rPr lang="zh-CN" altLang="en-US">
                <a:sym typeface="+mn-ea"/>
              </a:rPr>
              <a:t>分词后：小红[1]想[2]吃[</a:t>
            </a:r>
            <a:r>
              <a:rPr lang="en-US" altLang="zh-CN">
                <a:sym typeface="+mn-ea"/>
              </a:rPr>
              <a:t>3</a:t>
            </a:r>
            <a:r>
              <a:rPr lang="zh-CN" altLang="en-US">
                <a:sym typeface="+mn-ea"/>
              </a:rPr>
              <a:t>]西瓜[</a:t>
            </a:r>
            <a:r>
              <a:rPr lang="en-US" altLang="zh-CN">
                <a:sym typeface="+mn-ea"/>
              </a:rPr>
              <a:t>4</a:t>
            </a:r>
            <a:r>
              <a:rPr lang="zh-CN" altLang="en-US">
                <a:sym typeface="+mn-ea"/>
              </a:rPr>
              <a:t>]</a:t>
            </a:r>
            <a:endParaRPr lang="zh-CN" altLang="en-US"/>
          </a:p>
          <a:p>
            <a:pPr>
              <a:lnSpc>
                <a:spcPts val="3000"/>
              </a:lnSpc>
              <a:buNone/>
            </a:pPr>
            <a:r>
              <a:rPr lang="zh-CN" altLang="en-US">
                <a:sym typeface="+mn-ea"/>
              </a:rPr>
              <a:t>可以在 </a:t>
            </a:r>
            <a:r>
              <a:rPr lang="zh-CN" altLang="en-US">
                <a:solidFill>
                  <a:srgbClr val="FF0000"/>
                </a:solidFill>
                <a:sym typeface="+mn-ea"/>
              </a:rPr>
              <a:t>小红</a:t>
            </a:r>
            <a:r>
              <a:rPr lang="zh-CN" altLang="en-US">
                <a:sym typeface="+mn-ea"/>
              </a:rPr>
              <a:t> 和 </a:t>
            </a:r>
            <a:r>
              <a:rPr lang="zh-CN" altLang="en-US">
                <a:solidFill>
                  <a:srgbClr val="FF0000"/>
                </a:solidFill>
                <a:sym typeface="+mn-ea"/>
              </a:rPr>
              <a:t>西瓜</a:t>
            </a:r>
            <a:r>
              <a:rPr lang="zh-CN" altLang="en-US">
                <a:sym typeface="+mn-ea"/>
              </a:rPr>
              <a:t> 之间建立一个语义关系，可以这样定义#[1],rule-</a:t>
            </a:r>
            <a:r>
              <a:rPr lang="en-US" altLang="zh-CN">
                <a:sym typeface="+mn-ea"/>
              </a:rPr>
              <a:t>eat</a:t>
            </a:r>
            <a:r>
              <a:rPr lang="zh-CN" altLang="en-US">
                <a:sym typeface="+mn-ea"/>
              </a:rPr>
              <a:t>-</a:t>
            </a:r>
            <a:r>
              <a:rPr lang="en-US" altLang="zh-CN">
                <a:sym typeface="+mn-ea"/>
              </a:rPr>
              <a:t>fruit</a:t>
            </a:r>
            <a:r>
              <a:rPr lang="zh-CN" altLang="en-US">
                <a:sym typeface="+mn-ea"/>
              </a:rPr>
              <a:t>,[4]. </a:t>
            </a:r>
            <a:endParaRPr lang="zh-CN" altLang="en-US"/>
          </a:p>
          <a:p>
            <a:pPr>
              <a:lnSpc>
                <a:spcPts val="3000"/>
              </a:lnSpc>
              <a:buNone/>
            </a:pPr>
            <a:r>
              <a:rPr lang="zh-CN" altLang="en-US">
                <a:sym typeface="+mn-ea"/>
              </a:rPr>
              <a:t>语义关系可以理解为由两个具体对象泛化出来的</a:t>
            </a:r>
            <a:r>
              <a:rPr lang="zh-CN" altLang="en-US">
                <a:solidFill>
                  <a:srgbClr val="FF0000"/>
                </a:solidFill>
                <a:sym typeface="+mn-ea"/>
              </a:rPr>
              <a:t>变量对</a:t>
            </a:r>
            <a:r>
              <a:rPr lang="zh-CN" altLang="en-US">
                <a:sym typeface="+mn-ea"/>
              </a:rPr>
              <a:t>[小红，西瓜]。</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61" y="-19939"/>
            <a:ext cx="304874" cy="431968"/>
          </a:xfrm>
          <a:prstGeom prst="rect">
            <a:avLst/>
          </a:prstGeom>
          <a:solidFill>
            <a:srgbClr val="046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06435" y="65845"/>
            <a:ext cx="1783080" cy="368300"/>
          </a:xfrm>
          <a:prstGeom prst="rect">
            <a:avLst/>
          </a:prstGeom>
        </p:spPr>
        <p:txBody>
          <a:bodyPr wrap="none">
            <a:spAutoFit/>
          </a:bodyPr>
          <a:lstStyle/>
          <a:p>
            <a:r>
              <a:rPr lang="zh-CN" altLang="en-US" b="1">
                <a:solidFill>
                  <a:schemeClr val="accent1"/>
                </a:solidFill>
              </a:rPr>
              <a:t>知识库编辑讲义</a:t>
            </a:r>
            <a:endParaRPr lang="zh-CN" altLang="en-US" b="1">
              <a:solidFill>
                <a:schemeClr val="accent1"/>
              </a:solidFill>
            </a:endParaRPr>
          </a:p>
        </p:txBody>
      </p:sp>
      <p:pic>
        <p:nvPicPr>
          <p:cNvPr id="11" name="Picture 2" descr="C:\Users\Administrator\Desktop\微信图片_2018011915400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1859" y="88053"/>
            <a:ext cx="949680" cy="4859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6435" y="625888"/>
            <a:ext cx="5448935" cy="829945"/>
          </a:xfrm>
          <a:prstGeom prst="rect">
            <a:avLst/>
          </a:prstGeom>
        </p:spPr>
        <p:txBody>
          <a:bodyPr wrap="none">
            <a:spAutoFit/>
          </a:bodyPr>
          <a:p>
            <a:pPr algn="l"/>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一</a:t>
            </a:r>
            <a:r>
              <a:rPr lang="en-US" altLang="zh-CN"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a:t>
            </a:r>
            <a:r>
              <a:rPr lang="zh-CN" altLang="en-US" sz="2400" b="1" u="sng" dirty="0" smtClean="0">
                <a:solidFill>
                  <a:schemeClr val="accent2">
                    <a:lumMod val="50000"/>
                  </a:schemeClr>
                </a:solidFill>
                <a:latin typeface="Arial" panose="020B0604020202020204"/>
                <a:ea typeface="微软雅黑" panose="020B0503020204020204" pitchFamily="34" charset="-122"/>
                <a:sym typeface="Arial" panose="020B0604020202020204"/>
              </a:rPr>
              <a:t>编辑器介绍及使用（语义提取流程）</a:t>
            </a:r>
            <a:endParaRPr lang="zh-CN" altLang="en-US" sz="2400" b="1" dirty="0">
              <a:solidFill>
                <a:schemeClr val="accent2">
                  <a:lumMod val="50000"/>
                </a:schemeClr>
              </a:solidFill>
              <a:latin typeface="Arial" panose="020B0604020202020204"/>
              <a:ea typeface="微软雅黑" panose="020B0503020204020204" pitchFamily="34" charset="-122"/>
              <a:sym typeface="Arial" panose="020B0604020202020204"/>
            </a:endParaRPr>
          </a:p>
          <a:p>
            <a:endParaRPr lang="zh-CN" altLang="en-US" sz="2400" b="1"/>
          </a:p>
        </p:txBody>
      </p:sp>
      <p:sp>
        <p:nvSpPr>
          <p:cNvPr id="2" name="文本框 1"/>
          <p:cNvSpPr txBox="1"/>
          <p:nvPr/>
        </p:nvSpPr>
        <p:spPr>
          <a:xfrm>
            <a:off x="412115" y="1355725"/>
            <a:ext cx="8319770" cy="3553460"/>
          </a:xfrm>
          <a:prstGeom prst="rect">
            <a:avLst/>
          </a:prstGeom>
          <a:noFill/>
        </p:spPr>
        <p:txBody>
          <a:bodyPr wrap="square" rtlCol="0">
            <a:spAutoFit/>
          </a:bodyPr>
          <a:p>
            <a:pPr>
              <a:lnSpc>
                <a:spcPts val="3000"/>
              </a:lnSpc>
              <a:buNone/>
            </a:pPr>
            <a:r>
              <a:rPr lang="en-US" altLang="zh-CN" sz="1400">
                <a:sym typeface="+mn-ea"/>
              </a:rPr>
              <a:t>1. </a:t>
            </a:r>
            <a:r>
              <a:rPr lang="zh-CN" altLang="en-US" sz="1400">
                <a:sym typeface="+mn-ea"/>
              </a:rPr>
              <a:t>首先将要编写的句子放在</a:t>
            </a:r>
            <a:r>
              <a:rPr lang="en-US" altLang="zh-CN" sz="1400">
                <a:sym typeface="+mn-ea"/>
              </a:rPr>
              <a:t>test</a:t>
            </a:r>
            <a:r>
              <a:rPr lang="zh-CN" altLang="en-US" sz="1400">
                <a:sym typeface="+mn-ea"/>
              </a:rPr>
              <a:t>单元左侧窗口中，点击</a:t>
            </a:r>
            <a:r>
              <a:rPr lang="en-US" altLang="zh-CN" sz="1400">
                <a:sym typeface="+mn-ea"/>
              </a:rPr>
              <a:t>“</a:t>
            </a:r>
            <a:r>
              <a:rPr lang="zh-CN" altLang="en-US" sz="1400">
                <a:sym typeface="+mn-ea"/>
              </a:rPr>
              <a:t>更新内容单元</a:t>
            </a:r>
            <a:r>
              <a:rPr lang="en-US" altLang="zh-CN" sz="1400">
                <a:sym typeface="+mn-ea"/>
              </a:rPr>
              <a:t>”</a:t>
            </a:r>
            <a:r>
              <a:rPr lang="zh-CN" altLang="en-US" sz="1400">
                <a:sym typeface="+mn-ea"/>
              </a:rPr>
              <a:t>按钮等待</a:t>
            </a:r>
            <a:r>
              <a:rPr lang="en-US" altLang="zh-CN" sz="1400">
                <a:sym typeface="+mn-ea"/>
              </a:rPr>
              <a:t>ready</a:t>
            </a:r>
            <a:r>
              <a:rPr lang="zh-CN" altLang="en-US" sz="1400">
                <a:sym typeface="+mn-ea"/>
              </a:rPr>
              <a:t>后输出句子结构测试结果，内容如下：</a:t>
            </a:r>
            <a:r>
              <a:rPr lang="en-US" altLang="zh-CN" sz="1400" b="1">
                <a:sym typeface="+mn-ea"/>
              </a:rPr>
              <a:t>eg1</a:t>
            </a:r>
            <a:r>
              <a:rPr lang="zh-CN" altLang="en-US" sz="1400">
                <a:sym typeface="+mn-ea"/>
              </a:rPr>
              <a:t>：我带了</a:t>
            </a:r>
            <a:r>
              <a:rPr lang="en-US" altLang="zh-CN" sz="1400">
                <a:sym typeface="+mn-ea"/>
              </a:rPr>
              <a:t>10</a:t>
            </a:r>
            <a:r>
              <a:rPr lang="zh-CN" altLang="en-US" sz="1400">
                <a:sym typeface="+mn-ea"/>
              </a:rPr>
              <a:t>斤行李</a:t>
            </a:r>
            <a:endParaRPr lang="zh-CN" altLang="en-US" sz="1400">
              <a:sym typeface="+mn-ea"/>
            </a:endParaRPr>
          </a:p>
          <a:p>
            <a:pPr>
              <a:lnSpc>
                <a:spcPts val="3000"/>
              </a:lnSpc>
              <a:buNone/>
            </a:pPr>
            <a:endParaRPr lang="zh-CN" altLang="en-US" sz="1400">
              <a:sym typeface="+mn-ea"/>
            </a:endParaRPr>
          </a:p>
          <a:p>
            <a:pPr>
              <a:lnSpc>
                <a:spcPts val="3000"/>
              </a:lnSpc>
              <a:buNone/>
            </a:pPr>
            <a:endParaRPr lang="zh-CN" altLang="en-US" sz="1400">
              <a:sym typeface="+mn-ea"/>
            </a:endParaRPr>
          </a:p>
          <a:p>
            <a:pPr>
              <a:lnSpc>
                <a:spcPts val="3000"/>
              </a:lnSpc>
              <a:buNone/>
            </a:pPr>
            <a:r>
              <a:rPr lang="zh-CN" altLang="en-US" sz="1400">
                <a:sym typeface="+mn-ea"/>
              </a:rPr>
              <a:t>                                                                                                                                         生成的结果</a:t>
            </a:r>
            <a:endParaRPr lang="zh-CN" altLang="en-US" sz="1400">
              <a:sym typeface="+mn-ea"/>
            </a:endParaRPr>
          </a:p>
          <a:p>
            <a:pPr>
              <a:lnSpc>
                <a:spcPts val="3000"/>
              </a:lnSpc>
              <a:buNone/>
            </a:pPr>
            <a:endParaRPr lang="zh-CN" altLang="en-US" sz="1400">
              <a:sym typeface="+mn-ea"/>
            </a:endParaRPr>
          </a:p>
          <a:p>
            <a:pPr>
              <a:lnSpc>
                <a:spcPts val="3000"/>
              </a:lnSpc>
              <a:buNone/>
            </a:pPr>
            <a:r>
              <a:rPr lang="zh-CN" altLang="en-US" sz="1400">
                <a:sym typeface="+mn-ea"/>
              </a:rPr>
              <a:t>Sen:1 :  - 我带了10斤行李</a:t>
            </a:r>
            <a:endParaRPr lang="zh-CN" altLang="en-US" sz="1400">
              <a:sym typeface="+mn-ea"/>
            </a:endParaRPr>
          </a:p>
          <a:p>
            <a:pPr>
              <a:lnSpc>
                <a:spcPts val="3000"/>
              </a:lnSpc>
              <a:buNone/>
            </a:pPr>
            <a:r>
              <a:rPr lang="zh-CN" altLang="en-US" sz="1400">
                <a:sym typeface="+mn-ea"/>
              </a:rPr>
              <a:t>	RELs:nsubj(带-2-VV,我-1-PN) asp(带-2-VV,了-3-AS) nummod(斤-5-M,10-4-CD) clf(行李-6-NN,斤-5-M) dobj(带-2-VV,行李-6-NN) </a:t>
            </a:r>
            <a:endParaRPr lang="zh-CN" altLang="en-US"/>
          </a:p>
        </p:txBody>
      </p:sp>
      <p:pic>
        <p:nvPicPr>
          <p:cNvPr id="3" name="图片 2"/>
          <p:cNvPicPr>
            <a:picLocks noChangeAspect="1"/>
          </p:cNvPicPr>
          <p:nvPr/>
        </p:nvPicPr>
        <p:blipFill>
          <a:blip r:embed="rId2"/>
          <a:stretch>
            <a:fillRect/>
          </a:stretch>
        </p:blipFill>
        <p:spPr>
          <a:xfrm>
            <a:off x="1023620" y="2308860"/>
            <a:ext cx="5720080" cy="1385570"/>
          </a:xfrm>
          <a:prstGeom prst="rect">
            <a:avLst/>
          </a:prstGeom>
        </p:spPr>
      </p:pic>
      <p:cxnSp>
        <p:nvCxnSpPr>
          <p:cNvPr id="4" name="直接箭头连接符 3"/>
          <p:cNvCxnSpPr/>
          <p:nvPr/>
        </p:nvCxnSpPr>
        <p:spPr>
          <a:xfrm>
            <a:off x="6687106" y="3165768"/>
            <a:ext cx="57150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par>
    </p:tnLst>
  </p:timing>
</p:sld>
</file>

<file path=ppt/tags/tag1.xml><?xml version="1.0" encoding="utf-8"?>
<p:tagLst xmlns:p="http://schemas.openxmlformats.org/presentationml/2006/main">
  <p:tag name="ISPRING_PRESENTATION_TITLE" val="大气蓝色欧美风工作总结商务汇报PPT模板"/>
</p:tagLst>
</file>

<file path=ppt/theme/theme1.xml><?xml version="1.0" encoding="utf-8"?>
<a:theme xmlns:a="http://schemas.openxmlformats.org/drawingml/2006/main" name="第一PPT，www.1ppt.com">
  <a:themeElements>
    <a:clrScheme name="单色系蓝色">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16518</Words>
  <Application>WPS 演示</Application>
  <PresentationFormat>全屏显示(16:9)</PresentationFormat>
  <Paragraphs>974</Paragraphs>
  <Slides>48</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48</vt:i4>
      </vt:variant>
    </vt:vector>
  </HeadingPairs>
  <TitlesOfParts>
    <vt:vector size="60" baseType="lpstr">
      <vt:lpstr>Arial</vt:lpstr>
      <vt:lpstr>宋体</vt:lpstr>
      <vt:lpstr>Wingdings</vt:lpstr>
      <vt:lpstr>微软雅黑</vt:lpstr>
      <vt:lpstr>Calibri</vt:lpstr>
      <vt:lpstr>Arial</vt:lpstr>
      <vt:lpstr>Arial Unicode MS</vt:lpstr>
      <vt:lpstr>仿宋</vt:lpstr>
      <vt:lpstr>Calibri</vt:lpstr>
      <vt:lpstr>Times New Roman</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11111111</dc:title>
  <dc:creator>user</dc:creator>
  <cp:keywords>第一PPT模板网-WWW.1PPT.COM</cp:keywords>
  <cp:lastModifiedBy>Administrator</cp:lastModifiedBy>
  <cp:revision>451</cp:revision>
  <dcterms:created xsi:type="dcterms:W3CDTF">2015-12-11T17:46:00Z</dcterms:created>
  <dcterms:modified xsi:type="dcterms:W3CDTF">2019-04-22T07:51:07Z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