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Default Extension="vml" ContentType="application/vnd.openxmlformats-officedocument.vmlDrawing"/>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xls" ContentType="application/vnd.ms-exce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56" r:id="rId2"/>
    <p:sldId id="260" r:id="rId3"/>
    <p:sldId id="261" r:id="rId4"/>
    <p:sldId id="262" r:id="rId5"/>
    <p:sldId id="263" r:id="rId6"/>
    <p:sldId id="292" r:id="rId7"/>
    <p:sldId id="294" r:id="rId8"/>
    <p:sldId id="293" r:id="rId9"/>
    <p:sldId id="330" r:id="rId10"/>
    <p:sldId id="280" r:id="rId11"/>
    <p:sldId id="279" r:id="rId12"/>
    <p:sldId id="290" r:id="rId13"/>
    <p:sldId id="266" r:id="rId14"/>
    <p:sldId id="295" r:id="rId15"/>
    <p:sldId id="296" r:id="rId16"/>
    <p:sldId id="304" r:id="rId17"/>
    <p:sldId id="297" r:id="rId18"/>
    <p:sldId id="267" r:id="rId19"/>
    <p:sldId id="299" r:id="rId20"/>
    <p:sldId id="298" r:id="rId21"/>
    <p:sldId id="306" r:id="rId22"/>
    <p:sldId id="307" r:id="rId23"/>
    <p:sldId id="269" r:id="rId24"/>
    <p:sldId id="315" r:id="rId25"/>
    <p:sldId id="316" r:id="rId26"/>
    <p:sldId id="317" r:id="rId27"/>
    <p:sldId id="334" r:id="rId28"/>
    <p:sldId id="335" r:id="rId29"/>
    <p:sldId id="336" r:id="rId30"/>
    <p:sldId id="337" r:id="rId31"/>
    <p:sldId id="338" r:id="rId32"/>
    <p:sldId id="318" r:id="rId33"/>
    <p:sldId id="309" r:id="rId34"/>
    <p:sldId id="320" r:id="rId35"/>
    <p:sldId id="319" r:id="rId36"/>
    <p:sldId id="321" r:id="rId37"/>
    <p:sldId id="322" r:id="rId38"/>
    <p:sldId id="270" r:id="rId39"/>
    <p:sldId id="301" r:id="rId40"/>
    <p:sldId id="302" r:id="rId41"/>
    <p:sldId id="328" r:id="rId42"/>
    <p:sldId id="274" r:id="rId43"/>
    <p:sldId id="303" r:id="rId44"/>
    <p:sldId id="272" r:id="rId45"/>
    <p:sldId id="276" r:id="rId46"/>
    <p:sldId id="343" r:id="rId47"/>
    <p:sldId id="344" r:id="rId48"/>
    <p:sldId id="271" r:id="rId49"/>
    <p:sldId id="305" r:id="rId50"/>
    <p:sldId id="265" r:id="rId51"/>
    <p:sldId id="339" r:id="rId52"/>
    <p:sldId id="340" r:id="rId53"/>
    <p:sldId id="341" r:id="rId54"/>
    <p:sldId id="342" r:id="rId55"/>
    <p:sldId id="346" r:id="rId56"/>
    <p:sldId id="347" r:id="rId57"/>
    <p:sldId id="348" r:id="rId58"/>
    <p:sldId id="349" r:id="rId59"/>
    <p:sldId id="350" r:id="rId60"/>
    <p:sldId id="351" r:id="rId61"/>
    <p:sldId id="352" r:id="rId62"/>
    <p:sldId id="353" r:id="rId63"/>
    <p:sldId id="354" r:id="rId64"/>
    <p:sldId id="355" r:id="rId65"/>
    <p:sldId id="356" r:id="rId6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00CC00"/>
    <a:srgbClr val="66FFFF"/>
    <a:srgbClr val="CCFFFF"/>
    <a:srgbClr val="66CCFF"/>
    <a:srgbClr val="FFFFFF"/>
    <a:srgbClr val="99CC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661" autoAdjust="0"/>
    <p:restoredTop sz="94660" autoAdjust="0"/>
  </p:normalViewPr>
  <p:slideViewPr>
    <p:cSldViewPr>
      <p:cViewPr varScale="1">
        <p:scale>
          <a:sx n="84" d="100"/>
          <a:sy n="84" d="100"/>
        </p:scale>
        <p:origin x="-145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2670"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B83854-CC98-45C7-975A-ECBAA6A2EE16}" type="doc">
      <dgm:prSet loTypeId="urn:microsoft.com/office/officeart/2005/8/layout/hList1" loCatId="list" qsTypeId="urn:microsoft.com/office/officeart/2005/8/quickstyle/simple5" qsCatId="simple" csTypeId="urn:microsoft.com/office/officeart/2005/8/colors/colorful5" csCatId="colorful" phldr="1"/>
      <dgm:spPr/>
      <dgm:t>
        <a:bodyPr/>
        <a:lstStyle/>
        <a:p>
          <a:endParaRPr lang="zh-CN" altLang="en-US"/>
        </a:p>
      </dgm:t>
    </dgm:pt>
    <dgm:pt modelId="{55F13CC7-35F9-4364-AB2C-5CB2A878B086}">
      <dgm:prSet phldrT="[文本]" custT="1"/>
      <dgm:spPr/>
      <dgm:t>
        <a:bodyPr/>
        <a:lstStyle/>
        <a:p>
          <a:r>
            <a:rPr lang="zh-CN" altLang="en-US" sz="2800" dirty="0" smtClean="0">
              <a:latin typeface="华文彩云" pitchFamily="2" charset="-122"/>
              <a:ea typeface="华文彩云" pitchFamily="2" charset="-122"/>
            </a:rPr>
            <a:t>参保所需资料</a:t>
          </a:r>
          <a:endParaRPr lang="zh-CN" altLang="en-US" sz="2800" dirty="0">
            <a:latin typeface="华文彩云" pitchFamily="2" charset="-122"/>
            <a:ea typeface="华文彩云" pitchFamily="2" charset="-122"/>
          </a:endParaRPr>
        </a:p>
      </dgm:t>
    </dgm:pt>
    <dgm:pt modelId="{509C1A2E-C9FD-4C9C-BCDE-E926AD876F4C}" type="parTrans" cxnId="{6E0DC3E5-76A4-4A2B-A2D8-2F8BAE005556}">
      <dgm:prSet/>
      <dgm:spPr/>
      <dgm:t>
        <a:bodyPr/>
        <a:lstStyle/>
        <a:p>
          <a:endParaRPr lang="zh-CN" altLang="en-US"/>
        </a:p>
      </dgm:t>
    </dgm:pt>
    <dgm:pt modelId="{96B83B2C-12EF-4B29-83E5-09DD93B6F6C0}" type="sibTrans" cxnId="{6E0DC3E5-76A4-4A2B-A2D8-2F8BAE005556}">
      <dgm:prSet/>
      <dgm:spPr/>
      <dgm:t>
        <a:bodyPr/>
        <a:lstStyle/>
        <a:p>
          <a:endParaRPr lang="zh-CN" altLang="en-US"/>
        </a:p>
      </dgm:t>
    </dgm:pt>
    <dgm:pt modelId="{D8041DD1-42D0-455D-8EDB-9F9E7CD39BAB}">
      <dgm:prSet phldrT="[文本]" custT="1"/>
      <dgm:spPr/>
      <dgm:t>
        <a:bodyPr/>
        <a:lstStyle/>
        <a:p>
          <a:endParaRPr lang="zh-CN" altLang="en-US" sz="2000" dirty="0"/>
        </a:p>
      </dgm:t>
    </dgm:pt>
    <dgm:pt modelId="{982E89D7-3A67-43A6-80E5-E62AB6274B55}" type="parTrans" cxnId="{942222DF-0CEC-46FA-A776-866607D7AA33}">
      <dgm:prSet/>
      <dgm:spPr/>
      <dgm:t>
        <a:bodyPr/>
        <a:lstStyle/>
        <a:p>
          <a:endParaRPr lang="zh-CN" altLang="en-US"/>
        </a:p>
      </dgm:t>
    </dgm:pt>
    <dgm:pt modelId="{409A488B-B1C8-47E6-AD2B-7489428859E8}" type="sibTrans" cxnId="{942222DF-0CEC-46FA-A776-866607D7AA33}">
      <dgm:prSet/>
      <dgm:spPr/>
      <dgm:t>
        <a:bodyPr/>
        <a:lstStyle/>
        <a:p>
          <a:endParaRPr lang="zh-CN" altLang="en-US"/>
        </a:p>
      </dgm:t>
    </dgm:pt>
    <dgm:pt modelId="{3F5ED8D5-21DB-436B-B3F0-F987AA8FD87B}">
      <dgm:prSet phldrT="[文本]" custT="1"/>
      <dgm:spPr/>
      <dgm:t>
        <a:bodyPr/>
        <a:lstStyle/>
        <a:p>
          <a:r>
            <a:rPr lang="zh-CN" altLang="en-US" sz="2800" dirty="0" smtClean="0">
              <a:latin typeface="华文彩云" pitchFamily="2" charset="-122"/>
              <a:ea typeface="华文彩云" pitchFamily="2" charset="-122"/>
            </a:rPr>
            <a:t>操作时间点</a:t>
          </a:r>
          <a:endParaRPr lang="zh-CN" altLang="en-US" sz="2800" dirty="0">
            <a:latin typeface="华文彩云" pitchFamily="2" charset="-122"/>
            <a:ea typeface="华文彩云" pitchFamily="2" charset="-122"/>
          </a:endParaRPr>
        </a:p>
      </dgm:t>
    </dgm:pt>
    <dgm:pt modelId="{911CC61E-D51D-4E13-BE6C-396ECB141D91}" type="parTrans" cxnId="{83E8060B-EDA1-4219-92A6-2E03CF742F51}">
      <dgm:prSet/>
      <dgm:spPr/>
      <dgm:t>
        <a:bodyPr/>
        <a:lstStyle/>
        <a:p>
          <a:endParaRPr lang="zh-CN" altLang="en-US"/>
        </a:p>
      </dgm:t>
    </dgm:pt>
    <dgm:pt modelId="{0C86443E-4C64-41E5-8838-1D724BA78A9F}" type="sibTrans" cxnId="{83E8060B-EDA1-4219-92A6-2E03CF742F51}">
      <dgm:prSet/>
      <dgm:spPr/>
      <dgm:t>
        <a:bodyPr/>
        <a:lstStyle/>
        <a:p>
          <a:endParaRPr lang="zh-CN" altLang="en-US"/>
        </a:p>
      </dgm:t>
    </dgm:pt>
    <dgm:pt modelId="{14C1F334-488D-4AF8-9978-BAACA1EA79F9}">
      <dgm:prSet phldrT="[文本]" custT="1"/>
      <dgm:spPr/>
      <dgm:t>
        <a:bodyPr/>
        <a:lstStyle/>
        <a:p>
          <a:r>
            <a:rPr lang="zh-CN" altLang="en-US" sz="2000" b="1" dirty="0" smtClean="0">
              <a:latin typeface="+mn-ea"/>
              <a:ea typeface="+mn-ea"/>
            </a:rPr>
            <a:t>代理商约定时间点</a:t>
          </a:r>
          <a:r>
            <a:rPr lang="en-US" altLang="zh-CN" sz="2000" dirty="0" smtClean="0">
              <a:latin typeface="+mn-ea"/>
              <a:ea typeface="+mn-ea"/>
            </a:rPr>
            <a:t>——</a:t>
          </a:r>
          <a:r>
            <a:rPr lang="zh-CN" altLang="en-US" sz="2000" b="1" dirty="0" smtClean="0">
              <a:solidFill>
                <a:srgbClr val="FF0000"/>
              </a:solidFill>
              <a:latin typeface="+mn-ea"/>
              <a:ea typeface="+mn-ea"/>
            </a:rPr>
            <a:t>每月</a:t>
          </a:r>
          <a:r>
            <a:rPr lang="en-US" altLang="en-US" sz="2000" b="1" dirty="0" smtClean="0">
              <a:solidFill>
                <a:srgbClr val="FF0000"/>
              </a:solidFill>
              <a:latin typeface="+mn-ea"/>
              <a:ea typeface="+mn-ea"/>
            </a:rPr>
            <a:t>25</a:t>
          </a:r>
          <a:r>
            <a:rPr lang="zh-CN" altLang="en-US" sz="2000" b="1" dirty="0" smtClean="0">
              <a:solidFill>
                <a:srgbClr val="FF0000"/>
              </a:solidFill>
              <a:latin typeface="+mn-ea"/>
              <a:ea typeface="+mn-ea"/>
            </a:rPr>
            <a:t>日前提交当月增减员</a:t>
          </a:r>
          <a:endParaRPr lang="zh-CN" altLang="en-US" sz="2000" dirty="0">
            <a:latin typeface="+mn-ea"/>
            <a:ea typeface="+mn-ea"/>
          </a:endParaRPr>
        </a:p>
      </dgm:t>
    </dgm:pt>
    <dgm:pt modelId="{CCB29879-FF82-4D1F-A501-074E33A93FFC}" type="parTrans" cxnId="{8BD30A6F-4E90-4DEC-B3E6-4E51379205D0}">
      <dgm:prSet/>
      <dgm:spPr/>
      <dgm:t>
        <a:bodyPr/>
        <a:lstStyle/>
        <a:p>
          <a:endParaRPr lang="zh-CN" altLang="en-US"/>
        </a:p>
      </dgm:t>
    </dgm:pt>
    <dgm:pt modelId="{91F9A31A-1BED-4A4C-B828-7036AA0CDB7F}" type="sibTrans" cxnId="{8BD30A6F-4E90-4DEC-B3E6-4E51379205D0}">
      <dgm:prSet/>
      <dgm:spPr/>
      <dgm:t>
        <a:bodyPr/>
        <a:lstStyle/>
        <a:p>
          <a:endParaRPr lang="zh-CN" altLang="en-US"/>
        </a:p>
      </dgm:t>
    </dgm:pt>
    <dgm:pt modelId="{02BDB6B4-1026-454C-8A0D-4D3E395CC1A5}">
      <dgm:prSet phldrT="[文本]" custT="1"/>
      <dgm:spPr/>
      <dgm:t>
        <a:bodyPr/>
        <a:lstStyle/>
        <a:p>
          <a:r>
            <a:rPr lang="zh-CN" altLang="en-US" sz="2000" b="1" dirty="0" smtClean="0">
              <a:latin typeface="+mn-ea"/>
              <a:ea typeface="+mn-ea"/>
            </a:rPr>
            <a:t>社保局实际办理时间点</a:t>
          </a:r>
          <a:r>
            <a:rPr lang="en-US" altLang="zh-CN" sz="2000" b="1" dirty="0" smtClean="0">
              <a:solidFill>
                <a:srgbClr val="FF0000"/>
              </a:solidFill>
              <a:latin typeface="+mn-ea"/>
              <a:ea typeface="+mn-ea"/>
            </a:rPr>
            <a:t>——</a:t>
          </a:r>
          <a:r>
            <a:rPr lang="zh-CN" altLang="en-US" sz="2000" b="1" dirty="0" smtClean="0">
              <a:solidFill>
                <a:srgbClr val="FF0000"/>
              </a:solidFill>
              <a:latin typeface="+mn-ea"/>
              <a:ea typeface="+mn-ea"/>
            </a:rPr>
            <a:t>当月</a:t>
          </a:r>
          <a:r>
            <a:rPr lang="en-US" altLang="zh-CN" sz="2000" b="1" dirty="0" smtClean="0">
              <a:solidFill>
                <a:srgbClr val="FF0000"/>
              </a:solidFill>
              <a:latin typeface="+mn-ea"/>
              <a:ea typeface="+mn-ea"/>
            </a:rPr>
            <a:t>30</a:t>
          </a:r>
          <a:r>
            <a:rPr lang="zh-CN" altLang="en-US" sz="2000" b="1" dirty="0" smtClean="0">
              <a:solidFill>
                <a:srgbClr val="FF0000"/>
              </a:solidFill>
              <a:latin typeface="+mn-ea"/>
              <a:ea typeface="+mn-ea"/>
            </a:rPr>
            <a:t>日前（含</a:t>
          </a:r>
          <a:r>
            <a:rPr lang="en-US" altLang="zh-CN" sz="2000" b="1" dirty="0" smtClean="0">
              <a:solidFill>
                <a:srgbClr val="FF0000"/>
              </a:solidFill>
              <a:latin typeface="+mn-ea"/>
              <a:ea typeface="+mn-ea"/>
            </a:rPr>
            <a:t>30</a:t>
          </a:r>
          <a:r>
            <a:rPr lang="zh-CN" altLang="en-US" sz="2000" b="1" dirty="0" smtClean="0">
              <a:solidFill>
                <a:srgbClr val="FF0000"/>
              </a:solidFill>
              <a:latin typeface="+mn-ea"/>
              <a:ea typeface="+mn-ea"/>
            </a:rPr>
            <a:t>日</a:t>
          </a:r>
          <a:r>
            <a:rPr lang="en-US" altLang="zh-CN" sz="2000" b="1" dirty="0" smtClean="0">
              <a:solidFill>
                <a:srgbClr val="FF0000"/>
              </a:solidFill>
              <a:latin typeface="+mn-ea"/>
              <a:ea typeface="+mn-ea"/>
            </a:rPr>
            <a:t>)</a:t>
          </a:r>
          <a:endParaRPr lang="zh-CN" altLang="en-US" sz="2000" b="1" dirty="0">
            <a:solidFill>
              <a:srgbClr val="FF0000"/>
            </a:solidFill>
            <a:latin typeface="+mn-ea"/>
            <a:ea typeface="+mn-ea"/>
          </a:endParaRPr>
        </a:p>
      </dgm:t>
    </dgm:pt>
    <dgm:pt modelId="{3004EDC6-5DBF-46A1-8210-4A442555A7C2}" type="parTrans" cxnId="{C43AE82A-4103-46EA-AF16-4061C42E83C5}">
      <dgm:prSet/>
      <dgm:spPr/>
      <dgm:t>
        <a:bodyPr/>
        <a:lstStyle/>
        <a:p>
          <a:endParaRPr lang="zh-CN" altLang="en-US"/>
        </a:p>
      </dgm:t>
    </dgm:pt>
    <dgm:pt modelId="{A0F9423A-8731-42D4-9922-9ACEEBFC3D77}" type="sibTrans" cxnId="{C43AE82A-4103-46EA-AF16-4061C42E83C5}">
      <dgm:prSet/>
      <dgm:spPr/>
      <dgm:t>
        <a:bodyPr/>
        <a:lstStyle/>
        <a:p>
          <a:endParaRPr lang="zh-CN" altLang="en-US"/>
        </a:p>
      </dgm:t>
    </dgm:pt>
    <dgm:pt modelId="{E07170D9-D1EC-44BD-A4B2-3CDD9E557E05}">
      <dgm:prSet phldrT="[文本]" custT="1"/>
      <dgm:spPr/>
      <dgm:t>
        <a:bodyPr/>
        <a:lstStyle/>
        <a:p>
          <a:r>
            <a:rPr lang="zh-CN" altLang="en-US" sz="2000" b="1" dirty="0" smtClean="0">
              <a:solidFill>
                <a:schemeClr val="bg2">
                  <a:lumMod val="10000"/>
                </a:schemeClr>
              </a:solidFill>
              <a:latin typeface="+mn-ea"/>
              <a:ea typeface="+mn-ea"/>
            </a:rPr>
            <a:t>需要人事专员提交增减员明细的时间点</a:t>
          </a:r>
          <a:r>
            <a:rPr lang="en-US" altLang="zh-CN" sz="2000" b="1" dirty="0" smtClean="0">
              <a:solidFill>
                <a:schemeClr val="bg2">
                  <a:lumMod val="10000"/>
                </a:schemeClr>
              </a:solidFill>
              <a:latin typeface="+mn-ea"/>
              <a:ea typeface="+mn-ea"/>
            </a:rPr>
            <a:t>——</a:t>
          </a:r>
          <a:r>
            <a:rPr lang="zh-CN" altLang="en-US" sz="2000" b="1" dirty="0" smtClean="0">
              <a:solidFill>
                <a:srgbClr val="FF0000"/>
              </a:solidFill>
              <a:latin typeface="+mn-ea"/>
              <a:ea typeface="+mn-ea"/>
            </a:rPr>
            <a:t>每月</a:t>
          </a:r>
          <a:r>
            <a:rPr lang="en-US" altLang="en-US" sz="2000" b="1" dirty="0" smtClean="0">
              <a:solidFill>
                <a:srgbClr val="FF0000"/>
              </a:solidFill>
              <a:latin typeface="+mn-ea"/>
              <a:ea typeface="+mn-ea"/>
            </a:rPr>
            <a:t>23</a:t>
          </a:r>
          <a:r>
            <a:rPr lang="zh-CN" altLang="en-US" sz="2000" b="1" dirty="0" smtClean="0">
              <a:solidFill>
                <a:srgbClr val="FF0000"/>
              </a:solidFill>
              <a:latin typeface="+mn-ea"/>
              <a:ea typeface="+mn-ea"/>
            </a:rPr>
            <a:t>日前提交当月增减员</a:t>
          </a:r>
          <a:endParaRPr lang="zh-CN" altLang="en-US" sz="2000" b="1" dirty="0">
            <a:solidFill>
              <a:srgbClr val="FF0000"/>
            </a:solidFill>
            <a:latin typeface="+mn-ea"/>
            <a:ea typeface="+mn-ea"/>
          </a:endParaRPr>
        </a:p>
      </dgm:t>
    </dgm:pt>
    <dgm:pt modelId="{5FB8D72A-764E-4B8E-A196-AE544BEDE9EF}" type="parTrans" cxnId="{260168B7-FC6E-418B-9CDF-C847C1DE4B13}">
      <dgm:prSet/>
      <dgm:spPr/>
      <dgm:t>
        <a:bodyPr/>
        <a:lstStyle/>
        <a:p>
          <a:endParaRPr lang="zh-CN" altLang="en-US"/>
        </a:p>
      </dgm:t>
    </dgm:pt>
    <dgm:pt modelId="{75205DC3-7C36-46D6-83FC-9B53EA7D6FF4}" type="sibTrans" cxnId="{260168B7-FC6E-418B-9CDF-C847C1DE4B13}">
      <dgm:prSet/>
      <dgm:spPr/>
      <dgm:t>
        <a:bodyPr/>
        <a:lstStyle/>
        <a:p>
          <a:endParaRPr lang="zh-CN" altLang="en-US"/>
        </a:p>
      </dgm:t>
    </dgm:pt>
    <dgm:pt modelId="{47FC68D1-C8A4-450E-A68C-BE95D0CA422E}">
      <dgm:prSet phldrT="[文本]" custT="1"/>
      <dgm:spPr/>
      <dgm:t>
        <a:bodyPr/>
        <a:lstStyle/>
        <a:p>
          <a:endParaRPr lang="zh-CN" altLang="en-US" sz="2000" b="1" dirty="0">
            <a:solidFill>
              <a:srgbClr val="FF0000"/>
            </a:solidFill>
          </a:endParaRPr>
        </a:p>
      </dgm:t>
    </dgm:pt>
    <dgm:pt modelId="{C4183272-119D-412C-9D9B-4F6FA30267E3}" type="parTrans" cxnId="{70E64D6B-77A2-4E04-A4C7-F68F2A099D63}">
      <dgm:prSet/>
      <dgm:spPr/>
      <dgm:t>
        <a:bodyPr/>
        <a:lstStyle/>
        <a:p>
          <a:endParaRPr lang="zh-CN" altLang="en-US"/>
        </a:p>
      </dgm:t>
    </dgm:pt>
    <dgm:pt modelId="{E1C1B4A1-89E5-4410-8485-036DB78B0378}" type="sibTrans" cxnId="{70E64D6B-77A2-4E04-A4C7-F68F2A099D63}">
      <dgm:prSet/>
      <dgm:spPr/>
      <dgm:t>
        <a:bodyPr/>
        <a:lstStyle/>
        <a:p>
          <a:endParaRPr lang="zh-CN" altLang="en-US"/>
        </a:p>
      </dgm:t>
    </dgm:pt>
    <dgm:pt modelId="{005C6E94-8BAA-4A34-893C-FE5A47EAA6EA}">
      <dgm:prSet phldrT="[文本]" custT="1"/>
      <dgm:spPr/>
      <dgm:t>
        <a:bodyPr/>
        <a:lstStyle/>
        <a:p>
          <a:r>
            <a:rPr lang="zh-CN" altLang="en-US" sz="2000" dirty="0" smtClean="0"/>
            <a:t>注明员工姓名、身份证号码、参保月份等信息的电子表格；（即填写增减员表）</a:t>
          </a:r>
          <a:endParaRPr lang="zh-CN" altLang="en-US" sz="2000" dirty="0"/>
        </a:p>
      </dgm:t>
    </dgm:pt>
    <dgm:pt modelId="{83827CF6-EF0B-4362-A734-21F1FF0AC886}" type="parTrans" cxnId="{3A9F8A52-4D81-4737-95A7-9C420C08FDB7}">
      <dgm:prSet/>
      <dgm:spPr/>
      <dgm:t>
        <a:bodyPr/>
        <a:lstStyle/>
        <a:p>
          <a:endParaRPr lang="zh-CN" altLang="en-US"/>
        </a:p>
      </dgm:t>
    </dgm:pt>
    <dgm:pt modelId="{5E6B690E-D207-4993-8FD7-ED8B54982612}" type="sibTrans" cxnId="{3A9F8A52-4D81-4737-95A7-9C420C08FDB7}">
      <dgm:prSet/>
      <dgm:spPr/>
      <dgm:t>
        <a:bodyPr/>
        <a:lstStyle/>
        <a:p>
          <a:endParaRPr lang="zh-CN" altLang="en-US"/>
        </a:p>
      </dgm:t>
    </dgm:pt>
    <dgm:pt modelId="{12B3C1DF-5DFF-4FBA-82A2-ACBA13B40699}">
      <dgm:prSet phldrT="[文本]" custT="1"/>
      <dgm:spPr/>
      <dgm:t>
        <a:bodyPr/>
        <a:lstStyle/>
        <a:p>
          <a:r>
            <a:rPr lang="zh-CN" altLang="en-US" sz="2000" dirty="0" smtClean="0"/>
            <a:t>身份证复印件，</a:t>
          </a:r>
          <a:r>
            <a:rPr lang="zh-CN" altLang="en-US" sz="2000" dirty="0" smtClean="0">
              <a:solidFill>
                <a:srgbClr val="0000FF"/>
              </a:solidFill>
            </a:rPr>
            <a:t>厦门户口需提交就业失业证原件（办理用工备案）</a:t>
          </a:r>
          <a:r>
            <a:rPr lang="zh-CN" altLang="en-US" sz="2000" dirty="0" smtClean="0"/>
            <a:t/>
          </a:r>
          <a:br>
            <a:rPr lang="zh-CN" altLang="en-US" sz="2000" dirty="0" smtClean="0"/>
          </a:br>
          <a:endParaRPr lang="zh-CN" altLang="en-US" sz="2000" dirty="0"/>
        </a:p>
      </dgm:t>
    </dgm:pt>
    <dgm:pt modelId="{1DB5C870-70AD-4C95-8DF0-A5365C8598AB}" type="parTrans" cxnId="{2A80016B-8870-4CAA-954F-17F63EE58FDF}">
      <dgm:prSet/>
      <dgm:spPr/>
      <dgm:t>
        <a:bodyPr/>
        <a:lstStyle/>
        <a:p>
          <a:endParaRPr lang="zh-CN" altLang="en-US"/>
        </a:p>
      </dgm:t>
    </dgm:pt>
    <dgm:pt modelId="{DDCD7139-9842-4678-BC6C-0F3EBC0B7C6D}" type="sibTrans" cxnId="{2A80016B-8870-4CAA-954F-17F63EE58FDF}">
      <dgm:prSet/>
      <dgm:spPr/>
      <dgm:t>
        <a:bodyPr/>
        <a:lstStyle/>
        <a:p>
          <a:endParaRPr lang="zh-CN" altLang="en-US"/>
        </a:p>
      </dgm:t>
    </dgm:pt>
    <dgm:pt modelId="{786490F3-A102-4AF8-B9A1-1F8709D24EE6}" type="pres">
      <dgm:prSet presAssocID="{3DB83854-CC98-45C7-975A-ECBAA6A2EE16}" presName="Name0" presStyleCnt="0">
        <dgm:presLayoutVars>
          <dgm:dir/>
          <dgm:animLvl val="lvl"/>
          <dgm:resizeHandles val="exact"/>
        </dgm:presLayoutVars>
      </dgm:prSet>
      <dgm:spPr/>
      <dgm:t>
        <a:bodyPr/>
        <a:lstStyle/>
        <a:p>
          <a:endParaRPr lang="zh-CN" altLang="en-US"/>
        </a:p>
      </dgm:t>
    </dgm:pt>
    <dgm:pt modelId="{FF8482AB-D45B-4E28-8B6E-49709ACBE920}" type="pres">
      <dgm:prSet presAssocID="{55F13CC7-35F9-4364-AB2C-5CB2A878B086}" presName="composite" presStyleCnt="0"/>
      <dgm:spPr/>
    </dgm:pt>
    <dgm:pt modelId="{011EC531-D8A4-45C0-AE64-B43248E26CBA}" type="pres">
      <dgm:prSet presAssocID="{55F13CC7-35F9-4364-AB2C-5CB2A878B086}" presName="parTx" presStyleLbl="alignNode1" presStyleIdx="0" presStyleCnt="2" custScaleY="100000" custLinFactNeighborX="2449" custLinFactNeighborY="-49107">
        <dgm:presLayoutVars>
          <dgm:chMax val="0"/>
          <dgm:chPref val="0"/>
          <dgm:bulletEnabled val="1"/>
        </dgm:presLayoutVars>
      </dgm:prSet>
      <dgm:spPr>
        <a:prstGeom prst="flowChartAlternateProcess">
          <a:avLst/>
        </a:prstGeom>
      </dgm:spPr>
      <dgm:t>
        <a:bodyPr/>
        <a:lstStyle/>
        <a:p>
          <a:endParaRPr lang="zh-CN" altLang="en-US"/>
        </a:p>
      </dgm:t>
    </dgm:pt>
    <dgm:pt modelId="{07E14463-436F-44F7-A25D-DA4E65A2D441}" type="pres">
      <dgm:prSet presAssocID="{55F13CC7-35F9-4364-AB2C-5CB2A878B086}" presName="desTx" presStyleLbl="alignAccFollowNode1" presStyleIdx="0" presStyleCnt="2" custScaleX="103417" custScaleY="99579" custLinFactNeighborX="2639" custLinFactNeighborY="3339">
        <dgm:presLayoutVars>
          <dgm:bulletEnabled val="1"/>
        </dgm:presLayoutVars>
      </dgm:prSet>
      <dgm:spPr>
        <a:prstGeom prst="flowChartAlternateProcess">
          <a:avLst/>
        </a:prstGeom>
      </dgm:spPr>
      <dgm:t>
        <a:bodyPr/>
        <a:lstStyle/>
        <a:p>
          <a:endParaRPr lang="zh-CN" altLang="en-US"/>
        </a:p>
      </dgm:t>
    </dgm:pt>
    <dgm:pt modelId="{50022FF8-DC91-497A-8A97-BA6769D0265E}" type="pres">
      <dgm:prSet presAssocID="{96B83B2C-12EF-4B29-83E5-09DD93B6F6C0}" presName="space" presStyleCnt="0"/>
      <dgm:spPr/>
    </dgm:pt>
    <dgm:pt modelId="{98DE2B74-5285-4CB5-97B4-BABDC456B79B}" type="pres">
      <dgm:prSet presAssocID="{3F5ED8D5-21DB-436B-B3F0-F987AA8FD87B}" presName="composite" presStyleCnt="0"/>
      <dgm:spPr/>
    </dgm:pt>
    <dgm:pt modelId="{44AEC266-8A71-45D4-8712-9F5D32B5FB22}" type="pres">
      <dgm:prSet presAssocID="{3F5ED8D5-21DB-436B-B3F0-F987AA8FD87B}" presName="parTx" presStyleLbl="alignNode1" presStyleIdx="1" presStyleCnt="2" custLinFactNeighborX="-3125" custLinFactNeighborY="-63651">
        <dgm:presLayoutVars>
          <dgm:chMax val="0"/>
          <dgm:chPref val="0"/>
          <dgm:bulletEnabled val="1"/>
        </dgm:presLayoutVars>
      </dgm:prSet>
      <dgm:spPr>
        <a:prstGeom prst="flowChartAlternateProcess">
          <a:avLst/>
        </a:prstGeom>
      </dgm:spPr>
      <dgm:t>
        <a:bodyPr/>
        <a:lstStyle/>
        <a:p>
          <a:endParaRPr lang="zh-CN" altLang="en-US"/>
        </a:p>
      </dgm:t>
    </dgm:pt>
    <dgm:pt modelId="{0F10543B-82F2-4648-8FF3-5FB0B67F379A}" type="pres">
      <dgm:prSet presAssocID="{3F5ED8D5-21DB-436B-B3F0-F987AA8FD87B}" presName="desTx" presStyleLbl="alignAccFollowNode1" presStyleIdx="1" presStyleCnt="2" custScaleX="102196" custScaleY="99691" custLinFactNeighborX="-2413" custLinFactNeighborY="1940">
        <dgm:presLayoutVars>
          <dgm:bulletEnabled val="1"/>
        </dgm:presLayoutVars>
      </dgm:prSet>
      <dgm:spPr>
        <a:prstGeom prst="flowChartAlternateProcess">
          <a:avLst/>
        </a:prstGeom>
      </dgm:spPr>
      <dgm:t>
        <a:bodyPr/>
        <a:lstStyle/>
        <a:p>
          <a:endParaRPr lang="zh-CN" altLang="en-US"/>
        </a:p>
      </dgm:t>
    </dgm:pt>
  </dgm:ptLst>
  <dgm:cxnLst>
    <dgm:cxn modelId="{5CEA8459-6E4A-4A69-9F6A-DCF82262DC17}" type="presOf" srcId="{3DB83854-CC98-45C7-975A-ECBAA6A2EE16}" destId="{786490F3-A102-4AF8-B9A1-1F8709D24EE6}" srcOrd="0" destOrd="0" presId="urn:microsoft.com/office/officeart/2005/8/layout/hList1"/>
    <dgm:cxn modelId="{8BD30A6F-4E90-4DEC-B3E6-4E51379205D0}" srcId="{3F5ED8D5-21DB-436B-B3F0-F987AA8FD87B}" destId="{14C1F334-488D-4AF8-9978-BAACA1EA79F9}" srcOrd="0" destOrd="0" parTransId="{CCB29879-FF82-4D1F-A501-074E33A93FFC}" sibTransId="{91F9A31A-1BED-4A4C-B828-7036AA0CDB7F}"/>
    <dgm:cxn modelId="{3E404C09-1025-4C6D-B3C2-0A0F4D46FA52}" type="presOf" srcId="{3F5ED8D5-21DB-436B-B3F0-F987AA8FD87B}" destId="{44AEC266-8A71-45D4-8712-9F5D32B5FB22}" srcOrd="0" destOrd="0" presId="urn:microsoft.com/office/officeart/2005/8/layout/hList1"/>
    <dgm:cxn modelId="{70E64D6B-77A2-4E04-A4C7-F68F2A099D63}" srcId="{3F5ED8D5-21DB-436B-B3F0-F987AA8FD87B}" destId="{47FC68D1-C8A4-450E-A68C-BE95D0CA422E}" srcOrd="3" destOrd="0" parTransId="{C4183272-119D-412C-9D9B-4F6FA30267E3}" sibTransId="{E1C1B4A1-89E5-4410-8485-036DB78B0378}"/>
    <dgm:cxn modelId="{260168B7-FC6E-418B-9CDF-C847C1DE4B13}" srcId="{3F5ED8D5-21DB-436B-B3F0-F987AA8FD87B}" destId="{E07170D9-D1EC-44BD-A4B2-3CDD9E557E05}" srcOrd="2" destOrd="0" parTransId="{5FB8D72A-764E-4B8E-A196-AE544BEDE9EF}" sibTransId="{75205DC3-7C36-46D6-83FC-9B53EA7D6FF4}"/>
    <dgm:cxn modelId="{3A9F8A52-4D81-4737-95A7-9C420C08FDB7}" srcId="{55F13CC7-35F9-4364-AB2C-5CB2A878B086}" destId="{005C6E94-8BAA-4A34-893C-FE5A47EAA6EA}" srcOrd="1" destOrd="0" parTransId="{83827CF6-EF0B-4362-A734-21F1FF0AC886}" sibTransId="{5E6B690E-D207-4993-8FD7-ED8B54982612}"/>
    <dgm:cxn modelId="{780ACFE4-D64C-4B54-A501-36B8C47A0D7B}" type="presOf" srcId="{47FC68D1-C8A4-450E-A68C-BE95D0CA422E}" destId="{0F10543B-82F2-4648-8FF3-5FB0B67F379A}" srcOrd="0" destOrd="3" presId="urn:microsoft.com/office/officeart/2005/8/layout/hList1"/>
    <dgm:cxn modelId="{7CF1A295-A467-4AE2-B3AC-192848D0FD29}" type="presOf" srcId="{02BDB6B4-1026-454C-8A0D-4D3E395CC1A5}" destId="{0F10543B-82F2-4648-8FF3-5FB0B67F379A}" srcOrd="0" destOrd="1" presId="urn:microsoft.com/office/officeart/2005/8/layout/hList1"/>
    <dgm:cxn modelId="{942222DF-0CEC-46FA-A776-866607D7AA33}" srcId="{55F13CC7-35F9-4364-AB2C-5CB2A878B086}" destId="{D8041DD1-42D0-455D-8EDB-9F9E7CD39BAB}" srcOrd="0" destOrd="0" parTransId="{982E89D7-3A67-43A6-80E5-E62AB6274B55}" sibTransId="{409A488B-B1C8-47E6-AD2B-7489428859E8}"/>
    <dgm:cxn modelId="{2A80016B-8870-4CAA-954F-17F63EE58FDF}" srcId="{55F13CC7-35F9-4364-AB2C-5CB2A878B086}" destId="{12B3C1DF-5DFF-4FBA-82A2-ACBA13B40699}" srcOrd="2" destOrd="0" parTransId="{1DB5C870-70AD-4C95-8DF0-A5365C8598AB}" sibTransId="{DDCD7139-9842-4678-BC6C-0F3EBC0B7C6D}"/>
    <dgm:cxn modelId="{375E378A-9E44-4F33-B0AF-AECC6D68B9A3}" type="presOf" srcId="{55F13CC7-35F9-4364-AB2C-5CB2A878B086}" destId="{011EC531-D8A4-45C0-AE64-B43248E26CBA}" srcOrd="0" destOrd="0" presId="urn:microsoft.com/office/officeart/2005/8/layout/hList1"/>
    <dgm:cxn modelId="{C43AE82A-4103-46EA-AF16-4061C42E83C5}" srcId="{3F5ED8D5-21DB-436B-B3F0-F987AA8FD87B}" destId="{02BDB6B4-1026-454C-8A0D-4D3E395CC1A5}" srcOrd="1" destOrd="0" parTransId="{3004EDC6-5DBF-46A1-8210-4A442555A7C2}" sibTransId="{A0F9423A-8731-42D4-9922-9ACEEBFC3D77}"/>
    <dgm:cxn modelId="{5C6F8967-CD98-4EE0-A28C-C3CF5E5F12B9}" type="presOf" srcId="{14C1F334-488D-4AF8-9978-BAACA1EA79F9}" destId="{0F10543B-82F2-4648-8FF3-5FB0B67F379A}" srcOrd="0" destOrd="0" presId="urn:microsoft.com/office/officeart/2005/8/layout/hList1"/>
    <dgm:cxn modelId="{83E8060B-EDA1-4219-92A6-2E03CF742F51}" srcId="{3DB83854-CC98-45C7-975A-ECBAA6A2EE16}" destId="{3F5ED8D5-21DB-436B-B3F0-F987AA8FD87B}" srcOrd="1" destOrd="0" parTransId="{911CC61E-D51D-4E13-BE6C-396ECB141D91}" sibTransId="{0C86443E-4C64-41E5-8838-1D724BA78A9F}"/>
    <dgm:cxn modelId="{6E0DC3E5-76A4-4A2B-A2D8-2F8BAE005556}" srcId="{3DB83854-CC98-45C7-975A-ECBAA6A2EE16}" destId="{55F13CC7-35F9-4364-AB2C-5CB2A878B086}" srcOrd="0" destOrd="0" parTransId="{509C1A2E-C9FD-4C9C-BCDE-E926AD876F4C}" sibTransId="{96B83B2C-12EF-4B29-83E5-09DD93B6F6C0}"/>
    <dgm:cxn modelId="{80F29DB5-137B-4CB2-957E-A8FA949E1630}" type="presOf" srcId="{E07170D9-D1EC-44BD-A4B2-3CDD9E557E05}" destId="{0F10543B-82F2-4648-8FF3-5FB0B67F379A}" srcOrd="0" destOrd="2" presId="urn:microsoft.com/office/officeart/2005/8/layout/hList1"/>
    <dgm:cxn modelId="{ACBDBD6F-41A8-4CDF-AE58-674F11D43296}" type="presOf" srcId="{12B3C1DF-5DFF-4FBA-82A2-ACBA13B40699}" destId="{07E14463-436F-44F7-A25D-DA4E65A2D441}" srcOrd="0" destOrd="2" presId="urn:microsoft.com/office/officeart/2005/8/layout/hList1"/>
    <dgm:cxn modelId="{9E90BE99-20C2-4419-AAE4-6CD77B97AF60}" type="presOf" srcId="{005C6E94-8BAA-4A34-893C-FE5A47EAA6EA}" destId="{07E14463-436F-44F7-A25D-DA4E65A2D441}" srcOrd="0" destOrd="1" presId="urn:microsoft.com/office/officeart/2005/8/layout/hList1"/>
    <dgm:cxn modelId="{E5617A0B-91A8-44B2-ACE1-12E70DA5CA9D}" type="presOf" srcId="{D8041DD1-42D0-455D-8EDB-9F9E7CD39BAB}" destId="{07E14463-436F-44F7-A25D-DA4E65A2D441}" srcOrd="0" destOrd="0" presId="urn:microsoft.com/office/officeart/2005/8/layout/hList1"/>
    <dgm:cxn modelId="{67A66372-4AFD-45C0-BB6E-DA5FDE132F4B}" type="presParOf" srcId="{786490F3-A102-4AF8-B9A1-1F8709D24EE6}" destId="{FF8482AB-D45B-4E28-8B6E-49709ACBE920}" srcOrd="0" destOrd="0" presId="urn:microsoft.com/office/officeart/2005/8/layout/hList1"/>
    <dgm:cxn modelId="{EAF40830-053A-4461-A4A6-262C3C1BF1D1}" type="presParOf" srcId="{FF8482AB-D45B-4E28-8B6E-49709ACBE920}" destId="{011EC531-D8A4-45C0-AE64-B43248E26CBA}" srcOrd="0" destOrd="0" presId="urn:microsoft.com/office/officeart/2005/8/layout/hList1"/>
    <dgm:cxn modelId="{03F9B7F0-0758-4154-8BC9-9AD1480403C5}" type="presParOf" srcId="{FF8482AB-D45B-4E28-8B6E-49709ACBE920}" destId="{07E14463-436F-44F7-A25D-DA4E65A2D441}" srcOrd="1" destOrd="0" presId="urn:microsoft.com/office/officeart/2005/8/layout/hList1"/>
    <dgm:cxn modelId="{73F8745C-FE44-4BBC-AF21-960A966B79F5}" type="presParOf" srcId="{786490F3-A102-4AF8-B9A1-1F8709D24EE6}" destId="{50022FF8-DC91-497A-8A97-BA6769D0265E}" srcOrd="1" destOrd="0" presId="urn:microsoft.com/office/officeart/2005/8/layout/hList1"/>
    <dgm:cxn modelId="{E969A60F-0D78-4EBC-B5ED-502529471B8B}" type="presParOf" srcId="{786490F3-A102-4AF8-B9A1-1F8709D24EE6}" destId="{98DE2B74-5285-4CB5-97B4-BABDC456B79B}" srcOrd="2" destOrd="0" presId="urn:microsoft.com/office/officeart/2005/8/layout/hList1"/>
    <dgm:cxn modelId="{90D1037A-4336-402F-B516-CA2D636299A7}" type="presParOf" srcId="{98DE2B74-5285-4CB5-97B4-BABDC456B79B}" destId="{44AEC266-8A71-45D4-8712-9F5D32B5FB22}" srcOrd="0" destOrd="0" presId="urn:microsoft.com/office/officeart/2005/8/layout/hList1"/>
    <dgm:cxn modelId="{4B1391D2-6FE3-48BF-B12B-487BAE5EF331}" type="presParOf" srcId="{98DE2B74-5285-4CB5-97B4-BABDC456B79B}" destId="{0F10543B-82F2-4648-8FF3-5FB0B67F379A}"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56A03CD1-7D5E-4F57-88FB-8AC14685F3FE}" type="doc">
      <dgm:prSet loTypeId="urn:microsoft.com/office/officeart/2005/8/layout/vList2" loCatId="list" qsTypeId="urn:microsoft.com/office/officeart/2005/8/quickstyle/simple1" qsCatId="simple" csTypeId="urn:microsoft.com/office/officeart/2005/8/colors/accent5_5" csCatId="accent5"/>
      <dgm:spPr/>
      <dgm:t>
        <a:bodyPr/>
        <a:lstStyle/>
        <a:p>
          <a:endParaRPr lang="zh-CN" altLang="en-US"/>
        </a:p>
      </dgm:t>
    </dgm:pt>
    <dgm:pt modelId="{4C6A1DC3-09CD-466E-A968-55543B022545}" type="pres">
      <dgm:prSet presAssocID="{56A03CD1-7D5E-4F57-88FB-8AC14685F3FE}" presName="linear" presStyleCnt="0">
        <dgm:presLayoutVars>
          <dgm:animLvl val="lvl"/>
          <dgm:resizeHandles val="exact"/>
        </dgm:presLayoutVars>
      </dgm:prSet>
      <dgm:spPr/>
      <dgm:t>
        <a:bodyPr/>
        <a:lstStyle/>
        <a:p>
          <a:endParaRPr lang="zh-CN" altLang="en-US"/>
        </a:p>
      </dgm:t>
    </dgm:pt>
  </dgm:ptLst>
  <dgm:cxnLst>
    <dgm:cxn modelId="{E7177016-C0B4-4B85-9F33-225DC96DD355}" type="presOf" srcId="{56A03CD1-7D5E-4F57-88FB-8AC14685F3FE}" destId="{4C6A1DC3-09CD-466E-A968-55543B022545}" srcOrd="0" destOrd="0" presId="urn:microsoft.com/office/officeart/2005/8/layout/vList2"/>
  </dgm:cxnLst>
  <dgm:bg/>
  <dgm:whole/>
</dgm:dataModel>
</file>

<file path=ppt/diagrams/data3.xml><?xml version="1.0" encoding="utf-8"?>
<dgm:dataModel xmlns:dgm="http://schemas.openxmlformats.org/drawingml/2006/diagram" xmlns:a="http://schemas.openxmlformats.org/drawingml/2006/main">
  <dgm:ptLst>
    <dgm:pt modelId="{3DB83854-CC98-45C7-975A-ECBAA6A2EE16}" type="doc">
      <dgm:prSet loTypeId="urn:microsoft.com/office/officeart/2005/8/layout/hList1" loCatId="list" qsTypeId="urn:microsoft.com/office/officeart/2005/8/quickstyle/simple5" qsCatId="simple" csTypeId="urn:microsoft.com/office/officeart/2005/8/colors/colorful5" csCatId="colorful" phldr="1"/>
      <dgm:spPr/>
      <dgm:t>
        <a:bodyPr/>
        <a:lstStyle/>
        <a:p>
          <a:endParaRPr lang="zh-CN" altLang="en-US"/>
        </a:p>
      </dgm:t>
    </dgm:pt>
    <dgm:pt modelId="{55F13CC7-35F9-4364-AB2C-5CB2A878B086}">
      <dgm:prSet phldrT="[文本]" custT="1"/>
      <dgm:spPr/>
      <dgm:t>
        <a:bodyPr/>
        <a:lstStyle/>
        <a:p>
          <a:r>
            <a:rPr lang="zh-CN" altLang="en-US" sz="2800" dirty="0" smtClean="0">
              <a:latin typeface="华文彩云" pitchFamily="2" charset="-122"/>
              <a:ea typeface="华文彩云" pitchFamily="2" charset="-122"/>
            </a:rPr>
            <a:t>参保所需资料</a:t>
          </a:r>
          <a:endParaRPr lang="zh-CN" altLang="en-US" sz="2800" dirty="0">
            <a:latin typeface="华文彩云" pitchFamily="2" charset="-122"/>
            <a:ea typeface="华文彩云" pitchFamily="2" charset="-122"/>
          </a:endParaRPr>
        </a:p>
      </dgm:t>
    </dgm:pt>
    <dgm:pt modelId="{509C1A2E-C9FD-4C9C-BCDE-E926AD876F4C}" type="parTrans" cxnId="{6E0DC3E5-76A4-4A2B-A2D8-2F8BAE005556}">
      <dgm:prSet/>
      <dgm:spPr/>
      <dgm:t>
        <a:bodyPr/>
        <a:lstStyle/>
        <a:p>
          <a:endParaRPr lang="zh-CN" altLang="en-US"/>
        </a:p>
      </dgm:t>
    </dgm:pt>
    <dgm:pt modelId="{96B83B2C-12EF-4B29-83E5-09DD93B6F6C0}" type="sibTrans" cxnId="{6E0DC3E5-76A4-4A2B-A2D8-2F8BAE005556}">
      <dgm:prSet/>
      <dgm:spPr/>
      <dgm:t>
        <a:bodyPr/>
        <a:lstStyle/>
        <a:p>
          <a:endParaRPr lang="zh-CN" altLang="en-US"/>
        </a:p>
      </dgm:t>
    </dgm:pt>
    <dgm:pt modelId="{D8041DD1-42D0-455D-8EDB-9F9E7CD39BAB}">
      <dgm:prSet phldrT="[文本]" custT="1"/>
      <dgm:spPr/>
      <dgm:t>
        <a:bodyPr/>
        <a:lstStyle/>
        <a:p>
          <a:endParaRPr lang="zh-CN" altLang="en-US" sz="2000" dirty="0"/>
        </a:p>
      </dgm:t>
    </dgm:pt>
    <dgm:pt modelId="{982E89D7-3A67-43A6-80E5-E62AB6274B55}" type="parTrans" cxnId="{942222DF-0CEC-46FA-A776-866607D7AA33}">
      <dgm:prSet/>
      <dgm:spPr/>
      <dgm:t>
        <a:bodyPr/>
        <a:lstStyle/>
        <a:p>
          <a:endParaRPr lang="zh-CN" altLang="en-US"/>
        </a:p>
      </dgm:t>
    </dgm:pt>
    <dgm:pt modelId="{409A488B-B1C8-47E6-AD2B-7489428859E8}" type="sibTrans" cxnId="{942222DF-0CEC-46FA-A776-866607D7AA33}">
      <dgm:prSet/>
      <dgm:spPr/>
      <dgm:t>
        <a:bodyPr/>
        <a:lstStyle/>
        <a:p>
          <a:endParaRPr lang="zh-CN" altLang="en-US"/>
        </a:p>
      </dgm:t>
    </dgm:pt>
    <dgm:pt modelId="{3F5ED8D5-21DB-436B-B3F0-F987AA8FD87B}">
      <dgm:prSet phldrT="[文本]" custT="1"/>
      <dgm:spPr/>
      <dgm:t>
        <a:bodyPr/>
        <a:lstStyle/>
        <a:p>
          <a:r>
            <a:rPr lang="zh-CN" altLang="en-US" sz="2800" dirty="0" smtClean="0">
              <a:latin typeface="华文彩云" pitchFamily="2" charset="-122"/>
              <a:ea typeface="华文彩云" pitchFamily="2" charset="-122"/>
            </a:rPr>
            <a:t>参保时间点</a:t>
          </a:r>
          <a:endParaRPr lang="zh-CN" altLang="en-US" sz="2800" dirty="0">
            <a:latin typeface="华文彩云" pitchFamily="2" charset="-122"/>
            <a:ea typeface="华文彩云" pitchFamily="2" charset="-122"/>
          </a:endParaRPr>
        </a:p>
      </dgm:t>
    </dgm:pt>
    <dgm:pt modelId="{911CC61E-D51D-4E13-BE6C-396ECB141D91}" type="parTrans" cxnId="{83E8060B-EDA1-4219-92A6-2E03CF742F51}">
      <dgm:prSet/>
      <dgm:spPr/>
      <dgm:t>
        <a:bodyPr/>
        <a:lstStyle/>
        <a:p>
          <a:endParaRPr lang="zh-CN" altLang="en-US"/>
        </a:p>
      </dgm:t>
    </dgm:pt>
    <dgm:pt modelId="{0C86443E-4C64-41E5-8838-1D724BA78A9F}" type="sibTrans" cxnId="{83E8060B-EDA1-4219-92A6-2E03CF742F51}">
      <dgm:prSet/>
      <dgm:spPr/>
      <dgm:t>
        <a:bodyPr/>
        <a:lstStyle/>
        <a:p>
          <a:endParaRPr lang="zh-CN" altLang="en-US"/>
        </a:p>
      </dgm:t>
    </dgm:pt>
    <dgm:pt modelId="{14C1F334-488D-4AF8-9978-BAACA1EA79F9}">
      <dgm:prSet phldrT="[文本]" custT="1"/>
      <dgm:spPr/>
      <dgm:t>
        <a:bodyPr/>
        <a:lstStyle/>
        <a:p>
          <a:r>
            <a:rPr lang="zh-CN" altLang="en-US" sz="2000" b="1" dirty="0" smtClean="0">
              <a:latin typeface="+mn-ea"/>
              <a:ea typeface="+mn-ea"/>
            </a:rPr>
            <a:t>代理商约定时间点</a:t>
          </a:r>
          <a:r>
            <a:rPr lang="en-US" altLang="zh-CN" sz="2000" dirty="0" smtClean="0">
              <a:latin typeface="+mn-ea"/>
              <a:ea typeface="+mn-ea"/>
            </a:rPr>
            <a:t>——</a:t>
          </a:r>
          <a:r>
            <a:rPr lang="zh-CN" altLang="en-US" sz="2000" b="1" dirty="0" smtClean="0">
              <a:solidFill>
                <a:srgbClr val="FF0000"/>
              </a:solidFill>
              <a:latin typeface="+mn-ea"/>
              <a:ea typeface="+mn-ea"/>
            </a:rPr>
            <a:t>每月</a:t>
          </a:r>
          <a:r>
            <a:rPr lang="en-US" altLang="en-US" sz="2000" b="1" dirty="0" smtClean="0">
              <a:solidFill>
                <a:srgbClr val="FF0000"/>
              </a:solidFill>
              <a:latin typeface="+mn-ea"/>
              <a:ea typeface="+mn-ea"/>
            </a:rPr>
            <a:t>25</a:t>
          </a:r>
          <a:r>
            <a:rPr lang="zh-CN" altLang="en-US" sz="2000" b="1" dirty="0" smtClean="0">
              <a:solidFill>
                <a:srgbClr val="FF0000"/>
              </a:solidFill>
              <a:latin typeface="+mn-ea"/>
              <a:ea typeface="+mn-ea"/>
            </a:rPr>
            <a:t>日前提交当月增减员</a:t>
          </a:r>
          <a:endParaRPr lang="zh-CN" altLang="en-US" sz="2000" dirty="0">
            <a:latin typeface="+mn-ea"/>
            <a:ea typeface="+mn-ea"/>
          </a:endParaRPr>
        </a:p>
      </dgm:t>
    </dgm:pt>
    <dgm:pt modelId="{CCB29879-FF82-4D1F-A501-074E33A93FFC}" type="parTrans" cxnId="{8BD30A6F-4E90-4DEC-B3E6-4E51379205D0}">
      <dgm:prSet/>
      <dgm:spPr/>
      <dgm:t>
        <a:bodyPr/>
        <a:lstStyle/>
        <a:p>
          <a:endParaRPr lang="zh-CN" altLang="en-US"/>
        </a:p>
      </dgm:t>
    </dgm:pt>
    <dgm:pt modelId="{91F9A31A-1BED-4A4C-B828-7036AA0CDB7F}" type="sibTrans" cxnId="{8BD30A6F-4E90-4DEC-B3E6-4E51379205D0}">
      <dgm:prSet/>
      <dgm:spPr/>
      <dgm:t>
        <a:bodyPr/>
        <a:lstStyle/>
        <a:p>
          <a:endParaRPr lang="zh-CN" altLang="en-US"/>
        </a:p>
      </dgm:t>
    </dgm:pt>
    <dgm:pt modelId="{E07170D9-D1EC-44BD-A4B2-3CDD9E557E05}">
      <dgm:prSet phldrT="[文本]" custT="1"/>
      <dgm:spPr/>
      <dgm:t>
        <a:bodyPr/>
        <a:lstStyle/>
        <a:p>
          <a:r>
            <a:rPr lang="zh-CN" altLang="en-US" sz="2000" b="1" dirty="0" smtClean="0">
              <a:solidFill>
                <a:schemeClr val="bg2">
                  <a:lumMod val="10000"/>
                </a:schemeClr>
              </a:solidFill>
              <a:latin typeface="+mn-ea"/>
              <a:ea typeface="+mn-ea"/>
            </a:rPr>
            <a:t>需要人事专员提交增减员明细的时间点</a:t>
          </a:r>
          <a:r>
            <a:rPr lang="en-US" altLang="zh-CN" sz="2000" b="1" dirty="0" smtClean="0">
              <a:solidFill>
                <a:schemeClr val="bg2">
                  <a:lumMod val="10000"/>
                </a:schemeClr>
              </a:solidFill>
              <a:latin typeface="+mn-ea"/>
              <a:ea typeface="+mn-ea"/>
            </a:rPr>
            <a:t>——</a:t>
          </a:r>
          <a:r>
            <a:rPr lang="zh-CN" altLang="en-US" sz="2000" b="1" dirty="0" smtClean="0">
              <a:solidFill>
                <a:srgbClr val="FF0000"/>
              </a:solidFill>
              <a:latin typeface="+mn-ea"/>
              <a:ea typeface="+mn-ea"/>
            </a:rPr>
            <a:t>每月</a:t>
          </a:r>
          <a:r>
            <a:rPr lang="en-US" altLang="en-US" sz="2000" b="1" dirty="0" smtClean="0">
              <a:solidFill>
                <a:srgbClr val="FF0000"/>
              </a:solidFill>
              <a:latin typeface="+mn-ea"/>
              <a:ea typeface="+mn-ea"/>
            </a:rPr>
            <a:t>23</a:t>
          </a:r>
          <a:r>
            <a:rPr lang="zh-CN" altLang="en-US" sz="2000" b="1" dirty="0" smtClean="0">
              <a:solidFill>
                <a:srgbClr val="FF0000"/>
              </a:solidFill>
              <a:latin typeface="+mn-ea"/>
              <a:ea typeface="+mn-ea"/>
            </a:rPr>
            <a:t>日前提交当月增减员</a:t>
          </a:r>
          <a:endParaRPr lang="zh-CN" altLang="en-US" sz="2000" b="1" dirty="0">
            <a:solidFill>
              <a:srgbClr val="FF0000"/>
            </a:solidFill>
            <a:latin typeface="+mn-ea"/>
            <a:ea typeface="+mn-ea"/>
          </a:endParaRPr>
        </a:p>
      </dgm:t>
    </dgm:pt>
    <dgm:pt modelId="{5FB8D72A-764E-4B8E-A196-AE544BEDE9EF}" type="parTrans" cxnId="{260168B7-FC6E-418B-9CDF-C847C1DE4B13}">
      <dgm:prSet/>
      <dgm:spPr/>
      <dgm:t>
        <a:bodyPr/>
        <a:lstStyle/>
        <a:p>
          <a:endParaRPr lang="zh-CN" altLang="en-US"/>
        </a:p>
      </dgm:t>
    </dgm:pt>
    <dgm:pt modelId="{75205DC3-7C36-46D6-83FC-9B53EA7D6FF4}" type="sibTrans" cxnId="{260168B7-FC6E-418B-9CDF-C847C1DE4B13}">
      <dgm:prSet/>
      <dgm:spPr/>
      <dgm:t>
        <a:bodyPr/>
        <a:lstStyle/>
        <a:p>
          <a:endParaRPr lang="zh-CN" altLang="en-US"/>
        </a:p>
      </dgm:t>
    </dgm:pt>
    <dgm:pt modelId="{47FC68D1-C8A4-450E-A68C-BE95D0CA422E}">
      <dgm:prSet phldrT="[文本]" custT="1"/>
      <dgm:spPr/>
      <dgm:t>
        <a:bodyPr/>
        <a:lstStyle/>
        <a:p>
          <a:endParaRPr lang="zh-CN" altLang="en-US" sz="2000" b="1" dirty="0">
            <a:solidFill>
              <a:srgbClr val="FF0000"/>
            </a:solidFill>
          </a:endParaRPr>
        </a:p>
      </dgm:t>
    </dgm:pt>
    <dgm:pt modelId="{C4183272-119D-412C-9D9B-4F6FA30267E3}" type="parTrans" cxnId="{70E64D6B-77A2-4E04-A4C7-F68F2A099D63}">
      <dgm:prSet/>
      <dgm:spPr/>
      <dgm:t>
        <a:bodyPr/>
        <a:lstStyle/>
        <a:p>
          <a:endParaRPr lang="zh-CN" altLang="en-US"/>
        </a:p>
      </dgm:t>
    </dgm:pt>
    <dgm:pt modelId="{E1C1B4A1-89E5-4410-8485-036DB78B0378}" type="sibTrans" cxnId="{70E64D6B-77A2-4E04-A4C7-F68F2A099D63}">
      <dgm:prSet/>
      <dgm:spPr/>
      <dgm:t>
        <a:bodyPr/>
        <a:lstStyle/>
        <a:p>
          <a:endParaRPr lang="zh-CN" altLang="en-US"/>
        </a:p>
      </dgm:t>
    </dgm:pt>
    <dgm:pt modelId="{12B3C1DF-5DFF-4FBA-82A2-ACBA13B40699}">
      <dgm:prSet phldrT="[文本]" custT="1"/>
      <dgm:spPr/>
      <dgm:t>
        <a:bodyPr/>
        <a:lstStyle/>
        <a:p>
          <a:r>
            <a:rPr lang="zh-CN" altLang="en-US" sz="2000" dirty="0" smtClean="0"/>
            <a:t>无</a:t>
          </a:r>
          <a:br>
            <a:rPr lang="zh-CN" altLang="en-US" sz="2000" dirty="0" smtClean="0"/>
          </a:br>
          <a:endParaRPr lang="zh-CN" altLang="en-US" sz="2000" dirty="0"/>
        </a:p>
      </dgm:t>
    </dgm:pt>
    <dgm:pt modelId="{1DB5C870-70AD-4C95-8DF0-A5365C8598AB}" type="parTrans" cxnId="{2A80016B-8870-4CAA-954F-17F63EE58FDF}">
      <dgm:prSet/>
      <dgm:spPr/>
    </dgm:pt>
    <dgm:pt modelId="{DDCD7139-9842-4678-BC6C-0F3EBC0B7C6D}" type="sibTrans" cxnId="{2A80016B-8870-4CAA-954F-17F63EE58FDF}">
      <dgm:prSet/>
      <dgm:spPr/>
    </dgm:pt>
    <dgm:pt modelId="{786490F3-A102-4AF8-B9A1-1F8709D24EE6}" type="pres">
      <dgm:prSet presAssocID="{3DB83854-CC98-45C7-975A-ECBAA6A2EE16}" presName="Name0" presStyleCnt="0">
        <dgm:presLayoutVars>
          <dgm:dir/>
          <dgm:animLvl val="lvl"/>
          <dgm:resizeHandles val="exact"/>
        </dgm:presLayoutVars>
      </dgm:prSet>
      <dgm:spPr/>
      <dgm:t>
        <a:bodyPr/>
        <a:lstStyle/>
        <a:p>
          <a:endParaRPr lang="zh-CN" altLang="en-US"/>
        </a:p>
      </dgm:t>
    </dgm:pt>
    <dgm:pt modelId="{FF8482AB-D45B-4E28-8B6E-49709ACBE920}" type="pres">
      <dgm:prSet presAssocID="{55F13CC7-35F9-4364-AB2C-5CB2A878B086}" presName="composite" presStyleCnt="0"/>
      <dgm:spPr/>
    </dgm:pt>
    <dgm:pt modelId="{011EC531-D8A4-45C0-AE64-B43248E26CBA}" type="pres">
      <dgm:prSet presAssocID="{55F13CC7-35F9-4364-AB2C-5CB2A878B086}" presName="parTx" presStyleLbl="alignNode1" presStyleIdx="0" presStyleCnt="2" custScaleY="100000" custLinFactNeighborX="2449" custLinFactNeighborY="-49107">
        <dgm:presLayoutVars>
          <dgm:chMax val="0"/>
          <dgm:chPref val="0"/>
          <dgm:bulletEnabled val="1"/>
        </dgm:presLayoutVars>
      </dgm:prSet>
      <dgm:spPr>
        <a:prstGeom prst="flowChartAlternateProcess">
          <a:avLst/>
        </a:prstGeom>
      </dgm:spPr>
      <dgm:t>
        <a:bodyPr/>
        <a:lstStyle/>
        <a:p>
          <a:endParaRPr lang="zh-CN" altLang="en-US"/>
        </a:p>
      </dgm:t>
    </dgm:pt>
    <dgm:pt modelId="{07E14463-436F-44F7-A25D-DA4E65A2D441}" type="pres">
      <dgm:prSet presAssocID="{55F13CC7-35F9-4364-AB2C-5CB2A878B086}" presName="desTx" presStyleLbl="alignAccFollowNode1" presStyleIdx="0" presStyleCnt="2" custScaleX="103417" custScaleY="99579" custLinFactNeighborX="2639" custLinFactNeighborY="3339">
        <dgm:presLayoutVars>
          <dgm:bulletEnabled val="1"/>
        </dgm:presLayoutVars>
      </dgm:prSet>
      <dgm:spPr>
        <a:prstGeom prst="flowChartAlternateProcess">
          <a:avLst/>
        </a:prstGeom>
      </dgm:spPr>
      <dgm:t>
        <a:bodyPr/>
        <a:lstStyle/>
        <a:p>
          <a:endParaRPr lang="zh-CN" altLang="en-US"/>
        </a:p>
      </dgm:t>
    </dgm:pt>
    <dgm:pt modelId="{50022FF8-DC91-497A-8A97-BA6769D0265E}" type="pres">
      <dgm:prSet presAssocID="{96B83B2C-12EF-4B29-83E5-09DD93B6F6C0}" presName="space" presStyleCnt="0"/>
      <dgm:spPr/>
    </dgm:pt>
    <dgm:pt modelId="{98DE2B74-5285-4CB5-97B4-BABDC456B79B}" type="pres">
      <dgm:prSet presAssocID="{3F5ED8D5-21DB-436B-B3F0-F987AA8FD87B}" presName="composite" presStyleCnt="0"/>
      <dgm:spPr/>
    </dgm:pt>
    <dgm:pt modelId="{44AEC266-8A71-45D4-8712-9F5D32B5FB22}" type="pres">
      <dgm:prSet presAssocID="{3F5ED8D5-21DB-436B-B3F0-F987AA8FD87B}" presName="parTx" presStyleLbl="alignNode1" presStyleIdx="1" presStyleCnt="2" custLinFactNeighborX="-3125" custLinFactNeighborY="-63651">
        <dgm:presLayoutVars>
          <dgm:chMax val="0"/>
          <dgm:chPref val="0"/>
          <dgm:bulletEnabled val="1"/>
        </dgm:presLayoutVars>
      </dgm:prSet>
      <dgm:spPr>
        <a:prstGeom prst="flowChartAlternateProcess">
          <a:avLst/>
        </a:prstGeom>
      </dgm:spPr>
      <dgm:t>
        <a:bodyPr/>
        <a:lstStyle/>
        <a:p>
          <a:endParaRPr lang="zh-CN" altLang="en-US"/>
        </a:p>
      </dgm:t>
    </dgm:pt>
    <dgm:pt modelId="{0F10543B-82F2-4648-8FF3-5FB0B67F379A}" type="pres">
      <dgm:prSet presAssocID="{3F5ED8D5-21DB-436B-B3F0-F987AA8FD87B}" presName="desTx" presStyleLbl="alignAccFollowNode1" presStyleIdx="1" presStyleCnt="2" custScaleX="102196" custScaleY="99691" custLinFactNeighborX="-2413" custLinFactNeighborY="1940">
        <dgm:presLayoutVars>
          <dgm:bulletEnabled val="1"/>
        </dgm:presLayoutVars>
      </dgm:prSet>
      <dgm:spPr>
        <a:prstGeom prst="flowChartAlternateProcess">
          <a:avLst/>
        </a:prstGeom>
      </dgm:spPr>
      <dgm:t>
        <a:bodyPr/>
        <a:lstStyle/>
        <a:p>
          <a:endParaRPr lang="zh-CN" altLang="en-US"/>
        </a:p>
      </dgm:t>
    </dgm:pt>
  </dgm:ptLst>
  <dgm:cxnLst>
    <dgm:cxn modelId="{5580A9A4-3F9F-43FA-9A62-6AADC739F85B}" type="presOf" srcId="{47FC68D1-C8A4-450E-A68C-BE95D0CA422E}" destId="{0F10543B-82F2-4648-8FF3-5FB0B67F379A}" srcOrd="0" destOrd="2" presId="urn:microsoft.com/office/officeart/2005/8/layout/hList1"/>
    <dgm:cxn modelId="{10216156-05DF-47A2-989E-50412D125D35}" type="presOf" srcId="{12B3C1DF-5DFF-4FBA-82A2-ACBA13B40699}" destId="{07E14463-436F-44F7-A25D-DA4E65A2D441}" srcOrd="0" destOrd="1" presId="urn:microsoft.com/office/officeart/2005/8/layout/hList1"/>
    <dgm:cxn modelId="{70E64D6B-77A2-4E04-A4C7-F68F2A099D63}" srcId="{3F5ED8D5-21DB-436B-B3F0-F987AA8FD87B}" destId="{47FC68D1-C8A4-450E-A68C-BE95D0CA422E}" srcOrd="2" destOrd="0" parTransId="{C4183272-119D-412C-9D9B-4F6FA30267E3}" sibTransId="{E1C1B4A1-89E5-4410-8485-036DB78B0378}"/>
    <dgm:cxn modelId="{2A80016B-8870-4CAA-954F-17F63EE58FDF}" srcId="{55F13CC7-35F9-4364-AB2C-5CB2A878B086}" destId="{12B3C1DF-5DFF-4FBA-82A2-ACBA13B40699}" srcOrd="1" destOrd="0" parTransId="{1DB5C870-70AD-4C95-8DF0-A5365C8598AB}" sibTransId="{DDCD7139-9842-4678-BC6C-0F3EBC0B7C6D}"/>
    <dgm:cxn modelId="{942222DF-0CEC-46FA-A776-866607D7AA33}" srcId="{55F13CC7-35F9-4364-AB2C-5CB2A878B086}" destId="{D8041DD1-42D0-455D-8EDB-9F9E7CD39BAB}" srcOrd="0" destOrd="0" parTransId="{982E89D7-3A67-43A6-80E5-E62AB6274B55}" sibTransId="{409A488B-B1C8-47E6-AD2B-7489428859E8}"/>
    <dgm:cxn modelId="{260168B7-FC6E-418B-9CDF-C847C1DE4B13}" srcId="{3F5ED8D5-21DB-436B-B3F0-F987AA8FD87B}" destId="{E07170D9-D1EC-44BD-A4B2-3CDD9E557E05}" srcOrd="1" destOrd="0" parTransId="{5FB8D72A-764E-4B8E-A196-AE544BEDE9EF}" sibTransId="{75205DC3-7C36-46D6-83FC-9B53EA7D6FF4}"/>
    <dgm:cxn modelId="{8D876B33-52FA-470F-81B2-707CDAB1B9F4}" type="presOf" srcId="{D8041DD1-42D0-455D-8EDB-9F9E7CD39BAB}" destId="{07E14463-436F-44F7-A25D-DA4E65A2D441}" srcOrd="0" destOrd="0" presId="urn:microsoft.com/office/officeart/2005/8/layout/hList1"/>
    <dgm:cxn modelId="{6E0DC3E5-76A4-4A2B-A2D8-2F8BAE005556}" srcId="{3DB83854-CC98-45C7-975A-ECBAA6A2EE16}" destId="{55F13CC7-35F9-4364-AB2C-5CB2A878B086}" srcOrd="0" destOrd="0" parTransId="{509C1A2E-C9FD-4C9C-BCDE-E926AD876F4C}" sibTransId="{96B83B2C-12EF-4B29-83E5-09DD93B6F6C0}"/>
    <dgm:cxn modelId="{7DDFA4A9-4F7C-4BB8-AFFD-A2DF4433FCE4}" type="presOf" srcId="{14C1F334-488D-4AF8-9978-BAACA1EA79F9}" destId="{0F10543B-82F2-4648-8FF3-5FB0B67F379A}" srcOrd="0" destOrd="0" presId="urn:microsoft.com/office/officeart/2005/8/layout/hList1"/>
    <dgm:cxn modelId="{B8ECE790-9B68-4930-B98B-2F01E046A7E2}" type="presOf" srcId="{3DB83854-CC98-45C7-975A-ECBAA6A2EE16}" destId="{786490F3-A102-4AF8-B9A1-1F8709D24EE6}" srcOrd="0" destOrd="0" presId="urn:microsoft.com/office/officeart/2005/8/layout/hList1"/>
    <dgm:cxn modelId="{025A7B76-31A9-4676-994F-9A0EF0B9C2A8}" type="presOf" srcId="{E07170D9-D1EC-44BD-A4B2-3CDD9E557E05}" destId="{0F10543B-82F2-4648-8FF3-5FB0B67F379A}" srcOrd="0" destOrd="1" presId="urn:microsoft.com/office/officeart/2005/8/layout/hList1"/>
    <dgm:cxn modelId="{65D9A4B6-7950-40D0-9AC6-5056634BFE0D}" type="presOf" srcId="{55F13CC7-35F9-4364-AB2C-5CB2A878B086}" destId="{011EC531-D8A4-45C0-AE64-B43248E26CBA}" srcOrd="0" destOrd="0" presId="urn:microsoft.com/office/officeart/2005/8/layout/hList1"/>
    <dgm:cxn modelId="{83E8060B-EDA1-4219-92A6-2E03CF742F51}" srcId="{3DB83854-CC98-45C7-975A-ECBAA6A2EE16}" destId="{3F5ED8D5-21DB-436B-B3F0-F987AA8FD87B}" srcOrd="1" destOrd="0" parTransId="{911CC61E-D51D-4E13-BE6C-396ECB141D91}" sibTransId="{0C86443E-4C64-41E5-8838-1D724BA78A9F}"/>
    <dgm:cxn modelId="{441EFB51-9DB6-43EC-AF9F-84137361C2EA}" type="presOf" srcId="{3F5ED8D5-21DB-436B-B3F0-F987AA8FD87B}" destId="{44AEC266-8A71-45D4-8712-9F5D32B5FB22}" srcOrd="0" destOrd="0" presId="urn:microsoft.com/office/officeart/2005/8/layout/hList1"/>
    <dgm:cxn modelId="{8BD30A6F-4E90-4DEC-B3E6-4E51379205D0}" srcId="{3F5ED8D5-21DB-436B-B3F0-F987AA8FD87B}" destId="{14C1F334-488D-4AF8-9978-BAACA1EA79F9}" srcOrd="0" destOrd="0" parTransId="{CCB29879-FF82-4D1F-A501-074E33A93FFC}" sibTransId="{91F9A31A-1BED-4A4C-B828-7036AA0CDB7F}"/>
    <dgm:cxn modelId="{DD6C29BF-898C-4623-8DFD-A37A0A15E577}" type="presParOf" srcId="{786490F3-A102-4AF8-B9A1-1F8709D24EE6}" destId="{FF8482AB-D45B-4E28-8B6E-49709ACBE920}" srcOrd="0" destOrd="0" presId="urn:microsoft.com/office/officeart/2005/8/layout/hList1"/>
    <dgm:cxn modelId="{A55EAE8F-EEF6-4F49-85D1-B4FEF6C76A22}" type="presParOf" srcId="{FF8482AB-D45B-4E28-8B6E-49709ACBE920}" destId="{011EC531-D8A4-45C0-AE64-B43248E26CBA}" srcOrd="0" destOrd="0" presId="urn:microsoft.com/office/officeart/2005/8/layout/hList1"/>
    <dgm:cxn modelId="{1C4D9D55-AE71-40E3-8E87-B84801DAFCA7}" type="presParOf" srcId="{FF8482AB-D45B-4E28-8B6E-49709ACBE920}" destId="{07E14463-436F-44F7-A25D-DA4E65A2D441}" srcOrd="1" destOrd="0" presId="urn:microsoft.com/office/officeart/2005/8/layout/hList1"/>
    <dgm:cxn modelId="{9DFD923D-C9ED-492D-A879-1EAAC5C86F7A}" type="presParOf" srcId="{786490F3-A102-4AF8-B9A1-1F8709D24EE6}" destId="{50022FF8-DC91-497A-8A97-BA6769D0265E}" srcOrd="1" destOrd="0" presId="urn:microsoft.com/office/officeart/2005/8/layout/hList1"/>
    <dgm:cxn modelId="{41E422F9-D935-4F22-93FF-49477C79FF5C}" type="presParOf" srcId="{786490F3-A102-4AF8-B9A1-1F8709D24EE6}" destId="{98DE2B74-5285-4CB5-97B4-BABDC456B79B}" srcOrd="2" destOrd="0" presId="urn:microsoft.com/office/officeart/2005/8/layout/hList1"/>
    <dgm:cxn modelId="{41957800-A311-4B1C-8D0A-2CA3365128A7}" type="presParOf" srcId="{98DE2B74-5285-4CB5-97B4-BABDC456B79B}" destId="{44AEC266-8A71-45D4-8712-9F5D32B5FB22}" srcOrd="0" destOrd="0" presId="urn:microsoft.com/office/officeart/2005/8/layout/hList1"/>
    <dgm:cxn modelId="{94971FA1-C82A-4F3A-AB8D-A22D86890EB0}" type="presParOf" srcId="{98DE2B74-5285-4CB5-97B4-BABDC456B79B}" destId="{0F10543B-82F2-4648-8FF3-5FB0B67F379A}"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240F15-DE6A-4566-8B1E-F4C36683B4F2}" type="datetimeFigureOut">
              <a:rPr lang="zh-CN" altLang="en-US" smtClean="0"/>
              <a:pPr/>
              <a:t>2014/10/27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B79343-D664-4EAC-84FE-30D840D98B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B79343-D664-4EAC-84FE-30D840D98BBD}" type="slidenum">
              <a:rPr lang="zh-CN" altLang="en-US" smtClean="0"/>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bwMode="auto">
          <a:noFill/>
          <a:ln>
            <a:solidFill>
              <a:srgbClr val="000000"/>
            </a:solidFill>
            <a:miter lim="800000"/>
            <a:headEnd/>
            <a:tailEnd/>
          </a:ln>
        </p:spPr>
      </p:sp>
      <p:sp>
        <p:nvSpPr>
          <p:cNvPr id="163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dirty="0" smtClean="0"/>
          </a:p>
        </p:txBody>
      </p:sp>
      <p:sp>
        <p:nvSpPr>
          <p:cNvPr id="163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7389646-4FC9-4B17-881D-356DB2619B4D}" type="slidenum">
              <a:rPr lang="zh-CN" altLang="en-US"/>
              <a:pPr fontAlgn="base">
                <a:spcBef>
                  <a:spcPct val="0"/>
                </a:spcBef>
                <a:spcAft>
                  <a:spcPct val="0"/>
                </a:spcAft>
              </a:pPr>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bwMode="auto">
          <a:noFill/>
          <a:ln>
            <a:solidFill>
              <a:srgbClr val="000000"/>
            </a:solidFill>
            <a:miter lim="800000"/>
            <a:headEnd/>
            <a:tailEnd/>
          </a:ln>
        </p:spPr>
      </p:sp>
      <p:sp>
        <p:nvSpPr>
          <p:cNvPr id="163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63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7389646-4FC9-4B17-881D-356DB2619B4D}" type="slidenum">
              <a:rPr lang="zh-CN" altLang="en-US"/>
              <a:pPr fontAlgn="base">
                <a:spcBef>
                  <a:spcPct val="0"/>
                </a:spcBef>
                <a:spcAft>
                  <a:spcPct val="0"/>
                </a:spcAft>
              </a:pPr>
              <a:t>25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bwMode="auto">
          <a:noFill/>
          <a:ln>
            <a:solidFill>
              <a:srgbClr val="000000"/>
            </a:solidFill>
            <a:miter lim="800000"/>
            <a:headEnd/>
            <a:tailEnd/>
          </a:ln>
        </p:spPr>
      </p:sp>
      <p:sp>
        <p:nvSpPr>
          <p:cNvPr id="163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63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7389646-4FC9-4B17-881D-356DB2619B4D}" type="slidenum">
              <a:rPr lang="zh-CN" altLang="en-US"/>
              <a:pPr fontAlgn="base">
                <a:spcBef>
                  <a:spcPct val="0"/>
                </a:spcBef>
                <a:spcAft>
                  <a:spcPct val="0"/>
                </a:spcAft>
              </a:pPr>
              <a:t>26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B79343-D664-4EAC-84FE-30D840D98BBD}" type="slidenum">
              <a:rPr lang="zh-CN" altLang="en-US" smtClean="0"/>
              <a:pPr/>
              <a:t>57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BAA6406-EC66-4735-8392-C3CAAB3F356E}" type="datetimeFigureOut">
              <a:rPr lang="zh-CN" altLang="en-US" smtClean="0"/>
              <a:pPr/>
              <a:t>2014/10/27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BBD94B-F88B-4994-BE02-27D15B4744B7}"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BAA6406-EC66-4735-8392-C3CAAB3F356E}" type="datetimeFigureOut">
              <a:rPr lang="zh-CN" altLang="en-US" smtClean="0"/>
              <a:pPr/>
              <a:t>2014/10/27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BBD94B-F88B-4994-BE02-27D15B4744B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211960" y="0"/>
            <a:ext cx="4932040" cy="1143000"/>
          </a:xfrm>
        </p:spPr>
        <p:txBody>
          <a:bodyPr>
            <a:normAutofit/>
          </a:bodyPr>
          <a:lstStyle>
            <a:lvl1pPr algn="r">
              <a:defRPr sz="4000">
                <a:solidFill>
                  <a:schemeClr val="bg1"/>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BAA6406-EC66-4735-8392-C3CAAB3F356E}" type="datetimeFigureOut">
              <a:rPr lang="zh-CN" altLang="en-US" smtClean="0"/>
              <a:pPr/>
              <a:t>2014/10/27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BBD94B-F88B-4994-BE02-27D15B4744B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BAA6406-EC66-4735-8392-C3CAAB3F356E}" type="datetimeFigureOut">
              <a:rPr lang="zh-CN" altLang="en-US" smtClean="0"/>
              <a:pPr/>
              <a:t>2014/10/27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BBD94B-F88B-4994-BE02-27D15B4744B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AA6406-EC66-4735-8392-C3CAAB3F356E}" type="datetimeFigureOut">
              <a:rPr lang="zh-CN" altLang="en-US" smtClean="0"/>
              <a:pPr/>
              <a:t>2014/10/27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EBBD94B-F88B-4994-BE02-27D15B4744B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6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BAA6406-EC66-4735-8392-C3CAAB3F356E}" type="datetimeFigureOut">
              <a:rPr lang="zh-CN" altLang="en-US" smtClean="0"/>
              <a:pPr/>
              <a:t>2014/10/27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EBBD94B-F88B-4994-BE02-27D15B4744B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BAA6406-EC66-4735-8392-C3CAAB3F356E}" type="datetimeFigureOut">
              <a:rPr lang="zh-CN" altLang="en-US" smtClean="0"/>
              <a:pPr/>
              <a:t>2014/10/27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EBBD94B-F88B-4994-BE02-27D15B4744B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BAA6406-EC66-4735-8392-C3CAAB3F356E}" type="datetimeFigureOut">
              <a:rPr lang="zh-CN" altLang="en-US" smtClean="0"/>
              <a:pPr/>
              <a:t>2014/10/27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BBD94B-F88B-4994-BE02-27D15B4744B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BAA6406-EC66-4735-8392-C3CAAB3F356E}" type="datetimeFigureOut">
              <a:rPr lang="zh-CN" altLang="en-US" smtClean="0"/>
              <a:pPr/>
              <a:t>2014/10/27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BBD94B-F88B-4994-BE02-27D15B4744B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0" y="0"/>
            <a:ext cx="8229600" cy="1143000"/>
          </a:xfrm>
          <a:prstGeom prst="rect">
            <a:avLst/>
          </a:prstGeom>
        </p:spPr>
        <p:txBody>
          <a:bodyPr vert="horz" lIns="91440" tIns="45720" rIns="91440" bIns="45720" rtlCol="0" anchor="ctr">
            <a:normAutofit/>
          </a:bodyPr>
          <a:lstStyle/>
          <a:p>
            <a:r>
              <a:rPr lang="zh-CN" altLang="en-US" dirty="0" smtClean="0"/>
              <a:t>单击此处编辑母版标题样式  </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A6406-EC66-4735-8392-C3CAAB3F356E}" type="datetimeFigureOut">
              <a:rPr lang="zh-CN" altLang="en-US" smtClean="0"/>
              <a:pPr/>
              <a:t>2014/10/27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BD94B-F88B-4994-BE02-27D15B4744B7}" type="slidenum">
              <a:rPr lang="zh-CN" altLang="en-US" smtClean="0"/>
              <a:pPr/>
              <a:t>‹#›</a:t>
            </a:fld>
            <a:endParaRPr lang="zh-CN" altLang="en-US"/>
          </a:p>
        </p:txBody>
      </p:sp>
      <p:pic>
        <p:nvPicPr>
          <p:cNvPr id="9" name="图片 8" descr="112.gif"/>
          <p:cNvPicPr>
            <a:picLocks noChangeAspect="1"/>
          </p:cNvPicPr>
          <p:nvPr userDrawn="1"/>
        </p:nvPicPr>
        <p:blipFill>
          <a:blip r:embed="rId12"/>
          <a:stretch>
            <a:fillRect/>
          </a:stretch>
        </p:blipFill>
        <p:spPr>
          <a:xfrm>
            <a:off x="1207648" y="0"/>
            <a:ext cx="7936352" cy="3861048"/>
          </a:xfrm>
          <a:prstGeom prst="rect">
            <a:avLst/>
          </a:prstGeom>
        </p:spPr>
      </p:pic>
      <p:pic>
        <p:nvPicPr>
          <p:cNvPr id="11" name="图片 10" descr="114.jpg"/>
          <p:cNvPicPr>
            <a:picLocks noChangeAspect="1"/>
          </p:cNvPicPr>
          <p:nvPr userDrawn="1"/>
        </p:nvPicPr>
        <p:blipFill>
          <a:blip r:embed="rId13"/>
          <a:stretch>
            <a:fillRect/>
          </a:stretch>
        </p:blipFill>
        <p:spPr>
          <a:xfrm>
            <a:off x="0" y="4400769"/>
            <a:ext cx="5940152" cy="245723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7" r:id="rId5"/>
    <p:sldLayoutId id="2147483665" r:id="rId6"/>
    <p:sldLayoutId id="2147483666" r:id="rId7"/>
    <p:sldLayoutId id="2147483668" r:id="rId8"/>
    <p:sldLayoutId id="2147483669" r:id="rId9"/>
    <p:sldLayoutId id="2147483670" r:id="rId10"/>
  </p:sldLayoutIdLst>
  <p:txStyles>
    <p:titleStyle>
      <a:lvl1pPr algn="l" defTabSz="914400" rtl="0" eaLnBrk="1" latinLnBrk="0" hangingPunct="1">
        <a:spcBef>
          <a:spcPct val="0"/>
        </a:spcBef>
        <a:buNone/>
        <a:defRPr sz="4000" kern="1200">
          <a:solidFill>
            <a:srgbClr val="FF0000"/>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Microsoft_Office_Excel_97-2003____1.xls"/><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Office_Excel____1.xlsx"/><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www.xmgjj.gov.cn/"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20051231140838580.jpg"/>
          <p:cNvPicPr>
            <a:picLocks noChangeAspect="1"/>
          </p:cNvPicPr>
          <p:nvPr/>
        </p:nvPicPr>
        <p:blipFill>
          <a:blip r:embed="rId2"/>
          <a:stretch>
            <a:fillRect/>
          </a:stretch>
        </p:blipFill>
        <p:spPr>
          <a:xfrm>
            <a:off x="0" y="0"/>
            <a:ext cx="9144000" cy="6983039"/>
          </a:xfrm>
          <a:prstGeom prst="rect">
            <a:avLst/>
          </a:prstGeom>
        </p:spPr>
      </p:pic>
      <p:sp>
        <p:nvSpPr>
          <p:cNvPr id="2" name="标题 1"/>
          <p:cNvSpPr>
            <a:spLocks noGrp="1"/>
          </p:cNvSpPr>
          <p:nvPr>
            <p:ph type="ctrTitle"/>
          </p:nvPr>
        </p:nvSpPr>
        <p:spPr>
          <a:xfrm>
            <a:off x="1142976" y="1285860"/>
            <a:ext cx="6264696" cy="2763738"/>
          </a:xfrm>
        </p:spPr>
        <p:txBody>
          <a:bodyPr>
            <a:normAutofit fontScale="90000"/>
          </a:bodyPr>
          <a:lstStyle/>
          <a:p>
            <a:pPr algn="ctr"/>
            <a:r>
              <a:rPr lang="zh-CN" altLang="en-US" sz="4800" dirty="0" smtClean="0">
                <a:solidFill>
                  <a:schemeClr val="tx1"/>
                </a:solidFill>
                <a:latin typeface="华文琥珀" pitchFamily="2" charset="-122"/>
                <a:ea typeface="华文琥珀" pitchFamily="2" charset="-122"/>
              </a:rPr>
              <a:t>社</a:t>
            </a:r>
            <a:r>
              <a:rPr lang="zh-CN" altLang="en-US" sz="4800" dirty="0" smtClean="0">
                <a:solidFill>
                  <a:schemeClr val="tx1"/>
                </a:solidFill>
                <a:latin typeface="华文琥珀" pitchFamily="2" charset="-122"/>
                <a:ea typeface="华文琥珀" pitchFamily="2" charset="-122"/>
              </a:rPr>
              <a:t>保</a:t>
            </a:r>
            <a:r>
              <a:rPr lang="zh-CN" altLang="en-US" sz="4800" dirty="0" smtClean="0">
                <a:solidFill>
                  <a:schemeClr val="tx1"/>
                </a:solidFill>
                <a:latin typeface="华文琥珀" pitchFamily="2" charset="-122"/>
                <a:ea typeface="华文琥珀" pitchFamily="2" charset="-122"/>
              </a:rPr>
              <a:t>公积金</a:t>
            </a:r>
            <a:r>
              <a:rPr lang="zh-CN" altLang="en-US" sz="4800" dirty="0" smtClean="0">
                <a:solidFill>
                  <a:schemeClr val="tx1"/>
                </a:solidFill>
                <a:latin typeface="华文琥珀" pitchFamily="2" charset="-122"/>
                <a:ea typeface="华文琥珀" pitchFamily="2" charset="-122"/>
              </a:rPr>
              <a:t>操作</a:t>
            </a:r>
            <a:r>
              <a:rPr lang="zh-CN" altLang="en-US" sz="4800" dirty="0" smtClean="0">
                <a:solidFill>
                  <a:schemeClr val="tx1"/>
                </a:solidFill>
                <a:latin typeface="华文琥珀" pitchFamily="2" charset="-122"/>
                <a:ea typeface="华文琥珀" pitchFamily="2" charset="-122"/>
              </a:rPr>
              <a:t>指引</a:t>
            </a:r>
            <a:r>
              <a:rPr lang="en-US" altLang="zh-CN" sz="4800" dirty="0" smtClean="0">
                <a:solidFill>
                  <a:schemeClr val="tx1"/>
                </a:solidFill>
                <a:latin typeface="华文琥珀" pitchFamily="2" charset="-122"/>
                <a:ea typeface="华文琥珀" pitchFamily="2" charset="-122"/>
              </a:rPr>
              <a:t/>
            </a:r>
            <a:br>
              <a:rPr lang="en-US" altLang="zh-CN" sz="4800" dirty="0" smtClean="0">
                <a:solidFill>
                  <a:schemeClr val="tx1"/>
                </a:solidFill>
                <a:latin typeface="华文琥珀" pitchFamily="2" charset="-122"/>
                <a:ea typeface="华文琥珀" pitchFamily="2" charset="-122"/>
              </a:rPr>
            </a:br>
            <a:r>
              <a:rPr lang="en-US" altLang="zh-CN" sz="4400" dirty="0" smtClean="0">
                <a:solidFill>
                  <a:schemeClr val="tx1"/>
                </a:solidFill>
              </a:rPr>
              <a:t/>
            </a:r>
            <a:br>
              <a:rPr lang="en-US" altLang="zh-CN" sz="4400" dirty="0" smtClean="0">
                <a:solidFill>
                  <a:schemeClr val="tx1"/>
                </a:solidFill>
              </a:rPr>
            </a:br>
            <a:r>
              <a:rPr lang="en-US" altLang="zh-CN" sz="4400" dirty="0">
                <a:solidFill>
                  <a:schemeClr val="tx1"/>
                </a:solidFill>
              </a:rPr>
              <a:t/>
            </a:r>
            <a:br>
              <a:rPr lang="en-US" altLang="zh-CN" sz="4400" dirty="0">
                <a:solidFill>
                  <a:schemeClr val="tx1"/>
                </a:solidFill>
              </a:rPr>
            </a:br>
            <a:r>
              <a:rPr lang="zh-CN" altLang="en-US" dirty="0" smtClean="0">
                <a:solidFill>
                  <a:schemeClr val="tx1"/>
                </a:solidFill>
                <a:latin typeface="华文琥珀" pitchFamily="2" charset="-122"/>
                <a:ea typeface="华文琥珀" pitchFamily="2" charset="-122"/>
              </a:rPr>
              <a:t>城市：</a:t>
            </a:r>
            <a:r>
              <a:rPr lang="en-US" altLang="zh-CN" u="sng" dirty="0" smtClean="0">
                <a:solidFill>
                  <a:schemeClr val="tx1"/>
                </a:solidFill>
                <a:latin typeface="华文琥珀" pitchFamily="2" charset="-122"/>
                <a:ea typeface="华文琥珀" pitchFamily="2" charset="-122"/>
              </a:rPr>
              <a:t> </a:t>
            </a:r>
            <a:r>
              <a:rPr lang="zh-CN" altLang="en-US" u="sng" dirty="0" smtClean="0">
                <a:solidFill>
                  <a:schemeClr val="tx1"/>
                </a:solidFill>
                <a:latin typeface="华文琥珀" pitchFamily="2" charset="-122"/>
                <a:ea typeface="华文琥珀" pitchFamily="2" charset="-122"/>
              </a:rPr>
              <a:t>厦门              </a:t>
            </a:r>
            <a:r>
              <a:rPr lang="en-US" altLang="zh-CN" u="sng" dirty="0" smtClean="0">
                <a:solidFill>
                  <a:schemeClr val="tx1"/>
                </a:solidFill>
                <a:latin typeface="华文琥珀" pitchFamily="2" charset="-122"/>
                <a:ea typeface="华文琥珀" pitchFamily="2" charset="-122"/>
              </a:rPr>
              <a:t>              </a:t>
            </a:r>
            <a:r>
              <a:rPr lang="zh-CN" altLang="en-US" dirty="0" smtClean="0">
                <a:solidFill>
                  <a:schemeClr val="tx1"/>
                </a:solidFill>
                <a:latin typeface="华文琥珀" pitchFamily="2" charset="-122"/>
                <a:ea typeface="华文琥珀" pitchFamily="2" charset="-122"/>
              </a:rPr>
              <a:t>         </a:t>
            </a:r>
            <a:endParaRPr lang="zh-CN" altLang="en-US" dirty="0">
              <a:solidFill>
                <a:schemeClr val="tx1"/>
              </a:solidFill>
              <a:latin typeface="华文琥珀" pitchFamily="2" charset="-122"/>
              <a:ea typeface="华文琥珀" pitchFamily="2" charset="-122"/>
            </a:endParaRPr>
          </a:p>
        </p:txBody>
      </p:sp>
      <p:sp>
        <p:nvSpPr>
          <p:cNvPr id="3" name="副标题 2"/>
          <p:cNvSpPr>
            <a:spLocks noGrp="1"/>
          </p:cNvSpPr>
          <p:nvPr>
            <p:ph type="subTitle" idx="1"/>
          </p:nvPr>
        </p:nvSpPr>
        <p:spPr>
          <a:xfrm>
            <a:off x="3000364" y="5286388"/>
            <a:ext cx="2952328" cy="792088"/>
          </a:xfrm>
        </p:spPr>
        <p:txBody>
          <a:bodyPr>
            <a:normAutofit/>
          </a:bodyPr>
          <a:lstStyle/>
          <a:p>
            <a:pPr algn="l"/>
            <a:r>
              <a:rPr lang="zh-CN" altLang="en-US" b="1" dirty="0" smtClean="0">
                <a:solidFill>
                  <a:schemeClr val="bg2">
                    <a:lumMod val="25000"/>
                  </a:schemeClr>
                </a:solidFill>
                <a:latin typeface="微软雅黑" pitchFamily="34" charset="-122"/>
                <a:ea typeface="微软雅黑" pitchFamily="34" charset="-122"/>
              </a:rPr>
              <a:t>人力速递部</a:t>
            </a:r>
            <a:endParaRPr lang="zh-CN" altLang="en-US" b="1" dirty="0">
              <a:solidFill>
                <a:schemeClr val="bg2">
                  <a:lumMod val="25000"/>
                </a:schemeClr>
              </a:solidFill>
              <a:latin typeface="微软雅黑" pitchFamily="34" charset="-122"/>
              <a:ea typeface="微软雅黑" pitchFamily="34" charset="-122"/>
            </a:endParaRPr>
          </a:p>
        </p:txBody>
      </p:sp>
      <p:sp>
        <p:nvSpPr>
          <p:cNvPr id="5" name="副标题 2"/>
          <p:cNvSpPr txBox="1">
            <a:spLocks/>
          </p:cNvSpPr>
          <p:nvPr/>
        </p:nvSpPr>
        <p:spPr>
          <a:xfrm>
            <a:off x="142844" y="428604"/>
            <a:ext cx="2952328" cy="792088"/>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3200" b="1" i="0" u="none" strike="noStrike" kern="1200" cap="none" spc="0" normalizeH="0" baseline="0" noProof="0" dirty="0" smtClean="0">
                <a:ln>
                  <a:noFill/>
                </a:ln>
                <a:solidFill>
                  <a:schemeClr val="bg2">
                    <a:lumMod val="25000"/>
                  </a:schemeClr>
                </a:solidFill>
                <a:effectLst/>
                <a:uLnTx/>
                <a:uFillTx/>
                <a:latin typeface="微软雅黑" pitchFamily="34" charset="-122"/>
                <a:ea typeface="微软雅黑" pitchFamily="34" charset="-122"/>
                <a:cs typeface="+mn-cs"/>
              </a:rPr>
              <a:t>2014</a:t>
            </a:r>
            <a:r>
              <a:rPr kumimoji="0" lang="zh-CN" altLang="en-US" sz="3200" b="1" i="0" u="none" strike="noStrike" kern="1200" cap="none" spc="0" normalizeH="0" baseline="0" noProof="0" dirty="0" smtClean="0">
                <a:ln>
                  <a:noFill/>
                </a:ln>
                <a:solidFill>
                  <a:schemeClr val="bg2">
                    <a:lumMod val="25000"/>
                  </a:schemeClr>
                </a:solidFill>
                <a:effectLst/>
                <a:uLnTx/>
                <a:uFillTx/>
                <a:latin typeface="微软雅黑" pitchFamily="34" charset="-122"/>
                <a:ea typeface="微软雅黑" pitchFamily="34" charset="-122"/>
                <a:cs typeface="+mn-cs"/>
              </a:rPr>
              <a:t>年</a:t>
            </a:r>
            <a:endParaRPr kumimoji="0" lang="zh-CN" altLang="en-US" sz="3200" b="1" i="0" u="none" strike="noStrike" kern="1200" cap="none" spc="0" normalizeH="0" baseline="0" noProof="0" dirty="0">
              <a:ln>
                <a:noFill/>
              </a:ln>
              <a:solidFill>
                <a:schemeClr val="bg2">
                  <a:lumMod val="25000"/>
                </a:schemeClr>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285728"/>
            <a:ext cx="5148064" cy="1143000"/>
          </a:xfrm>
        </p:spPr>
        <p:txBody>
          <a:bodyPr>
            <a:normAutofit fontScale="90000"/>
          </a:bodyPr>
          <a:lstStyle/>
          <a:p>
            <a:pPr algn="l"/>
            <a:r>
              <a:rPr lang="zh-CN" altLang="en-US" b="1" dirty="0" smtClean="0">
                <a:solidFill>
                  <a:schemeClr val="tx1"/>
                </a:solidFill>
              </a:rPr>
              <a:t>厦门社保查询指南</a:t>
            </a:r>
            <a:r>
              <a:rPr lang="en-US" altLang="zh-CN" b="1" dirty="0" smtClean="0">
                <a:solidFill>
                  <a:srgbClr val="FF0000"/>
                </a:solidFill>
              </a:rPr>
              <a:t/>
            </a:r>
            <a:br>
              <a:rPr lang="en-US" altLang="zh-CN" b="1" dirty="0" smtClean="0">
                <a:solidFill>
                  <a:srgbClr val="FF0000"/>
                </a:solidFill>
              </a:rPr>
            </a:br>
            <a:endParaRPr lang="zh-CN" altLang="en-US" dirty="0"/>
          </a:p>
        </p:txBody>
      </p:sp>
      <p:sp>
        <p:nvSpPr>
          <p:cNvPr id="5" name="TextBox 3"/>
          <p:cNvSpPr txBox="1">
            <a:spLocks noChangeArrowheads="1"/>
          </p:cNvSpPr>
          <p:nvPr/>
        </p:nvSpPr>
        <p:spPr bwMode="auto">
          <a:xfrm>
            <a:off x="285720" y="857232"/>
            <a:ext cx="7912100" cy="1508105"/>
          </a:xfrm>
          <a:prstGeom prst="rect">
            <a:avLst/>
          </a:prstGeom>
          <a:noFill/>
          <a:ln w="9525">
            <a:noFill/>
            <a:miter lim="800000"/>
            <a:headEnd/>
            <a:tailEnd/>
          </a:ln>
        </p:spPr>
        <p:txBody>
          <a:bodyPr wrap="square">
            <a:spAutoFit/>
          </a:bodyPr>
          <a:lstStyle/>
          <a:p>
            <a:r>
              <a:rPr lang="zh-CN" altLang="en-US" sz="3200" b="1" dirty="0"/>
              <a:t>第一步：</a:t>
            </a:r>
            <a:endParaRPr lang="en-US" altLang="zh-CN" sz="3200" b="1" dirty="0"/>
          </a:p>
          <a:p>
            <a:endParaRPr lang="zh-CN" altLang="en-US" sz="2000" b="1" dirty="0"/>
          </a:p>
          <a:p>
            <a:r>
              <a:rPr lang="zh-CN" altLang="en-US" sz="2000" dirty="0"/>
              <a:t>输入</a:t>
            </a:r>
            <a:r>
              <a:rPr lang="zh-CN" altLang="en-US" sz="2000" dirty="0" smtClean="0"/>
              <a:t>网址</a:t>
            </a:r>
            <a:r>
              <a:rPr lang="en-US" altLang="zh-CN" sz="2000" dirty="0" smtClean="0"/>
              <a:t>http://www.xmhrss.gov.cn/</a:t>
            </a:r>
            <a:r>
              <a:rPr lang="zh-CN" altLang="en-US" sz="2000" dirty="0" smtClean="0"/>
              <a:t>后</a:t>
            </a:r>
            <a:r>
              <a:rPr lang="zh-CN" altLang="en-US" sz="2000" dirty="0"/>
              <a:t>，就进入这个界面：</a:t>
            </a:r>
            <a:r>
              <a:rPr lang="zh-CN" altLang="en-US" sz="2000" dirty="0" smtClean="0"/>
              <a:t>点击社保信息输入个人信息登录</a:t>
            </a:r>
            <a:r>
              <a:rPr lang="zh-CN" altLang="en-US" sz="2000" dirty="0"/>
              <a:t>，进入个人登录页面</a:t>
            </a:r>
            <a:endParaRPr lang="zh-CN" altLang="en-US" sz="2000" dirty="0">
              <a:latin typeface="黑体" pitchFamily="2" charset="-122"/>
              <a:ea typeface="黑体" pitchFamily="2" charset="-122"/>
            </a:endParaRPr>
          </a:p>
        </p:txBody>
      </p:sp>
      <p:pic>
        <p:nvPicPr>
          <p:cNvPr id="1026" name="Picture 2"/>
          <p:cNvPicPr>
            <a:picLocks noChangeAspect="1" noChangeArrowheads="1"/>
          </p:cNvPicPr>
          <p:nvPr/>
        </p:nvPicPr>
        <p:blipFill>
          <a:blip r:embed="rId2"/>
          <a:srcRect/>
          <a:stretch>
            <a:fillRect/>
          </a:stretch>
        </p:blipFill>
        <p:spPr bwMode="auto">
          <a:xfrm>
            <a:off x="2143108" y="2571744"/>
            <a:ext cx="6081952" cy="3786214"/>
          </a:xfrm>
          <a:prstGeom prst="rect">
            <a:avLst/>
          </a:prstGeom>
          <a:noFill/>
          <a:ln w="9525">
            <a:noFill/>
            <a:miter lim="800000"/>
            <a:headEnd/>
            <a:tailEnd/>
          </a:ln>
          <a:effectLst/>
        </p:spPr>
      </p:pic>
      <p:sp>
        <p:nvSpPr>
          <p:cNvPr id="7" name="流程图: 顺序访问存储器 8"/>
          <p:cNvSpPr>
            <a:spLocks noChangeArrowheads="1"/>
          </p:cNvSpPr>
          <p:nvPr/>
        </p:nvSpPr>
        <p:spPr bwMode="auto">
          <a:xfrm>
            <a:off x="1357290" y="5214950"/>
            <a:ext cx="2143140" cy="785813"/>
          </a:xfrm>
          <a:prstGeom prst="flowChartMagneticTape">
            <a:avLst/>
          </a:prstGeom>
          <a:noFill/>
          <a:ln w="15875" algn="ctr">
            <a:solidFill>
              <a:srgbClr val="FF0000"/>
            </a:solidFill>
            <a:round/>
            <a:headEnd/>
            <a:tailEnd/>
          </a:ln>
          <a:effectLst>
            <a:prstShdw prst="shdw17" dist="17961" dir="2700000">
              <a:schemeClr val="bg1"/>
            </a:prstShdw>
          </a:effectLst>
        </p:spPr>
        <p:txBody>
          <a:bodyPr anchor="ctr"/>
          <a:lstStyle/>
          <a:p>
            <a:r>
              <a:rPr lang="zh-CN" altLang="en-US" dirty="0"/>
              <a:t>点击进入查询网页</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285728"/>
            <a:ext cx="5148064" cy="1143000"/>
          </a:xfrm>
        </p:spPr>
        <p:txBody>
          <a:bodyPr>
            <a:normAutofit fontScale="90000"/>
          </a:bodyPr>
          <a:lstStyle/>
          <a:p>
            <a:pPr algn="l"/>
            <a:r>
              <a:rPr lang="zh-CN" altLang="en-US" b="1" dirty="0" smtClean="0">
                <a:solidFill>
                  <a:schemeClr val="tx1"/>
                </a:solidFill>
              </a:rPr>
              <a:t>厦门社保查询指南</a:t>
            </a:r>
            <a:r>
              <a:rPr lang="en-US" altLang="zh-CN" b="1" dirty="0" smtClean="0">
                <a:solidFill>
                  <a:srgbClr val="FF0000"/>
                </a:solidFill>
              </a:rPr>
              <a:t/>
            </a:r>
            <a:br>
              <a:rPr lang="en-US" altLang="zh-CN" b="1" dirty="0" smtClean="0">
                <a:solidFill>
                  <a:srgbClr val="FF0000"/>
                </a:solidFill>
              </a:rPr>
            </a:br>
            <a:endParaRPr lang="zh-CN" altLang="en-US" dirty="0"/>
          </a:p>
        </p:txBody>
      </p:sp>
      <p:sp>
        <p:nvSpPr>
          <p:cNvPr id="5" name="TextBox 3"/>
          <p:cNvSpPr txBox="1">
            <a:spLocks noChangeArrowheads="1"/>
          </p:cNvSpPr>
          <p:nvPr/>
        </p:nvSpPr>
        <p:spPr bwMode="auto">
          <a:xfrm>
            <a:off x="357158" y="785794"/>
            <a:ext cx="7912100" cy="892552"/>
          </a:xfrm>
          <a:prstGeom prst="rect">
            <a:avLst/>
          </a:prstGeom>
          <a:noFill/>
          <a:ln w="9525">
            <a:noFill/>
            <a:miter lim="800000"/>
            <a:headEnd/>
            <a:tailEnd/>
          </a:ln>
        </p:spPr>
        <p:txBody>
          <a:bodyPr>
            <a:spAutoFit/>
          </a:bodyPr>
          <a:lstStyle/>
          <a:p>
            <a:r>
              <a:rPr lang="zh-CN" altLang="en-US" sz="3200" b="1" dirty="0"/>
              <a:t>第二步</a:t>
            </a:r>
            <a:r>
              <a:rPr lang="zh-CN" altLang="en-US" sz="3200" b="1" dirty="0" smtClean="0"/>
              <a:t>：</a:t>
            </a:r>
            <a:r>
              <a:rPr lang="zh-CN" altLang="en-US" b="1" dirty="0" smtClean="0"/>
              <a:t>进入个人信息界面后，点击社保缴费信息</a:t>
            </a:r>
            <a:endParaRPr lang="en-US" altLang="zh-CN" b="1" dirty="0">
              <a:latin typeface="+mn-ea"/>
            </a:endParaRPr>
          </a:p>
          <a:p>
            <a:endParaRPr lang="zh-CN" altLang="en-US" sz="2000" b="1" dirty="0"/>
          </a:p>
        </p:txBody>
      </p:sp>
      <p:pic>
        <p:nvPicPr>
          <p:cNvPr id="32770" name="Picture 2"/>
          <p:cNvPicPr>
            <a:picLocks noChangeAspect="1" noChangeArrowheads="1"/>
          </p:cNvPicPr>
          <p:nvPr/>
        </p:nvPicPr>
        <p:blipFill>
          <a:blip r:embed="rId2"/>
          <a:srcRect/>
          <a:stretch>
            <a:fillRect/>
          </a:stretch>
        </p:blipFill>
        <p:spPr bwMode="auto">
          <a:xfrm>
            <a:off x="1500166" y="1500174"/>
            <a:ext cx="7289821" cy="5072098"/>
          </a:xfrm>
          <a:prstGeom prst="rect">
            <a:avLst/>
          </a:prstGeom>
          <a:noFill/>
          <a:ln w="9525">
            <a:noFill/>
            <a:miter lim="800000"/>
            <a:headEnd/>
            <a:tailEnd/>
          </a:ln>
          <a:effectLst/>
        </p:spPr>
      </p:pic>
      <p:sp>
        <p:nvSpPr>
          <p:cNvPr id="7" name="流程图: 顺序访问存储器 8"/>
          <p:cNvSpPr>
            <a:spLocks noChangeArrowheads="1"/>
          </p:cNvSpPr>
          <p:nvPr/>
        </p:nvSpPr>
        <p:spPr bwMode="auto">
          <a:xfrm>
            <a:off x="0" y="5143512"/>
            <a:ext cx="1571636" cy="785813"/>
          </a:xfrm>
          <a:prstGeom prst="flowChartMagneticTape">
            <a:avLst/>
          </a:prstGeom>
          <a:noFill/>
          <a:ln w="15875" algn="ctr">
            <a:solidFill>
              <a:srgbClr val="FF0000"/>
            </a:solidFill>
            <a:round/>
            <a:headEnd/>
            <a:tailEnd/>
          </a:ln>
          <a:effectLst>
            <a:prstShdw prst="shdw17" dist="17961" dir="2700000">
              <a:schemeClr val="bg1"/>
            </a:prstShdw>
          </a:effectLst>
        </p:spPr>
        <p:txBody>
          <a:bodyPr anchor="ctr"/>
          <a:lstStyle/>
          <a:p>
            <a:r>
              <a:rPr lang="zh-CN" altLang="en-US" dirty="0"/>
              <a:t>点击</a:t>
            </a:r>
            <a:r>
              <a:rPr lang="zh-CN" altLang="en-US" dirty="0" smtClean="0"/>
              <a:t>进入</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285728"/>
            <a:ext cx="5148064" cy="1143000"/>
          </a:xfrm>
        </p:spPr>
        <p:txBody>
          <a:bodyPr>
            <a:normAutofit fontScale="90000"/>
          </a:bodyPr>
          <a:lstStyle/>
          <a:p>
            <a:pPr algn="l"/>
            <a:r>
              <a:rPr lang="zh-CN" altLang="en-US" b="1" dirty="0" smtClean="0">
                <a:solidFill>
                  <a:schemeClr val="tx1"/>
                </a:solidFill>
              </a:rPr>
              <a:t>厦门社保查询指南</a:t>
            </a:r>
            <a:r>
              <a:rPr lang="en-US" altLang="zh-CN" b="1" dirty="0" smtClean="0">
                <a:solidFill>
                  <a:srgbClr val="FF0000"/>
                </a:solidFill>
              </a:rPr>
              <a:t/>
            </a:r>
            <a:br>
              <a:rPr lang="en-US" altLang="zh-CN" b="1" dirty="0" smtClean="0">
                <a:solidFill>
                  <a:srgbClr val="FF0000"/>
                </a:solidFill>
              </a:rPr>
            </a:br>
            <a:endParaRPr lang="zh-CN" altLang="en-US" dirty="0"/>
          </a:p>
        </p:txBody>
      </p:sp>
      <p:sp>
        <p:nvSpPr>
          <p:cNvPr id="8" name="文本占位符 4"/>
          <p:cNvSpPr txBox="1">
            <a:spLocks/>
          </p:cNvSpPr>
          <p:nvPr/>
        </p:nvSpPr>
        <p:spPr>
          <a:xfrm>
            <a:off x="714375" y="1071563"/>
            <a:ext cx="7858125" cy="357187"/>
          </a:xfrm>
          <a:prstGeom prst="rect">
            <a:avLst/>
          </a:prstGeom>
        </p:spPr>
        <p:txBody>
          <a:bodyPr/>
          <a:lstStyle/>
          <a:p>
            <a:pPr marL="342900" marR="0" lvl="0" indent="-342900" algn="l" defTabSz="914400" rtl="0" eaLnBrk="1" fontAlgn="auto" latinLnBrk="0" hangingPunct="1">
              <a:lnSpc>
                <a:spcPct val="100000"/>
              </a:lnSpc>
              <a:spcBef>
                <a:spcPct val="0"/>
              </a:spcBef>
              <a:spcAft>
                <a:spcPts val="0"/>
              </a:spcAft>
              <a:buClrTx/>
              <a:buSzTx/>
              <a:buFont typeface="Arial" pitchFamily="34" charset="0"/>
              <a:buChar char="•"/>
              <a:tabLst/>
              <a:defRPr/>
            </a:pPr>
            <a:r>
              <a:rPr kumimoji="0" lang="zh-CN" altLang="en-US" sz="1600" b="1" i="0" u="none" strike="noStrike" kern="1200" cap="none" spc="0" normalizeH="0" baseline="0" noProof="0" dirty="0" smtClean="0">
                <a:ln>
                  <a:noFill/>
                </a:ln>
                <a:solidFill>
                  <a:schemeClr val="tx1"/>
                </a:solidFill>
                <a:effectLst/>
                <a:uLnTx/>
                <a:uFillTx/>
                <a:latin typeface="+mn-lt"/>
                <a:ea typeface="+mn-ea"/>
                <a:cs typeface="+mn-cs"/>
              </a:rPr>
              <a:t>厦门市社会保险参保明细样版：</a:t>
            </a:r>
          </a:p>
        </p:txBody>
      </p:sp>
      <p:pic>
        <p:nvPicPr>
          <p:cNvPr id="22529" name="Picture 1"/>
          <p:cNvPicPr>
            <a:picLocks noChangeAspect="1" noChangeArrowheads="1"/>
          </p:cNvPicPr>
          <p:nvPr/>
        </p:nvPicPr>
        <p:blipFill>
          <a:blip r:embed="rId2"/>
          <a:srcRect/>
          <a:stretch>
            <a:fillRect/>
          </a:stretch>
        </p:blipFill>
        <p:spPr bwMode="auto">
          <a:xfrm>
            <a:off x="957263" y="1690688"/>
            <a:ext cx="7229475" cy="43815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42852"/>
            <a:ext cx="5000628" cy="714356"/>
          </a:xfrm>
        </p:spPr>
        <p:txBody>
          <a:bodyPr/>
          <a:lstStyle/>
          <a:p>
            <a:pPr algn="l"/>
            <a:r>
              <a:rPr lang="zh-CN" altLang="en-US" dirty="0" smtClean="0">
                <a:solidFill>
                  <a:srgbClr val="00B050"/>
                </a:solidFill>
              </a:rPr>
              <a:t>五险办理指南</a:t>
            </a:r>
            <a:r>
              <a:rPr lang="en-US" altLang="zh-CN" dirty="0" smtClean="0">
                <a:solidFill>
                  <a:srgbClr val="00B050"/>
                </a:solidFill>
              </a:rPr>
              <a:t>-</a:t>
            </a:r>
            <a:r>
              <a:rPr lang="zh-CN" altLang="en-US" dirty="0" smtClean="0">
                <a:solidFill>
                  <a:srgbClr val="00B050"/>
                </a:solidFill>
              </a:rPr>
              <a:t>养老</a:t>
            </a:r>
            <a:endParaRPr lang="zh-CN" altLang="en-US" dirty="0">
              <a:solidFill>
                <a:srgbClr val="00B050"/>
              </a:solidFill>
            </a:endParaRPr>
          </a:p>
        </p:txBody>
      </p:sp>
      <p:sp>
        <p:nvSpPr>
          <p:cNvPr id="3" name="矩形 2"/>
          <p:cNvSpPr/>
          <p:nvPr/>
        </p:nvSpPr>
        <p:spPr>
          <a:xfrm>
            <a:off x="500034" y="1000108"/>
            <a:ext cx="8215370" cy="4247317"/>
          </a:xfrm>
          <a:prstGeom prst="rect">
            <a:avLst/>
          </a:prstGeom>
        </p:spPr>
        <p:txBody>
          <a:bodyPr wrap="square">
            <a:spAutoFit/>
          </a:bodyPr>
          <a:lstStyle/>
          <a:p>
            <a:r>
              <a:rPr lang="zh-CN" altLang="en-US" b="1" dirty="0" smtClean="0"/>
              <a:t>（一）企业员工</a:t>
            </a:r>
            <a:r>
              <a:rPr lang="zh-CN" altLang="en-US" dirty="0" smtClean="0"/>
              <a:t>（含失业人员）</a:t>
            </a:r>
            <a:r>
              <a:rPr lang="zh-CN" altLang="en-US" b="1" dirty="0" smtClean="0"/>
              <a:t>享受按月领取养老金的条件（正常退休）</a:t>
            </a:r>
            <a:endParaRPr lang="zh-CN" altLang="en-US" dirty="0" smtClean="0"/>
          </a:p>
          <a:p>
            <a:r>
              <a:rPr lang="zh-CN" altLang="en-US" dirty="0" smtClean="0"/>
              <a:t>本市城镇职工达到法定退休年龄时（男</a:t>
            </a:r>
            <a:r>
              <a:rPr lang="en-US" altLang="zh-CN" dirty="0" smtClean="0"/>
              <a:t>55</a:t>
            </a:r>
            <a:r>
              <a:rPr lang="zh-CN" altLang="en-US" dirty="0" smtClean="0"/>
              <a:t>岁女</a:t>
            </a:r>
            <a:r>
              <a:rPr lang="en-US" altLang="zh-CN" dirty="0" smtClean="0"/>
              <a:t>50</a:t>
            </a:r>
            <a:r>
              <a:rPr lang="zh-CN" altLang="en-US" dirty="0" smtClean="0"/>
              <a:t>岁），基本养老保险费累计缴费年限不低于</a:t>
            </a:r>
            <a:r>
              <a:rPr lang="en-US" altLang="zh-CN" dirty="0" smtClean="0"/>
              <a:t>15</a:t>
            </a:r>
            <a:r>
              <a:rPr lang="zh-CN" altLang="en-US" dirty="0" smtClean="0"/>
              <a:t>年（含视同缴费年限）。</a:t>
            </a:r>
          </a:p>
          <a:p>
            <a:r>
              <a:rPr lang="zh-CN" altLang="en-US" b="1" dirty="0" smtClean="0"/>
              <a:t>（二）参加工作时间的含义</a:t>
            </a:r>
            <a:endParaRPr lang="zh-CN" altLang="en-US" dirty="0" smtClean="0"/>
          </a:p>
          <a:p>
            <a:r>
              <a:rPr lang="zh-CN" altLang="en-US" dirty="0" smtClean="0"/>
              <a:t>指缴费年限（含视为缴费年限）的起始计算时间。</a:t>
            </a:r>
          </a:p>
          <a:p>
            <a:r>
              <a:rPr lang="zh-CN" altLang="en-US" b="1" dirty="0" smtClean="0"/>
              <a:t>（三）缴费年限的计算</a:t>
            </a:r>
            <a:endParaRPr lang="zh-CN" altLang="en-US" dirty="0" smtClean="0"/>
          </a:p>
          <a:p>
            <a:r>
              <a:rPr lang="zh-CN" altLang="en-US" dirty="0" smtClean="0"/>
              <a:t>缴费年限为员工在本市实际缴费年限与视为缴费年限之和。本市实际缴费年限是指在本市缴纳养老保险费的年限，调入本市以后应参加本市养老保险而未参加的时间，不计算为缴费年限；视为缴费年限是指经本市（区）劳动、人事部门批准正式调入本市的员工参加社会保险以前国家正式承认的原有连续工龄年限。</a:t>
            </a:r>
          </a:p>
          <a:p>
            <a:r>
              <a:rPr lang="zh-CN" altLang="en-US" dirty="0" smtClean="0"/>
              <a:t>超龄调入的员工由调入单位缴纳超龄养老保险费后，其调入前的连续工龄视为缴费年限。</a:t>
            </a:r>
          </a:p>
          <a:p>
            <a:r>
              <a:rPr lang="zh-CN" altLang="en-US" dirty="0" smtClean="0"/>
              <a:t>非经市（区）劳动、人事部门调入而在本市工作的人员（含将户籍迁入本市的），其未在本市缴费的工作时间不视为缴费年限。</a:t>
            </a:r>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42852"/>
            <a:ext cx="5000628" cy="714356"/>
          </a:xfrm>
        </p:spPr>
        <p:txBody>
          <a:bodyPr>
            <a:normAutofit fontScale="90000"/>
          </a:bodyPr>
          <a:lstStyle/>
          <a:p>
            <a:pPr algn="l"/>
            <a:r>
              <a:rPr lang="zh-CN" altLang="en-US" dirty="0" smtClean="0">
                <a:solidFill>
                  <a:srgbClr val="00B050"/>
                </a:solidFill>
              </a:rPr>
              <a:t>五险业务办理指南</a:t>
            </a:r>
            <a:r>
              <a:rPr lang="en-US" altLang="zh-CN" dirty="0" smtClean="0">
                <a:solidFill>
                  <a:srgbClr val="00B050"/>
                </a:solidFill>
              </a:rPr>
              <a:t>-</a:t>
            </a:r>
            <a:r>
              <a:rPr lang="zh-CN" altLang="en-US" dirty="0" smtClean="0">
                <a:solidFill>
                  <a:srgbClr val="00B050"/>
                </a:solidFill>
              </a:rPr>
              <a:t>养老</a:t>
            </a:r>
            <a:endParaRPr lang="zh-CN" altLang="en-US" dirty="0">
              <a:solidFill>
                <a:srgbClr val="00B050"/>
              </a:solidFill>
            </a:endParaRPr>
          </a:p>
        </p:txBody>
      </p:sp>
      <p:sp>
        <p:nvSpPr>
          <p:cNvPr id="3" name="矩形 2"/>
          <p:cNvSpPr/>
          <p:nvPr/>
        </p:nvSpPr>
        <p:spPr>
          <a:xfrm>
            <a:off x="500034" y="1000108"/>
            <a:ext cx="8215370" cy="5632311"/>
          </a:xfrm>
          <a:prstGeom prst="rect">
            <a:avLst/>
          </a:prstGeom>
        </p:spPr>
        <p:txBody>
          <a:bodyPr wrap="square">
            <a:spAutoFit/>
          </a:bodyPr>
          <a:lstStyle/>
          <a:p>
            <a:r>
              <a:rPr lang="zh-CN" altLang="en-US" b="1" dirty="0" smtClean="0"/>
              <a:t>（四）</a:t>
            </a:r>
            <a:r>
              <a:rPr lang="zh-CN" altLang="en-US" b="1" dirty="0" smtClean="0">
                <a:solidFill>
                  <a:srgbClr val="00B050"/>
                </a:solidFill>
              </a:rPr>
              <a:t>提前退休的类别</a:t>
            </a:r>
            <a:endParaRPr lang="zh-CN" altLang="en-US" dirty="0" smtClean="0">
              <a:solidFill>
                <a:srgbClr val="00B050"/>
              </a:solidFill>
            </a:endParaRPr>
          </a:p>
          <a:p>
            <a:r>
              <a:rPr lang="en-US" altLang="zh-CN" dirty="0" smtClean="0"/>
              <a:t>1</a:t>
            </a:r>
            <a:r>
              <a:rPr lang="zh-CN" altLang="en-US" dirty="0" smtClean="0"/>
              <a:t>、特殊工种提前退休</a:t>
            </a:r>
          </a:p>
          <a:p>
            <a:r>
              <a:rPr lang="zh-CN" altLang="en-US" dirty="0" smtClean="0"/>
              <a:t>（</a:t>
            </a:r>
            <a:r>
              <a:rPr lang="en-US" altLang="zh-CN" dirty="0" smtClean="0"/>
              <a:t>1</a:t>
            </a:r>
            <a:r>
              <a:rPr lang="zh-CN" altLang="en-US" dirty="0" smtClean="0"/>
              <a:t>）从事符合国家规定的高空和特别繁重体力劳动工种累计满</a:t>
            </a:r>
            <a:r>
              <a:rPr lang="en-US" altLang="zh-CN" dirty="0" smtClean="0"/>
              <a:t>10</a:t>
            </a:r>
            <a:r>
              <a:rPr lang="zh-CN" altLang="en-US" dirty="0" smtClean="0"/>
              <a:t>年，或者井下、高温工种累计满</a:t>
            </a:r>
            <a:r>
              <a:rPr lang="en-US" altLang="zh-CN" dirty="0" smtClean="0"/>
              <a:t>9</a:t>
            </a:r>
            <a:r>
              <a:rPr lang="zh-CN" altLang="en-US" dirty="0" smtClean="0"/>
              <a:t>年，或者有毒有害工种累计满</a:t>
            </a:r>
            <a:r>
              <a:rPr lang="en-US" altLang="zh-CN" dirty="0" smtClean="0"/>
              <a:t>8</a:t>
            </a:r>
            <a:r>
              <a:rPr lang="zh-CN" altLang="en-US" dirty="0" smtClean="0"/>
              <a:t>年；</a:t>
            </a:r>
          </a:p>
          <a:p>
            <a:r>
              <a:rPr lang="zh-CN" altLang="en-US" dirty="0" smtClean="0"/>
              <a:t>（</a:t>
            </a:r>
            <a:r>
              <a:rPr lang="en-US" altLang="zh-CN" dirty="0" smtClean="0"/>
              <a:t>2</a:t>
            </a:r>
            <a:r>
              <a:rPr lang="zh-CN" altLang="en-US" dirty="0" smtClean="0"/>
              <a:t>）男职工年满</a:t>
            </a:r>
            <a:r>
              <a:rPr lang="en-US" altLang="zh-CN" dirty="0" smtClean="0"/>
              <a:t>55</a:t>
            </a:r>
            <a:r>
              <a:rPr lang="zh-CN" altLang="en-US" dirty="0" smtClean="0"/>
              <a:t>周岁，女工人（工人岗位）年满</a:t>
            </a:r>
            <a:r>
              <a:rPr lang="en-US" altLang="zh-CN" dirty="0" smtClean="0"/>
              <a:t>45</a:t>
            </a:r>
            <a:r>
              <a:rPr lang="zh-CN" altLang="en-US" dirty="0" smtClean="0"/>
              <a:t>周岁，女干部（管理岗位）年满</a:t>
            </a:r>
            <a:r>
              <a:rPr lang="en-US" altLang="zh-CN" dirty="0" smtClean="0"/>
              <a:t>50</a:t>
            </a:r>
            <a:r>
              <a:rPr lang="zh-CN" altLang="en-US" dirty="0" smtClean="0"/>
              <a:t>周岁。</a:t>
            </a:r>
          </a:p>
          <a:p>
            <a:r>
              <a:rPr lang="en-US" altLang="zh-CN" dirty="0" smtClean="0"/>
              <a:t>2</a:t>
            </a:r>
            <a:r>
              <a:rPr lang="zh-CN" altLang="en-US" dirty="0" smtClean="0"/>
              <a:t>、因病、非因工致残提前退休或者退职</a:t>
            </a:r>
          </a:p>
          <a:p>
            <a:r>
              <a:rPr lang="zh-CN" altLang="en-US" dirty="0" smtClean="0"/>
              <a:t>（</a:t>
            </a:r>
            <a:r>
              <a:rPr lang="en-US" altLang="zh-CN" dirty="0" smtClean="0"/>
              <a:t>1</a:t>
            </a:r>
            <a:r>
              <a:rPr lang="zh-CN" altLang="en-US" dirty="0" smtClean="0"/>
              <a:t>）经市劳动能力鉴定委员会鉴定为完全丧失劳动能力；</a:t>
            </a:r>
          </a:p>
          <a:p>
            <a:r>
              <a:rPr lang="zh-CN" altLang="en-US" dirty="0" smtClean="0"/>
              <a:t>（</a:t>
            </a:r>
            <a:r>
              <a:rPr lang="en-US" altLang="zh-CN" dirty="0" smtClean="0"/>
              <a:t>2</a:t>
            </a:r>
            <a:r>
              <a:rPr lang="zh-CN" altLang="en-US" dirty="0" smtClean="0"/>
              <a:t>）男年满</a:t>
            </a:r>
            <a:r>
              <a:rPr lang="en-US" altLang="zh-CN" dirty="0" smtClean="0"/>
              <a:t>50</a:t>
            </a:r>
            <a:r>
              <a:rPr lang="zh-CN" altLang="en-US" dirty="0" smtClean="0"/>
              <a:t>周岁、女年满</a:t>
            </a:r>
            <a:r>
              <a:rPr lang="en-US" altLang="zh-CN" dirty="0" smtClean="0"/>
              <a:t>45</a:t>
            </a:r>
            <a:r>
              <a:rPr lang="zh-CN" altLang="en-US" dirty="0" smtClean="0"/>
              <a:t>周岁的可申办退休，不满此年龄的可申办退职。</a:t>
            </a:r>
          </a:p>
          <a:p>
            <a:r>
              <a:rPr lang="zh-CN" altLang="en-US" b="1" dirty="0" smtClean="0"/>
              <a:t>（五）企业养老保险待遇分类</a:t>
            </a:r>
            <a:endParaRPr lang="en-US" altLang="zh-CN" b="1" dirty="0" smtClean="0"/>
          </a:p>
          <a:p>
            <a:r>
              <a:rPr lang="en-US" altLang="zh-CN" b="1" dirty="0" smtClean="0"/>
              <a:t>1</a:t>
            </a:r>
            <a:r>
              <a:rPr lang="zh-CN" altLang="en-US" b="1" dirty="0" smtClean="0"/>
              <a:t>、基础养老金：</a:t>
            </a:r>
            <a:r>
              <a:rPr lang="zh-CN" altLang="en-US" dirty="0" smtClean="0"/>
              <a:t>退休时的基础养老金月标准以全市上年度在岗职工月平均工资和本人指数化月平均缴费工资的平均值为基数，每缴费满一年发给百分之一。计算公式为：</a:t>
            </a:r>
          </a:p>
          <a:p>
            <a:r>
              <a:rPr lang="zh-CN" altLang="en-US" dirty="0" smtClean="0"/>
              <a:t>基础养老金＝（个人退休时上年度全市在岗职工月平均工资＋本人指数化月平均缴费工资）</a:t>
            </a:r>
            <a:r>
              <a:rPr lang="en-US" altLang="zh-CN" dirty="0" smtClean="0"/>
              <a:t>÷2×</a:t>
            </a:r>
            <a:r>
              <a:rPr lang="zh-CN" altLang="en-US" dirty="0" smtClean="0"/>
              <a:t>个人缴费年限</a:t>
            </a:r>
            <a:r>
              <a:rPr lang="en-US" altLang="zh-CN" dirty="0" smtClean="0"/>
              <a:t>×1</a:t>
            </a:r>
            <a:r>
              <a:rPr lang="zh-CN" altLang="en-US" dirty="0" smtClean="0"/>
              <a:t>％</a:t>
            </a:r>
          </a:p>
          <a:p>
            <a:r>
              <a:rPr lang="zh-CN" altLang="en-US" dirty="0" smtClean="0"/>
              <a:t>本人指数化月平均缴费工资＝个人退休时上年度全市在岗职工月平均工资</a:t>
            </a:r>
            <a:r>
              <a:rPr lang="en-US" altLang="zh-CN" dirty="0" smtClean="0"/>
              <a:t>×</a:t>
            </a:r>
            <a:r>
              <a:rPr lang="zh-CN" altLang="en-US" dirty="0" smtClean="0"/>
              <a:t>本人平均缴费工资指数</a:t>
            </a:r>
          </a:p>
          <a:p>
            <a:endParaRPr lang="zh-CN" altLang="en-US" dirty="0" smtClean="0"/>
          </a:p>
          <a:p>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42852"/>
            <a:ext cx="5000628" cy="714356"/>
          </a:xfrm>
        </p:spPr>
        <p:txBody>
          <a:bodyPr>
            <a:normAutofit fontScale="90000"/>
          </a:bodyPr>
          <a:lstStyle/>
          <a:p>
            <a:pPr algn="l"/>
            <a:r>
              <a:rPr lang="zh-CN" altLang="en-US" dirty="0" smtClean="0">
                <a:solidFill>
                  <a:srgbClr val="00B050"/>
                </a:solidFill>
              </a:rPr>
              <a:t>五险业务办理指南</a:t>
            </a:r>
            <a:r>
              <a:rPr lang="en-US" altLang="zh-CN" dirty="0" smtClean="0">
                <a:solidFill>
                  <a:srgbClr val="00B050"/>
                </a:solidFill>
              </a:rPr>
              <a:t>-</a:t>
            </a:r>
            <a:r>
              <a:rPr lang="zh-CN" altLang="en-US" dirty="0" smtClean="0">
                <a:solidFill>
                  <a:srgbClr val="00B050"/>
                </a:solidFill>
              </a:rPr>
              <a:t>养老</a:t>
            </a:r>
            <a:endParaRPr lang="zh-CN" altLang="en-US" dirty="0">
              <a:solidFill>
                <a:srgbClr val="00B050"/>
              </a:solidFill>
            </a:endParaRPr>
          </a:p>
        </p:txBody>
      </p:sp>
      <p:sp>
        <p:nvSpPr>
          <p:cNvPr id="3" name="矩形 2"/>
          <p:cNvSpPr/>
          <p:nvPr/>
        </p:nvSpPr>
        <p:spPr>
          <a:xfrm>
            <a:off x="500034" y="1214422"/>
            <a:ext cx="8215370" cy="4801314"/>
          </a:xfrm>
          <a:prstGeom prst="rect">
            <a:avLst/>
          </a:prstGeom>
        </p:spPr>
        <p:txBody>
          <a:bodyPr wrap="square">
            <a:spAutoFit/>
          </a:bodyPr>
          <a:lstStyle/>
          <a:p>
            <a:r>
              <a:rPr lang="en-US" altLang="zh-CN" dirty="0" smtClean="0"/>
              <a:t>1988</a:t>
            </a:r>
            <a:r>
              <a:rPr lang="zh-CN" altLang="en-US" dirty="0" smtClean="0"/>
              <a:t>年</a:t>
            </a:r>
            <a:r>
              <a:rPr lang="en-US" altLang="zh-CN" dirty="0" smtClean="0"/>
              <a:t>12</a:t>
            </a:r>
            <a:r>
              <a:rPr lang="zh-CN" altLang="en-US" dirty="0" smtClean="0"/>
              <a:t>月</a:t>
            </a:r>
            <a:r>
              <a:rPr lang="en-US" altLang="zh-CN" dirty="0" smtClean="0"/>
              <a:t>31</a:t>
            </a:r>
            <a:r>
              <a:rPr lang="zh-CN" altLang="en-US" dirty="0" smtClean="0"/>
              <a:t>日前参加工作的参保人员，其用于计算基础养老金的缴费指数自</a:t>
            </a:r>
            <a:r>
              <a:rPr lang="en-US" altLang="zh-CN" dirty="0" smtClean="0"/>
              <a:t>1989</a:t>
            </a:r>
            <a:r>
              <a:rPr lang="zh-CN" altLang="en-US" dirty="0" smtClean="0"/>
              <a:t>年</a:t>
            </a:r>
            <a:r>
              <a:rPr lang="en-US" altLang="zh-CN" dirty="0" smtClean="0"/>
              <a:t>1</a:t>
            </a:r>
            <a:r>
              <a:rPr lang="zh-CN" altLang="en-US" dirty="0" smtClean="0"/>
              <a:t>月起计算至退休当月。</a:t>
            </a:r>
            <a:r>
              <a:rPr lang="en-US" altLang="zh-CN" dirty="0" smtClean="0"/>
              <a:t>1989</a:t>
            </a:r>
            <a:r>
              <a:rPr lang="zh-CN" altLang="en-US" dirty="0" smtClean="0"/>
              <a:t>年</a:t>
            </a:r>
            <a:r>
              <a:rPr lang="en-US" altLang="zh-CN" dirty="0" smtClean="0"/>
              <a:t>1</a:t>
            </a:r>
            <a:r>
              <a:rPr lang="zh-CN" altLang="en-US" dirty="0" smtClean="0"/>
              <a:t>月</a:t>
            </a:r>
            <a:r>
              <a:rPr lang="en-US" altLang="zh-CN" dirty="0" smtClean="0"/>
              <a:t>1</a:t>
            </a:r>
            <a:r>
              <a:rPr lang="zh-CN" altLang="en-US" dirty="0" smtClean="0"/>
              <a:t>日后参加工作的参保人员，其用于计算基础养老金的缴费指数自参加基本养老保险之日起计算至退休当月。</a:t>
            </a:r>
          </a:p>
          <a:p>
            <a:r>
              <a:rPr lang="zh-CN" altLang="en-US" dirty="0" smtClean="0"/>
              <a:t>不满</a:t>
            </a:r>
            <a:r>
              <a:rPr lang="en-US" altLang="zh-CN" dirty="0" smtClean="0"/>
              <a:t>1</a:t>
            </a:r>
            <a:r>
              <a:rPr lang="zh-CN" altLang="en-US" dirty="0" smtClean="0"/>
              <a:t>年的缴费时间按实际缴费月数除以</a:t>
            </a:r>
            <a:r>
              <a:rPr lang="en-US" altLang="zh-CN" dirty="0" smtClean="0"/>
              <a:t>12</a:t>
            </a:r>
            <a:r>
              <a:rPr lang="zh-CN" altLang="en-US" dirty="0" smtClean="0"/>
              <a:t>计算，缴费指数均精确到小数点后四位。</a:t>
            </a:r>
          </a:p>
          <a:p>
            <a:r>
              <a:rPr lang="zh-CN" altLang="en-US" dirty="0" smtClean="0"/>
              <a:t>特区补贴为每人每月</a:t>
            </a:r>
            <a:r>
              <a:rPr lang="en-US" altLang="zh-CN" dirty="0" smtClean="0"/>
              <a:t>30</a:t>
            </a:r>
            <a:r>
              <a:rPr lang="zh-CN" altLang="en-US" dirty="0" smtClean="0"/>
              <a:t>元。</a:t>
            </a:r>
          </a:p>
          <a:p>
            <a:r>
              <a:rPr lang="en-US" altLang="zh-CN" b="1" dirty="0" smtClean="0"/>
              <a:t>2</a:t>
            </a:r>
            <a:r>
              <a:rPr lang="zh-CN" altLang="en-US" b="1" dirty="0" smtClean="0"/>
              <a:t>、个人账户养老金：</a:t>
            </a:r>
            <a:r>
              <a:rPr lang="zh-CN" altLang="en-US" dirty="0" smtClean="0"/>
              <a:t>个人账户养老金月标准为个人账户储存额除以计发月数，计发月数根据职工退休时城镇人口平均预期寿命、本人退休年龄、利息等因素确定。计算公式为：</a:t>
            </a:r>
            <a:endParaRPr lang="en-US" altLang="zh-CN" dirty="0" smtClean="0"/>
          </a:p>
          <a:p>
            <a:r>
              <a:rPr lang="zh-CN" altLang="en-US" dirty="0" smtClean="0"/>
              <a:t>个人账户养老金＝退休时个人账户储存额</a:t>
            </a:r>
            <a:r>
              <a:rPr lang="en-US" altLang="zh-CN" dirty="0" smtClean="0"/>
              <a:t>÷</a:t>
            </a:r>
            <a:r>
              <a:rPr lang="zh-CN" altLang="en-US" dirty="0" smtClean="0"/>
              <a:t>本人退休年龄相应的计发月数</a:t>
            </a:r>
          </a:p>
          <a:p>
            <a:r>
              <a:rPr lang="en-US" altLang="zh-CN" b="1" dirty="0" smtClean="0"/>
              <a:t>3</a:t>
            </a:r>
            <a:r>
              <a:rPr lang="zh-CN" altLang="en-US" b="1" dirty="0" smtClean="0"/>
              <a:t>、过渡性养老金：</a:t>
            </a:r>
            <a:r>
              <a:rPr lang="en-US" altLang="zh-CN" dirty="0" smtClean="0"/>
              <a:t>1997</a:t>
            </a:r>
            <a:r>
              <a:rPr lang="zh-CN" altLang="en-US" dirty="0" smtClean="0"/>
              <a:t>年</a:t>
            </a:r>
            <a:r>
              <a:rPr lang="en-US" altLang="zh-CN" dirty="0" smtClean="0"/>
              <a:t>6</a:t>
            </a:r>
            <a:r>
              <a:rPr lang="zh-CN" altLang="en-US" dirty="0" smtClean="0"/>
              <a:t>月</a:t>
            </a:r>
            <a:r>
              <a:rPr lang="en-US" altLang="zh-CN" dirty="0" smtClean="0"/>
              <a:t>30</a:t>
            </a:r>
            <a:r>
              <a:rPr lang="zh-CN" altLang="en-US" dirty="0" smtClean="0"/>
              <a:t>日以前参加基本养老保险，缴费年限累计满</a:t>
            </a:r>
            <a:r>
              <a:rPr lang="en-US" altLang="zh-CN" dirty="0" smtClean="0"/>
              <a:t>15</a:t>
            </a:r>
            <a:r>
              <a:rPr lang="zh-CN" altLang="en-US" dirty="0" smtClean="0"/>
              <a:t>年的个人，在按月发给基础养老金和个人账户养老金的同时，再按月发给过渡性养老金。</a:t>
            </a:r>
          </a:p>
          <a:p>
            <a:r>
              <a:rPr lang="zh-CN" altLang="en-US" dirty="0" smtClean="0"/>
              <a:t>退休时过渡性养老金月标准为：</a:t>
            </a:r>
            <a:r>
              <a:rPr lang="en-US" altLang="zh-CN" dirty="0" smtClean="0"/>
              <a:t>2005</a:t>
            </a:r>
            <a:r>
              <a:rPr lang="zh-CN" altLang="en-US" dirty="0" smtClean="0"/>
              <a:t>年度全市在岗职工月平均工资、社会平均缴费指数加</a:t>
            </a:r>
            <a:r>
              <a:rPr lang="en-US" altLang="zh-CN" dirty="0" smtClean="0"/>
              <a:t>0.25</a:t>
            </a:r>
            <a:r>
              <a:rPr lang="zh-CN" altLang="en-US" dirty="0" smtClean="0"/>
              <a:t>、</a:t>
            </a:r>
            <a:r>
              <a:rPr lang="en-US" altLang="zh-CN" dirty="0" smtClean="0"/>
              <a:t>1988</a:t>
            </a:r>
            <a:r>
              <a:rPr lang="zh-CN" altLang="en-US" dirty="0" smtClean="0"/>
              <a:t>年</a:t>
            </a:r>
            <a:r>
              <a:rPr lang="en-US" altLang="zh-CN" dirty="0" smtClean="0"/>
              <a:t>12</a:t>
            </a:r>
            <a:r>
              <a:rPr lang="zh-CN" altLang="en-US" dirty="0" smtClean="0"/>
              <a:t>月前视同缴费年限、过渡系数的连乘积，与</a:t>
            </a:r>
            <a:r>
              <a:rPr lang="en-US" altLang="zh-CN" dirty="0" smtClean="0"/>
              <a:t>2005</a:t>
            </a:r>
            <a:r>
              <a:rPr lang="zh-CN" altLang="en-US" dirty="0" smtClean="0"/>
              <a:t>年度全市在岗职工月平均工资、</a:t>
            </a:r>
            <a:r>
              <a:rPr lang="en-US" altLang="zh-CN" dirty="0" smtClean="0"/>
              <a:t>1989</a:t>
            </a:r>
            <a:r>
              <a:rPr lang="zh-CN" altLang="en-US" dirty="0" smtClean="0"/>
              <a:t>年</a:t>
            </a:r>
            <a:r>
              <a:rPr lang="en-US" altLang="zh-CN" dirty="0" smtClean="0"/>
              <a:t>1</a:t>
            </a:r>
            <a:r>
              <a:rPr lang="zh-CN" altLang="en-US" dirty="0" smtClean="0"/>
              <a:t>月至</a:t>
            </a:r>
            <a:r>
              <a:rPr lang="en-US" altLang="zh-CN" dirty="0" smtClean="0"/>
              <a:t>1997</a:t>
            </a:r>
            <a:r>
              <a:rPr lang="zh-CN" altLang="en-US" dirty="0" smtClean="0"/>
              <a:t>年</a:t>
            </a:r>
            <a:r>
              <a:rPr lang="en-US" altLang="zh-CN" dirty="0" smtClean="0"/>
              <a:t>6</a:t>
            </a:r>
            <a:r>
              <a:rPr lang="zh-CN" altLang="en-US" dirty="0" smtClean="0"/>
              <a:t>月期间个人平均缴费工资指数加</a:t>
            </a:r>
            <a:r>
              <a:rPr lang="en-US" altLang="zh-CN" dirty="0" smtClean="0"/>
              <a:t>0.25</a:t>
            </a:r>
            <a:r>
              <a:rPr lang="zh-CN" altLang="en-US" dirty="0" smtClean="0"/>
              <a:t>、</a:t>
            </a:r>
            <a:r>
              <a:rPr lang="en-US" altLang="zh-CN" dirty="0" smtClean="0"/>
              <a:t>1989</a:t>
            </a:r>
            <a:r>
              <a:rPr lang="zh-CN" altLang="en-US" dirty="0" smtClean="0"/>
              <a:t>年</a:t>
            </a:r>
            <a:r>
              <a:rPr lang="en-US" altLang="zh-CN" dirty="0" smtClean="0"/>
              <a:t>1</a:t>
            </a:r>
            <a:r>
              <a:rPr lang="zh-CN" altLang="en-US" dirty="0" smtClean="0"/>
              <a:t>月至</a:t>
            </a:r>
            <a:r>
              <a:rPr lang="en-US" altLang="zh-CN" dirty="0" smtClean="0"/>
              <a:t>1997</a:t>
            </a:r>
            <a:r>
              <a:rPr lang="zh-CN" altLang="en-US" dirty="0" smtClean="0"/>
              <a:t>年</a:t>
            </a:r>
            <a:r>
              <a:rPr lang="en-US" altLang="zh-CN" dirty="0" smtClean="0"/>
              <a:t>6</a:t>
            </a:r>
            <a:r>
              <a:rPr lang="zh-CN" altLang="en-US" dirty="0" smtClean="0"/>
              <a:t>月期间实际缴费年限、过渡系数的连乘积之和。</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42852"/>
            <a:ext cx="5000628" cy="714356"/>
          </a:xfrm>
        </p:spPr>
        <p:txBody>
          <a:bodyPr>
            <a:normAutofit fontScale="90000"/>
          </a:bodyPr>
          <a:lstStyle/>
          <a:p>
            <a:pPr algn="l"/>
            <a:r>
              <a:rPr lang="zh-CN" altLang="en-US" dirty="0" smtClean="0">
                <a:solidFill>
                  <a:srgbClr val="00B050"/>
                </a:solidFill>
              </a:rPr>
              <a:t>五险业务办理指南</a:t>
            </a:r>
            <a:r>
              <a:rPr lang="en-US" altLang="zh-CN" dirty="0" smtClean="0">
                <a:solidFill>
                  <a:srgbClr val="00B050"/>
                </a:solidFill>
              </a:rPr>
              <a:t>-</a:t>
            </a:r>
            <a:r>
              <a:rPr lang="zh-CN" altLang="en-US" dirty="0" smtClean="0">
                <a:solidFill>
                  <a:srgbClr val="00B050"/>
                </a:solidFill>
              </a:rPr>
              <a:t>养老</a:t>
            </a:r>
            <a:endParaRPr lang="zh-CN" altLang="en-US" dirty="0">
              <a:solidFill>
                <a:srgbClr val="00B050"/>
              </a:solidFill>
            </a:endParaRPr>
          </a:p>
        </p:txBody>
      </p:sp>
      <p:sp>
        <p:nvSpPr>
          <p:cNvPr id="3" name="矩形 2"/>
          <p:cNvSpPr/>
          <p:nvPr/>
        </p:nvSpPr>
        <p:spPr>
          <a:xfrm>
            <a:off x="500034" y="1214422"/>
            <a:ext cx="8215370" cy="1477328"/>
          </a:xfrm>
          <a:prstGeom prst="rect">
            <a:avLst/>
          </a:prstGeom>
        </p:spPr>
        <p:txBody>
          <a:bodyPr wrap="square">
            <a:spAutoFit/>
          </a:bodyPr>
          <a:lstStyle/>
          <a:p>
            <a:r>
              <a:rPr lang="zh-CN" altLang="en-US" dirty="0" smtClean="0"/>
              <a:t>过渡系数为</a:t>
            </a:r>
            <a:r>
              <a:rPr lang="en-US" altLang="zh-CN" dirty="0" smtClean="0"/>
              <a:t>1.3</a:t>
            </a:r>
            <a:r>
              <a:rPr lang="zh-CN" altLang="en-US" dirty="0" smtClean="0"/>
              <a:t>％。计算公式为：</a:t>
            </a:r>
          </a:p>
          <a:p>
            <a:r>
              <a:rPr lang="zh-CN" altLang="en-US" dirty="0" smtClean="0"/>
              <a:t>过渡性养老金＝</a:t>
            </a:r>
            <a:r>
              <a:rPr lang="en-US" altLang="zh-CN" dirty="0" smtClean="0"/>
              <a:t>[2005</a:t>
            </a:r>
            <a:r>
              <a:rPr lang="zh-CN" altLang="en-US" dirty="0" smtClean="0"/>
              <a:t>年度全市在岗职工月平均工资</a:t>
            </a:r>
            <a:r>
              <a:rPr lang="en-US" altLang="zh-CN" dirty="0" smtClean="0"/>
              <a:t>×</a:t>
            </a:r>
            <a:r>
              <a:rPr lang="zh-CN" altLang="en-US" dirty="0" smtClean="0"/>
              <a:t>（社会平均缴费指数</a:t>
            </a:r>
            <a:r>
              <a:rPr lang="en-US" altLang="zh-CN" dirty="0" smtClean="0"/>
              <a:t>+0.25</a:t>
            </a:r>
            <a:r>
              <a:rPr lang="zh-CN" altLang="en-US" dirty="0" smtClean="0"/>
              <a:t>）</a:t>
            </a:r>
            <a:r>
              <a:rPr lang="en-US" altLang="zh-CN" dirty="0" smtClean="0"/>
              <a:t>×1988</a:t>
            </a:r>
            <a:r>
              <a:rPr lang="zh-CN" altLang="en-US" dirty="0" smtClean="0"/>
              <a:t>年</a:t>
            </a:r>
            <a:r>
              <a:rPr lang="en-US" altLang="zh-CN" dirty="0" smtClean="0"/>
              <a:t>12</a:t>
            </a:r>
            <a:r>
              <a:rPr lang="zh-CN" altLang="en-US" dirty="0" smtClean="0"/>
              <a:t>月前视同缴费年限</a:t>
            </a:r>
            <a:r>
              <a:rPr lang="en-US" altLang="zh-CN" dirty="0" smtClean="0"/>
              <a:t>×1.3</a:t>
            </a:r>
            <a:r>
              <a:rPr lang="zh-CN" altLang="en-US" dirty="0" smtClean="0"/>
              <a:t>％</a:t>
            </a:r>
            <a:r>
              <a:rPr lang="en-US" altLang="zh-CN" dirty="0" smtClean="0"/>
              <a:t>]</a:t>
            </a:r>
            <a:r>
              <a:rPr lang="zh-CN" altLang="en-US" dirty="0" smtClean="0"/>
              <a:t>＋</a:t>
            </a:r>
            <a:r>
              <a:rPr lang="en-US" altLang="zh-CN" dirty="0" smtClean="0"/>
              <a:t>[2005</a:t>
            </a:r>
            <a:r>
              <a:rPr lang="zh-CN" altLang="en-US" dirty="0" smtClean="0"/>
              <a:t>年度全市在岗职工月平均工资</a:t>
            </a:r>
            <a:r>
              <a:rPr lang="en-US" altLang="zh-CN" dirty="0" smtClean="0"/>
              <a:t>×</a:t>
            </a:r>
            <a:r>
              <a:rPr lang="zh-CN" altLang="en-US" dirty="0" smtClean="0"/>
              <a:t>（</a:t>
            </a:r>
            <a:r>
              <a:rPr lang="en-US" altLang="zh-CN" dirty="0" smtClean="0"/>
              <a:t>1989</a:t>
            </a:r>
            <a:r>
              <a:rPr lang="zh-CN" altLang="en-US" dirty="0" smtClean="0"/>
              <a:t>年</a:t>
            </a:r>
            <a:r>
              <a:rPr lang="en-US" altLang="zh-CN" dirty="0" smtClean="0"/>
              <a:t>1</a:t>
            </a:r>
            <a:r>
              <a:rPr lang="zh-CN" altLang="en-US" dirty="0" smtClean="0"/>
              <a:t>月至</a:t>
            </a:r>
            <a:r>
              <a:rPr lang="en-US" altLang="zh-CN" dirty="0" smtClean="0"/>
              <a:t>1997</a:t>
            </a:r>
            <a:r>
              <a:rPr lang="zh-CN" altLang="en-US" dirty="0" smtClean="0"/>
              <a:t>年</a:t>
            </a:r>
            <a:r>
              <a:rPr lang="en-US" altLang="zh-CN" dirty="0" smtClean="0"/>
              <a:t>6</a:t>
            </a:r>
            <a:r>
              <a:rPr lang="zh-CN" altLang="en-US" dirty="0" smtClean="0"/>
              <a:t>月个人平均缴费指数</a:t>
            </a:r>
            <a:r>
              <a:rPr lang="en-US" altLang="zh-CN" dirty="0" smtClean="0"/>
              <a:t>+0.25</a:t>
            </a:r>
            <a:r>
              <a:rPr lang="zh-CN" altLang="en-US" dirty="0" smtClean="0"/>
              <a:t>）</a:t>
            </a:r>
            <a:r>
              <a:rPr lang="en-US" altLang="zh-CN" dirty="0" smtClean="0"/>
              <a:t>×1989</a:t>
            </a:r>
            <a:r>
              <a:rPr lang="zh-CN" altLang="en-US" dirty="0" smtClean="0"/>
              <a:t>年</a:t>
            </a:r>
            <a:r>
              <a:rPr lang="en-US" altLang="zh-CN" dirty="0" smtClean="0"/>
              <a:t>1</a:t>
            </a:r>
            <a:r>
              <a:rPr lang="zh-CN" altLang="en-US" dirty="0" smtClean="0"/>
              <a:t>月至</a:t>
            </a:r>
            <a:r>
              <a:rPr lang="en-US" altLang="zh-CN" dirty="0" smtClean="0"/>
              <a:t>1997</a:t>
            </a:r>
            <a:r>
              <a:rPr lang="zh-CN" altLang="en-US" dirty="0" smtClean="0"/>
              <a:t>年</a:t>
            </a:r>
            <a:r>
              <a:rPr lang="en-US" altLang="zh-CN" dirty="0" smtClean="0"/>
              <a:t>6</a:t>
            </a:r>
            <a:r>
              <a:rPr lang="zh-CN" altLang="en-US" dirty="0" smtClean="0"/>
              <a:t>月期间实际缴费年限</a:t>
            </a:r>
            <a:r>
              <a:rPr lang="en-US" altLang="zh-CN" dirty="0" smtClean="0"/>
              <a:t>×1.3</a:t>
            </a:r>
            <a:r>
              <a:rPr lang="zh-CN" altLang="en-US" dirty="0" smtClean="0"/>
              <a:t>％</a:t>
            </a:r>
            <a:r>
              <a:rPr lang="en-US" altLang="zh-CN" dirty="0" smtClean="0"/>
              <a:t>]</a:t>
            </a:r>
            <a:endParaRPr lang="zh-CN" alt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42852"/>
            <a:ext cx="5000628" cy="714356"/>
          </a:xfrm>
        </p:spPr>
        <p:txBody>
          <a:bodyPr>
            <a:normAutofit fontScale="90000"/>
          </a:bodyPr>
          <a:lstStyle/>
          <a:p>
            <a:pPr algn="l"/>
            <a:r>
              <a:rPr lang="zh-CN" altLang="en-US" dirty="0" smtClean="0">
                <a:solidFill>
                  <a:srgbClr val="00B050"/>
                </a:solidFill>
              </a:rPr>
              <a:t>五险业务办理指南</a:t>
            </a:r>
            <a:r>
              <a:rPr lang="en-US" altLang="zh-CN" dirty="0" smtClean="0">
                <a:solidFill>
                  <a:srgbClr val="00B050"/>
                </a:solidFill>
              </a:rPr>
              <a:t>-</a:t>
            </a:r>
            <a:r>
              <a:rPr lang="zh-CN" altLang="en-US" dirty="0" smtClean="0">
                <a:solidFill>
                  <a:srgbClr val="00B050"/>
                </a:solidFill>
              </a:rPr>
              <a:t>养老</a:t>
            </a:r>
            <a:endParaRPr lang="zh-CN" altLang="en-US" dirty="0">
              <a:solidFill>
                <a:srgbClr val="00B050"/>
              </a:solidFill>
            </a:endParaRPr>
          </a:p>
        </p:txBody>
      </p:sp>
      <p:sp>
        <p:nvSpPr>
          <p:cNvPr id="3" name="矩形 2"/>
          <p:cNvSpPr/>
          <p:nvPr/>
        </p:nvSpPr>
        <p:spPr>
          <a:xfrm>
            <a:off x="500034" y="1000108"/>
            <a:ext cx="8215370" cy="4524315"/>
          </a:xfrm>
          <a:prstGeom prst="rect">
            <a:avLst/>
          </a:prstGeom>
        </p:spPr>
        <p:txBody>
          <a:bodyPr wrap="square">
            <a:spAutoFit/>
          </a:bodyPr>
          <a:lstStyle/>
          <a:p>
            <a:r>
              <a:rPr lang="zh-CN" altLang="en-US" b="1" dirty="0" smtClean="0"/>
              <a:t>正常退休须提交的资料：</a:t>
            </a:r>
            <a:endParaRPr lang="en-US" altLang="zh-CN" b="1" dirty="0" smtClean="0"/>
          </a:p>
          <a:p>
            <a:r>
              <a:rPr lang="zh-CN" altLang="en-US" dirty="0" smtClean="0"/>
              <a:t/>
            </a:r>
            <a:br>
              <a:rPr lang="zh-CN" altLang="en-US" dirty="0" smtClean="0"/>
            </a:br>
            <a:r>
              <a:rPr lang="zh-CN" altLang="en-US" dirty="0" smtClean="0"/>
              <a:t>   </a:t>
            </a:r>
            <a:r>
              <a:rPr lang="en-US" altLang="zh-CN" dirty="0" smtClean="0"/>
              <a:t>1</a:t>
            </a:r>
            <a:r>
              <a:rPr lang="zh-CN" altLang="en-US" dirty="0" smtClean="0"/>
              <a:t>）个人档案、本人身份证和</a:t>
            </a:r>
            <a:r>
              <a:rPr lang="en-US" altLang="zh-CN" dirty="0" smtClean="0"/>
              <a:t>《</a:t>
            </a:r>
            <a:r>
              <a:rPr lang="zh-CN" altLang="en-US" dirty="0" smtClean="0"/>
              <a:t>职工社会养老保险手册</a:t>
            </a:r>
            <a:r>
              <a:rPr lang="en-US" altLang="zh-CN" dirty="0" smtClean="0"/>
              <a:t>》</a:t>
            </a:r>
            <a:r>
              <a:rPr lang="zh-CN" altLang="en-US" dirty="0" smtClean="0"/>
              <a:t>、户口簿原件、复印</a:t>
            </a:r>
            <a:endParaRPr lang="en-US" altLang="zh-CN" dirty="0" smtClean="0"/>
          </a:p>
          <a:p>
            <a:r>
              <a:rPr lang="en-US" altLang="zh-CN" dirty="0" smtClean="0"/>
              <a:t>          </a:t>
            </a:r>
            <a:r>
              <a:rPr lang="zh-CN" altLang="en-US" dirty="0" smtClean="0"/>
              <a:t>件；</a:t>
            </a:r>
          </a:p>
          <a:p>
            <a:r>
              <a:rPr lang="en-US" altLang="zh-CN" dirty="0" smtClean="0"/>
              <a:t>   2</a:t>
            </a:r>
            <a:r>
              <a:rPr lang="zh-CN" altLang="en-US" dirty="0" smtClean="0"/>
              <a:t>）</a:t>
            </a:r>
            <a:r>
              <a:rPr lang="en-US" altLang="zh-CN" dirty="0" smtClean="0"/>
              <a:t>1</a:t>
            </a:r>
            <a:r>
              <a:rPr lang="zh-CN" altLang="en-US" dirty="0" smtClean="0"/>
              <a:t>寸照片二张（彩照）</a:t>
            </a:r>
          </a:p>
          <a:p>
            <a:r>
              <a:rPr lang="en-US" altLang="zh-CN" dirty="0" smtClean="0"/>
              <a:t>   3</a:t>
            </a:r>
            <a:r>
              <a:rPr lang="zh-CN" altLang="en-US" dirty="0" smtClean="0"/>
              <a:t>）</a:t>
            </a:r>
            <a:r>
              <a:rPr lang="en-US" altLang="zh-CN" dirty="0" smtClean="0"/>
              <a:t>《</a:t>
            </a:r>
            <a:r>
              <a:rPr lang="zh-CN" altLang="en-US" dirty="0" smtClean="0"/>
              <a:t>厦门市职工退休养老金审批表</a:t>
            </a:r>
            <a:r>
              <a:rPr lang="en-US" altLang="zh-CN" dirty="0" smtClean="0"/>
              <a:t>》</a:t>
            </a:r>
            <a:r>
              <a:rPr lang="zh-CN" altLang="en-US" dirty="0" smtClean="0"/>
              <a:t>；</a:t>
            </a:r>
          </a:p>
          <a:p>
            <a:r>
              <a:rPr lang="en-US" altLang="zh-CN" dirty="0" smtClean="0"/>
              <a:t>   4</a:t>
            </a:r>
            <a:r>
              <a:rPr lang="zh-CN" altLang="en-US" dirty="0" smtClean="0"/>
              <a:t>）</a:t>
            </a:r>
            <a:r>
              <a:rPr lang="en-US" altLang="zh-CN" dirty="0" smtClean="0"/>
              <a:t>《</a:t>
            </a:r>
            <a:r>
              <a:rPr lang="zh-CN" altLang="en-US" dirty="0" smtClean="0"/>
              <a:t>厦门市职工基本养老保险条例</a:t>
            </a:r>
            <a:r>
              <a:rPr lang="en-US" altLang="zh-CN" dirty="0" smtClean="0"/>
              <a:t>》</a:t>
            </a:r>
            <a:r>
              <a:rPr lang="zh-CN" altLang="en-US" dirty="0" smtClean="0"/>
              <a:t>前参保的累计缴费满</a:t>
            </a:r>
            <a:r>
              <a:rPr lang="en-US" altLang="zh-CN" dirty="0" smtClean="0"/>
              <a:t>10</a:t>
            </a:r>
            <a:r>
              <a:rPr lang="zh-CN" altLang="en-US" dirty="0" smtClean="0"/>
              <a:t>年不足</a:t>
            </a:r>
            <a:r>
              <a:rPr lang="en-US" altLang="zh-CN" dirty="0" smtClean="0"/>
              <a:t>15</a:t>
            </a:r>
            <a:r>
              <a:rPr lang="zh-CN" altLang="en-US" dirty="0" smtClean="0"/>
              <a:t>年，需</a:t>
            </a:r>
            <a:endParaRPr lang="en-US" altLang="zh-CN" dirty="0" smtClean="0"/>
          </a:p>
          <a:p>
            <a:r>
              <a:rPr lang="en-US" altLang="zh-CN" dirty="0" smtClean="0"/>
              <a:t>          </a:t>
            </a:r>
            <a:r>
              <a:rPr lang="zh-CN" altLang="en-US" dirty="0" smtClean="0"/>
              <a:t>补足</a:t>
            </a:r>
            <a:r>
              <a:rPr lang="en-US" altLang="zh-CN" dirty="0" smtClean="0"/>
              <a:t>15</a:t>
            </a:r>
            <a:r>
              <a:rPr lang="zh-CN" altLang="en-US" dirty="0" smtClean="0"/>
              <a:t>年；</a:t>
            </a:r>
          </a:p>
          <a:p>
            <a:r>
              <a:rPr lang="en-US" altLang="zh-CN" dirty="0" smtClean="0"/>
              <a:t>   5</a:t>
            </a:r>
            <a:r>
              <a:rPr lang="zh-CN" altLang="en-US" dirty="0" smtClean="0"/>
              <a:t>）地税部门的参保人员减退表。</a:t>
            </a:r>
          </a:p>
          <a:p>
            <a:r>
              <a:rPr lang="en-US" altLang="zh-CN" dirty="0" smtClean="0"/>
              <a:t>   6</a:t>
            </a:r>
            <a:r>
              <a:rPr lang="zh-CN" altLang="en-US" dirty="0" smtClean="0"/>
              <a:t>）退休人员本人的厦门本地且具有银联标志的储蓄卡或借记卡（中信、招商</a:t>
            </a:r>
            <a:endParaRPr lang="en-US" altLang="zh-CN" dirty="0" smtClean="0"/>
          </a:p>
          <a:p>
            <a:r>
              <a:rPr lang="en-US" altLang="zh-CN" dirty="0" smtClean="0"/>
              <a:t>         </a:t>
            </a:r>
            <a:r>
              <a:rPr lang="zh-CN" altLang="en-US" dirty="0" smtClean="0"/>
              <a:t>银行及信用卡除外）。</a:t>
            </a:r>
          </a:p>
          <a:p>
            <a:endParaRPr lang="en-US" altLang="zh-CN" dirty="0" smtClean="0"/>
          </a:p>
          <a:p>
            <a:r>
              <a:rPr lang="zh-CN" altLang="en-US" dirty="0" smtClean="0"/>
              <a:t>原固定工实际缴费年限累计不满</a:t>
            </a:r>
            <a:r>
              <a:rPr lang="en-US" altLang="zh-CN" dirty="0" smtClean="0"/>
              <a:t>10</a:t>
            </a:r>
            <a:r>
              <a:rPr lang="zh-CN" altLang="en-US" dirty="0" smtClean="0"/>
              <a:t>年的，需补足</a:t>
            </a:r>
            <a:r>
              <a:rPr lang="en-US" altLang="zh-CN" dirty="0" smtClean="0"/>
              <a:t>10</a:t>
            </a:r>
            <a:r>
              <a:rPr lang="zh-CN" altLang="en-US" dirty="0" smtClean="0"/>
              <a:t>年。补缴手续按相关规定办理。</a:t>
            </a:r>
          </a:p>
          <a:p>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428604"/>
            <a:ext cx="4932040" cy="1143000"/>
          </a:xfrm>
        </p:spPr>
        <p:txBody>
          <a:bodyPr>
            <a:normAutofit/>
          </a:bodyPr>
          <a:lstStyle/>
          <a:p>
            <a:pPr algn="l"/>
            <a:r>
              <a:rPr lang="zh-CN" altLang="en-US" sz="3200" dirty="0" smtClean="0">
                <a:solidFill>
                  <a:srgbClr val="0000FF"/>
                </a:solidFill>
              </a:rPr>
              <a:t>五险业务办理指南</a:t>
            </a:r>
            <a:r>
              <a:rPr lang="en-US" altLang="zh-CN" sz="3200" dirty="0" smtClean="0">
                <a:solidFill>
                  <a:srgbClr val="0000FF"/>
                </a:solidFill>
              </a:rPr>
              <a:t>-</a:t>
            </a:r>
            <a:r>
              <a:rPr lang="zh-CN" altLang="en-US" sz="3200" dirty="0" smtClean="0">
                <a:solidFill>
                  <a:srgbClr val="0000FF"/>
                </a:solidFill>
              </a:rPr>
              <a:t>失业</a:t>
            </a:r>
            <a:endParaRPr lang="zh-CN" altLang="en-US" sz="3200" dirty="0">
              <a:solidFill>
                <a:srgbClr val="0000FF"/>
              </a:solidFill>
            </a:endParaRPr>
          </a:p>
        </p:txBody>
      </p:sp>
      <p:sp>
        <p:nvSpPr>
          <p:cNvPr id="3" name="矩形 2"/>
          <p:cNvSpPr/>
          <p:nvPr/>
        </p:nvSpPr>
        <p:spPr>
          <a:xfrm>
            <a:off x="357158" y="1142984"/>
            <a:ext cx="8143932" cy="4862870"/>
          </a:xfrm>
          <a:prstGeom prst="rect">
            <a:avLst/>
          </a:prstGeom>
        </p:spPr>
        <p:txBody>
          <a:bodyPr wrap="square">
            <a:spAutoFit/>
          </a:bodyPr>
          <a:lstStyle/>
          <a:p>
            <a:r>
              <a:rPr lang="en-US" altLang="zh-CN" sz="2000" dirty="0" smtClean="0">
                <a:solidFill>
                  <a:srgbClr val="FF0000"/>
                </a:solidFill>
              </a:rPr>
              <a:t>   </a:t>
            </a:r>
          </a:p>
          <a:p>
            <a:r>
              <a:rPr lang="zh-CN" altLang="en-US" b="1" dirty="0" smtClean="0"/>
              <a:t>一、厦门本地户籍人员失业待遇申领的条件：</a:t>
            </a:r>
            <a:endParaRPr lang="en-US" altLang="zh-CN" b="1" dirty="0" smtClean="0"/>
          </a:p>
          <a:p>
            <a:r>
              <a:rPr lang="zh-CN" altLang="en-US" dirty="0" smtClean="0"/>
              <a:t/>
            </a:r>
            <a:br>
              <a:rPr lang="zh-CN" altLang="en-US" dirty="0" smtClean="0"/>
            </a:br>
            <a:r>
              <a:rPr lang="zh-CN" altLang="en-US" dirty="0" smtClean="0"/>
              <a:t>    </a:t>
            </a:r>
            <a:r>
              <a:rPr lang="en-US" altLang="zh-CN" dirty="0" smtClean="0"/>
              <a:t>1</a:t>
            </a:r>
            <a:r>
              <a:rPr lang="zh-CN" altLang="en-US" dirty="0" smtClean="0"/>
              <a:t>、按照规定参加失业保险并履行缴费义务满</a:t>
            </a:r>
            <a:r>
              <a:rPr lang="en-US" altLang="zh-CN" dirty="0" smtClean="0"/>
              <a:t>1</a:t>
            </a:r>
            <a:r>
              <a:rPr lang="zh-CN" altLang="en-US" dirty="0" smtClean="0"/>
              <a:t>年的；</a:t>
            </a:r>
          </a:p>
          <a:p>
            <a:r>
              <a:rPr lang="en-US" altLang="zh-CN" dirty="0" smtClean="0"/>
              <a:t>    2</a:t>
            </a:r>
            <a:r>
              <a:rPr lang="zh-CN" altLang="en-US" dirty="0" smtClean="0"/>
              <a:t>、已办理失业登记，且在失业后两个月内申请有效；</a:t>
            </a:r>
          </a:p>
          <a:p>
            <a:r>
              <a:rPr lang="en-US" altLang="zh-CN" dirty="0" smtClean="0"/>
              <a:t>    3</a:t>
            </a:r>
            <a:r>
              <a:rPr lang="zh-CN" altLang="en-US" dirty="0" smtClean="0"/>
              <a:t>、非因本人意愿中断就业的（非个人辞职）并有求职要求的</a:t>
            </a:r>
          </a:p>
          <a:p>
            <a:endParaRPr lang="en-US" altLang="zh-CN" dirty="0" smtClean="0"/>
          </a:p>
          <a:p>
            <a:endParaRPr lang="en-US" altLang="zh-CN" dirty="0" smtClean="0"/>
          </a:p>
          <a:p>
            <a:r>
              <a:rPr lang="zh-CN" altLang="en-US" dirty="0" smtClean="0"/>
              <a:t>         符合以上条件的本市失业人员，在用人单位停保后过三个工作日，携带以上材料到用人单位所属的社保中心，填写</a:t>
            </a:r>
            <a:r>
              <a:rPr lang="en-US" altLang="zh-CN" dirty="0" smtClean="0"/>
              <a:t>《</a:t>
            </a:r>
            <a:r>
              <a:rPr lang="zh-CN" altLang="en-US" dirty="0" smtClean="0"/>
              <a:t>厦门市失业人员领取失业保险金申请表</a:t>
            </a:r>
            <a:r>
              <a:rPr lang="en-US" altLang="zh-CN" dirty="0" smtClean="0"/>
              <a:t>》</a:t>
            </a:r>
            <a:r>
              <a:rPr lang="zh-CN" altLang="en-US" dirty="0" smtClean="0"/>
              <a:t>，办理申请失业保险金手续；</a:t>
            </a:r>
          </a:p>
          <a:p>
            <a:endParaRPr lang="en-US" altLang="zh-CN" dirty="0" smtClean="0"/>
          </a:p>
          <a:p>
            <a:r>
              <a:rPr lang="zh-CN" altLang="en-US" dirty="0" smtClean="0"/>
              <a:t>        失业员工在领取失业救济金期间因有再就业；到国</a:t>
            </a:r>
            <a:r>
              <a:rPr lang="en-US" altLang="zh-CN" dirty="0" smtClean="0"/>
              <a:t>(</a:t>
            </a:r>
            <a:r>
              <a:rPr lang="zh-CN" altLang="en-US" dirty="0" smtClean="0"/>
              <a:t>境</a:t>
            </a:r>
            <a:r>
              <a:rPr lang="en-US" altLang="zh-CN" dirty="0" smtClean="0"/>
              <a:t>)</a:t>
            </a:r>
            <a:r>
              <a:rPr lang="zh-CN" altLang="en-US" dirty="0" smtClean="0"/>
              <a:t>外定居；已办理退休手续；无正当理由，两次不接受劳动部门所属的就业服务机构介绍的职业；劳动教养或被判入监服刑；法律法规有其他规定的情形之一的，经审核确认后，停发其失业救济金。 </a:t>
            </a:r>
            <a:br>
              <a:rPr lang="zh-CN" altLang="en-US" dirty="0" smtClean="0"/>
            </a:br>
            <a:endParaRPr lang="zh-CN" alt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428604"/>
            <a:ext cx="4932040" cy="1143000"/>
          </a:xfrm>
        </p:spPr>
        <p:txBody>
          <a:bodyPr>
            <a:normAutofit/>
          </a:bodyPr>
          <a:lstStyle/>
          <a:p>
            <a:pPr algn="l"/>
            <a:r>
              <a:rPr lang="zh-CN" altLang="en-US" sz="3200" dirty="0" smtClean="0">
                <a:solidFill>
                  <a:srgbClr val="0000FF"/>
                </a:solidFill>
              </a:rPr>
              <a:t>五险业务办理指南</a:t>
            </a:r>
            <a:r>
              <a:rPr lang="en-US" altLang="zh-CN" sz="3200" dirty="0" smtClean="0">
                <a:solidFill>
                  <a:srgbClr val="0000FF"/>
                </a:solidFill>
              </a:rPr>
              <a:t>-</a:t>
            </a:r>
            <a:r>
              <a:rPr lang="zh-CN" altLang="en-US" sz="3200" dirty="0" smtClean="0">
                <a:solidFill>
                  <a:srgbClr val="0000FF"/>
                </a:solidFill>
              </a:rPr>
              <a:t>失业</a:t>
            </a:r>
            <a:endParaRPr lang="zh-CN" altLang="en-US" sz="3200" dirty="0">
              <a:solidFill>
                <a:srgbClr val="FFC000"/>
              </a:solidFill>
            </a:endParaRPr>
          </a:p>
        </p:txBody>
      </p:sp>
      <p:sp>
        <p:nvSpPr>
          <p:cNvPr id="3" name="矩形 2"/>
          <p:cNvSpPr/>
          <p:nvPr/>
        </p:nvSpPr>
        <p:spPr>
          <a:xfrm>
            <a:off x="357158" y="1571612"/>
            <a:ext cx="8143932" cy="3416320"/>
          </a:xfrm>
          <a:prstGeom prst="rect">
            <a:avLst/>
          </a:prstGeom>
        </p:spPr>
        <p:txBody>
          <a:bodyPr wrap="square">
            <a:spAutoFit/>
          </a:bodyPr>
          <a:lstStyle/>
          <a:p>
            <a:r>
              <a:rPr lang="en-US" altLang="zh-CN" b="1" dirty="0" smtClean="0"/>
              <a:t> </a:t>
            </a:r>
            <a:r>
              <a:rPr lang="zh-CN" altLang="en-US" b="1" dirty="0" smtClean="0"/>
              <a:t>二、失业员工领取失业救济金的计算标准：</a:t>
            </a:r>
            <a:endParaRPr lang="en-US" altLang="zh-CN" b="1" dirty="0" smtClean="0"/>
          </a:p>
          <a:p>
            <a:endParaRPr lang="en-US" altLang="zh-CN" b="1" dirty="0" smtClean="0"/>
          </a:p>
          <a:p>
            <a:r>
              <a:rPr lang="zh-CN" altLang="en-US" dirty="0" smtClean="0"/>
              <a:t>全市统一发放标准：</a:t>
            </a:r>
          </a:p>
          <a:p>
            <a:r>
              <a:rPr lang="zh-CN" altLang="en-US" dirty="0" smtClean="0"/>
              <a:t>一档：累计缴费时间满</a:t>
            </a:r>
            <a:r>
              <a:rPr lang="en-US" altLang="zh-CN" dirty="0" smtClean="0"/>
              <a:t>1</a:t>
            </a:r>
            <a:r>
              <a:rPr lang="zh-CN" altLang="en-US" dirty="0" smtClean="0"/>
              <a:t>年不足</a:t>
            </a:r>
            <a:r>
              <a:rPr lang="en-US" altLang="zh-CN" dirty="0" smtClean="0"/>
              <a:t>5</a:t>
            </a:r>
            <a:r>
              <a:rPr lang="zh-CN" altLang="en-US" dirty="0" smtClean="0"/>
              <a:t>年的：最低工资</a:t>
            </a:r>
            <a:r>
              <a:rPr lang="en-US" altLang="zh-CN" dirty="0" smtClean="0"/>
              <a:t>×0.85</a:t>
            </a:r>
            <a:r>
              <a:rPr lang="zh-CN" altLang="en-US" dirty="0" smtClean="0"/>
              <a:t> </a:t>
            </a:r>
          </a:p>
          <a:p>
            <a:r>
              <a:rPr lang="zh-CN" altLang="en-US" dirty="0" smtClean="0"/>
              <a:t>二档：累计缴费时间满</a:t>
            </a:r>
            <a:r>
              <a:rPr lang="en-US" altLang="zh-CN" dirty="0" smtClean="0"/>
              <a:t>5</a:t>
            </a:r>
            <a:r>
              <a:rPr lang="zh-CN" altLang="en-US" dirty="0" smtClean="0"/>
              <a:t>年不足</a:t>
            </a:r>
            <a:r>
              <a:rPr lang="en-US" altLang="zh-CN" dirty="0" smtClean="0"/>
              <a:t>9</a:t>
            </a:r>
            <a:r>
              <a:rPr lang="zh-CN" altLang="en-US" dirty="0" smtClean="0"/>
              <a:t>年的：最低工资</a:t>
            </a:r>
            <a:r>
              <a:rPr lang="en-US" altLang="zh-CN" dirty="0" smtClean="0"/>
              <a:t>×0.9</a:t>
            </a:r>
            <a:r>
              <a:rPr lang="zh-CN" altLang="en-US" dirty="0" smtClean="0"/>
              <a:t> </a:t>
            </a:r>
          </a:p>
          <a:p>
            <a:r>
              <a:rPr lang="zh-CN" altLang="en-US" dirty="0" smtClean="0"/>
              <a:t>三档：累计缴费时间</a:t>
            </a:r>
            <a:r>
              <a:rPr lang="en-US" altLang="zh-CN" dirty="0" smtClean="0"/>
              <a:t>9</a:t>
            </a:r>
            <a:r>
              <a:rPr lang="zh-CN" altLang="en-US" dirty="0" smtClean="0"/>
              <a:t>年以上：最低工资</a:t>
            </a:r>
            <a:r>
              <a:rPr lang="en-US" altLang="zh-CN" dirty="0" smtClean="0"/>
              <a:t>×0.95</a:t>
            </a:r>
            <a:endParaRPr lang="zh-CN" altLang="en-US" dirty="0" smtClean="0"/>
          </a:p>
          <a:p>
            <a:r>
              <a:rPr lang="zh-CN" altLang="en-US" dirty="0" smtClean="0"/>
              <a:t>根据</a:t>
            </a:r>
            <a:r>
              <a:rPr lang="en-US" altLang="zh-CN" dirty="0" smtClean="0"/>
              <a:t>《</a:t>
            </a:r>
            <a:r>
              <a:rPr lang="zh-CN" altLang="en-US" dirty="0" smtClean="0"/>
              <a:t>社会保险法</a:t>
            </a:r>
            <a:r>
              <a:rPr lang="en-US" altLang="zh-CN" dirty="0" smtClean="0"/>
              <a:t>》</a:t>
            </a:r>
            <a:r>
              <a:rPr lang="zh-CN" altLang="en-US" dirty="0" smtClean="0"/>
              <a:t>的规定，从</a:t>
            </a:r>
            <a:r>
              <a:rPr lang="en-US" altLang="zh-CN" dirty="0" smtClean="0"/>
              <a:t>2011</a:t>
            </a:r>
            <a:r>
              <a:rPr lang="zh-CN" altLang="en-US" dirty="0" smtClean="0"/>
              <a:t>年</a:t>
            </a:r>
            <a:r>
              <a:rPr lang="en-US" altLang="zh-CN" dirty="0" smtClean="0"/>
              <a:t>7</a:t>
            </a:r>
            <a:r>
              <a:rPr lang="zh-CN" altLang="en-US" dirty="0" smtClean="0"/>
              <a:t>月</a:t>
            </a:r>
            <a:r>
              <a:rPr lang="en-US" altLang="zh-CN" dirty="0" smtClean="0"/>
              <a:t>1</a:t>
            </a:r>
            <a:r>
              <a:rPr lang="zh-CN" altLang="en-US" dirty="0" smtClean="0"/>
              <a:t>日起，失业保险基金为领取失业保险金期间的失业人员缴纳职工医疗保险，缴纳期限和领取期限相一致。 </a:t>
            </a:r>
          </a:p>
          <a:p>
            <a:endParaRPr lang="en-US" altLang="zh-CN" dirty="0" smtClean="0"/>
          </a:p>
          <a:p>
            <a:endParaRPr lang="en-US" altLang="zh-CN" dirty="0" smtClean="0"/>
          </a:p>
          <a:p>
            <a:r>
              <a:rPr lang="en-US" altLang="zh-CN" dirty="0" smtClean="0"/>
              <a:t/>
            </a:r>
            <a:br>
              <a:rPr lang="en-US" altLang="zh-CN" dirty="0" smtClean="0"/>
            </a:b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0"/>
            <a:ext cx="5004048" cy="1143000"/>
          </a:xfrm>
        </p:spPr>
        <p:txBody>
          <a:bodyPr/>
          <a:lstStyle/>
          <a:p>
            <a:pPr algn="l"/>
            <a:r>
              <a:rPr lang="zh-CN" altLang="en-US" b="1" dirty="0" smtClean="0">
                <a:solidFill>
                  <a:srgbClr val="002060"/>
                </a:solidFill>
              </a:rPr>
              <a:t>目录</a:t>
            </a:r>
            <a:endParaRPr lang="zh-CN" altLang="en-US" b="1" dirty="0">
              <a:solidFill>
                <a:srgbClr val="002060"/>
              </a:solidFill>
            </a:endParaRPr>
          </a:p>
        </p:txBody>
      </p:sp>
      <p:sp>
        <p:nvSpPr>
          <p:cNvPr id="3" name="内容占位符 2"/>
          <p:cNvSpPr>
            <a:spLocks noGrp="1"/>
          </p:cNvSpPr>
          <p:nvPr>
            <p:ph idx="4294967295"/>
          </p:nvPr>
        </p:nvSpPr>
        <p:spPr>
          <a:xfrm>
            <a:off x="500034" y="1196753"/>
            <a:ext cx="7929618" cy="4589702"/>
          </a:xfrm>
        </p:spPr>
        <p:txBody>
          <a:bodyPr>
            <a:normAutofit/>
          </a:bodyPr>
          <a:lstStyle/>
          <a:p>
            <a:pPr>
              <a:lnSpc>
                <a:spcPct val="150000"/>
              </a:lnSpc>
            </a:pPr>
            <a:r>
              <a:rPr lang="zh-CN" altLang="en-US" dirty="0" smtClean="0"/>
              <a:t>厦门社保操作介绍</a:t>
            </a:r>
            <a:endParaRPr lang="en-US" altLang="zh-CN" dirty="0" smtClean="0"/>
          </a:p>
          <a:p>
            <a:pPr>
              <a:lnSpc>
                <a:spcPct val="150000"/>
              </a:lnSpc>
            </a:pPr>
            <a:r>
              <a:rPr lang="en-US" altLang="zh-CN" dirty="0" smtClean="0"/>
              <a:t>2014</a:t>
            </a:r>
            <a:r>
              <a:rPr lang="zh-CN" altLang="en-US" dirty="0" smtClean="0"/>
              <a:t>年度厦门社保缴费比例明细</a:t>
            </a:r>
            <a:endParaRPr lang="en-US" altLang="zh-CN" dirty="0" smtClean="0"/>
          </a:p>
          <a:p>
            <a:pPr>
              <a:lnSpc>
                <a:spcPct val="150000"/>
              </a:lnSpc>
            </a:pPr>
            <a:r>
              <a:rPr lang="zh-CN" altLang="en-US" dirty="0" smtClean="0"/>
              <a:t>办社会保障卡须知</a:t>
            </a:r>
            <a:endParaRPr lang="en-US" altLang="zh-CN" dirty="0" smtClean="0"/>
          </a:p>
          <a:p>
            <a:pPr>
              <a:lnSpc>
                <a:spcPct val="150000"/>
              </a:lnSpc>
            </a:pPr>
            <a:r>
              <a:rPr lang="zh-CN" altLang="en-US" dirty="0" smtClean="0"/>
              <a:t>厦门社保查询指南</a:t>
            </a:r>
            <a:endParaRPr lang="en-US" altLang="zh-CN" dirty="0" smtClean="0"/>
          </a:p>
          <a:p>
            <a:pPr>
              <a:lnSpc>
                <a:spcPct val="150000"/>
              </a:lnSpc>
            </a:pPr>
            <a:r>
              <a:rPr lang="zh-CN" altLang="en-US" dirty="0" smtClean="0"/>
              <a:t>五险业务办理指南</a:t>
            </a:r>
            <a:r>
              <a:rPr lang="zh-CN" altLang="en-US" sz="1800" dirty="0" smtClean="0"/>
              <a:t>（养老、失业、医疗、工伤、生育、转保）</a:t>
            </a:r>
            <a:endParaRPr lang="en-US" altLang="zh-CN" sz="1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428604"/>
            <a:ext cx="4932040" cy="1143000"/>
          </a:xfrm>
        </p:spPr>
        <p:txBody>
          <a:bodyPr>
            <a:normAutofit/>
          </a:bodyPr>
          <a:lstStyle/>
          <a:p>
            <a:pPr algn="l"/>
            <a:r>
              <a:rPr lang="zh-CN" altLang="en-US" sz="3200" dirty="0" smtClean="0">
                <a:solidFill>
                  <a:srgbClr val="0000FF"/>
                </a:solidFill>
              </a:rPr>
              <a:t>五险业务办理指南</a:t>
            </a:r>
            <a:r>
              <a:rPr lang="en-US" altLang="zh-CN" sz="3200" dirty="0" smtClean="0">
                <a:solidFill>
                  <a:srgbClr val="0000FF"/>
                </a:solidFill>
              </a:rPr>
              <a:t>-</a:t>
            </a:r>
            <a:r>
              <a:rPr lang="zh-CN" altLang="en-US" sz="3200" dirty="0" smtClean="0">
                <a:solidFill>
                  <a:srgbClr val="0000FF"/>
                </a:solidFill>
              </a:rPr>
              <a:t>失业</a:t>
            </a:r>
            <a:endParaRPr lang="zh-CN" altLang="en-US" sz="3200" dirty="0">
              <a:solidFill>
                <a:srgbClr val="FFC000"/>
              </a:solidFill>
            </a:endParaRPr>
          </a:p>
        </p:txBody>
      </p:sp>
      <p:sp>
        <p:nvSpPr>
          <p:cNvPr id="3" name="矩形 2"/>
          <p:cNvSpPr/>
          <p:nvPr/>
        </p:nvSpPr>
        <p:spPr>
          <a:xfrm>
            <a:off x="357158" y="1214422"/>
            <a:ext cx="8143932" cy="3724096"/>
          </a:xfrm>
          <a:prstGeom prst="rect">
            <a:avLst/>
          </a:prstGeom>
        </p:spPr>
        <p:txBody>
          <a:bodyPr wrap="square">
            <a:spAutoFit/>
          </a:bodyPr>
          <a:lstStyle/>
          <a:p>
            <a:r>
              <a:rPr lang="en-US" altLang="zh-CN" sz="2000" dirty="0" smtClean="0">
                <a:solidFill>
                  <a:srgbClr val="FF0000"/>
                </a:solidFill>
              </a:rPr>
              <a:t>   </a:t>
            </a:r>
          </a:p>
          <a:p>
            <a:r>
              <a:rPr lang="en-US" altLang="zh-CN" dirty="0" smtClean="0"/>
              <a:t>  </a:t>
            </a:r>
            <a:r>
              <a:rPr lang="zh-CN" altLang="en-US" b="1" dirty="0" smtClean="0"/>
              <a:t>三、申请失业待遇所需提交资料：</a:t>
            </a:r>
            <a:endParaRPr lang="en-US" altLang="zh-CN" b="1" dirty="0" smtClean="0"/>
          </a:p>
          <a:p>
            <a:endParaRPr lang="en-US" altLang="zh-CN" dirty="0" smtClean="0"/>
          </a:p>
          <a:p>
            <a:r>
              <a:rPr lang="en-US" altLang="zh-CN" dirty="0" smtClean="0"/>
              <a:t>1</a:t>
            </a:r>
            <a:r>
              <a:rPr lang="zh-CN" altLang="en-US" dirty="0" smtClean="0"/>
              <a:t>、</a:t>
            </a:r>
            <a:r>
              <a:rPr lang="en-US" altLang="zh-CN" dirty="0" smtClean="0"/>
              <a:t>《</a:t>
            </a:r>
            <a:r>
              <a:rPr lang="zh-CN" altLang="en-US" dirty="0" smtClean="0"/>
              <a:t>就业失业登记证</a:t>
            </a:r>
            <a:r>
              <a:rPr lang="en-US" altLang="zh-CN" dirty="0" smtClean="0"/>
              <a:t>》</a:t>
            </a:r>
            <a:r>
              <a:rPr lang="zh-CN" altLang="en-US" dirty="0" smtClean="0"/>
              <a:t>、</a:t>
            </a:r>
            <a:r>
              <a:rPr lang="en-US" altLang="zh-CN" dirty="0" smtClean="0"/>
              <a:t>《</a:t>
            </a:r>
            <a:r>
              <a:rPr lang="zh-CN" altLang="en-US" dirty="0" smtClean="0"/>
              <a:t>养老保险手册</a:t>
            </a:r>
            <a:r>
              <a:rPr lang="en-US" altLang="zh-CN" dirty="0" smtClean="0"/>
              <a:t>》</a:t>
            </a:r>
            <a:r>
              <a:rPr lang="zh-CN" altLang="en-US" dirty="0" smtClean="0"/>
              <a:t>、</a:t>
            </a:r>
            <a:r>
              <a:rPr lang="en-US" altLang="zh-CN" dirty="0" smtClean="0"/>
              <a:t>《</a:t>
            </a:r>
            <a:r>
              <a:rPr lang="zh-CN" altLang="en-US" dirty="0" smtClean="0"/>
              <a:t>劳动就业手册</a:t>
            </a:r>
            <a:r>
              <a:rPr lang="en-US" altLang="zh-CN" dirty="0" smtClean="0"/>
              <a:t>》</a:t>
            </a:r>
            <a:r>
              <a:rPr lang="zh-CN" altLang="en-US" dirty="0" smtClean="0"/>
              <a:t>（有办过的需提供）；</a:t>
            </a:r>
          </a:p>
          <a:p>
            <a:r>
              <a:rPr lang="en-US" altLang="zh-CN" dirty="0" smtClean="0"/>
              <a:t>2</a:t>
            </a:r>
            <a:r>
              <a:rPr lang="zh-CN" altLang="en-US" dirty="0" smtClean="0"/>
              <a:t>、本人银联标识的厦门银行卡（除招商银行、中信银行、民生银行外）；</a:t>
            </a:r>
          </a:p>
          <a:p>
            <a:r>
              <a:rPr lang="en-US" altLang="zh-CN" dirty="0" smtClean="0"/>
              <a:t>3</a:t>
            </a:r>
            <a:r>
              <a:rPr lang="zh-CN" altLang="en-US" dirty="0" smtClean="0"/>
              <a:t>、本人社会保障卡和本人档案（内含劳动合同和招工登记表或人才介绍信）；</a:t>
            </a:r>
          </a:p>
          <a:p>
            <a:r>
              <a:rPr lang="zh-CN" altLang="en-US" dirty="0" smtClean="0"/>
              <a:t>注：</a:t>
            </a:r>
            <a:r>
              <a:rPr lang="en-US" altLang="zh-CN" dirty="0" smtClean="0"/>
              <a:t>2003</a:t>
            </a:r>
            <a:r>
              <a:rPr lang="zh-CN" altLang="en-US" dirty="0" smtClean="0"/>
              <a:t>年以前就业或有调动经历的须提供本人档案；异地调入厦门的须提供调入前地区失业保险经办部门开具的失业保险缴费证明。</a:t>
            </a:r>
          </a:p>
          <a:p>
            <a:endParaRPr lang="en-US" altLang="zh-CN" dirty="0" smtClean="0"/>
          </a:p>
          <a:p>
            <a:r>
              <a:rPr lang="zh-CN" altLang="en-US" dirty="0" smtClean="0"/>
              <a:t/>
            </a:r>
            <a:br>
              <a:rPr lang="zh-CN" altLang="en-US" dirty="0" smtClean="0"/>
            </a:br>
            <a:endParaRPr lang="zh-CN" altLang="en-US" dirty="0" smtClean="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428604"/>
            <a:ext cx="4932040" cy="1143000"/>
          </a:xfrm>
        </p:spPr>
        <p:txBody>
          <a:bodyPr>
            <a:normAutofit/>
          </a:bodyPr>
          <a:lstStyle/>
          <a:p>
            <a:pPr algn="l"/>
            <a:r>
              <a:rPr lang="zh-CN" altLang="en-US" sz="3200" dirty="0" smtClean="0">
                <a:solidFill>
                  <a:srgbClr val="0000FF"/>
                </a:solidFill>
              </a:rPr>
              <a:t>五险业务办理指南</a:t>
            </a:r>
            <a:r>
              <a:rPr lang="en-US" altLang="zh-CN" sz="3200" dirty="0" smtClean="0">
                <a:solidFill>
                  <a:srgbClr val="0000FF"/>
                </a:solidFill>
              </a:rPr>
              <a:t>-</a:t>
            </a:r>
            <a:r>
              <a:rPr lang="zh-CN" altLang="en-US" sz="3200" dirty="0" smtClean="0">
                <a:solidFill>
                  <a:srgbClr val="0000FF"/>
                </a:solidFill>
              </a:rPr>
              <a:t>失业</a:t>
            </a:r>
            <a:endParaRPr lang="zh-CN" altLang="en-US" sz="3200" dirty="0">
              <a:solidFill>
                <a:srgbClr val="FFC000"/>
              </a:solidFill>
            </a:endParaRPr>
          </a:p>
        </p:txBody>
      </p:sp>
      <p:sp>
        <p:nvSpPr>
          <p:cNvPr id="3" name="矩形 2"/>
          <p:cNvSpPr/>
          <p:nvPr/>
        </p:nvSpPr>
        <p:spPr>
          <a:xfrm>
            <a:off x="357158" y="1142984"/>
            <a:ext cx="8143932" cy="4585871"/>
          </a:xfrm>
          <a:prstGeom prst="rect">
            <a:avLst/>
          </a:prstGeom>
        </p:spPr>
        <p:txBody>
          <a:bodyPr wrap="square">
            <a:spAutoFit/>
          </a:bodyPr>
          <a:lstStyle/>
          <a:p>
            <a:r>
              <a:rPr lang="en-US" altLang="zh-CN" sz="2000" dirty="0" smtClean="0">
                <a:solidFill>
                  <a:srgbClr val="FF0000"/>
                </a:solidFill>
              </a:rPr>
              <a:t>   </a:t>
            </a:r>
          </a:p>
          <a:p>
            <a:r>
              <a:rPr lang="zh-CN" altLang="en-US" b="1" dirty="0" smtClean="0"/>
              <a:t>一、厦门外地人员失业待遇申领的条件：</a:t>
            </a:r>
            <a:endParaRPr lang="en-US" altLang="zh-CN" b="1" dirty="0" smtClean="0"/>
          </a:p>
          <a:p>
            <a:endParaRPr lang="en-US" altLang="zh-CN" dirty="0" smtClean="0"/>
          </a:p>
          <a:p>
            <a:r>
              <a:rPr lang="zh-CN" altLang="en-US" dirty="0" smtClean="0"/>
              <a:t>（一）按照规定参加失业保险，所在用人单位已按照规定履行缴费义务满一年的；</a:t>
            </a:r>
          </a:p>
          <a:p>
            <a:r>
              <a:rPr lang="zh-CN" altLang="en-US" dirty="0" smtClean="0"/>
              <a:t>（二）劳动合同期满未续订或者用人单位提前解除劳动合同的。</a:t>
            </a:r>
          </a:p>
          <a:p>
            <a:endParaRPr lang="zh-CN" altLang="en-US" dirty="0" smtClean="0"/>
          </a:p>
          <a:p>
            <a:endParaRPr lang="en-US" altLang="zh-CN" dirty="0" smtClean="0"/>
          </a:p>
          <a:p>
            <a:r>
              <a:rPr lang="zh-CN" altLang="en-US" dirty="0" smtClean="0"/>
              <a:t>         符合以上条件的失业人员，在用人单位停保后过三个工作日，携带以上材料到用人单位所属的社保中心办理申请失业保险金手续；</a:t>
            </a:r>
          </a:p>
          <a:p>
            <a:endParaRPr lang="en-US" altLang="zh-CN" dirty="0" smtClean="0"/>
          </a:p>
          <a:p>
            <a:r>
              <a:rPr lang="zh-CN" altLang="en-US" dirty="0" smtClean="0"/>
              <a:t>        失业员工在领取失业救济金期间因有再就业；到国</a:t>
            </a:r>
            <a:r>
              <a:rPr lang="en-US" altLang="zh-CN" dirty="0" smtClean="0"/>
              <a:t>(</a:t>
            </a:r>
            <a:r>
              <a:rPr lang="zh-CN" altLang="en-US" dirty="0" smtClean="0"/>
              <a:t>境</a:t>
            </a:r>
            <a:r>
              <a:rPr lang="en-US" altLang="zh-CN" dirty="0" smtClean="0"/>
              <a:t>)</a:t>
            </a:r>
            <a:r>
              <a:rPr lang="zh-CN" altLang="en-US" dirty="0" smtClean="0"/>
              <a:t>外定居；已办理退休手续；无正当理由，两次不接受劳动部门所属的就业服务机构介绍的职业；劳动教养或被判入监服刑；法律法规有其他规定的情形之一的，经审核确认后，停发其失业救济金。 </a:t>
            </a:r>
            <a:br>
              <a:rPr lang="zh-CN" altLang="en-US" dirty="0" smtClean="0"/>
            </a:br>
            <a:endParaRPr lang="zh-CN" alt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428604"/>
            <a:ext cx="4932040" cy="1143000"/>
          </a:xfrm>
        </p:spPr>
        <p:txBody>
          <a:bodyPr>
            <a:normAutofit/>
          </a:bodyPr>
          <a:lstStyle/>
          <a:p>
            <a:pPr algn="l"/>
            <a:r>
              <a:rPr lang="zh-CN" altLang="en-US" sz="3200" dirty="0" smtClean="0">
                <a:solidFill>
                  <a:srgbClr val="0000FF"/>
                </a:solidFill>
              </a:rPr>
              <a:t>五险业务办理指南</a:t>
            </a:r>
            <a:r>
              <a:rPr lang="en-US" altLang="zh-CN" sz="3200" dirty="0" smtClean="0">
                <a:solidFill>
                  <a:srgbClr val="0000FF"/>
                </a:solidFill>
              </a:rPr>
              <a:t>-</a:t>
            </a:r>
            <a:r>
              <a:rPr lang="zh-CN" altLang="en-US" sz="3200" dirty="0" smtClean="0">
                <a:solidFill>
                  <a:srgbClr val="0000FF"/>
                </a:solidFill>
              </a:rPr>
              <a:t>失业</a:t>
            </a:r>
            <a:endParaRPr lang="zh-CN" altLang="en-US" sz="3200" dirty="0">
              <a:solidFill>
                <a:srgbClr val="FFC000"/>
              </a:solidFill>
            </a:endParaRPr>
          </a:p>
        </p:txBody>
      </p:sp>
      <p:sp>
        <p:nvSpPr>
          <p:cNvPr id="3" name="矩形 2"/>
          <p:cNvSpPr/>
          <p:nvPr/>
        </p:nvSpPr>
        <p:spPr>
          <a:xfrm>
            <a:off x="357158" y="1571612"/>
            <a:ext cx="8143932" cy="3693319"/>
          </a:xfrm>
          <a:prstGeom prst="rect">
            <a:avLst/>
          </a:prstGeom>
        </p:spPr>
        <p:txBody>
          <a:bodyPr wrap="square">
            <a:spAutoFit/>
          </a:bodyPr>
          <a:lstStyle/>
          <a:p>
            <a:r>
              <a:rPr lang="en-US" altLang="zh-CN" b="1" dirty="0" smtClean="0"/>
              <a:t> </a:t>
            </a:r>
            <a:r>
              <a:rPr lang="zh-CN" altLang="en-US" b="1" dirty="0" smtClean="0"/>
              <a:t>二、失业员工领取失业救济金的计算标准：</a:t>
            </a:r>
            <a:endParaRPr lang="en-US" altLang="zh-CN" b="1" dirty="0" smtClean="0"/>
          </a:p>
          <a:p>
            <a:endParaRPr lang="en-US" altLang="zh-CN" b="1" dirty="0" smtClean="0"/>
          </a:p>
          <a:p>
            <a:r>
              <a:rPr lang="zh-CN" altLang="en-US" dirty="0" smtClean="0"/>
              <a:t>累计缴费时间满</a:t>
            </a:r>
            <a:r>
              <a:rPr lang="en-US" altLang="zh-CN" dirty="0" smtClean="0"/>
              <a:t>1</a:t>
            </a:r>
            <a:r>
              <a:rPr lang="zh-CN" altLang="en-US" dirty="0" smtClean="0"/>
              <a:t>年不足</a:t>
            </a:r>
            <a:r>
              <a:rPr lang="en-US" altLang="zh-CN" dirty="0" smtClean="0"/>
              <a:t>3</a:t>
            </a:r>
            <a:r>
              <a:rPr lang="zh-CN" altLang="en-US" dirty="0" smtClean="0"/>
              <a:t>年的按累计缴费总额的</a:t>
            </a:r>
            <a:r>
              <a:rPr lang="en-US" altLang="zh-CN" dirty="0" smtClean="0"/>
              <a:t>60%</a:t>
            </a:r>
            <a:r>
              <a:rPr lang="zh-CN" altLang="en-US" dirty="0" smtClean="0"/>
              <a:t>计发；</a:t>
            </a:r>
          </a:p>
          <a:p>
            <a:r>
              <a:rPr lang="zh-CN" altLang="en-US" dirty="0" smtClean="0"/>
              <a:t>累计缴费时间满</a:t>
            </a:r>
            <a:r>
              <a:rPr lang="en-US" altLang="zh-CN" dirty="0" smtClean="0"/>
              <a:t>3</a:t>
            </a:r>
            <a:r>
              <a:rPr lang="zh-CN" altLang="en-US" dirty="0" smtClean="0"/>
              <a:t>年不足</a:t>
            </a:r>
            <a:r>
              <a:rPr lang="en-US" altLang="zh-CN" dirty="0" smtClean="0"/>
              <a:t>5</a:t>
            </a:r>
            <a:r>
              <a:rPr lang="zh-CN" altLang="en-US" dirty="0" smtClean="0"/>
              <a:t>年的按累计缴费总额的</a:t>
            </a:r>
            <a:r>
              <a:rPr lang="en-US" altLang="zh-CN" dirty="0" smtClean="0"/>
              <a:t>75%</a:t>
            </a:r>
            <a:r>
              <a:rPr lang="zh-CN" altLang="en-US" dirty="0" smtClean="0"/>
              <a:t>计发；</a:t>
            </a:r>
          </a:p>
          <a:p>
            <a:r>
              <a:rPr lang="zh-CN" altLang="en-US" dirty="0" smtClean="0"/>
              <a:t>累计缴费时间</a:t>
            </a:r>
            <a:r>
              <a:rPr lang="en-US" altLang="zh-CN" dirty="0" smtClean="0"/>
              <a:t>5</a:t>
            </a:r>
            <a:r>
              <a:rPr lang="zh-CN" altLang="en-US" dirty="0" smtClean="0"/>
              <a:t>年以上的按累计缴费总额的</a:t>
            </a:r>
            <a:r>
              <a:rPr lang="en-US" altLang="zh-CN" dirty="0" smtClean="0"/>
              <a:t>90%</a:t>
            </a:r>
            <a:r>
              <a:rPr lang="zh-CN" altLang="en-US" dirty="0" smtClean="0"/>
              <a:t>计发。</a:t>
            </a:r>
          </a:p>
          <a:p>
            <a:r>
              <a:rPr lang="zh-CN" altLang="en-US" dirty="0" smtClean="0"/>
              <a:t>（计发方法</a:t>
            </a:r>
            <a:r>
              <a:rPr lang="en-US" altLang="zh-CN" dirty="0" smtClean="0"/>
              <a:t>:</a:t>
            </a:r>
            <a:r>
              <a:rPr lang="zh-CN" altLang="en-US" dirty="0" smtClean="0"/>
              <a:t>当年岛内最低工资标准</a:t>
            </a:r>
            <a:r>
              <a:rPr lang="en-US" altLang="zh-CN" dirty="0" smtClean="0"/>
              <a:t>×2%x</a:t>
            </a:r>
            <a:r>
              <a:rPr lang="zh-CN" altLang="en-US" dirty="0" smtClean="0"/>
              <a:t>缴费月数</a:t>
            </a:r>
            <a:r>
              <a:rPr lang="en-US" altLang="zh-CN" dirty="0" smtClean="0"/>
              <a:t>=</a:t>
            </a:r>
            <a:r>
              <a:rPr lang="zh-CN" altLang="en-US" dirty="0" smtClean="0"/>
              <a:t>累计缴费总额</a:t>
            </a:r>
            <a:r>
              <a:rPr lang="en-US" altLang="zh-CN" dirty="0" smtClean="0"/>
              <a:t>×</a:t>
            </a:r>
            <a:r>
              <a:rPr lang="zh-CN" altLang="en-US" dirty="0" smtClean="0"/>
              <a:t>百分比例）</a:t>
            </a:r>
            <a:endParaRPr lang="en-US" altLang="zh-CN" dirty="0" smtClean="0"/>
          </a:p>
          <a:p>
            <a:endParaRPr lang="en-US" altLang="zh-CN" dirty="0" smtClean="0"/>
          </a:p>
          <a:p>
            <a:endParaRPr lang="en-US" altLang="zh-CN" dirty="0" smtClean="0"/>
          </a:p>
          <a:p>
            <a:r>
              <a:rPr lang="zh-CN" altLang="en-US" dirty="0" smtClean="0"/>
              <a:t>备注：必须本人前往厦门社保局办理手续领取</a:t>
            </a:r>
          </a:p>
          <a:p>
            <a:endParaRPr lang="en-US" altLang="zh-CN" dirty="0" smtClean="0"/>
          </a:p>
          <a:p>
            <a:endParaRPr lang="en-US" altLang="zh-CN" dirty="0" smtClean="0"/>
          </a:p>
          <a:p>
            <a:r>
              <a:rPr lang="en-US" altLang="zh-CN" dirty="0" smtClean="0"/>
              <a:t/>
            </a:r>
            <a:br>
              <a:rPr lang="en-US" altLang="zh-CN" dirty="0" smtClean="0"/>
            </a:b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85728"/>
            <a:ext cx="4932040" cy="1143000"/>
          </a:xfrm>
        </p:spPr>
        <p:txBody>
          <a:bodyPr>
            <a:normAutofit/>
          </a:bodyPr>
          <a:lstStyle/>
          <a:p>
            <a:pPr algn="l"/>
            <a:r>
              <a:rPr lang="zh-CN" altLang="en-US" sz="3200" b="1" dirty="0" smtClean="0">
                <a:solidFill>
                  <a:srgbClr val="FF00FF"/>
                </a:solidFill>
              </a:rPr>
              <a:t>五险业务办理指南</a:t>
            </a:r>
            <a:r>
              <a:rPr lang="en-US" altLang="zh-CN" sz="3200" b="1" dirty="0" smtClean="0">
                <a:solidFill>
                  <a:srgbClr val="FF00FF"/>
                </a:solidFill>
              </a:rPr>
              <a:t>-</a:t>
            </a:r>
            <a:r>
              <a:rPr lang="zh-CN" altLang="en-US" sz="3200" b="1" dirty="0" smtClean="0">
                <a:solidFill>
                  <a:srgbClr val="FF00FF"/>
                </a:solidFill>
              </a:rPr>
              <a:t>医疗</a:t>
            </a:r>
            <a:endParaRPr lang="zh-CN" altLang="en-US" sz="3200" b="1" dirty="0">
              <a:solidFill>
                <a:srgbClr val="FF00FF"/>
              </a:solidFill>
            </a:endParaRPr>
          </a:p>
        </p:txBody>
      </p:sp>
      <p:sp>
        <p:nvSpPr>
          <p:cNvPr id="3" name="矩形 2"/>
          <p:cNvSpPr/>
          <p:nvPr/>
        </p:nvSpPr>
        <p:spPr>
          <a:xfrm>
            <a:off x="500034" y="1500174"/>
            <a:ext cx="7858180" cy="2585323"/>
          </a:xfrm>
          <a:prstGeom prst="rect">
            <a:avLst/>
          </a:prstGeom>
        </p:spPr>
        <p:txBody>
          <a:bodyPr wrap="square">
            <a:spAutoFit/>
          </a:bodyPr>
          <a:lstStyle/>
          <a:p>
            <a:r>
              <a:rPr lang="zh-CN" altLang="en-US" b="1" dirty="0" smtClean="0"/>
              <a:t>一、在厦门工作的员工就医，只需出示社保卡直接记账，出院时支付个人部分即可。</a:t>
            </a:r>
            <a:endParaRPr lang="en-US" altLang="zh-CN" b="1" dirty="0" smtClean="0"/>
          </a:p>
          <a:p>
            <a:endParaRPr lang="en-US" altLang="zh-CN" b="1" dirty="0" smtClean="0"/>
          </a:p>
          <a:p>
            <a:endParaRPr lang="en-US" altLang="zh-CN" b="1" dirty="0" smtClean="0"/>
          </a:p>
          <a:p>
            <a:r>
              <a:rPr lang="zh-CN" altLang="en-US" b="1" dirty="0" smtClean="0"/>
              <a:t>二、非在厦门工作员工医疗费用报销流程</a:t>
            </a:r>
            <a:endParaRPr lang="en-US" altLang="zh-CN" b="1" dirty="0" smtClean="0"/>
          </a:p>
          <a:p>
            <a:r>
              <a:rPr lang="zh-CN" altLang="en-US" dirty="0" smtClean="0"/>
              <a:t>参保人员必须</a:t>
            </a:r>
            <a:r>
              <a:rPr lang="zh-CN" altLang="en-US" dirty="0" smtClean="0">
                <a:solidFill>
                  <a:srgbClr val="FF0000"/>
                </a:solidFill>
              </a:rPr>
              <a:t>先办理异地就医手续</a:t>
            </a:r>
            <a:r>
              <a:rPr lang="zh-CN" altLang="en-US" dirty="0" smtClean="0"/>
              <a:t>才可享受医疗费用报销条件（分娩时的医疗费无需在备案医院）：</a:t>
            </a:r>
            <a:endParaRPr lang="en-US" altLang="zh-CN" dirty="0" smtClean="0"/>
          </a:p>
          <a:p>
            <a:endParaRPr lang="en-US" altLang="zh-CN" b="1" dirty="0" smtClean="0"/>
          </a:p>
          <a:p>
            <a:r>
              <a:rPr lang="zh-CN" altLang="en-US" b="1" dirty="0" smtClean="0"/>
              <a:t>（二）办理异地就医报备</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3" name="直接连接符 20"/>
          <p:cNvCxnSpPr>
            <a:cxnSpLocks noChangeShapeType="1"/>
          </p:cNvCxnSpPr>
          <p:nvPr/>
        </p:nvCxnSpPr>
        <p:spPr bwMode="auto">
          <a:xfrm>
            <a:off x="642938" y="928688"/>
            <a:ext cx="7143750" cy="1587"/>
          </a:xfrm>
          <a:prstGeom prst="line">
            <a:avLst/>
          </a:prstGeom>
          <a:noFill/>
          <a:ln w="41275" cap="rnd" algn="ctr">
            <a:solidFill>
              <a:srgbClr val="EA65ED"/>
            </a:solidFill>
            <a:prstDash val="sysDot"/>
            <a:round/>
            <a:headEnd/>
            <a:tailEnd/>
          </a:ln>
        </p:spPr>
      </p:cxnSp>
      <p:sp>
        <p:nvSpPr>
          <p:cNvPr id="7" name="标题 1"/>
          <p:cNvSpPr txBox="1">
            <a:spLocks/>
          </p:cNvSpPr>
          <p:nvPr/>
        </p:nvSpPr>
        <p:spPr bwMode="auto">
          <a:xfrm>
            <a:off x="251520" y="260648"/>
            <a:ext cx="4429125" cy="1000125"/>
          </a:xfrm>
          <a:prstGeom prst="rect">
            <a:avLst/>
          </a:prstGeom>
          <a:noFill/>
          <a:ln w="9525">
            <a:noFill/>
            <a:miter lim="800000"/>
            <a:headEnd/>
            <a:tailEnd/>
          </a:ln>
        </p:spPr>
        <p:txBody>
          <a:bodyPr vert="horz" wrap="square" lIns="91440" tIns="45720" rIns="91440" bIns="45720" numCol="1" rtlCol="0" anchor="b" anchorCtr="0" compatLnSpc="1">
            <a:prstTxWarp prst="textNoShape">
              <a:avLst/>
            </a:prstTxWarp>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smtClean="0">
                <a:ln>
                  <a:noFill/>
                </a:ln>
                <a:solidFill>
                  <a:srgbClr val="0000FF"/>
                </a:solidFill>
                <a:effectLst/>
                <a:uLnTx/>
                <a:uFillTx/>
                <a:latin typeface="微软雅黑" pitchFamily="34" charset="-122"/>
                <a:ea typeface="微软雅黑" pitchFamily="34" charset="-122"/>
                <a:cs typeface="+mj-cs"/>
              </a:rPr>
              <a:t>★前期准备</a:t>
            </a:r>
            <a:r>
              <a:rPr kumimoji="0" lang="en-US" altLang="zh-CN" sz="2800" b="1" i="0" u="none" strike="noStrike" kern="1200" cap="none" spc="0" normalizeH="0" baseline="0" noProof="0" dirty="0" smtClean="0">
                <a:ln>
                  <a:noFill/>
                </a:ln>
                <a:solidFill>
                  <a:srgbClr val="0000FF"/>
                </a:solidFill>
                <a:effectLst/>
                <a:uLnTx/>
                <a:uFillTx/>
                <a:latin typeface="微软雅黑" pitchFamily="34" charset="-122"/>
                <a:ea typeface="微软雅黑" pitchFamily="34" charset="-122"/>
                <a:cs typeface="+mj-cs"/>
              </a:rPr>
              <a:t>-</a:t>
            </a:r>
            <a:r>
              <a:rPr kumimoji="0" lang="zh-CN" altLang="en-US" sz="2800" b="1" i="0" u="none" strike="noStrike" kern="1200" cap="none" spc="0" normalizeH="0" baseline="0" noProof="0" dirty="0" smtClean="0">
                <a:ln>
                  <a:noFill/>
                </a:ln>
                <a:solidFill>
                  <a:srgbClr val="0000FF"/>
                </a:solidFill>
                <a:effectLst/>
                <a:uLnTx/>
                <a:uFillTx/>
                <a:latin typeface="微软雅黑" pitchFamily="34" charset="-122"/>
                <a:ea typeface="微软雅黑" pitchFamily="34" charset="-122"/>
                <a:cs typeface="+mj-cs"/>
              </a:rPr>
              <a:t>异地就医</a:t>
            </a:r>
            <a:r>
              <a:rPr kumimoji="0" lang="en-US" altLang="zh-CN" sz="2800" b="1" i="0" u="none" strike="noStrike" kern="1200" cap="none" spc="0" normalizeH="0" baseline="0" noProof="0" dirty="0" smtClean="0">
                <a:ln>
                  <a:noFill/>
                </a:ln>
                <a:solidFill>
                  <a:srgbClr val="0000FF"/>
                </a:solidFill>
                <a:effectLst/>
                <a:uLnTx/>
                <a:uFillTx/>
                <a:latin typeface="微软雅黑" pitchFamily="34" charset="-122"/>
                <a:ea typeface="微软雅黑" pitchFamily="34" charset="-122"/>
                <a:cs typeface="+mj-cs"/>
              </a:rPr>
              <a:t/>
            </a:r>
            <a:br>
              <a:rPr kumimoji="0" lang="en-US" altLang="zh-CN" sz="2800" b="1" i="0" u="none" strike="noStrike" kern="1200" cap="none" spc="0" normalizeH="0" baseline="0" noProof="0" dirty="0" smtClean="0">
                <a:ln>
                  <a:noFill/>
                </a:ln>
                <a:solidFill>
                  <a:srgbClr val="0000FF"/>
                </a:solidFill>
                <a:effectLst/>
                <a:uLnTx/>
                <a:uFillTx/>
                <a:latin typeface="微软雅黑" pitchFamily="34" charset="-122"/>
                <a:ea typeface="微软雅黑" pitchFamily="34" charset="-122"/>
                <a:cs typeface="+mj-cs"/>
              </a:rPr>
            </a:br>
            <a:r>
              <a:rPr kumimoji="0" lang="en-US" altLang="zh-CN" sz="2800" b="1" i="0" u="sng" strike="noStrike" kern="1200" cap="none" spc="0" normalizeH="0" baseline="0" noProof="0" dirty="0" smtClean="0">
                <a:ln>
                  <a:noFill/>
                </a:ln>
                <a:solidFill>
                  <a:srgbClr val="0000FF"/>
                </a:solidFill>
                <a:effectLst/>
                <a:uLnTx/>
                <a:uFillTx/>
                <a:latin typeface="微软雅黑" pitchFamily="34" charset="-122"/>
                <a:ea typeface="微软雅黑" pitchFamily="34" charset="-122"/>
                <a:cs typeface="+mj-cs"/>
              </a:rPr>
              <a:t>        </a:t>
            </a:r>
            <a:endParaRPr kumimoji="0" lang="zh-CN" altLang="en-US" sz="2800" b="1" i="0" u="sng" strike="noStrike" kern="1200" cap="none" spc="0" normalizeH="0" baseline="0" noProof="0" dirty="0">
              <a:ln>
                <a:noFill/>
              </a:ln>
              <a:solidFill>
                <a:srgbClr val="0000FF"/>
              </a:solidFill>
              <a:effectLst/>
              <a:uLnTx/>
              <a:uFillTx/>
              <a:latin typeface="微软雅黑" pitchFamily="34" charset="-122"/>
              <a:ea typeface="微软雅黑" pitchFamily="34" charset="-122"/>
              <a:cs typeface="+mj-cs"/>
            </a:endParaRPr>
          </a:p>
        </p:txBody>
      </p:sp>
      <p:sp>
        <p:nvSpPr>
          <p:cNvPr id="14" name="TextBox 13"/>
          <p:cNvSpPr txBox="1"/>
          <p:nvPr/>
        </p:nvSpPr>
        <p:spPr>
          <a:xfrm>
            <a:off x="323528" y="1196752"/>
            <a:ext cx="5544616" cy="369332"/>
          </a:xfrm>
          <a:prstGeom prst="rect">
            <a:avLst/>
          </a:prstGeom>
          <a:solidFill>
            <a:srgbClr val="66FFFF"/>
          </a:solidFill>
          <a:ln>
            <a:solidFill>
              <a:srgbClr val="CCFFFF"/>
            </a:solidFill>
          </a:ln>
        </p:spPr>
        <p:txBody>
          <a:bodyPr wrap="square" rtlCol="0">
            <a:spAutoFit/>
          </a:bodyPr>
          <a:lstStyle/>
          <a:p>
            <a:pPr algn="ctr"/>
            <a:r>
              <a:rPr lang="zh-CN" altLang="en-US" b="1" dirty="0" smtClean="0"/>
              <a:t>准备内容</a:t>
            </a:r>
            <a:endParaRPr lang="zh-CN" altLang="en-US" b="1" dirty="0"/>
          </a:p>
        </p:txBody>
      </p:sp>
      <p:sp>
        <p:nvSpPr>
          <p:cNvPr id="15" name="TextBox 14"/>
          <p:cNvSpPr txBox="1"/>
          <p:nvPr/>
        </p:nvSpPr>
        <p:spPr>
          <a:xfrm>
            <a:off x="6804248" y="1196752"/>
            <a:ext cx="2160240" cy="369332"/>
          </a:xfrm>
          <a:prstGeom prst="rect">
            <a:avLst/>
          </a:prstGeom>
          <a:solidFill>
            <a:srgbClr val="FF0000"/>
          </a:solidFill>
        </p:spPr>
        <p:txBody>
          <a:bodyPr wrap="square" rtlCol="0">
            <a:spAutoFit/>
          </a:bodyPr>
          <a:lstStyle/>
          <a:p>
            <a:pPr algn="ctr"/>
            <a:r>
              <a:rPr lang="zh-CN" altLang="en-US" b="1" dirty="0" smtClean="0">
                <a:solidFill>
                  <a:srgbClr val="FFFFFF"/>
                </a:solidFill>
              </a:rPr>
              <a:t>注意事项</a:t>
            </a:r>
            <a:endParaRPr lang="zh-CN" altLang="en-US" b="1" dirty="0">
              <a:solidFill>
                <a:srgbClr val="FFFFFF"/>
              </a:solidFill>
            </a:endParaRPr>
          </a:p>
        </p:txBody>
      </p:sp>
      <p:sp>
        <p:nvSpPr>
          <p:cNvPr id="16" name="TextBox 15"/>
          <p:cNvSpPr txBox="1"/>
          <p:nvPr/>
        </p:nvSpPr>
        <p:spPr>
          <a:xfrm>
            <a:off x="323528" y="1628800"/>
            <a:ext cx="5544616" cy="369332"/>
          </a:xfrm>
          <a:prstGeom prst="rect">
            <a:avLst/>
          </a:prstGeom>
          <a:solidFill>
            <a:srgbClr val="CCFFFF"/>
          </a:solidFill>
          <a:ln>
            <a:solidFill>
              <a:srgbClr val="00B050"/>
            </a:solidFill>
          </a:ln>
        </p:spPr>
        <p:txBody>
          <a:bodyPr wrap="square" rtlCol="0">
            <a:spAutoFit/>
          </a:bodyPr>
          <a:lstStyle/>
          <a:p>
            <a:r>
              <a:rPr lang="zh-CN" altLang="en-US" dirty="0" smtClean="0"/>
              <a:t>将所在城市未办理异地就医的名单整理出来</a:t>
            </a:r>
            <a:endParaRPr lang="zh-CN" altLang="en-US" dirty="0"/>
          </a:p>
        </p:txBody>
      </p:sp>
      <p:sp>
        <p:nvSpPr>
          <p:cNvPr id="17" name="TextBox 16"/>
          <p:cNvSpPr txBox="1"/>
          <p:nvPr/>
        </p:nvSpPr>
        <p:spPr>
          <a:xfrm>
            <a:off x="323528" y="2276872"/>
            <a:ext cx="5544616" cy="369332"/>
          </a:xfrm>
          <a:prstGeom prst="rect">
            <a:avLst/>
          </a:prstGeom>
          <a:solidFill>
            <a:srgbClr val="CCFFFF"/>
          </a:solidFill>
          <a:ln>
            <a:solidFill>
              <a:srgbClr val="00B050"/>
            </a:solidFill>
          </a:ln>
        </p:spPr>
        <p:txBody>
          <a:bodyPr wrap="square" rtlCol="0">
            <a:spAutoFit/>
          </a:bodyPr>
          <a:lstStyle/>
          <a:p>
            <a:r>
              <a:rPr lang="zh-CN" altLang="en-US" dirty="0" smtClean="0"/>
              <a:t>将所在城市异地就医可选择医院打印</a:t>
            </a:r>
            <a:endParaRPr lang="zh-CN" altLang="en-US" dirty="0"/>
          </a:p>
        </p:txBody>
      </p:sp>
      <p:sp>
        <p:nvSpPr>
          <p:cNvPr id="18" name="TextBox 17"/>
          <p:cNvSpPr txBox="1"/>
          <p:nvPr/>
        </p:nvSpPr>
        <p:spPr>
          <a:xfrm>
            <a:off x="323528" y="2908356"/>
            <a:ext cx="5544616" cy="369332"/>
          </a:xfrm>
          <a:prstGeom prst="rect">
            <a:avLst/>
          </a:prstGeom>
          <a:solidFill>
            <a:srgbClr val="CCFFFF"/>
          </a:solidFill>
          <a:ln>
            <a:solidFill>
              <a:srgbClr val="00B050"/>
            </a:solidFill>
          </a:ln>
        </p:spPr>
        <p:txBody>
          <a:bodyPr wrap="square" rtlCol="0">
            <a:spAutoFit/>
          </a:bodyPr>
          <a:lstStyle/>
          <a:p>
            <a:r>
              <a:rPr lang="zh-CN" altLang="en-US" dirty="0" smtClean="0"/>
              <a:t>将每个员工对应的异地就医表打印出来（一式二份）</a:t>
            </a:r>
            <a:endParaRPr lang="zh-CN" altLang="en-US" dirty="0"/>
          </a:p>
        </p:txBody>
      </p:sp>
      <p:sp>
        <p:nvSpPr>
          <p:cNvPr id="19" name="TextBox 18"/>
          <p:cNvSpPr txBox="1"/>
          <p:nvPr/>
        </p:nvSpPr>
        <p:spPr>
          <a:xfrm>
            <a:off x="323528" y="3542573"/>
            <a:ext cx="5544616" cy="369332"/>
          </a:xfrm>
          <a:prstGeom prst="rect">
            <a:avLst/>
          </a:prstGeom>
          <a:solidFill>
            <a:srgbClr val="CCFFFF"/>
          </a:solidFill>
          <a:ln>
            <a:solidFill>
              <a:srgbClr val="00B050"/>
            </a:solidFill>
          </a:ln>
        </p:spPr>
        <p:txBody>
          <a:bodyPr wrap="square" rtlCol="0">
            <a:spAutoFit/>
          </a:bodyPr>
          <a:lstStyle/>
          <a:p>
            <a:r>
              <a:rPr lang="zh-CN" altLang="en-US" dirty="0" smtClean="0"/>
              <a:t>例会上，将未办理人员单独列出，指引填写</a:t>
            </a:r>
            <a:endParaRPr lang="zh-CN" altLang="en-US" dirty="0"/>
          </a:p>
        </p:txBody>
      </p:sp>
      <p:sp>
        <p:nvSpPr>
          <p:cNvPr id="20" name="TextBox 19"/>
          <p:cNvSpPr txBox="1"/>
          <p:nvPr/>
        </p:nvSpPr>
        <p:spPr>
          <a:xfrm>
            <a:off x="6804248" y="2318438"/>
            <a:ext cx="2160240" cy="307777"/>
          </a:xfrm>
          <a:prstGeom prst="rect">
            <a:avLst/>
          </a:prstGeom>
          <a:solidFill>
            <a:srgbClr val="F8ECE0"/>
          </a:solidFill>
          <a:ln>
            <a:solidFill>
              <a:srgbClr val="FF0000"/>
            </a:solidFill>
          </a:ln>
        </p:spPr>
        <p:txBody>
          <a:bodyPr wrap="square" rtlCol="0">
            <a:spAutoFit/>
          </a:bodyPr>
          <a:lstStyle/>
          <a:p>
            <a:r>
              <a:rPr lang="zh-CN" altLang="en-US" sz="1400" dirty="0" smtClean="0"/>
              <a:t>员工填写时参考</a:t>
            </a:r>
            <a:endParaRPr lang="zh-CN" altLang="en-US" sz="1400" dirty="0"/>
          </a:p>
        </p:txBody>
      </p:sp>
      <p:sp>
        <p:nvSpPr>
          <p:cNvPr id="21" name="TextBox 20"/>
          <p:cNvSpPr txBox="1"/>
          <p:nvPr/>
        </p:nvSpPr>
        <p:spPr>
          <a:xfrm>
            <a:off x="6804248" y="3453977"/>
            <a:ext cx="2160240" cy="523220"/>
          </a:xfrm>
          <a:prstGeom prst="rect">
            <a:avLst/>
          </a:prstGeom>
          <a:solidFill>
            <a:srgbClr val="F8ECE0"/>
          </a:solidFill>
          <a:ln>
            <a:solidFill>
              <a:srgbClr val="FF0000"/>
            </a:solidFill>
          </a:ln>
        </p:spPr>
        <p:txBody>
          <a:bodyPr wrap="square" rtlCol="0">
            <a:spAutoFit/>
          </a:bodyPr>
          <a:lstStyle/>
          <a:p>
            <a:r>
              <a:rPr lang="zh-CN" altLang="en-US" sz="1400" dirty="0" smtClean="0"/>
              <a:t>会前与执行经理沟通，获得支持</a:t>
            </a:r>
            <a:endParaRPr lang="zh-CN" altLang="en-US" sz="1400" dirty="0"/>
          </a:p>
        </p:txBody>
      </p:sp>
      <p:sp>
        <p:nvSpPr>
          <p:cNvPr id="22" name="TextBox 21"/>
          <p:cNvSpPr txBox="1"/>
          <p:nvPr/>
        </p:nvSpPr>
        <p:spPr>
          <a:xfrm>
            <a:off x="323528" y="4190645"/>
            <a:ext cx="5544616" cy="369332"/>
          </a:xfrm>
          <a:prstGeom prst="rect">
            <a:avLst/>
          </a:prstGeom>
          <a:solidFill>
            <a:srgbClr val="CCFFFF"/>
          </a:solidFill>
          <a:ln>
            <a:solidFill>
              <a:srgbClr val="00B050"/>
            </a:solidFill>
          </a:ln>
        </p:spPr>
        <p:txBody>
          <a:bodyPr wrap="square" rtlCol="0">
            <a:spAutoFit/>
          </a:bodyPr>
          <a:lstStyle/>
          <a:p>
            <a:r>
              <a:rPr lang="zh-CN" altLang="en-US" dirty="0" smtClean="0"/>
              <a:t>统一将表格收集，核实信息填写是否符合要求</a:t>
            </a:r>
            <a:endParaRPr lang="zh-CN" altLang="en-US" dirty="0"/>
          </a:p>
        </p:txBody>
      </p:sp>
      <p:sp>
        <p:nvSpPr>
          <p:cNvPr id="23" name="TextBox 22"/>
          <p:cNvSpPr txBox="1"/>
          <p:nvPr/>
        </p:nvSpPr>
        <p:spPr>
          <a:xfrm>
            <a:off x="323528" y="4846916"/>
            <a:ext cx="5544616" cy="369332"/>
          </a:xfrm>
          <a:prstGeom prst="rect">
            <a:avLst/>
          </a:prstGeom>
          <a:solidFill>
            <a:srgbClr val="CCFFFF"/>
          </a:solidFill>
          <a:ln>
            <a:solidFill>
              <a:srgbClr val="00B050"/>
            </a:solidFill>
          </a:ln>
        </p:spPr>
        <p:txBody>
          <a:bodyPr wrap="square" rtlCol="0">
            <a:spAutoFit/>
          </a:bodyPr>
          <a:lstStyle/>
          <a:p>
            <a:r>
              <a:rPr lang="zh-CN" altLang="en-US" dirty="0" smtClean="0"/>
              <a:t>将填写的表格统一交与社保局盖章</a:t>
            </a:r>
            <a:endParaRPr lang="zh-CN" altLang="en-US" dirty="0"/>
          </a:p>
        </p:txBody>
      </p:sp>
      <p:sp>
        <p:nvSpPr>
          <p:cNvPr id="24" name="TextBox 23"/>
          <p:cNvSpPr txBox="1"/>
          <p:nvPr/>
        </p:nvSpPr>
        <p:spPr>
          <a:xfrm>
            <a:off x="6804248" y="4262653"/>
            <a:ext cx="2160240" cy="307777"/>
          </a:xfrm>
          <a:prstGeom prst="rect">
            <a:avLst/>
          </a:prstGeom>
          <a:solidFill>
            <a:srgbClr val="F8ECE0"/>
          </a:solidFill>
          <a:ln>
            <a:solidFill>
              <a:srgbClr val="FF0000"/>
            </a:solidFill>
          </a:ln>
        </p:spPr>
        <p:txBody>
          <a:bodyPr wrap="square" rtlCol="0">
            <a:spAutoFit/>
          </a:bodyPr>
          <a:lstStyle/>
          <a:p>
            <a:r>
              <a:rPr lang="zh-CN" altLang="en-US" sz="1400" dirty="0" smtClean="0"/>
              <a:t>不合要求重填</a:t>
            </a:r>
            <a:endParaRPr lang="zh-CN" altLang="en-US" sz="1400" dirty="0"/>
          </a:p>
        </p:txBody>
      </p:sp>
      <p:sp>
        <p:nvSpPr>
          <p:cNvPr id="25" name="TextBox 24"/>
          <p:cNvSpPr txBox="1"/>
          <p:nvPr/>
        </p:nvSpPr>
        <p:spPr>
          <a:xfrm>
            <a:off x="323528" y="6093296"/>
            <a:ext cx="5544616" cy="369332"/>
          </a:xfrm>
          <a:prstGeom prst="rect">
            <a:avLst/>
          </a:prstGeom>
          <a:solidFill>
            <a:srgbClr val="CCFFFF"/>
          </a:solidFill>
          <a:ln>
            <a:solidFill>
              <a:srgbClr val="00B050"/>
            </a:solidFill>
          </a:ln>
        </p:spPr>
        <p:txBody>
          <a:bodyPr wrap="square" rtlCol="0">
            <a:spAutoFit/>
          </a:bodyPr>
          <a:lstStyle/>
          <a:p>
            <a:r>
              <a:rPr lang="zh-CN" altLang="en-US" dirty="0" smtClean="0"/>
              <a:t>盖章完整的表格连同其它资料一并寄至总部</a:t>
            </a:r>
            <a:endParaRPr lang="zh-CN" altLang="en-US" dirty="0"/>
          </a:p>
        </p:txBody>
      </p:sp>
      <p:sp>
        <p:nvSpPr>
          <p:cNvPr id="26" name="TextBox 25"/>
          <p:cNvSpPr txBox="1"/>
          <p:nvPr/>
        </p:nvSpPr>
        <p:spPr>
          <a:xfrm>
            <a:off x="323528" y="5506110"/>
            <a:ext cx="5544616" cy="369332"/>
          </a:xfrm>
          <a:prstGeom prst="rect">
            <a:avLst/>
          </a:prstGeom>
          <a:solidFill>
            <a:srgbClr val="CCFFFF"/>
          </a:solidFill>
          <a:ln>
            <a:solidFill>
              <a:srgbClr val="00B050"/>
            </a:solidFill>
          </a:ln>
        </p:spPr>
        <p:txBody>
          <a:bodyPr wrap="square" rtlCol="0">
            <a:spAutoFit/>
          </a:bodyPr>
          <a:lstStyle/>
          <a:p>
            <a:r>
              <a:rPr lang="zh-CN" altLang="en-US" dirty="0" smtClean="0"/>
              <a:t>将填写完成的表格作好登记记录工作</a:t>
            </a:r>
            <a:endParaRPr lang="zh-CN" altLang="en-US" dirty="0"/>
          </a:p>
        </p:txBody>
      </p:sp>
      <p:sp>
        <p:nvSpPr>
          <p:cNvPr id="27" name="TextBox 26"/>
          <p:cNvSpPr txBox="1"/>
          <p:nvPr/>
        </p:nvSpPr>
        <p:spPr>
          <a:xfrm>
            <a:off x="6804248" y="5519965"/>
            <a:ext cx="2160240" cy="307777"/>
          </a:xfrm>
          <a:prstGeom prst="rect">
            <a:avLst/>
          </a:prstGeom>
          <a:solidFill>
            <a:srgbClr val="F8ECE0"/>
          </a:solidFill>
          <a:ln>
            <a:solidFill>
              <a:srgbClr val="FF0000"/>
            </a:solidFill>
          </a:ln>
        </p:spPr>
        <p:txBody>
          <a:bodyPr wrap="square" rtlCol="0">
            <a:spAutoFit/>
          </a:bodyPr>
          <a:lstStyle/>
          <a:p>
            <a:r>
              <a:rPr lang="zh-CN" altLang="en-US" sz="1400" dirty="0" smtClean="0"/>
              <a:t>用作与社保组复核</a:t>
            </a:r>
            <a:endParaRPr lang="zh-CN" altLang="en-US" sz="1400" dirty="0"/>
          </a:p>
        </p:txBody>
      </p:sp>
      <p:sp>
        <p:nvSpPr>
          <p:cNvPr id="28" name="TextBox 27"/>
          <p:cNvSpPr txBox="1"/>
          <p:nvPr/>
        </p:nvSpPr>
        <p:spPr>
          <a:xfrm>
            <a:off x="6804248" y="6151449"/>
            <a:ext cx="2160240" cy="307777"/>
          </a:xfrm>
          <a:prstGeom prst="rect">
            <a:avLst/>
          </a:prstGeom>
          <a:solidFill>
            <a:srgbClr val="F8ECE0"/>
          </a:solidFill>
          <a:ln>
            <a:solidFill>
              <a:srgbClr val="FF0000"/>
            </a:solidFill>
          </a:ln>
        </p:spPr>
        <p:txBody>
          <a:bodyPr wrap="square" rtlCol="0">
            <a:spAutoFit/>
          </a:bodyPr>
          <a:lstStyle/>
          <a:p>
            <a:r>
              <a:rPr lang="zh-CN" altLang="en-US" sz="1400" dirty="0" smtClean="0"/>
              <a:t>交与范嘉宜，作好签收</a:t>
            </a:r>
            <a:endParaRPr lang="zh-CN" altLang="en-US" sz="1400" dirty="0"/>
          </a:p>
        </p:txBody>
      </p:sp>
      <p:cxnSp>
        <p:nvCxnSpPr>
          <p:cNvPr id="30" name="直接箭头连接符 29"/>
          <p:cNvCxnSpPr>
            <a:stCxn id="20" idx="1"/>
            <a:endCxn id="17" idx="3"/>
          </p:cNvCxnSpPr>
          <p:nvPr/>
        </p:nvCxnSpPr>
        <p:spPr>
          <a:xfrm rot="10800000">
            <a:off x="5868144" y="2461539"/>
            <a:ext cx="936104" cy="10789"/>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rot="10800000">
            <a:off x="5868144" y="3717032"/>
            <a:ext cx="936104" cy="10789"/>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10800000">
            <a:off x="5868144" y="4365104"/>
            <a:ext cx="936104" cy="10789"/>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rot="10800000">
            <a:off x="5868144" y="5661248"/>
            <a:ext cx="936104" cy="10789"/>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rot="10800000">
            <a:off x="5868144" y="6281610"/>
            <a:ext cx="936104" cy="10789"/>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rot="5400000">
            <a:off x="2956466" y="2137502"/>
            <a:ext cx="278740"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rot="5400000">
            <a:off x="2956466" y="2775488"/>
            <a:ext cx="278740"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rot="5400000">
            <a:off x="2956466" y="3423560"/>
            <a:ext cx="278740"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rot="5400000">
            <a:off x="2956466" y="4071632"/>
            <a:ext cx="278740"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rot="5400000">
            <a:off x="2956466" y="4719704"/>
            <a:ext cx="278740"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5400000">
            <a:off x="2956466" y="5367776"/>
            <a:ext cx="278740"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rot="5400000">
            <a:off x="2956466" y="5988138"/>
            <a:ext cx="278740"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804248" y="4910725"/>
            <a:ext cx="2160240" cy="307777"/>
          </a:xfrm>
          <a:prstGeom prst="rect">
            <a:avLst/>
          </a:prstGeom>
          <a:solidFill>
            <a:srgbClr val="F8ECE0"/>
          </a:solidFill>
          <a:ln>
            <a:solidFill>
              <a:srgbClr val="FF0000"/>
            </a:solidFill>
          </a:ln>
        </p:spPr>
        <p:txBody>
          <a:bodyPr wrap="square" rtlCol="0">
            <a:spAutoFit/>
          </a:bodyPr>
          <a:lstStyle/>
          <a:p>
            <a:r>
              <a:rPr lang="zh-CN" altLang="en-US" sz="1400" dirty="0" smtClean="0"/>
              <a:t>人事专员负责统一盖章</a:t>
            </a:r>
            <a:endParaRPr lang="zh-CN" altLang="en-US" sz="1400" dirty="0"/>
          </a:p>
        </p:txBody>
      </p:sp>
      <p:cxnSp>
        <p:nvCxnSpPr>
          <p:cNvPr id="44" name="直接箭头连接符 43"/>
          <p:cNvCxnSpPr/>
          <p:nvPr/>
        </p:nvCxnSpPr>
        <p:spPr>
          <a:xfrm rot="10800000">
            <a:off x="5868144" y="5013176"/>
            <a:ext cx="936104" cy="10789"/>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3" name="直接连接符 20"/>
          <p:cNvCxnSpPr>
            <a:cxnSpLocks noChangeShapeType="1"/>
          </p:cNvCxnSpPr>
          <p:nvPr/>
        </p:nvCxnSpPr>
        <p:spPr bwMode="auto">
          <a:xfrm>
            <a:off x="642938" y="928688"/>
            <a:ext cx="7143750" cy="1587"/>
          </a:xfrm>
          <a:prstGeom prst="line">
            <a:avLst/>
          </a:prstGeom>
          <a:noFill/>
          <a:ln w="41275" cap="rnd" algn="ctr">
            <a:solidFill>
              <a:srgbClr val="EA65ED"/>
            </a:solidFill>
            <a:prstDash val="sysDot"/>
            <a:round/>
            <a:headEnd/>
            <a:tailEnd/>
          </a:ln>
        </p:spPr>
      </p:cxnSp>
      <p:sp>
        <p:nvSpPr>
          <p:cNvPr id="7" name="标题 1"/>
          <p:cNvSpPr txBox="1">
            <a:spLocks/>
          </p:cNvSpPr>
          <p:nvPr/>
        </p:nvSpPr>
        <p:spPr bwMode="auto">
          <a:xfrm>
            <a:off x="207825" y="188640"/>
            <a:ext cx="4429125" cy="640085"/>
          </a:xfrm>
          <a:prstGeom prst="rect">
            <a:avLst/>
          </a:prstGeom>
          <a:noFill/>
          <a:ln w="9525">
            <a:noFill/>
            <a:miter lim="800000"/>
            <a:headEnd/>
            <a:tailEnd/>
          </a:ln>
        </p:spPr>
        <p:txBody>
          <a:bodyPr vert="horz" wrap="square" lIns="91440" tIns="45720" rIns="91440" bIns="45720" numCol="1" rtlCol="0" anchor="b" anchorCtr="0" compatLnSpc="1">
            <a:prstTxWarp prst="textNoShape">
              <a:avLst/>
            </a:prstTxWarp>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smtClean="0">
                <a:ln>
                  <a:noFill/>
                </a:ln>
                <a:solidFill>
                  <a:srgbClr val="0000FF"/>
                </a:solidFill>
                <a:effectLst/>
                <a:uLnTx/>
                <a:uFillTx/>
                <a:latin typeface="微软雅黑" pitchFamily="34" charset="-122"/>
                <a:ea typeface="微软雅黑" pitchFamily="34" charset="-122"/>
                <a:cs typeface="+mj-cs"/>
              </a:rPr>
              <a:t>★前期准备</a:t>
            </a:r>
            <a:r>
              <a:rPr kumimoji="0" lang="en-US" altLang="zh-CN" sz="2800" b="1" i="0" u="none" strike="noStrike" kern="1200" cap="none" spc="0" normalizeH="0" baseline="0" noProof="0" dirty="0" smtClean="0">
                <a:ln>
                  <a:noFill/>
                </a:ln>
                <a:solidFill>
                  <a:srgbClr val="0000FF"/>
                </a:solidFill>
                <a:effectLst/>
                <a:uLnTx/>
                <a:uFillTx/>
                <a:latin typeface="微软雅黑" pitchFamily="34" charset="-122"/>
                <a:ea typeface="微软雅黑" pitchFamily="34" charset="-122"/>
                <a:cs typeface="+mj-cs"/>
              </a:rPr>
              <a:t>-</a:t>
            </a:r>
            <a:r>
              <a:rPr kumimoji="0" lang="zh-CN" altLang="en-US" sz="2800" b="1" i="0" u="none" strike="noStrike" kern="1200" cap="none" spc="0" normalizeH="0" baseline="0" noProof="0" dirty="0" smtClean="0">
                <a:ln>
                  <a:noFill/>
                </a:ln>
                <a:solidFill>
                  <a:srgbClr val="0000FF"/>
                </a:solidFill>
                <a:effectLst/>
                <a:uLnTx/>
                <a:uFillTx/>
                <a:latin typeface="微软雅黑" pitchFamily="34" charset="-122"/>
                <a:ea typeface="微软雅黑" pitchFamily="34" charset="-122"/>
                <a:cs typeface="+mj-cs"/>
              </a:rPr>
              <a:t>社保卡</a:t>
            </a:r>
            <a:r>
              <a:rPr kumimoji="0" lang="en-US" altLang="zh-CN" sz="2800" b="1" i="0" u="sng" strike="noStrike" kern="1200" cap="none" spc="0" normalizeH="0" baseline="0" noProof="0" dirty="0" smtClean="0">
                <a:ln>
                  <a:noFill/>
                </a:ln>
                <a:solidFill>
                  <a:srgbClr val="0000FF"/>
                </a:solidFill>
                <a:effectLst/>
                <a:uLnTx/>
                <a:uFillTx/>
                <a:latin typeface="微软雅黑" pitchFamily="34" charset="-122"/>
                <a:ea typeface="微软雅黑" pitchFamily="34" charset="-122"/>
                <a:cs typeface="+mj-cs"/>
              </a:rPr>
              <a:t>        </a:t>
            </a:r>
            <a:endParaRPr kumimoji="0" lang="zh-CN" altLang="en-US" sz="2800" b="1" i="0" u="sng" strike="noStrike" kern="1200" cap="none" spc="0" normalizeH="0" baseline="0" noProof="0" dirty="0">
              <a:ln>
                <a:noFill/>
              </a:ln>
              <a:solidFill>
                <a:srgbClr val="0000FF"/>
              </a:solidFill>
              <a:effectLst/>
              <a:uLnTx/>
              <a:uFillTx/>
              <a:latin typeface="微软雅黑" pitchFamily="34" charset="-122"/>
              <a:ea typeface="微软雅黑" pitchFamily="34" charset="-122"/>
              <a:cs typeface="+mj-cs"/>
            </a:endParaRPr>
          </a:p>
        </p:txBody>
      </p:sp>
      <p:sp>
        <p:nvSpPr>
          <p:cNvPr id="14" name="TextBox 13"/>
          <p:cNvSpPr txBox="1"/>
          <p:nvPr/>
        </p:nvSpPr>
        <p:spPr>
          <a:xfrm>
            <a:off x="323528" y="1196752"/>
            <a:ext cx="5544616" cy="369332"/>
          </a:xfrm>
          <a:prstGeom prst="rect">
            <a:avLst/>
          </a:prstGeom>
          <a:solidFill>
            <a:srgbClr val="66FFFF"/>
          </a:solidFill>
        </p:spPr>
        <p:txBody>
          <a:bodyPr wrap="square" rtlCol="0">
            <a:spAutoFit/>
          </a:bodyPr>
          <a:lstStyle/>
          <a:p>
            <a:pPr algn="ctr"/>
            <a:r>
              <a:rPr lang="zh-CN" altLang="en-US" b="1" dirty="0" smtClean="0"/>
              <a:t>准备内容</a:t>
            </a:r>
            <a:endParaRPr lang="zh-CN" altLang="en-US" b="1" dirty="0"/>
          </a:p>
        </p:txBody>
      </p:sp>
      <p:sp>
        <p:nvSpPr>
          <p:cNvPr id="15" name="TextBox 14"/>
          <p:cNvSpPr txBox="1"/>
          <p:nvPr/>
        </p:nvSpPr>
        <p:spPr>
          <a:xfrm>
            <a:off x="6804248" y="1196752"/>
            <a:ext cx="2160240" cy="369332"/>
          </a:xfrm>
          <a:prstGeom prst="rect">
            <a:avLst/>
          </a:prstGeom>
          <a:solidFill>
            <a:srgbClr val="FF0000"/>
          </a:solidFill>
        </p:spPr>
        <p:txBody>
          <a:bodyPr wrap="square" rtlCol="0">
            <a:spAutoFit/>
          </a:bodyPr>
          <a:lstStyle/>
          <a:p>
            <a:pPr algn="ctr"/>
            <a:r>
              <a:rPr lang="zh-CN" altLang="en-US" b="1" dirty="0" smtClean="0">
                <a:solidFill>
                  <a:srgbClr val="FFFFFF"/>
                </a:solidFill>
              </a:rPr>
              <a:t>注意事项</a:t>
            </a:r>
            <a:endParaRPr lang="zh-CN" altLang="en-US" b="1" dirty="0">
              <a:solidFill>
                <a:srgbClr val="FFFFFF"/>
              </a:solidFill>
            </a:endParaRPr>
          </a:p>
        </p:txBody>
      </p:sp>
      <p:sp>
        <p:nvSpPr>
          <p:cNvPr id="16" name="TextBox 15"/>
          <p:cNvSpPr txBox="1"/>
          <p:nvPr/>
        </p:nvSpPr>
        <p:spPr>
          <a:xfrm>
            <a:off x="323528" y="1836625"/>
            <a:ext cx="5544616" cy="369332"/>
          </a:xfrm>
          <a:prstGeom prst="rect">
            <a:avLst/>
          </a:prstGeom>
          <a:solidFill>
            <a:srgbClr val="CCFFFF"/>
          </a:solidFill>
          <a:ln>
            <a:solidFill>
              <a:srgbClr val="66FFFF"/>
            </a:solidFill>
          </a:ln>
        </p:spPr>
        <p:txBody>
          <a:bodyPr wrap="square" rtlCol="0">
            <a:spAutoFit/>
          </a:bodyPr>
          <a:lstStyle/>
          <a:p>
            <a:r>
              <a:rPr lang="zh-CN" altLang="en-US" dirty="0" smtClean="0"/>
              <a:t>将所在城市未办理社保卡的名单整理出来</a:t>
            </a:r>
            <a:endParaRPr lang="zh-CN" altLang="en-US" dirty="0"/>
          </a:p>
        </p:txBody>
      </p:sp>
      <p:sp>
        <p:nvSpPr>
          <p:cNvPr id="17" name="TextBox 16"/>
          <p:cNvSpPr txBox="1"/>
          <p:nvPr/>
        </p:nvSpPr>
        <p:spPr>
          <a:xfrm>
            <a:off x="323528" y="2484697"/>
            <a:ext cx="5544616" cy="646331"/>
          </a:xfrm>
          <a:prstGeom prst="rect">
            <a:avLst/>
          </a:prstGeom>
          <a:solidFill>
            <a:srgbClr val="CCFFFF"/>
          </a:solidFill>
          <a:ln>
            <a:solidFill>
              <a:srgbClr val="66FFFF"/>
            </a:solidFill>
          </a:ln>
        </p:spPr>
        <p:txBody>
          <a:bodyPr wrap="square" rtlCol="0">
            <a:spAutoFit/>
          </a:bodyPr>
          <a:lstStyle/>
          <a:p>
            <a:r>
              <a:rPr lang="zh-CN" altLang="en-US" dirty="0" smtClean="0"/>
              <a:t>与公司就近的照相馆约定，让员工前往照相或是照相馆的人直接至办事处拍照</a:t>
            </a:r>
            <a:endParaRPr lang="zh-CN" altLang="en-US" dirty="0"/>
          </a:p>
        </p:txBody>
      </p:sp>
      <p:sp>
        <p:nvSpPr>
          <p:cNvPr id="19" name="TextBox 18"/>
          <p:cNvSpPr txBox="1"/>
          <p:nvPr/>
        </p:nvSpPr>
        <p:spPr>
          <a:xfrm>
            <a:off x="323528" y="3451244"/>
            <a:ext cx="5544616" cy="646331"/>
          </a:xfrm>
          <a:prstGeom prst="rect">
            <a:avLst/>
          </a:prstGeom>
          <a:solidFill>
            <a:srgbClr val="CCFFFF"/>
          </a:solidFill>
          <a:ln>
            <a:solidFill>
              <a:srgbClr val="66FFFF"/>
            </a:solidFill>
          </a:ln>
        </p:spPr>
        <p:txBody>
          <a:bodyPr wrap="square" rtlCol="0">
            <a:spAutoFit/>
          </a:bodyPr>
          <a:lstStyle/>
          <a:p>
            <a:r>
              <a:rPr lang="zh-CN" altLang="en-US" dirty="0" smtClean="0"/>
              <a:t>例会上，将未办理社保卡人员单独列出，安排至就近照相馆拍照或是直接现场照相（现场由相馆人员拍）</a:t>
            </a:r>
            <a:endParaRPr lang="zh-CN" altLang="en-US" dirty="0"/>
          </a:p>
        </p:txBody>
      </p:sp>
      <p:sp>
        <p:nvSpPr>
          <p:cNvPr id="20" name="TextBox 19"/>
          <p:cNvSpPr txBox="1"/>
          <p:nvPr/>
        </p:nvSpPr>
        <p:spPr>
          <a:xfrm>
            <a:off x="6804248" y="2628713"/>
            <a:ext cx="2160240" cy="307777"/>
          </a:xfrm>
          <a:prstGeom prst="rect">
            <a:avLst/>
          </a:prstGeom>
          <a:solidFill>
            <a:schemeClr val="accent6">
              <a:lumMod val="20000"/>
              <a:lumOff val="80000"/>
            </a:schemeClr>
          </a:solidFill>
          <a:ln>
            <a:solidFill>
              <a:srgbClr val="FF0000"/>
            </a:solidFill>
          </a:ln>
        </p:spPr>
        <p:txBody>
          <a:bodyPr wrap="square" rtlCol="0">
            <a:spAutoFit/>
          </a:bodyPr>
          <a:lstStyle/>
          <a:p>
            <a:r>
              <a:rPr lang="zh-CN" altLang="en-US" sz="1400" dirty="0" smtClean="0"/>
              <a:t>相片要求预先与相馆说明</a:t>
            </a:r>
            <a:endParaRPr lang="zh-CN" altLang="en-US" sz="1400" dirty="0"/>
          </a:p>
        </p:txBody>
      </p:sp>
      <p:sp>
        <p:nvSpPr>
          <p:cNvPr id="21" name="TextBox 20"/>
          <p:cNvSpPr txBox="1"/>
          <p:nvPr/>
        </p:nvSpPr>
        <p:spPr>
          <a:xfrm>
            <a:off x="6804248" y="3564817"/>
            <a:ext cx="2160240" cy="523220"/>
          </a:xfrm>
          <a:prstGeom prst="rect">
            <a:avLst/>
          </a:prstGeom>
          <a:solidFill>
            <a:schemeClr val="accent6">
              <a:lumMod val="20000"/>
              <a:lumOff val="80000"/>
            </a:schemeClr>
          </a:solidFill>
          <a:ln>
            <a:solidFill>
              <a:srgbClr val="FF0000"/>
            </a:solidFill>
          </a:ln>
        </p:spPr>
        <p:txBody>
          <a:bodyPr wrap="square" rtlCol="0">
            <a:spAutoFit/>
          </a:bodyPr>
          <a:lstStyle/>
          <a:p>
            <a:r>
              <a:rPr lang="zh-CN" altLang="en-US" sz="1400" dirty="0" smtClean="0"/>
              <a:t>会前与执行经理沟通，获得支持</a:t>
            </a:r>
            <a:endParaRPr lang="zh-CN" altLang="en-US" sz="1400" dirty="0"/>
          </a:p>
        </p:txBody>
      </p:sp>
      <p:sp>
        <p:nvSpPr>
          <p:cNvPr id="22" name="TextBox 21"/>
          <p:cNvSpPr txBox="1"/>
          <p:nvPr/>
        </p:nvSpPr>
        <p:spPr>
          <a:xfrm>
            <a:off x="323528" y="4398470"/>
            <a:ext cx="5544616" cy="369332"/>
          </a:xfrm>
          <a:prstGeom prst="rect">
            <a:avLst/>
          </a:prstGeom>
          <a:solidFill>
            <a:srgbClr val="CCFFFF"/>
          </a:solidFill>
          <a:ln>
            <a:solidFill>
              <a:srgbClr val="66FFFF"/>
            </a:solidFill>
          </a:ln>
        </p:spPr>
        <p:txBody>
          <a:bodyPr wrap="square" rtlCol="0">
            <a:spAutoFit/>
          </a:bodyPr>
          <a:lstStyle/>
          <a:p>
            <a:r>
              <a:rPr lang="zh-CN" altLang="en-US" dirty="0" smtClean="0"/>
              <a:t>统一将资料收集、整理</a:t>
            </a:r>
            <a:endParaRPr lang="zh-CN" altLang="en-US" dirty="0"/>
          </a:p>
        </p:txBody>
      </p:sp>
      <p:sp>
        <p:nvSpPr>
          <p:cNvPr id="24" name="TextBox 23"/>
          <p:cNvSpPr txBox="1"/>
          <p:nvPr/>
        </p:nvSpPr>
        <p:spPr>
          <a:xfrm>
            <a:off x="6804248" y="4470478"/>
            <a:ext cx="2160240" cy="307777"/>
          </a:xfrm>
          <a:prstGeom prst="rect">
            <a:avLst/>
          </a:prstGeom>
          <a:solidFill>
            <a:schemeClr val="accent6">
              <a:lumMod val="20000"/>
              <a:lumOff val="80000"/>
            </a:schemeClr>
          </a:solidFill>
          <a:ln>
            <a:solidFill>
              <a:srgbClr val="FF0000"/>
            </a:solidFill>
          </a:ln>
        </p:spPr>
        <p:txBody>
          <a:bodyPr wrap="square" rtlCol="0">
            <a:spAutoFit/>
          </a:bodyPr>
          <a:lstStyle/>
          <a:p>
            <a:r>
              <a:rPr lang="zh-CN" altLang="en-US" sz="1400" dirty="0" smtClean="0"/>
              <a:t>不合要求重填</a:t>
            </a:r>
            <a:endParaRPr lang="zh-CN" altLang="en-US" sz="1400" dirty="0"/>
          </a:p>
        </p:txBody>
      </p:sp>
      <p:sp>
        <p:nvSpPr>
          <p:cNvPr id="25" name="TextBox 24"/>
          <p:cNvSpPr txBox="1"/>
          <p:nvPr/>
        </p:nvSpPr>
        <p:spPr>
          <a:xfrm>
            <a:off x="251520" y="5797065"/>
            <a:ext cx="5616624" cy="369332"/>
          </a:xfrm>
          <a:prstGeom prst="rect">
            <a:avLst/>
          </a:prstGeom>
          <a:solidFill>
            <a:srgbClr val="CCFFFF"/>
          </a:solidFill>
          <a:ln>
            <a:solidFill>
              <a:srgbClr val="66FFFF"/>
            </a:solidFill>
          </a:ln>
        </p:spPr>
        <p:txBody>
          <a:bodyPr wrap="square" rtlCol="0">
            <a:spAutoFit/>
          </a:bodyPr>
          <a:lstStyle/>
          <a:p>
            <a:r>
              <a:rPr lang="zh-CN" altLang="en-US" dirty="0" smtClean="0"/>
              <a:t>将员工的相片及身份证复印件一并寄至总部</a:t>
            </a:r>
            <a:endParaRPr lang="zh-CN" altLang="en-US" dirty="0"/>
          </a:p>
        </p:txBody>
      </p:sp>
      <p:sp>
        <p:nvSpPr>
          <p:cNvPr id="26" name="TextBox 25"/>
          <p:cNvSpPr txBox="1"/>
          <p:nvPr/>
        </p:nvSpPr>
        <p:spPr>
          <a:xfrm>
            <a:off x="251520" y="5076985"/>
            <a:ext cx="5616624" cy="369332"/>
          </a:xfrm>
          <a:prstGeom prst="rect">
            <a:avLst/>
          </a:prstGeom>
          <a:solidFill>
            <a:srgbClr val="CCFFFF"/>
          </a:solidFill>
          <a:ln>
            <a:solidFill>
              <a:srgbClr val="66FFFF"/>
            </a:solidFill>
          </a:ln>
        </p:spPr>
        <p:txBody>
          <a:bodyPr wrap="square" rtlCol="0">
            <a:spAutoFit/>
          </a:bodyPr>
          <a:lstStyle/>
          <a:p>
            <a:r>
              <a:rPr lang="zh-CN" altLang="en-US" dirty="0" smtClean="0"/>
              <a:t>将提交资料的人员作好登记记录</a:t>
            </a:r>
            <a:endParaRPr lang="zh-CN" altLang="en-US" dirty="0"/>
          </a:p>
        </p:txBody>
      </p:sp>
      <p:sp>
        <p:nvSpPr>
          <p:cNvPr id="27" name="TextBox 26"/>
          <p:cNvSpPr txBox="1"/>
          <p:nvPr/>
        </p:nvSpPr>
        <p:spPr>
          <a:xfrm>
            <a:off x="6804248" y="5076985"/>
            <a:ext cx="2160240" cy="307777"/>
          </a:xfrm>
          <a:prstGeom prst="rect">
            <a:avLst/>
          </a:prstGeom>
          <a:solidFill>
            <a:schemeClr val="accent6">
              <a:lumMod val="20000"/>
              <a:lumOff val="80000"/>
            </a:schemeClr>
          </a:solidFill>
          <a:ln>
            <a:solidFill>
              <a:srgbClr val="FF0000"/>
            </a:solidFill>
          </a:ln>
        </p:spPr>
        <p:txBody>
          <a:bodyPr wrap="square" rtlCol="0">
            <a:spAutoFit/>
          </a:bodyPr>
          <a:lstStyle/>
          <a:p>
            <a:r>
              <a:rPr lang="zh-CN" altLang="en-US" sz="1400" dirty="0" smtClean="0"/>
              <a:t>用作与社保组复核</a:t>
            </a:r>
            <a:endParaRPr lang="zh-CN" altLang="en-US" sz="1400" dirty="0"/>
          </a:p>
        </p:txBody>
      </p:sp>
      <p:sp>
        <p:nvSpPr>
          <p:cNvPr id="28" name="TextBox 27"/>
          <p:cNvSpPr txBox="1"/>
          <p:nvPr/>
        </p:nvSpPr>
        <p:spPr>
          <a:xfrm>
            <a:off x="6804248" y="5797065"/>
            <a:ext cx="2160240" cy="307777"/>
          </a:xfrm>
          <a:prstGeom prst="rect">
            <a:avLst/>
          </a:prstGeom>
          <a:solidFill>
            <a:schemeClr val="accent6">
              <a:lumMod val="20000"/>
              <a:lumOff val="80000"/>
            </a:schemeClr>
          </a:solidFill>
          <a:ln>
            <a:solidFill>
              <a:srgbClr val="FF0000"/>
            </a:solidFill>
          </a:ln>
        </p:spPr>
        <p:txBody>
          <a:bodyPr wrap="square" rtlCol="0">
            <a:spAutoFit/>
          </a:bodyPr>
          <a:lstStyle/>
          <a:p>
            <a:r>
              <a:rPr lang="zh-CN" altLang="en-US" sz="1400" dirty="0" smtClean="0"/>
              <a:t>交与范嘉宜，作好签收</a:t>
            </a:r>
            <a:endParaRPr lang="zh-CN" altLang="en-US" sz="1400" dirty="0"/>
          </a:p>
        </p:txBody>
      </p:sp>
      <p:cxnSp>
        <p:nvCxnSpPr>
          <p:cNvPr id="30" name="直接箭头连接符 29"/>
          <p:cNvCxnSpPr>
            <a:stCxn id="20" idx="1"/>
            <a:endCxn id="17" idx="3"/>
          </p:cNvCxnSpPr>
          <p:nvPr/>
        </p:nvCxnSpPr>
        <p:spPr>
          <a:xfrm rot="10800000" flipV="1">
            <a:off x="5868144" y="2782601"/>
            <a:ext cx="936104" cy="25261"/>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rot="10800000">
            <a:off x="5868144" y="3772452"/>
            <a:ext cx="936104" cy="10789"/>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10800000">
            <a:off x="5868144" y="4572929"/>
            <a:ext cx="936104" cy="10789"/>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rot="10800000">
            <a:off x="5868144" y="5218268"/>
            <a:ext cx="936104" cy="10789"/>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rot="10800000">
            <a:off x="5868144" y="5927226"/>
            <a:ext cx="936104" cy="10789"/>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rot="5400000">
            <a:off x="2956466" y="2345327"/>
            <a:ext cx="278740"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rot="5400000">
            <a:off x="2993264" y="3271345"/>
            <a:ext cx="278740"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rot="5400000">
            <a:off x="2956466" y="4279457"/>
            <a:ext cx="278740"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rot="5400000">
            <a:off x="2956466" y="4927529"/>
            <a:ext cx="278740"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rot="5400000">
            <a:off x="2921256" y="5575601"/>
            <a:ext cx="278740"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下箭头 31"/>
          <p:cNvSpPr/>
          <p:nvPr/>
        </p:nvSpPr>
        <p:spPr>
          <a:xfrm>
            <a:off x="899592" y="5126749"/>
            <a:ext cx="216024" cy="720080"/>
          </a:xfrm>
          <a:prstGeom prst="downArrow">
            <a:avLst/>
          </a:prstGeom>
          <a:solidFill>
            <a:srgbClr val="66FFFF"/>
          </a:solidFill>
          <a:ln>
            <a:solidFill>
              <a:srgbClr val="66FFFF"/>
            </a:solid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smtClean="0">
              <a:solidFill>
                <a:schemeClr val="tx1"/>
              </a:solidFill>
              <a:latin typeface="华文琥珀" pitchFamily="2" charset="-122"/>
              <a:ea typeface="华文琥珀" pitchFamily="2" charset="-122"/>
            </a:endParaRPr>
          </a:p>
        </p:txBody>
      </p:sp>
      <p:sp>
        <p:nvSpPr>
          <p:cNvPr id="27" name="右箭头 26"/>
          <p:cNvSpPr/>
          <p:nvPr/>
        </p:nvSpPr>
        <p:spPr>
          <a:xfrm>
            <a:off x="1763688" y="5157192"/>
            <a:ext cx="1584176" cy="288032"/>
          </a:xfrm>
          <a:prstGeom prst="rightArrow">
            <a:avLst/>
          </a:prstGeom>
          <a:solidFill>
            <a:srgbClr val="FF0000"/>
          </a:solidFill>
          <a:ln>
            <a:solidFill>
              <a:srgbClr val="66FFFF"/>
            </a:solid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smtClean="0">
              <a:solidFill>
                <a:schemeClr val="tx1"/>
              </a:solidFill>
              <a:latin typeface="华文琥珀" pitchFamily="2" charset="-122"/>
              <a:ea typeface="华文琥珀" pitchFamily="2" charset="-122"/>
            </a:endParaRPr>
          </a:p>
        </p:txBody>
      </p:sp>
      <p:sp>
        <p:nvSpPr>
          <p:cNvPr id="15361" name="标题 1"/>
          <p:cNvSpPr>
            <a:spLocks noGrp="1"/>
          </p:cNvSpPr>
          <p:nvPr>
            <p:ph type="title"/>
          </p:nvPr>
        </p:nvSpPr>
        <p:spPr>
          <a:xfrm>
            <a:off x="179512" y="124619"/>
            <a:ext cx="3855343" cy="1000125"/>
          </a:xfrm>
        </p:spPr>
        <p:txBody>
          <a:bodyPr anchor="ctr"/>
          <a:lstStyle/>
          <a:p>
            <a:r>
              <a:rPr lang="zh-CN" altLang="en-US" sz="2800" dirty="0" smtClean="0">
                <a:solidFill>
                  <a:srgbClr val="0000FF"/>
                </a:solidFill>
                <a:latin typeface="微软雅黑"/>
                <a:ea typeface="微软雅黑"/>
              </a:rPr>
              <a:t>★办理所需资料及要求</a:t>
            </a:r>
            <a:r>
              <a:rPr lang="en-US" altLang="zh-CN" sz="2800" u="sng" dirty="0" smtClean="0">
                <a:solidFill>
                  <a:srgbClr val="0000FF"/>
                </a:solidFill>
                <a:latin typeface="微软雅黑"/>
                <a:ea typeface="微软雅黑"/>
              </a:rPr>
              <a:t>        </a:t>
            </a:r>
            <a:endParaRPr lang="zh-CN" altLang="en-US" sz="2800" u="sng" dirty="0" smtClean="0">
              <a:solidFill>
                <a:srgbClr val="0000FF"/>
              </a:solidFill>
              <a:latin typeface="微软雅黑"/>
              <a:ea typeface="微软雅黑"/>
            </a:endParaRPr>
          </a:p>
        </p:txBody>
      </p:sp>
      <p:cxnSp>
        <p:nvCxnSpPr>
          <p:cNvPr id="15363" name="直接连接符 20"/>
          <p:cNvCxnSpPr>
            <a:cxnSpLocks noChangeShapeType="1"/>
          </p:cNvCxnSpPr>
          <p:nvPr/>
        </p:nvCxnSpPr>
        <p:spPr bwMode="auto">
          <a:xfrm>
            <a:off x="642938" y="928688"/>
            <a:ext cx="7143750" cy="1587"/>
          </a:xfrm>
          <a:prstGeom prst="line">
            <a:avLst/>
          </a:prstGeom>
          <a:noFill/>
          <a:ln w="41275" cap="rnd" algn="ctr">
            <a:solidFill>
              <a:srgbClr val="EA65ED"/>
            </a:solidFill>
            <a:prstDash val="sysDot"/>
            <a:round/>
            <a:headEnd/>
            <a:tailEnd/>
          </a:ln>
        </p:spPr>
      </p:cxnSp>
      <p:graphicFrame>
        <p:nvGraphicFramePr>
          <p:cNvPr id="15" name="图示 14"/>
          <p:cNvGraphicFramePr/>
          <p:nvPr/>
        </p:nvGraphicFramePr>
        <p:xfrm>
          <a:off x="4067944" y="4941168"/>
          <a:ext cx="1944216" cy="158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圆角矩形 7"/>
          <p:cNvSpPr/>
          <p:nvPr/>
        </p:nvSpPr>
        <p:spPr>
          <a:xfrm>
            <a:off x="323528" y="4581128"/>
            <a:ext cx="1403648" cy="936104"/>
          </a:xfrm>
          <a:prstGeom prst="roundRect">
            <a:avLst/>
          </a:prstGeom>
          <a:solidFill>
            <a:srgbClr val="66FFFF"/>
          </a:solidFill>
          <a:ln>
            <a:solidFill>
              <a:srgbClr val="66FFFF"/>
            </a:solid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华文琥珀" pitchFamily="2" charset="-122"/>
                <a:ea typeface="华文琥珀" pitchFamily="2" charset="-122"/>
              </a:rPr>
              <a:t>社保卡</a:t>
            </a:r>
          </a:p>
        </p:txBody>
      </p:sp>
      <p:sp>
        <p:nvSpPr>
          <p:cNvPr id="7" name="圆角矩形 6"/>
          <p:cNvSpPr/>
          <p:nvPr/>
        </p:nvSpPr>
        <p:spPr>
          <a:xfrm>
            <a:off x="251520" y="1268760"/>
            <a:ext cx="1403648" cy="936104"/>
          </a:xfrm>
          <a:prstGeom prst="roundRect">
            <a:avLst/>
          </a:prstGeom>
          <a:solidFill>
            <a:srgbClr val="66FFFF"/>
          </a:solidFill>
          <a:ln>
            <a:solidFill>
              <a:srgbClr val="66FFFF"/>
            </a:solid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华文琥珀" pitchFamily="2" charset="-122"/>
                <a:ea typeface="华文琥珀" pitchFamily="2" charset="-122"/>
              </a:rPr>
              <a:t>异地就医</a:t>
            </a:r>
          </a:p>
        </p:txBody>
      </p:sp>
      <p:sp>
        <p:nvSpPr>
          <p:cNvPr id="11" name="矩形 10"/>
          <p:cNvSpPr/>
          <p:nvPr/>
        </p:nvSpPr>
        <p:spPr>
          <a:xfrm>
            <a:off x="2627784" y="997316"/>
            <a:ext cx="6516216" cy="3384376"/>
          </a:xfrm>
          <a:prstGeom prst="rect">
            <a:avLst/>
          </a:prstGeom>
          <a:solidFill>
            <a:schemeClr val="bg1">
              <a:lumMod val="95000"/>
            </a:schemeClr>
          </a:solidFill>
          <a:ln>
            <a:solidFill>
              <a:schemeClr val="bg1">
                <a:lumMod val="65000"/>
              </a:schemeClr>
            </a:solid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zh-CN" altLang="en-US" dirty="0" smtClean="0">
                <a:solidFill>
                  <a:schemeClr val="tx1"/>
                </a:solidFill>
                <a:latin typeface="华文楷体" pitchFamily="2" charset="-122"/>
                <a:ea typeface="华文楷体" pitchFamily="2" charset="-122"/>
              </a:rPr>
              <a:t>只限</a:t>
            </a:r>
            <a:r>
              <a:rPr lang="zh-CN" altLang="en-US" dirty="0" smtClean="0">
                <a:solidFill>
                  <a:srgbClr val="FF0000"/>
                </a:solidFill>
                <a:latin typeface="华文楷体" pitchFamily="2" charset="-122"/>
                <a:ea typeface="华文楷体" pitchFamily="2" charset="-122"/>
              </a:rPr>
              <a:t>不在</a:t>
            </a:r>
            <a:r>
              <a:rPr lang="zh-CN" altLang="en-US" dirty="0" smtClean="0">
                <a:solidFill>
                  <a:schemeClr val="tx1"/>
                </a:solidFill>
                <a:latin typeface="华文楷体" pitchFamily="2" charset="-122"/>
                <a:ea typeface="华文楷体" pitchFamily="2" charset="-122"/>
              </a:rPr>
              <a:t>厦门工作的所有顾问</a:t>
            </a:r>
            <a:endParaRPr lang="en-US" altLang="zh-CN" dirty="0" smtClean="0">
              <a:solidFill>
                <a:schemeClr val="tx1"/>
              </a:solidFill>
              <a:latin typeface="华文楷体" pitchFamily="2" charset="-122"/>
              <a:ea typeface="华文楷体" pitchFamily="2" charset="-122"/>
            </a:endParaRPr>
          </a:p>
          <a:p>
            <a:pPr>
              <a:buFont typeface="Arial" pitchFamily="34" charset="0"/>
              <a:buChar char="•"/>
            </a:pPr>
            <a:r>
              <a:rPr lang="zh-CN" altLang="en-US" dirty="0" smtClean="0">
                <a:solidFill>
                  <a:schemeClr val="tx1"/>
                </a:solidFill>
                <a:latin typeface="华文楷体" pitchFamily="2" charset="-122"/>
                <a:ea typeface="华文楷体" pitchFamily="2" charset="-122"/>
              </a:rPr>
              <a:t>在厦门成功参保后次月提交资料办理</a:t>
            </a:r>
            <a:endParaRPr lang="en-US" altLang="zh-CN" dirty="0" smtClean="0">
              <a:solidFill>
                <a:schemeClr val="tx1"/>
              </a:solidFill>
              <a:latin typeface="华文楷体" pitchFamily="2" charset="-122"/>
              <a:ea typeface="华文楷体" pitchFamily="2" charset="-122"/>
            </a:endParaRPr>
          </a:p>
          <a:p>
            <a:pPr>
              <a:buFont typeface="Arial" pitchFamily="34" charset="0"/>
              <a:buChar char="•"/>
            </a:pPr>
            <a:r>
              <a:rPr lang="zh-CN" altLang="en-US" dirty="0" smtClean="0">
                <a:solidFill>
                  <a:schemeClr val="tx1"/>
                </a:solidFill>
                <a:latin typeface="华文楷体" pitchFamily="2" charset="-122"/>
                <a:ea typeface="华文楷体" pitchFamily="2" charset="-122"/>
              </a:rPr>
              <a:t>待成功办理后，方可在备案医院就医</a:t>
            </a:r>
            <a:endParaRPr lang="en-US" altLang="zh-CN" dirty="0" smtClean="0">
              <a:solidFill>
                <a:schemeClr val="tx1"/>
              </a:solidFill>
              <a:latin typeface="华文楷体" pitchFamily="2" charset="-122"/>
              <a:ea typeface="华文楷体" pitchFamily="2" charset="-122"/>
            </a:endParaRPr>
          </a:p>
          <a:p>
            <a:pPr>
              <a:buFont typeface="Arial" pitchFamily="34" charset="0"/>
              <a:buChar char="•"/>
            </a:pPr>
            <a:r>
              <a:rPr lang="en-US" altLang="zh-CN" dirty="0" smtClean="0">
                <a:solidFill>
                  <a:schemeClr val="tx1"/>
                </a:solidFill>
                <a:latin typeface="华文楷体" pitchFamily="2" charset="-122"/>
                <a:ea typeface="华文楷体" pitchFamily="2" charset="-122"/>
              </a:rPr>
              <a:t>《</a:t>
            </a:r>
            <a:r>
              <a:rPr lang="zh-CN" altLang="en-US" dirty="0" smtClean="0">
                <a:solidFill>
                  <a:schemeClr val="tx1"/>
                </a:solidFill>
                <a:latin typeface="华文楷体" pitchFamily="2" charset="-122"/>
                <a:ea typeface="华文楷体" pitchFamily="2" charset="-122"/>
              </a:rPr>
              <a:t>申报表</a:t>
            </a:r>
            <a:r>
              <a:rPr lang="en-US" altLang="zh-CN" dirty="0" smtClean="0">
                <a:solidFill>
                  <a:schemeClr val="tx1"/>
                </a:solidFill>
                <a:latin typeface="华文楷体" pitchFamily="2" charset="-122"/>
                <a:ea typeface="华文楷体" pitchFamily="2" charset="-122"/>
              </a:rPr>
              <a:t>》</a:t>
            </a:r>
            <a:r>
              <a:rPr lang="zh-CN" altLang="en-US" dirty="0" smtClean="0">
                <a:solidFill>
                  <a:schemeClr val="tx1"/>
                </a:solidFill>
                <a:latin typeface="华文楷体" pitchFamily="2" charset="-122"/>
                <a:ea typeface="华文楷体" pitchFamily="2" charset="-122"/>
              </a:rPr>
              <a:t>必须填写正确的姓名，医疗保险号，即身份证号码；</a:t>
            </a:r>
            <a:endParaRPr lang="en-US" altLang="zh-CN" dirty="0" smtClean="0">
              <a:solidFill>
                <a:schemeClr val="tx1"/>
              </a:solidFill>
              <a:latin typeface="华文楷体" pitchFamily="2" charset="-122"/>
              <a:ea typeface="华文楷体" pitchFamily="2" charset="-122"/>
            </a:endParaRPr>
          </a:p>
          <a:p>
            <a:pPr>
              <a:buFont typeface="Arial" pitchFamily="34" charset="0"/>
              <a:buChar char="•"/>
            </a:pPr>
            <a:r>
              <a:rPr lang="zh-CN" altLang="en-US" dirty="0" smtClean="0">
                <a:solidFill>
                  <a:schemeClr val="tx1"/>
                </a:solidFill>
                <a:latin typeface="华文楷体" pitchFamily="2" charset="-122"/>
                <a:ea typeface="华文楷体" pitchFamily="2" charset="-122"/>
              </a:rPr>
              <a:t>每个级别只能选填一家，不能随意改动申请表医院级别顺序，无需医院盖章；</a:t>
            </a:r>
            <a:endParaRPr lang="en-US" altLang="zh-CN" dirty="0" smtClean="0">
              <a:solidFill>
                <a:schemeClr val="tx1"/>
              </a:solidFill>
              <a:latin typeface="华文楷体" pitchFamily="2" charset="-122"/>
              <a:ea typeface="华文楷体" pitchFamily="2" charset="-122"/>
            </a:endParaRPr>
          </a:p>
          <a:p>
            <a:pPr>
              <a:buFont typeface="Arial" pitchFamily="34" charset="0"/>
              <a:buChar char="•"/>
            </a:pPr>
            <a:r>
              <a:rPr lang="zh-CN" altLang="en-US" dirty="0" smtClean="0">
                <a:solidFill>
                  <a:schemeClr val="tx1"/>
                </a:solidFill>
                <a:latin typeface="华文楷体" pitchFamily="2" charset="-122"/>
                <a:ea typeface="华文楷体" pitchFamily="2" charset="-122"/>
              </a:rPr>
              <a:t>自行选择药店一家，无需药店盖章；</a:t>
            </a:r>
            <a:endParaRPr lang="en-US" altLang="zh-CN" dirty="0" smtClean="0">
              <a:solidFill>
                <a:schemeClr val="tx1"/>
              </a:solidFill>
              <a:latin typeface="华文楷体" pitchFamily="2" charset="-122"/>
              <a:ea typeface="华文楷体" pitchFamily="2" charset="-122"/>
            </a:endParaRPr>
          </a:p>
          <a:p>
            <a:pPr>
              <a:buFont typeface="Arial" pitchFamily="34" charset="0"/>
              <a:buChar char="•"/>
            </a:pPr>
            <a:r>
              <a:rPr lang="zh-CN" altLang="en-US" dirty="0" smtClean="0">
                <a:solidFill>
                  <a:schemeClr val="tx1"/>
                </a:solidFill>
                <a:latin typeface="华文楷体" pitchFamily="2" charset="-122"/>
                <a:ea typeface="华文楷体" pitchFamily="2" charset="-122"/>
              </a:rPr>
              <a:t>医院名称要填写全称，不能简写</a:t>
            </a:r>
            <a:endParaRPr lang="en-US" altLang="zh-CN" dirty="0" smtClean="0">
              <a:solidFill>
                <a:schemeClr val="tx1"/>
              </a:solidFill>
              <a:latin typeface="华文楷体" pitchFamily="2" charset="-122"/>
              <a:ea typeface="华文楷体" pitchFamily="2" charset="-122"/>
            </a:endParaRPr>
          </a:p>
          <a:p>
            <a:pPr>
              <a:buFont typeface="Arial" pitchFamily="34" charset="0"/>
              <a:buChar char="•"/>
            </a:pPr>
            <a:r>
              <a:rPr lang="zh-CN" altLang="en-US" dirty="0" smtClean="0">
                <a:solidFill>
                  <a:schemeClr val="tx1"/>
                </a:solidFill>
                <a:latin typeface="华文楷体" pitchFamily="2" charset="-122"/>
                <a:ea typeface="华文楷体" pitchFamily="2" charset="-122"/>
              </a:rPr>
              <a:t>需用黑色签字笔填写，字迹清晰，不要太潦草，所填写信息完整正确</a:t>
            </a:r>
            <a:endParaRPr lang="en-US" altLang="zh-CN" dirty="0" smtClean="0">
              <a:solidFill>
                <a:schemeClr val="tx1"/>
              </a:solidFill>
              <a:latin typeface="华文楷体" pitchFamily="2" charset="-122"/>
              <a:ea typeface="华文楷体" pitchFamily="2" charset="-122"/>
            </a:endParaRPr>
          </a:p>
          <a:p>
            <a:pPr>
              <a:buFont typeface="Arial" pitchFamily="34" charset="0"/>
              <a:buChar char="•"/>
            </a:pPr>
            <a:r>
              <a:rPr lang="zh-CN" altLang="en-US" dirty="0" smtClean="0">
                <a:solidFill>
                  <a:schemeClr val="tx1"/>
                </a:solidFill>
                <a:latin typeface="华文楷体" pitchFamily="2" charset="-122"/>
                <a:ea typeface="华文楷体" pitchFamily="2" charset="-122"/>
              </a:rPr>
              <a:t>当地社保局必须在</a:t>
            </a:r>
            <a:r>
              <a:rPr lang="en-US" altLang="zh-CN" dirty="0" smtClean="0">
                <a:solidFill>
                  <a:schemeClr val="tx1"/>
                </a:solidFill>
                <a:latin typeface="华文楷体" pitchFamily="2" charset="-122"/>
                <a:ea typeface="华文楷体" pitchFamily="2" charset="-122"/>
              </a:rPr>
              <a:t>《</a:t>
            </a:r>
            <a:r>
              <a:rPr lang="zh-CN" altLang="en-US" dirty="0" smtClean="0">
                <a:solidFill>
                  <a:schemeClr val="tx1"/>
                </a:solidFill>
                <a:latin typeface="华文楷体" pitchFamily="2" charset="-122"/>
                <a:ea typeface="华文楷体" pitchFamily="2" charset="-122"/>
              </a:rPr>
              <a:t>申请表</a:t>
            </a:r>
            <a:r>
              <a:rPr lang="en-US" altLang="zh-CN" dirty="0" smtClean="0">
                <a:solidFill>
                  <a:schemeClr val="tx1"/>
                </a:solidFill>
                <a:latin typeface="华文楷体" pitchFamily="2" charset="-122"/>
                <a:ea typeface="华文楷体" pitchFamily="2" charset="-122"/>
              </a:rPr>
              <a:t>》</a:t>
            </a:r>
            <a:r>
              <a:rPr lang="zh-CN" altLang="en-US" dirty="0" smtClean="0">
                <a:solidFill>
                  <a:schemeClr val="tx1"/>
                </a:solidFill>
                <a:latin typeface="华文楷体" pitchFamily="2" charset="-122"/>
                <a:ea typeface="华文楷体" pitchFamily="2" charset="-122"/>
              </a:rPr>
              <a:t>上相应位置盖公章（福建省内的除外）</a:t>
            </a:r>
            <a:endParaRPr lang="en-US" altLang="zh-CN" dirty="0" smtClean="0">
              <a:solidFill>
                <a:schemeClr val="tx1"/>
              </a:solidFill>
              <a:latin typeface="华文楷体" pitchFamily="2" charset="-122"/>
              <a:ea typeface="华文楷体" pitchFamily="2" charset="-122"/>
            </a:endParaRPr>
          </a:p>
        </p:txBody>
      </p:sp>
      <p:grpSp>
        <p:nvGrpSpPr>
          <p:cNvPr id="2" name="组合 21"/>
          <p:cNvGrpSpPr/>
          <p:nvPr/>
        </p:nvGrpSpPr>
        <p:grpSpPr>
          <a:xfrm>
            <a:off x="234932" y="3013540"/>
            <a:ext cx="1656184" cy="1008112"/>
            <a:chOff x="234932" y="3013540"/>
            <a:chExt cx="1656184" cy="1008112"/>
          </a:xfrm>
          <a:solidFill>
            <a:srgbClr val="99CCFF"/>
          </a:solidFill>
        </p:grpSpPr>
        <p:sp>
          <p:nvSpPr>
            <p:cNvPr id="19" name="流程图: 可选过程 18"/>
            <p:cNvSpPr/>
            <p:nvPr/>
          </p:nvSpPr>
          <p:spPr>
            <a:xfrm>
              <a:off x="234932" y="3013540"/>
              <a:ext cx="1656184" cy="1008112"/>
            </a:xfrm>
            <a:prstGeom prst="flowChartAlternateProcess">
              <a:avLst/>
            </a:prstGeom>
            <a:grpFill/>
            <a:ln>
              <a:solidFill>
                <a:srgbClr val="99CCFF"/>
              </a:solid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smtClean="0">
                <a:solidFill>
                  <a:schemeClr val="tx1"/>
                </a:solidFill>
                <a:latin typeface="华文琥珀" pitchFamily="2" charset="-122"/>
                <a:ea typeface="华文琥珀" pitchFamily="2" charset="-122"/>
              </a:endParaRPr>
            </a:p>
          </p:txBody>
        </p:sp>
        <p:sp>
          <p:nvSpPr>
            <p:cNvPr id="21" name="矩形 20"/>
            <p:cNvSpPr/>
            <p:nvPr/>
          </p:nvSpPr>
          <p:spPr>
            <a:xfrm>
              <a:off x="251520" y="3140968"/>
              <a:ext cx="1584176" cy="646331"/>
            </a:xfrm>
            <a:prstGeom prst="rect">
              <a:avLst/>
            </a:prstGeom>
            <a:grpFill/>
            <a:ln>
              <a:solidFill>
                <a:srgbClr val="99CCFF"/>
              </a:solidFill>
            </a:ln>
          </p:spPr>
          <p:txBody>
            <a:bodyPr wrap="square">
              <a:spAutoFit/>
            </a:bodyPr>
            <a:lstStyle/>
            <a:p>
              <a:r>
                <a:rPr lang="zh-CN" altLang="en-US" dirty="0" smtClean="0"/>
                <a:t>异地就医申请表一式二份</a:t>
              </a:r>
              <a:endParaRPr lang="zh-CN" altLang="en-US" dirty="0"/>
            </a:p>
          </p:txBody>
        </p:sp>
      </p:grpSp>
      <p:grpSp>
        <p:nvGrpSpPr>
          <p:cNvPr id="3" name="组合 22"/>
          <p:cNvGrpSpPr/>
          <p:nvPr/>
        </p:nvGrpSpPr>
        <p:grpSpPr>
          <a:xfrm>
            <a:off x="0" y="5877271"/>
            <a:ext cx="3203848" cy="953439"/>
            <a:chOff x="234932" y="3013540"/>
            <a:chExt cx="1656184" cy="1008112"/>
          </a:xfrm>
        </p:grpSpPr>
        <p:sp>
          <p:nvSpPr>
            <p:cNvPr id="24" name="流程图: 可选过程 23"/>
            <p:cNvSpPr/>
            <p:nvPr/>
          </p:nvSpPr>
          <p:spPr>
            <a:xfrm>
              <a:off x="234932" y="3013540"/>
              <a:ext cx="1656184" cy="1008112"/>
            </a:xfrm>
            <a:prstGeom prst="flowChartAlternateProcess">
              <a:avLst/>
            </a:prstGeom>
            <a:solidFill>
              <a:srgbClr val="99CCFF"/>
            </a:solidFill>
            <a:ln>
              <a:solidFill>
                <a:srgbClr val="99CCFF"/>
              </a:solid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smtClean="0">
                <a:solidFill>
                  <a:schemeClr val="tx1"/>
                </a:solidFill>
                <a:latin typeface="华文琥珀" pitchFamily="2" charset="-122"/>
                <a:ea typeface="华文琥珀" pitchFamily="2" charset="-122"/>
              </a:endParaRPr>
            </a:p>
          </p:txBody>
        </p:sp>
        <p:sp>
          <p:nvSpPr>
            <p:cNvPr id="25" name="矩形 24"/>
            <p:cNvSpPr/>
            <p:nvPr/>
          </p:nvSpPr>
          <p:spPr>
            <a:xfrm>
              <a:off x="251520" y="3140968"/>
              <a:ext cx="1584176" cy="683393"/>
            </a:xfrm>
            <a:prstGeom prst="rect">
              <a:avLst/>
            </a:prstGeom>
            <a:ln>
              <a:solidFill>
                <a:srgbClr val="99CCFF"/>
              </a:solidFill>
            </a:ln>
          </p:spPr>
          <p:txBody>
            <a:bodyPr wrap="square">
              <a:spAutoFit/>
            </a:bodyPr>
            <a:lstStyle/>
            <a:p>
              <a:pPr lvl="0"/>
              <a:r>
                <a:rPr lang="zh-CN" altLang="en-US" dirty="0" smtClean="0"/>
                <a:t>符合要求的照片</a:t>
              </a:r>
              <a:r>
                <a:rPr lang="en-US" altLang="zh-CN" dirty="0" smtClean="0"/>
                <a:t>1</a:t>
              </a:r>
              <a:r>
                <a:rPr lang="zh-CN" altLang="en-US" dirty="0" smtClean="0"/>
                <a:t>张</a:t>
              </a:r>
              <a:endParaRPr lang="en-US" altLang="zh-CN" dirty="0" smtClean="0"/>
            </a:p>
            <a:p>
              <a:pPr lvl="0"/>
              <a:r>
                <a:rPr lang="zh-CN" altLang="en-US" dirty="0" smtClean="0"/>
                <a:t>身份证复印件</a:t>
              </a:r>
              <a:r>
                <a:rPr lang="en-US" altLang="zh-CN" dirty="0" smtClean="0"/>
                <a:t>1</a:t>
              </a:r>
              <a:r>
                <a:rPr lang="zh-CN" altLang="en-US" dirty="0" smtClean="0"/>
                <a:t>份（正面）</a:t>
              </a:r>
            </a:p>
          </p:txBody>
        </p:sp>
      </p:grpSp>
      <p:sp>
        <p:nvSpPr>
          <p:cNvPr id="26" name="矩形 25"/>
          <p:cNvSpPr/>
          <p:nvPr/>
        </p:nvSpPr>
        <p:spPr>
          <a:xfrm>
            <a:off x="3347864" y="4697760"/>
            <a:ext cx="5796136" cy="2160240"/>
          </a:xfrm>
          <a:prstGeom prst="rect">
            <a:avLst/>
          </a:prstGeom>
          <a:solidFill>
            <a:schemeClr val="bg1">
              <a:lumMod val="95000"/>
            </a:schemeClr>
          </a:solidFill>
          <a:ln>
            <a:solidFill>
              <a:schemeClr val="bg1">
                <a:lumMod val="65000"/>
              </a:schemeClr>
            </a:solid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zh-CN" altLang="en-US" b="1" dirty="0" smtClean="0">
                <a:solidFill>
                  <a:schemeClr val="tx1"/>
                </a:solidFill>
                <a:latin typeface="华文楷体" pitchFamily="2" charset="-122"/>
                <a:ea typeface="华文楷体" pitchFamily="2" charset="-122"/>
              </a:rPr>
              <a:t>照片要求：</a:t>
            </a:r>
            <a:r>
              <a:rPr lang="zh-CN" altLang="en-US" dirty="0" smtClean="0">
                <a:solidFill>
                  <a:schemeClr val="tx1"/>
                </a:solidFill>
                <a:latin typeface="华文楷体" pitchFamily="2" charset="-122"/>
                <a:ea typeface="华文楷体" pitchFamily="2" charset="-122"/>
              </a:rPr>
              <a:t>背景为白色，无边框。人像清晰，层次丰富，神态自然，无明显畸变，拍摄前应将头发整理好，长发者应露出两耳，发髻不得盘在头顶；拍摄时不应化浓妆、佩带各种首饰；不要穿行业制服、浅色衣服，必须着有领的深颜色衣服；平时经常戴眼镜的照相时应佩戴眼镜。</a:t>
            </a:r>
            <a:endParaRPr lang="en-US" altLang="zh-CN" dirty="0" smtClean="0">
              <a:solidFill>
                <a:schemeClr val="tx1"/>
              </a:solidFill>
              <a:latin typeface="华文楷体" pitchFamily="2" charset="-122"/>
              <a:ea typeface="华文楷体" pitchFamily="2" charset="-122"/>
            </a:endParaRPr>
          </a:p>
          <a:p>
            <a:pPr>
              <a:buFont typeface="Arial" pitchFamily="34" charset="0"/>
              <a:buChar char="•"/>
            </a:pPr>
            <a:r>
              <a:rPr lang="zh-CN" altLang="en-US" dirty="0" smtClean="0">
                <a:solidFill>
                  <a:schemeClr val="tx1"/>
                </a:solidFill>
                <a:latin typeface="华文楷体" pitchFamily="2" charset="-122"/>
                <a:ea typeface="华文楷体" pitchFamily="2" charset="-122"/>
              </a:rPr>
              <a:t>已领取厦门市第二代身份证的参保人员，原则上无须再提供照片</a:t>
            </a:r>
            <a:endParaRPr lang="en-US" altLang="zh-CN" dirty="0" smtClean="0">
              <a:solidFill>
                <a:schemeClr val="tx1"/>
              </a:solidFill>
              <a:latin typeface="华文楷体" pitchFamily="2" charset="-122"/>
              <a:ea typeface="华文楷体" pitchFamily="2" charset="-122"/>
            </a:endParaRPr>
          </a:p>
        </p:txBody>
      </p:sp>
      <p:sp>
        <p:nvSpPr>
          <p:cNvPr id="28" name="下箭头 27"/>
          <p:cNvSpPr/>
          <p:nvPr/>
        </p:nvSpPr>
        <p:spPr>
          <a:xfrm>
            <a:off x="755576" y="2232574"/>
            <a:ext cx="216024" cy="720080"/>
          </a:xfrm>
          <a:prstGeom prst="downArrow">
            <a:avLst/>
          </a:prstGeom>
          <a:solidFill>
            <a:srgbClr val="66FFFF"/>
          </a:solidFill>
          <a:ln>
            <a:solidFill>
              <a:srgbClr val="66FFFF"/>
            </a:solid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smtClean="0">
              <a:solidFill>
                <a:schemeClr val="tx1"/>
              </a:solidFill>
              <a:latin typeface="华文琥珀" pitchFamily="2" charset="-122"/>
              <a:ea typeface="华文琥珀" pitchFamily="2" charset="-122"/>
            </a:endParaRPr>
          </a:p>
        </p:txBody>
      </p:sp>
      <p:sp>
        <p:nvSpPr>
          <p:cNvPr id="29" name="TextBox 28"/>
          <p:cNvSpPr txBox="1"/>
          <p:nvPr/>
        </p:nvSpPr>
        <p:spPr>
          <a:xfrm>
            <a:off x="827584" y="2636912"/>
            <a:ext cx="1224136" cy="369332"/>
          </a:xfrm>
          <a:prstGeom prst="rect">
            <a:avLst/>
          </a:prstGeom>
          <a:noFill/>
        </p:spPr>
        <p:txBody>
          <a:bodyPr wrap="square" rtlCol="0">
            <a:spAutoFit/>
          </a:bodyPr>
          <a:lstStyle/>
          <a:p>
            <a:r>
              <a:rPr lang="zh-CN" altLang="en-US" b="1" dirty="0" smtClean="0"/>
              <a:t>所需资料</a:t>
            </a:r>
            <a:endParaRPr lang="zh-CN" altLang="en-US" b="1" dirty="0"/>
          </a:p>
        </p:txBody>
      </p:sp>
      <p:sp>
        <p:nvSpPr>
          <p:cNvPr id="30" name="TextBox 29"/>
          <p:cNvSpPr txBox="1"/>
          <p:nvPr/>
        </p:nvSpPr>
        <p:spPr>
          <a:xfrm>
            <a:off x="2051720" y="4725144"/>
            <a:ext cx="936104" cy="461665"/>
          </a:xfrm>
          <a:prstGeom prst="rect">
            <a:avLst/>
          </a:prstGeom>
          <a:noFill/>
        </p:spPr>
        <p:txBody>
          <a:bodyPr wrap="square" rtlCol="0">
            <a:spAutoFit/>
          </a:bodyPr>
          <a:lstStyle/>
          <a:p>
            <a:r>
              <a:rPr lang="zh-CN" altLang="en-US" sz="2400" b="1" dirty="0" smtClean="0">
                <a:solidFill>
                  <a:srgbClr val="FF0000"/>
                </a:solidFill>
                <a:latin typeface="微软雅黑" pitchFamily="34" charset="-122"/>
                <a:ea typeface="微软雅黑" pitchFamily="34" charset="-122"/>
              </a:rPr>
              <a:t>注意</a:t>
            </a:r>
            <a:endParaRPr lang="zh-CN" altLang="en-US" sz="2400" b="1" dirty="0">
              <a:solidFill>
                <a:srgbClr val="FF0000"/>
              </a:solidFill>
              <a:latin typeface="微软雅黑" pitchFamily="34" charset="-122"/>
              <a:ea typeface="微软雅黑" pitchFamily="34" charset="-122"/>
            </a:endParaRPr>
          </a:p>
        </p:txBody>
      </p:sp>
      <p:sp>
        <p:nvSpPr>
          <p:cNvPr id="31" name="TextBox 30"/>
          <p:cNvSpPr txBox="1"/>
          <p:nvPr/>
        </p:nvSpPr>
        <p:spPr>
          <a:xfrm>
            <a:off x="1115616" y="5517232"/>
            <a:ext cx="1224136" cy="369332"/>
          </a:xfrm>
          <a:prstGeom prst="rect">
            <a:avLst/>
          </a:prstGeom>
          <a:noFill/>
        </p:spPr>
        <p:txBody>
          <a:bodyPr wrap="square" rtlCol="0">
            <a:spAutoFit/>
          </a:bodyPr>
          <a:lstStyle/>
          <a:p>
            <a:r>
              <a:rPr lang="zh-CN" altLang="en-US" b="1" dirty="0" smtClean="0"/>
              <a:t>所需资料</a:t>
            </a:r>
            <a:endParaRPr lang="zh-CN" altLang="en-US" b="1" dirty="0"/>
          </a:p>
        </p:txBody>
      </p:sp>
      <p:sp>
        <p:nvSpPr>
          <p:cNvPr id="33" name="右箭头 32"/>
          <p:cNvSpPr/>
          <p:nvPr/>
        </p:nvSpPr>
        <p:spPr>
          <a:xfrm>
            <a:off x="1647382" y="1772816"/>
            <a:ext cx="936104" cy="288032"/>
          </a:xfrm>
          <a:prstGeom prst="rightArrow">
            <a:avLst/>
          </a:prstGeom>
          <a:solidFill>
            <a:srgbClr val="FF0000"/>
          </a:solidFill>
          <a:ln>
            <a:solidFill>
              <a:srgbClr val="66FFFF"/>
            </a:solid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smtClean="0">
              <a:solidFill>
                <a:schemeClr val="tx1"/>
              </a:solidFill>
              <a:latin typeface="华文琥珀" pitchFamily="2" charset="-122"/>
              <a:ea typeface="华文琥珀" pitchFamily="2" charset="-122"/>
            </a:endParaRPr>
          </a:p>
        </p:txBody>
      </p:sp>
      <p:sp>
        <p:nvSpPr>
          <p:cNvPr id="34" name="TextBox 33"/>
          <p:cNvSpPr txBox="1"/>
          <p:nvPr/>
        </p:nvSpPr>
        <p:spPr>
          <a:xfrm>
            <a:off x="1619672" y="1340768"/>
            <a:ext cx="936104" cy="461665"/>
          </a:xfrm>
          <a:prstGeom prst="rect">
            <a:avLst/>
          </a:prstGeom>
          <a:noFill/>
        </p:spPr>
        <p:txBody>
          <a:bodyPr wrap="square" rtlCol="0">
            <a:spAutoFit/>
          </a:bodyPr>
          <a:lstStyle/>
          <a:p>
            <a:r>
              <a:rPr lang="zh-CN" altLang="en-US" sz="2400" b="1" dirty="0" smtClean="0">
                <a:solidFill>
                  <a:srgbClr val="FF0000"/>
                </a:solidFill>
                <a:latin typeface="微软雅黑" pitchFamily="34" charset="-122"/>
                <a:ea typeface="微软雅黑" pitchFamily="34" charset="-122"/>
              </a:rPr>
              <a:t>注意</a:t>
            </a:r>
            <a:endParaRPr lang="zh-CN" altLang="en-US" sz="2400" b="1" dirty="0">
              <a:solidFill>
                <a:srgbClr val="FF0000"/>
              </a:solidFill>
              <a:latin typeface="微软雅黑" pitchFamily="34" charset="-122"/>
              <a:ea typeface="微软雅黑" pitchFamily="34" charset="-122"/>
            </a:endParaRPr>
          </a:p>
        </p:txBody>
      </p:sp>
      <p:cxnSp>
        <p:nvCxnSpPr>
          <p:cNvPr id="36" name="直接连接符 35"/>
          <p:cNvCxnSpPr/>
          <p:nvPr/>
        </p:nvCxnSpPr>
        <p:spPr>
          <a:xfrm>
            <a:off x="0" y="4492532"/>
            <a:ext cx="9144000" cy="1588"/>
          </a:xfrm>
          <a:prstGeom prst="line">
            <a:avLst/>
          </a:prstGeom>
          <a:ln>
            <a:solidFill>
              <a:srgbClr val="0000FF"/>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内容占位符 4" descr="正确填写样板.jpg"/>
          <p:cNvPicPr>
            <a:picLocks noGrp="1" noChangeAspect="1"/>
          </p:cNvPicPr>
          <p:nvPr>
            <p:ph idx="1"/>
          </p:nvPr>
        </p:nvPicPr>
        <p:blipFill>
          <a:blip r:embed="rId2"/>
          <a:srcRect/>
          <a:stretch>
            <a:fillRect/>
          </a:stretch>
        </p:blipFill>
        <p:spPr>
          <a:xfrm>
            <a:off x="1928813" y="0"/>
            <a:ext cx="6215062" cy="6643688"/>
          </a:xfrm>
        </p:spPr>
      </p:pic>
      <p:sp>
        <p:nvSpPr>
          <p:cNvPr id="20482" name="文本占位符 3"/>
          <p:cNvSpPr>
            <a:spLocks noGrp="1"/>
          </p:cNvSpPr>
          <p:nvPr>
            <p:ph type="body" sz="half" idx="2"/>
          </p:nvPr>
        </p:nvSpPr>
        <p:spPr>
          <a:xfrm>
            <a:off x="500063" y="1285875"/>
            <a:ext cx="1042987" cy="4483100"/>
          </a:xfrm>
        </p:spPr>
        <p:txBody>
          <a:bodyPr vert="eaVert"/>
          <a:lstStyle/>
          <a:p>
            <a:pPr algn="ctr"/>
            <a:r>
              <a:rPr lang="zh-CN" altLang="en-US" sz="2400" b="1" dirty="0" smtClean="0"/>
              <a:t>异地就医申请表</a:t>
            </a:r>
            <a:r>
              <a:rPr lang="zh-CN" altLang="en-US" sz="3200" b="1" dirty="0" smtClean="0">
                <a:solidFill>
                  <a:srgbClr val="FF0000"/>
                </a:solidFill>
              </a:rPr>
              <a:t>正确</a:t>
            </a:r>
            <a:r>
              <a:rPr lang="zh-CN" altLang="en-US" sz="2400" b="1" dirty="0" smtClean="0"/>
              <a:t>填写样本</a:t>
            </a:r>
          </a:p>
        </p:txBody>
      </p:sp>
      <p:sp>
        <p:nvSpPr>
          <p:cNvPr id="4" name="标题 1"/>
          <p:cNvSpPr>
            <a:spLocks noGrp="1"/>
          </p:cNvSpPr>
          <p:nvPr>
            <p:ph type="title" idx="4294967295"/>
          </p:nvPr>
        </p:nvSpPr>
        <p:spPr>
          <a:xfrm>
            <a:off x="0" y="188640"/>
            <a:ext cx="5148262" cy="1143000"/>
          </a:xfrm>
        </p:spPr>
        <p:txBody>
          <a:bodyPr rtlCol="0">
            <a:normAutofit fontScale="90000"/>
          </a:bodyPr>
          <a:lstStyle/>
          <a:p>
            <a:pPr fontAlgn="auto">
              <a:spcAft>
                <a:spcPts val="0"/>
              </a:spcAft>
              <a:defRPr/>
            </a:pPr>
            <a:r>
              <a:rPr lang="zh-CN" altLang="en-US" sz="3100" b="1" dirty="0" smtClean="0">
                <a:solidFill>
                  <a:srgbClr val="0000FF"/>
                </a:solidFill>
                <a:latin typeface="微软雅黑"/>
                <a:ea typeface="微软雅黑"/>
              </a:rPr>
              <a:t>★案例分享</a:t>
            </a:r>
            <a:r>
              <a:rPr lang="en-US" altLang="zh-CN" b="1" dirty="0" smtClean="0">
                <a:cs typeface="+mj-cs"/>
              </a:rPr>
              <a:t/>
            </a:r>
            <a:br>
              <a:rPr lang="en-US" altLang="zh-CN" b="1" dirty="0" smtClean="0">
                <a:cs typeface="+mj-cs"/>
              </a:rPr>
            </a:br>
            <a:endParaRPr lang="zh-CN" altLang="en-US" dirty="0">
              <a:solidFill>
                <a:schemeClr val="bg1"/>
              </a:solidFill>
              <a:cs typeface="+mj-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内容占位符 4" descr="没盖社保局公章.jpg"/>
          <p:cNvPicPr>
            <a:picLocks noGrp="1" noChangeAspect="1"/>
          </p:cNvPicPr>
          <p:nvPr>
            <p:ph idx="1"/>
          </p:nvPr>
        </p:nvPicPr>
        <p:blipFill>
          <a:blip r:embed="rId2"/>
          <a:srcRect/>
          <a:stretch>
            <a:fillRect/>
          </a:stretch>
        </p:blipFill>
        <p:spPr>
          <a:xfrm>
            <a:off x="2286000" y="109538"/>
            <a:ext cx="5929313" cy="6748462"/>
          </a:xfrm>
        </p:spPr>
      </p:pic>
      <p:sp>
        <p:nvSpPr>
          <p:cNvPr id="22530" name="文本占位符 3"/>
          <p:cNvSpPr txBox="1">
            <a:spLocks/>
          </p:cNvSpPr>
          <p:nvPr/>
        </p:nvSpPr>
        <p:spPr bwMode="auto">
          <a:xfrm>
            <a:off x="1143000" y="1071563"/>
            <a:ext cx="757238" cy="5429250"/>
          </a:xfrm>
          <a:prstGeom prst="rect">
            <a:avLst/>
          </a:prstGeom>
          <a:noFill/>
          <a:ln w="9525">
            <a:noFill/>
            <a:miter lim="800000"/>
            <a:headEnd/>
            <a:tailEnd/>
          </a:ln>
        </p:spPr>
        <p:txBody>
          <a:bodyPr vert="eaVert"/>
          <a:lstStyle/>
          <a:p>
            <a:pPr>
              <a:spcBef>
                <a:spcPct val="20000"/>
              </a:spcBef>
              <a:buFont typeface="Arial" charset="0"/>
              <a:buNone/>
            </a:pPr>
            <a:r>
              <a:rPr lang="zh-CN" altLang="en-US" sz="2400" b="1" dirty="0">
                <a:latin typeface="Calibri" pitchFamily="34" charset="0"/>
              </a:rPr>
              <a:t>   （</a:t>
            </a:r>
            <a:r>
              <a:rPr lang="zh-CN" altLang="en-US" sz="2400" b="1" dirty="0">
                <a:solidFill>
                  <a:srgbClr val="FF0000"/>
                </a:solidFill>
                <a:latin typeface="Calibri" pitchFamily="34" charset="0"/>
              </a:rPr>
              <a:t>没有盖当地社保局公章</a:t>
            </a:r>
            <a:r>
              <a:rPr lang="zh-CN" altLang="en-US" sz="2400" b="1" dirty="0">
                <a:latin typeface="Calibri" pitchFamily="34" charset="0"/>
              </a:rPr>
              <a:t>）</a:t>
            </a:r>
            <a:endParaRPr lang="en-US" altLang="zh-CN" sz="2400" b="1" dirty="0">
              <a:latin typeface="Calibri" pitchFamily="34" charset="0"/>
            </a:endParaRPr>
          </a:p>
          <a:p>
            <a:pPr>
              <a:spcBef>
                <a:spcPct val="20000"/>
              </a:spcBef>
              <a:buFont typeface="Arial" charset="0"/>
              <a:buNone/>
            </a:pPr>
            <a:r>
              <a:rPr lang="zh-CN" altLang="en-US" sz="2400" b="1" dirty="0">
                <a:latin typeface="Calibri" pitchFamily="34" charset="0"/>
              </a:rPr>
              <a:t>异地就医申请表填写不合格样本</a:t>
            </a:r>
            <a:endParaRPr lang="en-US" altLang="zh-CN" sz="2400" b="1" dirty="0">
              <a:latin typeface="Calibri" pitchFamily="34" charset="0"/>
            </a:endParaRPr>
          </a:p>
          <a:p>
            <a:pPr>
              <a:spcBef>
                <a:spcPct val="20000"/>
              </a:spcBef>
              <a:buFont typeface="Arial" charset="0"/>
              <a:buNone/>
            </a:pPr>
            <a:endParaRPr lang="zh-CN" altLang="en-US" sz="2400" b="1" dirty="0">
              <a:latin typeface="Calibri" pitchFamily="34" charset="0"/>
            </a:endParaRPr>
          </a:p>
        </p:txBody>
      </p:sp>
      <p:sp>
        <p:nvSpPr>
          <p:cNvPr id="4" name="标题 1"/>
          <p:cNvSpPr>
            <a:spLocks noGrp="1"/>
          </p:cNvSpPr>
          <p:nvPr>
            <p:ph type="title" idx="4294967295"/>
          </p:nvPr>
        </p:nvSpPr>
        <p:spPr>
          <a:xfrm>
            <a:off x="0" y="188640"/>
            <a:ext cx="5148262" cy="1143000"/>
          </a:xfrm>
        </p:spPr>
        <p:txBody>
          <a:bodyPr rtlCol="0">
            <a:normAutofit fontScale="90000"/>
          </a:bodyPr>
          <a:lstStyle/>
          <a:p>
            <a:pPr fontAlgn="auto">
              <a:spcAft>
                <a:spcPts val="0"/>
              </a:spcAft>
              <a:defRPr/>
            </a:pPr>
            <a:r>
              <a:rPr lang="zh-CN" altLang="en-US" sz="3100" b="1" dirty="0" smtClean="0">
                <a:solidFill>
                  <a:srgbClr val="0000FF"/>
                </a:solidFill>
                <a:latin typeface="微软雅黑"/>
                <a:ea typeface="微软雅黑"/>
              </a:rPr>
              <a:t>★案例分享</a:t>
            </a:r>
            <a:r>
              <a:rPr lang="en-US" altLang="zh-CN" b="1" dirty="0" smtClean="0">
                <a:cs typeface="+mj-cs"/>
              </a:rPr>
              <a:t/>
            </a:r>
            <a:br>
              <a:rPr lang="en-US" altLang="zh-CN" b="1" dirty="0" smtClean="0">
                <a:cs typeface="+mj-cs"/>
              </a:rPr>
            </a:br>
            <a:endParaRPr lang="zh-CN" altLang="en-US" dirty="0">
              <a:solidFill>
                <a:schemeClr val="bg1"/>
              </a:solidFill>
              <a:cs typeface="+mj-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内容占位符 4" descr="有明显涂改的.jpg"/>
          <p:cNvPicPr>
            <a:picLocks noGrp="1" noChangeAspect="1"/>
          </p:cNvPicPr>
          <p:nvPr>
            <p:ph idx="1"/>
          </p:nvPr>
        </p:nvPicPr>
        <p:blipFill>
          <a:blip r:embed="rId2"/>
          <a:srcRect/>
          <a:stretch>
            <a:fillRect/>
          </a:stretch>
        </p:blipFill>
        <p:spPr>
          <a:xfrm>
            <a:off x="2643188" y="14288"/>
            <a:ext cx="5643562" cy="6843712"/>
          </a:xfrm>
        </p:spPr>
      </p:pic>
      <p:sp>
        <p:nvSpPr>
          <p:cNvPr id="21506" name="文本占位符 3"/>
          <p:cNvSpPr>
            <a:spLocks noGrp="1"/>
          </p:cNvSpPr>
          <p:nvPr>
            <p:ph type="body" sz="half" idx="2"/>
          </p:nvPr>
        </p:nvSpPr>
        <p:spPr>
          <a:xfrm>
            <a:off x="1143000" y="1071563"/>
            <a:ext cx="757238" cy="5429250"/>
          </a:xfrm>
        </p:spPr>
        <p:txBody>
          <a:bodyPr vert="eaVert">
            <a:normAutofit fontScale="85000" lnSpcReduction="20000"/>
          </a:bodyPr>
          <a:lstStyle/>
          <a:p>
            <a:r>
              <a:rPr lang="zh-CN" altLang="en-US" sz="2400" b="1" smtClean="0"/>
              <a:t>             （</a:t>
            </a:r>
            <a:r>
              <a:rPr lang="zh-CN" altLang="en-US" sz="2400" b="1" smtClean="0">
                <a:solidFill>
                  <a:srgbClr val="FF0000"/>
                </a:solidFill>
              </a:rPr>
              <a:t>有明显涂改</a:t>
            </a:r>
            <a:r>
              <a:rPr lang="zh-CN" altLang="en-US" sz="2400" b="1" smtClean="0"/>
              <a:t>）</a:t>
            </a:r>
            <a:endParaRPr lang="en-US" altLang="zh-CN" sz="2400" b="1" smtClean="0"/>
          </a:p>
          <a:p>
            <a:r>
              <a:rPr lang="zh-CN" altLang="en-US" sz="2400" b="1" smtClean="0"/>
              <a:t>异地就医申请表填写不合格样本</a:t>
            </a:r>
            <a:endParaRPr lang="en-US" altLang="zh-CN" sz="2400" b="1" smtClean="0"/>
          </a:p>
          <a:p>
            <a:endParaRPr lang="zh-CN" altLang="en-US" sz="2400" b="1" smtClean="0"/>
          </a:p>
        </p:txBody>
      </p:sp>
      <p:sp>
        <p:nvSpPr>
          <p:cNvPr id="4" name="标题 1"/>
          <p:cNvSpPr>
            <a:spLocks noGrp="1"/>
          </p:cNvSpPr>
          <p:nvPr>
            <p:ph type="title" idx="4294967295"/>
          </p:nvPr>
        </p:nvSpPr>
        <p:spPr>
          <a:xfrm>
            <a:off x="0" y="188640"/>
            <a:ext cx="5148262" cy="1143000"/>
          </a:xfrm>
        </p:spPr>
        <p:txBody>
          <a:bodyPr rtlCol="0">
            <a:normAutofit fontScale="90000"/>
          </a:bodyPr>
          <a:lstStyle/>
          <a:p>
            <a:pPr fontAlgn="auto">
              <a:spcAft>
                <a:spcPts val="0"/>
              </a:spcAft>
              <a:defRPr/>
            </a:pPr>
            <a:r>
              <a:rPr lang="zh-CN" altLang="en-US" sz="3100" b="1" dirty="0" smtClean="0">
                <a:solidFill>
                  <a:srgbClr val="0000FF"/>
                </a:solidFill>
                <a:latin typeface="微软雅黑"/>
                <a:ea typeface="微软雅黑"/>
              </a:rPr>
              <a:t>★案例分享</a:t>
            </a:r>
            <a:r>
              <a:rPr lang="en-US" altLang="zh-CN" b="1" dirty="0" smtClean="0">
                <a:cs typeface="+mj-cs"/>
              </a:rPr>
              <a:t/>
            </a:r>
            <a:br>
              <a:rPr lang="en-US" altLang="zh-CN" b="1" dirty="0" smtClean="0">
                <a:cs typeface="+mj-cs"/>
              </a:rPr>
            </a:br>
            <a:endParaRPr lang="zh-CN" altLang="en-US" dirty="0">
              <a:solidFill>
                <a:schemeClr val="bg1"/>
              </a:solidFill>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4932040" cy="857232"/>
          </a:xfrm>
        </p:spPr>
        <p:txBody>
          <a:bodyPr>
            <a:normAutofit/>
          </a:bodyPr>
          <a:lstStyle/>
          <a:p>
            <a:pPr algn="l"/>
            <a:r>
              <a:rPr lang="zh-CN" altLang="en-US" b="1" dirty="0" smtClean="0">
                <a:solidFill>
                  <a:srgbClr val="002060"/>
                </a:solidFill>
              </a:rPr>
              <a:t>厦门社保操作介绍</a:t>
            </a:r>
            <a:endParaRPr lang="zh-CN" altLang="en-US" b="1" dirty="0">
              <a:solidFill>
                <a:srgbClr val="002060"/>
              </a:solidFill>
            </a:endParaRPr>
          </a:p>
        </p:txBody>
      </p:sp>
      <p:graphicFrame>
        <p:nvGraphicFramePr>
          <p:cNvPr id="6" name="图示 5"/>
          <p:cNvGraphicFramePr/>
          <p:nvPr/>
        </p:nvGraphicFramePr>
        <p:xfrm>
          <a:off x="857224" y="1071546"/>
          <a:ext cx="7776864" cy="4429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组合 6"/>
          <p:cNvGrpSpPr/>
          <p:nvPr/>
        </p:nvGrpSpPr>
        <p:grpSpPr>
          <a:xfrm>
            <a:off x="1475656" y="6000768"/>
            <a:ext cx="6596806" cy="625256"/>
            <a:chOff x="89034" y="0"/>
            <a:chExt cx="3634013" cy="1180800"/>
          </a:xfrm>
          <a:solidFill>
            <a:schemeClr val="accent3">
              <a:lumMod val="60000"/>
              <a:lumOff val="40000"/>
            </a:schemeClr>
          </a:solidFill>
        </p:grpSpPr>
        <p:sp>
          <p:nvSpPr>
            <p:cNvPr id="8" name="流程图: 可选过程 7"/>
            <p:cNvSpPr/>
            <p:nvPr/>
          </p:nvSpPr>
          <p:spPr>
            <a:xfrm>
              <a:off x="89034" y="0"/>
              <a:ext cx="3634013" cy="1180800"/>
            </a:xfrm>
            <a:prstGeom prst="flowChartAlternateProcess">
              <a:avLst/>
            </a:prstGeom>
            <a:grpFill/>
            <a:ln>
              <a:solidFill>
                <a:srgbClr val="92D050"/>
              </a:solidFill>
            </a:ln>
          </p:spPr>
          <p:style>
            <a:lnRef idx="1">
              <a:schemeClr val="accent5">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sp>
        <p:sp>
          <p:nvSpPr>
            <p:cNvPr id="9" name="流程图: 可选过程 4"/>
            <p:cNvSpPr/>
            <p:nvPr/>
          </p:nvSpPr>
          <p:spPr>
            <a:xfrm>
              <a:off x="146675" y="57641"/>
              <a:ext cx="3518731" cy="106551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9136" tIns="113792" rIns="199136" bIns="113792" numCol="1" spcCol="1270" anchor="ctr" anchorCtr="0">
              <a:noAutofit/>
            </a:bodyPr>
            <a:lstStyle/>
            <a:p>
              <a:pPr lvl="0" defTabSz="1244600">
                <a:lnSpc>
                  <a:spcPct val="90000"/>
                </a:lnSpc>
                <a:spcBef>
                  <a:spcPct val="0"/>
                </a:spcBef>
                <a:spcAft>
                  <a:spcPct val="35000"/>
                </a:spcAft>
              </a:pPr>
              <a:r>
                <a:rPr lang="zh-CN" altLang="en-US" sz="2800" kern="1200" dirty="0" smtClean="0">
                  <a:solidFill>
                    <a:schemeClr val="tx1"/>
                  </a:solidFill>
                  <a:latin typeface="华文彩云" pitchFamily="2" charset="-122"/>
                  <a:ea typeface="华文彩云" pitchFamily="2" charset="-122"/>
                </a:rPr>
                <a:t>社保专员：</a:t>
              </a:r>
              <a:r>
                <a:rPr lang="zh-CN" altLang="en-US" sz="2800" kern="1200" dirty="0" smtClean="0">
                  <a:solidFill>
                    <a:schemeClr val="tx1"/>
                  </a:solidFill>
                  <a:latin typeface="微软雅黑" pitchFamily="34" charset="-122"/>
                  <a:ea typeface="微软雅黑" pitchFamily="34" charset="-122"/>
                </a:rPr>
                <a:t>王桂珍，分机：</a:t>
              </a:r>
              <a:r>
                <a:rPr lang="en-US" altLang="zh-CN" sz="2800" kern="1200" dirty="0" smtClean="0">
                  <a:solidFill>
                    <a:schemeClr val="tx1"/>
                  </a:solidFill>
                  <a:latin typeface="微软雅黑" pitchFamily="34" charset="-122"/>
                  <a:ea typeface="微软雅黑" pitchFamily="34" charset="-122"/>
                </a:rPr>
                <a:t>8414</a:t>
              </a:r>
              <a:endParaRPr lang="zh-CN" altLang="en-US" sz="2800" kern="1200" dirty="0">
                <a:solidFill>
                  <a:schemeClr val="tx1"/>
                </a:solidFill>
                <a:latin typeface="华文彩云" pitchFamily="2" charset="-122"/>
                <a:ea typeface="华文彩云" pitchFamily="2" charset="-122"/>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内容占位符 4" descr="改动医院级别顺序.jpg"/>
          <p:cNvPicPr>
            <a:picLocks noGrp="1" noChangeAspect="1"/>
          </p:cNvPicPr>
          <p:nvPr>
            <p:ph idx="1"/>
          </p:nvPr>
        </p:nvPicPr>
        <p:blipFill>
          <a:blip r:embed="rId2"/>
          <a:srcRect/>
          <a:stretch>
            <a:fillRect/>
          </a:stretch>
        </p:blipFill>
        <p:spPr>
          <a:xfrm>
            <a:off x="2214563" y="0"/>
            <a:ext cx="5934075" cy="6858000"/>
          </a:xfrm>
        </p:spPr>
      </p:pic>
      <p:sp>
        <p:nvSpPr>
          <p:cNvPr id="24578" name="文本占位符 3"/>
          <p:cNvSpPr txBox="1">
            <a:spLocks/>
          </p:cNvSpPr>
          <p:nvPr/>
        </p:nvSpPr>
        <p:spPr bwMode="auto">
          <a:xfrm>
            <a:off x="1285875" y="928688"/>
            <a:ext cx="757238" cy="5429250"/>
          </a:xfrm>
          <a:prstGeom prst="rect">
            <a:avLst/>
          </a:prstGeom>
          <a:noFill/>
          <a:ln w="9525">
            <a:noFill/>
            <a:miter lim="800000"/>
            <a:headEnd/>
            <a:tailEnd/>
          </a:ln>
        </p:spPr>
        <p:txBody>
          <a:bodyPr vert="eaVert"/>
          <a:lstStyle/>
          <a:p>
            <a:pPr>
              <a:spcBef>
                <a:spcPct val="20000"/>
              </a:spcBef>
            </a:pPr>
            <a:r>
              <a:rPr lang="zh-CN" altLang="en-US" sz="2400" b="1">
                <a:latin typeface="Calibri" pitchFamily="34" charset="0"/>
              </a:rPr>
              <a:t>       （</a:t>
            </a:r>
            <a:r>
              <a:rPr lang="zh-CN" altLang="en-US" sz="2400" b="1">
                <a:solidFill>
                  <a:srgbClr val="FF0000"/>
                </a:solidFill>
                <a:latin typeface="Calibri" pitchFamily="34" charset="0"/>
              </a:rPr>
              <a:t>私自改动医院级别</a:t>
            </a:r>
            <a:r>
              <a:rPr lang="zh-CN" altLang="en-US" sz="2400" b="1">
                <a:latin typeface="Calibri" pitchFamily="34" charset="0"/>
              </a:rPr>
              <a:t>）</a:t>
            </a:r>
            <a:endParaRPr lang="en-US" altLang="zh-CN" sz="2400" b="1">
              <a:latin typeface="Calibri" pitchFamily="34" charset="0"/>
            </a:endParaRPr>
          </a:p>
          <a:p>
            <a:pPr>
              <a:spcBef>
                <a:spcPct val="20000"/>
              </a:spcBef>
              <a:buFont typeface="Arial" charset="0"/>
              <a:buNone/>
            </a:pPr>
            <a:r>
              <a:rPr lang="zh-CN" altLang="en-US" sz="2400" b="1">
                <a:latin typeface="Calibri" pitchFamily="34" charset="0"/>
              </a:rPr>
              <a:t>异地就医申请表填写不合格样本</a:t>
            </a:r>
            <a:endParaRPr lang="en-US" altLang="zh-CN" sz="2400" b="1">
              <a:latin typeface="Calibri" pitchFamily="34" charset="0"/>
            </a:endParaRPr>
          </a:p>
          <a:p>
            <a:pPr>
              <a:spcBef>
                <a:spcPct val="20000"/>
              </a:spcBef>
              <a:buFont typeface="Arial" charset="0"/>
              <a:buNone/>
            </a:pPr>
            <a:endParaRPr lang="zh-CN" altLang="en-US" sz="2400" b="1">
              <a:latin typeface="Calibri" pitchFamily="34" charset="0"/>
            </a:endParaRPr>
          </a:p>
        </p:txBody>
      </p:sp>
      <p:sp>
        <p:nvSpPr>
          <p:cNvPr id="4" name="标题 1"/>
          <p:cNvSpPr>
            <a:spLocks noGrp="1"/>
          </p:cNvSpPr>
          <p:nvPr>
            <p:ph type="title" idx="4294967295"/>
          </p:nvPr>
        </p:nvSpPr>
        <p:spPr>
          <a:xfrm>
            <a:off x="0" y="188640"/>
            <a:ext cx="5148262" cy="1143000"/>
          </a:xfrm>
        </p:spPr>
        <p:txBody>
          <a:bodyPr rtlCol="0">
            <a:normAutofit fontScale="90000"/>
          </a:bodyPr>
          <a:lstStyle/>
          <a:p>
            <a:pPr fontAlgn="auto">
              <a:spcAft>
                <a:spcPts val="0"/>
              </a:spcAft>
              <a:defRPr/>
            </a:pPr>
            <a:r>
              <a:rPr lang="zh-CN" altLang="en-US" sz="3100" b="1" dirty="0" smtClean="0">
                <a:solidFill>
                  <a:srgbClr val="0000FF"/>
                </a:solidFill>
                <a:latin typeface="微软雅黑"/>
                <a:ea typeface="微软雅黑"/>
              </a:rPr>
              <a:t>★案例分享</a:t>
            </a:r>
            <a:r>
              <a:rPr lang="en-US" altLang="zh-CN" b="1" dirty="0" smtClean="0">
                <a:cs typeface="+mj-cs"/>
              </a:rPr>
              <a:t/>
            </a:r>
            <a:br>
              <a:rPr lang="en-US" altLang="zh-CN" b="1" dirty="0" smtClean="0">
                <a:cs typeface="+mj-cs"/>
              </a:rPr>
            </a:br>
            <a:endParaRPr lang="zh-CN" altLang="en-US" dirty="0">
              <a:solidFill>
                <a:schemeClr val="bg1"/>
              </a:solidFill>
              <a:cs typeface="+mj-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内容占位符 4" descr="没填写身份证号码.jpg"/>
          <p:cNvPicPr>
            <a:picLocks noGrp="1" noChangeAspect="1"/>
          </p:cNvPicPr>
          <p:nvPr>
            <p:ph idx="1"/>
          </p:nvPr>
        </p:nvPicPr>
        <p:blipFill>
          <a:blip r:embed="rId2"/>
          <a:srcRect/>
          <a:stretch>
            <a:fillRect/>
          </a:stretch>
        </p:blipFill>
        <p:spPr>
          <a:xfrm>
            <a:off x="2786063" y="0"/>
            <a:ext cx="5299075" cy="6572250"/>
          </a:xfrm>
        </p:spPr>
      </p:pic>
      <p:sp>
        <p:nvSpPr>
          <p:cNvPr id="23554" name="文本占位符 3"/>
          <p:cNvSpPr txBox="1">
            <a:spLocks/>
          </p:cNvSpPr>
          <p:nvPr/>
        </p:nvSpPr>
        <p:spPr bwMode="auto">
          <a:xfrm>
            <a:off x="1285875" y="928688"/>
            <a:ext cx="757238" cy="5429250"/>
          </a:xfrm>
          <a:prstGeom prst="rect">
            <a:avLst/>
          </a:prstGeom>
          <a:noFill/>
          <a:ln w="9525">
            <a:noFill/>
            <a:miter lim="800000"/>
            <a:headEnd/>
            <a:tailEnd/>
          </a:ln>
        </p:spPr>
        <p:txBody>
          <a:bodyPr vert="eaVert"/>
          <a:lstStyle/>
          <a:p>
            <a:pPr>
              <a:spcBef>
                <a:spcPct val="20000"/>
              </a:spcBef>
            </a:pPr>
            <a:r>
              <a:rPr lang="zh-CN" altLang="en-US" sz="2400" b="1">
                <a:latin typeface="Calibri" pitchFamily="34" charset="0"/>
              </a:rPr>
              <a:t>（</a:t>
            </a:r>
            <a:r>
              <a:rPr lang="zh-CN" altLang="en-US" sz="2400" b="1">
                <a:solidFill>
                  <a:srgbClr val="FF0000"/>
                </a:solidFill>
                <a:latin typeface="Calibri" pitchFamily="34" charset="0"/>
              </a:rPr>
              <a:t>没写医疗保险号即身份证号码</a:t>
            </a:r>
            <a:r>
              <a:rPr lang="zh-CN" altLang="en-US" sz="2400" b="1">
                <a:latin typeface="Calibri" pitchFamily="34" charset="0"/>
              </a:rPr>
              <a:t> ）</a:t>
            </a:r>
            <a:endParaRPr lang="en-US" altLang="zh-CN" sz="2400" b="1">
              <a:latin typeface="Calibri" pitchFamily="34" charset="0"/>
            </a:endParaRPr>
          </a:p>
          <a:p>
            <a:pPr>
              <a:spcBef>
                <a:spcPct val="20000"/>
              </a:spcBef>
              <a:buFont typeface="Arial" charset="0"/>
              <a:buNone/>
            </a:pPr>
            <a:r>
              <a:rPr lang="zh-CN" altLang="en-US" sz="2400" b="1">
                <a:latin typeface="Calibri" pitchFamily="34" charset="0"/>
              </a:rPr>
              <a:t>异地就医申请表填写不合格样本</a:t>
            </a:r>
            <a:endParaRPr lang="en-US" altLang="zh-CN" sz="2400" b="1">
              <a:latin typeface="Calibri" pitchFamily="34" charset="0"/>
            </a:endParaRPr>
          </a:p>
          <a:p>
            <a:pPr>
              <a:spcBef>
                <a:spcPct val="20000"/>
              </a:spcBef>
              <a:buFont typeface="Arial" charset="0"/>
              <a:buNone/>
            </a:pPr>
            <a:endParaRPr lang="zh-CN" altLang="en-US" sz="2400" b="1">
              <a:latin typeface="Calibri" pitchFamily="34" charset="0"/>
            </a:endParaRPr>
          </a:p>
        </p:txBody>
      </p:sp>
      <p:sp>
        <p:nvSpPr>
          <p:cNvPr id="4" name="标题 1"/>
          <p:cNvSpPr>
            <a:spLocks noGrp="1"/>
          </p:cNvSpPr>
          <p:nvPr>
            <p:ph type="title" idx="4294967295"/>
          </p:nvPr>
        </p:nvSpPr>
        <p:spPr>
          <a:xfrm>
            <a:off x="0" y="188640"/>
            <a:ext cx="5148262" cy="1143000"/>
          </a:xfrm>
        </p:spPr>
        <p:txBody>
          <a:bodyPr rtlCol="0">
            <a:normAutofit fontScale="90000"/>
          </a:bodyPr>
          <a:lstStyle/>
          <a:p>
            <a:pPr fontAlgn="auto">
              <a:spcAft>
                <a:spcPts val="0"/>
              </a:spcAft>
              <a:defRPr/>
            </a:pPr>
            <a:r>
              <a:rPr lang="zh-CN" altLang="en-US" sz="3100" b="1" dirty="0" smtClean="0">
                <a:solidFill>
                  <a:srgbClr val="0000FF"/>
                </a:solidFill>
                <a:latin typeface="微软雅黑"/>
                <a:ea typeface="微软雅黑"/>
              </a:rPr>
              <a:t>★案例分享</a:t>
            </a:r>
            <a:r>
              <a:rPr lang="en-US" altLang="zh-CN" b="1" dirty="0" smtClean="0">
                <a:cs typeface="+mj-cs"/>
              </a:rPr>
              <a:t/>
            </a:r>
            <a:br>
              <a:rPr lang="en-US" altLang="zh-CN" b="1" dirty="0" smtClean="0">
                <a:cs typeface="+mj-cs"/>
              </a:rPr>
            </a:br>
            <a:endParaRPr lang="zh-CN" altLang="en-US" dirty="0">
              <a:solidFill>
                <a:schemeClr val="bg1"/>
              </a:solidFill>
              <a:cs typeface="+mj-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ctrTitle"/>
          </p:nvPr>
        </p:nvSpPr>
        <p:spPr>
          <a:xfrm>
            <a:off x="571472" y="1000108"/>
            <a:ext cx="7772400" cy="2286016"/>
          </a:xfrm>
        </p:spPr>
        <p:txBody>
          <a:bodyPr>
            <a:normAutofit/>
          </a:bodyPr>
          <a:lstStyle/>
          <a:p>
            <a:r>
              <a:rPr lang="zh-CN" altLang="en-US" sz="1800" dirty="0" smtClean="0">
                <a:solidFill>
                  <a:schemeClr val="tx1"/>
                </a:solidFill>
              </a:rPr>
              <a:t>根据厦门市人社局召开的新闻沟通会透露，在去年成功实施厦、漳、泉三市医保服务同城化的基础上，厦门市从</a:t>
            </a:r>
            <a:r>
              <a:rPr lang="en-US" altLang="zh-CN" sz="1800" dirty="0" smtClean="0">
                <a:solidFill>
                  <a:schemeClr val="tx1"/>
                </a:solidFill>
              </a:rPr>
              <a:t>2014</a:t>
            </a:r>
            <a:r>
              <a:rPr lang="zh-CN" altLang="en-US" sz="1800" dirty="0" smtClean="0">
                <a:solidFill>
                  <a:schemeClr val="tx1"/>
                </a:solidFill>
              </a:rPr>
              <a:t>年</a:t>
            </a:r>
            <a:r>
              <a:rPr lang="en-US" altLang="zh-CN" sz="1800" dirty="0" smtClean="0">
                <a:solidFill>
                  <a:schemeClr val="tx1"/>
                </a:solidFill>
              </a:rPr>
              <a:t>1</a:t>
            </a:r>
            <a:r>
              <a:rPr lang="zh-CN" altLang="en-US" sz="1800" dirty="0" smtClean="0">
                <a:solidFill>
                  <a:schemeClr val="tx1"/>
                </a:solidFill>
              </a:rPr>
              <a:t>月</a:t>
            </a:r>
            <a:r>
              <a:rPr lang="en-US" altLang="zh-CN" sz="1800" dirty="0" smtClean="0">
                <a:solidFill>
                  <a:schemeClr val="tx1"/>
                </a:solidFill>
              </a:rPr>
              <a:t>1</a:t>
            </a:r>
            <a:r>
              <a:rPr lang="zh-CN" altLang="en-US" sz="1800" dirty="0" smtClean="0">
                <a:solidFill>
                  <a:schemeClr val="tx1"/>
                </a:solidFill>
              </a:rPr>
              <a:t>日起将实现厦门社会保障卡全省同城结算试运行。即在厦门参保福建省内工作的员工，持厦门社会保障卡在福建省内定点医疗机构和定点零售药店就医、购药时，无须就医报备，可以即时结算。</a:t>
            </a:r>
            <a:r>
              <a:rPr lang="en-US" altLang="zh-CN" sz="1800" dirty="0" smtClean="0">
                <a:solidFill>
                  <a:schemeClr val="tx1"/>
                </a:solidFill>
              </a:rPr>
              <a:t/>
            </a:r>
            <a:br>
              <a:rPr lang="en-US" altLang="zh-CN" sz="1800" dirty="0" smtClean="0">
                <a:solidFill>
                  <a:schemeClr val="tx1"/>
                </a:solidFill>
              </a:rPr>
            </a:br>
            <a:r>
              <a:rPr lang="en-US" altLang="zh-CN" sz="1800" dirty="0" smtClean="0">
                <a:solidFill>
                  <a:schemeClr val="tx1"/>
                </a:solidFill>
              </a:rPr>
              <a:t>(</a:t>
            </a:r>
            <a:r>
              <a:rPr lang="zh-CN" altLang="en-US" sz="1800" dirty="0" smtClean="0">
                <a:solidFill>
                  <a:schemeClr val="tx1"/>
                </a:solidFill>
              </a:rPr>
              <a:t>福建省内定点医疗机构和定点零售药店请看附件） </a:t>
            </a:r>
            <a:r>
              <a:rPr lang="en-US" altLang="zh-CN" sz="1800" dirty="0" smtClean="0">
                <a:solidFill>
                  <a:schemeClr val="tx1"/>
                </a:solidFill>
                <a:latin typeface="微软雅黑"/>
                <a:ea typeface="微软雅黑"/>
              </a:rPr>
              <a:t/>
            </a:r>
            <a:br>
              <a:rPr lang="en-US" altLang="zh-CN" sz="1800" dirty="0" smtClean="0">
                <a:solidFill>
                  <a:schemeClr val="tx1"/>
                </a:solidFill>
                <a:latin typeface="微软雅黑"/>
                <a:ea typeface="微软雅黑"/>
              </a:rPr>
            </a:br>
            <a:endParaRPr lang="zh-CN" altLang="en-US" sz="1800" dirty="0" smtClean="0">
              <a:solidFill>
                <a:schemeClr val="tx1"/>
              </a:solidFill>
              <a:latin typeface="微软雅黑"/>
              <a:ea typeface="微软雅黑"/>
            </a:endParaRPr>
          </a:p>
        </p:txBody>
      </p:sp>
      <p:sp>
        <p:nvSpPr>
          <p:cNvPr id="5" name="标题 1"/>
          <p:cNvSpPr txBox="1">
            <a:spLocks/>
          </p:cNvSpPr>
          <p:nvPr/>
        </p:nvSpPr>
        <p:spPr bwMode="auto">
          <a:xfrm>
            <a:off x="179512" y="124619"/>
            <a:ext cx="3855343"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0000FF"/>
                </a:solidFill>
                <a:effectLst/>
                <a:uLnTx/>
                <a:uFillTx/>
                <a:latin typeface="微软雅黑"/>
                <a:ea typeface="微软雅黑"/>
                <a:cs typeface="微软雅黑"/>
              </a:rPr>
              <a:t>★异地就医医院列表</a:t>
            </a:r>
            <a:r>
              <a:rPr kumimoji="0" lang="en-US" altLang="zh-CN" sz="2800" b="0" i="0" u="sng" strike="noStrike" kern="1200" cap="none" spc="0" normalizeH="0" baseline="0" noProof="0" dirty="0" smtClean="0">
                <a:ln>
                  <a:noFill/>
                </a:ln>
                <a:solidFill>
                  <a:srgbClr val="0000FF"/>
                </a:solidFill>
                <a:effectLst/>
                <a:uLnTx/>
                <a:uFillTx/>
                <a:latin typeface="微软雅黑"/>
                <a:ea typeface="微软雅黑"/>
                <a:cs typeface="微软雅黑"/>
              </a:rPr>
              <a:t>       </a:t>
            </a:r>
            <a:endParaRPr kumimoji="0" lang="zh-CN" altLang="en-US" sz="2800" b="0" i="0" u="sng" strike="noStrike" kern="1200" cap="none" spc="0" normalizeH="0" baseline="0" noProof="0" dirty="0" smtClean="0">
              <a:ln>
                <a:noFill/>
              </a:ln>
              <a:solidFill>
                <a:srgbClr val="0000FF"/>
              </a:solidFill>
              <a:effectLst/>
              <a:uLnTx/>
              <a:uFillTx/>
              <a:latin typeface="微软雅黑"/>
              <a:ea typeface="微软雅黑"/>
              <a:cs typeface="微软雅黑"/>
            </a:endParaRPr>
          </a:p>
        </p:txBody>
      </p:sp>
      <p:cxnSp>
        <p:nvCxnSpPr>
          <p:cNvPr id="6" name="直接连接符 20"/>
          <p:cNvCxnSpPr>
            <a:cxnSpLocks noChangeShapeType="1"/>
          </p:cNvCxnSpPr>
          <p:nvPr/>
        </p:nvCxnSpPr>
        <p:spPr bwMode="auto">
          <a:xfrm>
            <a:off x="642938" y="928688"/>
            <a:ext cx="7143750" cy="1587"/>
          </a:xfrm>
          <a:prstGeom prst="line">
            <a:avLst/>
          </a:prstGeom>
          <a:noFill/>
          <a:ln w="41275" cap="rnd" algn="ctr">
            <a:solidFill>
              <a:srgbClr val="EA65ED"/>
            </a:solidFill>
            <a:prstDash val="sysDot"/>
            <a:round/>
            <a:headEnd/>
            <a:tailEnd/>
          </a:ln>
        </p:spPr>
      </p:cxnSp>
      <p:graphicFrame>
        <p:nvGraphicFramePr>
          <p:cNvPr id="9" name="对象 8"/>
          <p:cNvGraphicFramePr>
            <a:graphicFrameLocks noChangeAspect="1"/>
          </p:cNvGraphicFramePr>
          <p:nvPr/>
        </p:nvGraphicFramePr>
        <p:xfrm>
          <a:off x="3143240" y="3214686"/>
          <a:ext cx="1928826" cy="1446620"/>
        </p:xfrm>
        <a:graphic>
          <a:graphicData uri="http://schemas.openxmlformats.org/presentationml/2006/ole">
            <p:oleObj spid="_x0000_s54278" name="Worksheet" showAsIcon="1" r:id="rId3" imgW="914400" imgH="685800" progId="Excel.Sheet.8">
              <p:embed/>
            </p:oleObj>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500034" y="285728"/>
            <a:ext cx="493204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200" b="0" i="0" u="none" strike="noStrike" kern="1200" cap="none" spc="0" normalizeH="0" baseline="0" noProof="0" dirty="0" smtClean="0">
                <a:ln>
                  <a:noFill/>
                </a:ln>
                <a:solidFill>
                  <a:srgbClr val="FF00FF"/>
                </a:solidFill>
                <a:effectLst/>
                <a:uLnTx/>
                <a:uFillTx/>
                <a:latin typeface="微软雅黑" pitchFamily="34" charset="-122"/>
                <a:ea typeface="微软雅黑" pitchFamily="34" charset="-122"/>
                <a:cs typeface="+mj-cs"/>
              </a:rPr>
              <a:t>五险办理指南</a:t>
            </a:r>
            <a:r>
              <a:rPr kumimoji="0" lang="en-US" altLang="zh-CN" sz="3200" b="0" i="0" u="none" strike="noStrike" kern="1200" cap="none" spc="0" normalizeH="0" baseline="0" noProof="0" dirty="0" smtClean="0">
                <a:ln>
                  <a:noFill/>
                </a:ln>
                <a:solidFill>
                  <a:srgbClr val="FF00FF"/>
                </a:solidFill>
                <a:effectLst/>
                <a:uLnTx/>
                <a:uFillTx/>
                <a:latin typeface="微软雅黑" pitchFamily="34" charset="-122"/>
                <a:ea typeface="微软雅黑" pitchFamily="34" charset="-122"/>
                <a:cs typeface="+mj-cs"/>
              </a:rPr>
              <a:t>-</a:t>
            </a:r>
            <a:r>
              <a:rPr kumimoji="0" lang="zh-CN" altLang="en-US" sz="3200" b="0" i="0" u="none" strike="noStrike" kern="1200" cap="none" spc="0" normalizeH="0" baseline="0" noProof="0" dirty="0" smtClean="0">
                <a:ln>
                  <a:noFill/>
                </a:ln>
                <a:solidFill>
                  <a:srgbClr val="FF00FF"/>
                </a:solidFill>
                <a:effectLst/>
                <a:uLnTx/>
                <a:uFillTx/>
                <a:latin typeface="微软雅黑" pitchFamily="34" charset="-122"/>
                <a:ea typeface="微软雅黑" pitchFamily="34" charset="-122"/>
                <a:cs typeface="+mj-cs"/>
              </a:rPr>
              <a:t>医疗</a:t>
            </a:r>
            <a:endParaRPr kumimoji="0" lang="zh-CN" altLang="en-US" sz="3200" b="0" i="0" u="none" strike="noStrike" kern="1200" cap="none" spc="0" normalizeH="0" baseline="0" noProof="0" dirty="0">
              <a:ln>
                <a:noFill/>
              </a:ln>
              <a:solidFill>
                <a:srgbClr val="FF00FF"/>
              </a:solidFill>
              <a:effectLst/>
              <a:uLnTx/>
              <a:uFillTx/>
              <a:latin typeface="微软雅黑" pitchFamily="34" charset="-122"/>
              <a:ea typeface="微软雅黑" pitchFamily="34" charset="-122"/>
              <a:cs typeface="+mj-cs"/>
            </a:endParaRPr>
          </a:p>
        </p:txBody>
      </p:sp>
      <p:sp>
        <p:nvSpPr>
          <p:cNvPr id="4" name="矩形 3"/>
          <p:cNvSpPr/>
          <p:nvPr/>
        </p:nvSpPr>
        <p:spPr>
          <a:xfrm>
            <a:off x="785786" y="1214422"/>
            <a:ext cx="7643866" cy="923330"/>
          </a:xfrm>
          <a:prstGeom prst="rect">
            <a:avLst/>
          </a:prstGeom>
        </p:spPr>
        <p:txBody>
          <a:bodyPr wrap="square">
            <a:spAutoFit/>
          </a:bodyPr>
          <a:lstStyle/>
          <a:p>
            <a:endParaRPr lang="en-US" altLang="zh-CN" dirty="0" smtClean="0"/>
          </a:p>
          <a:p>
            <a:r>
              <a:rPr lang="zh-CN" altLang="en-US" dirty="0" smtClean="0"/>
              <a:t/>
            </a:r>
            <a:br>
              <a:rPr lang="zh-CN" altLang="en-US" dirty="0" smtClean="0"/>
            </a:br>
            <a:endParaRPr lang="zh-CN" altLang="en-US" dirty="0"/>
          </a:p>
        </p:txBody>
      </p:sp>
      <p:sp>
        <p:nvSpPr>
          <p:cNvPr id="5" name="矩形 4"/>
          <p:cNvSpPr/>
          <p:nvPr/>
        </p:nvSpPr>
        <p:spPr>
          <a:xfrm>
            <a:off x="642910" y="1214423"/>
            <a:ext cx="8143932" cy="1477328"/>
          </a:xfrm>
          <a:prstGeom prst="rect">
            <a:avLst/>
          </a:prstGeom>
        </p:spPr>
        <p:txBody>
          <a:bodyPr wrap="square">
            <a:spAutoFit/>
          </a:bodyPr>
          <a:lstStyle/>
          <a:p>
            <a:r>
              <a:rPr lang="zh-CN" altLang="en-US" b="1" dirty="0" smtClean="0"/>
              <a:t>三、医疗费用报销标准：</a:t>
            </a:r>
            <a:endParaRPr lang="en-US" altLang="zh-CN" b="1" dirty="0" smtClean="0"/>
          </a:p>
          <a:p>
            <a:r>
              <a:rPr lang="zh-CN" altLang="en-US" b="1" dirty="0" smtClean="0"/>
              <a:t>         请参考以下附件</a:t>
            </a:r>
            <a:endParaRPr lang="en-US" altLang="zh-CN" b="1" dirty="0" smtClean="0"/>
          </a:p>
          <a:p>
            <a:endParaRPr lang="en-US" altLang="zh-CN" b="1" dirty="0" smtClean="0"/>
          </a:p>
          <a:p>
            <a:endParaRPr lang="en-US" altLang="zh-CN" b="1" dirty="0" smtClean="0"/>
          </a:p>
          <a:p>
            <a:endParaRPr lang="en-US" altLang="zh-CN" b="1" dirty="0" smtClean="0"/>
          </a:p>
        </p:txBody>
      </p:sp>
      <p:graphicFrame>
        <p:nvGraphicFramePr>
          <p:cNvPr id="6" name="对象 5"/>
          <p:cNvGraphicFramePr>
            <a:graphicFrameLocks noChangeAspect="1"/>
          </p:cNvGraphicFramePr>
          <p:nvPr/>
        </p:nvGraphicFramePr>
        <p:xfrm>
          <a:off x="3000364" y="2357430"/>
          <a:ext cx="2314588" cy="1735941"/>
        </p:xfrm>
        <a:graphic>
          <a:graphicData uri="http://schemas.openxmlformats.org/presentationml/2006/ole">
            <p:oleObj spid="_x0000_s98306" name="工作表" showAsIcon="1" r:id="rId3" imgW="914400" imgH="685800" progId="Excel.Sheet.12">
              <p:embed/>
            </p:oleObj>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28624" y="214313"/>
            <a:ext cx="6015583" cy="1000125"/>
          </a:xfrm>
          <a:prstGeom prst="rect">
            <a:avLst/>
          </a:prstGeom>
        </p:spPr>
        <p:txBody>
          <a:bodyPr anchor="ctr">
            <a:normAutofit/>
          </a:bodyPr>
          <a:lstStyle/>
          <a:p>
            <a:pPr fontAlgn="auto">
              <a:spcAft>
                <a:spcPts val="0"/>
              </a:spcAft>
              <a:defRPr/>
            </a:pPr>
            <a:r>
              <a:rPr lang="zh-CN" altLang="en-US" sz="2800" dirty="0">
                <a:solidFill>
                  <a:srgbClr val="0000FF"/>
                </a:solidFill>
                <a:latin typeface="微软雅黑" pitchFamily="34" charset="-122"/>
                <a:ea typeface="微软雅黑" pitchFamily="34" charset="-122"/>
                <a:cs typeface="+mj-cs"/>
              </a:rPr>
              <a:t>★医疗</a:t>
            </a:r>
            <a:r>
              <a:rPr lang="zh-CN" altLang="en-US" sz="2800" dirty="0" smtClean="0">
                <a:solidFill>
                  <a:srgbClr val="0000FF"/>
                </a:solidFill>
                <a:latin typeface="微软雅黑" pitchFamily="34" charset="-122"/>
                <a:ea typeface="微软雅黑" pitchFamily="34" charset="-122"/>
                <a:cs typeface="+mj-cs"/>
              </a:rPr>
              <a:t>报销</a:t>
            </a:r>
            <a:r>
              <a:rPr lang="en-US" altLang="zh-CN" sz="2800" dirty="0" smtClean="0">
                <a:solidFill>
                  <a:srgbClr val="0000FF"/>
                </a:solidFill>
                <a:latin typeface="微软雅黑" pitchFamily="34" charset="-122"/>
                <a:ea typeface="微软雅黑" pitchFamily="34" charset="-122"/>
                <a:cs typeface="+mj-cs"/>
              </a:rPr>
              <a:t>—</a:t>
            </a:r>
            <a:r>
              <a:rPr lang="zh-CN" altLang="en-US" sz="2800" dirty="0" smtClean="0">
                <a:solidFill>
                  <a:srgbClr val="0000FF"/>
                </a:solidFill>
                <a:latin typeface="微软雅黑" pitchFamily="34" charset="-122"/>
                <a:ea typeface="微软雅黑" pitchFamily="34" charset="-122"/>
                <a:cs typeface="+mj-cs"/>
              </a:rPr>
              <a:t>各情况应提交的资料</a:t>
            </a:r>
            <a:r>
              <a:rPr lang="en-US" altLang="zh-CN" sz="2800" dirty="0">
                <a:solidFill>
                  <a:srgbClr val="FF0000"/>
                </a:solidFill>
                <a:latin typeface="微软雅黑" pitchFamily="34" charset="-122"/>
                <a:ea typeface="微软雅黑" pitchFamily="34" charset="-122"/>
                <a:cs typeface="+mj-cs"/>
              </a:rPr>
              <a:t/>
            </a:r>
            <a:br>
              <a:rPr lang="en-US" altLang="zh-CN" sz="2800" dirty="0">
                <a:solidFill>
                  <a:srgbClr val="FF0000"/>
                </a:solidFill>
                <a:latin typeface="微软雅黑" pitchFamily="34" charset="-122"/>
                <a:ea typeface="微软雅黑" pitchFamily="34" charset="-122"/>
                <a:cs typeface="+mj-cs"/>
              </a:rPr>
            </a:br>
            <a:r>
              <a:rPr lang="en-US" altLang="zh-CN" sz="2800" u="sng" dirty="0">
                <a:solidFill>
                  <a:srgbClr val="0000FF"/>
                </a:solidFill>
                <a:latin typeface="微软雅黑" pitchFamily="34" charset="-122"/>
                <a:ea typeface="微软雅黑" pitchFamily="34" charset="-122"/>
                <a:cs typeface="+mj-cs"/>
              </a:rPr>
              <a:t>        </a:t>
            </a:r>
            <a:endParaRPr lang="zh-CN" altLang="en-US" sz="2800" u="sng" dirty="0">
              <a:solidFill>
                <a:srgbClr val="0000FF"/>
              </a:solidFill>
              <a:latin typeface="微软雅黑" pitchFamily="34" charset="-122"/>
              <a:ea typeface="微软雅黑" pitchFamily="34" charset="-122"/>
              <a:cs typeface="+mj-cs"/>
            </a:endParaRPr>
          </a:p>
        </p:txBody>
      </p:sp>
      <p:cxnSp>
        <p:nvCxnSpPr>
          <p:cNvPr id="26627" name="直接连接符 20"/>
          <p:cNvCxnSpPr>
            <a:cxnSpLocks noChangeShapeType="1"/>
          </p:cNvCxnSpPr>
          <p:nvPr/>
        </p:nvCxnSpPr>
        <p:spPr bwMode="auto">
          <a:xfrm>
            <a:off x="642938" y="928688"/>
            <a:ext cx="7143750" cy="1587"/>
          </a:xfrm>
          <a:prstGeom prst="line">
            <a:avLst/>
          </a:prstGeom>
          <a:noFill/>
          <a:ln w="41275" cap="rnd" algn="ctr">
            <a:solidFill>
              <a:srgbClr val="EA65ED"/>
            </a:solidFill>
            <a:prstDash val="sysDot"/>
            <a:round/>
            <a:headEnd/>
            <a:tailEnd/>
          </a:ln>
        </p:spPr>
      </p:cxnSp>
      <p:graphicFrame>
        <p:nvGraphicFramePr>
          <p:cNvPr id="6" name="表格 5"/>
          <p:cNvGraphicFramePr>
            <a:graphicFrameLocks noGrp="1"/>
          </p:cNvGraphicFramePr>
          <p:nvPr/>
        </p:nvGraphicFramePr>
        <p:xfrm>
          <a:off x="571472" y="1142984"/>
          <a:ext cx="7715305" cy="5180573"/>
        </p:xfrm>
        <a:graphic>
          <a:graphicData uri="http://schemas.openxmlformats.org/drawingml/2006/table">
            <a:tbl>
              <a:tblPr firstRow="1" bandRow="1">
                <a:tableStyleId>{FABFCF23-3B69-468F-B69F-88F6DE6A72F2}</a:tableStyleId>
              </a:tblPr>
              <a:tblGrid>
                <a:gridCol w="714348"/>
                <a:gridCol w="1500198"/>
                <a:gridCol w="4711566"/>
                <a:gridCol w="789193"/>
              </a:tblGrid>
              <a:tr h="577419">
                <a:tc>
                  <a:txBody>
                    <a:bodyPr/>
                    <a:lstStyle/>
                    <a:p>
                      <a:r>
                        <a:rPr lang="zh-CN" altLang="en-US" dirty="0" smtClean="0"/>
                        <a:t>类别</a:t>
                      </a:r>
                      <a:endParaRPr lang="zh-CN" altLang="en-US" dirty="0"/>
                    </a:p>
                  </a:txBody>
                  <a:tcPr/>
                </a:tc>
                <a:tc>
                  <a:txBody>
                    <a:bodyPr/>
                    <a:lstStyle/>
                    <a:p>
                      <a:r>
                        <a:rPr lang="zh-CN" altLang="en-US" dirty="0" smtClean="0"/>
                        <a:t>应提交的资料</a:t>
                      </a:r>
                      <a:endParaRPr lang="zh-CN" altLang="en-US" dirty="0"/>
                    </a:p>
                  </a:txBody>
                  <a:tcPr/>
                </a:tc>
                <a:tc>
                  <a:txBody>
                    <a:bodyPr/>
                    <a:lstStyle/>
                    <a:p>
                      <a:r>
                        <a:rPr lang="zh-CN" altLang="en-US" dirty="0" smtClean="0"/>
                        <a:t>资料清单</a:t>
                      </a:r>
                      <a:endParaRPr lang="zh-CN" altLang="en-US" dirty="0"/>
                    </a:p>
                  </a:txBody>
                  <a:tcPr/>
                </a:tc>
                <a:tc>
                  <a:txBody>
                    <a:bodyPr/>
                    <a:lstStyle/>
                    <a:p>
                      <a:r>
                        <a:rPr lang="zh-CN" altLang="en-US" dirty="0" smtClean="0"/>
                        <a:t>备注</a:t>
                      </a:r>
                      <a:endParaRPr lang="zh-CN" altLang="en-US" dirty="0"/>
                    </a:p>
                  </a:txBody>
                  <a:tcPr/>
                </a:tc>
              </a:tr>
              <a:tr h="528745">
                <a:tc>
                  <a:txBody>
                    <a:bodyPr/>
                    <a:lstStyle/>
                    <a:p>
                      <a:pPr algn="ctr"/>
                      <a:r>
                        <a:rPr lang="zh-CN" altLang="en-US" dirty="0" smtClean="0"/>
                        <a:t>门诊</a:t>
                      </a:r>
                      <a:endParaRPr lang="zh-CN" altLang="en-US" dirty="0"/>
                    </a:p>
                  </a:txBody>
                  <a:tcPr/>
                </a:tc>
                <a:tc>
                  <a:txBody>
                    <a:bodyPr/>
                    <a:lstStyle/>
                    <a:p>
                      <a:pPr algn="l"/>
                      <a:r>
                        <a:rPr lang="en-US" altLang="zh-CN" sz="1600" dirty="0" smtClean="0"/>
                        <a:t>1</a:t>
                      </a:r>
                      <a:r>
                        <a:rPr lang="zh-CN" altLang="en-US" sz="1600" dirty="0" smtClean="0"/>
                        <a:t>、</a:t>
                      </a:r>
                      <a:r>
                        <a:rPr lang="en-US" altLang="zh-CN" sz="1600" dirty="0" smtClean="0"/>
                        <a:t>2</a:t>
                      </a:r>
                      <a:r>
                        <a:rPr lang="zh-CN" altLang="en-US" sz="1600" dirty="0" smtClean="0"/>
                        <a:t>、</a:t>
                      </a:r>
                      <a:r>
                        <a:rPr lang="en-US" altLang="zh-CN" sz="1600" dirty="0" smtClean="0"/>
                        <a:t>3</a:t>
                      </a:r>
                      <a:r>
                        <a:rPr lang="zh-CN" altLang="en-US" sz="1600" dirty="0" smtClean="0"/>
                        <a:t>、</a:t>
                      </a:r>
                      <a:r>
                        <a:rPr lang="en-US" altLang="zh-CN" sz="1600" dirty="0" smtClean="0"/>
                        <a:t>4</a:t>
                      </a:r>
                      <a:r>
                        <a:rPr lang="zh-CN" altLang="en-US" sz="1600" dirty="0" smtClean="0"/>
                        <a:t>、</a:t>
                      </a:r>
                      <a:r>
                        <a:rPr lang="en-US" altLang="zh-CN" sz="1600" dirty="0" smtClean="0"/>
                        <a:t>5</a:t>
                      </a:r>
                      <a:r>
                        <a:rPr lang="zh-CN" altLang="en-US" sz="1600" dirty="0" smtClean="0"/>
                        <a:t>、</a:t>
                      </a:r>
                      <a:r>
                        <a:rPr lang="en-US" altLang="zh-CN" sz="1600" dirty="0" smtClean="0"/>
                        <a:t>6</a:t>
                      </a:r>
                      <a:endParaRPr lang="zh-CN" altLang="en-US" sz="1600" dirty="0"/>
                    </a:p>
                  </a:txBody>
                  <a:tcPr/>
                </a:tc>
                <a:tc rowSpan="6">
                  <a:txBody>
                    <a:bodyPr/>
                    <a:lstStyle/>
                    <a:p>
                      <a:pPr fontAlgn="auto">
                        <a:spcAft>
                          <a:spcPts val="0"/>
                        </a:spcAft>
                        <a:buFont typeface="Arial" pitchFamily="34" charset="0"/>
                        <a:buNone/>
                        <a:defRPr/>
                      </a:pPr>
                      <a:endParaRPr lang="en-US" altLang="zh-CN" sz="1400" dirty="0" smtClean="0"/>
                    </a:p>
                    <a:p>
                      <a:pPr fontAlgn="auto">
                        <a:spcAft>
                          <a:spcPts val="0"/>
                        </a:spcAft>
                        <a:buFont typeface="Arial" pitchFamily="34" charset="0"/>
                        <a:buNone/>
                        <a:defRPr/>
                      </a:pPr>
                      <a:r>
                        <a:rPr lang="en-US" altLang="zh-CN" sz="1400" dirty="0" smtClean="0"/>
                        <a:t>1</a:t>
                      </a:r>
                      <a:r>
                        <a:rPr lang="zh-CN" altLang="en-US" sz="1400" dirty="0" smtClean="0"/>
                        <a:t>、员工身份证复印件（</a:t>
                      </a:r>
                      <a:r>
                        <a:rPr lang="en-US" altLang="zh-CN" sz="1400" dirty="0" smtClean="0"/>
                        <a:t>A4</a:t>
                      </a:r>
                      <a:r>
                        <a:rPr lang="zh-CN" altLang="en-US" sz="1400" dirty="0" smtClean="0"/>
                        <a:t>纸复印身份证正反两面）；</a:t>
                      </a:r>
                      <a:endParaRPr lang="en-US" altLang="zh-CN" sz="1400" dirty="0" smtClean="0"/>
                    </a:p>
                    <a:p>
                      <a:pPr fontAlgn="auto">
                        <a:spcAft>
                          <a:spcPts val="0"/>
                        </a:spcAft>
                        <a:buFont typeface="Arial" pitchFamily="34" charset="0"/>
                        <a:buNone/>
                        <a:defRPr/>
                      </a:pPr>
                      <a:r>
                        <a:rPr lang="en-US" altLang="zh-CN" sz="1400" dirty="0" smtClean="0"/>
                        <a:t>2</a:t>
                      </a:r>
                      <a:r>
                        <a:rPr lang="zh-CN" altLang="en-US" sz="1400" dirty="0" smtClean="0"/>
                        <a:t>、社会保障卡</a:t>
                      </a:r>
                      <a:r>
                        <a:rPr lang="zh-CN" altLang="en-US" sz="1400" u="wavyHeavy" dirty="0" smtClean="0"/>
                        <a:t>原件</a:t>
                      </a:r>
                      <a:r>
                        <a:rPr lang="zh-CN" altLang="en-US" sz="1400" dirty="0" smtClean="0"/>
                        <a:t>；</a:t>
                      </a:r>
                      <a:endParaRPr lang="en-US" altLang="zh-CN" sz="1400" dirty="0" smtClean="0"/>
                    </a:p>
                    <a:p>
                      <a:pPr fontAlgn="auto">
                        <a:spcAft>
                          <a:spcPts val="0"/>
                        </a:spcAft>
                        <a:buFont typeface="Arial" pitchFamily="34" charset="0"/>
                        <a:buNone/>
                        <a:defRPr/>
                      </a:pPr>
                      <a:r>
                        <a:rPr lang="en-US" altLang="zh-CN" sz="1400" dirty="0" smtClean="0"/>
                        <a:t>3</a:t>
                      </a:r>
                      <a:r>
                        <a:rPr lang="zh-CN" altLang="en-US" sz="1400" dirty="0" smtClean="0"/>
                        <a:t>、病历复印件；（病历本封面和发票对应日期的病历复印件）</a:t>
                      </a:r>
                      <a:endParaRPr lang="en-US" altLang="zh-CN" sz="1400" dirty="0" smtClean="0"/>
                    </a:p>
                    <a:p>
                      <a:pPr fontAlgn="auto">
                        <a:spcAft>
                          <a:spcPts val="0"/>
                        </a:spcAft>
                        <a:buFont typeface="Arial" pitchFamily="34" charset="0"/>
                        <a:buNone/>
                        <a:defRPr/>
                      </a:pPr>
                      <a:r>
                        <a:rPr lang="en-US" altLang="zh-CN" sz="1400" dirty="0" smtClean="0"/>
                        <a:t>4</a:t>
                      </a:r>
                      <a:r>
                        <a:rPr lang="zh-CN" altLang="en-US" sz="1400" dirty="0" smtClean="0"/>
                        <a:t>、疾病诊断证明复印件；</a:t>
                      </a:r>
                      <a:endParaRPr lang="en-US" altLang="zh-CN" sz="1400" dirty="0" smtClean="0"/>
                    </a:p>
                    <a:p>
                      <a:pPr fontAlgn="auto">
                        <a:spcAft>
                          <a:spcPts val="0"/>
                        </a:spcAft>
                        <a:buFont typeface="Arial" pitchFamily="34" charset="0"/>
                        <a:buNone/>
                        <a:defRPr/>
                      </a:pPr>
                      <a:r>
                        <a:rPr lang="en-US" altLang="zh-CN" sz="1400" dirty="0" smtClean="0"/>
                        <a:t>5</a:t>
                      </a:r>
                      <a:r>
                        <a:rPr lang="zh-CN" altLang="en-US" sz="1400" dirty="0" smtClean="0"/>
                        <a:t>、如有拍</a:t>
                      </a:r>
                      <a:r>
                        <a:rPr lang="en-US" altLang="zh-CN" sz="1400" dirty="0" smtClean="0"/>
                        <a:t>X</a:t>
                      </a:r>
                      <a:r>
                        <a:rPr lang="zh-CN" altLang="en-US" sz="1400" dirty="0" smtClean="0"/>
                        <a:t>光片等请提供相应的检查报告复印件；</a:t>
                      </a:r>
                    </a:p>
                    <a:p>
                      <a:pPr fontAlgn="auto">
                        <a:spcAft>
                          <a:spcPts val="0"/>
                        </a:spcAft>
                        <a:buFont typeface="Arial" pitchFamily="34" charset="0"/>
                        <a:buNone/>
                        <a:defRPr/>
                      </a:pPr>
                      <a:r>
                        <a:rPr lang="en-US" altLang="zh-CN" sz="1400" dirty="0" smtClean="0"/>
                        <a:t>6</a:t>
                      </a:r>
                      <a:r>
                        <a:rPr lang="zh-CN" altLang="en-US" sz="1400" dirty="0" smtClean="0"/>
                        <a:t>、医疗费发票</a:t>
                      </a:r>
                      <a:r>
                        <a:rPr lang="zh-CN" altLang="en-US" sz="1400" u="wavy" dirty="0" smtClean="0"/>
                        <a:t>原件及对应</a:t>
                      </a:r>
                      <a:r>
                        <a:rPr lang="zh-CN" altLang="en-US" sz="1400" u="wavy" dirty="0" smtClean="0">
                          <a:solidFill>
                            <a:srgbClr val="FF0000"/>
                          </a:solidFill>
                        </a:rPr>
                        <a:t>汇总清单</a:t>
                      </a:r>
                      <a:r>
                        <a:rPr lang="zh-CN" altLang="en-US" sz="1400" dirty="0" smtClean="0"/>
                        <a:t>（须是财税部门监制的正规发票；必须加盖医院财务章）；</a:t>
                      </a:r>
                      <a:endParaRPr lang="en-US" altLang="zh-CN" sz="1400" dirty="0" smtClean="0"/>
                    </a:p>
                    <a:p>
                      <a:pPr fontAlgn="auto">
                        <a:spcAft>
                          <a:spcPts val="0"/>
                        </a:spcAft>
                        <a:buFont typeface="Arial" pitchFamily="34" charset="0"/>
                        <a:buNone/>
                        <a:defRPr/>
                      </a:pPr>
                      <a:r>
                        <a:rPr lang="en-US" altLang="zh-CN" sz="1400" dirty="0" smtClean="0"/>
                        <a:t>7</a:t>
                      </a:r>
                      <a:r>
                        <a:rPr lang="zh-CN" altLang="en-US" sz="1400" dirty="0" smtClean="0"/>
                        <a:t>、</a:t>
                      </a:r>
                      <a:r>
                        <a:rPr lang="zh-CN" altLang="en-US" sz="1400" kern="1200" dirty="0" smtClean="0"/>
                        <a:t>出院小结复印件；（难产的应附医院诊断证明书复印件</a:t>
                      </a:r>
                      <a:r>
                        <a:rPr lang="zh-CN" altLang="en-US" sz="1400" kern="1200" baseline="0" dirty="0" smtClean="0"/>
                        <a:t>）；</a:t>
                      </a:r>
                      <a:endParaRPr lang="en-US" altLang="zh-CN" sz="1400" dirty="0" smtClean="0"/>
                    </a:p>
                    <a:p>
                      <a:pPr fontAlgn="auto">
                        <a:spcAft>
                          <a:spcPts val="0"/>
                        </a:spcAft>
                        <a:buFont typeface="Arial" pitchFamily="34" charset="0"/>
                        <a:buNone/>
                        <a:defRPr/>
                      </a:pPr>
                      <a:r>
                        <a:rPr lang="en-US" altLang="zh-CN" sz="1400" dirty="0" smtClean="0"/>
                        <a:t>8</a:t>
                      </a:r>
                      <a:r>
                        <a:rPr lang="zh-CN" altLang="en-US" sz="1400" dirty="0" smtClean="0"/>
                        <a:t>、</a:t>
                      </a:r>
                      <a:r>
                        <a:rPr lang="en-US" altLang="zh-CN" sz="1400" dirty="0" smtClean="0"/>
                        <a:t>《</a:t>
                      </a:r>
                      <a:r>
                        <a:rPr lang="zh-CN" altLang="en-US" sz="1400" dirty="0" smtClean="0"/>
                        <a:t>计划生育服务证</a:t>
                      </a:r>
                      <a:r>
                        <a:rPr lang="en-US" altLang="zh-CN" sz="1400" dirty="0" smtClean="0"/>
                        <a:t>》</a:t>
                      </a:r>
                      <a:r>
                        <a:rPr lang="zh-CN" altLang="en-US" sz="1400" dirty="0" smtClean="0"/>
                        <a:t>或准生证</a:t>
                      </a:r>
                      <a:r>
                        <a:rPr lang="zh-CN" altLang="en-US" sz="1400" dirty="0" smtClean="0">
                          <a:solidFill>
                            <a:srgbClr val="FF0000"/>
                          </a:solidFill>
                        </a:rPr>
                        <a:t>原件及复印件</a:t>
                      </a:r>
                      <a:r>
                        <a:rPr lang="zh-CN" altLang="en-US" sz="1400" dirty="0" smtClean="0"/>
                        <a:t>（如生第二胎，需提交领取二孩指标符合晚育规定的，附当地计生部门开具允许生育的证明复印件）；</a:t>
                      </a:r>
                      <a:endParaRPr lang="en-US" altLang="zh-CN" sz="1400" dirty="0" smtClean="0"/>
                    </a:p>
                    <a:p>
                      <a:pPr fontAlgn="auto">
                        <a:spcAft>
                          <a:spcPts val="0"/>
                        </a:spcAft>
                        <a:buFont typeface="Arial" pitchFamily="34" charset="0"/>
                        <a:buNone/>
                        <a:defRPr/>
                      </a:pPr>
                      <a:r>
                        <a:rPr lang="en-US" altLang="zh-CN" sz="1400" dirty="0" smtClean="0"/>
                        <a:t>9</a:t>
                      </a:r>
                      <a:r>
                        <a:rPr lang="zh-CN" altLang="en-US" sz="1400" dirty="0" smtClean="0"/>
                        <a:t>、出生医学证明原件及复印件</a:t>
                      </a:r>
                      <a:endParaRPr lang="en-US" altLang="zh-CN" sz="1400" dirty="0" smtClean="0"/>
                    </a:p>
                    <a:p>
                      <a:pPr fontAlgn="auto">
                        <a:spcAft>
                          <a:spcPts val="0"/>
                        </a:spcAft>
                        <a:buFont typeface="Arial" pitchFamily="34" charset="0"/>
                        <a:buNone/>
                        <a:defRPr/>
                      </a:pPr>
                      <a:r>
                        <a:rPr lang="en-US" altLang="zh-CN" sz="1400" dirty="0" smtClean="0"/>
                        <a:t>10</a:t>
                      </a:r>
                      <a:r>
                        <a:rPr lang="zh-CN" altLang="en-US" sz="1400" dirty="0" smtClean="0"/>
                        <a:t>、住院病历复印件</a:t>
                      </a:r>
                      <a:endParaRPr lang="en-US" altLang="zh-CN" sz="1400" dirty="0" smtClean="0"/>
                    </a:p>
                    <a:p>
                      <a:pPr fontAlgn="auto">
                        <a:spcAft>
                          <a:spcPts val="0"/>
                        </a:spcAft>
                        <a:buFont typeface="Arial" pitchFamily="34" charset="0"/>
                        <a:buNone/>
                        <a:defRPr/>
                      </a:pPr>
                      <a:r>
                        <a:rPr lang="en-US" altLang="zh-CN" sz="1400" dirty="0" smtClean="0"/>
                        <a:t>11</a:t>
                      </a:r>
                      <a:r>
                        <a:rPr lang="zh-CN" altLang="en-US" sz="1400" dirty="0" smtClean="0"/>
                        <a:t>、检验报告复印件（流产的需提供手术前和手术后的</a:t>
                      </a:r>
                      <a:r>
                        <a:rPr lang="en-US" altLang="zh-CN" sz="1400" dirty="0" smtClean="0"/>
                        <a:t>B</a:t>
                      </a:r>
                      <a:r>
                        <a:rPr lang="zh-CN" altLang="en-US" sz="1400" dirty="0" smtClean="0"/>
                        <a:t>超报告单复印件）</a:t>
                      </a:r>
                      <a:endParaRPr lang="en-US" altLang="zh-CN" sz="1400" dirty="0" smtClean="0"/>
                    </a:p>
                  </a:txBody>
                  <a:tcPr/>
                </a:tc>
                <a:tc rowSpan="2">
                  <a:txBody>
                    <a:bodyPr/>
                    <a:lstStyle/>
                    <a:p>
                      <a:r>
                        <a:rPr lang="zh-CN" altLang="en-US" sz="1800" dirty="0" smtClean="0"/>
                        <a:t>结束治疗后</a:t>
                      </a:r>
                      <a:r>
                        <a:rPr lang="en-US" altLang="zh-CN" sz="1800" dirty="0" smtClean="0"/>
                        <a:t>1</a:t>
                      </a:r>
                      <a:r>
                        <a:rPr lang="zh-CN" altLang="en-US" sz="1800" dirty="0" smtClean="0"/>
                        <a:t>个月提交内</a:t>
                      </a:r>
                      <a:endParaRPr lang="zh-CN" altLang="en-US" sz="1800" dirty="0"/>
                    </a:p>
                  </a:txBody>
                  <a:tcPr/>
                </a:tc>
              </a:tr>
              <a:tr h="981953">
                <a:tc>
                  <a:txBody>
                    <a:bodyPr/>
                    <a:lstStyle/>
                    <a:p>
                      <a:r>
                        <a:rPr lang="zh-CN" altLang="en-US" dirty="0" smtClean="0"/>
                        <a:t>普通住院</a:t>
                      </a:r>
                      <a:endParaRPr lang="zh-CN" altLang="en-US" dirty="0"/>
                    </a:p>
                  </a:txBody>
                  <a:tcPr/>
                </a:tc>
                <a:tc>
                  <a:txBody>
                    <a:bodyPr/>
                    <a:lstStyle/>
                    <a:p>
                      <a:pPr algn="l"/>
                      <a:r>
                        <a:rPr lang="en-US" altLang="zh-CN" sz="1600" dirty="0" smtClean="0"/>
                        <a:t>1</a:t>
                      </a:r>
                      <a:r>
                        <a:rPr lang="zh-CN" altLang="en-US" sz="1600" dirty="0" smtClean="0"/>
                        <a:t>、</a:t>
                      </a:r>
                      <a:r>
                        <a:rPr lang="en-US" altLang="zh-CN" sz="1600" dirty="0" smtClean="0"/>
                        <a:t>2</a:t>
                      </a:r>
                      <a:r>
                        <a:rPr lang="zh-CN" altLang="en-US" sz="1600" dirty="0" smtClean="0"/>
                        <a:t>、</a:t>
                      </a:r>
                      <a:r>
                        <a:rPr lang="en-US" altLang="zh-CN" sz="1600" dirty="0" smtClean="0"/>
                        <a:t>4</a:t>
                      </a:r>
                      <a:r>
                        <a:rPr lang="zh-CN" altLang="en-US" sz="1600" dirty="0" smtClean="0"/>
                        <a:t>、</a:t>
                      </a:r>
                      <a:r>
                        <a:rPr lang="en-US" altLang="zh-CN" sz="1600" dirty="0" smtClean="0"/>
                        <a:t>5</a:t>
                      </a:r>
                      <a:r>
                        <a:rPr lang="zh-CN" altLang="en-US" sz="1600" dirty="0" smtClean="0"/>
                        <a:t>、</a:t>
                      </a:r>
                      <a:r>
                        <a:rPr lang="en-US" altLang="zh-CN" sz="1600" dirty="0" smtClean="0"/>
                        <a:t>6</a:t>
                      </a:r>
                      <a:r>
                        <a:rPr lang="zh-CN" altLang="en-US" sz="1600" dirty="0" smtClean="0"/>
                        <a:t>、</a:t>
                      </a:r>
                      <a:r>
                        <a:rPr lang="en-US" altLang="zh-CN" sz="1600" dirty="0" smtClean="0"/>
                        <a:t>7</a:t>
                      </a:r>
                      <a:r>
                        <a:rPr lang="zh-CN" altLang="en-US" sz="1600" dirty="0" smtClean="0"/>
                        <a:t>、</a:t>
                      </a:r>
                      <a:r>
                        <a:rPr lang="en-US" altLang="zh-CN" sz="1600" dirty="0" smtClean="0"/>
                        <a:t>10</a:t>
                      </a:r>
                      <a:r>
                        <a:rPr lang="zh-CN" altLang="en-US" sz="1600" dirty="0" smtClean="0"/>
                        <a:t>、</a:t>
                      </a:r>
                      <a:r>
                        <a:rPr lang="en-US" altLang="zh-CN" sz="1600" dirty="0" smtClean="0"/>
                        <a:t>11</a:t>
                      </a:r>
                      <a:endParaRPr lang="zh-CN" altLang="en-US" sz="1600" dirty="0"/>
                    </a:p>
                  </a:txBody>
                  <a:tcPr/>
                </a:tc>
                <a:tc vMerge="1">
                  <a:txBody>
                    <a:bodyPr/>
                    <a:lstStyle/>
                    <a:p>
                      <a:endParaRPr lang="zh-CN" altLang="en-US"/>
                    </a:p>
                  </a:txBody>
                  <a:tcPr/>
                </a:tc>
                <a:tc vMerge="1">
                  <a:txBody>
                    <a:bodyPr/>
                    <a:lstStyle/>
                    <a:p>
                      <a:endParaRPr lang="zh-CN" altLang="en-US"/>
                    </a:p>
                  </a:txBody>
                  <a:tcPr/>
                </a:tc>
              </a:tr>
              <a:tr h="742396">
                <a:tc>
                  <a:txBody>
                    <a:bodyPr/>
                    <a:lstStyle/>
                    <a:p>
                      <a:r>
                        <a:rPr lang="zh-CN" altLang="en-US" dirty="0" smtClean="0"/>
                        <a:t>流产</a:t>
                      </a:r>
                      <a:endParaRPr lang="zh-CN" altLang="en-US" dirty="0"/>
                    </a:p>
                  </a:txBody>
                  <a:tcPr/>
                </a:tc>
                <a:tc>
                  <a:txBody>
                    <a:bodyPr/>
                    <a:lstStyle/>
                    <a:p>
                      <a:pPr algn="l"/>
                      <a:r>
                        <a:rPr lang="en-US" altLang="zh-CN" sz="1600" dirty="0" smtClean="0"/>
                        <a:t>1</a:t>
                      </a:r>
                      <a:r>
                        <a:rPr lang="zh-CN" altLang="en-US" sz="1600" dirty="0" smtClean="0"/>
                        <a:t>、</a:t>
                      </a:r>
                      <a:r>
                        <a:rPr lang="en-US" altLang="zh-CN" sz="1600" dirty="0" smtClean="0"/>
                        <a:t>2</a:t>
                      </a:r>
                      <a:r>
                        <a:rPr lang="zh-CN" altLang="en-US" sz="1600" dirty="0" smtClean="0"/>
                        <a:t>、</a:t>
                      </a:r>
                      <a:r>
                        <a:rPr lang="en-US" altLang="zh-CN" sz="1600" dirty="0" smtClean="0"/>
                        <a:t>3</a:t>
                      </a:r>
                      <a:r>
                        <a:rPr lang="zh-CN" altLang="en-US" sz="1600" dirty="0" smtClean="0"/>
                        <a:t>、</a:t>
                      </a:r>
                      <a:r>
                        <a:rPr lang="en-US" altLang="zh-CN" sz="1600" dirty="0" smtClean="0"/>
                        <a:t>4</a:t>
                      </a:r>
                      <a:r>
                        <a:rPr lang="zh-CN" altLang="en-US" sz="1600" dirty="0" smtClean="0"/>
                        <a:t>、</a:t>
                      </a:r>
                      <a:r>
                        <a:rPr lang="en-US" altLang="zh-CN" sz="1600" dirty="0" smtClean="0"/>
                        <a:t>5</a:t>
                      </a:r>
                      <a:r>
                        <a:rPr lang="zh-CN" altLang="en-US" sz="1600" dirty="0" smtClean="0"/>
                        <a:t>、</a:t>
                      </a:r>
                      <a:r>
                        <a:rPr lang="en-US" altLang="zh-CN" sz="1600" dirty="0" smtClean="0"/>
                        <a:t>6</a:t>
                      </a:r>
                      <a:r>
                        <a:rPr lang="zh-CN" altLang="en-US" sz="1600" dirty="0" smtClean="0"/>
                        <a:t>、</a:t>
                      </a:r>
                      <a:r>
                        <a:rPr lang="en-US" altLang="zh-CN" sz="1600" dirty="0" smtClean="0"/>
                        <a:t>7</a:t>
                      </a:r>
                      <a:r>
                        <a:rPr lang="zh-CN" altLang="en-US" sz="1600" dirty="0" smtClean="0"/>
                        <a:t>、</a:t>
                      </a:r>
                      <a:r>
                        <a:rPr lang="en-US" altLang="zh-CN" sz="1600" dirty="0" smtClean="0"/>
                        <a:t>10</a:t>
                      </a:r>
                      <a:r>
                        <a:rPr lang="zh-CN" altLang="en-US" sz="1600" dirty="0" smtClean="0"/>
                        <a:t>、</a:t>
                      </a:r>
                      <a:r>
                        <a:rPr lang="en-US" altLang="zh-CN" sz="1600" dirty="0" smtClean="0"/>
                        <a:t>11</a:t>
                      </a:r>
                      <a:endParaRPr lang="zh-CN" altLang="en-US" sz="1600" dirty="0"/>
                    </a:p>
                  </a:txBody>
                  <a:tcPr/>
                </a:tc>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50" dirty="0" smtClean="0"/>
                        <a:t>结束治疗后</a:t>
                      </a:r>
                      <a:r>
                        <a:rPr lang="en-US" altLang="zh-CN" sz="1050" dirty="0" smtClean="0"/>
                        <a:t>1</a:t>
                      </a:r>
                      <a:r>
                        <a:rPr lang="zh-CN" altLang="en-US" sz="1050" dirty="0" smtClean="0"/>
                        <a:t>个月提交内</a:t>
                      </a:r>
                    </a:p>
                    <a:p>
                      <a:endParaRPr lang="zh-CN" altLang="en-US" dirty="0"/>
                    </a:p>
                  </a:txBody>
                  <a:tcPr/>
                </a:tc>
              </a:tr>
              <a:tr h="855247">
                <a:tc>
                  <a:txBody>
                    <a:bodyPr/>
                    <a:lstStyle/>
                    <a:p>
                      <a:r>
                        <a:rPr lang="zh-CN" altLang="en-US" dirty="0" smtClean="0"/>
                        <a:t>分娩</a:t>
                      </a:r>
                      <a:endParaRPr lang="zh-CN" altLang="en-US" dirty="0"/>
                    </a:p>
                  </a:txBody>
                  <a:tcPr/>
                </a:tc>
                <a:tc>
                  <a:txBody>
                    <a:bodyPr/>
                    <a:lstStyle/>
                    <a:p>
                      <a:pPr algn="l"/>
                      <a:r>
                        <a:rPr lang="en-US" altLang="zh-CN" sz="1600" dirty="0" smtClean="0"/>
                        <a:t>1</a:t>
                      </a:r>
                      <a:r>
                        <a:rPr lang="zh-CN" altLang="en-US" sz="1600" dirty="0" smtClean="0"/>
                        <a:t>、</a:t>
                      </a:r>
                      <a:r>
                        <a:rPr lang="en-US" altLang="zh-CN" sz="1600" dirty="0" smtClean="0"/>
                        <a:t>2</a:t>
                      </a:r>
                      <a:r>
                        <a:rPr lang="zh-CN" altLang="en-US" sz="1600" dirty="0" smtClean="0"/>
                        <a:t>、</a:t>
                      </a:r>
                      <a:r>
                        <a:rPr lang="en-US" altLang="zh-CN" sz="1600" dirty="0" smtClean="0"/>
                        <a:t>3</a:t>
                      </a:r>
                      <a:r>
                        <a:rPr lang="zh-CN" altLang="en-US" sz="1600" dirty="0" smtClean="0"/>
                        <a:t>、</a:t>
                      </a:r>
                      <a:r>
                        <a:rPr lang="en-US" altLang="zh-CN" sz="1600" dirty="0" smtClean="0"/>
                        <a:t>4</a:t>
                      </a:r>
                      <a:r>
                        <a:rPr lang="zh-CN" altLang="en-US" sz="1600" dirty="0" smtClean="0"/>
                        <a:t>、</a:t>
                      </a:r>
                      <a:r>
                        <a:rPr lang="en-US" altLang="zh-CN" sz="1600" dirty="0" smtClean="0"/>
                        <a:t>5</a:t>
                      </a:r>
                      <a:r>
                        <a:rPr lang="zh-CN" altLang="en-US" sz="1600" dirty="0" smtClean="0"/>
                        <a:t>、</a:t>
                      </a:r>
                      <a:r>
                        <a:rPr lang="en-US" altLang="zh-CN" sz="1600" dirty="0" smtClean="0"/>
                        <a:t>6</a:t>
                      </a:r>
                      <a:r>
                        <a:rPr lang="zh-CN" altLang="en-US" sz="1600" dirty="0" smtClean="0"/>
                        <a:t>、</a:t>
                      </a:r>
                      <a:r>
                        <a:rPr lang="en-US" altLang="zh-CN" sz="1600" dirty="0" smtClean="0"/>
                        <a:t>7</a:t>
                      </a:r>
                      <a:r>
                        <a:rPr lang="zh-CN" altLang="en-US" sz="1600" dirty="0" smtClean="0"/>
                        <a:t>、</a:t>
                      </a:r>
                      <a:r>
                        <a:rPr lang="en-US" altLang="zh-CN" sz="1600" dirty="0" smtClean="0"/>
                        <a:t>8</a:t>
                      </a:r>
                      <a:r>
                        <a:rPr lang="zh-CN" altLang="en-US" sz="1600" dirty="0" smtClean="0"/>
                        <a:t>、</a:t>
                      </a:r>
                      <a:r>
                        <a:rPr lang="en-US" altLang="zh-CN" sz="1600" dirty="0" smtClean="0"/>
                        <a:t>9</a:t>
                      </a:r>
                      <a:r>
                        <a:rPr lang="zh-CN" altLang="en-US" sz="1600" dirty="0" smtClean="0"/>
                        <a:t>、</a:t>
                      </a:r>
                      <a:r>
                        <a:rPr lang="en-US" altLang="zh-CN" sz="1600" dirty="0" smtClean="0"/>
                        <a:t>10</a:t>
                      </a:r>
                      <a:r>
                        <a:rPr lang="zh-CN" altLang="en-US" sz="1600" dirty="0" smtClean="0"/>
                        <a:t>、</a:t>
                      </a:r>
                      <a:r>
                        <a:rPr lang="en-US" altLang="zh-CN" sz="1600" dirty="0" smtClean="0"/>
                        <a:t>11</a:t>
                      </a:r>
                      <a:endParaRPr lang="zh-CN" altLang="en-US" sz="1600" dirty="0"/>
                    </a:p>
                  </a:txBody>
                  <a:tcPr/>
                </a:tc>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100" dirty="0" smtClean="0"/>
                        <a:t>结束治疗后</a:t>
                      </a:r>
                      <a:r>
                        <a:rPr lang="en-US" altLang="zh-CN" sz="1100" dirty="0" smtClean="0"/>
                        <a:t>1</a:t>
                      </a:r>
                      <a:r>
                        <a:rPr lang="zh-CN" altLang="en-US" sz="1100" dirty="0" smtClean="0"/>
                        <a:t>个月提交内</a:t>
                      </a:r>
                    </a:p>
                    <a:p>
                      <a:endParaRPr lang="zh-CN" altLang="en-US" dirty="0"/>
                    </a:p>
                  </a:txBody>
                  <a:tcPr/>
                </a:tc>
              </a:tr>
              <a:tr h="748970">
                <a:tc rowSpan="2">
                  <a:txBody>
                    <a:bodyPr/>
                    <a:lstStyle/>
                    <a:p>
                      <a:r>
                        <a:rPr lang="zh-CN" altLang="en-US" dirty="0" smtClean="0"/>
                        <a:t>生育津贴</a:t>
                      </a:r>
                      <a:endParaRPr lang="zh-CN" altLang="en-US" dirty="0"/>
                    </a:p>
                  </a:txBody>
                  <a:tcPr/>
                </a:tc>
                <a:tc rowSpan="2">
                  <a:txBody>
                    <a:bodyPr/>
                    <a:lstStyle/>
                    <a:p>
                      <a:pPr algn="l"/>
                      <a:r>
                        <a:rPr lang="en-US" altLang="zh-CN" sz="1600" dirty="0" smtClean="0"/>
                        <a:t>1</a:t>
                      </a:r>
                      <a:r>
                        <a:rPr lang="zh-CN" altLang="en-US" sz="1600" dirty="0" smtClean="0"/>
                        <a:t>、</a:t>
                      </a:r>
                      <a:r>
                        <a:rPr lang="en-US" altLang="zh-CN" sz="1600" dirty="0" smtClean="0"/>
                        <a:t>2</a:t>
                      </a:r>
                      <a:r>
                        <a:rPr lang="zh-CN" altLang="en-US" sz="1600" dirty="0" smtClean="0"/>
                        <a:t>、</a:t>
                      </a:r>
                      <a:r>
                        <a:rPr lang="en-US" altLang="zh-CN" sz="1600" dirty="0" smtClean="0"/>
                        <a:t>3</a:t>
                      </a:r>
                      <a:r>
                        <a:rPr lang="zh-CN" altLang="en-US" sz="1600" dirty="0" smtClean="0"/>
                        <a:t>、</a:t>
                      </a:r>
                      <a:r>
                        <a:rPr lang="en-US" altLang="zh-CN" sz="1600" dirty="0" smtClean="0"/>
                        <a:t>6</a:t>
                      </a:r>
                      <a:r>
                        <a:rPr lang="zh-CN" altLang="en-US" sz="1600" dirty="0" smtClean="0"/>
                        <a:t>、</a:t>
                      </a:r>
                      <a:r>
                        <a:rPr lang="en-US" altLang="zh-CN" sz="1600" dirty="0" smtClean="0"/>
                        <a:t>7</a:t>
                      </a:r>
                      <a:r>
                        <a:rPr lang="zh-CN" altLang="en-US" sz="1600" dirty="0" smtClean="0"/>
                        <a:t>、</a:t>
                      </a:r>
                      <a:r>
                        <a:rPr lang="en-US" altLang="zh-CN" sz="1600" dirty="0" smtClean="0"/>
                        <a:t>8</a:t>
                      </a:r>
                      <a:r>
                        <a:rPr lang="zh-CN" altLang="en-US" sz="1600" dirty="0" smtClean="0"/>
                        <a:t>、</a:t>
                      </a:r>
                      <a:r>
                        <a:rPr lang="en-US" altLang="zh-CN" sz="1600" dirty="0" smtClean="0"/>
                        <a:t>9</a:t>
                      </a:r>
                      <a:r>
                        <a:rPr lang="zh-CN" altLang="en-US" sz="1600" dirty="0" smtClean="0"/>
                        <a:t>、</a:t>
                      </a:r>
                      <a:r>
                        <a:rPr lang="en-US" altLang="zh-CN" sz="1600" dirty="0" smtClean="0"/>
                        <a:t>10</a:t>
                      </a:r>
                      <a:r>
                        <a:rPr lang="zh-CN" altLang="en-US" sz="1600" dirty="0" smtClean="0"/>
                        <a:t>、</a:t>
                      </a:r>
                      <a:r>
                        <a:rPr lang="en-US" altLang="zh-CN" sz="1600" dirty="0" smtClean="0"/>
                        <a:t>11</a:t>
                      </a:r>
                      <a:r>
                        <a:rPr lang="zh-CN" altLang="en-US" sz="1600" dirty="0" smtClean="0"/>
                        <a:t>、</a:t>
                      </a:r>
                      <a:endParaRPr lang="en-US" altLang="zh-CN" sz="1600" dirty="0" smtClean="0"/>
                    </a:p>
                    <a:p>
                      <a:pPr algn="l"/>
                      <a:endParaRPr lang="zh-CN" altLang="en-US" sz="1600" dirty="0"/>
                    </a:p>
                  </a:txBody>
                  <a:tcPr/>
                </a:tc>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分娩后半年内提交</a:t>
                      </a:r>
                    </a:p>
                    <a:p>
                      <a:endParaRPr lang="zh-CN" altLang="en-US" dirty="0"/>
                    </a:p>
                  </a:txBody>
                  <a:tcPr/>
                </a:tc>
              </a:tr>
              <a:tr h="233717">
                <a:tc vMerge="1">
                  <a:txBody>
                    <a:bodyPr/>
                    <a:lstStyle/>
                    <a:p>
                      <a:endParaRPr lang="zh-CN" altLang="en-US" dirty="0"/>
                    </a:p>
                  </a:txBody>
                  <a:tcPr/>
                </a:tc>
                <a:tc vMerge="1">
                  <a:txBody>
                    <a:bodyPr/>
                    <a:lstStyle/>
                    <a:p>
                      <a:pPr algn="l"/>
                      <a:endParaRPr lang="zh-CN" altLang="en-US" sz="1600" dirty="0"/>
                    </a:p>
                  </a:txBody>
                  <a:tcPr/>
                </a:tc>
                <a:tc vMerge="1">
                  <a:txBody>
                    <a:bodyPr/>
                    <a:lstStyle/>
                    <a:p>
                      <a:pPr fontAlgn="auto">
                        <a:spcAft>
                          <a:spcPts val="0"/>
                        </a:spcAft>
                        <a:buFont typeface="Arial" pitchFamily="34" charset="0"/>
                        <a:buNone/>
                        <a:defRPr/>
                      </a:pPr>
                      <a:endParaRPr lang="zh-CN" altLang="en-US" sz="1400" dirty="0" smtClean="0"/>
                    </a:p>
                  </a:txBody>
                  <a:tcPr/>
                </a:tc>
                <a:tc>
                  <a:txBody>
                    <a:bodyPr/>
                    <a:lstStyle/>
                    <a:p>
                      <a:endParaRPr lang="zh-CN" altLang="en-US" sz="1100" dirty="0"/>
                    </a:p>
                  </a:txBody>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内容占位符 2"/>
          <p:cNvSpPr>
            <a:spLocks noGrp="1"/>
          </p:cNvSpPr>
          <p:nvPr>
            <p:ph sz="half" idx="1"/>
          </p:nvPr>
        </p:nvSpPr>
        <p:spPr>
          <a:xfrm>
            <a:off x="457200" y="1428750"/>
            <a:ext cx="7829550" cy="4697413"/>
          </a:xfrm>
        </p:spPr>
        <p:txBody>
          <a:bodyPr/>
          <a:lstStyle/>
          <a:p>
            <a:r>
              <a:rPr lang="en-US" altLang="zh-CN" sz="1800" dirty="0" smtClean="0"/>
              <a:t>1.  </a:t>
            </a:r>
            <a:r>
              <a:rPr lang="zh-CN" altLang="en-US" sz="1800" dirty="0" smtClean="0"/>
              <a:t>员工必须是在参保状态并且异地就医备案已成功的才能申请医疗报销。</a:t>
            </a:r>
            <a:endParaRPr lang="en-US" altLang="zh-CN" sz="1800" dirty="0" smtClean="0"/>
          </a:p>
          <a:p>
            <a:endParaRPr lang="en-US" altLang="zh-CN" sz="1800" dirty="0" smtClean="0"/>
          </a:p>
          <a:p>
            <a:r>
              <a:rPr lang="en-US" altLang="zh-CN" sz="1800" dirty="0" smtClean="0"/>
              <a:t>2.  </a:t>
            </a:r>
            <a:r>
              <a:rPr lang="zh-CN" altLang="en-US" sz="1800" dirty="0" smtClean="0"/>
              <a:t>门诊，普通住院，产检，流产必须在异地就医备案的医院就诊。</a:t>
            </a:r>
            <a:endParaRPr lang="en-US" altLang="zh-CN" sz="1800" dirty="0" smtClean="0"/>
          </a:p>
          <a:p>
            <a:endParaRPr lang="en-US" altLang="zh-CN" sz="1800" dirty="0" smtClean="0"/>
          </a:p>
          <a:p>
            <a:r>
              <a:rPr lang="en-US" altLang="zh-CN" sz="1800" dirty="0" smtClean="0"/>
              <a:t>3.  </a:t>
            </a:r>
            <a:r>
              <a:rPr lang="zh-CN" altLang="en-US" sz="1800" dirty="0" smtClean="0">
                <a:solidFill>
                  <a:srgbClr val="FF0000"/>
                </a:solidFill>
              </a:rPr>
              <a:t>分娩的可以在任何一家社保定点医院</a:t>
            </a:r>
            <a:r>
              <a:rPr lang="zh-CN" altLang="en-US" sz="1800" dirty="0" smtClean="0"/>
              <a:t>。</a:t>
            </a:r>
            <a:endParaRPr lang="en-US" altLang="zh-CN" sz="1800" dirty="0" smtClean="0"/>
          </a:p>
          <a:p>
            <a:endParaRPr lang="en-US" altLang="zh-CN" sz="1800" dirty="0" smtClean="0"/>
          </a:p>
          <a:p>
            <a:r>
              <a:rPr lang="en-US" altLang="zh-CN" sz="1800" dirty="0" smtClean="0"/>
              <a:t>4.   </a:t>
            </a:r>
            <a:r>
              <a:rPr lang="zh-CN" altLang="en-US" sz="1800" dirty="0" smtClean="0"/>
              <a:t>急诊不在异地就医备案医院就诊的需提供急诊诊断证明复印件。</a:t>
            </a:r>
            <a:endParaRPr lang="en-US" altLang="zh-CN" sz="1800" dirty="0" smtClean="0"/>
          </a:p>
          <a:p>
            <a:endParaRPr lang="en-US" altLang="zh-CN" sz="1800" dirty="0" smtClean="0"/>
          </a:p>
          <a:p>
            <a:r>
              <a:rPr lang="en-US" altLang="zh-CN" sz="1800" dirty="0" smtClean="0"/>
              <a:t>5</a:t>
            </a:r>
            <a:r>
              <a:rPr lang="zh-CN" altLang="en-US" sz="1800" dirty="0" smtClean="0"/>
              <a:t>、就医所产生的费用，必须符合基本医疗保险药品目录、诊疗项目、医疗服务设施的要求，方可按比例报销；</a:t>
            </a:r>
          </a:p>
          <a:p>
            <a:endParaRPr lang="en-US" altLang="zh-CN" sz="1800" dirty="0" smtClean="0"/>
          </a:p>
          <a:p>
            <a:r>
              <a:rPr lang="en-US" altLang="zh-CN" sz="1800" dirty="0" smtClean="0"/>
              <a:t>6</a:t>
            </a:r>
            <a:r>
              <a:rPr lang="zh-CN" altLang="en-US" sz="1800" dirty="0" smtClean="0"/>
              <a:t>、厦门医保结算年度是以本年</a:t>
            </a:r>
            <a:r>
              <a:rPr lang="en-US" altLang="zh-CN" sz="1800" dirty="0" smtClean="0"/>
              <a:t>7</a:t>
            </a:r>
            <a:r>
              <a:rPr lang="zh-CN" altLang="en-US" sz="1800" dirty="0" smtClean="0"/>
              <a:t>月</a:t>
            </a:r>
            <a:r>
              <a:rPr lang="en-US" altLang="zh-CN" sz="1800" dirty="0" smtClean="0"/>
              <a:t>1</a:t>
            </a:r>
            <a:r>
              <a:rPr lang="zh-CN" altLang="en-US" sz="1800" dirty="0" smtClean="0"/>
              <a:t>日至次年的</a:t>
            </a:r>
            <a:r>
              <a:rPr lang="en-US" altLang="zh-CN" sz="1800" dirty="0" smtClean="0"/>
              <a:t>6</a:t>
            </a:r>
            <a:r>
              <a:rPr lang="zh-CN" altLang="en-US" sz="1800" dirty="0" smtClean="0"/>
              <a:t>月</a:t>
            </a:r>
            <a:r>
              <a:rPr lang="en-US" altLang="zh-CN" sz="1800" dirty="0" smtClean="0"/>
              <a:t>30</a:t>
            </a:r>
            <a:r>
              <a:rPr lang="zh-CN" altLang="en-US" sz="1800" dirty="0" smtClean="0"/>
              <a:t>日为一结算年度，务必在一个结算年度内提交资料进行报销。</a:t>
            </a:r>
          </a:p>
          <a:p>
            <a:endParaRPr lang="zh-CN" altLang="en-US" sz="1800" dirty="0" smtClean="0"/>
          </a:p>
        </p:txBody>
      </p:sp>
      <p:sp>
        <p:nvSpPr>
          <p:cNvPr id="4" name="标题 1"/>
          <p:cNvSpPr txBox="1">
            <a:spLocks/>
          </p:cNvSpPr>
          <p:nvPr/>
        </p:nvSpPr>
        <p:spPr>
          <a:xfrm>
            <a:off x="428625" y="214313"/>
            <a:ext cx="3614738" cy="1000125"/>
          </a:xfrm>
          <a:prstGeom prst="rect">
            <a:avLst/>
          </a:prstGeom>
        </p:spPr>
        <p:txBody>
          <a:bodyPr anchor="ctr">
            <a:normAutofit fontScale="92500"/>
          </a:bodyPr>
          <a:lstStyle/>
          <a:p>
            <a:pPr fontAlgn="auto">
              <a:spcAft>
                <a:spcPts val="0"/>
              </a:spcAft>
              <a:defRPr/>
            </a:pPr>
            <a:r>
              <a:rPr lang="zh-CN" altLang="en-US" sz="2800" dirty="0">
                <a:solidFill>
                  <a:srgbClr val="0000FF"/>
                </a:solidFill>
                <a:latin typeface="微软雅黑" pitchFamily="34" charset="-122"/>
                <a:ea typeface="微软雅黑" pitchFamily="34" charset="-122"/>
                <a:cs typeface="+mj-cs"/>
              </a:rPr>
              <a:t>★医疗</a:t>
            </a:r>
            <a:r>
              <a:rPr lang="zh-CN" altLang="en-US" sz="2800" dirty="0" smtClean="0">
                <a:solidFill>
                  <a:srgbClr val="0000FF"/>
                </a:solidFill>
                <a:latin typeface="微软雅黑" pitchFamily="34" charset="-122"/>
                <a:ea typeface="微软雅黑" pitchFamily="34" charset="-122"/>
                <a:cs typeface="+mj-cs"/>
              </a:rPr>
              <a:t>报销</a:t>
            </a:r>
            <a:r>
              <a:rPr lang="en-US" altLang="zh-CN" sz="2800" dirty="0" smtClean="0">
                <a:solidFill>
                  <a:srgbClr val="0000FF"/>
                </a:solidFill>
                <a:latin typeface="微软雅黑" pitchFamily="34" charset="-122"/>
                <a:ea typeface="微软雅黑" pitchFamily="34" charset="-122"/>
                <a:cs typeface="+mj-cs"/>
              </a:rPr>
              <a:t>--</a:t>
            </a:r>
            <a:r>
              <a:rPr lang="zh-CN" altLang="en-US" sz="2800" dirty="0" smtClean="0">
                <a:solidFill>
                  <a:srgbClr val="0000FF"/>
                </a:solidFill>
                <a:latin typeface="微软雅黑" pitchFamily="34" charset="-122"/>
                <a:ea typeface="微软雅黑" pitchFamily="34" charset="-122"/>
                <a:cs typeface="+mj-cs"/>
              </a:rPr>
              <a:t>注意</a:t>
            </a:r>
            <a:r>
              <a:rPr lang="zh-CN" altLang="en-US" sz="2800" dirty="0">
                <a:solidFill>
                  <a:srgbClr val="0000FF"/>
                </a:solidFill>
                <a:latin typeface="微软雅黑" pitchFamily="34" charset="-122"/>
                <a:ea typeface="微软雅黑" pitchFamily="34" charset="-122"/>
                <a:cs typeface="+mj-cs"/>
              </a:rPr>
              <a:t>事项</a:t>
            </a:r>
            <a:r>
              <a:rPr lang="en-US" altLang="zh-CN" sz="2800" dirty="0">
                <a:solidFill>
                  <a:srgbClr val="FF0000"/>
                </a:solidFill>
                <a:latin typeface="微软雅黑" pitchFamily="34" charset="-122"/>
                <a:ea typeface="微软雅黑" pitchFamily="34" charset="-122"/>
                <a:cs typeface="+mj-cs"/>
              </a:rPr>
              <a:t/>
            </a:r>
            <a:br>
              <a:rPr lang="en-US" altLang="zh-CN" sz="2800" dirty="0">
                <a:solidFill>
                  <a:srgbClr val="FF0000"/>
                </a:solidFill>
                <a:latin typeface="微软雅黑" pitchFamily="34" charset="-122"/>
                <a:ea typeface="微软雅黑" pitchFamily="34" charset="-122"/>
                <a:cs typeface="+mj-cs"/>
              </a:rPr>
            </a:br>
            <a:r>
              <a:rPr lang="en-US" altLang="zh-CN" sz="2800" u="sng" dirty="0">
                <a:solidFill>
                  <a:srgbClr val="0000FF"/>
                </a:solidFill>
                <a:latin typeface="微软雅黑" pitchFamily="34" charset="-122"/>
                <a:ea typeface="微软雅黑" pitchFamily="34" charset="-122"/>
                <a:cs typeface="+mj-cs"/>
              </a:rPr>
              <a:t>        </a:t>
            </a:r>
            <a:endParaRPr lang="zh-CN" altLang="en-US" sz="2800" u="sng" dirty="0">
              <a:solidFill>
                <a:srgbClr val="0000FF"/>
              </a:solidFill>
              <a:latin typeface="微软雅黑" pitchFamily="34" charset="-122"/>
              <a:ea typeface="微软雅黑" pitchFamily="34" charset="-122"/>
              <a:cs typeface="+mj-cs"/>
            </a:endParaRPr>
          </a:p>
        </p:txBody>
      </p:sp>
      <p:cxnSp>
        <p:nvCxnSpPr>
          <p:cNvPr id="26627" name="直接连接符 20"/>
          <p:cNvCxnSpPr>
            <a:cxnSpLocks noChangeShapeType="1"/>
          </p:cNvCxnSpPr>
          <p:nvPr/>
        </p:nvCxnSpPr>
        <p:spPr bwMode="auto">
          <a:xfrm>
            <a:off x="642938" y="928688"/>
            <a:ext cx="7143750" cy="1587"/>
          </a:xfrm>
          <a:prstGeom prst="line">
            <a:avLst/>
          </a:prstGeom>
          <a:noFill/>
          <a:ln w="41275" cap="rnd" algn="ctr">
            <a:solidFill>
              <a:srgbClr val="EA65ED"/>
            </a:solidFill>
            <a:prstDash val="sysDot"/>
            <a:round/>
            <a:headEnd/>
            <a:tailEn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51520" y="260648"/>
            <a:ext cx="5148262" cy="1143000"/>
          </a:xfrm>
        </p:spPr>
        <p:txBody>
          <a:bodyPr>
            <a:normAutofit/>
          </a:bodyPr>
          <a:lstStyle/>
          <a:p>
            <a:r>
              <a:rPr lang="zh-CN" altLang="en-US" sz="2800" b="1" dirty="0" smtClean="0">
                <a:solidFill>
                  <a:srgbClr val="0000FF"/>
                </a:solidFill>
                <a:latin typeface="微软雅黑"/>
                <a:ea typeface="微软雅黑"/>
              </a:rPr>
              <a:t>★医疗费用查询</a:t>
            </a:r>
            <a:r>
              <a:rPr lang="en-US" altLang="zh-CN" sz="3600" b="1" dirty="0" smtClean="0">
                <a:latin typeface="微软雅黑"/>
                <a:ea typeface="微软雅黑"/>
              </a:rPr>
              <a:t/>
            </a:r>
            <a:br>
              <a:rPr lang="en-US" altLang="zh-CN" sz="3600" b="1" dirty="0" smtClean="0">
                <a:latin typeface="微软雅黑"/>
                <a:ea typeface="微软雅黑"/>
              </a:rPr>
            </a:br>
            <a:endParaRPr lang="zh-CN" altLang="en-US" sz="3600" b="1" dirty="0" smtClean="0">
              <a:latin typeface="微软雅黑"/>
              <a:ea typeface="微软雅黑"/>
            </a:endParaRPr>
          </a:p>
        </p:txBody>
      </p:sp>
      <p:sp>
        <p:nvSpPr>
          <p:cNvPr id="34819" name="TextBox 3"/>
          <p:cNvSpPr txBox="1">
            <a:spLocks noChangeArrowheads="1"/>
          </p:cNvSpPr>
          <p:nvPr/>
        </p:nvSpPr>
        <p:spPr bwMode="auto">
          <a:xfrm>
            <a:off x="611188" y="1052513"/>
            <a:ext cx="7551737" cy="1433512"/>
          </a:xfrm>
          <a:prstGeom prst="rect">
            <a:avLst/>
          </a:prstGeom>
          <a:noFill/>
          <a:ln w="9525">
            <a:noFill/>
            <a:miter lim="800000"/>
            <a:headEnd/>
            <a:tailEnd/>
          </a:ln>
        </p:spPr>
        <p:txBody>
          <a:bodyPr>
            <a:spAutoFit/>
          </a:bodyPr>
          <a:lstStyle/>
          <a:p>
            <a:r>
              <a:rPr lang="zh-CN" altLang="en-US" sz="2800" b="1">
                <a:latin typeface="Calibri" pitchFamily="34" charset="0"/>
              </a:rPr>
              <a:t>第一步：</a:t>
            </a:r>
            <a:endParaRPr lang="en-US" altLang="zh-CN" sz="2800" b="1">
              <a:latin typeface="Calibri" pitchFamily="34" charset="0"/>
            </a:endParaRPr>
          </a:p>
          <a:p>
            <a:endParaRPr lang="zh-CN" altLang="en-US" sz="2000" b="1">
              <a:latin typeface="Calibri" pitchFamily="34" charset="0"/>
            </a:endParaRPr>
          </a:p>
          <a:p>
            <a:r>
              <a:rPr lang="zh-CN" altLang="en-US" sz="2000">
                <a:latin typeface="Calibri" pitchFamily="34" charset="0"/>
              </a:rPr>
              <a:t>输入网址</a:t>
            </a:r>
            <a:r>
              <a:rPr lang="en-US" altLang="zh-CN" sz="2000">
                <a:latin typeface="Calibri" pitchFamily="34" charset="0"/>
              </a:rPr>
              <a:t>http://www.xmhrss.gov.cn/</a:t>
            </a:r>
            <a:r>
              <a:rPr lang="zh-CN" altLang="en-US" sz="2000">
                <a:latin typeface="Calibri" pitchFamily="34" charset="0"/>
              </a:rPr>
              <a:t>后，就进入这个界面：点击社保信息输入个人信息登录，进入个人登录页面</a:t>
            </a:r>
            <a:endParaRPr lang="zh-CN" altLang="en-US" sz="2000">
              <a:latin typeface="黑体" pitchFamily="2" charset="-122"/>
              <a:ea typeface="黑体" pitchFamily="2" charset="-122"/>
            </a:endParaRPr>
          </a:p>
        </p:txBody>
      </p:sp>
      <p:pic>
        <p:nvPicPr>
          <p:cNvPr id="34820" name="Picture 2"/>
          <p:cNvPicPr>
            <a:picLocks noChangeAspect="1" noChangeArrowheads="1"/>
          </p:cNvPicPr>
          <p:nvPr/>
        </p:nvPicPr>
        <p:blipFill>
          <a:blip r:embed="rId2"/>
          <a:srcRect/>
          <a:stretch>
            <a:fillRect/>
          </a:stretch>
        </p:blipFill>
        <p:spPr bwMode="auto">
          <a:xfrm>
            <a:off x="2143125" y="2571750"/>
            <a:ext cx="6081713" cy="3786188"/>
          </a:xfrm>
          <a:prstGeom prst="rect">
            <a:avLst/>
          </a:prstGeom>
          <a:noFill/>
          <a:ln w="9525">
            <a:noFill/>
            <a:miter lim="800000"/>
            <a:headEnd/>
            <a:tailEnd/>
          </a:ln>
        </p:spPr>
      </p:pic>
      <p:sp>
        <p:nvSpPr>
          <p:cNvPr id="34821" name="流程图: 顺序访问存储器 8"/>
          <p:cNvSpPr>
            <a:spLocks noChangeArrowheads="1"/>
          </p:cNvSpPr>
          <p:nvPr/>
        </p:nvSpPr>
        <p:spPr bwMode="auto">
          <a:xfrm>
            <a:off x="1357313" y="5214938"/>
            <a:ext cx="2143125" cy="785812"/>
          </a:xfrm>
          <a:prstGeom prst="flowChartMagneticTape">
            <a:avLst/>
          </a:prstGeom>
          <a:noFill/>
          <a:ln w="15875" algn="ctr">
            <a:solidFill>
              <a:srgbClr val="FF0000"/>
            </a:solidFill>
            <a:round/>
            <a:headEnd/>
            <a:tailEnd/>
          </a:ln>
          <a:effectLst>
            <a:prstShdw prst="shdw17" dist="17961" dir="2700000">
              <a:schemeClr val="bg1"/>
            </a:prstShdw>
          </a:effectLst>
        </p:spPr>
        <p:txBody>
          <a:bodyPr anchor="ctr"/>
          <a:lstStyle/>
          <a:p>
            <a:r>
              <a:rPr lang="zh-CN" altLang="en-US">
                <a:latin typeface="Calibri" pitchFamily="34" charset="0"/>
              </a:rPr>
              <a:t>点击进入查询网页</a:t>
            </a:r>
          </a:p>
        </p:txBody>
      </p:sp>
      <p:cxnSp>
        <p:nvCxnSpPr>
          <p:cNvPr id="34822" name="直接连接符 20"/>
          <p:cNvCxnSpPr>
            <a:cxnSpLocks noChangeShapeType="1"/>
          </p:cNvCxnSpPr>
          <p:nvPr/>
        </p:nvCxnSpPr>
        <p:spPr bwMode="auto">
          <a:xfrm>
            <a:off x="642938" y="928688"/>
            <a:ext cx="7143750" cy="1587"/>
          </a:xfrm>
          <a:prstGeom prst="line">
            <a:avLst/>
          </a:prstGeom>
          <a:noFill/>
          <a:ln w="41275" cap="rnd" algn="ctr">
            <a:solidFill>
              <a:srgbClr val="EA65ED"/>
            </a:solidFill>
            <a:prstDash val="sysDot"/>
            <a:round/>
            <a:headEnd/>
            <a:tailEnd/>
          </a:ln>
        </p:spPr>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95536" y="188640"/>
            <a:ext cx="5148262" cy="1143000"/>
          </a:xfrm>
        </p:spPr>
        <p:txBody>
          <a:bodyPr rtlCol="0">
            <a:normAutofit fontScale="90000"/>
          </a:bodyPr>
          <a:lstStyle/>
          <a:p>
            <a:pPr fontAlgn="auto">
              <a:spcAft>
                <a:spcPts val="0"/>
              </a:spcAft>
              <a:defRPr/>
            </a:pPr>
            <a:r>
              <a:rPr lang="zh-CN" altLang="en-US" sz="3100" b="1" dirty="0" smtClean="0">
                <a:solidFill>
                  <a:srgbClr val="0000FF"/>
                </a:solidFill>
                <a:latin typeface="微软雅黑"/>
                <a:ea typeface="微软雅黑"/>
              </a:rPr>
              <a:t>★医疗费用查询</a:t>
            </a:r>
            <a:r>
              <a:rPr lang="en-US" altLang="zh-CN" b="1" dirty="0" smtClean="0">
                <a:cs typeface="+mj-cs"/>
              </a:rPr>
              <a:t/>
            </a:r>
            <a:br>
              <a:rPr lang="en-US" altLang="zh-CN" b="1" dirty="0" smtClean="0">
                <a:cs typeface="+mj-cs"/>
              </a:rPr>
            </a:br>
            <a:endParaRPr lang="zh-CN" altLang="en-US" dirty="0">
              <a:solidFill>
                <a:schemeClr val="bg1"/>
              </a:solidFill>
              <a:cs typeface="+mj-cs"/>
            </a:endParaRPr>
          </a:p>
        </p:txBody>
      </p:sp>
      <p:sp>
        <p:nvSpPr>
          <p:cNvPr id="5" name="TextBox 3"/>
          <p:cNvSpPr txBox="1">
            <a:spLocks noChangeArrowheads="1"/>
          </p:cNvSpPr>
          <p:nvPr/>
        </p:nvSpPr>
        <p:spPr bwMode="auto">
          <a:xfrm>
            <a:off x="357188" y="785813"/>
            <a:ext cx="7912100" cy="1169551"/>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latin typeface="+mn-lt"/>
                <a:ea typeface="+mn-ea"/>
              </a:rPr>
              <a:t>第二步：</a:t>
            </a:r>
            <a:r>
              <a:rPr lang="zh-CN" altLang="en-US" b="1" dirty="0">
                <a:latin typeface="+mn-lt"/>
                <a:ea typeface="+mn-ea"/>
              </a:rPr>
              <a:t>进入个人信息界面后，</a:t>
            </a:r>
            <a:r>
              <a:rPr lang="zh-CN" altLang="en-US" b="1" dirty="0" smtClean="0">
                <a:latin typeface="+mn-lt"/>
                <a:ea typeface="+mn-ea"/>
              </a:rPr>
              <a:t>点击医疗保险门诊、药店费用明细或医疗保险住院费用明细信息</a:t>
            </a:r>
            <a:endParaRPr lang="en-US" altLang="zh-CN" b="1" dirty="0">
              <a:latin typeface="+mn-ea"/>
              <a:ea typeface="+mn-ea"/>
            </a:endParaRPr>
          </a:p>
          <a:p>
            <a:pPr fontAlgn="auto">
              <a:spcBef>
                <a:spcPts val="0"/>
              </a:spcBef>
              <a:spcAft>
                <a:spcPts val="0"/>
              </a:spcAft>
              <a:defRPr/>
            </a:pPr>
            <a:endParaRPr lang="zh-CN" altLang="en-US" sz="2000" b="1" dirty="0">
              <a:latin typeface="+mn-lt"/>
              <a:ea typeface="+mn-ea"/>
            </a:endParaRPr>
          </a:p>
        </p:txBody>
      </p:sp>
      <p:pic>
        <p:nvPicPr>
          <p:cNvPr id="18434" name="Picture 2"/>
          <p:cNvPicPr>
            <a:picLocks noChangeAspect="1" noChangeArrowheads="1"/>
          </p:cNvPicPr>
          <p:nvPr/>
        </p:nvPicPr>
        <p:blipFill>
          <a:blip r:embed="rId2"/>
          <a:srcRect/>
          <a:stretch>
            <a:fillRect/>
          </a:stretch>
        </p:blipFill>
        <p:spPr bwMode="auto">
          <a:xfrm>
            <a:off x="1331640" y="1714488"/>
            <a:ext cx="7383764" cy="4929222"/>
          </a:xfrm>
          <a:prstGeom prst="rect">
            <a:avLst/>
          </a:prstGeom>
          <a:noFill/>
          <a:ln w="9525">
            <a:noFill/>
            <a:miter lim="800000"/>
            <a:headEnd/>
            <a:tailEnd/>
          </a:ln>
          <a:effectLst/>
        </p:spPr>
      </p:pic>
      <p:sp>
        <p:nvSpPr>
          <p:cNvPr id="35845" name="流程图: 顺序访问存储器 8"/>
          <p:cNvSpPr>
            <a:spLocks noChangeArrowheads="1"/>
          </p:cNvSpPr>
          <p:nvPr/>
        </p:nvSpPr>
        <p:spPr bwMode="auto">
          <a:xfrm>
            <a:off x="0" y="3429000"/>
            <a:ext cx="1571625" cy="785812"/>
          </a:xfrm>
          <a:prstGeom prst="flowChartMagneticTape">
            <a:avLst/>
          </a:prstGeom>
          <a:noFill/>
          <a:ln w="15875" algn="ctr">
            <a:solidFill>
              <a:srgbClr val="FF0000"/>
            </a:solidFill>
            <a:round/>
            <a:headEnd/>
            <a:tailEnd/>
          </a:ln>
          <a:effectLst>
            <a:prstShdw prst="shdw17" dist="17961" dir="2700000">
              <a:schemeClr val="bg1"/>
            </a:prstShdw>
          </a:effectLst>
        </p:spPr>
        <p:txBody>
          <a:bodyPr anchor="ctr"/>
          <a:lstStyle/>
          <a:p>
            <a:r>
              <a:rPr lang="zh-CN" altLang="en-US" dirty="0">
                <a:latin typeface="Calibri" pitchFamily="34" charset="0"/>
              </a:rPr>
              <a:t>点击进入</a:t>
            </a:r>
          </a:p>
        </p:txBody>
      </p:sp>
      <p:cxnSp>
        <p:nvCxnSpPr>
          <p:cNvPr id="6" name="直接连接符 20"/>
          <p:cNvCxnSpPr>
            <a:cxnSpLocks noChangeShapeType="1"/>
          </p:cNvCxnSpPr>
          <p:nvPr/>
        </p:nvCxnSpPr>
        <p:spPr bwMode="auto">
          <a:xfrm>
            <a:off x="755576" y="764704"/>
            <a:ext cx="7143750" cy="1587"/>
          </a:xfrm>
          <a:prstGeom prst="line">
            <a:avLst/>
          </a:prstGeom>
          <a:noFill/>
          <a:ln w="41275" cap="rnd" algn="ctr">
            <a:solidFill>
              <a:srgbClr val="EA65ED"/>
            </a:solidFill>
            <a:prstDash val="sysDot"/>
            <a:round/>
            <a:headEnd/>
            <a:tailEnd/>
          </a:ln>
        </p:spPr>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0"/>
            <a:ext cx="4932040" cy="1143000"/>
          </a:xfrm>
        </p:spPr>
        <p:txBody>
          <a:bodyPr>
            <a:normAutofit/>
          </a:bodyPr>
          <a:lstStyle/>
          <a:p>
            <a:pPr algn="l"/>
            <a:r>
              <a:rPr lang="zh-CN" altLang="en-US" sz="3200" dirty="0" smtClean="0">
                <a:solidFill>
                  <a:srgbClr val="0000FF"/>
                </a:solidFill>
              </a:rPr>
              <a:t>五险业务办理指南</a:t>
            </a:r>
            <a:r>
              <a:rPr lang="en-US" altLang="zh-CN" sz="3200" dirty="0" smtClean="0">
                <a:solidFill>
                  <a:srgbClr val="0000FF"/>
                </a:solidFill>
              </a:rPr>
              <a:t>-</a:t>
            </a:r>
            <a:r>
              <a:rPr lang="zh-CN" altLang="en-US" sz="3200" dirty="0" smtClean="0">
                <a:solidFill>
                  <a:srgbClr val="0000FF"/>
                </a:solidFill>
              </a:rPr>
              <a:t>工伤</a:t>
            </a:r>
            <a:endParaRPr lang="zh-CN" altLang="en-US" sz="3200" dirty="0">
              <a:solidFill>
                <a:srgbClr val="0000FF"/>
              </a:solidFill>
            </a:endParaRPr>
          </a:p>
        </p:txBody>
      </p:sp>
      <p:sp>
        <p:nvSpPr>
          <p:cNvPr id="3074" name="Rectangle 2"/>
          <p:cNvSpPr>
            <a:spLocks noChangeArrowheads="1"/>
          </p:cNvSpPr>
          <p:nvPr/>
        </p:nvSpPr>
        <p:spPr bwMode="auto">
          <a:xfrm>
            <a:off x="357158" y="928670"/>
            <a:ext cx="857256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zh-CN" altLang="en-US" b="1" i="0" u="none" strike="noStrike" cap="none" normalizeH="0" baseline="0" dirty="0" smtClean="0">
                <a:ln>
                  <a:noFill/>
                </a:ln>
                <a:effectLst/>
                <a:latin typeface="Calibri" pitchFamily="34" charset="0"/>
                <a:ea typeface="宋体" pitchFamily="2" charset="-122"/>
                <a:cs typeface="Times New Roman" pitchFamily="18" charset="0"/>
              </a:rPr>
              <a:t>一、工伤备案</a:t>
            </a:r>
            <a:r>
              <a:rPr lang="zh-CN" altLang="en-US" b="1" dirty="0" smtClean="0">
                <a:latin typeface="Calibri" pitchFamily="34" charset="0"/>
                <a:ea typeface="宋体" pitchFamily="2" charset="-122"/>
                <a:cs typeface="Times New Roman" pitchFamily="18" charset="0"/>
              </a:rPr>
              <a:t>：</a:t>
            </a:r>
            <a:endParaRPr lang="en-US" altLang="zh-CN" b="1" dirty="0" smtClean="0">
              <a:latin typeface="Calibri" pitchFamily="34" charset="0"/>
              <a:ea typeface="宋体" pitchFamily="2" charset="-122"/>
              <a:cs typeface="Times New Roman" pitchFamily="18" charset="0"/>
            </a:endParaRPr>
          </a:p>
          <a:p>
            <a:pPr eaLnBrk="0" fontAlgn="base" hangingPunct="0">
              <a:spcBef>
                <a:spcPct val="0"/>
              </a:spcBef>
              <a:spcAft>
                <a:spcPct val="0"/>
              </a:spcAft>
            </a:pPr>
            <a:endParaRPr lang="en-US" altLang="zh-CN" b="1" dirty="0" smtClean="0">
              <a:latin typeface="Calibri" pitchFamily="34" charset="0"/>
              <a:ea typeface="宋体" pitchFamily="2" charset="-122"/>
              <a:cs typeface="Times New Roman" pitchFamily="18" charset="0"/>
            </a:endParaRPr>
          </a:p>
          <a:p>
            <a:pPr eaLnBrk="0" fontAlgn="base" hangingPunct="0">
              <a:spcBef>
                <a:spcPct val="0"/>
              </a:spcBef>
              <a:spcAft>
                <a:spcPct val="0"/>
              </a:spcAft>
            </a:pPr>
            <a:r>
              <a:rPr lang="en-US" altLang="zh-CN" b="1"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员工发生工伤必须在</a:t>
            </a:r>
            <a:r>
              <a:rPr lang="en-US" altLang="zh-CN" dirty="0" smtClean="0">
                <a:latin typeface="Calibri" pitchFamily="34" charset="0"/>
                <a:ea typeface="宋体" pitchFamily="2" charset="-122"/>
                <a:cs typeface="Times New Roman" pitchFamily="18" charset="0"/>
              </a:rPr>
              <a:t>24</a:t>
            </a:r>
            <a:r>
              <a:rPr lang="zh-CN" altLang="en-US" dirty="0" smtClean="0">
                <a:latin typeface="Calibri" pitchFamily="34" charset="0"/>
                <a:ea typeface="宋体" pitchFamily="2" charset="-122"/>
                <a:cs typeface="Times New Roman" pitchFamily="18" charset="0"/>
              </a:rPr>
              <a:t>小时内以电子邮件、</a:t>
            </a:r>
            <a:r>
              <a:rPr lang="en-US" altLang="zh-CN" dirty="0" smtClean="0">
                <a:latin typeface="Calibri" pitchFamily="34" charset="0"/>
                <a:ea typeface="宋体" pitchFamily="2" charset="-122"/>
                <a:cs typeface="Times New Roman" pitchFamily="18" charset="0"/>
              </a:rPr>
              <a:t>OA</a:t>
            </a:r>
            <a:r>
              <a:rPr lang="zh-CN" altLang="en-US" dirty="0" smtClean="0">
                <a:latin typeface="Calibri" pitchFamily="34" charset="0"/>
                <a:ea typeface="宋体" pitchFamily="2" charset="-122"/>
                <a:cs typeface="Times New Roman" pitchFamily="18" charset="0"/>
              </a:rPr>
              <a:t>、或者电话形式报备（备案内容包括：员工发生的时间、人物、地点、事情、受伤经过、受伤部位）。</a:t>
            </a:r>
            <a:endParaRPr lang="en-US" altLang="zh-CN" dirty="0" smtClean="0">
              <a:latin typeface="Calibri" pitchFamily="34" charset="0"/>
              <a:ea typeface="宋体" pitchFamily="2" charset="-122"/>
              <a:cs typeface="Times New Roman" pitchFamily="18" charset="0"/>
            </a:endParaRPr>
          </a:p>
          <a:p>
            <a:pPr eaLnBrk="0" fontAlgn="base" hangingPunct="0">
              <a:spcBef>
                <a:spcPct val="0"/>
              </a:spcBef>
              <a:spcAft>
                <a:spcPct val="0"/>
              </a:spcAft>
            </a:pPr>
            <a:endParaRPr lang="en-US" altLang="zh-CN" dirty="0" smtClean="0">
              <a:latin typeface="Calibri" pitchFamily="34" charset="0"/>
              <a:ea typeface="宋体" pitchFamily="2" charset="-122"/>
              <a:cs typeface="Times New Roman" pitchFamily="18" charset="0"/>
            </a:endParaRPr>
          </a:p>
          <a:p>
            <a:pPr eaLnBrk="0" fontAlgn="base" hangingPunct="0">
              <a:spcBef>
                <a:spcPct val="0"/>
              </a:spcBef>
              <a:spcAft>
                <a:spcPct val="0"/>
              </a:spcAft>
            </a:pPr>
            <a:r>
              <a:rPr lang="zh-CN" altLang="en-US" b="1" dirty="0" smtClean="0">
                <a:latin typeface="Calibri" pitchFamily="34" charset="0"/>
                <a:ea typeface="宋体" pitchFamily="2" charset="-122"/>
                <a:cs typeface="Times New Roman" pitchFamily="18" charset="0"/>
              </a:rPr>
              <a:t>二、工伤认定条件：</a:t>
            </a:r>
            <a:endParaRPr lang="en-US" altLang="zh-CN" b="1" dirty="0" smtClean="0">
              <a:latin typeface="Calibri" pitchFamily="34" charset="0"/>
              <a:ea typeface="宋体" pitchFamily="2" charset="-122"/>
              <a:cs typeface="Times New Roman" pitchFamily="18" charset="0"/>
            </a:endParaRPr>
          </a:p>
          <a:p>
            <a:pPr eaLnBrk="0" fontAlgn="base" hangingPunct="0">
              <a:spcBef>
                <a:spcPct val="0"/>
              </a:spcBef>
              <a:spcAft>
                <a:spcPct val="0"/>
              </a:spcAft>
            </a:pPr>
            <a:endParaRPr lang="zh-CN" altLang="en-US" b="1" dirty="0" smtClean="0">
              <a:latin typeface="Calibri" pitchFamily="34" charset="0"/>
              <a:ea typeface="宋体" pitchFamily="2" charset="-122"/>
              <a:cs typeface="Times New Roman" pitchFamily="18" charset="0"/>
            </a:endParaRP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职工有下列情形之一的，应当认定为工伤：</a:t>
            </a: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a:t>
            </a:r>
            <a:r>
              <a:rPr lang="zh-CN" altLang="en-US" dirty="0" smtClean="0">
                <a:latin typeface="Calibri" pitchFamily="34" charset="0"/>
                <a:ea typeface="宋体" pitchFamily="2" charset="-122"/>
                <a:cs typeface="Times New Roman" pitchFamily="18" charset="0"/>
              </a:rPr>
              <a:t>一</a:t>
            </a:r>
            <a:r>
              <a:rPr lang="en-US" altLang="zh-CN" dirty="0" smtClean="0">
                <a:latin typeface="Calibri" pitchFamily="34" charset="0"/>
                <a:ea typeface="宋体" pitchFamily="2" charset="-122"/>
                <a:cs typeface="Times New Roman" pitchFamily="18" charset="0"/>
              </a:rPr>
              <a:t>)</a:t>
            </a:r>
            <a:r>
              <a:rPr lang="zh-CN" altLang="en-US" dirty="0" smtClean="0">
                <a:latin typeface="Calibri" pitchFamily="34" charset="0"/>
                <a:ea typeface="宋体" pitchFamily="2" charset="-122"/>
                <a:cs typeface="Times New Roman" pitchFamily="18" charset="0"/>
              </a:rPr>
              <a:t>在工作时间和工作场所内，因工作原因受到事故伤害的</a:t>
            </a:r>
            <a:r>
              <a:rPr lang="en-US" altLang="zh-CN" dirty="0" smtClean="0">
                <a:latin typeface="Calibri" pitchFamily="34" charset="0"/>
                <a:ea typeface="宋体" pitchFamily="2" charset="-122"/>
                <a:cs typeface="Times New Roman" pitchFamily="18" charset="0"/>
              </a:rPr>
              <a:t>;</a:t>
            </a: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a:t>
            </a:r>
            <a:r>
              <a:rPr lang="zh-CN" altLang="en-US" dirty="0" smtClean="0">
                <a:latin typeface="Calibri" pitchFamily="34" charset="0"/>
                <a:ea typeface="宋体" pitchFamily="2" charset="-122"/>
                <a:cs typeface="Times New Roman" pitchFamily="18" charset="0"/>
              </a:rPr>
              <a:t>二</a:t>
            </a:r>
            <a:r>
              <a:rPr lang="en-US" altLang="zh-CN" dirty="0" smtClean="0">
                <a:latin typeface="Calibri" pitchFamily="34" charset="0"/>
                <a:ea typeface="宋体" pitchFamily="2" charset="-122"/>
                <a:cs typeface="Times New Roman" pitchFamily="18" charset="0"/>
              </a:rPr>
              <a:t>)</a:t>
            </a:r>
            <a:r>
              <a:rPr lang="zh-CN" altLang="en-US" dirty="0" smtClean="0">
                <a:latin typeface="Calibri" pitchFamily="34" charset="0"/>
                <a:ea typeface="宋体" pitchFamily="2" charset="-122"/>
                <a:cs typeface="Times New Roman" pitchFamily="18" charset="0"/>
              </a:rPr>
              <a:t>工作时间前后在工作场所内，从事与工作有关的预备性或者收尾性工作受到事故伤害的</a:t>
            </a:r>
            <a:r>
              <a:rPr lang="en-US" altLang="zh-CN" dirty="0" smtClean="0">
                <a:latin typeface="Calibri" pitchFamily="34" charset="0"/>
                <a:ea typeface="宋体" pitchFamily="2" charset="-122"/>
                <a:cs typeface="Times New Roman" pitchFamily="18" charset="0"/>
              </a:rPr>
              <a:t>;</a:t>
            </a: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a:t>
            </a:r>
            <a:r>
              <a:rPr lang="zh-CN" altLang="en-US" dirty="0" smtClean="0">
                <a:latin typeface="Calibri" pitchFamily="34" charset="0"/>
                <a:ea typeface="宋体" pitchFamily="2" charset="-122"/>
                <a:cs typeface="Times New Roman" pitchFamily="18" charset="0"/>
              </a:rPr>
              <a:t>三</a:t>
            </a:r>
            <a:r>
              <a:rPr lang="en-US" altLang="zh-CN" dirty="0" smtClean="0">
                <a:latin typeface="Calibri" pitchFamily="34" charset="0"/>
                <a:ea typeface="宋体" pitchFamily="2" charset="-122"/>
                <a:cs typeface="Times New Roman" pitchFamily="18" charset="0"/>
              </a:rPr>
              <a:t>)</a:t>
            </a:r>
            <a:r>
              <a:rPr lang="zh-CN" altLang="en-US" dirty="0" smtClean="0">
                <a:latin typeface="Calibri" pitchFamily="34" charset="0"/>
                <a:ea typeface="宋体" pitchFamily="2" charset="-122"/>
                <a:cs typeface="Times New Roman" pitchFamily="18" charset="0"/>
              </a:rPr>
              <a:t>在工作时间和工作场所内，因履行工作职责受到暴力等意外伤害的</a:t>
            </a:r>
            <a:r>
              <a:rPr lang="en-US" altLang="zh-CN" dirty="0" smtClean="0">
                <a:latin typeface="Calibri" pitchFamily="34" charset="0"/>
                <a:ea typeface="宋体" pitchFamily="2" charset="-122"/>
                <a:cs typeface="Times New Roman" pitchFamily="18" charset="0"/>
              </a:rPr>
              <a:t>;</a:t>
            </a: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a:t>
            </a:r>
            <a:r>
              <a:rPr lang="zh-CN" altLang="en-US" dirty="0" smtClean="0">
                <a:latin typeface="Calibri" pitchFamily="34" charset="0"/>
                <a:ea typeface="宋体" pitchFamily="2" charset="-122"/>
                <a:cs typeface="Times New Roman" pitchFamily="18" charset="0"/>
              </a:rPr>
              <a:t>四</a:t>
            </a:r>
            <a:r>
              <a:rPr lang="en-US" altLang="zh-CN" dirty="0" smtClean="0">
                <a:latin typeface="Calibri" pitchFamily="34" charset="0"/>
                <a:ea typeface="宋体" pitchFamily="2" charset="-122"/>
                <a:cs typeface="Times New Roman" pitchFamily="18" charset="0"/>
              </a:rPr>
              <a:t>)</a:t>
            </a:r>
            <a:r>
              <a:rPr lang="zh-CN" altLang="en-US" dirty="0" smtClean="0">
                <a:latin typeface="Calibri" pitchFamily="34" charset="0"/>
                <a:ea typeface="宋体" pitchFamily="2" charset="-122"/>
                <a:cs typeface="Times New Roman" pitchFamily="18" charset="0"/>
              </a:rPr>
              <a:t>患职业病的</a:t>
            </a:r>
            <a:r>
              <a:rPr lang="en-US" altLang="zh-CN" dirty="0" smtClean="0">
                <a:latin typeface="Calibri" pitchFamily="34" charset="0"/>
                <a:ea typeface="宋体" pitchFamily="2" charset="-122"/>
                <a:cs typeface="Times New Roman" pitchFamily="18" charset="0"/>
              </a:rPr>
              <a:t>;</a:t>
            </a: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a:t>
            </a:r>
            <a:r>
              <a:rPr lang="zh-CN" altLang="en-US" dirty="0" smtClean="0">
                <a:latin typeface="Calibri" pitchFamily="34" charset="0"/>
                <a:ea typeface="宋体" pitchFamily="2" charset="-122"/>
                <a:cs typeface="Times New Roman" pitchFamily="18" charset="0"/>
              </a:rPr>
              <a:t>五</a:t>
            </a:r>
            <a:r>
              <a:rPr lang="en-US" altLang="zh-CN" dirty="0" smtClean="0">
                <a:latin typeface="Calibri" pitchFamily="34" charset="0"/>
                <a:ea typeface="宋体" pitchFamily="2" charset="-122"/>
                <a:cs typeface="Times New Roman" pitchFamily="18" charset="0"/>
              </a:rPr>
              <a:t>)</a:t>
            </a:r>
            <a:r>
              <a:rPr lang="zh-CN" altLang="en-US" dirty="0" smtClean="0">
                <a:latin typeface="Calibri" pitchFamily="34" charset="0"/>
                <a:ea typeface="宋体" pitchFamily="2" charset="-122"/>
                <a:cs typeface="Times New Roman" pitchFamily="18" charset="0"/>
              </a:rPr>
              <a:t>因工外出期间，由于工作原因受到伤害或者发生事故下落不明的</a:t>
            </a:r>
            <a:r>
              <a:rPr lang="en-US" altLang="zh-CN" dirty="0" smtClean="0">
                <a:latin typeface="Calibri" pitchFamily="34" charset="0"/>
                <a:ea typeface="宋体" pitchFamily="2" charset="-122"/>
                <a:cs typeface="Times New Roman" pitchFamily="18" charset="0"/>
              </a:rPr>
              <a:t>;</a:t>
            </a: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a:t>
            </a:r>
            <a:r>
              <a:rPr lang="zh-CN" altLang="en-US" dirty="0" smtClean="0">
                <a:latin typeface="Calibri" pitchFamily="34" charset="0"/>
                <a:ea typeface="宋体" pitchFamily="2" charset="-122"/>
                <a:cs typeface="Times New Roman" pitchFamily="18" charset="0"/>
              </a:rPr>
              <a:t>六</a:t>
            </a:r>
            <a:r>
              <a:rPr lang="en-US" altLang="zh-CN" dirty="0" smtClean="0">
                <a:latin typeface="Calibri" pitchFamily="34" charset="0"/>
                <a:ea typeface="宋体" pitchFamily="2" charset="-122"/>
                <a:cs typeface="Times New Roman" pitchFamily="18" charset="0"/>
              </a:rPr>
              <a:t>)</a:t>
            </a:r>
            <a:r>
              <a:rPr lang="zh-CN" altLang="en-US" dirty="0" smtClean="0">
                <a:latin typeface="Calibri" pitchFamily="34" charset="0"/>
                <a:ea typeface="宋体" pitchFamily="2" charset="-122"/>
                <a:cs typeface="Times New Roman" pitchFamily="18" charset="0"/>
              </a:rPr>
              <a:t>在上下班途中，受到非本人主要责任的交通事故或者城市轨道交通、客运轮渡、火车事故伤害的</a:t>
            </a:r>
            <a:r>
              <a:rPr lang="en-US" altLang="zh-CN" dirty="0" smtClean="0">
                <a:latin typeface="Calibri" pitchFamily="34" charset="0"/>
                <a:ea typeface="宋体" pitchFamily="2" charset="-122"/>
                <a:cs typeface="Times New Roman" pitchFamily="18" charset="0"/>
              </a:rPr>
              <a:t>;</a:t>
            </a: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a:t>
            </a:r>
            <a:r>
              <a:rPr lang="zh-CN" altLang="en-US" dirty="0" smtClean="0">
                <a:latin typeface="Calibri" pitchFamily="34" charset="0"/>
                <a:ea typeface="宋体" pitchFamily="2" charset="-122"/>
                <a:cs typeface="Times New Roman" pitchFamily="18" charset="0"/>
              </a:rPr>
              <a:t>七</a:t>
            </a:r>
            <a:r>
              <a:rPr lang="en-US" altLang="zh-CN" dirty="0" smtClean="0">
                <a:latin typeface="Calibri" pitchFamily="34" charset="0"/>
                <a:ea typeface="宋体" pitchFamily="2" charset="-122"/>
                <a:cs typeface="Times New Roman" pitchFamily="18" charset="0"/>
              </a:rPr>
              <a:t>)</a:t>
            </a:r>
            <a:r>
              <a:rPr lang="zh-CN" altLang="en-US" dirty="0" smtClean="0">
                <a:latin typeface="Calibri" pitchFamily="34" charset="0"/>
                <a:ea typeface="宋体" pitchFamily="2" charset="-122"/>
                <a:cs typeface="Times New Roman" pitchFamily="18" charset="0"/>
              </a:rPr>
              <a:t>法律、行政法规规定应当认定为工伤的其他情形。</a:t>
            </a:r>
          </a:p>
          <a:p>
            <a:r>
              <a:rPr lang="zh-CN" altLang="en-US" dirty="0" smtClean="0">
                <a:latin typeface="Calibri" pitchFamily="34" charset="0"/>
                <a:ea typeface="宋体" pitchFamily="2" charset="-122"/>
                <a:cs typeface="Times New Roman" pitchFamily="18" charset="0"/>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0"/>
            <a:ext cx="4932040" cy="1143000"/>
          </a:xfrm>
        </p:spPr>
        <p:txBody>
          <a:bodyPr>
            <a:normAutofit/>
          </a:bodyPr>
          <a:lstStyle/>
          <a:p>
            <a:pPr algn="l"/>
            <a:r>
              <a:rPr lang="zh-CN" altLang="en-US" sz="3200" dirty="0" smtClean="0">
                <a:solidFill>
                  <a:srgbClr val="0000FF"/>
                </a:solidFill>
              </a:rPr>
              <a:t>五险业务办理指南</a:t>
            </a:r>
            <a:r>
              <a:rPr lang="en-US" altLang="zh-CN" sz="3200" dirty="0" smtClean="0">
                <a:solidFill>
                  <a:srgbClr val="0000FF"/>
                </a:solidFill>
              </a:rPr>
              <a:t>-</a:t>
            </a:r>
            <a:r>
              <a:rPr lang="zh-CN" altLang="en-US" sz="3200" dirty="0" smtClean="0">
                <a:solidFill>
                  <a:srgbClr val="0000FF"/>
                </a:solidFill>
              </a:rPr>
              <a:t>工伤</a:t>
            </a:r>
            <a:endParaRPr lang="zh-CN" altLang="en-US" sz="3200" dirty="0">
              <a:solidFill>
                <a:srgbClr val="0000FF"/>
              </a:solidFill>
            </a:endParaRPr>
          </a:p>
        </p:txBody>
      </p:sp>
      <p:sp>
        <p:nvSpPr>
          <p:cNvPr id="3074" name="Rectangle 2"/>
          <p:cNvSpPr>
            <a:spLocks noChangeArrowheads="1"/>
          </p:cNvSpPr>
          <p:nvPr/>
        </p:nvSpPr>
        <p:spPr bwMode="auto">
          <a:xfrm>
            <a:off x="285720" y="1214422"/>
            <a:ext cx="857256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职工有下列情形之一的，视同工伤：</a:t>
            </a:r>
            <a:endParaRPr lang="en-US" altLang="zh-CN" dirty="0" smtClean="0">
              <a:latin typeface="Calibri" pitchFamily="34" charset="0"/>
              <a:ea typeface="宋体" pitchFamily="2" charset="-122"/>
              <a:cs typeface="Times New Roman" pitchFamily="18" charset="0"/>
            </a:endParaRPr>
          </a:p>
          <a:p>
            <a:pPr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zh-CN" altLang="en-US" dirty="0" smtClean="0"/>
              <a:t> </a:t>
            </a:r>
            <a:r>
              <a:rPr lang="en-US" altLang="zh-CN" dirty="0" smtClean="0"/>
              <a:t>(</a:t>
            </a:r>
            <a:r>
              <a:rPr lang="zh-CN" altLang="en-US" dirty="0" smtClean="0"/>
              <a:t>一</a:t>
            </a:r>
            <a:r>
              <a:rPr lang="en-US" altLang="zh-CN" dirty="0" smtClean="0"/>
              <a:t>)</a:t>
            </a:r>
            <a:r>
              <a:rPr lang="zh-CN" altLang="en-US" dirty="0" smtClean="0"/>
              <a:t>在工作时间和工作岗位，突发疾病死亡或者在</a:t>
            </a:r>
            <a:r>
              <a:rPr lang="en-US" altLang="zh-CN" dirty="0" smtClean="0"/>
              <a:t>48</a:t>
            </a:r>
            <a:r>
              <a:rPr lang="zh-CN" altLang="en-US" dirty="0" smtClean="0"/>
              <a:t>小时之内经抢救无效死亡的</a:t>
            </a:r>
            <a:endParaRPr lang="en-US" altLang="zh-CN" dirty="0" smtClean="0"/>
          </a:p>
          <a:p>
            <a:r>
              <a:rPr lang="zh-CN" altLang="en-US" dirty="0" smtClean="0"/>
              <a:t>　　</a:t>
            </a:r>
            <a:r>
              <a:rPr lang="en-US" altLang="zh-CN" dirty="0" smtClean="0"/>
              <a:t>(</a:t>
            </a:r>
            <a:r>
              <a:rPr lang="zh-CN" altLang="en-US" dirty="0" smtClean="0"/>
              <a:t>二</a:t>
            </a:r>
            <a:r>
              <a:rPr lang="en-US" altLang="zh-CN" dirty="0" smtClean="0"/>
              <a:t>)</a:t>
            </a:r>
            <a:r>
              <a:rPr lang="zh-CN" altLang="en-US" dirty="0" smtClean="0"/>
              <a:t>在抢险救灾等维护国家利益、公共利益活动中受到伤害的</a:t>
            </a:r>
            <a:r>
              <a:rPr lang="en-US" altLang="zh-CN" dirty="0" smtClean="0"/>
              <a:t>;</a:t>
            </a:r>
          </a:p>
          <a:p>
            <a:r>
              <a:rPr lang="zh-CN" altLang="en-US" dirty="0" smtClean="0"/>
              <a:t>　　</a:t>
            </a:r>
            <a:r>
              <a:rPr lang="en-US" altLang="zh-CN" dirty="0" smtClean="0"/>
              <a:t>(</a:t>
            </a:r>
            <a:r>
              <a:rPr lang="zh-CN" altLang="en-US" dirty="0" smtClean="0"/>
              <a:t>三</a:t>
            </a:r>
            <a:r>
              <a:rPr lang="en-US" altLang="zh-CN" dirty="0" smtClean="0"/>
              <a:t>)</a:t>
            </a:r>
            <a:r>
              <a:rPr lang="zh-CN" altLang="en-US" dirty="0" smtClean="0"/>
              <a:t>职工原在军队服役，因战、因公负伤致残，已取得革命伤残军人证，到用人  </a:t>
            </a:r>
            <a:endParaRPr lang="en-US" altLang="zh-CN" dirty="0" smtClean="0"/>
          </a:p>
          <a:p>
            <a:r>
              <a:rPr lang="en-US" altLang="zh-CN" dirty="0" smtClean="0"/>
              <a:t>         </a:t>
            </a:r>
            <a:r>
              <a:rPr lang="zh-CN" altLang="en-US" dirty="0" smtClean="0"/>
              <a:t>单位后旧伤复发的。</a:t>
            </a:r>
          </a:p>
          <a:p>
            <a:r>
              <a:rPr lang="zh-CN" altLang="en-US" dirty="0" smtClean="0"/>
              <a:t>　　</a:t>
            </a:r>
          </a:p>
          <a:p>
            <a:r>
              <a:rPr lang="zh-CN" altLang="en-US" dirty="0" smtClean="0"/>
              <a:t>　    职工符合以上规定，但是有下列情形之一的，不得认定为工伤或者视同工伤：</a:t>
            </a:r>
          </a:p>
          <a:p>
            <a:r>
              <a:rPr lang="zh-CN" altLang="en-US" dirty="0" smtClean="0"/>
              <a:t>　　</a:t>
            </a:r>
            <a:r>
              <a:rPr lang="en-US" altLang="zh-CN" dirty="0" smtClean="0"/>
              <a:t>(</a:t>
            </a:r>
            <a:r>
              <a:rPr lang="zh-CN" altLang="en-US" dirty="0" smtClean="0"/>
              <a:t>一</a:t>
            </a:r>
            <a:r>
              <a:rPr lang="en-US" altLang="zh-CN" dirty="0" smtClean="0"/>
              <a:t>)</a:t>
            </a:r>
            <a:r>
              <a:rPr lang="zh-CN" altLang="en-US" dirty="0" smtClean="0"/>
              <a:t>故意犯罪的</a:t>
            </a:r>
            <a:r>
              <a:rPr lang="en-US" altLang="zh-CN" dirty="0" smtClean="0"/>
              <a:t>;</a:t>
            </a:r>
          </a:p>
          <a:p>
            <a:r>
              <a:rPr lang="zh-CN" altLang="en-US" dirty="0" smtClean="0"/>
              <a:t>　　</a:t>
            </a:r>
            <a:r>
              <a:rPr lang="en-US" altLang="zh-CN" dirty="0" smtClean="0"/>
              <a:t>(</a:t>
            </a:r>
            <a:r>
              <a:rPr lang="zh-CN" altLang="en-US" dirty="0" smtClean="0"/>
              <a:t>二</a:t>
            </a:r>
            <a:r>
              <a:rPr lang="en-US" altLang="zh-CN" dirty="0" smtClean="0"/>
              <a:t>)</a:t>
            </a:r>
            <a:r>
              <a:rPr lang="zh-CN" altLang="en-US" dirty="0" smtClean="0"/>
              <a:t>醉酒或者吸毒的</a:t>
            </a:r>
            <a:r>
              <a:rPr lang="en-US" altLang="zh-CN" dirty="0" smtClean="0"/>
              <a:t>;</a:t>
            </a:r>
          </a:p>
          <a:p>
            <a:r>
              <a:rPr lang="zh-CN" altLang="en-US" dirty="0" smtClean="0"/>
              <a:t>　　</a:t>
            </a:r>
            <a:r>
              <a:rPr lang="en-US" altLang="zh-CN" dirty="0" smtClean="0"/>
              <a:t>(</a:t>
            </a:r>
            <a:r>
              <a:rPr lang="zh-CN" altLang="en-US" dirty="0" smtClean="0"/>
              <a:t>三</a:t>
            </a:r>
            <a:r>
              <a:rPr lang="en-US" altLang="zh-CN" dirty="0" smtClean="0"/>
              <a:t>)</a:t>
            </a:r>
            <a:r>
              <a:rPr lang="zh-CN" altLang="en-US" dirty="0" smtClean="0"/>
              <a:t>自残或者自杀的。</a:t>
            </a:r>
          </a:p>
          <a:p>
            <a:pPr lvl="0" eaLnBrk="0" fontAlgn="base" hangingPunct="0">
              <a:spcBef>
                <a:spcPct val="0"/>
              </a:spcBef>
              <a:spcAft>
                <a:spcPct val="0"/>
              </a:spcAft>
            </a:pPr>
            <a:endParaRPr lang="zh-CN" altLang="en-US" dirty="0" smtClean="0">
              <a:latin typeface="Calibri" pitchFamily="34" charset="0"/>
              <a:ea typeface="宋体" pitchFamily="2" charset="-122"/>
              <a:cs typeface="Times New Roman" pitchFamily="18" charset="0"/>
            </a:endParaRPr>
          </a:p>
          <a:p>
            <a:pPr lvl="0" eaLnBrk="0" fontAlgn="base" hangingPunct="0">
              <a:spcBef>
                <a:spcPct val="0"/>
              </a:spcBef>
              <a:spcAft>
                <a:spcPct val="0"/>
              </a:spcAft>
            </a:pPr>
            <a:endParaRPr lang="zh-CN" altLang="en-US" dirty="0" smtClean="0">
              <a:latin typeface="Calibri" pitchFamily="34" charset="0"/>
              <a:ea typeface="宋体" pitchFamily="2" charset="-122"/>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0"/>
            <a:ext cx="5786446" cy="857232"/>
          </a:xfrm>
        </p:spPr>
        <p:txBody>
          <a:bodyPr>
            <a:normAutofit/>
          </a:bodyPr>
          <a:lstStyle/>
          <a:p>
            <a:pPr algn="l"/>
            <a:r>
              <a:rPr lang="zh-CN" altLang="en-US" sz="3200" b="1" dirty="0" smtClean="0">
                <a:solidFill>
                  <a:schemeClr val="tx1"/>
                </a:solidFill>
              </a:rPr>
              <a:t>社保缴费明细</a:t>
            </a:r>
            <a:r>
              <a:rPr lang="en-US" altLang="zh-CN" sz="3200" b="1" dirty="0" smtClean="0">
                <a:solidFill>
                  <a:schemeClr val="tx1"/>
                </a:solidFill>
              </a:rPr>
              <a:t>-</a:t>
            </a:r>
            <a:r>
              <a:rPr lang="zh-CN" altLang="en-US" sz="3200" b="1" dirty="0" smtClean="0">
                <a:solidFill>
                  <a:schemeClr val="tx1"/>
                </a:solidFill>
              </a:rPr>
              <a:t>（厦门）</a:t>
            </a:r>
            <a:endParaRPr lang="zh-CN" altLang="en-US" sz="3200" b="1" dirty="0">
              <a:solidFill>
                <a:schemeClr val="tx1"/>
              </a:solidFill>
            </a:endParaRPr>
          </a:p>
        </p:txBody>
      </p:sp>
      <p:sp>
        <p:nvSpPr>
          <p:cNvPr id="8" name="流程图: 可选过程 7"/>
          <p:cNvSpPr/>
          <p:nvPr/>
        </p:nvSpPr>
        <p:spPr>
          <a:xfrm>
            <a:off x="285720" y="5214950"/>
            <a:ext cx="8501122" cy="1285884"/>
          </a:xfrm>
          <a:prstGeom prst="flowChartAlternateProcess">
            <a:avLst/>
          </a:prstGeom>
          <a:solidFill>
            <a:srgbClr val="66FFFF"/>
          </a:solidFill>
          <a:ln>
            <a:solidFill>
              <a:srgbClr val="66FFFF"/>
            </a:solidFill>
          </a:ln>
        </p:spPr>
        <p:style>
          <a:lnRef idx="1">
            <a:schemeClr val="accent5">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a:lstStyle/>
          <a:p>
            <a:pPr>
              <a:lnSpc>
                <a:spcPct val="150000"/>
              </a:lnSpc>
              <a:buFont typeface="Wingdings" pitchFamily="2" charset="2"/>
              <a:buChar char="u"/>
            </a:pPr>
            <a:r>
              <a:rPr lang="zh-CN" altLang="en-US" sz="1600" dirty="0" smtClean="0">
                <a:solidFill>
                  <a:schemeClr val="tx1"/>
                </a:solidFill>
              </a:rPr>
              <a:t> 社保基数每年都会按照固定的时间进行调整：每年</a:t>
            </a:r>
            <a:r>
              <a:rPr lang="en-US" altLang="zh-CN" sz="1600" dirty="0" smtClean="0">
                <a:solidFill>
                  <a:schemeClr val="tx1"/>
                </a:solidFill>
              </a:rPr>
              <a:t>7</a:t>
            </a:r>
            <a:r>
              <a:rPr lang="zh-CN" altLang="en-US" sz="1600" dirty="0" smtClean="0">
                <a:solidFill>
                  <a:schemeClr val="tx1"/>
                </a:solidFill>
              </a:rPr>
              <a:t>月；</a:t>
            </a:r>
            <a:endParaRPr lang="en-US" altLang="zh-CN" sz="1600" dirty="0" smtClean="0">
              <a:solidFill>
                <a:schemeClr val="tx1"/>
              </a:solidFill>
            </a:endParaRPr>
          </a:p>
          <a:p>
            <a:pPr>
              <a:lnSpc>
                <a:spcPct val="150000"/>
              </a:lnSpc>
              <a:buFont typeface="Wingdings" pitchFamily="2" charset="2"/>
              <a:buChar char="u"/>
            </a:pPr>
            <a:r>
              <a:rPr lang="zh-CN" altLang="en-US" sz="1600" dirty="0" smtClean="0">
                <a:solidFill>
                  <a:schemeClr val="tx1"/>
                </a:solidFill>
              </a:rPr>
              <a:t>我们目前人员的社保缴费形式为：以上两种，主要为非厦门</a:t>
            </a:r>
            <a:endParaRPr lang="en-US" altLang="zh-CN" sz="1600" dirty="0" smtClean="0">
              <a:solidFill>
                <a:schemeClr val="tx1"/>
              </a:solidFill>
            </a:endParaRPr>
          </a:p>
          <a:p>
            <a:pPr>
              <a:lnSpc>
                <a:spcPct val="150000"/>
              </a:lnSpc>
              <a:buFont typeface="Wingdings" pitchFamily="2" charset="2"/>
              <a:buChar char="u"/>
            </a:pPr>
            <a:r>
              <a:rPr lang="zh-CN" altLang="en-US" sz="1600" dirty="0" smtClean="0">
                <a:solidFill>
                  <a:schemeClr val="tx1"/>
                </a:solidFill>
              </a:rPr>
              <a:t>残障金另计为</a:t>
            </a:r>
            <a:r>
              <a:rPr lang="en-US" altLang="zh-CN" sz="1600" dirty="0" smtClean="0">
                <a:solidFill>
                  <a:schemeClr val="tx1"/>
                </a:solidFill>
              </a:rPr>
              <a:t>10</a:t>
            </a:r>
            <a:r>
              <a:rPr lang="zh-CN" altLang="en-US" sz="1600" dirty="0" smtClean="0">
                <a:solidFill>
                  <a:schemeClr val="tx1"/>
                </a:solidFill>
              </a:rPr>
              <a:t>元</a:t>
            </a:r>
            <a:r>
              <a:rPr lang="en-US" altLang="zh-CN" sz="1600" dirty="0" smtClean="0">
                <a:solidFill>
                  <a:schemeClr val="tx1"/>
                </a:solidFill>
              </a:rPr>
              <a:t>/</a:t>
            </a:r>
            <a:r>
              <a:rPr lang="zh-CN" altLang="en-US" sz="1600" dirty="0" smtClean="0">
                <a:solidFill>
                  <a:schemeClr val="tx1"/>
                </a:solidFill>
              </a:rPr>
              <a:t>人</a:t>
            </a:r>
            <a:r>
              <a:rPr lang="en-US" altLang="zh-CN" sz="1600" dirty="0" smtClean="0">
                <a:solidFill>
                  <a:schemeClr val="tx1"/>
                </a:solidFill>
              </a:rPr>
              <a:t>/</a:t>
            </a:r>
            <a:r>
              <a:rPr lang="zh-CN" altLang="en-US" sz="1600" dirty="0" smtClean="0">
                <a:solidFill>
                  <a:schemeClr val="tx1"/>
                </a:solidFill>
              </a:rPr>
              <a:t>月</a:t>
            </a:r>
            <a:endParaRPr lang="en-US" altLang="zh-CN" sz="1600" dirty="0" smtClean="0">
              <a:solidFill>
                <a:schemeClr val="tx1"/>
              </a:solidFill>
            </a:endParaRPr>
          </a:p>
          <a:p>
            <a:pPr>
              <a:lnSpc>
                <a:spcPct val="150000"/>
              </a:lnSpc>
              <a:buFont typeface="Wingdings" pitchFamily="2" charset="2"/>
              <a:buChar char="u"/>
            </a:pPr>
            <a:endParaRPr lang="en-US" altLang="zh-CN" sz="1600" dirty="0" smtClean="0">
              <a:solidFill>
                <a:schemeClr val="tx1"/>
              </a:solidFill>
            </a:endParaRPr>
          </a:p>
          <a:p>
            <a:pPr>
              <a:lnSpc>
                <a:spcPct val="150000"/>
              </a:lnSpc>
              <a:buFont typeface="Wingdings" pitchFamily="2" charset="2"/>
              <a:buChar char="u"/>
            </a:pPr>
            <a:endParaRPr lang="en-US" altLang="zh-CN" sz="1600" dirty="0" smtClean="0">
              <a:solidFill>
                <a:schemeClr val="tx1"/>
              </a:solidFill>
            </a:endParaRPr>
          </a:p>
          <a:p>
            <a:endParaRPr lang="zh-CN" altLang="en-US" dirty="0"/>
          </a:p>
        </p:txBody>
      </p:sp>
      <p:graphicFrame>
        <p:nvGraphicFramePr>
          <p:cNvPr id="5" name="表格 4"/>
          <p:cNvGraphicFramePr>
            <a:graphicFrameLocks noGrp="1"/>
          </p:cNvGraphicFramePr>
          <p:nvPr/>
        </p:nvGraphicFramePr>
        <p:xfrm>
          <a:off x="285722" y="928667"/>
          <a:ext cx="8643999" cy="4071968"/>
        </p:xfrm>
        <a:graphic>
          <a:graphicData uri="http://schemas.openxmlformats.org/drawingml/2006/table">
            <a:tbl>
              <a:tblPr/>
              <a:tblGrid>
                <a:gridCol w="664923"/>
                <a:gridCol w="664923"/>
                <a:gridCol w="664923"/>
                <a:gridCol w="664923"/>
                <a:gridCol w="664923"/>
                <a:gridCol w="664923"/>
                <a:gridCol w="664923"/>
                <a:gridCol w="631949"/>
                <a:gridCol w="697897"/>
                <a:gridCol w="664923"/>
                <a:gridCol w="664923"/>
                <a:gridCol w="664923"/>
                <a:gridCol w="664923"/>
              </a:tblGrid>
              <a:tr h="407197">
                <a:tc rowSpan="2">
                  <a:txBody>
                    <a:bodyPr/>
                    <a:lstStyle/>
                    <a:p>
                      <a:pPr algn="ctr" rtl="0" fontAlgn="ctr"/>
                      <a:r>
                        <a:rPr lang="zh-CN" altLang="en-US" sz="1200" b="1" i="0" u="none" strike="noStrike" dirty="0">
                          <a:solidFill>
                            <a:srgbClr val="000000"/>
                          </a:solidFill>
                          <a:latin typeface="Arial"/>
                        </a:rPr>
                        <a:t>户口性质</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rowSpan="2">
                  <a:txBody>
                    <a:bodyPr/>
                    <a:lstStyle/>
                    <a:p>
                      <a:pPr algn="ctr" rtl="0" fontAlgn="ctr"/>
                      <a:r>
                        <a:rPr lang="zh-CN" altLang="en-US" sz="1200" b="1" i="0" u="none" strike="noStrike">
                          <a:solidFill>
                            <a:srgbClr val="000000"/>
                          </a:solidFill>
                          <a:latin typeface="Arial"/>
                        </a:rPr>
                        <a:t>　</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gridSpan="6">
                  <a:txBody>
                    <a:bodyPr/>
                    <a:lstStyle/>
                    <a:p>
                      <a:pPr algn="ctr" rtl="0" fontAlgn="ctr"/>
                      <a:r>
                        <a:rPr lang="zh-CN" altLang="en-US" sz="1200" b="1" i="0" u="none" strike="noStrike">
                          <a:solidFill>
                            <a:srgbClr val="000000"/>
                          </a:solidFill>
                          <a:latin typeface="Arial"/>
                        </a:rPr>
                        <a:t>单位部分</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rtl="0" fontAlgn="ctr"/>
                      <a:r>
                        <a:rPr lang="zh-CN" altLang="en-US" sz="1200" b="1" i="0" u="none" strike="noStrike">
                          <a:solidFill>
                            <a:srgbClr val="000000"/>
                          </a:solidFill>
                          <a:latin typeface="Arial"/>
                        </a:rPr>
                        <a:t>个人部分</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rtl="0" fontAlgn="ctr"/>
                      <a:r>
                        <a:rPr lang="zh-CN" altLang="en-US" sz="1200" b="1" i="0" u="none" strike="noStrike">
                          <a:solidFill>
                            <a:srgbClr val="000000"/>
                          </a:solidFill>
                          <a:latin typeface="Arial"/>
                        </a:rPr>
                        <a:t>　</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407197">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200" b="1" i="0" u="none" strike="noStrike">
                          <a:solidFill>
                            <a:srgbClr val="000000"/>
                          </a:solidFill>
                          <a:latin typeface="Arial"/>
                        </a:rPr>
                        <a:t>养老</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zh-CN" altLang="en-US" sz="1200" b="1" i="0" u="none" strike="noStrike">
                          <a:solidFill>
                            <a:srgbClr val="000000"/>
                          </a:solidFill>
                          <a:latin typeface="Arial"/>
                        </a:rPr>
                        <a:t>医疗</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zh-CN" altLang="en-US" sz="1200" b="1" i="0" u="none" strike="noStrike">
                          <a:solidFill>
                            <a:srgbClr val="000000"/>
                          </a:solidFill>
                          <a:latin typeface="Arial"/>
                        </a:rPr>
                        <a:t>失业</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zh-CN" altLang="en-US" sz="1200" b="1" i="0" u="none" strike="noStrike">
                          <a:solidFill>
                            <a:srgbClr val="000000"/>
                          </a:solidFill>
                          <a:latin typeface="Arial"/>
                        </a:rPr>
                        <a:t>工伤</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zh-CN" altLang="en-US" sz="1200" b="1" i="0" u="none" strike="noStrike">
                          <a:solidFill>
                            <a:srgbClr val="000000"/>
                          </a:solidFill>
                          <a:latin typeface="Arial"/>
                        </a:rPr>
                        <a:t>生育</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3">
                  <a:txBody>
                    <a:bodyPr/>
                    <a:lstStyle/>
                    <a:p>
                      <a:pPr algn="ctr" rtl="0" fontAlgn="ctr"/>
                      <a:r>
                        <a:rPr lang="zh-CN" altLang="en-US" sz="1200" b="1" i="0" u="none" strike="noStrike" dirty="0">
                          <a:solidFill>
                            <a:srgbClr val="000000"/>
                          </a:solidFill>
                          <a:latin typeface="Arial"/>
                        </a:rPr>
                        <a:t>单位合计</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zh-CN" altLang="en-US" sz="1200" b="1" i="0" u="none" strike="noStrike">
                          <a:solidFill>
                            <a:srgbClr val="000000"/>
                          </a:solidFill>
                          <a:latin typeface="Arial"/>
                        </a:rPr>
                        <a:t>养老</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zh-CN" altLang="en-US" sz="1200" b="1" i="0" u="none" strike="noStrike">
                          <a:solidFill>
                            <a:srgbClr val="000000"/>
                          </a:solidFill>
                          <a:latin typeface="Arial"/>
                        </a:rPr>
                        <a:t>医疗</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zh-CN" altLang="en-US" sz="1200" b="1" i="0" u="none" strike="noStrike">
                          <a:solidFill>
                            <a:srgbClr val="000000"/>
                          </a:solidFill>
                          <a:latin typeface="Arial"/>
                        </a:rPr>
                        <a:t>失业</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rowSpan="3">
                  <a:txBody>
                    <a:bodyPr/>
                    <a:lstStyle/>
                    <a:p>
                      <a:pPr algn="ctr" rtl="0" fontAlgn="ctr"/>
                      <a:r>
                        <a:rPr lang="zh-CN" altLang="en-US" sz="1200" b="1" i="0" u="none" strike="noStrike">
                          <a:solidFill>
                            <a:srgbClr val="000000"/>
                          </a:solidFill>
                          <a:latin typeface="Arial"/>
                        </a:rPr>
                        <a:t>个人合计</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rowSpan="3">
                  <a:txBody>
                    <a:bodyPr/>
                    <a:lstStyle/>
                    <a:p>
                      <a:pPr algn="ctr" rtl="0" fontAlgn="ctr"/>
                      <a:r>
                        <a:rPr lang="zh-CN" altLang="en-US" sz="1200" b="1" i="0" u="none" strike="noStrike">
                          <a:solidFill>
                            <a:srgbClr val="000000"/>
                          </a:solidFill>
                          <a:latin typeface="Arial"/>
                        </a:rPr>
                        <a:t>社保合计</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407197">
                <a:tc rowSpan="3">
                  <a:txBody>
                    <a:bodyPr/>
                    <a:lstStyle/>
                    <a:p>
                      <a:pPr algn="ctr" rtl="0" fontAlgn="ctr"/>
                      <a:r>
                        <a:rPr lang="zh-CN" altLang="en-US" sz="1200" b="1" i="0" u="none" strike="noStrike">
                          <a:solidFill>
                            <a:srgbClr val="000000"/>
                          </a:solidFill>
                          <a:latin typeface="Arial"/>
                        </a:rPr>
                        <a:t>厦门</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zh-CN" altLang="en-US" sz="1200" b="1" i="0" u="none" strike="noStrike">
                          <a:solidFill>
                            <a:srgbClr val="000000"/>
                          </a:solidFill>
                          <a:latin typeface="Arial"/>
                        </a:rPr>
                        <a:t>基数</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US" altLang="zh-CN" sz="1200" b="1" i="0" u="none" strike="noStrike" dirty="0" smtClean="0">
                          <a:solidFill>
                            <a:srgbClr val="000000"/>
                          </a:solidFill>
                          <a:latin typeface="宋体"/>
                        </a:rPr>
                        <a:t>2793</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dirty="0" smtClean="0">
                          <a:solidFill>
                            <a:srgbClr val="000000"/>
                          </a:solidFill>
                          <a:latin typeface="宋体"/>
                        </a:rPr>
                        <a:t>2793</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dirty="0" smtClean="0">
                          <a:solidFill>
                            <a:srgbClr val="000000"/>
                          </a:solidFill>
                          <a:latin typeface="宋体"/>
                        </a:rPr>
                        <a:t>1320</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dirty="0" smtClean="0">
                          <a:solidFill>
                            <a:srgbClr val="000000"/>
                          </a:solidFill>
                          <a:latin typeface="宋体"/>
                        </a:rPr>
                        <a:t>1320</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dirty="0" smtClean="0">
                          <a:solidFill>
                            <a:srgbClr val="000000"/>
                          </a:solidFill>
                          <a:latin typeface="宋体"/>
                        </a:rPr>
                        <a:t>2793</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zh-CN" altLang="en-US"/>
                    </a:p>
                  </a:txBody>
                  <a:tcPr/>
                </a:tc>
                <a:tc>
                  <a:txBody>
                    <a:bodyPr/>
                    <a:lstStyle/>
                    <a:p>
                      <a:pPr algn="ctr" rtl="0" fontAlgn="ctr"/>
                      <a:r>
                        <a:rPr lang="en-US" altLang="zh-CN" sz="1200" b="1" i="0" u="none" strike="noStrike" dirty="0" smtClean="0">
                          <a:solidFill>
                            <a:srgbClr val="000000"/>
                          </a:solidFill>
                          <a:latin typeface="宋体"/>
                        </a:rPr>
                        <a:t>2793</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altLang="zh-CN" sz="1200" b="1" i="0" u="none" strike="noStrike" dirty="0" smtClean="0">
                          <a:solidFill>
                            <a:srgbClr val="000000"/>
                          </a:solidFill>
                          <a:latin typeface="宋体"/>
                        </a:rPr>
                        <a:t>2793</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altLang="zh-CN" sz="1200" b="1" i="0" u="none" strike="noStrike" dirty="0" smtClean="0">
                          <a:solidFill>
                            <a:srgbClr val="000000"/>
                          </a:solidFill>
                          <a:latin typeface="宋体"/>
                        </a:rPr>
                        <a:t>1320</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vMerge="1">
                  <a:txBody>
                    <a:bodyPr/>
                    <a:lstStyle/>
                    <a:p>
                      <a:endParaRPr lang="zh-CN" altLang="en-US"/>
                    </a:p>
                  </a:txBody>
                  <a:tcPr/>
                </a:tc>
                <a:tc vMerge="1">
                  <a:txBody>
                    <a:bodyPr/>
                    <a:lstStyle/>
                    <a:p>
                      <a:endParaRPr lang="zh-CN" altLang="en-US"/>
                    </a:p>
                  </a:txBody>
                  <a:tcPr/>
                </a:tc>
              </a:tr>
              <a:tr h="407197">
                <a:tc vMerge="1">
                  <a:txBody>
                    <a:bodyPr/>
                    <a:lstStyle/>
                    <a:p>
                      <a:endParaRPr lang="zh-CN" altLang="en-US"/>
                    </a:p>
                  </a:txBody>
                  <a:tcPr/>
                </a:tc>
                <a:tc>
                  <a:txBody>
                    <a:bodyPr/>
                    <a:lstStyle/>
                    <a:p>
                      <a:pPr algn="ctr" rtl="0" fontAlgn="ctr"/>
                      <a:r>
                        <a:rPr lang="zh-CN" altLang="en-US" sz="1200" b="1" i="0" u="none" strike="noStrike">
                          <a:solidFill>
                            <a:srgbClr val="000000"/>
                          </a:solidFill>
                          <a:latin typeface="Arial"/>
                        </a:rPr>
                        <a:t>比例</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US" altLang="zh-CN" sz="1200" b="1" i="0" u="none" strike="noStrike" dirty="0" smtClean="0">
                          <a:solidFill>
                            <a:srgbClr val="000000"/>
                          </a:solidFill>
                          <a:latin typeface="宋体"/>
                        </a:rPr>
                        <a:t>13.00</a:t>
                      </a:r>
                      <a:r>
                        <a:rPr lang="en-US" altLang="zh-CN" sz="1200" b="1" i="0" u="none" strike="noStrike" dirty="0">
                          <a:solidFill>
                            <a:srgbClr val="000000"/>
                          </a:solidFill>
                          <a:latin typeface="宋体"/>
                        </a:rPr>
                        <a:t>%</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dirty="0" smtClean="0">
                          <a:solidFill>
                            <a:srgbClr val="000000"/>
                          </a:solidFill>
                          <a:latin typeface="宋体"/>
                        </a:rPr>
                        <a:t>8.00</a:t>
                      </a:r>
                      <a:r>
                        <a:rPr lang="en-US" altLang="zh-CN" sz="1200" b="1" i="0" u="none" strike="noStrike" dirty="0">
                          <a:solidFill>
                            <a:srgbClr val="000000"/>
                          </a:solidFill>
                          <a:latin typeface="宋体"/>
                        </a:rPr>
                        <a:t>%</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dirty="0" smtClean="0">
                          <a:solidFill>
                            <a:srgbClr val="000000"/>
                          </a:solidFill>
                          <a:latin typeface="宋体"/>
                        </a:rPr>
                        <a:t>2.00</a:t>
                      </a:r>
                      <a:r>
                        <a:rPr lang="en-US" altLang="zh-CN" sz="1200" b="1" i="0" u="none" strike="noStrike" dirty="0">
                          <a:solidFill>
                            <a:srgbClr val="000000"/>
                          </a:solidFill>
                          <a:latin typeface="宋体"/>
                        </a:rPr>
                        <a:t>%</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dirty="0" smtClean="0">
                          <a:solidFill>
                            <a:srgbClr val="000000"/>
                          </a:solidFill>
                          <a:latin typeface="宋体"/>
                        </a:rPr>
                        <a:t>0.5%</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dirty="0" smtClean="0">
                          <a:solidFill>
                            <a:srgbClr val="000000"/>
                          </a:solidFill>
                          <a:latin typeface="宋体"/>
                        </a:rPr>
                        <a:t>0.80</a:t>
                      </a:r>
                      <a:r>
                        <a:rPr lang="en-US" altLang="zh-CN" sz="1200" b="1" i="0" u="none" strike="noStrike" dirty="0">
                          <a:solidFill>
                            <a:srgbClr val="000000"/>
                          </a:solidFill>
                          <a:latin typeface="宋体"/>
                        </a:rPr>
                        <a:t>%</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zh-CN" altLang="en-US"/>
                    </a:p>
                  </a:txBody>
                  <a:tcPr/>
                </a:tc>
                <a:tc>
                  <a:txBody>
                    <a:bodyPr/>
                    <a:lstStyle/>
                    <a:p>
                      <a:pPr algn="ctr" rtl="0" fontAlgn="ctr"/>
                      <a:r>
                        <a:rPr lang="en-US" altLang="zh-CN" sz="1200" b="1" i="0" u="none" strike="noStrike" dirty="0">
                          <a:solidFill>
                            <a:srgbClr val="000000"/>
                          </a:solidFill>
                          <a:latin typeface="宋体"/>
                        </a:rPr>
                        <a:t>8.00%</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altLang="zh-CN" sz="1200" b="1" i="0" u="none" strike="noStrike" dirty="0" smtClean="0">
                          <a:solidFill>
                            <a:srgbClr val="000000"/>
                          </a:solidFill>
                          <a:latin typeface="宋体"/>
                        </a:rPr>
                        <a:t>2.00</a:t>
                      </a:r>
                      <a:r>
                        <a:rPr lang="en-US" altLang="zh-CN" sz="1200" b="1" i="0" u="none" strike="noStrike" dirty="0">
                          <a:solidFill>
                            <a:srgbClr val="000000"/>
                          </a:solidFill>
                          <a:latin typeface="宋体"/>
                        </a:rPr>
                        <a:t>%</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altLang="zh-CN" sz="1200" b="1" i="0" u="none" strike="noStrike" dirty="0" smtClean="0">
                          <a:solidFill>
                            <a:srgbClr val="000000"/>
                          </a:solidFill>
                          <a:latin typeface="宋体"/>
                        </a:rPr>
                        <a:t>1%</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vMerge="1">
                  <a:txBody>
                    <a:bodyPr/>
                    <a:lstStyle/>
                    <a:p>
                      <a:endParaRPr lang="zh-CN" altLang="en-US"/>
                    </a:p>
                  </a:txBody>
                  <a:tcPr/>
                </a:tc>
                <a:tc vMerge="1">
                  <a:txBody>
                    <a:bodyPr/>
                    <a:lstStyle/>
                    <a:p>
                      <a:endParaRPr lang="zh-CN" altLang="en-US"/>
                    </a:p>
                  </a:txBody>
                  <a:tcPr/>
                </a:tc>
              </a:tr>
              <a:tr h="814393">
                <a:tc vMerge="1">
                  <a:txBody>
                    <a:bodyPr/>
                    <a:lstStyle/>
                    <a:p>
                      <a:endParaRPr lang="zh-CN" altLang="en-US"/>
                    </a:p>
                  </a:txBody>
                  <a:tcPr/>
                </a:tc>
                <a:tc>
                  <a:txBody>
                    <a:bodyPr/>
                    <a:lstStyle/>
                    <a:p>
                      <a:pPr algn="ctr" rtl="0" fontAlgn="ctr"/>
                      <a:r>
                        <a:rPr lang="zh-CN" altLang="en-US" sz="1200" b="1" i="0" u="none" strike="noStrike" dirty="0">
                          <a:solidFill>
                            <a:srgbClr val="000000"/>
                          </a:solidFill>
                          <a:latin typeface="Arial"/>
                        </a:rPr>
                        <a:t>最低基数</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US" altLang="zh-CN" sz="1200" b="1" i="0" u="none" strike="noStrike" dirty="0" smtClean="0">
                          <a:solidFill>
                            <a:srgbClr val="000000"/>
                          </a:solidFill>
                          <a:latin typeface="宋体"/>
                        </a:rPr>
                        <a:t>363.09</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dirty="0" smtClean="0">
                          <a:solidFill>
                            <a:srgbClr val="000000"/>
                          </a:solidFill>
                          <a:latin typeface="宋体"/>
                        </a:rPr>
                        <a:t>223.44</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dirty="0" smtClean="0">
                          <a:solidFill>
                            <a:srgbClr val="000000"/>
                          </a:solidFill>
                          <a:latin typeface="宋体"/>
                        </a:rPr>
                        <a:t>26.4</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dirty="0" smtClean="0">
                          <a:solidFill>
                            <a:srgbClr val="000000"/>
                          </a:solidFill>
                          <a:latin typeface="宋体"/>
                        </a:rPr>
                        <a:t>6.6</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dirty="0" smtClean="0">
                          <a:solidFill>
                            <a:srgbClr val="000000"/>
                          </a:solidFill>
                          <a:latin typeface="宋体"/>
                        </a:rPr>
                        <a:t>22.34</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dirty="0" smtClean="0">
                          <a:solidFill>
                            <a:srgbClr val="000000"/>
                          </a:solidFill>
                          <a:latin typeface="宋体"/>
                        </a:rPr>
                        <a:t>641.87</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dirty="0" smtClean="0">
                          <a:solidFill>
                            <a:srgbClr val="000000"/>
                          </a:solidFill>
                          <a:latin typeface="宋体"/>
                        </a:rPr>
                        <a:t>223.44</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altLang="zh-CN" sz="1200" b="1" i="0" u="none" strike="noStrike" dirty="0" smtClean="0">
                          <a:solidFill>
                            <a:srgbClr val="000000"/>
                          </a:solidFill>
                          <a:latin typeface="宋体"/>
                        </a:rPr>
                        <a:t>55.86</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altLang="zh-CN" sz="1200" b="1" i="0" u="none" strike="noStrike" dirty="0" smtClean="0">
                          <a:solidFill>
                            <a:srgbClr val="000000"/>
                          </a:solidFill>
                          <a:latin typeface="宋体"/>
                        </a:rPr>
                        <a:t>13.2</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altLang="zh-CN" sz="1200" b="1" i="0" u="none" strike="noStrike" dirty="0" smtClean="0">
                          <a:solidFill>
                            <a:srgbClr val="000000"/>
                          </a:solidFill>
                          <a:latin typeface="宋体"/>
                        </a:rPr>
                        <a:t>292.5</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altLang="zh-CN" sz="1200" b="1" i="0" u="none" strike="noStrike" dirty="0" smtClean="0">
                          <a:solidFill>
                            <a:srgbClr val="000000"/>
                          </a:solidFill>
                          <a:latin typeface="宋体"/>
                        </a:rPr>
                        <a:t>934.37</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407197">
                <a:tc rowSpan="3">
                  <a:txBody>
                    <a:bodyPr/>
                    <a:lstStyle/>
                    <a:p>
                      <a:pPr algn="ctr" rtl="0" fontAlgn="ctr"/>
                      <a:r>
                        <a:rPr lang="zh-CN" altLang="en-US" sz="1200" b="1" i="0" u="none" strike="noStrike">
                          <a:solidFill>
                            <a:srgbClr val="000000"/>
                          </a:solidFill>
                          <a:latin typeface="Arial"/>
                        </a:rPr>
                        <a:t>非厦门</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zh-CN" altLang="en-US" sz="1200" b="1" i="0" u="none" strike="noStrike">
                          <a:solidFill>
                            <a:srgbClr val="000000"/>
                          </a:solidFill>
                          <a:latin typeface="Arial"/>
                        </a:rPr>
                        <a:t>基数</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US" altLang="zh-CN" sz="1200" b="1" i="0" u="none" strike="noStrike" dirty="0" smtClean="0">
                          <a:solidFill>
                            <a:srgbClr val="000000"/>
                          </a:solidFill>
                          <a:latin typeface="宋体"/>
                        </a:rPr>
                        <a:t>1320</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dirty="0" smtClean="0">
                          <a:solidFill>
                            <a:srgbClr val="000000"/>
                          </a:solidFill>
                          <a:latin typeface="宋体"/>
                        </a:rPr>
                        <a:t>2793</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dirty="0" smtClean="0">
                          <a:solidFill>
                            <a:srgbClr val="000000"/>
                          </a:solidFill>
                          <a:latin typeface="宋体"/>
                        </a:rPr>
                        <a:t>1320</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dirty="0" smtClean="0">
                          <a:solidFill>
                            <a:srgbClr val="000000"/>
                          </a:solidFill>
                          <a:latin typeface="宋体"/>
                        </a:rPr>
                        <a:t>1320</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dirty="0" smtClean="0">
                          <a:solidFill>
                            <a:srgbClr val="000000"/>
                          </a:solidFill>
                          <a:latin typeface="宋体"/>
                        </a:rPr>
                        <a:t>2793</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a:solidFill>
                            <a:srgbClr val="000000"/>
                          </a:solidFill>
                          <a:latin typeface="宋体"/>
                        </a:rPr>
                        <a:t>-</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dirty="0" smtClean="0">
                          <a:solidFill>
                            <a:srgbClr val="000000"/>
                          </a:solidFill>
                          <a:latin typeface="宋体"/>
                        </a:rPr>
                        <a:t>1320</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altLang="zh-CN" sz="1200" b="1" i="0" u="none" strike="noStrike" dirty="0" smtClean="0">
                          <a:solidFill>
                            <a:srgbClr val="000000"/>
                          </a:solidFill>
                          <a:latin typeface="宋体"/>
                        </a:rPr>
                        <a:t>2793</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altLang="zh-CN" sz="1200" b="1" i="0" u="none" strike="noStrike">
                          <a:solidFill>
                            <a:srgbClr val="000000"/>
                          </a:solidFill>
                          <a:latin typeface="宋体"/>
                        </a:rPr>
                        <a:t>-</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altLang="zh-CN" sz="1200" b="1" i="0" u="none" strike="noStrike" dirty="0">
                          <a:solidFill>
                            <a:srgbClr val="000000"/>
                          </a:solidFill>
                          <a:latin typeface="宋体"/>
                        </a:rPr>
                        <a:t>-</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altLang="zh-CN" sz="1200" b="1" i="0" u="none" strike="noStrike" dirty="0">
                          <a:solidFill>
                            <a:srgbClr val="000000"/>
                          </a:solidFill>
                          <a:latin typeface="宋体"/>
                        </a:rPr>
                        <a:t>-</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407197">
                <a:tc vMerge="1">
                  <a:txBody>
                    <a:bodyPr/>
                    <a:lstStyle/>
                    <a:p>
                      <a:endParaRPr lang="zh-CN" altLang="en-US"/>
                    </a:p>
                  </a:txBody>
                  <a:tcPr/>
                </a:tc>
                <a:tc>
                  <a:txBody>
                    <a:bodyPr/>
                    <a:lstStyle/>
                    <a:p>
                      <a:pPr algn="ctr" rtl="0" fontAlgn="ctr"/>
                      <a:r>
                        <a:rPr lang="zh-CN" altLang="en-US" sz="1200" b="1" i="0" u="none" strike="noStrike">
                          <a:solidFill>
                            <a:srgbClr val="000000"/>
                          </a:solidFill>
                          <a:latin typeface="Arial"/>
                        </a:rPr>
                        <a:t>比例</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US" altLang="zh-CN" sz="1200" b="1" i="0" u="none" strike="noStrike" dirty="0" smtClean="0">
                          <a:solidFill>
                            <a:srgbClr val="000000"/>
                          </a:solidFill>
                          <a:latin typeface="宋体"/>
                        </a:rPr>
                        <a:t>14.00</a:t>
                      </a:r>
                      <a:r>
                        <a:rPr lang="en-US" altLang="zh-CN" sz="1200" b="1" i="0" u="none" strike="noStrike" dirty="0">
                          <a:solidFill>
                            <a:srgbClr val="000000"/>
                          </a:solidFill>
                          <a:latin typeface="宋体"/>
                        </a:rPr>
                        <a:t>%</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dirty="0" smtClean="0">
                          <a:solidFill>
                            <a:srgbClr val="000000"/>
                          </a:solidFill>
                          <a:latin typeface="宋体"/>
                        </a:rPr>
                        <a:t>4.00</a:t>
                      </a:r>
                      <a:r>
                        <a:rPr lang="en-US" altLang="zh-CN" sz="1200" b="1" i="0" u="none" strike="noStrike" dirty="0">
                          <a:solidFill>
                            <a:srgbClr val="000000"/>
                          </a:solidFill>
                          <a:latin typeface="宋体"/>
                        </a:rPr>
                        <a:t>%</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dirty="0" smtClean="0">
                          <a:solidFill>
                            <a:srgbClr val="000000"/>
                          </a:solidFill>
                          <a:latin typeface="宋体"/>
                        </a:rPr>
                        <a:t>2.00</a:t>
                      </a:r>
                      <a:r>
                        <a:rPr lang="en-US" altLang="zh-CN" sz="1200" b="1" i="0" u="none" strike="noStrike" dirty="0">
                          <a:solidFill>
                            <a:srgbClr val="000000"/>
                          </a:solidFill>
                          <a:latin typeface="宋体"/>
                        </a:rPr>
                        <a:t>%</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dirty="0" smtClean="0">
                          <a:solidFill>
                            <a:srgbClr val="000000"/>
                          </a:solidFill>
                          <a:latin typeface="宋体"/>
                        </a:rPr>
                        <a:t>0.5%</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dirty="0" smtClean="0">
                          <a:solidFill>
                            <a:srgbClr val="000000"/>
                          </a:solidFill>
                          <a:latin typeface="宋体"/>
                        </a:rPr>
                        <a:t>0.80</a:t>
                      </a:r>
                      <a:r>
                        <a:rPr lang="en-US" altLang="zh-CN" sz="1200" b="1" i="0" u="none" strike="noStrike" dirty="0">
                          <a:solidFill>
                            <a:srgbClr val="000000"/>
                          </a:solidFill>
                          <a:latin typeface="宋体"/>
                        </a:rPr>
                        <a:t>%</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a:solidFill>
                            <a:srgbClr val="000000"/>
                          </a:solidFill>
                          <a:latin typeface="宋体"/>
                        </a:rPr>
                        <a:t>-</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dirty="0">
                          <a:solidFill>
                            <a:srgbClr val="000000"/>
                          </a:solidFill>
                          <a:latin typeface="宋体"/>
                        </a:rPr>
                        <a:t>8.00%</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altLang="zh-CN" sz="1200" b="1" i="0" u="none" strike="noStrike">
                          <a:solidFill>
                            <a:srgbClr val="000000"/>
                          </a:solidFill>
                          <a:latin typeface="宋体"/>
                        </a:rPr>
                        <a:t>2.00%</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altLang="zh-CN" sz="1200" b="1" i="0" u="none" strike="noStrike">
                          <a:solidFill>
                            <a:srgbClr val="000000"/>
                          </a:solidFill>
                          <a:latin typeface="宋体"/>
                        </a:rPr>
                        <a:t>-</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altLang="zh-CN" sz="1200" b="1" i="0" u="none" strike="noStrike">
                          <a:solidFill>
                            <a:srgbClr val="000000"/>
                          </a:solidFill>
                          <a:latin typeface="宋体"/>
                        </a:rPr>
                        <a:t>-</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altLang="zh-CN" sz="1200" b="1" i="0" u="none" strike="noStrike">
                          <a:solidFill>
                            <a:srgbClr val="000000"/>
                          </a:solidFill>
                          <a:latin typeface="宋体"/>
                        </a:rPr>
                        <a:t>-</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814393">
                <a:tc vMerge="1">
                  <a:txBody>
                    <a:bodyPr/>
                    <a:lstStyle/>
                    <a:p>
                      <a:endParaRPr lang="zh-CN" altLang="en-US"/>
                    </a:p>
                  </a:txBody>
                  <a:tcPr/>
                </a:tc>
                <a:tc>
                  <a:txBody>
                    <a:bodyPr/>
                    <a:lstStyle/>
                    <a:p>
                      <a:pPr algn="ctr" rtl="0" fontAlgn="ctr"/>
                      <a:r>
                        <a:rPr lang="zh-CN" altLang="en-US" sz="1200" b="1" i="0" u="none" strike="noStrike">
                          <a:solidFill>
                            <a:srgbClr val="000000"/>
                          </a:solidFill>
                          <a:latin typeface="Arial"/>
                        </a:rPr>
                        <a:t>最低基数</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US" altLang="zh-CN" sz="1200" b="1" i="0" u="none" strike="noStrike" dirty="0" smtClean="0">
                          <a:solidFill>
                            <a:srgbClr val="000000"/>
                          </a:solidFill>
                          <a:latin typeface="宋体"/>
                        </a:rPr>
                        <a:t>184.80</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dirty="0" smtClean="0">
                          <a:solidFill>
                            <a:srgbClr val="000000"/>
                          </a:solidFill>
                          <a:latin typeface="宋体"/>
                        </a:rPr>
                        <a:t>111.72</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dirty="0" smtClean="0">
                          <a:solidFill>
                            <a:srgbClr val="000000"/>
                          </a:solidFill>
                          <a:latin typeface="宋体"/>
                        </a:rPr>
                        <a:t>26.4</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dirty="0" smtClean="0">
                          <a:solidFill>
                            <a:srgbClr val="000000"/>
                          </a:solidFill>
                          <a:latin typeface="宋体"/>
                        </a:rPr>
                        <a:t>6.6</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dirty="0" smtClean="0">
                          <a:solidFill>
                            <a:srgbClr val="000000"/>
                          </a:solidFill>
                          <a:latin typeface="宋体"/>
                        </a:rPr>
                        <a:t>22.34</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dirty="0" smtClean="0">
                          <a:solidFill>
                            <a:srgbClr val="000000"/>
                          </a:solidFill>
                          <a:latin typeface="宋体"/>
                        </a:rPr>
                        <a:t>351.86</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altLang="zh-CN" sz="1200" b="1" i="0" u="none" strike="noStrike" dirty="0" smtClean="0">
                          <a:solidFill>
                            <a:srgbClr val="000000"/>
                          </a:solidFill>
                          <a:latin typeface="宋体"/>
                        </a:rPr>
                        <a:t>105.6</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altLang="zh-CN" sz="1200" b="1" i="0" u="none" strike="noStrike" dirty="0" smtClean="0">
                          <a:solidFill>
                            <a:srgbClr val="000000"/>
                          </a:solidFill>
                          <a:latin typeface="宋体"/>
                        </a:rPr>
                        <a:t>55.86</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altLang="zh-CN" sz="1200" b="1" i="0" u="none" strike="noStrike" dirty="0">
                          <a:solidFill>
                            <a:srgbClr val="000000"/>
                          </a:solidFill>
                          <a:latin typeface="宋体"/>
                        </a:rPr>
                        <a:t>-</a:t>
                      </a: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altLang="zh-CN" sz="1200" b="1" i="0" u="none" strike="noStrike" dirty="0" smtClean="0">
                          <a:solidFill>
                            <a:srgbClr val="000000"/>
                          </a:solidFill>
                          <a:latin typeface="宋体"/>
                        </a:rPr>
                        <a:t>161.46</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altLang="zh-CN" sz="1200" b="1" i="0" u="none" strike="noStrike" dirty="0" smtClean="0">
                          <a:solidFill>
                            <a:srgbClr val="000000"/>
                          </a:solidFill>
                          <a:latin typeface="宋体"/>
                        </a:rPr>
                        <a:t>513.32</a:t>
                      </a:r>
                      <a:endParaRPr lang="en-US" altLang="zh-CN" sz="1200" b="1" i="0" u="none" strike="noStrike" dirty="0">
                        <a:solidFill>
                          <a:srgbClr val="000000"/>
                        </a:solidFill>
                        <a:latin typeface="宋体"/>
                      </a:endParaRPr>
                    </a:p>
                  </a:txBody>
                  <a:tcPr marL="6513" marR="6513" marT="65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0"/>
            <a:ext cx="4932040" cy="1143000"/>
          </a:xfrm>
        </p:spPr>
        <p:txBody>
          <a:bodyPr>
            <a:normAutofit/>
          </a:bodyPr>
          <a:lstStyle/>
          <a:p>
            <a:pPr algn="l"/>
            <a:r>
              <a:rPr lang="zh-CN" altLang="en-US" sz="3200" dirty="0" smtClean="0">
                <a:solidFill>
                  <a:srgbClr val="0000FF"/>
                </a:solidFill>
              </a:rPr>
              <a:t>五险业务办理指南</a:t>
            </a:r>
            <a:r>
              <a:rPr lang="en-US" altLang="zh-CN" sz="3200" dirty="0" smtClean="0">
                <a:solidFill>
                  <a:srgbClr val="0000FF"/>
                </a:solidFill>
              </a:rPr>
              <a:t>-</a:t>
            </a:r>
            <a:r>
              <a:rPr lang="zh-CN" altLang="en-US" sz="3200" dirty="0" smtClean="0">
                <a:solidFill>
                  <a:srgbClr val="0000FF"/>
                </a:solidFill>
              </a:rPr>
              <a:t>工伤</a:t>
            </a:r>
            <a:endParaRPr lang="zh-CN" altLang="en-US" sz="3200" dirty="0">
              <a:solidFill>
                <a:srgbClr val="0000FF"/>
              </a:solidFill>
            </a:endParaRPr>
          </a:p>
        </p:txBody>
      </p:sp>
      <p:sp>
        <p:nvSpPr>
          <p:cNvPr id="3074" name="Rectangle 2"/>
          <p:cNvSpPr>
            <a:spLocks noChangeArrowheads="1"/>
          </p:cNvSpPr>
          <p:nvPr/>
        </p:nvSpPr>
        <p:spPr bwMode="auto">
          <a:xfrm>
            <a:off x="214282" y="928670"/>
            <a:ext cx="857256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b="1" dirty="0" smtClean="0">
                <a:latin typeface="Calibri" pitchFamily="34" charset="0"/>
                <a:ea typeface="宋体" pitchFamily="2" charset="-122"/>
                <a:cs typeface="Times New Roman" pitchFamily="18" charset="0"/>
              </a:rPr>
              <a:t>三</a:t>
            </a:r>
            <a:r>
              <a:rPr kumimoji="0" lang="zh-CN" altLang="en-US" b="1" i="0" u="none" strike="noStrike" cap="none" normalizeH="0" baseline="0" dirty="0" smtClean="0">
                <a:ln>
                  <a:noFill/>
                </a:ln>
                <a:effectLst/>
                <a:latin typeface="Calibri" pitchFamily="34" charset="0"/>
                <a:ea typeface="宋体" pitchFamily="2" charset="-122"/>
                <a:cs typeface="Times New Roman" pitchFamily="18" charset="0"/>
              </a:rPr>
              <a:t>、工伤认定需提交资料：</a:t>
            </a:r>
            <a:endParaRPr kumimoji="0" lang="en-US" altLang="zh-CN" b="1" i="0" u="none" strike="noStrike" cap="none" normalizeH="0" baseline="0" dirty="0" smtClean="0">
              <a:ln>
                <a:noFill/>
              </a:ln>
              <a:effectLst/>
              <a:latin typeface="Calibri" pitchFamily="34" charset="0"/>
              <a:ea typeface="宋体" pitchFamily="2" charset="-122"/>
              <a:cs typeface="Times New Roman" pitchFamily="18" charset="0"/>
            </a:endParaRPr>
          </a:p>
          <a:p>
            <a:endParaRPr kumimoji="0" lang="en-US" altLang="zh-CN" b="1" i="0" u="none" strike="noStrike" cap="none" normalizeH="0" baseline="0" dirty="0" smtClean="0">
              <a:ln>
                <a:noFill/>
              </a:ln>
              <a:effectLst/>
              <a:latin typeface="Calibri" pitchFamily="34" charset="0"/>
              <a:ea typeface="宋体" pitchFamily="2" charset="-122"/>
              <a:cs typeface="Times New Roman" pitchFamily="18" charset="0"/>
            </a:endParaRPr>
          </a:p>
          <a:p>
            <a:r>
              <a:rPr lang="zh-CN" altLang="en-US" dirty="0" smtClean="0"/>
              <a:t>（一）</a:t>
            </a:r>
            <a:r>
              <a:rPr lang="zh-CN" altLang="en-US" b="1" dirty="0" smtClean="0">
                <a:solidFill>
                  <a:srgbClr val="0070C0"/>
                </a:solidFill>
                <a:effectLst>
                  <a:outerShdw blurRad="38100" dist="38100" dir="2700000" algn="tl">
                    <a:srgbClr val="000000">
                      <a:alpha val="43137"/>
                    </a:srgbClr>
                  </a:outerShdw>
                </a:effectLst>
              </a:rPr>
              <a:t>一般事故</a:t>
            </a:r>
            <a:r>
              <a:rPr lang="zh-CN" altLang="en-US" dirty="0" smtClean="0"/>
              <a:t>：</a:t>
            </a:r>
          </a:p>
          <a:p>
            <a:pPr lvl="0"/>
            <a:r>
              <a:rPr lang="en-US" altLang="zh-CN" dirty="0" smtClean="0"/>
              <a:t>1</a:t>
            </a:r>
            <a:r>
              <a:rPr lang="zh-CN" altLang="en-US" dirty="0" smtClean="0"/>
              <a:t>、出险员工身份证复印件（</a:t>
            </a:r>
            <a:r>
              <a:rPr lang="en-US" dirty="0" smtClean="0"/>
              <a:t>A4</a:t>
            </a:r>
            <a:r>
              <a:rPr lang="zh-CN" altLang="en-US" dirty="0" smtClean="0"/>
              <a:t>纸正反面清晰复印）</a:t>
            </a:r>
          </a:p>
          <a:p>
            <a:pPr lvl="0"/>
            <a:r>
              <a:rPr lang="en-US" altLang="zh-CN" dirty="0" smtClean="0"/>
              <a:t>2</a:t>
            </a:r>
            <a:r>
              <a:rPr lang="zh-CN" altLang="en-US" dirty="0" smtClean="0"/>
              <a:t>、出险员工手写事故经过</a:t>
            </a:r>
            <a:r>
              <a:rPr lang="zh-CN" altLang="en-US" dirty="0" smtClean="0">
                <a:solidFill>
                  <a:srgbClr val="FF0000"/>
                </a:solidFill>
              </a:rPr>
              <a:t>（签名盖手印）</a:t>
            </a:r>
            <a:r>
              <a:rPr lang="en-US" altLang="zh-CN" dirty="0" smtClean="0">
                <a:solidFill>
                  <a:srgbClr val="FF0000"/>
                </a:solidFill>
              </a:rPr>
              <a:t>【</a:t>
            </a:r>
            <a:r>
              <a:rPr lang="zh-CN" altLang="en-US" dirty="0" smtClean="0">
                <a:solidFill>
                  <a:srgbClr val="FF0000"/>
                </a:solidFill>
              </a:rPr>
              <a:t>需写明员工是哪个卖场</a:t>
            </a:r>
            <a:endParaRPr lang="en-US" altLang="zh-CN" dirty="0" smtClean="0">
              <a:solidFill>
                <a:srgbClr val="FF0000"/>
              </a:solidFill>
            </a:endParaRPr>
          </a:p>
          <a:p>
            <a:pPr lvl="0"/>
            <a:r>
              <a:rPr lang="en-US" altLang="zh-CN" dirty="0" smtClean="0">
                <a:solidFill>
                  <a:srgbClr val="FF0000"/>
                </a:solidFill>
              </a:rPr>
              <a:t>     </a:t>
            </a:r>
            <a:r>
              <a:rPr lang="zh-CN" altLang="en-US" dirty="0" smtClean="0">
                <a:solidFill>
                  <a:srgbClr val="FF0000"/>
                </a:solidFill>
              </a:rPr>
              <a:t>（全称）和从事哪个公司哪个商品的促销员</a:t>
            </a:r>
            <a:r>
              <a:rPr lang="en-US" altLang="zh-CN" dirty="0" smtClean="0">
                <a:solidFill>
                  <a:srgbClr val="FF0000"/>
                </a:solidFill>
              </a:rPr>
              <a:t>】</a:t>
            </a:r>
          </a:p>
          <a:p>
            <a:pPr lvl="0"/>
            <a:r>
              <a:rPr lang="en-US" altLang="zh-CN" dirty="0" smtClean="0"/>
              <a:t>3</a:t>
            </a:r>
            <a:r>
              <a:rPr lang="zh-CN" altLang="en-US" dirty="0" smtClean="0"/>
              <a:t>、出险员工所工作卖场出具的考勤证明原件</a:t>
            </a:r>
            <a:r>
              <a:rPr lang="zh-CN" altLang="en-US" dirty="0" smtClean="0">
                <a:solidFill>
                  <a:srgbClr val="FF0000"/>
                </a:solidFill>
              </a:rPr>
              <a:t>（需卖场盖章）</a:t>
            </a:r>
          </a:p>
          <a:p>
            <a:pPr lvl="0"/>
            <a:r>
              <a:rPr lang="en-US" altLang="zh-CN" dirty="0" smtClean="0"/>
              <a:t>4</a:t>
            </a:r>
            <a:r>
              <a:rPr lang="zh-CN" altLang="en-US" dirty="0" smtClean="0"/>
              <a:t>、证明人证词（</a:t>
            </a:r>
            <a:r>
              <a:rPr lang="zh-CN" altLang="en-US" dirty="0" smtClean="0">
                <a:solidFill>
                  <a:srgbClr val="FF0000"/>
                </a:solidFill>
              </a:rPr>
              <a:t>手写并签名盖手印</a:t>
            </a:r>
            <a:r>
              <a:rPr lang="zh-CN" altLang="en-US" dirty="0" smtClean="0"/>
              <a:t>）及证明人身份证复印件（</a:t>
            </a:r>
            <a:r>
              <a:rPr lang="en-US" dirty="0" smtClean="0"/>
              <a:t>A4</a:t>
            </a:r>
            <a:r>
              <a:rPr lang="zh-CN" altLang="en-US" dirty="0" smtClean="0"/>
              <a:t>纸正反面清晰复印） </a:t>
            </a:r>
            <a:endParaRPr lang="en-US" altLang="zh-CN" dirty="0" smtClean="0"/>
          </a:p>
          <a:p>
            <a:pPr lvl="0"/>
            <a:r>
              <a:rPr lang="en-US" altLang="zh-CN" dirty="0" smtClean="0"/>
              <a:t>5</a:t>
            </a:r>
            <a:r>
              <a:rPr lang="zh-CN" altLang="en-US" dirty="0" smtClean="0"/>
              <a:t>、出险员工首</a:t>
            </a:r>
            <a:r>
              <a:rPr lang="zh-CN" altLang="en-US" dirty="0" smtClean="0">
                <a:solidFill>
                  <a:srgbClr val="FF0000"/>
                </a:solidFill>
              </a:rPr>
              <a:t>诊病历复印件</a:t>
            </a:r>
            <a:r>
              <a:rPr lang="zh-CN" altLang="en-US" dirty="0" smtClean="0"/>
              <a:t>（包含病例封面）</a:t>
            </a:r>
          </a:p>
          <a:p>
            <a:pPr lvl="0"/>
            <a:r>
              <a:rPr lang="en-US" altLang="zh-CN" dirty="0" smtClean="0"/>
              <a:t>6</a:t>
            </a:r>
            <a:r>
              <a:rPr lang="zh-CN" altLang="en-US" dirty="0" smtClean="0"/>
              <a:t>、如有拍</a:t>
            </a:r>
            <a:r>
              <a:rPr lang="en-US" dirty="0" smtClean="0"/>
              <a:t>X</a:t>
            </a:r>
            <a:r>
              <a:rPr lang="zh-CN" altLang="en-US" dirty="0" smtClean="0"/>
              <a:t>光片等请提供相应的</a:t>
            </a:r>
            <a:r>
              <a:rPr lang="zh-CN" altLang="en-US" dirty="0" smtClean="0">
                <a:solidFill>
                  <a:srgbClr val="FF0000"/>
                </a:solidFill>
              </a:rPr>
              <a:t>检查报告复印件</a:t>
            </a:r>
          </a:p>
          <a:p>
            <a:pPr lvl="0"/>
            <a:r>
              <a:rPr lang="en-US" altLang="zh-CN" dirty="0" smtClean="0"/>
              <a:t>7</a:t>
            </a:r>
            <a:r>
              <a:rPr lang="zh-CN" altLang="en-US" dirty="0" smtClean="0"/>
              <a:t>、出险员工病情</a:t>
            </a:r>
            <a:r>
              <a:rPr lang="zh-CN" altLang="en-US" dirty="0" smtClean="0">
                <a:solidFill>
                  <a:srgbClr val="FF0000"/>
                </a:solidFill>
              </a:rPr>
              <a:t>诊断证明书复印件</a:t>
            </a:r>
          </a:p>
          <a:p>
            <a:pPr lvl="0"/>
            <a:r>
              <a:rPr lang="en-US" altLang="zh-CN" dirty="0" smtClean="0"/>
              <a:t>8</a:t>
            </a:r>
            <a:r>
              <a:rPr lang="zh-CN" altLang="en-US" dirty="0" smtClean="0"/>
              <a:t>、遭受暴力人身伤害的需提供当地公安部门出具的证明材料或法院的判决书复印件</a:t>
            </a:r>
            <a:endParaRPr lang="en-US" altLang="zh-CN" dirty="0" smtClean="0"/>
          </a:p>
          <a:p>
            <a:pPr lvl="0"/>
            <a:endParaRPr lang="en-US" altLang="zh-CN" dirty="0" smtClean="0"/>
          </a:p>
          <a:p>
            <a:pPr lvl="0"/>
            <a:endParaRPr lang="en-US" altLang="zh-CN" dirty="0" smtClean="0"/>
          </a:p>
          <a:p>
            <a:pPr lvl="0"/>
            <a:endParaRPr lang="zh-CN" altLang="en-US" dirty="0" smtClean="0"/>
          </a:p>
          <a:p>
            <a:pPr eaLnBrk="0" fontAlgn="base" hangingPunct="0">
              <a:spcBef>
                <a:spcPct val="0"/>
              </a:spcBef>
              <a:spcAft>
                <a:spcPct val="0"/>
              </a:spcAft>
            </a:pPr>
            <a:endParaRPr lang="zh-CN" altLang="en-US" dirty="0" smtClean="0">
              <a:latin typeface="Calibri" pitchFamily="34" charset="0"/>
              <a:ea typeface="宋体" pitchFamily="2" charset="-122"/>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0"/>
            <a:ext cx="4932040" cy="1143000"/>
          </a:xfrm>
        </p:spPr>
        <p:txBody>
          <a:bodyPr>
            <a:normAutofit/>
          </a:bodyPr>
          <a:lstStyle/>
          <a:p>
            <a:pPr algn="l"/>
            <a:r>
              <a:rPr lang="zh-CN" altLang="en-US" sz="3200" dirty="0" smtClean="0">
                <a:solidFill>
                  <a:srgbClr val="0000FF"/>
                </a:solidFill>
              </a:rPr>
              <a:t>五险业务办理指南</a:t>
            </a:r>
            <a:r>
              <a:rPr lang="en-US" altLang="zh-CN" sz="3200" dirty="0" smtClean="0">
                <a:solidFill>
                  <a:srgbClr val="0000FF"/>
                </a:solidFill>
              </a:rPr>
              <a:t>-</a:t>
            </a:r>
            <a:r>
              <a:rPr lang="zh-CN" altLang="en-US" sz="3200" dirty="0" smtClean="0">
                <a:solidFill>
                  <a:srgbClr val="0000FF"/>
                </a:solidFill>
              </a:rPr>
              <a:t>工伤</a:t>
            </a:r>
            <a:endParaRPr lang="zh-CN" altLang="en-US" sz="3200" dirty="0">
              <a:solidFill>
                <a:srgbClr val="0000FF"/>
              </a:solidFill>
            </a:endParaRPr>
          </a:p>
        </p:txBody>
      </p:sp>
      <p:sp>
        <p:nvSpPr>
          <p:cNvPr id="3074" name="Rectangle 2"/>
          <p:cNvSpPr>
            <a:spLocks noChangeArrowheads="1"/>
          </p:cNvSpPr>
          <p:nvPr/>
        </p:nvSpPr>
        <p:spPr bwMode="auto">
          <a:xfrm>
            <a:off x="357158" y="928670"/>
            <a:ext cx="8572560"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endParaRPr lang="en-US" altLang="zh-CN" dirty="0" smtClean="0"/>
          </a:p>
          <a:p>
            <a:pPr lvl="0"/>
            <a:r>
              <a:rPr lang="zh-CN" altLang="en-US" b="1" dirty="0" smtClean="0">
                <a:solidFill>
                  <a:srgbClr val="FF0000"/>
                </a:solidFill>
              </a:rPr>
              <a:t>发生工伤后就医医院特别注意：</a:t>
            </a:r>
            <a:endParaRPr lang="en-US" altLang="zh-CN" b="1" dirty="0" smtClean="0">
              <a:solidFill>
                <a:srgbClr val="FF0000"/>
              </a:solidFill>
            </a:endParaRPr>
          </a:p>
          <a:p>
            <a:pPr lvl="0"/>
            <a:endParaRPr lang="en-US" altLang="zh-CN" b="1" dirty="0" smtClean="0">
              <a:solidFill>
                <a:srgbClr val="FF0000"/>
              </a:solidFill>
            </a:endParaRPr>
          </a:p>
          <a:p>
            <a:pPr lvl="0"/>
            <a:r>
              <a:rPr lang="en-US" altLang="zh-CN" b="1" dirty="0" smtClean="0"/>
              <a:t>1</a:t>
            </a:r>
            <a:r>
              <a:rPr lang="zh-CN" altLang="en-US" b="1" dirty="0" smtClean="0"/>
              <a:t>）  伤势较轻，无需住院，只需门诊救治：员工发生工伤后立即在就近的社保定点医院进行救治，第二次治疗开始以后每次都必须到异地就医所备案的医院进行治疗；</a:t>
            </a:r>
          </a:p>
          <a:p>
            <a:pPr lvl="0"/>
            <a:r>
              <a:rPr lang="en-US" altLang="zh-CN" b="1" dirty="0" smtClean="0"/>
              <a:t>2</a:t>
            </a:r>
            <a:r>
              <a:rPr lang="zh-CN" altLang="en-US" b="1" dirty="0" smtClean="0"/>
              <a:t>）  伤势较重，需要住院救治：员工发生工伤后立即在就近的社保定点医院进行救治，待病情稳定后必须要转到异地就医所备案的医院进行治疗，如确因异地就医备案的医院无法诊治的，需异地就医备案医院出具转院证明，方可转院。</a:t>
            </a:r>
          </a:p>
          <a:p>
            <a:r>
              <a:rPr lang="zh-CN" altLang="en-US" b="1" dirty="0" smtClean="0"/>
              <a:t> </a:t>
            </a:r>
          </a:p>
          <a:p>
            <a:r>
              <a:rPr lang="zh-CN" altLang="en-US" b="1" dirty="0" smtClean="0"/>
              <a:t>如因没有按照以上新规定执行的，所产生的费用将自行承担，社保局不予理赔</a:t>
            </a:r>
            <a:r>
              <a:rPr lang="zh-CN" altLang="en-US" b="1" dirty="0" smtClean="0">
                <a:solidFill>
                  <a:srgbClr val="FF0000"/>
                </a:solidFill>
              </a:rPr>
              <a:t>。</a:t>
            </a:r>
          </a:p>
          <a:p>
            <a:pPr lvl="0"/>
            <a:endParaRPr lang="en-US" altLang="zh-CN" b="1" dirty="0" smtClean="0">
              <a:solidFill>
                <a:srgbClr val="FF0000"/>
              </a:solidFill>
            </a:endParaRPr>
          </a:p>
          <a:p>
            <a:pPr lvl="0"/>
            <a:endParaRPr lang="zh-CN" altLang="en-US" b="1" dirty="0" smtClean="0">
              <a:solidFill>
                <a:srgbClr val="FF0000"/>
              </a:solidFill>
            </a:endParaRPr>
          </a:p>
          <a:p>
            <a:pPr eaLnBrk="0" fontAlgn="base" hangingPunct="0">
              <a:spcBef>
                <a:spcPct val="0"/>
              </a:spcBef>
              <a:spcAft>
                <a:spcPct val="0"/>
              </a:spcAft>
            </a:pPr>
            <a:endParaRPr lang="zh-CN" altLang="en-US" b="1" dirty="0" smtClean="0">
              <a:solidFill>
                <a:srgbClr val="FF0000"/>
              </a:solidFill>
              <a:latin typeface="Calibri" pitchFamily="34" charset="0"/>
              <a:ea typeface="宋体" pitchFamily="2" charset="-122"/>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00034" y="1214422"/>
            <a:ext cx="8358246" cy="3970318"/>
          </a:xfrm>
          <a:prstGeom prst="rect">
            <a:avLst/>
          </a:prstGeom>
        </p:spPr>
        <p:txBody>
          <a:bodyPr wrap="square">
            <a:spAutoFit/>
          </a:bodyPr>
          <a:lstStyle/>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（二）</a:t>
            </a:r>
            <a:r>
              <a:rPr lang="zh-CN" altLang="en-US" b="1" dirty="0" smtClean="0">
                <a:solidFill>
                  <a:srgbClr val="0070C0"/>
                </a:solidFill>
                <a:effectLst>
                  <a:outerShdw blurRad="38100" dist="38100" dir="2700000" algn="tl">
                    <a:srgbClr val="000000">
                      <a:alpha val="43137"/>
                    </a:srgbClr>
                  </a:outerShdw>
                </a:effectLst>
                <a:latin typeface="Calibri" pitchFamily="34" charset="0"/>
                <a:ea typeface="宋体" pitchFamily="2" charset="-122"/>
                <a:cs typeface="Times New Roman" pitchFamily="18" charset="0"/>
              </a:rPr>
              <a:t>交通事故</a:t>
            </a:r>
            <a:r>
              <a:rPr lang="zh-CN" altLang="en-US" dirty="0" smtClean="0">
                <a:latin typeface="Calibri" pitchFamily="34" charset="0"/>
                <a:ea typeface="宋体" pitchFamily="2" charset="-122"/>
                <a:cs typeface="Times New Roman" pitchFamily="18" charset="0"/>
              </a:rPr>
              <a:t>：</a:t>
            </a:r>
            <a:endParaRPr lang="zh-CN" altLang="en-US" dirty="0" smtClean="0">
              <a:latin typeface="Arial" pitchFamily="34" charset="0"/>
              <a:ea typeface="宋体" pitchFamily="2" charset="-122"/>
            </a:endParaRPr>
          </a:p>
          <a:p>
            <a:pPr lvl="0"/>
            <a:r>
              <a:rPr lang="en-US" altLang="zh-CN" dirty="0" smtClean="0">
                <a:latin typeface="Calibri" pitchFamily="34" charset="0"/>
                <a:ea typeface="宋体" pitchFamily="2" charset="-122"/>
                <a:cs typeface="Times New Roman" pitchFamily="18" charset="0"/>
              </a:rPr>
              <a:t>1</a:t>
            </a:r>
            <a:r>
              <a:rPr lang="zh-CN" altLang="en-US" dirty="0" smtClean="0">
                <a:latin typeface="Calibri" pitchFamily="34" charset="0"/>
                <a:ea typeface="宋体" pitchFamily="2" charset="-122"/>
                <a:cs typeface="Times New Roman" pitchFamily="18" charset="0"/>
              </a:rPr>
              <a:t>、</a:t>
            </a:r>
            <a:r>
              <a:rPr lang="zh-CN" altLang="en-US" dirty="0" smtClean="0"/>
              <a:t>出险员工身份证复印件（</a:t>
            </a:r>
            <a:r>
              <a:rPr lang="en-US" dirty="0" smtClean="0"/>
              <a:t>A4</a:t>
            </a:r>
            <a:r>
              <a:rPr lang="zh-CN" altLang="en-US" dirty="0" smtClean="0"/>
              <a:t>纸正反面清晰复印）</a:t>
            </a:r>
          </a:p>
          <a:p>
            <a:pPr lvl="0"/>
            <a:r>
              <a:rPr lang="en-US" altLang="zh-CN" dirty="0" smtClean="0"/>
              <a:t>2</a:t>
            </a:r>
            <a:r>
              <a:rPr lang="zh-CN" altLang="en-US" dirty="0" smtClean="0"/>
              <a:t>、出险员工手写事故经过</a:t>
            </a:r>
            <a:r>
              <a:rPr lang="zh-CN" altLang="en-US" dirty="0" smtClean="0">
                <a:solidFill>
                  <a:srgbClr val="FF0000"/>
                </a:solidFill>
              </a:rPr>
              <a:t>（签名盖手印）</a:t>
            </a:r>
            <a:r>
              <a:rPr lang="en-US" altLang="zh-CN" dirty="0" smtClean="0">
                <a:solidFill>
                  <a:srgbClr val="FF0000"/>
                </a:solidFill>
              </a:rPr>
              <a:t>【</a:t>
            </a:r>
            <a:r>
              <a:rPr lang="zh-CN" altLang="en-US" dirty="0" smtClean="0">
                <a:solidFill>
                  <a:srgbClr val="FF0000"/>
                </a:solidFill>
              </a:rPr>
              <a:t>需写明员工是哪个卖场</a:t>
            </a:r>
            <a:endParaRPr lang="en-US" altLang="zh-CN" dirty="0" smtClean="0">
              <a:solidFill>
                <a:srgbClr val="FF0000"/>
              </a:solidFill>
            </a:endParaRPr>
          </a:p>
          <a:p>
            <a:pPr lvl="0"/>
            <a:r>
              <a:rPr lang="en-US" altLang="zh-CN" dirty="0" smtClean="0">
                <a:solidFill>
                  <a:srgbClr val="FF0000"/>
                </a:solidFill>
              </a:rPr>
              <a:t>     </a:t>
            </a:r>
            <a:r>
              <a:rPr lang="zh-CN" altLang="en-US" dirty="0" smtClean="0">
                <a:solidFill>
                  <a:srgbClr val="FF0000"/>
                </a:solidFill>
              </a:rPr>
              <a:t>（全称）和从事哪个公司哪个商品的促销员</a:t>
            </a:r>
            <a:r>
              <a:rPr lang="en-US" altLang="zh-CN" dirty="0" smtClean="0">
                <a:solidFill>
                  <a:srgbClr val="FF0000"/>
                </a:solidFill>
              </a:rPr>
              <a:t>】</a:t>
            </a:r>
            <a:endParaRPr lang="zh-CN" altLang="en-US" dirty="0" smtClean="0"/>
          </a:p>
          <a:p>
            <a:pPr lvl="0"/>
            <a:r>
              <a:rPr lang="en-US" altLang="zh-CN" dirty="0" smtClean="0"/>
              <a:t>3</a:t>
            </a:r>
            <a:r>
              <a:rPr lang="zh-CN" altLang="en-US" dirty="0" smtClean="0"/>
              <a:t>、出险员工所工作卖场出具的</a:t>
            </a:r>
            <a:r>
              <a:rPr lang="zh-CN" altLang="en-US" dirty="0" smtClean="0">
                <a:solidFill>
                  <a:srgbClr val="FF0000"/>
                </a:solidFill>
              </a:rPr>
              <a:t>考勤证明原件</a:t>
            </a:r>
            <a:r>
              <a:rPr lang="zh-CN" altLang="en-US" dirty="0" smtClean="0"/>
              <a:t>（</a:t>
            </a:r>
            <a:r>
              <a:rPr lang="zh-CN" altLang="en-US" dirty="0" smtClean="0">
                <a:solidFill>
                  <a:srgbClr val="FF0000"/>
                </a:solidFill>
              </a:rPr>
              <a:t>需卖场盖章</a:t>
            </a:r>
            <a:r>
              <a:rPr lang="zh-CN" altLang="en-US" dirty="0" smtClean="0"/>
              <a:t>）</a:t>
            </a:r>
          </a:p>
          <a:p>
            <a:pPr lvl="0"/>
            <a:r>
              <a:rPr lang="en-US" altLang="zh-CN" dirty="0" smtClean="0"/>
              <a:t>4</a:t>
            </a:r>
            <a:r>
              <a:rPr lang="zh-CN" altLang="en-US" dirty="0" smtClean="0"/>
              <a:t>、出险员工上下班路线图（需标明：住所地址、单位地址、出事地点、出险人姓</a:t>
            </a:r>
            <a:endParaRPr lang="en-US" altLang="zh-CN" dirty="0" smtClean="0"/>
          </a:p>
          <a:p>
            <a:pPr lvl="0"/>
            <a:r>
              <a:rPr lang="en-US" altLang="zh-CN" dirty="0" smtClean="0"/>
              <a:t>       </a:t>
            </a:r>
            <a:r>
              <a:rPr lang="zh-CN" altLang="en-US" dirty="0" smtClean="0"/>
              <a:t>名以及日期。</a:t>
            </a:r>
            <a:r>
              <a:rPr lang="zh-CN" altLang="en-US" dirty="0" smtClean="0">
                <a:solidFill>
                  <a:srgbClr val="FF0000"/>
                </a:solidFill>
              </a:rPr>
              <a:t>不能手绘</a:t>
            </a:r>
            <a:r>
              <a:rPr lang="zh-CN" altLang="en-US" dirty="0" smtClean="0"/>
              <a:t>）</a:t>
            </a:r>
          </a:p>
          <a:p>
            <a:pPr lvl="0"/>
            <a:r>
              <a:rPr lang="en-US" altLang="zh-CN" dirty="0" smtClean="0"/>
              <a:t>5</a:t>
            </a:r>
            <a:r>
              <a:rPr lang="zh-CN" altLang="en-US" dirty="0" smtClean="0"/>
              <a:t>、公安交警部门出具的</a:t>
            </a:r>
            <a:r>
              <a:rPr lang="en-US" altLang="zh-CN" dirty="0" smtClean="0">
                <a:solidFill>
                  <a:srgbClr val="FF0000"/>
                </a:solidFill>
              </a:rPr>
              <a:t>《</a:t>
            </a:r>
            <a:r>
              <a:rPr lang="zh-CN" altLang="en-US" dirty="0" smtClean="0">
                <a:solidFill>
                  <a:srgbClr val="FF0000"/>
                </a:solidFill>
              </a:rPr>
              <a:t>交通责任认定书</a:t>
            </a:r>
            <a:r>
              <a:rPr lang="en-US" altLang="zh-CN" dirty="0" smtClean="0">
                <a:solidFill>
                  <a:srgbClr val="FF0000"/>
                </a:solidFill>
              </a:rPr>
              <a:t>》</a:t>
            </a:r>
            <a:r>
              <a:rPr lang="zh-CN" altLang="en-US" dirty="0" smtClean="0">
                <a:solidFill>
                  <a:srgbClr val="FF0000"/>
                </a:solidFill>
              </a:rPr>
              <a:t>复印件或者报警回执</a:t>
            </a:r>
          </a:p>
          <a:p>
            <a:pPr lvl="0"/>
            <a:r>
              <a:rPr lang="en-US" altLang="zh-CN" dirty="0" smtClean="0"/>
              <a:t>6</a:t>
            </a:r>
            <a:r>
              <a:rPr lang="zh-CN" altLang="en-US" dirty="0" smtClean="0"/>
              <a:t>、证明人证词（手写并签名盖手印）及证明人身份证复印件（</a:t>
            </a:r>
            <a:r>
              <a:rPr lang="en-US" dirty="0" smtClean="0"/>
              <a:t>A4</a:t>
            </a:r>
            <a:r>
              <a:rPr lang="zh-CN" altLang="en-US" dirty="0" smtClean="0"/>
              <a:t>纸正反面清晰复印） </a:t>
            </a:r>
            <a:endParaRPr lang="en-US" altLang="zh-CN" dirty="0" smtClean="0"/>
          </a:p>
          <a:p>
            <a:pPr lvl="0"/>
            <a:r>
              <a:rPr lang="en-US" altLang="zh-CN" dirty="0" smtClean="0"/>
              <a:t>7</a:t>
            </a:r>
            <a:r>
              <a:rPr lang="zh-CN" altLang="en-US" dirty="0" smtClean="0"/>
              <a:t>、出险员工首诊</a:t>
            </a:r>
            <a:r>
              <a:rPr lang="zh-CN" altLang="en-US" dirty="0" smtClean="0">
                <a:solidFill>
                  <a:srgbClr val="FF0000"/>
                </a:solidFill>
              </a:rPr>
              <a:t>病历复印件</a:t>
            </a:r>
            <a:r>
              <a:rPr lang="zh-CN" altLang="en-US" dirty="0" smtClean="0"/>
              <a:t>（包含病历封面）</a:t>
            </a:r>
          </a:p>
          <a:p>
            <a:pPr lvl="0"/>
            <a:r>
              <a:rPr lang="en-US" altLang="zh-CN" dirty="0" smtClean="0"/>
              <a:t>8</a:t>
            </a:r>
            <a:r>
              <a:rPr lang="zh-CN" altLang="en-US" dirty="0" smtClean="0"/>
              <a:t>、如有拍</a:t>
            </a:r>
            <a:r>
              <a:rPr lang="en-US" dirty="0" smtClean="0"/>
              <a:t>X</a:t>
            </a:r>
            <a:r>
              <a:rPr lang="zh-CN" altLang="en-US" dirty="0" smtClean="0"/>
              <a:t>光片等请提供相应的</a:t>
            </a:r>
            <a:r>
              <a:rPr lang="zh-CN" altLang="en-US" dirty="0" smtClean="0">
                <a:solidFill>
                  <a:srgbClr val="FF0000"/>
                </a:solidFill>
              </a:rPr>
              <a:t>检查报告复印件</a:t>
            </a:r>
          </a:p>
          <a:p>
            <a:pPr lvl="0"/>
            <a:r>
              <a:rPr lang="en-US" altLang="zh-CN" dirty="0" smtClean="0"/>
              <a:t>9</a:t>
            </a:r>
            <a:r>
              <a:rPr lang="zh-CN" altLang="en-US" dirty="0" smtClean="0"/>
              <a:t>、出险员工病情</a:t>
            </a:r>
            <a:r>
              <a:rPr lang="zh-CN" altLang="en-US" dirty="0" smtClean="0">
                <a:solidFill>
                  <a:srgbClr val="FF0000"/>
                </a:solidFill>
              </a:rPr>
              <a:t>诊断证明书复印件</a:t>
            </a:r>
          </a:p>
          <a:p>
            <a:pPr lvl="0"/>
            <a:endParaRPr lang="zh-CN" altLang="en-US" dirty="0"/>
          </a:p>
        </p:txBody>
      </p:sp>
      <p:sp>
        <p:nvSpPr>
          <p:cNvPr id="4" name="标题 1"/>
          <p:cNvSpPr txBox="1">
            <a:spLocks/>
          </p:cNvSpPr>
          <p:nvPr/>
        </p:nvSpPr>
        <p:spPr>
          <a:xfrm>
            <a:off x="571472" y="0"/>
            <a:ext cx="4932040" cy="1143000"/>
          </a:xfrm>
          <a:prstGeom prst="rect">
            <a:avLst/>
          </a:prstGeom>
        </p:spPr>
        <p:txBody>
          <a:bodyPr vert="horz" lIns="91440" tIns="45720" rIns="91440" bIns="45720" rtlCol="0" anchor="ctr">
            <a:normAutofit/>
          </a:bodyPr>
          <a:lstStyle/>
          <a:p>
            <a:pPr lvl="0">
              <a:spcBef>
                <a:spcPct val="0"/>
              </a:spcBef>
              <a:defRPr/>
            </a:pPr>
            <a:r>
              <a:rPr lang="zh-CN" altLang="en-US" sz="3200" b="1" dirty="0" smtClean="0">
                <a:solidFill>
                  <a:srgbClr val="0000FF"/>
                </a:solidFill>
                <a:effectLst>
                  <a:outerShdw blurRad="38100" dist="38100" dir="2700000" algn="tl">
                    <a:srgbClr val="000000">
                      <a:alpha val="43137"/>
                    </a:srgbClr>
                  </a:outerShdw>
                </a:effectLst>
              </a:rPr>
              <a:t>五险业务办理指南</a:t>
            </a:r>
            <a:r>
              <a:rPr lang="en-US" altLang="zh-CN" sz="3200" b="1" dirty="0" smtClean="0">
                <a:solidFill>
                  <a:srgbClr val="0000FF"/>
                </a:solidFill>
                <a:effectLst>
                  <a:outerShdw blurRad="38100" dist="38100" dir="2700000" algn="tl">
                    <a:srgbClr val="000000">
                      <a:alpha val="43137"/>
                    </a:srgbClr>
                  </a:outerShdw>
                </a:effectLst>
              </a:rPr>
              <a:t>-</a:t>
            </a:r>
            <a:r>
              <a:rPr lang="zh-CN" altLang="en-US" sz="3200" b="1" dirty="0" smtClean="0">
                <a:solidFill>
                  <a:srgbClr val="0000FF"/>
                </a:solidFill>
                <a:effectLst>
                  <a:outerShdw blurRad="38100" dist="38100" dir="2700000" algn="tl">
                    <a:srgbClr val="000000">
                      <a:alpha val="43137"/>
                    </a:srgbClr>
                  </a:outerShdw>
                </a:effectLst>
              </a:rPr>
              <a:t>工伤</a:t>
            </a:r>
            <a:endParaRPr kumimoji="0" lang="zh-CN" altLang="en-US" sz="32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微软雅黑" pitchFamily="34" charset="-122"/>
              <a:ea typeface="微软雅黑" pitchFamily="34" charset="-122"/>
              <a:cs typeface="+mj-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00034" y="948690"/>
            <a:ext cx="8358246" cy="5909310"/>
          </a:xfrm>
          <a:prstGeom prst="rect">
            <a:avLst/>
          </a:prstGeom>
        </p:spPr>
        <p:txBody>
          <a:bodyPr wrap="square">
            <a:spAutoFit/>
          </a:bodyPr>
          <a:lstStyle/>
          <a:p>
            <a:pPr eaLnBrk="0" fontAlgn="base" hangingPunct="0">
              <a:spcBef>
                <a:spcPct val="0"/>
              </a:spcBef>
              <a:spcAft>
                <a:spcPct val="0"/>
              </a:spcAft>
            </a:pPr>
            <a:r>
              <a:rPr lang="zh-CN" altLang="en-US" b="1" dirty="0" smtClean="0">
                <a:latin typeface="Cambria" pitchFamily="18" charset="0"/>
                <a:ea typeface="宋体" pitchFamily="2" charset="-122"/>
                <a:cs typeface="Times New Roman" pitchFamily="18" charset="0"/>
              </a:rPr>
              <a:t>四、工伤劳动能力鉴定：</a:t>
            </a:r>
            <a:endParaRPr lang="en-US" altLang="zh-CN" b="1" dirty="0" smtClean="0">
              <a:latin typeface="Cambria" pitchFamily="18" charset="0"/>
              <a:ea typeface="宋体" pitchFamily="2" charset="-122"/>
              <a:cs typeface="Times New Roman" pitchFamily="18" charset="0"/>
            </a:endParaRPr>
          </a:p>
          <a:p>
            <a:pPr eaLnBrk="0" fontAlgn="base" hangingPunct="0">
              <a:spcBef>
                <a:spcPct val="0"/>
              </a:spcBef>
              <a:spcAft>
                <a:spcPct val="0"/>
              </a:spcAft>
            </a:pPr>
            <a:endParaRPr lang="en-US" altLang="zh-CN" b="1" dirty="0" smtClean="0">
              <a:latin typeface="Cambria" pitchFamily="18" charset="0"/>
              <a:ea typeface="宋体" pitchFamily="2" charset="-122"/>
              <a:cs typeface="Times New Roman" pitchFamily="18" charset="0"/>
            </a:endParaRPr>
          </a:p>
          <a:p>
            <a:pPr eaLnBrk="0" fontAlgn="base" hangingPunct="0">
              <a:spcBef>
                <a:spcPct val="0"/>
              </a:spcBef>
              <a:spcAft>
                <a:spcPct val="0"/>
              </a:spcAft>
            </a:pPr>
            <a:r>
              <a:rPr lang="zh-CN" altLang="en-US" dirty="0" smtClean="0">
                <a:latin typeface="Cambria" pitchFamily="18" charset="0"/>
                <a:ea typeface="宋体" pitchFamily="2" charset="-122"/>
                <a:cs typeface="Times New Roman" pitchFamily="18" charset="0"/>
              </a:rPr>
              <a:t>         工伤员工医疗期终结后，如需劳动能力鉴定的，可向社保局申请劳动能力鉴定，社保局受理后员工需到厦门指定的医院进行伤残程度（等级）和护理依赖程度评估，再由社保局鉴定等级，</a:t>
            </a:r>
            <a:r>
              <a:rPr lang="zh-CN" altLang="en-US" dirty="0" smtClean="0">
                <a:solidFill>
                  <a:srgbClr val="FF0000"/>
                </a:solidFill>
                <a:latin typeface="Cambria" pitchFamily="18" charset="0"/>
                <a:ea typeface="宋体" pitchFamily="2" charset="-122"/>
                <a:cs typeface="Times New Roman" pitchFamily="18" charset="0"/>
              </a:rPr>
              <a:t>如果员工在异地的</a:t>
            </a:r>
            <a:r>
              <a:rPr lang="zh-CN" altLang="en-US" dirty="0" smtClean="0">
                <a:latin typeface="Cambria" pitchFamily="18" charset="0"/>
                <a:ea typeface="宋体" pitchFamily="2" charset="-122"/>
                <a:cs typeface="Times New Roman" pitchFamily="18" charset="0"/>
              </a:rPr>
              <a:t>，需要确定异地劳动能力鉴定的正式机构全称，由厦门社保局委托异地部门鉴定。劳动能力鉴定需提供以下资料：</a:t>
            </a:r>
            <a:endParaRPr lang="en-US" altLang="zh-CN" dirty="0" smtClean="0">
              <a:latin typeface="Cambria" pitchFamily="18" charset="0"/>
              <a:ea typeface="宋体" pitchFamily="2" charset="-122"/>
              <a:cs typeface="Times New Roman" pitchFamily="18" charset="0"/>
            </a:endParaRPr>
          </a:p>
          <a:p>
            <a:r>
              <a:rPr lang="en-US" altLang="zh-CN" dirty="0" smtClean="0"/>
              <a:t>1</a:t>
            </a:r>
            <a:r>
              <a:rPr lang="zh-CN" altLang="en-US" dirty="0" smtClean="0"/>
              <a:t>、工伤认定书；</a:t>
            </a:r>
            <a:endParaRPr lang="en-US" altLang="zh-CN" dirty="0" smtClean="0"/>
          </a:p>
          <a:p>
            <a:r>
              <a:rPr lang="en-US" altLang="zh-CN" dirty="0" smtClean="0"/>
              <a:t>2</a:t>
            </a:r>
            <a:r>
              <a:rPr lang="zh-CN" altLang="en-US" dirty="0" smtClean="0"/>
              <a:t>、</a:t>
            </a:r>
            <a:r>
              <a:rPr lang="en-US" altLang="zh-CN" dirty="0" smtClean="0"/>
              <a:t>《</a:t>
            </a:r>
            <a:r>
              <a:rPr lang="zh-CN" altLang="en-US" dirty="0" smtClean="0"/>
              <a:t>厦门市职工因工负伤丧失劳动能力鉴定表</a:t>
            </a:r>
            <a:r>
              <a:rPr lang="en-US" altLang="zh-CN" dirty="0" smtClean="0"/>
              <a:t>》</a:t>
            </a:r>
            <a:r>
              <a:rPr lang="zh-CN" altLang="en-US" dirty="0" smtClean="0"/>
              <a:t>一份（加贴一寸照片、用人单位加盖公章）；</a:t>
            </a:r>
            <a:r>
              <a:rPr lang="zh-CN" altLang="en-US" dirty="0" smtClean="0">
                <a:solidFill>
                  <a:srgbClr val="FF0000"/>
                </a:solidFill>
              </a:rPr>
              <a:t>如在异地做鉴定的提供异地劳动能力鉴定书</a:t>
            </a:r>
            <a:r>
              <a:rPr lang="zh-CN" altLang="en-US" dirty="0" smtClean="0"/>
              <a:t>；</a:t>
            </a:r>
          </a:p>
          <a:p>
            <a:r>
              <a:rPr lang="en-US" altLang="zh-CN" dirty="0" smtClean="0"/>
              <a:t>3</a:t>
            </a:r>
            <a:r>
              <a:rPr lang="zh-CN" altLang="en-US" dirty="0" smtClean="0"/>
              <a:t>、指定医院医生填写的</a:t>
            </a:r>
            <a:r>
              <a:rPr lang="en-US" altLang="zh-CN" dirty="0" smtClean="0"/>
              <a:t>《</a:t>
            </a:r>
            <a:r>
              <a:rPr lang="zh-CN" altLang="en-US" dirty="0" smtClean="0"/>
              <a:t>工伤职工医疗终结临床体检与诊断表</a:t>
            </a:r>
            <a:r>
              <a:rPr lang="en-US" altLang="zh-CN" dirty="0" smtClean="0"/>
              <a:t>》</a:t>
            </a:r>
            <a:r>
              <a:rPr lang="zh-CN" altLang="en-US" dirty="0" smtClean="0"/>
              <a:t>一份（加盖医院公章）并附医院各种检查报告单；</a:t>
            </a:r>
          </a:p>
          <a:p>
            <a:r>
              <a:rPr lang="en-US" altLang="zh-CN" dirty="0" smtClean="0"/>
              <a:t>4</a:t>
            </a:r>
            <a:r>
              <a:rPr lang="zh-CN" altLang="en-US" dirty="0" smtClean="0"/>
              <a:t>、职工工伤全部病历资料、医疗检查报告单、诊断书等资料复印件一份，身份证复印件一份；</a:t>
            </a:r>
          </a:p>
          <a:p>
            <a:r>
              <a:rPr lang="en-US" altLang="zh-CN" dirty="0" smtClean="0"/>
              <a:t>5</a:t>
            </a:r>
            <a:r>
              <a:rPr lang="zh-CN" altLang="en-US" dirty="0" smtClean="0"/>
              <a:t>、职业病患者，应提供由市疾病控制中心职业病诊断组出具的职业病诊断结论书；</a:t>
            </a:r>
          </a:p>
          <a:p>
            <a:r>
              <a:rPr lang="en-US" altLang="zh-CN" dirty="0" smtClean="0"/>
              <a:t>6</a:t>
            </a:r>
            <a:r>
              <a:rPr lang="zh-CN" altLang="en-US" dirty="0" smtClean="0"/>
              <a:t>、肢残、烧伤等体表伤残者，应提交伤残部位四寸彩照一张；</a:t>
            </a:r>
          </a:p>
          <a:p>
            <a:r>
              <a:rPr lang="en-US" altLang="zh-CN" dirty="0" smtClean="0"/>
              <a:t>7</a:t>
            </a:r>
            <a:r>
              <a:rPr lang="zh-CN" altLang="en-US" dirty="0" smtClean="0"/>
              <a:t>、缴交鉴定费（可报销）；</a:t>
            </a:r>
            <a:endParaRPr lang="zh-CN" altLang="en-US" dirty="0" smtClean="0">
              <a:latin typeface="Cambria" pitchFamily="18" charset="0"/>
              <a:ea typeface="宋体" pitchFamily="2" charset="-122"/>
              <a:cs typeface="Times New Roman" pitchFamily="18" charset="0"/>
            </a:endParaRPr>
          </a:p>
          <a:p>
            <a:pPr eaLnBrk="0" fontAlgn="base" hangingPunct="0">
              <a:spcBef>
                <a:spcPct val="0"/>
              </a:spcBef>
              <a:spcAft>
                <a:spcPct val="0"/>
              </a:spcAft>
            </a:pPr>
            <a:endParaRPr lang="en-US" altLang="zh-CN" dirty="0" smtClean="0">
              <a:latin typeface="Cambria" pitchFamily="18" charset="0"/>
              <a:ea typeface="宋体" pitchFamily="2" charset="-122"/>
              <a:cs typeface="Times New Roman" pitchFamily="18" charset="0"/>
            </a:endParaRPr>
          </a:p>
          <a:p>
            <a:pPr eaLnBrk="0" fontAlgn="base" hangingPunct="0">
              <a:spcBef>
                <a:spcPct val="0"/>
              </a:spcBef>
              <a:spcAft>
                <a:spcPct val="0"/>
              </a:spcAft>
            </a:pPr>
            <a:r>
              <a:rPr lang="zh-CN" altLang="en-US" b="1" dirty="0" smtClean="0">
                <a:solidFill>
                  <a:schemeClr val="accent6">
                    <a:lumMod val="50000"/>
                  </a:schemeClr>
                </a:solidFill>
                <a:latin typeface="Cambria" pitchFamily="18" charset="0"/>
                <a:ea typeface="宋体" pitchFamily="2" charset="-122"/>
                <a:cs typeface="Times New Roman" pitchFamily="18" charset="0"/>
              </a:rPr>
              <a:t>注意事项：</a:t>
            </a:r>
            <a:endParaRPr lang="en-US" altLang="zh-CN" b="1" dirty="0" smtClean="0">
              <a:solidFill>
                <a:schemeClr val="accent6">
                  <a:lumMod val="50000"/>
                </a:schemeClr>
              </a:solidFill>
              <a:latin typeface="Cambria" pitchFamily="18" charset="0"/>
              <a:ea typeface="宋体" pitchFamily="2" charset="-122"/>
              <a:cs typeface="Times New Roman" pitchFamily="18" charset="0"/>
            </a:endParaRPr>
          </a:p>
          <a:p>
            <a:pPr eaLnBrk="0" fontAlgn="base" hangingPunct="0">
              <a:spcBef>
                <a:spcPct val="0"/>
              </a:spcBef>
              <a:spcAft>
                <a:spcPct val="0"/>
              </a:spcAft>
            </a:pPr>
            <a:r>
              <a:rPr lang="zh-CN" altLang="en-US" b="1" dirty="0" smtClean="0">
                <a:solidFill>
                  <a:schemeClr val="accent6">
                    <a:lumMod val="50000"/>
                  </a:schemeClr>
                </a:solidFill>
                <a:latin typeface="Cambria" pitchFamily="18" charset="0"/>
                <a:ea typeface="宋体" pitchFamily="2" charset="-122"/>
                <a:cs typeface="Times New Roman" pitchFamily="18" charset="0"/>
              </a:rPr>
              <a:t>若员工放弃办理劳动能力鉴定，则需员工提供</a:t>
            </a:r>
            <a:r>
              <a:rPr lang="en-US" altLang="zh-CN" b="1" dirty="0" smtClean="0">
                <a:solidFill>
                  <a:schemeClr val="accent6">
                    <a:lumMod val="50000"/>
                  </a:schemeClr>
                </a:solidFill>
                <a:latin typeface="Cambria" pitchFamily="18" charset="0"/>
                <a:ea typeface="宋体" pitchFamily="2" charset="-122"/>
                <a:cs typeface="Times New Roman" pitchFamily="18" charset="0"/>
              </a:rPr>
              <a:t>《</a:t>
            </a:r>
            <a:r>
              <a:rPr lang="zh-CN" altLang="en-US" b="1" dirty="0" smtClean="0">
                <a:solidFill>
                  <a:schemeClr val="accent6">
                    <a:lumMod val="50000"/>
                  </a:schemeClr>
                </a:solidFill>
                <a:latin typeface="Cambria" pitchFamily="18" charset="0"/>
                <a:ea typeface="宋体" pitchFamily="2" charset="-122"/>
                <a:cs typeface="Times New Roman" pitchFamily="18" charset="0"/>
              </a:rPr>
              <a:t>工伤职工自愿不做鉴定保证书</a:t>
            </a:r>
            <a:r>
              <a:rPr lang="en-US" altLang="zh-CN" b="1" dirty="0" smtClean="0">
                <a:solidFill>
                  <a:schemeClr val="accent6">
                    <a:lumMod val="50000"/>
                  </a:schemeClr>
                </a:solidFill>
                <a:latin typeface="Cambria" pitchFamily="18" charset="0"/>
                <a:ea typeface="宋体" pitchFamily="2" charset="-122"/>
                <a:cs typeface="Times New Roman" pitchFamily="18" charset="0"/>
              </a:rPr>
              <a:t>》</a:t>
            </a:r>
            <a:r>
              <a:rPr lang="zh-CN" altLang="en-US" b="1" dirty="0" smtClean="0">
                <a:solidFill>
                  <a:schemeClr val="accent6">
                    <a:lumMod val="50000"/>
                  </a:schemeClr>
                </a:solidFill>
                <a:latin typeface="Cambria" pitchFamily="18" charset="0"/>
                <a:ea typeface="宋体" pitchFamily="2" charset="-122"/>
                <a:cs typeface="Times New Roman" pitchFamily="18" charset="0"/>
              </a:rPr>
              <a:t>原件。</a:t>
            </a:r>
          </a:p>
        </p:txBody>
      </p:sp>
      <p:sp>
        <p:nvSpPr>
          <p:cNvPr id="4" name="标题 1"/>
          <p:cNvSpPr txBox="1">
            <a:spLocks/>
          </p:cNvSpPr>
          <p:nvPr/>
        </p:nvSpPr>
        <p:spPr>
          <a:xfrm>
            <a:off x="571472" y="0"/>
            <a:ext cx="4932040" cy="1143000"/>
          </a:xfrm>
          <a:prstGeom prst="rect">
            <a:avLst/>
          </a:prstGeom>
        </p:spPr>
        <p:txBody>
          <a:bodyPr vert="horz" lIns="91440" tIns="45720" rIns="91440" bIns="45720" rtlCol="0" anchor="ctr">
            <a:normAutofit/>
          </a:bodyPr>
          <a:lstStyle/>
          <a:p>
            <a:pPr lvl="0">
              <a:spcBef>
                <a:spcPct val="0"/>
              </a:spcBef>
              <a:defRPr/>
            </a:pPr>
            <a:r>
              <a:rPr lang="zh-CN" altLang="en-US" sz="3200" b="1" dirty="0" smtClean="0">
                <a:solidFill>
                  <a:srgbClr val="0000FF"/>
                </a:solidFill>
                <a:effectLst>
                  <a:outerShdw blurRad="38100" dist="38100" dir="2700000" algn="tl">
                    <a:srgbClr val="000000">
                      <a:alpha val="43137"/>
                    </a:srgbClr>
                  </a:outerShdw>
                </a:effectLst>
              </a:rPr>
              <a:t>五险业务办理指南</a:t>
            </a:r>
            <a:r>
              <a:rPr lang="en-US" altLang="zh-CN" sz="3200" b="1" dirty="0" smtClean="0">
                <a:solidFill>
                  <a:srgbClr val="0000FF"/>
                </a:solidFill>
                <a:effectLst>
                  <a:outerShdw blurRad="38100" dist="38100" dir="2700000" algn="tl">
                    <a:srgbClr val="000000">
                      <a:alpha val="43137"/>
                    </a:srgbClr>
                  </a:outerShdw>
                </a:effectLst>
              </a:rPr>
              <a:t>-</a:t>
            </a:r>
            <a:r>
              <a:rPr lang="zh-CN" altLang="en-US" sz="3200" b="1" dirty="0" smtClean="0">
                <a:solidFill>
                  <a:srgbClr val="0000FF"/>
                </a:solidFill>
                <a:effectLst>
                  <a:outerShdw blurRad="38100" dist="38100" dir="2700000" algn="tl">
                    <a:srgbClr val="000000">
                      <a:alpha val="43137"/>
                    </a:srgbClr>
                  </a:outerShdw>
                </a:effectLst>
              </a:rPr>
              <a:t>工伤</a:t>
            </a:r>
            <a:endParaRPr lang="zh-CN" altLang="en-US" sz="32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285720" y="642918"/>
            <a:ext cx="8643966" cy="4837181"/>
          </a:xfrm>
          <a:prstGeom prst="rect">
            <a:avLst/>
          </a:prstGeom>
          <a:noFill/>
          <a:ln w="9525">
            <a:noFill/>
            <a:miter lim="800000"/>
            <a:headEnd/>
            <a:tailEnd/>
          </a:ln>
          <a:effectLst/>
        </p:spPr>
        <p:txBody>
          <a:bodyPr vert="horz" wrap="square" lIns="91440" tIns="126960" rIns="91440" bIns="0" numCol="1" anchor="ctr" anchorCtr="0" compatLnSpc="1">
            <a:prstTxWarp prst="textNoShape">
              <a:avLst/>
            </a:prstTxWarp>
            <a:spAutoFit/>
          </a:bodyPr>
          <a:lstStyle/>
          <a:p>
            <a:pPr marL="0" marR="0" lvl="0" indent="488950" algn="l" defTabSz="914400" rtl="0" eaLnBrk="1" fontAlgn="base" latinLnBrk="0" hangingPunct="1">
              <a:lnSpc>
                <a:spcPct val="100000"/>
              </a:lnSpc>
              <a:spcBef>
                <a:spcPct val="0"/>
              </a:spcBef>
              <a:spcAft>
                <a:spcPct val="0"/>
              </a:spcAft>
              <a:buClrTx/>
              <a:buSzTx/>
              <a:buFontTx/>
              <a:buNone/>
              <a:tabLst/>
            </a:pPr>
            <a:r>
              <a:rPr lang="zh-CN" altLang="en-US" b="1" dirty="0" smtClean="0">
                <a:latin typeface="Cambria" pitchFamily="18" charset="0"/>
                <a:ea typeface="宋体" pitchFamily="2" charset="-122"/>
                <a:cs typeface="Times New Roman" pitchFamily="18" charset="0"/>
              </a:rPr>
              <a:t>五</a:t>
            </a:r>
            <a:r>
              <a:rPr kumimoji="0" lang="zh-CN" b="1" i="0" u="none" strike="noStrike" cap="none" normalizeH="0" baseline="0" dirty="0" smtClean="0">
                <a:ln>
                  <a:noFill/>
                </a:ln>
                <a:effectLst/>
                <a:latin typeface="Cambria" pitchFamily="18" charset="0"/>
                <a:ea typeface="宋体" pitchFamily="2" charset="-122"/>
                <a:cs typeface="Times New Roman" pitchFamily="18" charset="0"/>
              </a:rPr>
              <a:t>、工伤保险待遇的申领</a:t>
            </a:r>
            <a:r>
              <a:rPr kumimoji="0" lang="zh-CN" altLang="en-US" b="1" i="0" u="none" strike="noStrike" cap="none" normalizeH="0" baseline="0" dirty="0" smtClean="0">
                <a:ln>
                  <a:noFill/>
                </a:ln>
                <a:effectLst/>
                <a:latin typeface="Cambria" pitchFamily="18" charset="0"/>
                <a:ea typeface="宋体" pitchFamily="2" charset="-122"/>
                <a:cs typeface="Times New Roman" pitchFamily="18" charset="0"/>
              </a:rPr>
              <a:t>资料：</a:t>
            </a:r>
          </a:p>
          <a:p>
            <a:r>
              <a:rPr lang="en-US" dirty="0" smtClean="0"/>
              <a:t>1</a:t>
            </a:r>
            <a:r>
              <a:rPr lang="zh-CN" altLang="en-US" dirty="0" smtClean="0"/>
              <a:t>、劳动能力鉴定书（属轻伤职工在医疗终结后</a:t>
            </a:r>
            <a:r>
              <a:rPr lang="zh-CN" altLang="en-US" dirty="0" smtClean="0">
                <a:solidFill>
                  <a:srgbClr val="FF0000"/>
                </a:solidFill>
              </a:rPr>
              <a:t>自愿放弃劳动能力鉴定的，提供</a:t>
            </a:r>
            <a:r>
              <a:rPr lang="en-US" altLang="zh-CN" dirty="0" smtClean="0">
                <a:solidFill>
                  <a:srgbClr val="FF0000"/>
                </a:solidFill>
              </a:rPr>
              <a:t>《</a:t>
            </a:r>
            <a:r>
              <a:rPr lang="zh-CN" altLang="en-US" dirty="0" smtClean="0">
                <a:solidFill>
                  <a:srgbClr val="FF0000"/>
                </a:solidFill>
              </a:rPr>
              <a:t>厦门市工伤职工医疗终结临床体检与诊断表</a:t>
            </a:r>
            <a:r>
              <a:rPr lang="en-US" altLang="zh-CN" dirty="0" smtClean="0">
                <a:solidFill>
                  <a:srgbClr val="FF0000"/>
                </a:solidFill>
              </a:rPr>
              <a:t>》</a:t>
            </a:r>
            <a:r>
              <a:rPr lang="zh-CN" altLang="en-US" dirty="0" smtClean="0">
                <a:solidFill>
                  <a:srgbClr val="FF0000"/>
                </a:solidFill>
              </a:rPr>
              <a:t>）原件；</a:t>
            </a:r>
            <a:endParaRPr lang="en-US" altLang="zh-CN" dirty="0" smtClean="0">
              <a:solidFill>
                <a:srgbClr val="FF0000"/>
              </a:solidFill>
            </a:endParaRPr>
          </a:p>
          <a:p>
            <a:r>
              <a:rPr lang="en-US" altLang="zh-CN" dirty="0" smtClean="0"/>
              <a:t>2</a:t>
            </a:r>
            <a:r>
              <a:rPr lang="zh-CN" altLang="en-US" dirty="0" smtClean="0"/>
              <a:t>、 </a:t>
            </a:r>
            <a:r>
              <a:rPr lang="en-US" altLang="zh-CN" dirty="0" smtClean="0">
                <a:solidFill>
                  <a:srgbClr val="FF0000"/>
                </a:solidFill>
              </a:rPr>
              <a:t>《</a:t>
            </a:r>
            <a:r>
              <a:rPr lang="zh-CN" altLang="en-US" dirty="0" smtClean="0">
                <a:solidFill>
                  <a:srgbClr val="FF0000"/>
                </a:solidFill>
              </a:rPr>
              <a:t>厦门市工伤保险待遇审核表</a:t>
            </a:r>
            <a:r>
              <a:rPr lang="en-US" altLang="zh-CN" dirty="0" smtClean="0">
                <a:solidFill>
                  <a:srgbClr val="FF0000"/>
                </a:solidFill>
              </a:rPr>
              <a:t>》</a:t>
            </a:r>
            <a:r>
              <a:rPr lang="zh-CN" altLang="en-US" dirty="0" smtClean="0"/>
              <a:t>或</a:t>
            </a:r>
            <a:r>
              <a:rPr lang="en-US" altLang="zh-CN" dirty="0" smtClean="0"/>
              <a:t>《</a:t>
            </a:r>
            <a:r>
              <a:rPr lang="zh-CN" altLang="en-US" dirty="0" smtClean="0"/>
              <a:t>一次性工伤医疗补助金申请表</a:t>
            </a:r>
            <a:r>
              <a:rPr lang="en-US" altLang="zh-CN" dirty="0" smtClean="0"/>
              <a:t>》</a:t>
            </a:r>
            <a:r>
              <a:rPr lang="zh-CN" altLang="en-US" dirty="0" smtClean="0"/>
              <a:t>； </a:t>
            </a:r>
          </a:p>
          <a:p>
            <a:r>
              <a:rPr lang="en-US" dirty="0" smtClean="0"/>
              <a:t>3</a:t>
            </a:r>
            <a:r>
              <a:rPr lang="zh-CN" altLang="en-US" dirty="0" smtClean="0"/>
              <a:t>、员工身份证复印件；</a:t>
            </a:r>
          </a:p>
          <a:p>
            <a:r>
              <a:rPr lang="en-US" dirty="0" smtClean="0"/>
              <a:t>4</a:t>
            </a:r>
            <a:r>
              <a:rPr lang="zh-CN" altLang="en-US" dirty="0" smtClean="0"/>
              <a:t>、员工社保卡原件；</a:t>
            </a:r>
          </a:p>
          <a:p>
            <a:r>
              <a:rPr lang="en-US" dirty="0" smtClean="0"/>
              <a:t>5</a:t>
            </a:r>
            <a:r>
              <a:rPr lang="zh-CN" altLang="en-US" dirty="0" smtClean="0"/>
              <a:t>、工伤医疗病历本、入院记录、出院小结、疾病诊断证明</a:t>
            </a:r>
            <a:r>
              <a:rPr lang="zh-CN" altLang="en-US" dirty="0" smtClean="0">
                <a:solidFill>
                  <a:srgbClr val="FF0000"/>
                </a:solidFill>
              </a:rPr>
              <a:t>（各</a:t>
            </a:r>
            <a:r>
              <a:rPr lang="en-US" altLang="zh-CN" dirty="0" smtClean="0">
                <a:solidFill>
                  <a:srgbClr val="FF0000"/>
                </a:solidFill>
              </a:rPr>
              <a:t>1</a:t>
            </a:r>
            <a:r>
              <a:rPr lang="zh-CN" altLang="en-US" dirty="0" smtClean="0">
                <a:solidFill>
                  <a:srgbClr val="FF0000"/>
                </a:solidFill>
              </a:rPr>
              <a:t>份复印件）</a:t>
            </a:r>
            <a:r>
              <a:rPr lang="zh-CN" altLang="en-US" dirty="0" smtClean="0"/>
              <a:t>；</a:t>
            </a:r>
          </a:p>
          <a:p>
            <a:r>
              <a:rPr lang="en-US" dirty="0" smtClean="0"/>
              <a:t>6</a:t>
            </a:r>
            <a:r>
              <a:rPr lang="zh-CN" altLang="en-US" dirty="0" smtClean="0"/>
              <a:t>、</a:t>
            </a:r>
            <a:r>
              <a:rPr lang="en-US" dirty="0" smtClean="0">
                <a:solidFill>
                  <a:srgbClr val="FF0000"/>
                </a:solidFill>
              </a:rPr>
              <a:t>1</a:t>
            </a:r>
            <a:r>
              <a:rPr lang="zh-CN" altLang="en-US" dirty="0" smtClean="0">
                <a:solidFill>
                  <a:srgbClr val="FF0000"/>
                </a:solidFill>
              </a:rPr>
              <a:t>张一寸免冠彩色照片</a:t>
            </a:r>
          </a:p>
          <a:p>
            <a:r>
              <a:rPr lang="en-US" dirty="0" smtClean="0"/>
              <a:t>7</a:t>
            </a:r>
            <a:r>
              <a:rPr lang="zh-CN" altLang="en-US" dirty="0" smtClean="0"/>
              <a:t>、如有拍</a:t>
            </a:r>
            <a:r>
              <a:rPr lang="en-US" dirty="0" smtClean="0"/>
              <a:t>X</a:t>
            </a:r>
            <a:r>
              <a:rPr lang="zh-CN" altLang="en-US" dirty="0" smtClean="0"/>
              <a:t>光片等请提供相应的检查报告</a:t>
            </a:r>
            <a:r>
              <a:rPr lang="zh-CN" altLang="en-US" dirty="0" smtClean="0">
                <a:solidFill>
                  <a:srgbClr val="FF0000"/>
                </a:solidFill>
              </a:rPr>
              <a:t>复印件</a:t>
            </a:r>
            <a:r>
              <a:rPr lang="zh-CN" altLang="en-US" dirty="0" smtClean="0"/>
              <a:t>；</a:t>
            </a:r>
          </a:p>
          <a:p>
            <a:r>
              <a:rPr lang="en-US" dirty="0" smtClean="0"/>
              <a:t>8</a:t>
            </a:r>
            <a:r>
              <a:rPr lang="zh-CN" altLang="en-US" dirty="0" smtClean="0"/>
              <a:t>、医疗费发票原件及对应费用汇总清单（须是财税部门监制的正规发票；必须加盖医院财务章）；</a:t>
            </a:r>
            <a:r>
              <a:rPr lang="en-US" altLang="zh-CN" dirty="0" smtClean="0">
                <a:solidFill>
                  <a:srgbClr val="FF0000"/>
                </a:solidFill>
              </a:rPr>
              <a:t>【</a:t>
            </a:r>
            <a:r>
              <a:rPr lang="zh-CN" altLang="en-US" dirty="0" smtClean="0">
                <a:solidFill>
                  <a:srgbClr val="FF0000"/>
                </a:solidFill>
              </a:rPr>
              <a:t>如果医疗费发票由商业保险机构报销留存的，提供加盖该机构公章的分割单据及原始票据客户联复印件，并提供申领人的书面情况说明</a:t>
            </a:r>
            <a:r>
              <a:rPr lang="en-US" altLang="zh-CN" dirty="0" smtClean="0">
                <a:solidFill>
                  <a:srgbClr val="FF0000"/>
                </a:solidFill>
              </a:rPr>
              <a:t>】 </a:t>
            </a:r>
          </a:p>
          <a:p>
            <a:r>
              <a:rPr lang="en-US" dirty="0" smtClean="0"/>
              <a:t>10</a:t>
            </a:r>
            <a:r>
              <a:rPr lang="zh-CN" altLang="en-US" dirty="0" smtClean="0"/>
              <a:t>、其他：</a:t>
            </a:r>
          </a:p>
          <a:p>
            <a:r>
              <a:rPr lang="zh-CN" altLang="en-US" dirty="0" smtClean="0"/>
              <a:t>属交通事故的，提供交通事故经济赔偿调解书（交警部门盖章）或人民法院判决书复印件；</a:t>
            </a:r>
          </a:p>
          <a:p>
            <a:r>
              <a:rPr lang="zh-CN" altLang="en-US" dirty="0" smtClean="0"/>
              <a:t>属其他第三者责任导致的，提供人民法院的判决书或其它经济赔偿协议书（调解书）等有效证明复印件；</a:t>
            </a:r>
            <a:endParaRPr lang="zh-CN" altLang="en-US" dirty="0"/>
          </a:p>
        </p:txBody>
      </p:sp>
      <p:sp>
        <p:nvSpPr>
          <p:cNvPr id="4" name="标题 1"/>
          <p:cNvSpPr txBox="1">
            <a:spLocks/>
          </p:cNvSpPr>
          <p:nvPr/>
        </p:nvSpPr>
        <p:spPr>
          <a:xfrm>
            <a:off x="214282" y="0"/>
            <a:ext cx="4932040" cy="928670"/>
          </a:xfrm>
          <a:prstGeom prst="rect">
            <a:avLst/>
          </a:prstGeom>
        </p:spPr>
        <p:txBody>
          <a:bodyPr vert="horz" lIns="91440" tIns="45720" rIns="91440" bIns="45720" rtlCol="0" anchor="ctr">
            <a:normAutofit fontScale="85000" lnSpcReduction="10000"/>
          </a:bodyPr>
          <a:lstStyle/>
          <a:p>
            <a:pPr lvl="0">
              <a:spcBef>
                <a:spcPct val="0"/>
              </a:spcBef>
              <a:defRPr/>
            </a:pPr>
            <a:r>
              <a:rPr lang="zh-CN" altLang="en-US" sz="4000" b="1" dirty="0" smtClean="0">
                <a:solidFill>
                  <a:srgbClr val="0000FF"/>
                </a:solidFill>
                <a:effectLst>
                  <a:outerShdw blurRad="38100" dist="38100" dir="2700000" algn="tl">
                    <a:srgbClr val="000000">
                      <a:alpha val="43137"/>
                    </a:srgbClr>
                  </a:outerShdw>
                </a:effectLst>
              </a:rPr>
              <a:t>五险业务办理指南</a:t>
            </a:r>
            <a:r>
              <a:rPr lang="en-US" altLang="zh-CN" sz="4000" b="1" dirty="0" smtClean="0">
                <a:solidFill>
                  <a:srgbClr val="0000FF"/>
                </a:solidFill>
                <a:effectLst>
                  <a:outerShdw blurRad="38100" dist="38100" dir="2700000" algn="tl">
                    <a:srgbClr val="000000">
                      <a:alpha val="43137"/>
                    </a:srgbClr>
                  </a:outerShdw>
                </a:effectLst>
              </a:rPr>
              <a:t>-</a:t>
            </a:r>
            <a:r>
              <a:rPr lang="zh-CN" altLang="en-US" sz="4000" b="1" dirty="0" smtClean="0">
                <a:solidFill>
                  <a:srgbClr val="0000FF"/>
                </a:solidFill>
                <a:effectLst>
                  <a:outerShdw blurRad="38100" dist="38100" dir="2700000" algn="tl">
                    <a:srgbClr val="000000">
                      <a:alpha val="43137"/>
                    </a:srgbClr>
                  </a:outerShdw>
                </a:effectLst>
              </a:rPr>
              <a:t>工伤</a:t>
            </a:r>
            <a:endParaRPr lang="zh-CN" altLang="en-US" sz="40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5720" y="785794"/>
            <a:ext cx="8215370" cy="3139321"/>
          </a:xfrm>
          <a:prstGeom prst="rect">
            <a:avLst/>
          </a:prstGeom>
        </p:spPr>
        <p:txBody>
          <a:bodyPr wrap="square">
            <a:spAutoFit/>
          </a:bodyPr>
          <a:lstStyle/>
          <a:p>
            <a:pPr lvl="0" indent="488950" eaLnBrk="0" fontAlgn="base" hangingPunct="0">
              <a:spcBef>
                <a:spcPct val="0"/>
              </a:spcBef>
              <a:spcAft>
                <a:spcPct val="0"/>
              </a:spcAft>
            </a:pPr>
            <a:r>
              <a:rPr lang="zh-CN" altLang="en-US" b="1" dirty="0" smtClean="0">
                <a:solidFill>
                  <a:srgbClr val="FF00FF"/>
                </a:solidFill>
                <a:latin typeface="宋体" pitchFamily="2" charset="-122"/>
                <a:ea typeface="宋体" pitchFamily="2" charset="-122"/>
                <a:cs typeface="宋体" pitchFamily="2" charset="-122"/>
              </a:rPr>
              <a:t>职工因工死亡的工伤保险待遇的申领资料</a:t>
            </a:r>
            <a:r>
              <a:rPr lang="zh-CN" altLang="en-US" b="1" dirty="0" smtClean="0">
                <a:solidFill>
                  <a:srgbClr val="FF00FF"/>
                </a:solidFill>
                <a:latin typeface="宋体" pitchFamily="2" charset="-122"/>
                <a:ea typeface="宋体" pitchFamily="2" charset="-122"/>
                <a:cs typeface="宋体" pitchFamily="2" charset="-122"/>
                <a:sym typeface="Wingdings" pitchFamily="2" charset="2"/>
              </a:rPr>
              <a:t>：（</a:t>
            </a:r>
            <a:r>
              <a:rPr lang="en-US" altLang="zh-CN" b="1" dirty="0" smtClean="0">
                <a:solidFill>
                  <a:srgbClr val="FF00FF"/>
                </a:solidFill>
                <a:latin typeface="宋体" pitchFamily="2" charset="-122"/>
                <a:ea typeface="宋体" pitchFamily="2" charset="-122"/>
                <a:cs typeface="宋体" pitchFamily="2" charset="-122"/>
                <a:sym typeface="Wingdings" pitchFamily="2" charset="2"/>
              </a:rPr>
              <a:t>1</a:t>
            </a:r>
            <a:r>
              <a:rPr lang="zh-CN" altLang="en-US" b="1" dirty="0" smtClean="0">
                <a:solidFill>
                  <a:srgbClr val="FF00FF"/>
                </a:solidFill>
                <a:latin typeface="宋体" pitchFamily="2" charset="-122"/>
                <a:ea typeface="宋体" pitchFamily="2" charset="-122"/>
                <a:cs typeface="宋体" pitchFamily="2" charset="-122"/>
                <a:sym typeface="Wingdings" pitchFamily="2" charset="2"/>
              </a:rPr>
              <a:t>）</a:t>
            </a:r>
            <a:endParaRPr lang="zh-CN" altLang="en-US" b="1" dirty="0" smtClean="0">
              <a:solidFill>
                <a:srgbClr val="FF00FF"/>
              </a:solidFill>
              <a:latin typeface="Arial" pitchFamily="34" charset="0"/>
              <a:ea typeface="宋体" pitchFamily="2" charset="-122"/>
              <a:cs typeface="宋体" pitchFamily="2" charset="-122"/>
            </a:endParaRPr>
          </a:p>
          <a:p>
            <a:r>
              <a:rPr lang="en-US" dirty="0" smtClean="0"/>
              <a:t>1.</a:t>
            </a:r>
            <a:r>
              <a:rPr lang="zh-CN" altLang="en-US" dirty="0" smtClean="0"/>
              <a:t>填写</a:t>
            </a:r>
            <a:r>
              <a:rPr lang="en-US" altLang="zh-CN" dirty="0" smtClean="0"/>
              <a:t>《 </a:t>
            </a:r>
            <a:r>
              <a:rPr lang="zh-CN" altLang="en-US" dirty="0" smtClean="0"/>
              <a:t>厦门市工伤保险待遇审核表（</a:t>
            </a:r>
            <a:r>
              <a:rPr lang="en-US" dirty="0" smtClean="0"/>
              <a:t>1-4</a:t>
            </a:r>
            <a:r>
              <a:rPr lang="zh-CN" altLang="en-US" dirty="0" smtClean="0"/>
              <a:t>级、含工亡）</a:t>
            </a:r>
            <a:r>
              <a:rPr lang="en-US" altLang="zh-CN" dirty="0" smtClean="0"/>
              <a:t>》</a:t>
            </a:r>
            <a:r>
              <a:rPr lang="zh-CN" altLang="en-US" dirty="0" smtClean="0"/>
              <a:t>及小一寸彩照；</a:t>
            </a:r>
          </a:p>
          <a:p>
            <a:r>
              <a:rPr lang="en-US" dirty="0" smtClean="0"/>
              <a:t>2.</a:t>
            </a:r>
            <a:r>
              <a:rPr lang="zh-CN" altLang="en-US" dirty="0" smtClean="0"/>
              <a:t>工伤与职业病认定书及复印件一份（即工伤认定书）；</a:t>
            </a:r>
          </a:p>
          <a:p>
            <a:r>
              <a:rPr lang="en-US" dirty="0" smtClean="0"/>
              <a:t>3. </a:t>
            </a:r>
            <a:r>
              <a:rPr lang="zh-CN" altLang="en-US" dirty="0" smtClean="0"/>
              <a:t>医疗费发票及住院总费用清单原件（需正规发票及盖医院收费专用章）；</a:t>
            </a:r>
          </a:p>
          <a:p>
            <a:r>
              <a:rPr lang="en-US" dirty="0" smtClean="0"/>
              <a:t>4. </a:t>
            </a:r>
            <a:r>
              <a:rPr lang="zh-CN" altLang="en-US" dirty="0" smtClean="0"/>
              <a:t>门诊病历及出院小结清晰复印件；</a:t>
            </a:r>
          </a:p>
          <a:p>
            <a:r>
              <a:rPr lang="en-US" dirty="0" smtClean="0"/>
              <a:t>5. </a:t>
            </a:r>
            <a:r>
              <a:rPr lang="zh-CN" altLang="en-US" dirty="0" smtClean="0"/>
              <a:t>伤者社会卡及伤者身份证复印件各一份；</a:t>
            </a:r>
          </a:p>
          <a:p>
            <a:r>
              <a:rPr lang="en-US" dirty="0" smtClean="0"/>
              <a:t>6. </a:t>
            </a:r>
            <a:r>
              <a:rPr lang="zh-CN" altLang="en-US" dirty="0" smtClean="0"/>
              <a:t>待遇转入职工个人账户的，提供在厦门开户并带有银联标志的银行卡及复印件一份，并注明家庭地址及联系电话</a:t>
            </a:r>
            <a:r>
              <a:rPr lang="en-US" dirty="0" smtClean="0"/>
              <a:t>—</a:t>
            </a:r>
            <a:r>
              <a:rPr lang="zh-CN" altLang="en-US" dirty="0" smtClean="0"/>
              <a:t>员工家属提供。</a:t>
            </a:r>
            <a:endParaRPr lang="en-US" altLang="zh-CN" dirty="0" smtClean="0"/>
          </a:p>
          <a:p>
            <a:endParaRPr lang="en-US" altLang="zh-CN" dirty="0" smtClean="0"/>
          </a:p>
          <a:p>
            <a:endParaRPr lang="en-US" altLang="zh-CN" dirty="0" smtClean="0"/>
          </a:p>
          <a:p>
            <a:r>
              <a:rPr lang="en-US" altLang="zh-CN" dirty="0" smtClean="0"/>
              <a:t>                                                                                            </a:t>
            </a:r>
            <a:r>
              <a:rPr lang="zh-CN" altLang="en-US" dirty="0" smtClean="0"/>
              <a:t>（后续）</a:t>
            </a:r>
          </a:p>
        </p:txBody>
      </p:sp>
      <p:sp>
        <p:nvSpPr>
          <p:cNvPr id="4" name="标题 1"/>
          <p:cNvSpPr txBox="1">
            <a:spLocks/>
          </p:cNvSpPr>
          <p:nvPr/>
        </p:nvSpPr>
        <p:spPr>
          <a:xfrm>
            <a:off x="500034" y="0"/>
            <a:ext cx="4932040" cy="785794"/>
          </a:xfrm>
          <a:prstGeom prst="rect">
            <a:avLst/>
          </a:prstGeom>
        </p:spPr>
        <p:txBody>
          <a:bodyPr vert="horz" lIns="91440" tIns="45720" rIns="91440" bIns="45720" rtlCol="0" anchor="ctr">
            <a:normAutofit fontScale="85000" lnSpcReduction="10000"/>
          </a:bodyPr>
          <a:lstStyle/>
          <a:p>
            <a:pPr lvl="0">
              <a:spcBef>
                <a:spcPct val="0"/>
              </a:spcBef>
              <a:defRPr/>
            </a:pPr>
            <a:r>
              <a:rPr lang="zh-CN" altLang="en-US" sz="4000" b="1" dirty="0" smtClean="0">
                <a:solidFill>
                  <a:srgbClr val="0000FF"/>
                </a:solidFill>
                <a:effectLst>
                  <a:outerShdw blurRad="38100" dist="38100" dir="2700000" algn="tl">
                    <a:srgbClr val="000000">
                      <a:alpha val="43137"/>
                    </a:srgbClr>
                  </a:outerShdw>
                </a:effectLst>
              </a:rPr>
              <a:t>五险业务办理指南</a:t>
            </a:r>
            <a:r>
              <a:rPr lang="en-US" altLang="zh-CN" sz="4000" b="1" dirty="0" smtClean="0">
                <a:solidFill>
                  <a:srgbClr val="0000FF"/>
                </a:solidFill>
                <a:effectLst>
                  <a:outerShdw blurRad="38100" dist="38100" dir="2700000" algn="tl">
                    <a:srgbClr val="000000">
                      <a:alpha val="43137"/>
                    </a:srgbClr>
                  </a:outerShdw>
                </a:effectLst>
              </a:rPr>
              <a:t>-</a:t>
            </a:r>
            <a:r>
              <a:rPr lang="zh-CN" altLang="en-US" sz="4000" b="1" dirty="0" smtClean="0">
                <a:solidFill>
                  <a:srgbClr val="0000FF"/>
                </a:solidFill>
                <a:effectLst>
                  <a:outerShdw blurRad="38100" dist="38100" dir="2700000" algn="tl">
                    <a:srgbClr val="000000">
                      <a:alpha val="43137"/>
                    </a:srgbClr>
                  </a:outerShdw>
                </a:effectLst>
              </a:rPr>
              <a:t>工伤</a:t>
            </a:r>
            <a:endParaRPr lang="zh-CN" altLang="en-US" sz="40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5720" y="785795"/>
            <a:ext cx="8715436" cy="5632311"/>
          </a:xfrm>
          <a:prstGeom prst="rect">
            <a:avLst/>
          </a:prstGeom>
        </p:spPr>
        <p:txBody>
          <a:bodyPr wrap="square">
            <a:spAutoFit/>
          </a:bodyPr>
          <a:lstStyle/>
          <a:p>
            <a:pPr lvl="0" indent="488950" eaLnBrk="0" fontAlgn="base" hangingPunct="0">
              <a:spcBef>
                <a:spcPct val="0"/>
              </a:spcBef>
              <a:spcAft>
                <a:spcPct val="0"/>
              </a:spcAft>
            </a:pPr>
            <a:r>
              <a:rPr lang="zh-CN" altLang="en-US" b="1" dirty="0" smtClean="0">
                <a:solidFill>
                  <a:srgbClr val="FF00FF"/>
                </a:solidFill>
                <a:latin typeface="宋体" pitchFamily="2" charset="-122"/>
                <a:ea typeface="宋体" pitchFamily="2" charset="-122"/>
                <a:cs typeface="宋体" pitchFamily="2" charset="-122"/>
              </a:rPr>
              <a:t>职工因工死亡的工伤保险待遇的申领资料</a:t>
            </a:r>
            <a:r>
              <a:rPr lang="zh-CN" altLang="en-US" b="1" dirty="0" smtClean="0">
                <a:solidFill>
                  <a:srgbClr val="FF00FF"/>
                </a:solidFill>
                <a:latin typeface="宋体" pitchFamily="2" charset="-122"/>
                <a:ea typeface="宋体" pitchFamily="2" charset="-122"/>
                <a:cs typeface="宋体" pitchFamily="2" charset="-122"/>
                <a:sym typeface="Wingdings" pitchFamily="2" charset="2"/>
              </a:rPr>
              <a:t>（</a:t>
            </a:r>
            <a:r>
              <a:rPr lang="en-US" altLang="zh-CN" b="1" dirty="0" smtClean="0">
                <a:solidFill>
                  <a:srgbClr val="FF00FF"/>
                </a:solidFill>
                <a:latin typeface="宋体" pitchFamily="2" charset="-122"/>
                <a:ea typeface="宋体" pitchFamily="2" charset="-122"/>
                <a:cs typeface="宋体" pitchFamily="2" charset="-122"/>
                <a:sym typeface="Wingdings" pitchFamily="2" charset="2"/>
              </a:rPr>
              <a:t>2</a:t>
            </a:r>
            <a:r>
              <a:rPr lang="zh-CN" altLang="en-US" b="1" dirty="0" smtClean="0">
                <a:solidFill>
                  <a:srgbClr val="FF00FF"/>
                </a:solidFill>
                <a:latin typeface="宋体" pitchFamily="2" charset="-122"/>
                <a:ea typeface="宋体" pitchFamily="2" charset="-122"/>
                <a:cs typeface="宋体" pitchFamily="2" charset="-122"/>
                <a:sym typeface="Wingdings" pitchFamily="2" charset="2"/>
              </a:rPr>
              <a:t>）</a:t>
            </a:r>
            <a:endParaRPr lang="zh-CN" altLang="en-US" b="1" dirty="0" smtClean="0">
              <a:solidFill>
                <a:srgbClr val="FF00FF"/>
              </a:solidFill>
              <a:latin typeface="Arial" pitchFamily="34" charset="0"/>
              <a:ea typeface="宋体" pitchFamily="2" charset="-122"/>
              <a:cs typeface="宋体" pitchFamily="2" charset="-122"/>
            </a:endParaRPr>
          </a:p>
          <a:p>
            <a:r>
              <a:rPr lang="en-US" dirty="0" smtClean="0"/>
              <a:t>7.</a:t>
            </a:r>
            <a:r>
              <a:rPr lang="zh-CN" altLang="en-US" dirty="0" smtClean="0"/>
              <a:t>申请供养亲属抚恤金的，提供与工亡职工亲属关系的有效证明；提供主要生活来源或收入证明；提供被供养人身份证和户籍复印件一份（证明模板如附件</a:t>
            </a:r>
            <a:r>
              <a:rPr lang="en-US" altLang="zh-CN" dirty="0" smtClean="0"/>
              <a:t>《</a:t>
            </a:r>
            <a:r>
              <a:rPr lang="zh-CN" altLang="en-US" dirty="0" smtClean="0"/>
              <a:t>工亡近亲家属享受抚恤金被供养人经济状况证明</a:t>
            </a:r>
            <a:r>
              <a:rPr lang="en-US" altLang="zh-CN" dirty="0" smtClean="0"/>
              <a:t>》</a:t>
            </a:r>
            <a:r>
              <a:rPr lang="zh-CN" altLang="en-US" dirty="0" smtClean="0"/>
              <a:t>）</a:t>
            </a:r>
            <a:r>
              <a:rPr lang="en-US" dirty="0" smtClean="0"/>
              <a:t>--</a:t>
            </a:r>
            <a:r>
              <a:rPr lang="zh-CN" altLang="en-US" dirty="0" smtClean="0"/>
              <a:t>员工家属提供</a:t>
            </a:r>
          </a:p>
          <a:p>
            <a:r>
              <a:rPr lang="zh-CN" altLang="en-US" dirty="0" smtClean="0"/>
              <a:t>解析：工亡职工近亲属依靠工亡职工生前提供主要生活来源，并有下列情形之一的，可申请供养亲属抚恤金；</a:t>
            </a:r>
            <a:r>
              <a:rPr lang="en-US" dirty="0" smtClean="0"/>
              <a:t/>
            </a:r>
            <a:br>
              <a:rPr lang="en-US" dirty="0" smtClean="0"/>
            </a:br>
            <a:r>
              <a:rPr lang="zh-CN" altLang="en-US" dirty="0" smtClean="0"/>
              <a:t>（</a:t>
            </a:r>
            <a:r>
              <a:rPr lang="en-US" dirty="0" smtClean="0"/>
              <a:t>1</a:t>
            </a:r>
            <a:r>
              <a:rPr lang="zh-CN" altLang="en-US" dirty="0" smtClean="0"/>
              <a:t>）完全丧失劳动能力的；</a:t>
            </a:r>
            <a:r>
              <a:rPr lang="en-US" dirty="0" smtClean="0"/>
              <a:t>--</a:t>
            </a:r>
            <a:r>
              <a:rPr lang="zh-CN" altLang="en-US" dirty="0" smtClean="0"/>
              <a:t>需提供劳动能力鉴定机构出具的</a:t>
            </a:r>
            <a:r>
              <a:rPr lang="en-US" altLang="zh-CN" dirty="0" smtClean="0"/>
              <a:t>《</a:t>
            </a:r>
            <a:r>
              <a:rPr lang="zh-CN" altLang="en-US" dirty="0" smtClean="0"/>
              <a:t>劳动能力鉴定书</a:t>
            </a:r>
            <a:r>
              <a:rPr lang="en-US" altLang="zh-CN" dirty="0" smtClean="0"/>
              <a:t>》</a:t>
            </a:r>
            <a:r>
              <a:rPr lang="zh-CN" altLang="en-US" dirty="0" smtClean="0"/>
              <a:t>原件</a:t>
            </a:r>
            <a:r>
              <a:rPr lang="en-US" dirty="0" smtClean="0"/>
              <a:t/>
            </a:r>
            <a:br>
              <a:rPr lang="en-US" dirty="0" smtClean="0"/>
            </a:br>
            <a:r>
              <a:rPr lang="zh-CN" altLang="en-US" dirty="0" smtClean="0"/>
              <a:t>（</a:t>
            </a:r>
            <a:r>
              <a:rPr lang="en-US" dirty="0" smtClean="0"/>
              <a:t>2</a:t>
            </a:r>
            <a:r>
              <a:rPr lang="zh-CN" altLang="en-US" dirty="0" smtClean="0"/>
              <a:t>）工亡职工配偶男年满</a:t>
            </a:r>
            <a:r>
              <a:rPr lang="en-US" dirty="0" smtClean="0"/>
              <a:t>60</a:t>
            </a:r>
            <a:r>
              <a:rPr lang="zh-CN" altLang="en-US" dirty="0" smtClean="0"/>
              <a:t>周岁、女年满</a:t>
            </a:r>
            <a:r>
              <a:rPr lang="en-US" dirty="0" smtClean="0"/>
              <a:t>55</a:t>
            </a:r>
            <a:r>
              <a:rPr lang="zh-CN" altLang="en-US" dirty="0" smtClean="0"/>
              <a:t>周岁的；</a:t>
            </a:r>
            <a:r>
              <a:rPr lang="en-US" dirty="0" smtClean="0"/>
              <a:t/>
            </a:r>
            <a:br>
              <a:rPr lang="en-US" dirty="0" smtClean="0"/>
            </a:br>
            <a:r>
              <a:rPr lang="zh-CN" altLang="en-US" dirty="0" smtClean="0"/>
              <a:t>（</a:t>
            </a:r>
            <a:r>
              <a:rPr lang="en-US" dirty="0" smtClean="0"/>
              <a:t>3</a:t>
            </a:r>
            <a:r>
              <a:rPr lang="zh-CN" altLang="en-US" dirty="0" smtClean="0"/>
              <a:t>）工亡职工父母男年满</a:t>
            </a:r>
            <a:r>
              <a:rPr lang="en-US" dirty="0" smtClean="0"/>
              <a:t>60</a:t>
            </a:r>
            <a:r>
              <a:rPr lang="zh-CN" altLang="en-US" dirty="0" smtClean="0"/>
              <a:t>周岁、女年满</a:t>
            </a:r>
            <a:r>
              <a:rPr lang="en-US" dirty="0" smtClean="0"/>
              <a:t>55</a:t>
            </a:r>
            <a:r>
              <a:rPr lang="zh-CN" altLang="en-US" dirty="0" smtClean="0"/>
              <a:t>周岁的；</a:t>
            </a:r>
            <a:r>
              <a:rPr lang="en-US" dirty="0" smtClean="0"/>
              <a:t/>
            </a:r>
            <a:br>
              <a:rPr lang="en-US" dirty="0" smtClean="0"/>
            </a:br>
            <a:r>
              <a:rPr lang="zh-CN" altLang="en-US" dirty="0" smtClean="0"/>
              <a:t>（</a:t>
            </a:r>
            <a:r>
              <a:rPr lang="en-US" dirty="0" smtClean="0"/>
              <a:t>4</a:t>
            </a:r>
            <a:r>
              <a:rPr lang="zh-CN" altLang="en-US" dirty="0" smtClean="0"/>
              <a:t>）工亡职工子女未满</a:t>
            </a:r>
            <a:r>
              <a:rPr lang="en-US" dirty="0" smtClean="0"/>
              <a:t>18</a:t>
            </a:r>
            <a:r>
              <a:rPr lang="zh-CN" altLang="en-US" dirty="0" smtClean="0"/>
              <a:t>周岁的；</a:t>
            </a:r>
            <a:r>
              <a:rPr lang="en-US" dirty="0" smtClean="0"/>
              <a:t>-</a:t>
            </a:r>
            <a:r>
              <a:rPr lang="zh-CN" altLang="en-US" dirty="0" smtClean="0"/>
              <a:t>需提供就读学校出具的就学证明或相关部门出具的未就业证明原件</a:t>
            </a:r>
          </a:p>
          <a:p>
            <a:r>
              <a:rPr lang="zh-CN" altLang="en-US" dirty="0" smtClean="0"/>
              <a:t>（</a:t>
            </a:r>
            <a:r>
              <a:rPr lang="en-US" dirty="0" smtClean="0"/>
              <a:t>5</a:t>
            </a:r>
            <a:r>
              <a:rPr lang="zh-CN" altLang="en-US" dirty="0" smtClean="0"/>
              <a:t>）工亡职工父母均已死亡。其祖父、外祖父年满</a:t>
            </a:r>
            <a:r>
              <a:rPr lang="en-US" dirty="0" smtClean="0"/>
              <a:t>60</a:t>
            </a:r>
            <a:r>
              <a:rPr lang="zh-CN" altLang="en-US" dirty="0" smtClean="0"/>
              <a:t>周岁，祖母、外祖母年满</a:t>
            </a:r>
            <a:r>
              <a:rPr lang="en-US" dirty="0" smtClean="0"/>
              <a:t>55</a:t>
            </a:r>
            <a:r>
              <a:rPr lang="zh-CN" altLang="en-US" dirty="0" smtClean="0"/>
              <a:t>周岁的；</a:t>
            </a:r>
            <a:r>
              <a:rPr lang="en-US" dirty="0" smtClean="0"/>
              <a:t/>
            </a:r>
            <a:br>
              <a:rPr lang="en-US" dirty="0" smtClean="0"/>
            </a:br>
            <a:r>
              <a:rPr lang="zh-CN" altLang="en-US" dirty="0" smtClean="0"/>
              <a:t>（</a:t>
            </a:r>
            <a:r>
              <a:rPr lang="en-US" dirty="0" smtClean="0"/>
              <a:t>6</a:t>
            </a:r>
            <a:r>
              <a:rPr lang="zh-CN" altLang="en-US" dirty="0" smtClean="0"/>
              <a:t>）工亡职工子女已经死亡或完全丧失劳动能力，其孙子女、外孙子女未满</a:t>
            </a:r>
            <a:r>
              <a:rPr lang="en-US" dirty="0" smtClean="0"/>
              <a:t>18</a:t>
            </a:r>
            <a:r>
              <a:rPr lang="zh-CN" altLang="en-US" dirty="0" smtClean="0"/>
              <a:t>周岁的；</a:t>
            </a:r>
            <a:r>
              <a:rPr lang="en-US" dirty="0" smtClean="0"/>
              <a:t/>
            </a:r>
            <a:br>
              <a:rPr lang="en-US" dirty="0" smtClean="0"/>
            </a:br>
            <a:r>
              <a:rPr lang="zh-CN" altLang="en-US" dirty="0" smtClean="0"/>
              <a:t>（</a:t>
            </a:r>
            <a:r>
              <a:rPr lang="en-US" dirty="0" smtClean="0"/>
              <a:t>7</a:t>
            </a:r>
            <a:r>
              <a:rPr lang="zh-CN" altLang="en-US" dirty="0" smtClean="0"/>
              <a:t>）工亡职工父母均已死亡或完全丧失劳动能力，其兄弟姐妹未满</a:t>
            </a:r>
            <a:r>
              <a:rPr lang="en-US" dirty="0" smtClean="0"/>
              <a:t>18</a:t>
            </a:r>
            <a:r>
              <a:rPr lang="zh-CN" altLang="en-US" dirty="0" smtClean="0"/>
              <a:t>周岁的。</a:t>
            </a:r>
            <a:endParaRPr lang="en-US" altLang="zh-CN" dirty="0" smtClean="0"/>
          </a:p>
          <a:p>
            <a:endParaRPr lang="en-US" altLang="zh-CN" dirty="0" smtClean="0"/>
          </a:p>
          <a:p>
            <a:endParaRPr lang="en-US" altLang="zh-CN" dirty="0" smtClean="0"/>
          </a:p>
          <a:p>
            <a:r>
              <a:rPr lang="en-US" altLang="zh-CN" dirty="0" smtClean="0"/>
              <a:t>                                                                                                                                     </a:t>
            </a:r>
            <a:r>
              <a:rPr lang="zh-CN" altLang="en-US" dirty="0" smtClean="0"/>
              <a:t>（后续）</a:t>
            </a:r>
          </a:p>
        </p:txBody>
      </p:sp>
      <p:sp>
        <p:nvSpPr>
          <p:cNvPr id="4" name="标题 1"/>
          <p:cNvSpPr txBox="1">
            <a:spLocks/>
          </p:cNvSpPr>
          <p:nvPr/>
        </p:nvSpPr>
        <p:spPr>
          <a:xfrm>
            <a:off x="500034" y="0"/>
            <a:ext cx="4932040" cy="785794"/>
          </a:xfrm>
          <a:prstGeom prst="rect">
            <a:avLst/>
          </a:prstGeom>
        </p:spPr>
        <p:txBody>
          <a:bodyPr vert="horz" lIns="91440" tIns="45720" rIns="91440" bIns="45720" rtlCol="0" anchor="ctr">
            <a:normAutofit fontScale="85000" lnSpcReduction="10000"/>
          </a:bodyPr>
          <a:lstStyle/>
          <a:p>
            <a:pPr lvl="0">
              <a:spcBef>
                <a:spcPct val="0"/>
              </a:spcBef>
              <a:defRPr/>
            </a:pPr>
            <a:r>
              <a:rPr lang="zh-CN" altLang="en-US" sz="4000" b="1" dirty="0" smtClean="0">
                <a:solidFill>
                  <a:srgbClr val="0000FF"/>
                </a:solidFill>
                <a:effectLst>
                  <a:outerShdw blurRad="38100" dist="38100" dir="2700000" algn="tl">
                    <a:srgbClr val="000000">
                      <a:alpha val="43137"/>
                    </a:srgbClr>
                  </a:outerShdw>
                </a:effectLst>
              </a:rPr>
              <a:t>五险业务办理指南</a:t>
            </a:r>
            <a:r>
              <a:rPr lang="en-US" altLang="zh-CN" sz="4000" b="1" dirty="0" smtClean="0">
                <a:solidFill>
                  <a:srgbClr val="0000FF"/>
                </a:solidFill>
                <a:effectLst>
                  <a:outerShdw blurRad="38100" dist="38100" dir="2700000" algn="tl">
                    <a:srgbClr val="000000">
                      <a:alpha val="43137"/>
                    </a:srgbClr>
                  </a:outerShdw>
                </a:effectLst>
              </a:rPr>
              <a:t>-</a:t>
            </a:r>
            <a:r>
              <a:rPr lang="zh-CN" altLang="en-US" sz="4000" b="1" dirty="0" smtClean="0">
                <a:solidFill>
                  <a:srgbClr val="0000FF"/>
                </a:solidFill>
                <a:effectLst>
                  <a:outerShdw blurRad="38100" dist="38100" dir="2700000" algn="tl">
                    <a:srgbClr val="000000">
                      <a:alpha val="43137"/>
                    </a:srgbClr>
                  </a:outerShdw>
                </a:effectLst>
              </a:rPr>
              <a:t>工伤</a:t>
            </a:r>
            <a:endParaRPr lang="zh-CN" altLang="en-US" sz="40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5720" y="785795"/>
            <a:ext cx="8715436" cy="4247317"/>
          </a:xfrm>
          <a:prstGeom prst="rect">
            <a:avLst/>
          </a:prstGeom>
        </p:spPr>
        <p:txBody>
          <a:bodyPr wrap="square">
            <a:spAutoFit/>
          </a:bodyPr>
          <a:lstStyle/>
          <a:p>
            <a:pPr lvl="0" indent="488950" eaLnBrk="0" fontAlgn="base" hangingPunct="0">
              <a:spcBef>
                <a:spcPct val="0"/>
              </a:spcBef>
              <a:spcAft>
                <a:spcPct val="0"/>
              </a:spcAft>
            </a:pPr>
            <a:r>
              <a:rPr lang="zh-CN" altLang="en-US" b="1" dirty="0" smtClean="0">
                <a:solidFill>
                  <a:srgbClr val="FF00FF"/>
                </a:solidFill>
                <a:latin typeface="宋体" pitchFamily="2" charset="-122"/>
                <a:ea typeface="宋体" pitchFamily="2" charset="-122"/>
                <a:cs typeface="宋体" pitchFamily="2" charset="-122"/>
              </a:rPr>
              <a:t>职工因工死亡的工伤保险待遇的申领资料：（</a:t>
            </a:r>
            <a:r>
              <a:rPr lang="en-US" altLang="zh-CN" b="1" dirty="0" smtClean="0">
                <a:solidFill>
                  <a:srgbClr val="FF00FF"/>
                </a:solidFill>
                <a:latin typeface="宋体" pitchFamily="2" charset="-122"/>
                <a:ea typeface="宋体" pitchFamily="2" charset="-122"/>
                <a:cs typeface="宋体" pitchFamily="2" charset="-122"/>
              </a:rPr>
              <a:t>3</a:t>
            </a:r>
            <a:r>
              <a:rPr lang="zh-CN" altLang="en-US" b="1" dirty="0" smtClean="0">
                <a:solidFill>
                  <a:srgbClr val="FF00FF"/>
                </a:solidFill>
                <a:latin typeface="宋体" pitchFamily="2" charset="-122"/>
                <a:ea typeface="宋体" pitchFamily="2" charset="-122"/>
                <a:cs typeface="宋体" pitchFamily="2" charset="-122"/>
              </a:rPr>
              <a:t>）</a:t>
            </a:r>
            <a:endParaRPr lang="zh-CN" altLang="en-US" b="1" dirty="0" smtClean="0">
              <a:solidFill>
                <a:srgbClr val="FF00FF"/>
              </a:solidFill>
              <a:latin typeface="Arial" pitchFamily="34" charset="0"/>
              <a:ea typeface="宋体" pitchFamily="2" charset="-122"/>
              <a:cs typeface="宋体" pitchFamily="2" charset="-122"/>
            </a:endParaRPr>
          </a:p>
          <a:p>
            <a:r>
              <a:rPr lang="en-US" dirty="0" smtClean="0"/>
              <a:t>8.</a:t>
            </a:r>
            <a:r>
              <a:rPr lang="zh-CN" altLang="en-US" dirty="0" smtClean="0"/>
              <a:t>交通事故（或第三者责任），应提供经济赔偿调解书或法院判决书</a:t>
            </a:r>
            <a:r>
              <a:rPr lang="en-US" dirty="0" smtClean="0"/>
              <a:t>------</a:t>
            </a:r>
            <a:r>
              <a:rPr lang="zh-CN" altLang="en-US" dirty="0" smtClean="0"/>
              <a:t>员工家属提供</a:t>
            </a:r>
          </a:p>
          <a:p>
            <a:r>
              <a:rPr lang="en-US" dirty="0" smtClean="0"/>
              <a:t>9..</a:t>
            </a:r>
            <a:r>
              <a:rPr lang="zh-CN" altLang="en-US" dirty="0" smtClean="0"/>
              <a:t>死亡证明原件及复印件</a:t>
            </a:r>
            <a:r>
              <a:rPr lang="en-US" dirty="0" smtClean="0"/>
              <a:t>------</a:t>
            </a:r>
            <a:r>
              <a:rPr lang="zh-CN" altLang="en-US" dirty="0" smtClean="0"/>
              <a:t>员工家属提供</a:t>
            </a:r>
          </a:p>
          <a:p>
            <a:r>
              <a:rPr lang="en-US" dirty="0" smtClean="0"/>
              <a:t>10.</a:t>
            </a:r>
            <a:r>
              <a:rPr lang="zh-CN" altLang="en-US" dirty="0" smtClean="0"/>
              <a:t>户口销户证明原件及复印件</a:t>
            </a:r>
            <a:r>
              <a:rPr lang="en-US" dirty="0" smtClean="0"/>
              <a:t>------</a:t>
            </a:r>
            <a:r>
              <a:rPr lang="zh-CN" altLang="en-US" dirty="0" smtClean="0"/>
              <a:t>员工家属提供</a:t>
            </a:r>
          </a:p>
          <a:p>
            <a:r>
              <a:rPr lang="en-US" dirty="0" smtClean="0"/>
              <a:t>11.</a:t>
            </a:r>
            <a:r>
              <a:rPr lang="zh-CN" altLang="en-US" dirty="0" smtClean="0"/>
              <a:t>户口本原件及复印件（申请待遇经办人必须是户口本里体现的家属，注：父母或者子女与伤者信息必须在同一户口本上）</a:t>
            </a:r>
            <a:r>
              <a:rPr lang="en-US" dirty="0" smtClean="0"/>
              <a:t>------</a:t>
            </a:r>
            <a:r>
              <a:rPr lang="zh-CN" altLang="en-US" dirty="0" smtClean="0"/>
              <a:t>员工家属提供</a:t>
            </a:r>
          </a:p>
          <a:p>
            <a:r>
              <a:rPr lang="en-US" dirty="0" smtClean="0"/>
              <a:t>12.</a:t>
            </a:r>
            <a:r>
              <a:rPr lang="zh-CN" altLang="en-US" dirty="0" smtClean="0"/>
              <a:t>若是伤者为独生子女，需提供独生子女证明。（不是独生子女则不用提供）</a:t>
            </a:r>
            <a:r>
              <a:rPr lang="en-US" dirty="0" smtClean="0"/>
              <a:t>-</a:t>
            </a:r>
            <a:r>
              <a:rPr lang="zh-CN" altLang="en-US" dirty="0" smtClean="0"/>
              <a:t>员工家属提供</a:t>
            </a:r>
          </a:p>
          <a:p>
            <a:r>
              <a:rPr lang="en-US" dirty="0" smtClean="0"/>
              <a:t> </a:t>
            </a:r>
            <a:endParaRPr lang="zh-CN" altLang="en-US" dirty="0" smtClean="0"/>
          </a:p>
          <a:p>
            <a:r>
              <a:rPr lang="zh-CN" altLang="en-US" b="1" dirty="0" smtClean="0"/>
              <a:t>特别提示：</a:t>
            </a:r>
            <a:r>
              <a:rPr lang="zh-CN" altLang="en-US" dirty="0" smtClean="0"/>
              <a:t>按月领取伤残津贴的工伤职工或领取供养亲属抚恤金的供养亲属，每年</a:t>
            </a:r>
            <a:r>
              <a:rPr lang="en-US" dirty="0" smtClean="0"/>
              <a:t>6</a:t>
            </a:r>
            <a:r>
              <a:rPr lang="zh-CN" altLang="en-US" dirty="0" smtClean="0"/>
              <a:t>月份应向社保中心提交居住地户籍管理部门出具的生存证明，方可继续领取待遇。</a:t>
            </a:r>
            <a:endParaRPr lang="en-US" altLang="zh-CN" dirty="0" smtClean="0"/>
          </a:p>
          <a:p>
            <a:endParaRPr lang="en-US" altLang="zh-CN" dirty="0" smtClean="0"/>
          </a:p>
          <a:p>
            <a:endParaRPr lang="en-US" altLang="zh-CN" dirty="0" smtClean="0"/>
          </a:p>
          <a:p>
            <a:endParaRPr lang="en-US" altLang="zh-CN" dirty="0" smtClean="0"/>
          </a:p>
        </p:txBody>
      </p:sp>
      <p:sp>
        <p:nvSpPr>
          <p:cNvPr id="4" name="标题 1"/>
          <p:cNvSpPr txBox="1">
            <a:spLocks/>
          </p:cNvSpPr>
          <p:nvPr/>
        </p:nvSpPr>
        <p:spPr>
          <a:xfrm>
            <a:off x="500034" y="0"/>
            <a:ext cx="4932040" cy="785794"/>
          </a:xfrm>
          <a:prstGeom prst="rect">
            <a:avLst/>
          </a:prstGeom>
        </p:spPr>
        <p:txBody>
          <a:bodyPr vert="horz" lIns="91440" tIns="45720" rIns="91440" bIns="45720" rtlCol="0" anchor="ctr">
            <a:normAutofit fontScale="85000" lnSpcReduction="10000"/>
          </a:bodyPr>
          <a:lstStyle/>
          <a:p>
            <a:pPr lvl="0">
              <a:spcBef>
                <a:spcPct val="0"/>
              </a:spcBef>
              <a:defRPr/>
            </a:pPr>
            <a:r>
              <a:rPr lang="zh-CN" altLang="en-US" sz="4000" b="1" dirty="0" smtClean="0">
                <a:solidFill>
                  <a:srgbClr val="0000FF"/>
                </a:solidFill>
                <a:effectLst>
                  <a:outerShdw blurRad="38100" dist="38100" dir="2700000" algn="tl">
                    <a:srgbClr val="000000">
                      <a:alpha val="43137"/>
                    </a:srgbClr>
                  </a:outerShdw>
                </a:effectLst>
              </a:rPr>
              <a:t>五险业务办理指南</a:t>
            </a:r>
            <a:r>
              <a:rPr lang="en-US" altLang="zh-CN" sz="4000" b="1" dirty="0" smtClean="0">
                <a:solidFill>
                  <a:srgbClr val="0000FF"/>
                </a:solidFill>
                <a:effectLst>
                  <a:outerShdw blurRad="38100" dist="38100" dir="2700000" algn="tl">
                    <a:srgbClr val="000000">
                      <a:alpha val="43137"/>
                    </a:srgbClr>
                  </a:outerShdw>
                </a:effectLst>
              </a:rPr>
              <a:t>-</a:t>
            </a:r>
            <a:r>
              <a:rPr lang="zh-CN" altLang="en-US" sz="4000" b="1" dirty="0" smtClean="0">
                <a:solidFill>
                  <a:srgbClr val="0000FF"/>
                </a:solidFill>
                <a:effectLst>
                  <a:outerShdw blurRad="38100" dist="38100" dir="2700000" algn="tl">
                    <a:srgbClr val="000000">
                      <a:alpha val="43137"/>
                    </a:srgbClr>
                  </a:outerShdw>
                </a:effectLst>
              </a:rPr>
              <a:t>工伤</a:t>
            </a:r>
            <a:endParaRPr lang="zh-CN" altLang="en-US" sz="40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4932040" cy="1143000"/>
          </a:xfrm>
        </p:spPr>
        <p:txBody>
          <a:bodyPr>
            <a:normAutofit/>
          </a:bodyPr>
          <a:lstStyle/>
          <a:p>
            <a:pPr algn="l"/>
            <a:r>
              <a:rPr lang="zh-CN" altLang="en-US" sz="3200" b="1" dirty="0" smtClean="0">
                <a:solidFill>
                  <a:srgbClr val="0070C0"/>
                </a:solidFill>
                <a:effectLst>
                  <a:outerShdw blurRad="38100" dist="38100" dir="2700000" algn="tl">
                    <a:srgbClr val="000000">
                      <a:alpha val="43137"/>
                    </a:srgbClr>
                  </a:outerShdw>
                </a:effectLst>
              </a:rPr>
              <a:t>五险业务办理指南</a:t>
            </a:r>
            <a:r>
              <a:rPr lang="en-US" altLang="zh-CN" sz="3200" b="1" dirty="0" smtClean="0">
                <a:solidFill>
                  <a:srgbClr val="0070C0"/>
                </a:solidFill>
                <a:effectLst>
                  <a:outerShdw blurRad="38100" dist="38100" dir="2700000" algn="tl">
                    <a:srgbClr val="000000">
                      <a:alpha val="43137"/>
                    </a:srgbClr>
                  </a:outerShdw>
                </a:effectLst>
              </a:rPr>
              <a:t>-</a:t>
            </a:r>
            <a:r>
              <a:rPr lang="zh-CN" altLang="en-US" sz="3200" b="1" dirty="0" smtClean="0">
                <a:solidFill>
                  <a:srgbClr val="0070C0"/>
                </a:solidFill>
                <a:effectLst>
                  <a:outerShdw blurRad="38100" dist="38100" dir="2700000" algn="tl">
                    <a:srgbClr val="000000">
                      <a:alpha val="43137"/>
                    </a:srgbClr>
                  </a:outerShdw>
                </a:effectLst>
              </a:rPr>
              <a:t>生育</a:t>
            </a:r>
            <a:endParaRPr lang="zh-CN" altLang="en-US" sz="3200" b="1" dirty="0">
              <a:solidFill>
                <a:srgbClr val="0070C0"/>
              </a:solidFill>
              <a:effectLst>
                <a:outerShdw blurRad="38100" dist="38100" dir="2700000" algn="tl">
                  <a:srgbClr val="000000">
                    <a:alpha val="43137"/>
                  </a:srgbClr>
                </a:outerShdw>
              </a:effectLst>
            </a:endParaRPr>
          </a:p>
        </p:txBody>
      </p:sp>
      <p:sp>
        <p:nvSpPr>
          <p:cNvPr id="3" name="矩形 2"/>
          <p:cNvSpPr/>
          <p:nvPr/>
        </p:nvSpPr>
        <p:spPr>
          <a:xfrm>
            <a:off x="357158" y="1500174"/>
            <a:ext cx="7643866" cy="2339102"/>
          </a:xfrm>
          <a:prstGeom prst="rect">
            <a:avLst/>
          </a:prstGeom>
        </p:spPr>
        <p:txBody>
          <a:bodyPr wrap="square">
            <a:spAutoFit/>
          </a:bodyPr>
          <a:lstStyle/>
          <a:p>
            <a:r>
              <a:rPr lang="zh-CN" altLang="en-US" sz="2000" b="1" dirty="0" smtClean="0"/>
              <a:t>一、申领生育津贴的条件：</a:t>
            </a:r>
            <a:r>
              <a:rPr lang="zh-CN" altLang="en-US" sz="2000" dirty="0" smtClean="0"/>
              <a:t> </a:t>
            </a:r>
            <a:br>
              <a:rPr lang="zh-CN" altLang="en-US" sz="2000" dirty="0" smtClean="0"/>
            </a:br>
            <a:r>
              <a:rPr lang="zh-CN" altLang="en-US" dirty="0" smtClean="0"/>
              <a:t>（一）、生育女职工</a:t>
            </a:r>
            <a:r>
              <a:rPr lang="zh-CN" altLang="en-US" dirty="0" smtClean="0">
                <a:solidFill>
                  <a:srgbClr val="FF0000"/>
                </a:solidFill>
              </a:rPr>
              <a:t>累计</a:t>
            </a:r>
            <a:r>
              <a:rPr lang="zh-CN" altLang="en-US" dirty="0" smtClean="0"/>
              <a:t>缴纳生育保险满</a:t>
            </a:r>
            <a:r>
              <a:rPr lang="en-US" altLang="zh-CN" dirty="0" smtClean="0">
                <a:solidFill>
                  <a:srgbClr val="FF0000"/>
                </a:solidFill>
              </a:rPr>
              <a:t>12</a:t>
            </a:r>
            <a:r>
              <a:rPr lang="zh-CN" altLang="en-US" dirty="0" smtClean="0">
                <a:solidFill>
                  <a:srgbClr val="FF0000"/>
                </a:solidFill>
              </a:rPr>
              <a:t>个月</a:t>
            </a:r>
            <a:r>
              <a:rPr lang="zh-CN" altLang="en-US" dirty="0" smtClean="0"/>
              <a:t>，从第十三个月开始享受 </a:t>
            </a:r>
            <a:r>
              <a:rPr lang="en-US" altLang="zh-CN" dirty="0" smtClean="0"/>
              <a:t>(</a:t>
            </a:r>
            <a:r>
              <a:rPr lang="zh-CN" altLang="en-US" dirty="0" smtClean="0"/>
              <a:t>不含生育当月，</a:t>
            </a:r>
            <a:r>
              <a:rPr lang="zh-CN" altLang="en-US" dirty="0" smtClean="0">
                <a:solidFill>
                  <a:srgbClr val="FF0000"/>
                </a:solidFill>
              </a:rPr>
              <a:t>补缴不计入</a:t>
            </a:r>
            <a:r>
              <a:rPr lang="zh-CN" altLang="en-US" dirty="0" smtClean="0"/>
              <a:t>累计的缴费月份之内</a:t>
            </a:r>
            <a:r>
              <a:rPr lang="en-US" altLang="zh-CN" dirty="0" smtClean="0"/>
              <a:t>)</a:t>
            </a:r>
            <a:r>
              <a:rPr lang="zh-CN" altLang="en-US" dirty="0" smtClean="0"/>
              <a:t>，流产或计划生育手术须当月有参保生育保险； </a:t>
            </a:r>
            <a:br>
              <a:rPr lang="zh-CN" altLang="en-US" dirty="0" smtClean="0"/>
            </a:br>
            <a:r>
              <a:rPr lang="zh-CN" altLang="en-US" dirty="0" smtClean="0"/>
              <a:t>（二）、在按规定设置妇产科的医疗机构或计生技术服务机构分娩、流产、实施计划生育手术； </a:t>
            </a:r>
            <a:br>
              <a:rPr lang="zh-CN" altLang="en-US" dirty="0" smtClean="0"/>
            </a:br>
            <a:r>
              <a:rPr lang="zh-CN" altLang="en-US" dirty="0" smtClean="0"/>
              <a:t>（三）、符合国家、省、市计划生育规定。</a:t>
            </a:r>
            <a:r>
              <a:rPr lang="zh-CN" altLang="en-US" sz="2000" dirty="0" smtClean="0"/>
              <a:t/>
            </a:r>
            <a:br>
              <a:rPr lang="zh-CN" altLang="en-US" sz="2000" dirty="0" smtClean="0"/>
            </a:br>
            <a:endParaRPr lang="en-US" altLang="zh-CN" b="1"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4932040" cy="1143000"/>
          </a:xfrm>
        </p:spPr>
        <p:txBody>
          <a:bodyPr>
            <a:normAutofit/>
          </a:bodyPr>
          <a:lstStyle/>
          <a:p>
            <a:pPr algn="l"/>
            <a:r>
              <a:rPr lang="zh-CN" altLang="en-US" sz="3200" b="1" dirty="0" smtClean="0">
                <a:solidFill>
                  <a:srgbClr val="0070C0"/>
                </a:solidFill>
                <a:effectLst>
                  <a:outerShdw blurRad="38100" dist="38100" dir="2700000" algn="tl">
                    <a:srgbClr val="000000">
                      <a:alpha val="43137"/>
                    </a:srgbClr>
                  </a:outerShdw>
                </a:effectLst>
              </a:rPr>
              <a:t>五险业务办理指南</a:t>
            </a:r>
            <a:r>
              <a:rPr lang="en-US" altLang="zh-CN" sz="3200" b="1" dirty="0" smtClean="0">
                <a:solidFill>
                  <a:srgbClr val="0070C0"/>
                </a:solidFill>
                <a:effectLst>
                  <a:outerShdw blurRad="38100" dist="38100" dir="2700000" algn="tl">
                    <a:srgbClr val="000000">
                      <a:alpha val="43137"/>
                    </a:srgbClr>
                  </a:outerShdw>
                </a:effectLst>
              </a:rPr>
              <a:t>-</a:t>
            </a:r>
            <a:r>
              <a:rPr lang="zh-CN" altLang="en-US" sz="3200" b="1" dirty="0" smtClean="0">
                <a:solidFill>
                  <a:srgbClr val="0070C0"/>
                </a:solidFill>
                <a:effectLst>
                  <a:outerShdw blurRad="38100" dist="38100" dir="2700000" algn="tl">
                    <a:srgbClr val="000000">
                      <a:alpha val="43137"/>
                    </a:srgbClr>
                  </a:outerShdw>
                </a:effectLst>
              </a:rPr>
              <a:t>生育</a:t>
            </a:r>
            <a:endParaRPr lang="zh-CN" altLang="en-US" sz="3200" dirty="0">
              <a:solidFill>
                <a:srgbClr val="FF0000"/>
              </a:solidFill>
            </a:endParaRPr>
          </a:p>
        </p:txBody>
      </p:sp>
      <p:sp>
        <p:nvSpPr>
          <p:cNvPr id="3" name="矩形 2"/>
          <p:cNvSpPr/>
          <p:nvPr/>
        </p:nvSpPr>
        <p:spPr>
          <a:xfrm>
            <a:off x="357158" y="1071546"/>
            <a:ext cx="8358246" cy="5386090"/>
          </a:xfrm>
          <a:prstGeom prst="rect">
            <a:avLst/>
          </a:prstGeom>
        </p:spPr>
        <p:txBody>
          <a:bodyPr wrap="square">
            <a:spAutoFit/>
          </a:bodyPr>
          <a:lstStyle/>
          <a:p>
            <a:pPr lvl="0"/>
            <a:r>
              <a:rPr lang="zh-CN" altLang="en-US" sz="2000" dirty="0" smtClean="0"/>
              <a:t> </a:t>
            </a:r>
            <a:r>
              <a:rPr lang="zh-CN" altLang="en-US" sz="2000" b="1" dirty="0" smtClean="0"/>
              <a:t>二、申领生育津贴所需材料：</a:t>
            </a:r>
            <a:r>
              <a:rPr lang="zh-CN" altLang="en-US" sz="2000" dirty="0" smtClean="0"/>
              <a:t> </a:t>
            </a:r>
            <a:br>
              <a:rPr lang="zh-CN" altLang="en-US" sz="2000" dirty="0" smtClean="0"/>
            </a:br>
            <a:r>
              <a:rPr lang="zh-CN" altLang="en-US" b="1" dirty="0" smtClean="0"/>
              <a:t/>
            </a:r>
            <a:br>
              <a:rPr lang="zh-CN" altLang="en-US" b="1" dirty="0" smtClean="0"/>
            </a:br>
            <a:r>
              <a:rPr lang="en-US" altLang="zh-CN" dirty="0" smtClean="0"/>
              <a:t>1</a:t>
            </a:r>
            <a:r>
              <a:rPr lang="zh-CN" altLang="en-US" dirty="0" smtClean="0"/>
              <a:t>、员工社保卡原件</a:t>
            </a:r>
            <a:r>
              <a:rPr lang="en-US" altLang="zh-CN" dirty="0" smtClean="0"/>
              <a:t>1</a:t>
            </a:r>
            <a:r>
              <a:rPr lang="zh-CN" altLang="en-US" dirty="0" smtClean="0"/>
              <a:t>张；</a:t>
            </a:r>
            <a:br>
              <a:rPr lang="zh-CN" altLang="en-US" dirty="0" smtClean="0"/>
            </a:br>
            <a:r>
              <a:rPr lang="en-US" altLang="zh-CN" dirty="0" smtClean="0"/>
              <a:t>2</a:t>
            </a:r>
            <a:r>
              <a:rPr lang="zh-CN" altLang="en-US" dirty="0" smtClean="0"/>
              <a:t>、计划生育服务证或准生证、出生证原件及复印件 （各一份）；</a:t>
            </a:r>
            <a:br>
              <a:rPr lang="zh-CN" altLang="en-US" dirty="0" smtClean="0"/>
            </a:br>
            <a:r>
              <a:rPr lang="en-US" altLang="zh-CN" dirty="0" smtClean="0"/>
              <a:t>3</a:t>
            </a:r>
            <a:r>
              <a:rPr lang="zh-CN" altLang="en-US" dirty="0" smtClean="0"/>
              <a:t>、二孩的证明原件及复印件（各一份）；</a:t>
            </a:r>
          </a:p>
          <a:p>
            <a:pPr lvl="0"/>
            <a:r>
              <a:rPr lang="en-US" altLang="zh-CN" dirty="0" smtClean="0"/>
              <a:t>4</a:t>
            </a:r>
            <a:r>
              <a:rPr lang="zh-CN" altLang="en-US" dirty="0" smtClean="0"/>
              <a:t>、病历（复印件）一份；</a:t>
            </a:r>
          </a:p>
          <a:p>
            <a:pPr lvl="0"/>
            <a:r>
              <a:rPr lang="en-US" altLang="zh-CN" dirty="0" smtClean="0"/>
              <a:t>5</a:t>
            </a:r>
            <a:r>
              <a:rPr lang="zh-CN" altLang="en-US" dirty="0" smtClean="0"/>
              <a:t>、检验报告（复印件</a:t>
            </a:r>
            <a:r>
              <a:rPr lang="zh-CN" altLang="en-US" dirty="0" smtClean="0">
                <a:solidFill>
                  <a:srgbClr val="FF0000"/>
                </a:solidFill>
              </a:rPr>
              <a:t>）（若为流产的需手术前和手术后的</a:t>
            </a:r>
            <a:r>
              <a:rPr lang="en-US" altLang="zh-CN" dirty="0" smtClean="0">
                <a:solidFill>
                  <a:srgbClr val="FF0000"/>
                </a:solidFill>
              </a:rPr>
              <a:t>B</a:t>
            </a:r>
            <a:r>
              <a:rPr lang="zh-CN" altLang="en-US" dirty="0" smtClean="0">
                <a:solidFill>
                  <a:srgbClr val="FF0000"/>
                </a:solidFill>
              </a:rPr>
              <a:t>超报告单复印件）</a:t>
            </a:r>
          </a:p>
          <a:p>
            <a:pPr lvl="0"/>
            <a:r>
              <a:rPr lang="en-US" altLang="zh-CN" dirty="0" smtClean="0"/>
              <a:t>6</a:t>
            </a:r>
            <a:r>
              <a:rPr lang="zh-CN" altLang="en-US" dirty="0" smtClean="0"/>
              <a:t>、出院小结（复印件）</a:t>
            </a:r>
            <a:r>
              <a:rPr lang="en-US" altLang="zh-CN" dirty="0" smtClean="0"/>
              <a:t>【</a:t>
            </a:r>
            <a:r>
              <a:rPr lang="zh-CN" altLang="en-US" dirty="0" smtClean="0"/>
              <a:t>难产的附带医院诊断证明书（复印件）</a:t>
            </a:r>
            <a:r>
              <a:rPr lang="en-US" altLang="zh-CN" dirty="0" smtClean="0"/>
              <a:t>】</a:t>
            </a:r>
          </a:p>
          <a:p>
            <a:r>
              <a:rPr lang="en-US" altLang="zh-CN" dirty="0" smtClean="0"/>
              <a:t>7</a:t>
            </a:r>
            <a:r>
              <a:rPr lang="zh-CN" altLang="en-US" dirty="0" smtClean="0"/>
              <a:t>、医疗</a:t>
            </a:r>
            <a:r>
              <a:rPr lang="zh-CN" altLang="en-US" dirty="0" smtClean="0">
                <a:solidFill>
                  <a:srgbClr val="FF0000"/>
                </a:solidFill>
              </a:rPr>
              <a:t>发票原件及对应的汇总清单</a:t>
            </a:r>
            <a:r>
              <a:rPr lang="zh-CN" altLang="en-US" dirty="0" smtClean="0"/>
              <a:t>（须是财税部门监制的正规发票；必须加盖医院财务章）；</a:t>
            </a:r>
          </a:p>
          <a:p>
            <a:r>
              <a:rPr lang="en-US" altLang="zh-CN" dirty="0" smtClean="0"/>
              <a:t>8</a:t>
            </a:r>
            <a:r>
              <a:rPr lang="zh-CN" altLang="en-US" dirty="0" smtClean="0"/>
              <a:t>、自然流产且未实施清宫术的，需提供加盖诊断医院公章的疾病诊断证明书；实施免费人工流产或计划生育手术的，需提供街道（居委会、村委会）实施免费手术介绍信（证明）及实施手术医疗机构的手术证明。  </a:t>
            </a:r>
            <a:br>
              <a:rPr lang="zh-CN" altLang="en-US" dirty="0" smtClean="0"/>
            </a:br>
            <a:r>
              <a:rPr lang="en-US" altLang="zh-CN" dirty="0" smtClean="0"/>
              <a:t>9</a:t>
            </a:r>
            <a:r>
              <a:rPr lang="zh-CN" altLang="en-US" dirty="0" smtClean="0"/>
              <a:t>、</a:t>
            </a:r>
            <a:r>
              <a:rPr lang="en-US" altLang="zh-CN" dirty="0" smtClean="0"/>
              <a:t>《</a:t>
            </a:r>
            <a:r>
              <a:rPr lang="zh-CN" altLang="en-US" dirty="0" smtClean="0"/>
              <a:t>厦门市职工生育津贴待遇申领表</a:t>
            </a:r>
            <a:r>
              <a:rPr lang="en-US" altLang="zh-CN" dirty="0" smtClean="0"/>
              <a:t>》</a:t>
            </a:r>
            <a:r>
              <a:rPr lang="zh-CN" altLang="en-US" dirty="0" smtClean="0"/>
              <a:t>（一式一份）；</a:t>
            </a:r>
            <a:endParaRPr lang="en-US" altLang="zh-CN" dirty="0" smtClean="0"/>
          </a:p>
          <a:p>
            <a:endParaRPr lang="en-US" altLang="zh-CN" dirty="0" smtClean="0"/>
          </a:p>
          <a:p>
            <a:endParaRPr lang="en-US" altLang="zh-CN" dirty="0" smtClean="0"/>
          </a:p>
          <a:p>
            <a:r>
              <a:rPr lang="zh-CN" altLang="en-US" dirty="0" smtClean="0"/>
              <a:t/>
            </a:r>
            <a:br>
              <a:rPr lang="zh-CN" altLang="en-US" dirty="0" smtClean="0"/>
            </a:br>
            <a:r>
              <a:rPr lang="zh-CN" altLang="en-US" dirty="0" smtClean="0"/>
              <a:t> </a:t>
            </a:r>
            <a:br>
              <a:rPr lang="zh-CN" altLang="en-US" dirty="0" smtClean="0"/>
            </a:br>
            <a:endParaRPr lang="en-US" altLang="zh-CN" b="1"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0"/>
            <a:ext cx="4427984" cy="1143000"/>
          </a:xfrm>
        </p:spPr>
        <p:txBody>
          <a:bodyPr>
            <a:normAutofit/>
          </a:bodyPr>
          <a:lstStyle/>
          <a:p>
            <a:pPr algn="l"/>
            <a:r>
              <a:rPr lang="zh-CN" altLang="en-US" sz="3600" b="1" dirty="0" smtClean="0">
                <a:solidFill>
                  <a:schemeClr val="tx1"/>
                </a:solidFill>
              </a:rPr>
              <a:t>办社会保障卡须知</a:t>
            </a:r>
            <a:endParaRPr lang="zh-CN" altLang="en-US" sz="3600" b="1" dirty="0">
              <a:solidFill>
                <a:schemeClr val="tx1"/>
              </a:solidFill>
            </a:endParaRPr>
          </a:p>
        </p:txBody>
      </p:sp>
      <p:sp>
        <p:nvSpPr>
          <p:cNvPr id="4" name="横卷形 3"/>
          <p:cNvSpPr/>
          <p:nvPr/>
        </p:nvSpPr>
        <p:spPr>
          <a:xfrm>
            <a:off x="857224" y="785794"/>
            <a:ext cx="7488832" cy="936104"/>
          </a:xfrm>
          <a:prstGeom prst="horizontalScroll">
            <a:avLst/>
          </a:prstGeom>
          <a:solidFill>
            <a:schemeClr val="accent6">
              <a:lumMod val="40000"/>
              <a:lumOff val="60000"/>
            </a:schemeClr>
          </a:solidFill>
          <a:ln>
            <a:solidFill>
              <a:schemeClr val="accent6">
                <a:lumMod val="40000"/>
                <a:lumOff val="60000"/>
              </a:schemeClr>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solidFill>
                  <a:schemeClr val="tx1"/>
                </a:solidFill>
                <a:latin typeface="华文琥珀" pitchFamily="2" charset="-122"/>
                <a:ea typeface="华文琥珀" pitchFamily="2" charset="-122"/>
              </a:rPr>
              <a:t>所办理卡名称：厦门市社会保障卡</a:t>
            </a:r>
            <a:endParaRPr lang="zh-CN" altLang="en-US" sz="2400" dirty="0">
              <a:solidFill>
                <a:schemeClr val="tx1"/>
              </a:solidFill>
              <a:latin typeface="华文琥珀" pitchFamily="2" charset="-122"/>
              <a:ea typeface="华文琥珀" pitchFamily="2" charset="-122"/>
            </a:endParaRPr>
          </a:p>
        </p:txBody>
      </p:sp>
      <p:sp>
        <p:nvSpPr>
          <p:cNvPr id="6" name="矩形 5"/>
          <p:cNvSpPr/>
          <p:nvPr/>
        </p:nvSpPr>
        <p:spPr>
          <a:xfrm>
            <a:off x="1000100" y="1714488"/>
            <a:ext cx="3024336" cy="1140158"/>
          </a:xfrm>
          <a:prstGeom prst="rect">
            <a:avLst/>
          </a:prstGeom>
          <a:solidFill>
            <a:srgbClr val="92D050"/>
          </a:solidFill>
          <a:ln>
            <a:solidFill>
              <a:srgbClr val="00B050"/>
            </a:solid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华文琥珀" pitchFamily="2" charset="-122"/>
                <a:ea typeface="华文琥珀" pitchFamily="2" charset="-122"/>
              </a:rPr>
              <a:t>办卡所需资料</a:t>
            </a:r>
            <a:endParaRPr lang="zh-CN" altLang="en-US" sz="2400" dirty="0">
              <a:solidFill>
                <a:schemeClr val="tx1"/>
              </a:solidFill>
              <a:latin typeface="华文琥珀" pitchFamily="2" charset="-122"/>
              <a:ea typeface="华文琥珀" pitchFamily="2" charset="-122"/>
            </a:endParaRPr>
          </a:p>
        </p:txBody>
      </p:sp>
      <p:sp>
        <p:nvSpPr>
          <p:cNvPr id="8" name="流程图: 文档 7"/>
          <p:cNvSpPr/>
          <p:nvPr/>
        </p:nvSpPr>
        <p:spPr>
          <a:xfrm>
            <a:off x="928662" y="2857496"/>
            <a:ext cx="3143272" cy="3357586"/>
          </a:xfrm>
          <a:prstGeom prst="flowChartDocument">
            <a:avLst/>
          </a:prstGeom>
          <a:solidFill>
            <a:schemeClr val="accent3">
              <a:lumMod val="40000"/>
              <a:lumOff val="60000"/>
            </a:schemeClr>
          </a:solidFill>
          <a:ln>
            <a:solidFill>
              <a:srgbClr val="00B050"/>
            </a:solidFill>
          </a:ln>
          <a:effectLst>
            <a:innerShdw blurRad="63500" dist="50800" dir="18900000">
              <a:prstClr val="black">
                <a:alpha val="50000"/>
              </a:prstClr>
            </a:innerShdw>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1600" dirty="0" smtClean="0">
                <a:solidFill>
                  <a:schemeClr val="bg2">
                    <a:lumMod val="10000"/>
                  </a:schemeClr>
                </a:solidFill>
              </a:rPr>
              <a:t>1</a:t>
            </a:r>
            <a:r>
              <a:rPr lang="zh-CN" altLang="en-US" sz="1600" dirty="0" smtClean="0">
                <a:solidFill>
                  <a:schemeClr val="bg2">
                    <a:lumMod val="10000"/>
                  </a:schemeClr>
                </a:solidFill>
              </a:rPr>
              <a:t>、</a:t>
            </a:r>
            <a:r>
              <a:rPr lang="zh-CN" altLang="en-US" sz="1600" dirty="0" smtClean="0">
                <a:solidFill>
                  <a:schemeClr val="tx1"/>
                </a:solidFill>
              </a:rPr>
              <a:t>身份证复印件一份（只需复印</a:t>
            </a:r>
            <a:r>
              <a:rPr lang="zh-CN" altLang="en-US" sz="1600" dirty="0" smtClean="0">
                <a:solidFill>
                  <a:srgbClr val="FF0000"/>
                </a:solidFill>
              </a:rPr>
              <a:t>正面</a:t>
            </a:r>
            <a:r>
              <a:rPr lang="zh-CN" altLang="en-US" sz="1600" dirty="0" smtClean="0">
                <a:solidFill>
                  <a:schemeClr val="tx1"/>
                </a:solidFill>
              </a:rPr>
              <a:t>）；</a:t>
            </a:r>
            <a:r>
              <a:rPr lang="en-US" sz="1600" dirty="0" smtClean="0">
                <a:solidFill>
                  <a:schemeClr val="tx1"/>
                </a:solidFill>
              </a:rPr>
              <a:t/>
            </a:r>
            <a:br>
              <a:rPr lang="en-US" sz="1600" dirty="0" smtClean="0">
                <a:solidFill>
                  <a:schemeClr val="tx1"/>
                </a:solidFill>
              </a:rPr>
            </a:br>
            <a:r>
              <a:rPr lang="en-US" sz="1600" dirty="0" smtClean="0">
                <a:solidFill>
                  <a:schemeClr val="tx1"/>
                </a:solidFill>
              </a:rPr>
              <a:t>2</a:t>
            </a:r>
            <a:r>
              <a:rPr lang="zh-CN" altLang="en-US" sz="1600" dirty="0" smtClean="0">
                <a:solidFill>
                  <a:schemeClr val="tx1"/>
                </a:solidFill>
              </a:rPr>
              <a:t>、本人</a:t>
            </a:r>
            <a:r>
              <a:rPr lang="en-US" sz="1600" dirty="0" smtClean="0">
                <a:solidFill>
                  <a:schemeClr val="tx1"/>
                </a:solidFill>
              </a:rPr>
              <a:t>1</a:t>
            </a:r>
            <a:r>
              <a:rPr lang="zh-CN" altLang="en-US" sz="1600" dirty="0" smtClean="0">
                <a:solidFill>
                  <a:schemeClr val="tx1"/>
                </a:solidFill>
              </a:rPr>
              <a:t>寸近期正面免冠彩照</a:t>
            </a:r>
            <a:r>
              <a:rPr lang="en-US" sz="1600" dirty="0" smtClean="0">
                <a:solidFill>
                  <a:schemeClr val="tx1"/>
                </a:solidFill>
              </a:rPr>
              <a:t>1</a:t>
            </a:r>
            <a:r>
              <a:rPr lang="zh-CN" altLang="en-US" sz="1600" dirty="0" smtClean="0">
                <a:solidFill>
                  <a:schemeClr val="tx1"/>
                </a:solidFill>
              </a:rPr>
              <a:t>张（符合公安机关认可的第二代身份证数码照片要求，白色背景无边框，必须穿有领深色衣服，无瑕疵）</a:t>
            </a:r>
            <a:endParaRPr lang="en-US" altLang="zh-CN" sz="1600" dirty="0" smtClean="0">
              <a:solidFill>
                <a:schemeClr val="tx1"/>
              </a:solidFill>
            </a:endParaRPr>
          </a:p>
          <a:p>
            <a:pPr lvl="0"/>
            <a:endParaRPr lang="en-US" altLang="zh-CN" sz="1600" dirty="0" smtClean="0">
              <a:solidFill>
                <a:schemeClr val="tx1"/>
              </a:solidFill>
            </a:endParaRPr>
          </a:p>
          <a:p>
            <a:pPr lvl="0"/>
            <a:r>
              <a:rPr lang="zh-CN" altLang="en-US" sz="1600" dirty="0" smtClean="0">
                <a:solidFill>
                  <a:srgbClr val="002060"/>
                </a:solidFill>
              </a:rPr>
              <a:t>如右边模板，</a:t>
            </a:r>
            <a:r>
              <a:rPr lang="en-US" altLang="zh-CN" sz="1600" dirty="0" smtClean="0">
                <a:solidFill>
                  <a:srgbClr val="002060"/>
                </a:solidFill>
              </a:rPr>
              <a:t>A4</a:t>
            </a:r>
            <a:r>
              <a:rPr lang="zh-CN" altLang="en-US" sz="1600" dirty="0" smtClean="0">
                <a:solidFill>
                  <a:srgbClr val="002060"/>
                </a:solidFill>
              </a:rPr>
              <a:t>纸对半撕开，只需正面身份证信息，照片贴在空白处。</a:t>
            </a:r>
            <a:endParaRPr lang="zh-CN" altLang="en-US" sz="1600" dirty="0">
              <a:solidFill>
                <a:srgbClr val="002060"/>
              </a:solidFill>
            </a:endParaRPr>
          </a:p>
        </p:txBody>
      </p:sp>
      <p:pic>
        <p:nvPicPr>
          <p:cNvPr id="86017" name="Picture 1"/>
          <p:cNvPicPr>
            <a:picLocks noChangeAspect="1" noChangeArrowheads="1"/>
          </p:cNvPicPr>
          <p:nvPr/>
        </p:nvPicPr>
        <p:blipFill>
          <a:blip r:embed="rId2"/>
          <a:srcRect/>
          <a:stretch>
            <a:fillRect/>
          </a:stretch>
        </p:blipFill>
        <p:spPr bwMode="auto">
          <a:xfrm>
            <a:off x="4214810" y="1928802"/>
            <a:ext cx="4237506"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214290"/>
            <a:ext cx="4572000" cy="1143000"/>
          </a:xfrm>
        </p:spPr>
        <p:txBody>
          <a:bodyPr>
            <a:normAutofit/>
          </a:bodyPr>
          <a:lstStyle/>
          <a:p>
            <a:pPr algn="l"/>
            <a:r>
              <a:rPr lang="zh-CN" altLang="en-US" sz="3200" b="1" dirty="0" smtClean="0">
                <a:solidFill>
                  <a:srgbClr val="0070C0"/>
                </a:solidFill>
              </a:rPr>
              <a:t>厦门社保业务指南</a:t>
            </a:r>
            <a:r>
              <a:rPr lang="en-US" altLang="zh-CN" sz="3200" b="1" dirty="0" smtClean="0">
                <a:solidFill>
                  <a:srgbClr val="0070C0"/>
                </a:solidFill>
              </a:rPr>
              <a:t>-</a:t>
            </a:r>
            <a:r>
              <a:rPr lang="zh-CN" altLang="en-US" sz="3200" b="1" dirty="0" smtClean="0">
                <a:solidFill>
                  <a:srgbClr val="0070C0"/>
                </a:solidFill>
              </a:rPr>
              <a:t>转保</a:t>
            </a:r>
            <a:endParaRPr lang="zh-CN" altLang="en-US" sz="3200" b="1" dirty="0">
              <a:solidFill>
                <a:srgbClr val="002060"/>
              </a:solidFill>
            </a:endParaRPr>
          </a:p>
        </p:txBody>
      </p:sp>
      <p:sp>
        <p:nvSpPr>
          <p:cNvPr id="3" name="内容占位符 2"/>
          <p:cNvSpPr>
            <a:spLocks noGrp="1"/>
          </p:cNvSpPr>
          <p:nvPr>
            <p:ph idx="4294967295"/>
          </p:nvPr>
        </p:nvSpPr>
        <p:spPr>
          <a:xfrm>
            <a:off x="428596" y="1500174"/>
            <a:ext cx="8229600" cy="3888432"/>
          </a:xfrm>
        </p:spPr>
        <p:txBody>
          <a:bodyPr/>
          <a:lstStyle/>
          <a:p>
            <a:pPr>
              <a:buNone/>
            </a:pPr>
            <a:r>
              <a:rPr lang="zh-CN" altLang="en-US" sz="1800" b="1" dirty="0" smtClean="0"/>
              <a:t>一、 转保所需资料：</a:t>
            </a:r>
            <a:endParaRPr lang="en-US" altLang="zh-CN" sz="1800" b="1" dirty="0" smtClean="0"/>
          </a:p>
          <a:p>
            <a:pPr>
              <a:buNone/>
            </a:pPr>
            <a:endParaRPr lang="zh-CN" altLang="en-US" sz="1800" b="1" dirty="0" smtClean="0"/>
          </a:p>
          <a:p>
            <a:pPr lvl="0">
              <a:buNone/>
            </a:pPr>
            <a:r>
              <a:rPr lang="en-US" altLang="zh-CN" sz="1800" dirty="0" smtClean="0"/>
              <a:t>1</a:t>
            </a:r>
            <a:r>
              <a:rPr lang="zh-CN" altLang="en-US" sz="1800" dirty="0" smtClean="0"/>
              <a:t>、员工委托书签名，盖手印</a:t>
            </a:r>
          </a:p>
          <a:p>
            <a:pPr lvl="0">
              <a:buNone/>
            </a:pPr>
            <a:r>
              <a:rPr lang="en-US" altLang="zh-CN" sz="1800" dirty="0" smtClean="0"/>
              <a:t>2</a:t>
            </a:r>
            <a:r>
              <a:rPr lang="zh-CN" altLang="en-US" sz="1800" dirty="0" smtClean="0"/>
              <a:t>、员工身份证复印件（需写明员工电话、接收地址、邮政编码）</a:t>
            </a:r>
          </a:p>
          <a:p>
            <a:pPr lvl="0">
              <a:buNone/>
            </a:pPr>
            <a:r>
              <a:rPr lang="en-US" altLang="zh-CN" sz="1800" dirty="0" smtClean="0"/>
              <a:t>3</a:t>
            </a:r>
            <a:r>
              <a:rPr lang="zh-CN" altLang="en-US" sz="1800" dirty="0" smtClean="0"/>
              <a:t>、员工社保卡原件</a:t>
            </a:r>
            <a:r>
              <a:rPr lang="en-US" altLang="zh-CN" sz="1800" dirty="0" smtClean="0"/>
              <a:t>(</a:t>
            </a:r>
            <a:r>
              <a:rPr lang="zh-CN" altLang="en-US" sz="1800" dirty="0" smtClean="0"/>
              <a:t>如还没办社保卡，需提供</a:t>
            </a:r>
            <a:r>
              <a:rPr lang="en-US" altLang="zh-CN" sz="1800" dirty="0" smtClean="0"/>
              <a:t>1</a:t>
            </a:r>
            <a:r>
              <a:rPr lang="zh-CN" altLang="en-US" sz="1800" dirty="0" smtClean="0"/>
              <a:t>张</a:t>
            </a:r>
            <a:r>
              <a:rPr lang="en-US" altLang="zh-CN" sz="1800" dirty="0" smtClean="0"/>
              <a:t>1</a:t>
            </a:r>
            <a:r>
              <a:rPr lang="zh-CN" altLang="en-US" sz="1800" dirty="0" smtClean="0"/>
              <a:t>寸彩色近照）</a:t>
            </a:r>
            <a:endParaRPr lang="en-US" altLang="zh-CN" sz="1800" dirty="0" smtClean="0"/>
          </a:p>
          <a:p>
            <a:pPr lvl="0">
              <a:buNone/>
            </a:pPr>
            <a:endParaRPr lang="en-US" altLang="zh-CN" sz="1800" dirty="0" smtClean="0"/>
          </a:p>
          <a:p>
            <a:pPr lvl="0">
              <a:buNone/>
            </a:pPr>
            <a:r>
              <a:rPr lang="zh-CN" altLang="en-US" sz="1800" dirty="0" smtClean="0"/>
              <a:t>二、员工</a:t>
            </a:r>
            <a:r>
              <a:rPr lang="zh-CN" altLang="en-US" sz="1800" dirty="0" smtClean="0">
                <a:solidFill>
                  <a:srgbClr val="FF0000"/>
                </a:solidFill>
              </a:rPr>
              <a:t>减员后次月</a:t>
            </a:r>
            <a:r>
              <a:rPr lang="zh-CN" altLang="en-US" sz="1800" dirty="0" smtClean="0"/>
              <a:t>提供以上资料办理转保，成功办理后将员工身份证原件及转保凭证一并邮寄给员工，由员工交由接受地社保局办理。</a:t>
            </a:r>
          </a:p>
          <a:p>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214290"/>
            <a:ext cx="4572000" cy="1143000"/>
          </a:xfrm>
        </p:spPr>
        <p:txBody>
          <a:bodyPr>
            <a:normAutofit/>
          </a:bodyPr>
          <a:lstStyle/>
          <a:p>
            <a:pPr algn="l"/>
            <a:r>
              <a:rPr lang="zh-CN" altLang="en-US" sz="3200" b="1" dirty="0" smtClean="0">
                <a:solidFill>
                  <a:srgbClr val="0070C0"/>
                </a:solidFill>
              </a:rPr>
              <a:t>厦门社保业务指南</a:t>
            </a:r>
            <a:r>
              <a:rPr lang="en-US" altLang="zh-CN" sz="3200" b="1" dirty="0" smtClean="0">
                <a:solidFill>
                  <a:srgbClr val="0070C0"/>
                </a:solidFill>
              </a:rPr>
              <a:t>-</a:t>
            </a:r>
            <a:r>
              <a:rPr lang="zh-CN" altLang="en-US" sz="3200" b="1" dirty="0" smtClean="0">
                <a:solidFill>
                  <a:srgbClr val="0070C0"/>
                </a:solidFill>
              </a:rPr>
              <a:t>转保</a:t>
            </a:r>
            <a:endParaRPr lang="zh-CN" altLang="en-US" sz="3200" b="1" dirty="0">
              <a:solidFill>
                <a:srgbClr val="002060"/>
              </a:solidFill>
            </a:endParaRPr>
          </a:p>
        </p:txBody>
      </p:sp>
      <p:sp>
        <p:nvSpPr>
          <p:cNvPr id="4" name="内容占位符 3"/>
          <p:cNvSpPr>
            <a:spLocks noGrp="1"/>
          </p:cNvSpPr>
          <p:nvPr>
            <p:ph idx="4294967295"/>
          </p:nvPr>
        </p:nvSpPr>
        <p:spPr>
          <a:xfrm>
            <a:off x="428625" y="1500189"/>
            <a:ext cx="2000235" cy="3139321"/>
          </a:xfrm>
          <a:prstGeom prst="rect">
            <a:avLst/>
          </a:prstGeom>
        </p:spPr>
        <p:txBody>
          <a:bodyPr wrap="square">
            <a:spAutoFit/>
          </a:bodyPr>
          <a:lstStyle/>
          <a:p>
            <a:r>
              <a:rPr lang="zh-CN" altLang="en-US" sz="1800" dirty="0" smtClean="0"/>
              <a:t>提交社保卡原件（如没有社保卡提交身份证原件）</a:t>
            </a:r>
            <a:r>
              <a:rPr lang="en-US" altLang="zh-CN" sz="1800" dirty="0" smtClean="0">
                <a:solidFill>
                  <a:srgbClr val="FF0000"/>
                </a:solidFill>
              </a:rPr>
              <a:t>+</a:t>
            </a:r>
            <a:r>
              <a:rPr lang="zh-CN" altLang="en-US" sz="1800" dirty="0" smtClean="0">
                <a:solidFill>
                  <a:srgbClr val="FF0000"/>
                </a:solidFill>
              </a:rPr>
              <a:t>身份证复印件（正反两面）</a:t>
            </a:r>
            <a:r>
              <a:rPr lang="en-US" altLang="zh-CN" sz="1800" dirty="0" smtClean="0">
                <a:solidFill>
                  <a:srgbClr val="FF0000"/>
                </a:solidFill>
              </a:rPr>
              <a:t>+</a:t>
            </a:r>
            <a:r>
              <a:rPr lang="zh-CN" altLang="en-US" sz="1800" dirty="0" smtClean="0">
                <a:solidFill>
                  <a:srgbClr val="FF0000"/>
                </a:solidFill>
              </a:rPr>
              <a:t>转保委托书（身份证号码</a:t>
            </a:r>
            <a:r>
              <a:rPr lang="en-US" altLang="zh-CN" sz="1800" dirty="0" smtClean="0">
                <a:solidFill>
                  <a:srgbClr val="FF0000"/>
                </a:solidFill>
              </a:rPr>
              <a:t>+</a:t>
            </a:r>
            <a:r>
              <a:rPr lang="zh-CN" altLang="en-US" sz="1800" dirty="0" smtClean="0">
                <a:solidFill>
                  <a:srgbClr val="FF0000"/>
                </a:solidFill>
              </a:rPr>
              <a:t>姓名</a:t>
            </a:r>
            <a:r>
              <a:rPr lang="en-US" altLang="zh-CN" sz="1800" dirty="0" smtClean="0">
                <a:solidFill>
                  <a:srgbClr val="FF0000"/>
                </a:solidFill>
              </a:rPr>
              <a:t>+</a:t>
            </a:r>
            <a:r>
              <a:rPr lang="zh-CN" altLang="en-US" sz="1800" dirty="0" smtClean="0">
                <a:solidFill>
                  <a:srgbClr val="FF0000"/>
                </a:solidFill>
              </a:rPr>
              <a:t>联系电话</a:t>
            </a:r>
            <a:r>
              <a:rPr lang="en-US" altLang="zh-CN" sz="1800" dirty="0" smtClean="0">
                <a:solidFill>
                  <a:srgbClr val="FF0000"/>
                </a:solidFill>
              </a:rPr>
              <a:t>+</a:t>
            </a:r>
            <a:r>
              <a:rPr lang="zh-CN" altLang="en-US" sz="1800" dirty="0" smtClean="0">
                <a:solidFill>
                  <a:srgbClr val="FF0000"/>
                </a:solidFill>
              </a:rPr>
              <a:t>回寄地址和邮编）</a:t>
            </a:r>
            <a:endParaRPr lang="zh-CN" altLang="en-US" sz="1800" dirty="0"/>
          </a:p>
        </p:txBody>
      </p:sp>
      <p:pic>
        <p:nvPicPr>
          <p:cNvPr id="5" name="图片 4" descr="转保委托书.jpg"/>
          <p:cNvPicPr>
            <a:picLocks noChangeAspect="1"/>
          </p:cNvPicPr>
          <p:nvPr/>
        </p:nvPicPr>
        <p:blipFill>
          <a:blip r:embed="rId2"/>
          <a:stretch>
            <a:fillRect/>
          </a:stretch>
        </p:blipFill>
        <p:spPr>
          <a:xfrm>
            <a:off x="3428992" y="1285861"/>
            <a:ext cx="4071934" cy="5572139"/>
          </a:xfrm>
          <a:prstGeom prst="rect">
            <a:avLst/>
          </a:prstGeom>
        </p:spPr>
      </p:pic>
      <p:sp>
        <p:nvSpPr>
          <p:cNvPr id="6" name="矩形标注 5"/>
          <p:cNvSpPr/>
          <p:nvPr/>
        </p:nvSpPr>
        <p:spPr>
          <a:xfrm>
            <a:off x="2500298" y="2214554"/>
            <a:ext cx="785818" cy="1071570"/>
          </a:xfrm>
          <a:prstGeom prst="wedgeRectCallout">
            <a:avLst>
              <a:gd name="adj1" fmla="val 209061"/>
              <a:gd name="adj2" fmla="val -85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FF0000"/>
                </a:solidFill>
              </a:rPr>
              <a:t>必须填写姓名</a:t>
            </a:r>
            <a:endParaRPr lang="zh-CN" altLang="en-US" sz="1400" dirty="0">
              <a:solidFill>
                <a:srgbClr val="FF0000"/>
              </a:solidFill>
            </a:endParaRPr>
          </a:p>
        </p:txBody>
      </p:sp>
      <p:sp>
        <p:nvSpPr>
          <p:cNvPr id="7" name="云形标注 6"/>
          <p:cNvSpPr/>
          <p:nvPr/>
        </p:nvSpPr>
        <p:spPr>
          <a:xfrm>
            <a:off x="7358082" y="1857364"/>
            <a:ext cx="1357322" cy="642942"/>
          </a:xfrm>
          <a:prstGeom prst="cloudCallout">
            <a:avLst>
              <a:gd name="adj1" fmla="val -114649"/>
              <a:gd name="adj2" fmla="val 5173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FF0000"/>
                </a:solidFill>
              </a:rPr>
              <a:t>必须填写身份证号码</a:t>
            </a:r>
            <a:endParaRPr lang="zh-CN" altLang="en-US" sz="1400" dirty="0">
              <a:solidFill>
                <a:srgbClr val="FF0000"/>
              </a:solidFill>
            </a:endParaRPr>
          </a:p>
        </p:txBody>
      </p:sp>
      <p:sp>
        <p:nvSpPr>
          <p:cNvPr id="8" name="云形标注 7"/>
          <p:cNvSpPr/>
          <p:nvPr/>
        </p:nvSpPr>
        <p:spPr>
          <a:xfrm>
            <a:off x="7643834" y="2786058"/>
            <a:ext cx="1143008" cy="785818"/>
          </a:xfrm>
          <a:prstGeom prst="cloudCallout">
            <a:avLst>
              <a:gd name="adj1" fmla="val -208362"/>
              <a:gd name="adj2" fmla="val 3164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FF0000"/>
                </a:solidFill>
              </a:rPr>
              <a:t>必须填写联系电话</a:t>
            </a:r>
            <a:endParaRPr lang="zh-CN" altLang="en-US" sz="1400" dirty="0">
              <a:solidFill>
                <a:srgbClr val="FF0000"/>
              </a:solidFill>
            </a:endParaRPr>
          </a:p>
        </p:txBody>
      </p:sp>
      <p:sp>
        <p:nvSpPr>
          <p:cNvPr id="9" name="云形标注 8"/>
          <p:cNvSpPr/>
          <p:nvPr/>
        </p:nvSpPr>
        <p:spPr>
          <a:xfrm>
            <a:off x="7358082" y="3857628"/>
            <a:ext cx="1285884" cy="857256"/>
          </a:xfrm>
          <a:prstGeom prst="cloudCallout">
            <a:avLst>
              <a:gd name="adj1" fmla="val -179721"/>
              <a:gd name="adj2" fmla="val -1016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FF0000"/>
                </a:solidFill>
              </a:rPr>
              <a:t>必须填写邮编</a:t>
            </a:r>
            <a:endParaRPr lang="zh-CN" altLang="en-US" sz="1400" dirty="0">
              <a:solidFill>
                <a:srgbClr val="FF0000"/>
              </a:solidFill>
            </a:endParaRPr>
          </a:p>
        </p:txBody>
      </p:sp>
      <p:sp>
        <p:nvSpPr>
          <p:cNvPr id="10" name="椭圆形标注 9"/>
          <p:cNvSpPr/>
          <p:nvPr/>
        </p:nvSpPr>
        <p:spPr>
          <a:xfrm>
            <a:off x="2428860" y="3500438"/>
            <a:ext cx="1357290" cy="785818"/>
          </a:xfrm>
          <a:prstGeom prst="wedgeEllipseCallout">
            <a:avLst>
              <a:gd name="adj1" fmla="val 133565"/>
              <a:gd name="adj2" fmla="val 107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FF0000"/>
                </a:solidFill>
              </a:rPr>
              <a:t>必须写填回邮地址</a:t>
            </a:r>
            <a:endParaRPr lang="zh-CN" altLang="en-US" sz="1400" dirty="0">
              <a:solidFill>
                <a:srgbClr val="FF0000"/>
              </a:solidFill>
            </a:endParaRPr>
          </a:p>
        </p:txBody>
      </p:sp>
      <p:sp>
        <p:nvSpPr>
          <p:cNvPr id="11" name="矩形标注 10"/>
          <p:cNvSpPr/>
          <p:nvPr/>
        </p:nvSpPr>
        <p:spPr>
          <a:xfrm>
            <a:off x="7429520" y="5357826"/>
            <a:ext cx="1285884" cy="571504"/>
          </a:xfrm>
          <a:prstGeom prst="wedgeRectCallout">
            <a:avLst>
              <a:gd name="adj1" fmla="val -242686"/>
              <a:gd name="adj2" fmla="val -5634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员工签名</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214290"/>
            <a:ext cx="4500594" cy="714380"/>
          </a:xfrm>
        </p:spPr>
        <p:txBody>
          <a:bodyPr>
            <a:normAutofit/>
          </a:bodyPr>
          <a:lstStyle/>
          <a:p>
            <a:pPr algn="l"/>
            <a:r>
              <a:rPr lang="zh-CN" altLang="en-US" sz="2800" b="1" dirty="0" smtClean="0">
                <a:solidFill>
                  <a:srgbClr val="0070C0"/>
                </a:solidFill>
              </a:rPr>
              <a:t>厦门社保业务指南</a:t>
            </a:r>
            <a:r>
              <a:rPr lang="en-US" altLang="zh-CN" sz="2800" b="1" dirty="0" smtClean="0">
                <a:solidFill>
                  <a:srgbClr val="0070C0"/>
                </a:solidFill>
              </a:rPr>
              <a:t>-</a:t>
            </a:r>
            <a:r>
              <a:rPr lang="zh-CN" altLang="en-US" sz="2800" b="1" dirty="0" smtClean="0">
                <a:solidFill>
                  <a:srgbClr val="0070C0"/>
                </a:solidFill>
              </a:rPr>
              <a:t>转保</a:t>
            </a:r>
            <a:endParaRPr lang="zh-CN" altLang="en-US" sz="2800" b="1" dirty="0">
              <a:solidFill>
                <a:srgbClr val="0070C0"/>
              </a:solidFill>
            </a:endParaRPr>
          </a:p>
        </p:txBody>
      </p:sp>
      <p:sp>
        <p:nvSpPr>
          <p:cNvPr id="3" name="内容占位符 2"/>
          <p:cNvSpPr>
            <a:spLocks noGrp="1"/>
          </p:cNvSpPr>
          <p:nvPr>
            <p:ph idx="4294967295"/>
          </p:nvPr>
        </p:nvSpPr>
        <p:spPr>
          <a:xfrm>
            <a:off x="428596" y="1500174"/>
            <a:ext cx="3357586" cy="4429156"/>
          </a:xfrm>
        </p:spPr>
        <p:txBody>
          <a:bodyPr/>
          <a:lstStyle/>
          <a:p>
            <a:pPr>
              <a:buNone/>
            </a:pPr>
            <a:r>
              <a:rPr lang="zh-CN" altLang="en-US" sz="1800" b="1" dirty="0" smtClean="0"/>
              <a:t>三、 特别说明：</a:t>
            </a:r>
            <a:endParaRPr lang="en-US" altLang="zh-CN" sz="1800" b="1" dirty="0" smtClean="0"/>
          </a:p>
          <a:p>
            <a:r>
              <a:rPr lang="zh-CN" altLang="en-US" sz="1800" dirty="0" smtClean="0"/>
              <a:t>超过</a:t>
            </a:r>
            <a:r>
              <a:rPr lang="en-US" altLang="zh-CN" sz="1800" dirty="0" smtClean="0"/>
              <a:t>40</a:t>
            </a:r>
            <a:r>
              <a:rPr lang="zh-CN" altLang="en-US" sz="1800" dirty="0" smtClean="0"/>
              <a:t>岁在厦门参保员工需转保的还需提交临时基本养老保险缴费账户转移申请表（</a:t>
            </a:r>
            <a:r>
              <a:rPr lang="zh-CN" altLang="en-US" sz="1800" dirty="0" smtClean="0">
                <a:solidFill>
                  <a:srgbClr val="FF0000"/>
                </a:solidFill>
              </a:rPr>
              <a:t>必需填写姓名身份证号码以及户籍地址和转入地社保局详细名称和地址，以及邮编）</a:t>
            </a:r>
          </a:p>
          <a:p>
            <a:endParaRPr lang="zh-CN" altLang="en-US" dirty="0"/>
          </a:p>
        </p:txBody>
      </p:sp>
      <p:pic>
        <p:nvPicPr>
          <p:cNvPr id="4" name="内容占位符 6" descr="临时基本养老保险缴费帐户转移申请表-厦门.jpg"/>
          <p:cNvPicPr>
            <a:picLocks noChangeAspect="1"/>
          </p:cNvPicPr>
          <p:nvPr/>
        </p:nvPicPr>
        <p:blipFill>
          <a:blip r:embed="rId2" cstate="print"/>
          <a:stretch>
            <a:fillRect/>
          </a:stretch>
        </p:blipFill>
        <p:spPr>
          <a:xfrm>
            <a:off x="4357686" y="928670"/>
            <a:ext cx="4423540" cy="5227527"/>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214290"/>
            <a:ext cx="4857784" cy="785818"/>
          </a:xfrm>
        </p:spPr>
        <p:txBody>
          <a:bodyPr>
            <a:normAutofit/>
          </a:bodyPr>
          <a:lstStyle/>
          <a:p>
            <a:pPr algn="l"/>
            <a:r>
              <a:rPr lang="zh-CN" altLang="en-US" sz="3200" b="1" dirty="0" smtClean="0">
                <a:solidFill>
                  <a:srgbClr val="0070C0"/>
                </a:solidFill>
              </a:rPr>
              <a:t>厦门社保业务指南</a:t>
            </a:r>
            <a:r>
              <a:rPr lang="en-US" altLang="zh-CN" sz="3200" b="1" dirty="0" smtClean="0">
                <a:solidFill>
                  <a:srgbClr val="0070C0"/>
                </a:solidFill>
              </a:rPr>
              <a:t>-</a:t>
            </a:r>
            <a:r>
              <a:rPr lang="zh-CN" altLang="en-US" sz="3200" b="1" dirty="0" smtClean="0">
                <a:solidFill>
                  <a:srgbClr val="0070C0"/>
                </a:solidFill>
              </a:rPr>
              <a:t>转保</a:t>
            </a:r>
            <a:endParaRPr lang="zh-CN" altLang="en-US" sz="3200" b="1" dirty="0">
              <a:solidFill>
                <a:srgbClr val="002060"/>
              </a:solidFill>
            </a:endParaRPr>
          </a:p>
        </p:txBody>
      </p:sp>
      <p:sp>
        <p:nvSpPr>
          <p:cNvPr id="3" name="内容占位符 2"/>
          <p:cNvSpPr>
            <a:spLocks noGrp="1"/>
          </p:cNvSpPr>
          <p:nvPr>
            <p:ph idx="4294967295"/>
          </p:nvPr>
        </p:nvSpPr>
        <p:spPr>
          <a:xfrm>
            <a:off x="428596" y="1500174"/>
            <a:ext cx="8229600" cy="3888432"/>
          </a:xfrm>
        </p:spPr>
        <p:txBody>
          <a:bodyPr/>
          <a:lstStyle/>
          <a:p>
            <a:r>
              <a:rPr lang="zh-CN" altLang="en-US" sz="1800" b="1" dirty="0" smtClean="0"/>
              <a:t>养老保险转移凭证样本</a:t>
            </a:r>
          </a:p>
          <a:p>
            <a:endParaRPr lang="zh-CN" altLang="en-US" dirty="0"/>
          </a:p>
        </p:txBody>
      </p:sp>
      <p:pic>
        <p:nvPicPr>
          <p:cNvPr id="4" name="内容占位符 3" descr="养老保险缴费凭证.jpg"/>
          <p:cNvPicPr>
            <a:picLocks noChangeAspect="1"/>
          </p:cNvPicPr>
          <p:nvPr/>
        </p:nvPicPr>
        <p:blipFill>
          <a:blip r:embed="rId2" cstate="print"/>
          <a:stretch>
            <a:fillRect/>
          </a:stretch>
        </p:blipFill>
        <p:spPr>
          <a:xfrm>
            <a:off x="3571868" y="1143000"/>
            <a:ext cx="4929221" cy="5715000"/>
          </a:xfrm>
          <a:prstGeom prst="rect">
            <a:avLst/>
          </a:prstGeom>
          <a:noFill/>
          <a:ln>
            <a:noFill/>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214290"/>
            <a:ext cx="4572000" cy="1143000"/>
          </a:xfrm>
        </p:spPr>
        <p:txBody>
          <a:bodyPr>
            <a:normAutofit/>
          </a:bodyPr>
          <a:lstStyle/>
          <a:p>
            <a:pPr algn="l"/>
            <a:r>
              <a:rPr lang="zh-CN" altLang="en-US" sz="3200" b="1" dirty="0" smtClean="0">
                <a:solidFill>
                  <a:srgbClr val="0070C0"/>
                </a:solidFill>
              </a:rPr>
              <a:t>厦门社保业务指南</a:t>
            </a:r>
            <a:r>
              <a:rPr lang="en-US" altLang="zh-CN" sz="3200" b="1" dirty="0" smtClean="0">
                <a:solidFill>
                  <a:srgbClr val="0070C0"/>
                </a:solidFill>
              </a:rPr>
              <a:t>-</a:t>
            </a:r>
            <a:r>
              <a:rPr lang="zh-CN" altLang="en-US" sz="3200" b="1" dirty="0" smtClean="0">
                <a:solidFill>
                  <a:srgbClr val="0070C0"/>
                </a:solidFill>
              </a:rPr>
              <a:t>转保</a:t>
            </a:r>
            <a:endParaRPr lang="zh-CN" altLang="en-US" sz="3200" b="1" dirty="0">
              <a:solidFill>
                <a:srgbClr val="002060"/>
              </a:solidFill>
            </a:endParaRPr>
          </a:p>
        </p:txBody>
      </p:sp>
      <p:sp>
        <p:nvSpPr>
          <p:cNvPr id="5" name="矩形 4"/>
          <p:cNvSpPr/>
          <p:nvPr/>
        </p:nvSpPr>
        <p:spPr>
          <a:xfrm>
            <a:off x="500034" y="1643050"/>
            <a:ext cx="1785950" cy="369332"/>
          </a:xfrm>
          <a:prstGeom prst="rect">
            <a:avLst/>
          </a:prstGeom>
        </p:spPr>
        <p:txBody>
          <a:bodyPr wrap="square">
            <a:spAutoFit/>
          </a:bodyPr>
          <a:lstStyle/>
          <a:p>
            <a:r>
              <a:rPr lang="zh-CN" altLang="en-US" b="1" dirty="0" smtClean="0"/>
              <a:t>医疗保险凭证</a:t>
            </a:r>
            <a:endParaRPr lang="zh-CN" altLang="en-US" b="1" dirty="0"/>
          </a:p>
        </p:txBody>
      </p:sp>
      <p:pic>
        <p:nvPicPr>
          <p:cNvPr id="6" name="内容占位符 3" descr="医疗参保凭证1.jpg"/>
          <p:cNvPicPr>
            <a:picLocks noChangeAspect="1"/>
          </p:cNvPicPr>
          <p:nvPr/>
        </p:nvPicPr>
        <p:blipFill>
          <a:blip r:embed="rId2" cstate="print">
            <a:clrChange>
              <a:clrFrom>
                <a:srgbClr val="EEF5FD"/>
              </a:clrFrom>
              <a:clrTo>
                <a:srgbClr val="EEF5FD">
                  <a:alpha val="0"/>
                </a:srgbClr>
              </a:clrTo>
            </a:clrChange>
          </a:blip>
          <a:stretch>
            <a:fillRect/>
          </a:stretch>
        </p:blipFill>
        <p:spPr>
          <a:xfrm>
            <a:off x="2928926" y="1285860"/>
            <a:ext cx="5357850" cy="5572140"/>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0"/>
            <a:ext cx="5004048" cy="1143000"/>
          </a:xfrm>
        </p:spPr>
        <p:txBody>
          <a:bodyPr/>
          <a:lstStyle/>
          <a:p>
            <a:pPr algn="l"/>
            <a:r>
              <a:rPr lang="zh-CN" altLang="en-US" b="1" dirty="0" smtClean="0">
                <a:solidFill>
                  <a:srgbClr val="002060"/>
                </a:solidFill>
              </a:rPr>
              <a:t>目录</a:t>
            </a:r>
            <a:endParaRPr lang="zh-CN" altLang="en-US" b="1" dirty="0">
              <a:solidFill>
                <a:srgbClr val="002060"/>
              </a:solidFill>
            </a:endParaRPr>
          </a:p>
        </p:txBody>
      </p:sp>
      <p:sp>
        <p:nvSpPr>
          <p:cNvPr id="3" name="内容占位符 2"/>
          <p:cNvSpPr>
            <a:spLocks noGrp="1"/>
          </p:cNvSpPr>
          <p:nvPr>
            <p:ph idx="4294967295"/>
          </p:nvPr>
        </p:nvSpPr>
        <p:spPr>
          <a:xfrm>
            <a:off x="1331640" y="1196752"/>
            <a:ext cx="6624736" cy="4669979"/>
          </a:xfrm>
        </p:spPr>
        <p:txBody>
          <a:bodyPr>
            <a:normAutofit/>
          </a:bodyPr>
          <a:lstStyle/>
          <a:p>
            <a:pPr>
              <a:lnSpc>
                <a:spcPct val="150000"/>
              </a:lnSpc>
            </a:pPr>
            <a:r>
              <a:rPr lang="zh-CN" altLang="en-US" dirty="0" smtClean="0"/>
              <a:t>公积金操作介绍</a:t>
            </a:r>
            <a:endParaRPr lang="en-US" altLang="zh-CN" dirty="0" smtClean="0"/>
          </a:p>
          <a:p>
            <a:pPr>
              <a:lnSpc>
                <a:spcPct val="150000"/>
              </a:lnSpc>
            </a:pPr>
            <a:r>
              <a:rPr lang="zh-CN" altLang="en-US" dirty="0" smtClean="0"/>
              <a:t>公积金明细</a:t>
            </a:r>
            <a:endParaRPr lang="en-US" altLang="zh-CN" dirty="0" smtClean="0"/>
          </a:p>
          <a:p>
            <a:pPr>
              <a:lnSpc>
                <a:spcPct val="150000"/>
              </a:lnSpc>
            </a:pPr>
            <a:r>
              <a:rPr lang="zh-CN" altLang="en-US" dirty="0" smtClean="0"/>
              <a:t>查询指南</a:t>
            </a:r>
            <a:endParaRPr lang="en-US" altLang="zh-CN" dirty="0" smtClean="0"/>
          </a:p>
          <a:p>
            <a:pPr>
              <a:lnSpc>
                <a:spcPct val="150000"/>
              </a:lnSpc>
            </a:pPr>
            <a:r>
              <a:rPr lang="zh-CN" altLang="en-US" dirty="0" smtClean="0"/>
              <a:t>享用指南</a:t>
            </a:r>
            <a:endParaRPr lang="en-US" altLang="zh-CN"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4932040" cy="857232"/>
          </a:xfrm>
        </p:spPr>
        <p:txBody>
          <a:bodyPr/>
          <a:lstStyle/>
          <a:p>
            <a:pPr algn="l"/>
            <a:r>
              <a:rPr lang="zh-CN" altLang="en-US" b="1" dirty="0" smtClean="0">
                <a:solidFill>
                  <a:srgbClr val="002060"/>
                </a:solidFill>
              </a:rPr>
              <a:t>公积金操作介绍</a:t>
            </a:r>
            <a:endParaRPr lang="zh-CN" altLang="en-US" b="1" dirty="0">
              <a:solidFill>
                <a:srgbClr val="002060"/>
              </a:solidFill>
            </a:endParaRPr>
          </a:p>
        </p:txBody>
      </p:sp>
      <p:graphicFrame>
        <p:nvGraphicFramePr>
          <p:cNvPr id="6" name="图示 5"/>
          <p:cNvGraphicFramePr/>
          <p:nvPr/>
        </p:nvGraphicFramePr>
        <p:xfrm>
          <a:off x="785786" y="1071546"/>
          <a:ext cx="7776864" cy="4032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组合 6"/>
          <p:cNvGrpSpPr/>
          <p:nvPr/>
        </p:nvGrpSpPr>
        <p:grpSpPr>
          <a:xfrm>
            <a:off x="1475656" y="5500702"/>
            <a:ext cx="6382492" cy="928694"/>
            <a:chOff x="89034" y="0"/>
            <a:chExt cx="3634013" cy="1180800"/>
          </a:xfrm>
          <a:solidFill>
            <a:schemeClr val="accent3">
              <a:lumMod val="60000"/>
              <a:lumOff val="40000"/>
            </a:schemeClr>
          </a:solidFill>
        </p:grpSpPr>
        <p:sp>
          <p:nvSpPr>
            <p:cNvPr id="8" name="流程图: 可选过程 7"/>
            <p:cNvSpPr/>
            <p:nvPr/>
          </p:nvSpPr>
          <p:spPr>
            <a:xfrm>
              <a:off x="89034" y="0"/>
              <a:ext cx="3634013" cy="1180800"/>
            </a:xfrm>
            <a:prstGeom prst="flowChartAlternateProcess">
              <a:avLst/>
            </a:prstGeom>
            <a:grpFill/>
            <a:ln>
              <a:solidFill>
                <a:srgbClr val="92D050"/>
              </a:solidFill>
            </a:ln>
          </p:spPr>
          <p:style>
            <a:lnRef idx="1">
              <a:schemeClr val="accent5">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sp>
        <p:sp>
          <p:nvSpPr>
            <p:cNvPr id="9" name="流程图: 可选过程 4"/>
            <p:cNvSpPr/>
            <p:nvPr/>
          </p:nvSpPr>
          <p:spPr>
            <a:xfrm>
              <a:off x="146675" y="57641"/>
              <a:ext cx="3518731" cy="106551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9136" tIns="113792" rIns="199136" bIns="113792" numCol="1" spcCol="1270" anchor="ctr" anchorCtr="0">
              <a:noAutofit/>
            </a:bodyPr>
            <a:lstStyle/>
            <a:p>
              <a:pPr lvl="0" defTabSz="1244600">
                <a:lnSpc>
                  <a:spcPct val="90000"/>
                </a:lnSpc>
                <a:spcBef>
                  <a:spcPct val="0"/>
                </a:spcBef>
                <a:spcAft>
                  <a:spcPct val="35000"/>
                </a:spcAft>
              </a:pPr>
              <a:r>
                <a:rPr lang="zh-CN" altLang="en-US" sz="2800" kern="1200" dirty="0" smtClean="0">
                  <a:solidFill>
                    <a:schemeClr val="tx1"/>
                  </a:solidFill>
                  <a:latin typeface="华文彩云" pitchFamily="2" charset="-122"/>
                  <a:ea typeface="华文彩云" pitchFamily="2" charset="-122"/>
                </a:rPr>
                <a:t>社保专员：</a:t>
              </a:r>
              <a:r>
                <a:rPr lang="zh-CN" altLang="en-US" sz="2800" dirty="0" smtClean="0">
                  <a:solidFill>
                    <a:schemeClr val="tx1"/>
                  </a:solidFill>
                  <a:latin typeface="微软雅黑" pitchFamily="34" charset="-122"/>
                  <a:ea typeface="微软雅黑" pitchFamily="34" charset="-122"/>
                </a:rPr>
                <a:t>王桂珍</a:t>
              </a:r>
              <a:r>
                <a:rPr lang="zh-CN" altLang="en-US" sz="2800" kern="1200" dirty="0" smtClean="0">
                  <a:solidFill>
                    <a:schemeClr val="tx1"/>
                  </a:solidFill>
                  <a:latin typeface="微软雅黑" pitchFamily="34" charset="-122"/>
                  <a:ea typeface="微软雅黑" pitchFamily="34" charset="-122"/>
                </a:rPr>
                <a:t>，分机：</a:t>
              </a:r>
              <a:r>
                <a:rPr lang="en-US" altLang="zh-CN" sz="2800" kern="1200" dirty="0" smtClean="0">
                  <a:solidFill>
                    <a:schemeClr val="tx1"/>
                  </a:solidFill>
                  <a:latin typeface="微软雅黑" pitchFamily="34" charset="-122"/>
                  <a:ea typeface="微软雅黑" pitchFamily="34" charset="-122"/>
                </a:rPr>
                <a:t>8414</a:t>
              </a:r>
              <a:endParaRPr lang="zh-CN" altLang="en-US" sz="2800" kern="1200" dirty="0">
                <a:solidFill>
                  <a:schemeClr val="tx1"/>
                </a:solidFill>
                <a:latin typeface="华文彩云" pitchFamily="2" charset="-122"/>
                <a:ea typeface="华文彩云" pitchFamily="2" charset="-122"/>
              </a:endParaRPr>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0"/>
            <a:ext cx="5715008" cy="92867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1" i="0" u="none" strike="noStrike" kern="1200" cap="none" spc="0" normalizeH="0" baseline="0" noProof="0" dirty="0" smtClean="0">
                <a:ln>
                  <a:noFill/>
                </a:ln>
                <a:solidFill>
                  <a:srgbClr val="002060"/>
                </a:solidFill>
                <a:effectLst/>
                <a:uLnTx/>
                <a:uFillTx/>
                <a:latin typeface="微软雅黑" pitchFamily="34" charset="-122"/>
                <a:ea typeface="微软雅黑" pitchFamily="34" charset="-122"/>
                <a:cs typeface="+mj-cs"/>
              </a:rPr>
              <a:t>公积金缴费明细</a:t>
            </a:r>
            <a:r>
              <a:rPr kumimoji="0" lang="en-US" altLang="zh-CN" sz="4000" b="1" i="0" u="none" strike="noStrike" kern="1200" cap="none" spc="0" normalizeH="0" baseline="0" noProof="0" dirty="0" smtClean="0">
                <a:ln>
                  <a:noFill/>
                </a:ln>
                <a:solidFill>
                  <a:srgbClr val="002060"/>
                </a:solidFill>
                <a:effectLst/>
                <a:uLnTx/>
                <a:uFillTx/>
                <a:latin typeface="微软雅黑" pitchFamily="34" charset="-122"/>
                <a:ea typeface="微软雅黑" pitchFamily="34" charset="-122"/>
                <a:cs typeface="+mj-cs"/>
              </a:rPr>
              <a:t>-</a:t>
            </a:r>
            <a:r>
              <a:rPr kumimoji="0" lang="zh-CN" altLang="en-US" sz="4000" b="1" i="0" u="none" strike="noStrike" kern="1200" cap="none" spc="0" normalizeH="0" baseline="0" noProof="0" dirty="0" smtClean="0">
                <a:ln>
                  <a:noFill/>
                </a:ln>
                <a:solidFill>
                  <a:srgbClr val="002060"/>
                </a:solidFill>
                <a:effectLst/>
                <a:uLnTx/>
                <a:uFillTx/>
                <a:latin typeface="微软雅黑" pitchFamily="34" charset="-122"/>
                <a:ea typeface="微软雅黑" pitchFamily="34" charset="-122"/>
                <a:cs typeface="+mj-cs"/>
              </a:rPr>
              <a:t>（厦门）</a:t>
            </a:r>
            <a:endParaRPr kumimoji="0" lang="zh-CN" altLang="en-US" sz="40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j-cs"/>
            </a:endParaRPr>
          </a:p>
        </p:txBody>
      </p:sp>
      <p:graphicFrame>
        <p:nvGraphicFramePr>
          <p:cNvPr id="9" name="表格 8"/>
          <p:cNvGraphicFramePr>
            <a:graphicFrameLocks noGrp="1"/>
          </p:cNvGraphicFramePr>
          <p:nvPr/>
        </p:nvGraphicFramePr>
        <p:xfrm>
          <a:off x="714348" y="1214422"/>
          <a:ext cx="7358114" cy="1571637"/>
        </p:xfrm>
        <a:graphic>
          <a:graphicData uri="http://schemas.openxmlformats.org/drawingml/2006/table">
            <a:tbl>
              <a:tblPr/>
              <a:tblGrid>
                <a:gridCol w="1000132"/>
                <a:gridCol w="2071702"/>
                <a:gridCol w="897088"/>
                <a:gridCol w="594595"/>
                <a:gridCol w="832434"/>
                <a:gridCol w="891892"/>
                <a:gridCol w="1070271"/>
              </a:tblGrid>
              <a:tr h="693369">
                <a:tc>
                  <a:txBody>
                    <a:bodyPr/>
                    <a:lstStyle/>
                    <a:p>
                      <a:pPr algn="ctr" fontAlgn="ctr"/>
                      <a:r>
                        <a:rPr lang="zh-CN" altLang="en-US" sz="1800" b="1" i="0" u="none" strike="noStrike" dirty="0">
                          <a:latin typeface="宋体"/>
                        </a:rPr>
                        <a:t>姓名</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800" b="1" i="0" u="none" strike="noStrike" dirty="0">
                          <a:latin typeface="宋体"/>
                        </a:rPr>
                        <a:t>身份证号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800" b="1" i="0" u="none" strike="noStrike" dirty="0">
                          <a:latin typeface="宋体"/>
                        </a:rPr>
                        <a:t>投买</a:t>
                      </a:r>
                      <a:br>
                        <a:rPr lang="zh-CN" altLang="en-US" sz="1800" b="1" i="0" u="none" strike="noStrike" dirty="0">
                          <a:latin typeface="宋体"/>
                        </a:rPr>
                      </a:br>
                      <a:r>
                        <a:rPr lang="zh-CN" altLang="en-US" sz="1800" b="1" i="0" u="none" strike="noStrike" dirty="0">
                          <a:latin typeface="宋体"/>
                        </a:rPr>
                        <a:t>基数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800" b="1" i="0" u="none" strike="noStrike" dirty="0">
                          <a:latin typeface="宋体"/>
                        </a:rPr>
                        <a:t>缴费比例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800" b="1" i="0" u="none" strike="noStrike" dirty="0">
                          <a:latin typeface="宋体"/>
                        </a:rPr>
                        <a:t>每月个人缴费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800" b="1" i="0" u="none" strike="noStrike">
                          <a:latin typeface="宋体"/>
                        </a:rPr>
                        <a:t>每月单位缴费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800" b="1" i="0" u="none" strike="noStrike">
                          <a:latin typeface="宋体"/>
                        </a:rPr>
                        <a:t>每月支付费用合计</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439134">
                <a:tc>
                  <a:txBody>
                    <a:bodyPr/>
                    <a:lstStyle/>
                    <a:p>
                      <a:pPr algn="ctr" fontAlgn="ctr"/>
                      <a:r>
                        <a:rPr lang="zh-CN" altLang="en-US" sz="1800" b="0" i="0" u="none" strike="noStrike" dirty="0" smtClean="0">
                          <a:latin typeface="宋体"/>
                        </a:rPr>
                        <a:t>张</a:t>
                      </a:r>
                      <a:r>
                        <a:rPr lang="en-US" altLang="zh-CN" sz="1800" b="0" i="0" u="none" strike="noStrike" dirty="0" smtClean="0">
                          <a:latin typeface="宋体"/>
                        </a:rPr>
                        <a:t>**</a:t>
                      </a:r>
                      <a:endParaRPr lang="zh-CN" altLang="en-US" sz="1800" b="0" i="0" u="none" strike="noStrike" dirty="0">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smtClean="0">
                          <a:latin typeface="宋体"/>
                        </a:rPr>
                        <a:t>44**************8</a:t>
                      </a:r>
                      <a:endParaRPr lang="en-US" altLang="zh-CN" sz="1800" b="0" i="0" u="none" strike="noStrike" dirty="0">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a:latin typeface="宋体"/>
                        </a:rPr>
                        <a:t>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smtClean="0">
                          <a:latin typeface="宋体"/>
                        </a:rPr>
                        <a:t>12%</a:t>
                      </a:r>
                      <a:endParaRPr lang="en-US" altLang="zh-CN" sz="1800" b="0" i="0" u="none" strike="noStrike" dirty="0">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smtClean="0">
                          <a:latin typeface="宋体"/>
                        </a:rPr>
                        <a:t>240</a:t>
                      </a:r>
                      <a:endParaRPr lang="en-US" altLang="zh-CN" sz="1800" b="0" i="0" u="none" strike="noStrike" dirty="0">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smtClean="0">
                          <a:latin typeface="宋体"/>
                        </a:rPr>
                        <a:t>240</a:t>
                      </a:r>
                      <a:endParaRPr lang="en-US" altLang="zh-CN" sz="1800" b="0" i="0" u="none" strike="noStrike" dirty="0">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smtClean="0">
                          <a:latin typeface="宋体"/>
                        </a:rPr>
                        <a:t>480</a:t>
                      </a:r>
                      <a:endParaRPr lang="en-US" altLang="zh-CN" sz="1800" b="0" i="0" u="none" strike="noStrike" dirty="0">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9134">
                <a:tc>
                  <a:txBody>
                    <a:bodyPr/>
                    <a:lstStyle/>
                    <a:p>
                      <a:pPr algn="ctr" fontAlgn="ctr"/>
                      <a:r>
                        <a:rPr lang="zh-CN" altLang="en-US" sz="1800" b="0" i="0" u="none" strike="noStrike" dirty="0" smtClean="0">
                          <a:latin typeface="宋体"/>
                        </a:rPr>
                        <a:t>周</a:t>
                      </a:r>
                      <a:r>
                        <a:rPr lang="en-US" altLang="zh-CN" sz="1800" b="0" i="0" u="none" strike="noStrike" dirty="0" smtClean="0">
                          <a:latin typeface="宋体"/>
                        </a:rPr>
                        <a:t>**</a:t>
                      </a:r>
                      <a:endParaRPr lang="zh-CN" altLang="en-US" sz="1800" b="0" i="0" u="none" strike="noStrike" dirty="0">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smtClean="0">
                          <a:latin typeface="宋体"/>
                        </a:rPr>
                        <a:t>3388*************</a:t>
                      </a:r>
                      <a:endParaRPr lang="en-US" sz="1800" b="0" i="0" u="none" strike="noStrike" dirty="0">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smtClean="0">
                          <a:latin typeface="宋体"/>
                        </a:rPr>
                        <a:t>1100</a:t>
                      </a:r>
                      <a:endParaRPr lang="en-US" altLang="zh-CN" sz="1800" b="0" i="0" u="none" strike="noStrike" dirty="0">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smtClean="0">
                          <a:latin typeface="宋体"/>
                        </a:rPr>
                        <a:t>12%</a:t>
                      </a:r>
                      <a:endParaRPr lang="en-US" altLang="zh-CN" sz="1800" b="0" i="0" u="none" strike="noStrike" dirty="0">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smtClean="0">
                          <a:latin typeface="宋体"/>
                        </a:rPr>
                        <a:t>132</a:t>
                      </a:r>
                      <a:endParaRPr lang="en-US" altLang="zh-CN" sz="1800" b="0" i="0" u="none" strike="noStrike" dirty="0">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smtClean="0">
                          <a:latin typeface="宋体"/>
                        </a:rPr>
                        <a:t>132</a:t>
                      </a:r>
                      <a:endParaRPr lang="en-US" altLang="zh-CN" sz="1800" b="0" i="0" u="none" strike="noStrike" dirty="0">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smtClean="0">
                          <a:latin typeface="宋体"/>
                        </a:rPr>
                        <a:t>264</a:t>
                      </a:r>
                      <a:endParaRPr lang="en-US" altLang="zh-CN" sz="1800" b="0" i="0" u="none" strike="noStrike" dirty="0">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1" name="流程图: 数据 10"/>
          <p:cNvSpPr/>
          <p:nvPr/>
        </p:nvSpPr>
        <p:spPr>
          <a:xfrm rot="1989872">
            <a:off x="252932" y="4134772"/>
            <a:ext cx="964600" cy="762729"/>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54477" y="4005064"/>
            <a:ext cx="877163" cy="923330"/>
          </a:xfrm>
          <a:prstGeom prst="rect">
            <a:avLst/>
          </a:prstGeom>
          <a:ln>
            <a:noFill/>
          </a:ln>
          <a:effectLst/>
          <a:scene3d>
            <a:camera prst="orthographicFront">
              <a:rot lat="0" lon="0" rev="0"/>
            </a:camera>
            <a:lightRig rig="contrasting" dir="t">
              <a:rot lat="0" lon="0" rev="7800000"/>
            </a:lightRig>
          </a:scene3d>
          <a:sp3d>
            <a:bevelT w="139700" h="139700"/>
          </a:sp3d>
        </p:spPr>
        <p:txBody>
          <a:bodyPr wrap="none">
            <a:spAutoFit/>
          </a:bodyPr>
          <a:lstStyle/>
          <a:p>
            <a:r>
              <a:rPr lang="zh-CN" altLang="en-US" sz="5400" dirty="0" smtClean="0"/>
              <a:t>！</a:t>
            </a:r>
            <a:endParaRPr lang="zh-CN" altLang="en-US" sz="5400" dirty="0"/>
          </a:p>
        </p:txBody>
      </p:sp>
      <p:sp>
        <p:nvSpPr>
          <p:cNvPr id="14" name="流程图: 可选过程 13"/>
          <p:cNvSpPr/>
          <p:nvPr/>
        </p:nvSpPr>
        <p:spPr>
          <a:xfrm>
            <a:off x="1500166" y="4000504"/>
            <a:ext cx="7344816" cy="1214446"/>
          </a:xfrm>
          <a:prstGeom prst="flowChartAlternateProcess">
            <a:avLst/>
          </a:prstGeom>
          <a:solidFill>
            <a:srgbClr val="66FFFF"/>
          </a:solidFill>
          <a:ln>
            <a:solidFill>
              <a:srgbClr val="66FFFF"/>
            </a:solidFill>
          </a:ln>
        </p:spPr>
        <p:style>
          <a:lnRef idx="1">
            <a:schemeClr val="accent5">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a:lstStyle/>
          <a:p>
            <a:pPr>
              <a:lnSpc>
                <a:spcPct val="150000"/>
              </a:lnSpc>
              <a:buFont typeface="Wingdings" pitchFamily="2" charset="2"/>
              <a:buChar char="u"/>
            </a:pPr>
            <a:r>
              <a:rPr lang="zh-CN" altLang="en-US" b="1" dirty="0" smtClean="0">
                <a:solidFill>
                  <a:srgbClr val="C00000"/>
                </a:solidFill>
              </a:rPr>
              <a:t>公积金基数和比例每年</a:t>
            </a:r>
            <a:r>
              <a:rPr lang="en-US" altLang="zh-CN" b="1" dirty="0" smtClean="0">
                <a:solidFill>
                  <a:srgbClr val="C00000"/>
                </a:solidFill>
              </a:rPr>
              <a:t>7</a:t>
            </a:r>
            <a:r>
              <a:rPr lang="zh-CN" altLang="en-US" b="1" dirty="0" smtClean="0">
                <a:solidFill>
                  <a:srgbClr val="C00000"/>
                </a:solidFill>
              </a:rPr>
              <a:t>月份进行调整</a:t>
            </a:r>
            <a:r>
              <a:rPr lang="zh-CN" altLang="en-US" dirty="0" smtClean="0">
                <a:solidFill>
                  <a:schemeClr val="tx1"/>
                </a:solidFill>
              </a:rPr>
              <a:t>；</a:t>
            </a:r>
            <a:endParaRPr lang="en-US" altLang="zh-CN" dirty="0" smtClean="0">
              <a:solidFill>
                <a:schemeClr val="tx1"/>
              </a:solidFill>
            </a:endParaRPr>
          </a:p>
          <a:p>
            <a:pPr>
              <a:lnSpc>
                <a:spcPct val="150000"/>
              </a:lnSpc>
              <a:buFont typeface="Wingdings" pitchFamily="2" charset="2"/>
              <a:buChar char="u"/>
            </a:pPr>
            <a:r>
              <a:rPr lang="zh-CN" altLang="en-US" b="1" dirty="0" smtClean="0">
                <a:solidFill>
                  <a:srgbClr val="C00000"/>
                </a:solidFill>
              </a:rPr>
              <a:t>每月汇缴按以上方式计费与缴存，公积金账户自行累计余额</a:t>
            </a:r>
            <a:endParaRPr lang="en-US" altLang="zh-CN" dirty="0" smtClean="0">
              <a:solidFill>
                <a:schemeClr val="tx1"/>
              </a:solidFill>
            </a:endParaRPr>
          </a:p>
          <a:p>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0" y="142852"/>
            <a:ext cx="8229600" cy="1143000"/>
          </a:xfrm>
        </p:spPr>
        <p:txBody>
          <a:bodyPr>
            <a:normAutofit fontScale="90000"/>
          </a:bodyPr>
          <a:lstStyle/>
          <a:p>
            <a:pPr algn="l"/>
            <a:r>
              <a:rPr lang="zh-CN" altLang="en-US" b="1" dirty="0" smtClean="0">
                <a:solidFill>
                  <a:schemeClr val="tx1"/>
                </a:solidFill>
              </a:rPr>
              <a:t>公积金帐户查询指南</a:t>
            </a:r>
            <a:r>
              <a:rPr lang="en-US" altLang="zh-CN" b="1" dirty="0" smtClean="0">
                <a:solidFill>
                  <a:srgbClr val="FF0000"/>
                </a:solidFill>
              </a:rPr>
              <a:t/>
            </a:r>
            <a:br>
              <a:rPr lang="en-US" altLang="zh-CN" b="1" dirty="0" smtClean="0">
                <a:solidFill>
                  <a:srgbClr val="FF0000"/>
                </a:solidFill>
              </a:rPr>
            </a:br>
            <a:endParaRPr lang="zh-CN" altLang="en-US" dirty="0"/>
          </a:p>
        </p:txBody>
      </p:sp>
      <p:sp>
        <p:nvSpPr>
          <p:cNvPr id="7" name="文本占位符 2"/>
          <p:cNvSpPr txBox="1">
            <a:spLocks/>
          </p:cNvSpPr>
          <p:nvPr/>
        </p:nvSpPr>
        <p:spPr>
          <a:xfrm>
            <a:off x="357158" y="1285860"/>
            <a:ext cx="7858180" cy="2786082"/>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厦门公积金网站查询：</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hlinkClick r:id="rId2"/>
              </a:rPr>
              <a:t>http://www.xmgjj.gov.cn/</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（打开网站点击下图图标可进入公积金查询注册，注册后填写个人信息密码即可查询）</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buFont typeface="Arial" pitchFamily="34" charset="0"/>
              <a:buChar char="•"/>
              <a:defRPr/>
            </a:pPr>
            <a:r>
              <a:rPr lang="en-US" altLang="zh-CN" sz="2400" dirty="0" smtClean="0"/>
              <a:t>2.</a:t>
            </a:r>
            <a:r>
              <a:rPr lang="zh-CN" altLang="en-US" sz="2400" dirty="0" smtClean="0"/>
              <a:t>电话查询：</a:t>
            </a:r>
            <a:r>
              <a:rPr lang="en-US" altLang="zh-CN" sz="2400" dirty="0" smtClean="0"/>
              <a:t>0592-12329</a:t>
            </a:r>
          </a:p>
          <a:p>
            <a:pPr marL="342900" lvl="0" indent="-342900">
              <a:spcBef>
                <a:spcPct val="20000"/>
              </a:spcBef>
              <a:buFont typeface="Arial" pitchFamily="34" charset="0"/>
              <a:buChar char="•"/>
              <a:defRPr/>
            </a:pPr>
            <a:r>
              <a:rPr lang="en-US" altLang="zh-CN" sz="2400" dirty="0" smtClean="0"/>
              <a:t>3.</a:t>
            </a:r>
            <a:r>
              <a:rPr lang="zh-CN" altLang="en-US" sz="2400" dirty="0" smtClean="0"/>
              <a:t>员工提交身份证原件由代理商直接到公积金中心打印凭证或员工持本人身份证原件直接到公积金中心</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内容占位符 5"/>
          <p:cNvSpPr txBox="1">
            <a:spLocks/>
          </p:cNvSpPr>
          <p:nvPr/>
        </p:nvSpPr>
        <p:spPr>
          <a:xfrm>
            <a:off x="214283" y="2174875"/>
            <a:ext cx="8472518" cy="3951288"/>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0" y="142852"/>
            <a:ext cx="8229600" cy="1143000"/>
          </a:xfrm>
        </p:spPr>
        <p:txBody>
          <a:bodyPr>
            <a:normAutofit/>
          </a:bodyPr>
          <a:lstStyle/>
          <a:p>
            <a:pPr algn="l"/>
            <a:r>
              <a:rPr lang="zh-CN" altLang="en-US" b="1" dirty="0" smtClean="0">
                <a:solidFill>
                  <a:schemeClr val="tx1"/>
                </a:solidFill>
              </a:rPr>
              <a:t>公积金转账</a:t>
            </a:r>
            <a:endParaRPr lang="zh-CN" altLang="en-US" dirty="0"/>
          </a:p>
        </p:txBody>
      </p:sp>
      <p:sp>
        <p:nvSpPr>
          <p:cNvPr id="8" name="内容占位符 5"/>
          <p:cNvSpPr txBox="1">
            <a:spLocks/>
          </p:cNvSpPr>
          <p:nvPr/>
        </p:nvSpPr>
        <p:spPr>
          <a:xfrm>
            <a:off x="214283" y="2174875"/>
            <a:ext cx="8472518" cy="3951288"/>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内容占位符 2"/>
          <p:cNvSpPr txBox="1">
            <a:spLocks/>
          </p:cNvSpPr>
          <p:nvPr/>
        </p:nvSpPr>
        <p:spPr>
          <a:xfrm>
            <a:off x="457200" y="1600200"/>
            <a:ext cx="8229600" cy="4525963"/>
          </a:xfrm>
          <a:prstGeom prst="rect">
            <a:avLst/>
          </a:prstGeom>
        </p:spPr>
        <p:txBody>
          <a:bodyPr>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一</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非本市户籍职工与单位终止劳动关系，不在本市就业且离开本市需转账</a:t>
            </a:r>
            <a:r>
              <a:rPr kumimoji="0" lang="zh-CN" altLang="en-US" sz="3200" b="1" i="0" u="none" strike="noStrike" kern="1200" cap="none" spc="0" normalizeH="0" baseline="0" noProof="0" dirty="0" smtClean="0">
                <a:ln>
                  <a:noFill/>
                </a:ln>
                <a:solidFill>
                  <a:srgbClr val="0070C0"/>
                </a:solidFill>
                <a:effectLst/>
                <a:uLnTx/>
                <a:uFillTx/>
                <a:latin typeface="+mn-lt"/>
                <a:ea typeface="+mn-ea"/>
                <a:cs typeface="+mn-cs"/>
              </a:rPr>
              <a:t>办理资料：</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① 与单位终止劳动关系证明原件及复印件；（参保单位开具）</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②职工身份证原件及复印件                                                                                                                         ③提取金额需</a:t>
            </a:r>
            <a:r>
              <a:rPr kumimoji="0" lang="zh-CN" altLang="en-US" sz="3200" b="0" i="0" u="none" strike="noStrike" kern="1200" cap="none" spc="0" normalizeH="0" baseline="0" noProof="0" dirty="0" smtClean="0">
                <a:ln>
                  <a:noFill/>
                </a:ln>
                <a:solidFill>
                  <a:srgbClr val="FF0000"/>
                </a:solidFill>
                <a:effectLst/>
                <a:uLnTx/>
                <a:uFillTx/>
                <a:latin typeface="+mn-lt"/>
                <a:ea typeface="+mn-ea"/>
                <a:cs typeface="+mn-cs"/>
              </a:rPr>
              <a:t>转入本市银行储蓄卡的</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，还应提交本人的同名储蓄卡原件及复印件；（只针对建行）</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④公积金支取转移申请表（加盖公章</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代理商公司提供）</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3200" b="1" i="0" u="none" strike="noStrike" kern="1200" cap="none" spc="0" normalizeH="0" baseline="0" noProof="0" dirty="0" smtClean="0">
                <a:ln>
                  <a:noFill/>
                </a:ln>
                <a:solidFill>
                  <a:srgbClr val="0070C0"/>
                </a:solidFill>
                <a:effectLst/>
                <a:uLnTx/>
                <a:uFillTx/>
                <a:latin typeface="+mn-lt"/>
                <a:ea typeface="+mn-ea"/>
                <a:cs typeface="+mn-cs"/>
              </a:rPr>
              <a:t>持以上资料到市政务服务中心一楼住房公积金中心即可办理</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备注：（委托他人代办的，还应提交代办人的身份证原件及复印件，厦门建设银行卡是不能委托办理）</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500034" y="0"/>
            <a:ext cx="4427984"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1"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j-cs"/>
              </a:rPr>
              <a:t>办卡须知</a:t>
            </a:r>
            <a:endParaRPr kumimoji="0" lang="zh-CN" altLang="en-US" sz="36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12" name="文本占位符 4"/>
          <p:cNvSpPr txBox="1">
            <a:spLocks/>
          </p:cNvSpPr>
          <p:nvPr/>
        </p:nvSpPr>
        <p:spPr>
          <a:xfrm>
            <a:off x="500034" y="1000108"/>
            <a:ext cx="7858125" cy="500066"/>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b="1" i="0" u="none" strike="noStrike" kern="1200" cap="none" spc="0" normalizeH="0" baseline="0" noProof="0" dirty="0" smtClean="0">
                <a:ln>
                  <a:noFill/>
                </a:ln>
                <a:solidFill>
                  <a:srgbClr val="FF0000"/>
                </a:solidFill>
                <a:effectLst/>
                <a:uLnTx/>
                <a:uFillTx/>
                <a:latin typeface="+mn-lt"/>
                <a:ea typeface="+mn-ea"/>
                <a:cs typeface="+mn-cs"/>
              </a:rPr>
              <a:t>办社保卡注意事项</a:t>
            </a:r>
            <a:r>
              <a:rPr kumimoji="0" lang="zh-CN" altLang="en-US" sz="1600" b="1" i="0" u="none" strike="noStrike" kern="1200" cap="none" spc="0" normalizeH="0" baseline="0" noProof="0" dirty="0" smtClean="0">
                <a:ln>
                  <a:noFill/>
                </a:ln>
                <a:solidFill>
                  <a:srgbClr val="FF0000"/>
                </a:solidFill>
                <a:effectLst/>
                <a:uLnTx/>
                <a:uFillTx/>
                <a:latin typeface="+mn-lt"/>
                <a:ea typeface="+mn-ea"/>
                <a:cs typeface="+mn-cs"/>
              </a:rPr>
              <a:t>：</a:t>
            </a:r>
          </a:p>
        </p:txBody>
      </p:sp>
      <p:graphicFrame>
        <p:nvGraphicFramePr>
          <p:cNvPr id="5" name="表格 4"/>
          <p:cNvGraphicFramePr>
            <a:graphicFrameLocks noGrp="1"/>
          </p:cNvGraphicFramePr>
          <p:nvPr/>
        </p:nvGraphicFramePr>
        <p:xfrm>
          <a:off x="642910" y="1714488"/>
          <a:ext cx="7858180" cy="4255257"/>
        </p:xfrm>
        <a:graphic>
          <a:graphicData uri="http://schemas.openxmlformats.org/drawingml/2006/table">
            <a:tbl>
              <a:tblPr/>
              <a:tblGrid>
                <a:gridCol w="1071570"/>
                <a:gridCol w="1000132"/>
                <a:gridCol w="2607488"/>
                <a:gridCol w="3178990"/>
              </a:tblGrid>
              <a:tr h="507921">
                <a:tc gridSpan="2">
                  <a:txBody>
                    <a:bodyPr/>
                    <a:lstStyle/>
                    <a:p>
                      <a:pPr algn="ctr" rtl="0" fontAlgn="ctr"/>
                      <a:r>
                        <a:rPr lang="zh-CN" altLang="en-US" sz="1600" b="1" i="0" u="none" strike="noStrike" dirty="0">
                          <a:solidFill>
                            <a:srgbClr val="000000"/>
                          </a:solidFill>
                          <a:latin typeface="Arial"/>
                        </a:rPr>
                        <a:t>项目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rtl="0" fontAlgn="ctr"/>
                      <a:r>
                        <a:rPr lang="zh-CN" altLang="en-US" sz="1600" b="1" i="0" u="none" strike="noStrike">
                          <a:solidFill>
                            <a:srgbClr val="000000"/>
                          </a:solidFill>
                          <a:latin typeface="Arial"/>
                        </a:rPr>
                        <a:t>内容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600" b="1" i="0" u="none" strike="noStrike">
                          <a:solidFill>
                            <a:srgbClr val="000000"/>
                          </a:solidFill>
                          <a:latin typeface="Arial"/>
                        </a:rPr>
                        <a:t>要求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6196">
                <a:tc rowSpan="5">
                  <a:txBody>
                    <a:bodyPr/>
                    <a:lstStyle/>
                    <a:p>
                      <a:pPr algn="ctr" rtl="0" fontAlgn="ctr"/>
                      <a:r>
                        <a:rPr lang="zh-CN" altLang="en-US" sz="1600" b="0" i="0" u="none" strike="noStrike">
                          <a:solidFill>
                            <a:srgbClr val="000000"/>
                          </a:solidFill>
                          <a:latin typeface="宋体"/>
                        </a:rPr>
                        <a:t>相片要求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rtl="0" fontAlgn="ctr"/>
                      <a:r>
                        <a:rPr lang="zh-CN" altLang="en-US" sz="1600" b="0" i="0" u="none" strike="noStrike">
                          <a:solidFill>
                            <a:srgbClr val="000000"/>
                          </a:solidFill>
                          <a:latin typeface="Arial"/>
                        </a:rPr>
                        <a:t>基本要求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rtl="0" fontAlgn="ctr"/>
                      <a:r>
                        <a:rPr lang="zh-CN" altLang="en-US" sz="1600" b="0" i="0" u="none" strike="noStrike">
                          <a:solidFill>
                            <a:srgbClr val="000000"/>
                          </a:solidFill>
                          <a:latin typeface="Arial"/>
                        </a:rPr>
                        <a:t>说明（必须符合二代身份证数码相片技术要求）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zh-CN" altLang="en-US"/>
                    </a:p>
                  </a:txBody>
                  <a:tcPr/>
                </a:tc>
              </a:tr>
              <a:tr h="703564">
                <a:tc vMerge="1">
                  <a:txBody>
                    <a:bodyPr/>
                    <a:lstStyle/>
                    <a:p>
                      <a:endParaRPr lang="zh-CN" altLang="en-US"/>
                    </a:p>
                  </a:txBody>
                  <a:tcPr/>
                </a:tc>
                <a:tc>
                  <a:txBody>
                    <a:bodyPr/>
                    <a:lstStyle/>
                    <a:p>
                      <a:pPr algn="ctr" rtl="0" fontAlgn="ctr"/>
                      <a:r>
                        <a:rPr lang="zh-CN" altLang="en-US" sz="1600" b="0" i="0" u="none" strike="noStrike">
                          <a:solidFill>
                            <a:srgbClr val="000000"/>
                          </a:solidFill>
                          <a:latin typeface="Arial"/>
                        </a:rPr>
                        <a:t>相片底色</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rtl="0" fontAlgn="ctr"/>
                      <a:r>
                        <a:rPr lang="zh-CN" altLang="en-US" sz="1600" b="0" i="0" u="none" strike="noStrike">
                          <a:solidFill>
                            <a:srgbClr val="000000"/>
                          </a:solidFill>
                          <a:latin typeface="Arial"/>
                        </a:rPr>
                        <a:t>白色</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r>
              <a:tr h="691211">
                <a:tc vMerge="1">
                  <a:txBody>
                    <a:bodyPr/>
                    <a:lstStyle/>
                    <a:p>
                      <a:endParaRPr lang="zh-CN" altLang="en-US"/>
                    </a:p>
                  </a:txBody>
                  <a:tcPr/>
                </a:tc>
                <a:tc>
                  <a:txBody>
                    <a:bodyPr/>
                    <a:lstStyle/>
                    <a:p>
                      <a:pPr algn="ctr" rtl="0" fontAlgn="ctr"/>
                      <a:r>
                        <a:rPr lang="zh-CN" altLang="en-US" sz="1600" b="0" i="0" u="none" strike="noStrike">
                          <a:solidFill>
                            <a:srgbClr val="000000"/>
                          </a:solidFill>
                          <a:latin typeface="Arial"/>
                        </a:rPr>
                        <a:t>穿着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rtl="0" fontAlgn="ctr"/>
                      <a:r>
                        <a:rPr lang="zh-CN" altLang="en-US" sz="1600" b="0" i="0" u="none" strike="noStrike">
                          <a:solidFill>
                            <a:srgbClr val="000000"/>
                          </a:solidFill>
                          <a:latin typeface="Arial"/>
                        </a:rPr>
                        <a:t>穿有领的深色衣服；不能穿灰色和白色的衣服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r>
              <a:tr h="844385">
                <a:tc vMerge="1">
                  <a:txBody>
                    <a:bodyPr/>
                    <a:lstStyle/>
                    <a:p>
                      <a:endParaRPr lang="zh-CN" altLang="en-US"/>
                    </a:p>
                  </a:txBody>
                  <a:tcPr/>
                </a:tc>
                <a:tc>
                  <a:txBody>
                    <a:bodyPr/>
                    <a:lstStyle/>
                    <a:p>
                      <a:pPr algn="ctr" rtl="0" fontAlgn="ctr"/>
                      <a:r>
                        <a:rPr lang="zh-CN" altLang="en-US" sz="1600" b="0" i="0" u="none" strike="noStrike">
                          <a:solidFill>
                            <a:srgbClr val="000000"/>
                          </a:solidFill>
                          <a:latin typeface="Arial"/>
                        </a:rPr>
                        <a:t>五官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rtl="0" fontAlgn="ctr"/>
                      <a:r>
                        <a:rPr lang="zh-CN" altLang="en-US" sz="1600" b="0" i="0" u="none" strike="noStrike" dirty="0">
                          <a:solidFill>
                            <a:srgbClr val="000000"/>
                          </a:solidFill>
                          <a:latin typeface="Arial"/>
                        </a:rPr>
                        <a:t>头发绝不可遮挡耳朵、眼睛、眼角、眉毛，五官均要露出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r>
              <a:tr h="981980">
                <a:tc vMerge="1">
                  <a:txBody>
                    <a:bodyPr/>
                    <a:lstStyle/>
                    <a:p>
                      <a:endParaRPr lang="zh-CN" altLang="en-US"/>
                    </a:p>
                  </a:txBody>
                  <a:tcPr/>
                </a:tc>
                <a:tc>
                  <a:txBody>
                    <a:bodyPr/>
                    <a:lstStyle/>
                    <a:p>
                      <a:pPr algn="ctr" rtl="0" fontAlgn="ctr"/>
                      <a:r>
                        <a:rPr lang="zh-CN" altLang="en-US" sz="1600" b="0" i="0" u="none" strike="noStrike">
                          <a:solidFill>
                            <a:srgbClr val="000000"/>
                          </a:solidFill>
                          <a:latin typeface="Arial"/>
                        </a:rPr>
                        <a:t>相片文件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rtl="0" fontAlgn="ctr"/>
                      <a:r>
                        <a:rPr lang="zh-CN" altLang="en-US" sz="1600" kern="1200" dirty="0" smtClean="0">
                          <a:solidFill>
                            <a:schemeClr val="tx1"/>
                          </a:solidFill>
                          <a:latin typeface="+mn-lt"/>
                          <a:ea typeface="+mn-ea"/>
                          <a:cs typeface="+mn-cs"/>
                        </a:rPr>
                        <a:t>照片提交时黏贴在身份证复印件正面空白处</a:t>
                      </a:r>
                      <a:endParaRPr lang="zh-CN" altLang="en-US" sz="1600" b="0" i="0" u="none" strike="noStrike" dirty="0">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0" y="142852"/>
            <a:ext cx="8229600" cy="1143000"/>
          </a:xfrm>
        </p:spPr>
        <p:txBody>
          <a:bodyPr>
            <a:normAutofit/>
          </a:bodyPr>
          <a:lstStyle/>
          <a:p>
            <a:pPr algn="l"/>
            <a:r>
              <a:rPr lang="zh-CN" altLang="en-US" b="1" dirty="0" smtClean="0">
                <a:solidFill>
                  <a:schemeClr val="tx1"/>
                </a:solidFill>
              </a:rPr>
              <a:t>公积金提取</a:t>
            </a:r>
            <a:endParaRPr lang="zh-CN" altLang="en-US" dirty="0"/>
          </a:p>
        </p:txBody>
      </p:sp>
      <p:sp>
        <p:nvSpPr>
          <p:cNvPr id="8" name="内容占位符 5"/>
          <p:cNvSpPr txBox="1">
            <a:spLocks/>
          </p:cNvSpPr>
          <p:nvPr/>
        </p:nvSpPr>
        <p:spPr>
          <a:xfrm>
            <a:off x="214283" y="2174875"/>
            <a:ext cx="8472518" cy="3951288"/>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a:xfrm>
            <a:off x="457200" y="1600200"/>
            <a:ext cx="8229600" cy="4525963"/>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rPr>
              <a:t>非本市户籍</a:t>
            </a:r>
            <a:r>
              <a:rPr kumimoji="0" lang="zh-CN" altLang="en-US" sz="2400" b="1" i="0" u="none" strike="noStrike" kern="1200" cap="none" spc="0" normalizeH="0" baseline="0" noProof="0" dirty="0" smtClean="0">
                <a:ln>
                  <a:noFill/>
                </a:ln>
                <a:solidFill>
                  <a:srgbClr val="0070C0"/>
                </a:solidFill>
                <a:effectLst/>
                <a:uLnTx/>
                <a:uFillTx/>
                <a:latin typeface="宋体" pitchFamily="2" charset="-122"/>
                <a:ea typeface="宋体" pitchFamily="2" charset="-122"/>
                <a:cs typeface="+mn-cs"/>
              </a:rPr>
              <a:t>取现</a:t>
            </a:r>
            <a:r>
              <a:rPr kumimoji="0" lang="zh-CN" altLang="en-US" sz="2400" b="0"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rPr>
              <a:t>：                                                                                                                                      ① 与单位终止劳动关系证明原件及复印件；（参保单位开具）</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rPr>
              <a:t>②职工身份证原件及复印件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rPr>
              <a:t>③公积金支取转移申请表（加盖公章</a:t>
            </a:r>
            <a:r>
              <a:rPr kumimoji="0" lang="en-US" altLang="zh-CN" sz="2400" b="0"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rPr>
              <a:t>代理商公司提供）</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2000" b="1" i="0" u="none" strike="noStrike" kern="1200" cap="none" spc="0" normalizeH="0" baseline="0" noProof="0" dirty="0" smtClean="0">
                <a:ln>
                  <a:noFill/>
                </a:ln>
                <a:solidFill>
                  <a:srgbClr val="0070C0"/>
                </a:solidFill>
                <a:effectLst/>
                <a:uLnTx/>
                <a:uFillTx/>
                <a:latin typeface="宋体" pitchFamily="2" charset="-122"/>
                <a:ea typeface="宋体" pitchFamily="2" charset="-122"/>
                <a:cs typeface="+mn-cs"/>
              </a:rPr>
              <a:t>持以上资料至市政务服务中心住房公积心中心审核后，持审核单子至建行取现（暂时还不能委托公司办理）</a:t>
            </a:r>
            <a:endParaRPr kumimoji="0" lang="zh-CN" altLang="en-US" sz="2000" b="1" i="0" u="none" strike="noStrike" kern="1200" cap="none" spc="0" normalizeH="0" baseline="0" noProof="0" dirty="0">
              <a:ln>
                <a:noFill/>
              </a:ln>
              <a:solidFill>
                <a:srgbClr val="0070C0"/>
              </a:solidFill>
              <a:effectLst/>
              <a:uLnTx/>
              <a:uFillTx/>
              <a:latin typeface="宋体" pitchFamily="2" charset="-122"/>
              <a:ea typeface="宋体" pitchFamily="2" charset="-122"/>
              <a:cs typeface="+mn-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0" y="142852"/>
            <a:ext cx="8229600" cy="1143000"/>
          </a:xfrm>
        </p:spPr>
        <p:txBody>
          <a:bodyPr>
            <a:normAutofit/>
          </a:bodyPr>
          <a:lstStyle/>
          <a:p>
            <a:pPr algn="l"/>
            <a:r>
              <a:rPr lang="zh-CN" altLang="en-US" b="1" dirty="0" smtClean="0">
                <a:solidFill>
                  <a:schemeClr val="tx1"/>
                </a:solidFill>
              </a:rPr>
              <a:t>公积金提取</a:t>
            </a:r>
            <a:endParaRPr lang="zh-CN" altLang="en-US" dirty="0"/>
          </a:p>
        </p:txBody>
      </p:sp>
      <p:sp>
        <p:nvSpPr>
          <p:cNvPr id="8" name="内容占位符 5"/>
          <p:cNvSpPr txBox="1">
            <a:spLocks/>
          </p:cNvSpPr>
          <p:nvPr/>
        </p:nvSpPr>
        <p:spPr>
          <a:xfrm>
            <a:off x="214283" y="2174875"/>
            <a:ext cx="8472518" cy="3951288"/>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内容占位符 2"/>
          <p:cNvSpPr txBox="1">
            <a:spLocks/>
          </p:cNvSpPr>
          <p:nvPr/>
        </p:nvSpPr>
        <p:spPr>
          <a:xfrm>
            <a:off x="142844" y="1214422"/>
            <a:ext cx="8715436" cy="5214974"/>
          </a:xfrm>
          <a:prstGeom prst="rect">
            <a:avLst/>
          </a:prstGeom>
        </p:spPr>
        <p:txBody>
          <a:bodyPr>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4400" b="1" i="0" u="none" strike="noStrike" kern="1200" cap="none" spc="0" normalizeH="0" baseline="0" noProof="0" dirty="0" smtClean="0">
                <a:ln>
                  <a:noFill/>
                </a:ln>
                <a:solidFill>
                  <a:schemeClr val="tx1"/>
                </a:solidFill>
                <a:effectLst/>
                <a:uLnTx/>
                <a:uFillTx/>
                <a:latin typeface="+mn-lt"/>
                <a:ea typeface="+mn-ea"/>
                <a:cs typeface="+mn-cs"/>
              </a:rPr>
              <a:t>二</a:t>
            </a:r>
            <a:r>
              <a:rPr kumimoji="0" lang="en-US" altLang="zh-CN" sz="4400" b="1"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4400" b="1" i="0" u="none" strike="noStrike" kern="1200" cap="none" spc="0" normalizeH="0" baseline="0" noProof="0" dirty="0" smtClean="0">
                <a:ln>
                  <a:noFill/>
                </a:ln>
                <a:solidFill>
                  <a:schemeClr val="tx1"/>
                </a:solidFill>
                <a:effectLst/>
                <a:uLnTx/>
                <a:uFillTx/>
                <a:latin typeface="+mn-lt"/>
                <a:ea typeface="+mn-ea"/>
                <a:cs typeface="+mn-cs"/>
              </a:rPr>
              <a:t>本市户口的</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厦门户口的只能贷款买房子、退休才能一次性提取、或与单位终止劳动关系后</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年未再就业：①</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厦门市居民就业失业登记证</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原件及复印件；②应连续失业满两年未重新就业，由公积金中心核实职工连续满两年未缴住房公积金；</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部分或完全丧失劳动能力，造成家庭生活严重困难①与单位终止劳动关系证明原件及复印件；②</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残疾人证</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或劳动能力鉴定机构出具的鉴定证明原件及复印件、享受城镇最低生活保障：市民政部门发放盖章的低保证原件及复印件；</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因遇到自然灾害或突发事件受到损害，造成家庭生活严重困难①当地有关主管部门对自然灾害或突发事件的灾损认定证明原件及复印件；②当地民政部门或居委会出具的家庭困难证明原件；</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4.</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本人或配偶、子女、双方父母发生福建省劳动保障部门规定的特殊病症，造成家庭生活严重困难①县级（含）以上医院诊断证明原件及复印件；②上一年或当年医疗有效费用证明原件及复印件；③职工与患者的夫妻（父母或子女）关系证明原件及复印件、死亡或者被宣告死亡公证机构出具的继承（或遗赠）公证书，或人民法院判决继承（或遗赠）书原件及复印件</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0" y="142852"/>
            <a:ext cx="8229600" cy="1143000"/>
          </a:xfrm>
        </p:spPr>
        <p:txBody>
          <a:bodyPr>
            <a:normAutofit/>
          </a:bodyPr>
          <a:lstStyle/>
          <a:p>
            <a:pPr algn="l"/>
            <a:r>
              <a:rPr lang="zh-CN" altLang="en-US" b="1" dirty="0" smtClean="0">
                <a:solidFill>
                  <a:schemeClr val="tx1"/>
                </a:solidFill>
              </a:rPr>
              <a:t>公积金转移</a:t>
            </a:r>
            <a:endParaRPr lang="zh-CN" altLang="en-US" dirty="0"/>
          </a:p>
        </p:txBody>
      </p:sp>
      <p:sp>
        <p:nvSpPr>
          <p:cNvPr id="8" name="内容占位符 5"/>
          <p:cNvSpPr txBox="1">
            <a:spLocks/>
          </p:cNvSpPr>
          <p:nvPr/>
        </p:nvSpPr>
        <p:spPr>
          <a:xfrm>
            <a:off x="214283" y="2174875"/>
            <a:ext cx="8472518" cy="3951288"/>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a:xfrm>
            <a:off x="457200" y="1600200"/>
            <a:ext cx="8229600" cy="4525963"/>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2800" b="0" i="0" u="none" strike="noStrike" kern="1200" cap="none" spc="0" normalizeH="0" baseline="0" noProof="0" dirty="0" smtClean="0">
                <a:ln>
                  <a:noFill/>
                </a:ln>
                <a:effectLst/>
                <a:uLnTx/>
                <a:uFillTx/>
                <a:latin typeface="+mn-lt"/>
                <a:ea typeface="+mn-ea"/>
                <a:cs typeface="+mn-cs"/>
              </a:rPr>
              <a:t>一、转出（外地）</a:t>
            </a:r>
            <a:r>
              <a:rPr kumimoji="0" lang="en-US" sz="3200" b="0" i="0" u="none" strike="noStrike" kern="1200" cap="none" spc="0" normalizeH="0" baseline="0" noProof="0" dirty="0" smtClean="0">
                <a:ln>
                  <a:noFill/>
                </a:ln>
                <a:effectLst/>
                <a:uLnTx/>
                <a:uFillTx/>
                <a:latin typeface="+mn-lt"/>
                <a:ea typeface="+mn-ea"/>
                <a:cs typeface="+mn-cs"/>
              </a:rPr>
              <a:t> </a:t>
            </a:r>
            <a:endParaRPr kumimoji="0" lang="zh-CN" altLang="en-US" sz="3200" b="0" i="0" u="none" strike="noStrike" kern="1200" cap="none" spc="0" normalizeH="0" baseline="0" noProof="0" dirty="0" smtClean="0">
              <a:ln>
                <a:noFill/>
              </a:ln>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600" b="0" i="0" u="none" strike="noStrike" kern="1200" cap="none" spc="0" normalizeH="0" baseline="0" noProof="0" dirty="0" smtClean="0">
                <a:ln>
                  <a:noFill/>
                </a:ln>
                <a:effectLst/>
                <a:uLnTx/>
                <a:uFillTx/>
                <a:latin typeface="+mn-lt"/>
                <a:ea typeface="+mn-ea"/>
                <a:cs typeface="+mn-cs"/>
              </a:rPr>
              <a:t>1.</a:t>
            </a:r>
            <a:r>
              <a:rPr kumimoji="0" lang="zh-CN" altLang="en-US" sz="2600" b="0" i="0" u="none" strike="noStrike" kern="1200" cap="none" spc="0" normalizeH="0" baseline="0" noProof="0" dirty="0" smtClean="0">
                <a:ln>
                  <a:noFill/>
                </a:ln>
                <a:effectLst/>
                <a:uLnTx/>
                <a:uFillTx/>
                <a:latin typeface="+mn-lt"/>
                <a:ea typeface="+mn-ea"/>
                <a:cs typeface="+mn-cs"/>
              </a:rPr>
              <a:t>新单位开的入职证明</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600" b="0" i="0" u="none" strike="noStrike" kern="1200" cap="none" spc="0" normalizeH="0" baseline="0" noProof="0" dirty="0" smtClean="0">
                <a:ln>
                  <a:noFill/>
                </a:ln>
                <a:effectLst/>
                <a:uLnTx/>
                <a:uFillTx/>
                <a:latin typeface="+mn-lt"/>
                <a:ea typeface="+mn-ea"/>
                <a:cs typeface="+mn-cs"/>
              </a:rPr>
              <a:t>2.</a:t>
            </a:r>
            <a:r>
              <a:rPr kumimoji="0" lang="zh-CN" altLang="en-US" sz="2600" b="0" i="0" u="none" strike="noStrike" kern="1200" cap="none" spc="0" normalizeH="0" baseline="0" noProof="0" dirty="0" smtClean="0">
                <a:ln>
                  <a:noFill/>
                </a:ln>
                <a:effectLst/>
                <a:uLnTx/>
                <a:uFillTx/>
                <a:latin typeface="+mn-lt"/>
                <a:ea typeface="+mn-ea"/>
                <a:cs typeface="+mn-cs"/>
              </a:rPr>
              <a:t>新工作地的公积金中心或住房公积金开户银行出具的住房公积金接收证明原件</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600" b="0" i="0" u="none" strike="noStrike" kern="1200" cap="none" spc="0" normalizeH="0" baseline="0" noProof="0" dirty="0" smtClean="0">
                <a:ln>
                  <a:noFill/>
                </a:ln>
                <a:effectLst/>
                <a:uLnTx/>
                <a:uFillTx/>
                <a:latin typeface="+mn-lt"/>
                <a:ea typeface="+mn-ea"/>
                <a:cs typeface="+mn-cs"/>
              </a:rPr>
              <a:t>3.</a:t>
            </a:r>
            <a:r>
              <a:rPr kumimoji="0" lang="zh-CN" altLang="en-US" sz="2600" b="0" i="0" u="none" strike="noStrike" kern="1200" cap="none" spc="0" normalizeH="0" baseline="0" noProof="0" dirty="0" smtClean="0">
                <a:ln>
                  <a:noFill/>
                </a:ln>
                <a:effectLst/>
                <a:uLnTx/>
                <a:uFillTx/>
                <a:latin typeface="+mn-lt"/>
                <a:ea typeface="+mn-ea"/>
                <a:cs typeface="+mn-cs"/>
              </a:rPr>
              <a:t>申请人身份证原件和复印件</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600" b="0" i="0" u="none" strike="noStrike" kern="1200" cap="none" spc="0" normalizeH="0" baseline="0" noProof="0" dirty="0" smtClean="0">
                <a:ln>
                  <a:noFill/>
                </a:ln>
                <a:effectLst/>
                <a:uLnTx/>
                <a:uFillTx/>
                <a:latin typeface="+mn-lt"/>
                <a:ea typeface="+mn-ea"/>
                <a:cs typeface="+mn-cs"/>
              </a:rPr>
              <a:t>4.</a:t>
            </a:r>
            <a:r>
              <a:rPr kumimoji="0" lang="zh-CN" altLang="en-US" sz="2600" b="0" i="0" u="none" strike="noStrike" kern="1200" cap="none" spc="0" normalizeH="0" baseline="0" noProof="0" dirty="0" smtClean="0">
                <a:ln>
                  <a:noFill/>
                </a:ln>
                <a:effectLst/>
                <a:uLnTx/>
                <a:uFillTx/>
                <a:latin typeface="+mn-lt"/>
                <a:ea typeface="+mn-ea"/>
                <a:cs typeface="+mn-cs"/>
              </a:rPr>
              <a:t>公积金支取转移申请单（代理商公司开具）</a:t>
            </a:r>
            <a:r>
              <a:rPr kumimoji="0" lang="en-US" sz="2600" b="0" i="0" u="none" strike="noStrike" kern="1200" cap="none" spc="0" normalizeH="0" baseline="0" noProof="0" dirty="0" smtClean="0">
                <a:ln>
                  <a:noFill/>
                </a:ln>
                <a:effectLst/>
                <a:uLnTx/>
                <a:uFillTx/>
                <a:latin typeface="+mn-lt"/>
                <a:ea typeface="+mn-ea"/>
                <a:cs typeface="+mn-cs"/>
              </a:rPr>
              <a:t>.</a:t>
            </a:r>
            <a:endParaRPr kumimoji="0" lang="zh-CN" altLang="en-US" sz="2600" b="0" i="0" u="none" strike="noStrike" kern="1200" cap="none" spc="0" normalizeH="0" baseline="0" noProof="0" dirty="0" smtClean="0">
              <a:ln>
                <a:noFill/>
              </a:ln>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600" b="0" i="0" u="none" strike="noStrike" kern="1200" cap="none" spc="0" normalizeH="0" baseline="0" noProof="0" dirty="0" smtClean="0">
                <a:ln>
                  <a:noFill/>
                </a:ln>
                <a:effectLst/>
                <a:uLnTx/>
                <a:uFillTx/>
                <a:latin typeface="+mn-lt"/>
                <a:ea typeface="+mn-ea"/>
                <a:cs typeface="+mn-cs"/>
              </a:rPr>
              <a:t>5.</a:t>
            </a:r>
            <a:r>
              <a:rPr kumimoji="0" lang="zh-CN" altLang="en-US" sz="2600" b="0" i="0" u="none" strike="noStrike" kern="1200" cap="none" spc="0" normalizeH="0" baseline="0" noProof="0" dirty="0" smtClean="0">
                <a:ln>
                  <a:noFill/>
                </a:ln>
                <a:effectLst/>
                <a:uLnTx/>
                <a:uFillTx/>
                <a:latin typeface="+mn-lt"/>
                <a:ea typeface="+mn-ea"/>
                <a:cs typeface="+mn-cs"/>
              </a:rPr>
              <a:t>原单位离职证明（代理商公司开具）</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0" y="142852"/>
            <a:ext cx="8229600" cy="1143000"/>
          </a:xfrm>
        </p:spPr>
        <p:txBody>
          <a:bodyPr>
            <a:normAutofit/>
          </a:bodyPr>
          <a:lstStyle/>
          <a:p>
            <a:pPr algn="l"/>
            <a:r>
              <a:rPr lang="zh-CN" altLang="en-US" b="1" dirty="0" smtClean="0">
                <a:solidFill>
                  <a:schemeClr val="tx1"/>
                </a:solidFill>
              </a:rPr>
              <a:t>公积金转移</a:t>
            </a:r>
            <a:endParaRPr lang="zh-CN" altLang="en-US" dirty="0"/>
          </a:p>
        </p:txBody>
      </p:sp>
      <p:sp>
        <p:nvSpPr>
          <p:cNvPr id="8" name="内容占位符 5"/>
          <p:cNvSpPr txBox="1">
            <a:spLocks/>
          </p:cNvSpPr>
          <p:nvPr/>
        </p:nvSpPr>
        <p:spPr>
          <a:xfrm>
            <a:off x="214283" y="2174875"/>
            <a:ext cx="8472518" cy="3951288"/>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内容占位符 2"/>
          <p:cNvSpPr txBox="1">
            <a:spLocks/>
          </p:cNvSpPr>
          <p:nvPr/>
        </p:nvSpPr>
        <p:spPr>
          <a:xfrm>
            <a:off x="457200" y="1600200"/>
            <a:ext cx="8229600" cy="4525963"/>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二、厦门内转出（由代理商公司转出的）：</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员工需到我司领取加盖公章的公积金支取转移申请单，</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需携带本人身份证原件，到我司办理公积金缴交的银行办理转移手续；</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跨行转移的还需到新单位拿接收证明</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（我司代理商开户行：厦门市建设银行湖里支行）</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0" y="142852"/>
            <a:ext cx="8229600" cy="1143000"/>
          </a:xfrm>
        </p:spPr>
        <p:txBody>
          <a:bodyPr>
            <a:normAutofit/>
          </a:bodyPr>
          <a:lstStyle/>
          <a:p>
            <a:pPr algn="l"/>
            <a:r>
              <a:rPr lang="zh-CN" altLang="en-US" b="1" dirty="0" smtClean="0">
                <a:solidFill>
                  <a:schemeClr val="tx1"/>
                </a:solidFill>
              </a:rPr>
              <a:t>公积金转移</a:t>
            </a:r>
            <a:endParaRPr lang="zh-CN" altLang="en-US" dirty="0"/>
          </a:p>
        </p:txBody>
      </p:sp>
      <p:sp>
        <p:nvSpPr>
          <p:cNvPr id="8" name="内容占位符 5"/>
          <p:cNvSpPr txBox="1">
            <a:spLocks/>
          </p:cNvSpPr>
          <p:nvPr/>
        </p:nvSpPr>
        <p:spPr>
          <a:xfrm>
            <a:off x="214283" y="2174875"/>
            <a:ext cx="8472518" cy="3951288"/>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内容占位符 2"/>
          <p:cNvSpPr txBox="1">
            <a:spLocks/>
          </p:cNvSpPr>
          <p:nvPr/>
        </p:nvSpPr>
        <p:spPr>
          <a:xfrm>
            <a:off x="457200" y="1600200"/>
            <a:ext cx="8229600" cy="4525963"/>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三、转入厦门</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公积金转移办理流程</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（同行转入代理商公司）：</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、员工需要去原单位领取加盖公章的公积金支取移转申请单（在转移申请单上写上代理商公司公积金帐户信息）</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、员工拿着本人身份证原件，到原单位办理公积金缴交的银行办理转移手续</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、代理商公积金帐户信息：公司名称：厦门卓越人才服务有限公司</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公积金帐号：</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5380010205000706352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开户行：建行湖里支行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0" y="142852"/>
            <a:ext cx="8229600" cy="1143000"/>
          </a:xfrm>
        </p:spPr>
        <p:txBody>
          <a:bodyPr>
            <a:normAutofit/>
          </a:bodyPr>
          <a:lstStyle/>
          <a:p>
            <a:pPr algn="l"/>
            <a:r>
              <a:rPr lang="zh-CN" altLang="en-US" b="1" dirty="0" smtClean="0">
                <a:solidFill>
                  <a:schemeClr val="tx1"/>
                </a:solidFill>
              </a:rPr>
              <a:t>公积金转移</a:t>
            </a:r>
            <a:endParaRPr lang="zh-CN" altLang="en-US" dirty="0"/>
          </a:p>
        </p:txBody>
      </p:sp>
      <p:sp>
        <p:nvSpPr>
          <p:cNvPr id="8" name="内容占位符 5"/>
          <p:cNvSpPr txBox="1">
            <a:spLocks/>
          </p:cNvSpPr>
          <p:nvPr/>
        </p:nvSpPr>
        <p:spPr>
          <a:xfrm>
            <a:off x="214283" y="2174875"/>
            <a:ext cx="8472518" cy="3951288"/>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a:xfrm>
            <a:off x="357158" y="1428736"/>
            <a:ext cx="8229600" cy="4525963"/>
          </a:xfrm>
          <a:prstGeom prst="rect">
            <a:avLst/>
          </a:prstGeom>
        </p:spPr>
        <p:txBody>
          <a:bodyPr>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夸行转移办理流程：  </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员工需到我司代理商公司开一份接收证明</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、员工需要去原单位领取加盖公章的公积金支取移转申请单（在转移申请单上写上代理商公司公积金帐户信息）</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、员工拿着本人身份证原件，到原单位办理公积金缴交的银行办理转移手续</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4</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、代理商公积金帐户信息：公司名称：厦门卓越人才服务有限公司   公积金帐号：</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5380010205000706352    </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开户行：建行湖里支行</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500034" y="0"/>
            <a:ext cx="4427984"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1"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j-cs"/>
              </a:rPr>
              <a:t>办卡须知</a:t>
            </a:r>
            <a:endParaRPr kumimoji="0" lang="zh-CN" altLang="en-US" sz="36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4" name="文本占位符 4"/>
          <p:cNvSpPr txBox="1">
            <a:spLocks/>
          </p:cNvSpPr>
          <p:nvPr/>
        </p:nvSpPr>
        <p:spPr>
          <a:xfrm>
            <a:off x="500034" y="1000108"/>
            <a:ext cx="7858125" cy="928694"/>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zh-CN" altLang="en-US" sz="1600" b="1" dirty="0" smtClean="0">
                <a:solidFill>
                  <a:srgbClr val="FF0000"/>
                </a:solidFill>
              </a:rPr>
              <a:t>制卡照片合格样本</a:t>
            </a:r>
            <a:r>
              <a:rPr kumimoji="0" lang="zh-CN" altLang="en-US" sz="1600" b="1" i="0" u="none" strike="noStrike" kern="1200" cap="none" spc="0" normalizeH="0" baseline="0" noProof="0" dirty="0" smtClean="0">
                <a:ln>
                  <a:noFill/>
                </a:ln>
                <a:solidFill>
                  <a:srgbClr val="FF0000"/>
                </a:solidFill>
                <a:effectLst/>
                <a:uLnTx/>
                <a:uFillTx/>
                <a:latin typeface="+mn-lt"/>
                <a:ea typeface="+mn-ea"/>
                <a:cs typeface="+mn-cs"/>
              </a:rPr>
              <a:t>：</a:t>
            </a:r>
            <a:endParaRPr kumimoji="0" lang="en-US" altLang="zh-CN" sz="1600" b="1" i="0" u="none" strike="noStrike" kern="1200" cap="none" spc="0" normalizeH="0" baseline="0" noProof="0" dirty="0" smtClean="0">
              <a:ln>
                <a:noFill/>
              </a:ln>
              <a:solidFill>
                <a:srgbClr val="FF0000"/>
              </a:solidFill>
              <a:effectLst/>
              <a:uLnTx/>
              <a:uFillTx/>
              <a:latin typeface="+mn-lt"/>
              <a:ea typeface="+mn-ea"/>
              <a:cs typeface="+mn-cs"/>
            </a:endParaRPr>
          </a:p>
        </p:txBody>
      </p:sp>
      <p:pic>
        <p:nvPicPr>
          <p:cNvPr id="11" name="Picture 7" descr="http://192.168.0.241/WorldClient.dll?Session=QUTQRYQ&amp;View=Attachment&amp;Number=192&amp;CID=__0@Foxmail.net"/>
          <p:cNvPicPr>
            <a:picLocks noChangeAspect="1" noChangeArrowheads="1"/>
          </p:cNvPicPr>
          <p:nvPr/>
        </p:nvPicPr>
        <p:blipFill>
          <a:blip r:embed="rId2"/>
          <a:srcRect/>
          <a:stretch>
            <a:fillRect/>
          </a:stretch>
        </p:blipFill>
        <p:spPr bwMode="auto">
          <a:xfrm>
            <a:off x="1500166" y="1500174"/>
            <a:ext cx="6048978" cy="4067193"/>
          </a:xfrm>
          <a:prstGeom prst="rect">
            <a:avLst/>
          </a:prstGeom>
          <a:noFill/>
          <a:ln w="9525">
            <a:noFill/>
            <a:miter lim="800000"/>
            <a:headEnd/>
            <a:tailEnd/>
          </a:ln>
        </p:spPr>
      </p:pic>
      <p:sp>
        <p:nvSpPr>
          <p:cNvPr id="13" name="文本占位符 4"/>
          <p:cNvSpPr txBox="1">
            <a:spLocks/>
          </p:cNvSpPr>
          <p:nvPr/>
        </p:nvSpPr>
        <p:spPr>
          <a:xfrm>
            <a:off x="428596" y="5715016"/>
            <a:ext cx="7858125" cy="928694"/>
          </a:xfrm>
          <a:prstGeom prst="rect">
            <a:avLst/>
          </a:prstGeom>
        </p:spPr>
        <p:txBody>
          <a:bodyPr/>
          <a:lstStyle/>
          <a:p>
            <a:pPr marL="342900" lvl="0" indent="-342900">
              <a:spcBef>
                <a:spcPct val="20000"/>
              </a:spcBef>
              <a:defRPr/>
            </a:pPr>
            <a:r>
              <a:rPr lang="zh-CN" altLang="en-US" sz="1600" b="1" dirty="0" smtClean="0">
                <a:solidFill>
                  <a:srgbClr val="FF0000"/>
                </a:solidFill>
              </a:rPr>
              <a:t>请要求员工按二代身份证的标准照， 以上是标准的样式，尺寸可以不管</a:t>
            </a:r>
            <a:r>
              <a:rPr lang="en-US" altLang="zh-CN" sz="1600" b="1" dirty="0" smtClean="0">
                <a:solidFill>
                  <a:srgbClr val="FF0000"/>
                </a:solidFill>
              </a:rPr>
              <a:t>,</a:t>
            </a:r>
            <a:r>
              <a:rPr lang="zh-CN" altLang="en-US" sz="1600" b="1" dirty="0" smtClean="0">
                <a:solidFill>
                  <a:srgbClr val="FF0000"/>
                </a:solidFill>
              </a:rPr>
              <a:t>但是一定要</a:t>
            </a:r>
            <a:endParaRPr lang="en-US" altLang="zh-CN" sz="1600" b="1" dirty="0" smtClean="0">
              <a:solidFill>
                <a:srgbClr val="FF0000"/>
              </a:solidFill>
            </a:endParaRPr>
          </a:p>
          <a:p>
            <a:pPr marL="342900" lvl="0" indent="-342900">
              <a:spcBef>
                <a:spcPct val="20000"/>
              </a:spcBef>
              <a:defRPr/>
            </a:pPr>
            <a:r>
              <a:rPr lang="zh-CN" altLang="en-US" sz="1600" b="1" dirty="0" smtClean="0">
                <a:solidFill>
                  <a:srgbClr val="FF0000"/>
                </a:solidFill>
              </a:rPr>
              <a:t>露五官</a:t>
            </a:r>
            <a:r>
              <a:rPr lang="en-US" altLang="zh-CN" sz="1600" b="1" dirty="0" smtClean="0">
                <a:solidFill>
                  <a:srgbClr val="FF0000"/>
                </a:solidFill>
              </a:rPr>
              <a:t>,</a:t>
            </a:r>
            <a:r>
              <a:rPr lang="zh-CN" altLang="en-US" sz="1600" b="1" dirty="0" smtClean="0">
                <a:solidFill>
                  <a:srgbClr val="FF0000"/>
                </a:solidFill>
              </a:rPr>
              <a:t>色彩自然</a:t>
            </a:r>
            <a:r>
              <a:rPr lang="en-US" altLang="zh-CN" sz="1600" b="1" dirty="0" smtClean="0">
                <a:solidFill>
                  <a:srgbClr val="FF0000"/>
                </a:solidFill>
              </a:rPr>
              <a:t>,</a:t>
            </a:r>
            <a:r>
              <a:rPr lang="zh-CN" altLang="en-US" sz="1600" b="1" dirty="0" smtClean="0">
                <a:solidFill>
                  <a:srgbClr val="FF0000"/>
                </a:solidFill>
              </a:rPr>
              <a:t>图像清淅 。</a:t>
            </a:r>
            <a:endParaRPr kumimoji="0" lang="zh-CN" altLang="en-US" sz="1600" b="1" i="0"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500034" y="0"/>
            <a:ext cx="4427984"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办卡须知</a:t>
            </a:r>
            <a:endParaRPr kumimoji="0" lang="zh-CN" altLang="en-US" sz="36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4" name="文本占位符 4"/>
          <p:cNvSpPr txBox="1">
            <a:spLocks/>
          </p:cNvSpPr>
          <p:nvPr/>
        </p:nvSpPr>
        <p:spPr>
          <a:xfrm>
            <a:off x="500034" y="1000108"/>
            <a:ext cx="7858125" cy="928694"/>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zh-CN" altLang="en-US" sz="1600" b="1" dirty="0" smtClean="0">
                <a:solidFill>
                  <a:srgbClr val="FF0000"/>
                </a:solidFill>
              </a:rPr>
              <a:t>制卡照片不合格样本</a:t>
            </a:r>
            <a:r>
              <a:rPr kumimoji="0" lang="zh-CN" altLang="en-US" sz="1600" b="1" i="0" u="none" strike="noStrike" kern="1200" cap="none" spc="0" normalizeH="0" baseline="0" noProof="0" dirty="0" smtClean="0">
                <a:ln>
                  <a:noFill/>
                </a:ln>
                <a:solidFill>
                  <a:srgbClr val="FF0000"/>
                </a:solidFill>
                <a:effectLst/>
                <a:uLnTx/>
                <a:uFillTx/>
                <a:latin typeface="+mn-lt"/>
                <a:ea typeface="+mn-ea"/>
                <a:cs typeface="+mn-cs"/>
              </a:rPr>
              <a:t>：</a:t>
            </a:r>
            <a:endParaRPr kumimoji="0" lang="en-US" altLang="zh-CN" sz="1600" b="1" i="0" u="none" strike="noStrike" kern="1200" cap="none" spc="0" normalizeH="0" baseline="0" noProof="0" dirty="0" smtClean="0">
              <a:ln>
                <a:noFill/>
              </a:ln>
              <a:solidFill>
                <a:srgbClr val="FF0000"/>
              </a:solidFill>
              <a:effectLst/>
              <a:uLnTx/>
              <a:uFillTx/>
              <a:latin typeface="+mn-lt"/>
              <a:ea typeface="+mn-ea"/>
              <a:cs typeface="+mn-cs"/>
            </a:endParaRPr>
          </a:p>
        </p:txBody>
      </p:sp>
      <p:pic>
        <p:nvPicPr>
          <p:cNvPr id="5" name="Picture 1" descr="http://192.168.0.241/WorldClient.dll?Session=QUTQRYQ&amp;View=Attachment&amp;Number=160&amp;CID=__1@Foxmail.net"/>
          <p:cNvPicPr>
            <a:picLocks noChangeAspect="1" noChangeArrowheads="1"/>
          </p:cNvPicPr>
          <p:nvPr/>
        </p:nvPicPr>
        <p:blipFill>
          <a:blip r:embed="rId2"/>
          <a:srcRect/>
          <a:stretch>
            <a:fillRect/>
          </a:stretch>
        </p:blipFill>
        <p:spPr bwMode="auto">
          <a:xfrm>
            <a:off x="2857488" y="1714488"/>
            <a:ext cx="2752550" cy="1143008"/>
          </a:xfrm>
          <a:prstGeom prst="rect">
            <a:avLst/>
          </a:prstGeom>
          <a:noFill/>
          <a:ln w="9525">
            <a:noFill/>
            <a:miter lim="800000"/>
            <a:headEnd/>
            <a:tailEnd/>
          </a:ln>
        </p:spPr>
      </p:pic>
      <p:sp>
        <p:nvSpPr>
          <p:cNvPr id="7" name="文本占位符 4"/>
          <p:cNvSpPr txBox="1">
            <a:spLocks/>
          </p:cNvSpPr>
          <p:nvPr/>
        </p:nvSpPr>
        <p:spPr>
          <a:xfrm>
            <a:off x="2285984" y="3929066"/>
            <a:ext cx="4000528" cy="928694"/>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1600" b="1" i="0" u="none" strike="noStrike" kern="1200" cap="none" spc="0" normalizeH="0" baseline="0" noProof="0" dirty="0" smtClean="0">
                <a:ln>
                  <a:noFill/>
                </a:ln>
                <a:solidFill>
                  <a:srgbClr val="FF0000"/>
                </a:solidFill>
                <a:effectLst/>
                <a:uLnTx/>
                <a:uFillTx/>
                <a:latin typeface="+mn-lt"/>
                <a:ea typeface="+mn-ea"/>
                <a:cs typeface="+mn-cs"/>
              </a:rPr>
              <a:t>不合格原因：头发遮住眉毛，蓝底</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clrChange>
              <a:clrFrom>
                <a:srgbClr val="F2F4F3"/>
              </a:clrFrom>
              <a:clrTo>
                <a:srgbClr val="F2F4F3">
                  <a:alpha val="0"/>
                </a:srgbClr>
              </a:clrTo>
            </a:clrChange>
          </a:blip>
          <a:srcRect/>
          <a:stretch>
            <a:fillRect/>
          </a:stretch>
        </p:blipFill>
        <p:spPr bwMode="auto">
          <a:xfrm>
            <a:off x="2285984" y="1928802"/>
            <a:ext cx="4572032" cy="2954352"/>
          </a:xfrm>
          <a:prstGeom prst="rect">
            <a:avLst/>
          </a:prstGeom>
          <a:noFill/>
          <a:ln w="9525">
            <a:noFill/>
            <a:miter lim="800000"/>
            <a:headEnd/>
            <a:tailEnd/>
          </a:ln>
          <a:effectLst/>
        </p:spPr>
      </p:pic>
      <p:sp>
        <p:nvSpPr>
          <p:cNvPr id="6" name="矩形 5"/>
          <p:cNvSpPr/>
          <p:nvPr/>
        </p:nvSpPr>
        <p:spPr>
          <a:xfrm>
            <a:off x="714348" y="1214422"/>
            <a:ext cx="1346844" cy="369332"/>
          </a:xfrm>
          <a:prstGeom prst="rect">
            <a:avLst/>
          </a:prstGeom>
        </p:spPr>
        <p:txBody>
          <a:bodyPr wrap="none">
            <a:spAutoFit/>
          </a:bodyPr>
          <a:lstStyle/>
          <a:p>
            <a:r>
              <a:rPr lang="zh-CN" altLang="en-US" dirty="0" smtClean="0">
                <a:solidFill>
                  <a:srgbClr val="FF0000"/>
                </a:solidFill>
              </a:rPr>
              <a:t>社保卡样本</a:t>
            </a:r>
            <a:endParaRPr lang="zh-CN" altLang="en-US" dirty="0">
              <a:solidFill>
                <a:srgbClr val="FF0000"/>
              </a:solidFill>
            </a:endParaRPr>
          </a:p>
        </p:txBody>
      </p:sp>
      <p:sp>
        <p:nvSpPr>
          <p:cNvPr id="7" name="标题 1"/>
          <p:cNvSpPr txBox="1">
            <a:spLocks/>
          </p:cNvSpPr>
          <p:nvPr/>
        </p:nvSpPr>
        <p:spPr>
          <a:xfrm>
            <a:off x="357158" y="0"/>
            <a:ext cx="4427984"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办卡须知</a:t>
            </a:r>
            <a:endParaRPr kumimoji="0" lang="zh-CN" altLang="en-US" sz="36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CFFFF"/>
        </a:solidFill>
        <a:ln>
          <a:solidFill>
            <a:srgbClr val="66FFFF"/>
          </a:solidFill>
        </a:ln>
        <a:scene3d>
          <a:camera prst="orthographicFront"/>
          <a:lightRig rig="threePt" dir="t"/>
        </a:scene3d>
        <a:sp3d>
          <a:bevelT w="114300" prst="hardEdge"/>
        </a:sp3d>
      </a:spPr>
      <a:bodyPr rtlCol="0" anchor="ctr"/>
      <a:lstStyle>
        <a:defPPr algn="ctr">
          <a:defRPr sz="2400" dirty="0" smtClean="0">
            <a:solidFill>
              <a:schemeClr val="tx1"/>
            </a:solidFill>
            <a:latin typeface="华文琥珀" pitchFamily="2" charset="-122"/>
            <a:ea typeface="华文琥珀" pitchFamily="2"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2592</TotalTime>
  <Words>5732</Words>
  <Application>Microsoft Office PowerPoint</Application>
  <PresentationFormat>全屏显示(4:3)</PresentationFormat>
  <Paragraphs>638</Paragraphs>
  <Slides>65</Slides>
  <Notes>5</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65</vt:i4>
      </vt:variant>
    </vt:vector>
  </HeadingPairs>
  <TitlesOfParts>
    <vt:vector size="68" baseType="lpstr">
      <vt:lpstr>自定义设计方案</vt:lpstr>
      <vt:lpstr>Worksheet</vt:lpstr>
      <vt:lpstr>工作表</vt:lpstr>
      <vt:lpstr>社保公积金操作指引   城市： 厦门                                     </vt:lpstr>
      <vt:lpstr>目录</vt:lpstr>
      <vt:lpstr>厦门社保操作介绍</vt:lpstr>
      <vt:lpstr>社保缴费明细-（厦门）</vt:lpstr>
      <vt:lpstr>办社会保障卡须知</vt:lpstr>
      <vt:lpstr>幻灯片 6</vt:lpstr>
      <vt:lpstr>幻灯片 7</vt:lpstr>
      <vt:lpstr>幻灯片 8</vt:lpstr>
      <vt:lpstr>幻灯片 9</vt:lpstr>
      <vt:lpstr>厦门社保查询指南 </vt:lpstr>
      <vt:lpstr>厦门社保查询指南 </vt:lpstr>
      <vt:lpstr>厦门社保查询指南 </vt:lpstr>
      <vt:lpstr>五险办理指南-养老</vt:lpstr>
      <vt:lpstr>五险业务办理指南-养老</vt:lpstr>
      <vt:lpstr>五险业务办理指南-养老</vt:lpstr>
      <vt:lpstr>五险业务办理指南-养老</vt:lpstr>
      <vt:lpstr>五险业务办理指南-养老</vt:lpstr>
      <vt:lpstr>五险业务办理指南-失业</vt:lpstr>
      <vt:lpstr>五险业务办理指南-失业</vt:lpstr>
      <vt:lpstr>五险业务办理指南-失业</vt:lpstr>
      <vt:lpstr>五险业务办理指南-失业</vt:lpstr>
      <vt:lpstr>五险业务办理指南-失业</vt:lpstr>
      <vt:lpstr>五险业务办理指南-医疗</vt:lpstr>
      <vt:lpstr>幻灯片 24</vt:lpstr>
      <vt:lpstr>幻灯片 25</vt:lpstr>
      <vt:lpstr>★办理所需资料及要求        </vt:lpstr>
      <vt:lpstr>★案例分享 </vt:lpstr>
      <vt:lpstr>★案例分享 </vt:lpstr>
      <vt:lpstr>★案例分享 </vt:lpstr>
      <vt:lpstr>★案例分享 </vt:lpstr>
      <vt:lpstr>★案例分享 </vt:lpstr>
      <vt:lpstr>根据厦门市人社局召开的新闻沟通会透露，在去年成功实施厦、漳、泉三市医保服务同城化的基础上，厦门市从2014年1月1日起将实现厦门社会保障卡全省同城结算试运行。即在厦门参保福建省内工作的员工，持厦门社会保障卡在福建省内定点医疗机构和定点零售药店就医、购药时，无须就医报备，可以即时结算。 (福建省内定点医疗机构和定点零售药店请看附件）  </vt:lpstr>
      <vt:lpstr>幻灯片 33</vt:lpstr>
      <vt:lpstr>幻灯片 34</vt:lpstr>
      <vt:lpstr>幻灯片 35</vt:lpstr>
      <vt:lpstr>★医疗费用查询 </vt:lpstr>
      <vt:lpstr>★医疗费用查询 </vt:lpstr>
      <vt:lpstr>五险业务办理指南-工伤</vt:lpstr>
      <vt:lpstr>五险业务办理指南-工伤</vt:lpstr>
      <vt:lpstr>五险业务办理指南-工伤</vt:lpstr>
      <vt:lpstr>五险业务办理指南-工伤</vt:lpstr>
      <vt:lpstr>幻灯片 42</vt:lpstr>
      <vt:lpstr>幻灯片 43</vt:lpstr>
      <vt:lpstr>幻灯片 44</vt:lpstr>
      <vt:lpstr>幻灯片 45</vt:lpstr>
      <vt:lpstr>幻灯片 46</vt:lpstr>
      <vt:lpstr>幻灯片 47</vt:lpstr>
      <vt:lpstr>五险业务办理指南-生育</vt:lpstr>
      <vt:lpstr>五险业务办理指南-生育</vt:lpstr>
      <vt:lpstr>厦门社保业务指南-转保</vt:lpstr>
      <vt:lpstr>厦门社保业务指南-转保</vt:lpstr>
      <vt:lpstr>厦门社保业务指南-转保</vt:lpstr>
      <vt:lpstr>厦门社保业务指南-转保</vt:lpstr>
      <vt:lpstr>厦门社保业务指南-转保</vt:lpstr>
      <vt:lpstr>目录</vt:lpstr>
      <vt:lpstr>公积金操作介绍</vt:lpstr>
      <vt:lpstr>幻灯片 57</vt:lpstr>
      <vt:lpstr>公积金帐户查询指南 </vt:lpstr>
      <vt:lpstr>公积金转账</vt:lpstr>
      <vt:lpstr>公积金提取</vt:lpstr>
      <vt:lpstr>公积金提取</vt:lpstr>
      <vt:lpstr>公积金转移</vt:lpstr>
      <vt:lpstr>公积金转移</vt:lpstr>
      <vt:lpstr>公积金转移</vt:lpstr>
      <vt:lpstr>公积金转移</vt:lpstr>
    </vt:vector>
  </TitlesOfParts>
  <Company>WwW.YlmF.CoM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ds0861</dc:creator>
  <cp:lastModifiedBy>dst2772</cp:lastModifiedBy>
  <cp:revision>299</cp:revision>
  <dcterms:created xsi:type="dcterms:W3CDTF">2011-10-18T05:41:14Z</dcterms:created>
  <dcterms:modified xsi:type="dcterms:W3CDTF">2014-10-27T07:42:14Z</dcterms:modified>
</cp:coreProperties>
</file>