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6" r:id="rId7"/>
    <p:sldId id="269" r:id="rId8"/>
    <p:sldId id="270" r:id="rId9"/>
    <p:sldId id="271" r:id="rId10"/>
    <p:sldId id="272" r:id="rId11"/>
    <p:sldId id="260" r:id="rId12"/>
    <p:sldId id="273" r:id="rId13"/>
    <p:sldId id="268" r:id="rId14"/>
    <p:sldId id="262" r:id="rId15"/>
    <p:sldId id="263" r:id="rId16"/>
    <p:sldId id="264" r:id="rId17"/>
    <p:sldId id="265" r:id="rId18"/>
    <p:sldId id="267" r:id="rId19"/>
    <p:sldId id="25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Wanderley" initials="DW" lastIdx="1" clrIdx="0">
    <p:extLst>
      <p:ext uri="{19B8F6BF-5375-455C-9EA6-DF929625EA0E}">
        <p15:presenceInfo xmlns:p15="http://schemas.microsoft.com/office/powerpoint/2012/main" userId="Daniel Wanderl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259-A809-4E94-92AA-B1786E17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F191-BD0B-4E1D-9ADF-B937D8A7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18DB-3786-4DBC-9C6A-71C54F0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4952-0589-4515-90CE-8499AD1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D3615-8732-4B63-986C-B8A1E9E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F5EB-7F28-4B2C-88C0-B61E713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00580-6E66-473F-9BF8-03FBAAB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9FDF-8967-4806-8352-F65FF0D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CDCF-1536-4B8F-ABBB-2DDF588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03391-E8E4-4439-A31E-45D90CC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98447-B388-46D6-96E5-B0261DEC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81383-2D74-471F-9F53-1C37CEC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017F-3454-4BF1-AEB5-9A96191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8C66-BCD4-4CB4-ABD3-4746ECD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013B8-F31A-498A-93D2-8F39B46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0AB8-B23C-4822-B1CF-3550778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7FE4-B4F4-43A3-BEAE-C963581D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8FA11-4F39-49EA-B802-46BBDFD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48578-2EA9-490E-B596-D6D337C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A960-5F9D-4162-9F65-6F8635F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3F92-FA99-4F1F-B737-C9A1AA4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8A1C-8CDE-4D3A-A209-9725FC8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F8DA-7080-4358-8CAA-2D0A03B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00151-F785-40DB-9796-E694175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AD2C6-7161-4076-82FC-869F2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DDCF-664B-4946-B3AF-3DA3A60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CF54-26AC-44FE-BBB0-AA6C4E5E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32A16-CDC6-4BD1-B6F9-EC0585CB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49D97-D9E9-47AC-888A-7263520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8BEA-ED52-4801-AA8B-F82A3C0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4B3F1-F2F2-47CB-B613-E766DBA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7266-633C-4304-AE55-9CB6F8B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DBE50-D184-4C11-95E3-4D7418E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B285E-854F-47C2-ABE8-1F268C0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80D5D-6773-4B23-B597-D501FDDF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E9846-1909-4EA9-BECE-DE4E924E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AB80B-0B0D-48CC-BAFA-A28395D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D9F23B-247C-4D7B-95E2-4ED1F2F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40F4C-132C-4F5D-89FF-1AF08C5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5C-34E5-4BC0-B56E-3E6E6308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C72B-44B0-4AC8-AF3F-D14E29B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22691-93DC-4ABE-A292-20651FF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E4B8C-4899-40A0-96D5-A9CF84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D4781B-43CC-4B8C-84A9-E4F5A17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2B36-6DF3-447A-BF17-7EC9719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6B1E-2EFB-4D08-A747-417E42E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F81-E46B-4A33-9C2E-DEFC7D5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560A2-1980-4D1B-A445-27576F4E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802EF-8DB6-4416-BC1C-7D938E8D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3F75D-04E4-4A4D-A554-15C4096D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67542-6CAB-42F6-97C8-1BB4E78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98A0-C0A1-438F-8751-07E498C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6117-4AF5-448B-91B0-D2C34DD1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D020F5-AC3F-4D6D-952E-63C38B4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DF453-7535-40FF-8790-7CB9D04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D1B61-2834-43A6-A9AC-6CB759F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D1D79-30E6-4CDF-82D4-AE05AA9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887F9-9D62-4C5C-BFD3-6CEBCA9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1AE31-E166-4581-AA6F-BA520CB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0E75-3D64-4935-9A8B-95354327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15828-1E91-4119-B22C-2CDA36D7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E5A-F428-462A-AD0C-80AD759C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472F-C156-4C0F-A552-AC36F05B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E2B89-0ECA-1C6A-402A-2105A9192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11922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TechnipFMC | Internal</a:t>
            </a:r>
          </a:p>
        </p:txBody>
      </p:sp>
    </p:spTree>
    <p:extLst>
      <p:ext uri="{BB962C8B-B14F-4D97-AF65-F5344CB8AC3E}">
        <p14:creationId xmlns:p14="http://schemas.microsoft.com/office/powerpoint/2010/main" val="6218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30B-E4F3-4A21-89B3-BF430F26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079" y="2271829"/>
            <a:ext cx="5008229" cy="473500"/>
          </a:xfrm>
        </p:spPr>
        <p:txBody>
          <a:bodyPr anchor="ctr"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(Projeto de conclusão de curso)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20B4-99AE-4C62-BA04-D27B4135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636" y="3095950"/>
            <a:ext cx="7354345" cy="852518"/>
          </a:xfrm>
        </p:spPr>
        <p:txBody>
          <a:bodyPr anchor="ctr">
            <a:no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Automatização da análise de operação de CVD com integração python-OrcaFlex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02D51-EF2F-7BA9-6069-A659D6A243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yellow gear with a globe and a yellow sign with black text&#10;&#10;Description automatically generated">
            <a:extLst>
              <a:ext uri="{FF2B5EF4-FFF2-40B4-BE49-F238E27FC236}">
                <a16:creationId xmlns:a16="http://schemas.microsoft.com/office/drawing/2014/main" id="{BF5D192E-2C70-961E-8198-90702D07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3" y="695987"/>
            <a:ext cx="1736684" cy="14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A7153-C4CE-68D2-E366-EA431DE2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47" y="695987"/>
            <a:ext cx="1278000" cy="1440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27F50A4-7CDC-68FA-358A-DE60CE8C8FEF}"/>
              </a:ext>
            </a:extLst>
          </p:cNvPr>
          <p:cNvSpPr txBox="1">
            <a:spLocks/>
          </p:cNvSpPr>
          <p:nvPr/>
        </p:nvSpPr>
        <p:spPr>
          <a:xfrm>
            <a:off x="4120392" y="1312119"/>
            <a:ext cx="3951215" cy="9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UFF - TEC</a:t>
            </a:r>
          </a:p>
        </p:txBody>
      </p:sp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3CF2E0-B1F2-D663-7069-FA6DB8940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92" y="4125566"/>
            <a:ext cx="1445647" cy="1440000"/>
          </a:xfrm>
          <a:prstGeom prst="rect">
            <a:avLst/>
          </a:prstGeom>
        </p:spPr>
      </p:pic>
      <p:pic>
        <p:nvPicPr>
          <p:cNvPr id="14" name="Picture 13" descr="A logo of a whale&#10;&#10;Description automatically generated">
            <a:extLst>
              <a:ext uri="{FF2B5EF4-FFF2-40B4-BE49-F238E27FC236}">
                <a16:creationId xmlns:a16="http://schemas.microsoft.com/office/drawing/2014/main" id="{6105831E-A95B-1FED-9573-3A4C67607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63" y="4125566"/>
            <a:ext cx="1440000" cy="14400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A3D3EEA-1D4B-CEE1-B6E5-87B834624384}"/>
              </a:ext>
            </a:extLst>
          </p:cNvPr>
          <p:cNvSpPr txBox="1">
            <a:spLocks/>
          </p:cNvSpPr>
          <p:nvPr/>
        </p:nvSpPr>
        <p:spPr>
          <a:xfrm>
            <a:off x="4837655" y="6098607"/>
            <a:ext cx="2508308" cy="47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Niterói - 2024</a:t>
            </a:r>
          </a:p>
        </p:txBody>
      </p:sp>
    </p:spTree>
    <p:extLst>
      <p:ext uri="{BB962C8B-B14F-4D97-AF65-F5344CB8AC3E}">
        <p14:creationId xmlns:p14="http://schemas.microsoft.com/office/powerpoint/2010/main" val="76110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6"/>
            <a:ext cx="10925261" cy="50949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 e diretrizes para análise de carga em MCV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(ET-3000.00-1500-941-PMU-006 Ver. C)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Dados do solo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Modelagem do duto e acessórios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Caso 2 – Condição de equilíbrio – Análise estática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Caso 3 – MCV conectado ao hub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Diretrizes para elaboração de configuração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Posicionamento de flutuadores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Configuração da linha</a:t>
            </a:r>
          </a:p>
          <a:p>
            <a:pPr lvl="2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Ações mitigatórias</a:t>
            </a:r>
          </a:p>
        </p:txBody>
      </p:sp>
    </p:spTree>
    <p:extLst>
      <p:ext uri="{BB962C8B-B14F-4D97-AF65-F5344CB8AC3E}">
        <p14:creationId xmlns:p14="http://schemas.microsoft.com/office/powerpoint/2010/main" val="1302068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85381-0702-B9DF-2BC5-F04275DDA1C8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Interface e modelagem</a:t>
            </a:r>
          </a:p>
        </p:txBody>
      </p:sp>
    </p:spTree>
    <p:extLst>
      <p:ext uri="{BB962C8B-B14F-4D97-AF65-F5344CB8AC3E}">
        <p14:creationId xmlns:p14="http://schemas.microsoft.com/office/powerpoint/2010/main" val="2458134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60716-23C8-6DA9-3CEE-498958C377B4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Funcionamento de ferramenta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28889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DE2F9-2808-4533-64CB-A82354E98D82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Avaliação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3759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CAAEF-DA1F-B5C1-CAE9-893D49F6CAA6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Sugestões de melhoria</a:t>
            </a:r>
          </a:p>
        </p:txBody>
      </p:sp>
    </p:spTree>
    <p:extLst>
      <p:ext uri="{BB962C8B-B14F-4D97-AF65-F5344CB8AC3E}">
        <p14:creationId xmlns:p14="http://schemas.microsoft.com/office/powerpoint/2010/main" val="2997200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CAAEF-DA1F-B5C1-CAE9-893D49F6CAA6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65313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8F5E9CF-0284-8EA5-B6F1-323FCA78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419"/>
            <a:ext cx="9144000" cy="934543"/>
          </a:xfrm>
        </p:spPr>
        <p:txBody>
          <a:bodyPr/>
          <a:lstStyle/>
          <a:p>
            <a:r>
              <a:rPr lang="pt-BR" b="1" dirty="0"/>
              <a:t>Muito obrigado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02D51-EF2F-7BA9-6069-A659D6A243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A3D3EEA-1D4B-CEE1-B6E5-87B834624384}"/>
              </a:ext>
            </a:extLst>
          </p:cNvPr>
          <p:cNvSpPr txBox="1">
            <a:spLocks/>
          </p:cNvSpPr>
          <p:nvPr/>
        </p:nvSpPr>
        <p:spPr>
          <a:xfrm>
            <a:off x="4837655" y="6098607"/>
            <a:ext cx="2508308" cy="47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Niterói - 2024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47051B-F425-3128-61A0-E02FB003F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534798"/>
          </a:xfrm>
        </p:spPr>
        <p:txBody>
          <a:bodyPr/>
          <a:lstStyle/>
          <a:p>
            <a:r>
              <a:rPr lang="pt-BR" dirty="0"/>
              <a:t>(Fim da apresentação)</a:t>
            </a:r>
          </a:p>
        </p:txBody>
      </p:sp>
    </p:spTree>
    <p:extLst>
      <p:ext uri="{BB962C8B-B14F-4D97-AF65-F5344CB8AC3E}">
        <p14:creationId xmlns:p14="http://schemas.microsoft.com/office/powerpoint/2010/main" val="4201206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268E-6589-78FC-4285-4998D7F95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7" y="476411"/>
            <a:ext cx="9144000" cy="505102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06B082-B89C-1DF4-DEF7-1944756A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66" y="1286676"/>
            <a:ext cx="10925261" cy="4484949"/>
          </a:xfrm>
        </p:spPr>
        <p:txBody>
          <a:bodyPr anchor="t"/>
          <a:lstStyle/>
          <a:p>
            <a:pPr marL="457200" indent="-457200" algn="l">
              <a:buAutoNum type="arabicPeriod"/>
            </a:pPr>
            <a:r>
              <a:rPr lang="pt-BR" dirty="0"/>
              <a:t>Operação de conexão vertical direta</a:t>
            </a:r>
          </a:p>
          <a:p>
            <a:pPr marL="457200" indent="-457200" algn="l">
              <a:buAutoNum type="arabicPeriod"/>
            </a:pPr>
            <a:r>
              <a:rPr lang="pt-BR" dirty="0"/>
              <a:t>Metodologia de análise adotada</a:t>
            </a:r>
          </a:p>
          <a:p>
            <a:pPr marL="457200" indent="-457200" algn="l">
              <a:buAutoNum type="arabicPeriod"/>
            </a:pPr>
            <a:r>
              <a:rPr lang="pt-BR" dirty="0"/>
              <a:t>Interface e Modelagem</a:t>
            </a:r>
          </a:p>
          <a:p>
            <a:pPr marL="457200" indent="-457200" algn="l">
              <a:buAutoNum type="arabicPeriod"/>
            </a:pPr>
            <a:r>
              <a:rPr lang="pt-BR" dirty="0"/>
              <a:t>Funcionamento da ferramenta computacional</a:t>
            </a:r>
          </a:p>
          <a:p>
            <a:pPr marL="457200" indent="-457200" algn="l">
              <a:buAutoNum type="arabicPeriod"/>
            </a:pPr>
            <a:r>
              <a:rPr lang="pt-BR" dirty="0"/>
              <a:t>Avaliação dos resultados</a:t>
            </a:r>
          </a:p>
          <a:p>
            <a:pPr marL="457200" indent="-457200" algn="l">
              <a:buAutoNum type="arabicPeriod"/>
            </a:pPr>
            <a:r>
              <a:rPr lang="pt-BR" dirty="0"/>
              <a:t>Sugestões de melhoria</a:t>
            </a:r>
          </a:p>
          <a:p>
            <a:pPr marL="457200" indent="-457200" algn="l">
              <a:buAutoNum type="arabicPeriod"/>
            </a:pPr>
            <a:r>
              <a:rPr lang="pt-BR" dirty="0"/>
              <a:t>Referências bibliográficas</a:t>
            </a:r>
          </a:p>
          <a:p>
            <a:pPr marL="457200" indent="-457200" algn="l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7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F6A45AC-83BE-41AB-BF66-54D119DC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92" y="1963533"/>
            <a:ext cx="3600000" cy="29234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CD9F-0AEF-D5BD-D4B3-AA85A341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1513"/>
            <a:ext cx="3932237" cy="4887475"/>
          </a:xfrm>
        </p:spPr>
        <p:txBody>
          <a:bodyPr anchor="ctr"/>
          <a:lstStyle/>
          <a:p>
            <a:r>
              <a:rPr lang="pt-BR" dirty="0"/>
              <a:t>A operação de conexão vertical direta consiste na conexão do MCV ao hub do equipamento submarino (BAP, PLET, PLEM, manifold, etc..). </a:t>
            </a:r>
          </a:p>
          <a:p>
            <a:r>
              <a:rPr lang="pt-BR" dirty="0"/>
              <a:t>Este sistema viabiliza a conexão das linhas flexíveis aos equipamentos submarinos sem o auxílio de mergulhador e/ou embarcação auxiliar.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BF056-23D5-C3E8-3357-1D489A5A9A0E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A73B901-A900-96C0-1548-2EB1B21DEF1D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Operação de conexão vertical direta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FE1400-8297-487D-9B1D-3C6F73798632}"/>
              </a:ext>
            </a:extLst>
          </p:cNvPr>
          <p:cNvSpPr txBox="1">
            <a:spLocks/>
          </p:cNvSpPr>
          <p:nvPr/>
        </p:nvSpPr>
        <p:spPr>
          <a:xfrm>
            <a:off x="839788" y="1264649"/>
            <a:ext cx="3932237" cy="4887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CVD de 1ª extremidade acontece quando a instalação se inicia com a conexão do MCV no poço/equipamento submarino.</a:t>
            </a:r>
          </a:p>
          <a:p>
            <a:r>
              <a:rPr lang="pt-BR" dirty="0"/>
              <a:t>Neste caso, a 1ª extremidade da linha será conectada ao MCV na mesa de trabalho do PLSV, e durante o ‘overboarding’ do equipamento a tração da catenária será suportada pelo tensionador.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12F20AB-BD53-4050-9492-0233A59117DC}"/>
              </a:ext>
            </a:extLst>
          </p:cNvPr>
          <p:cNvSpPr txBox="1">
            <a:spLocks/>
          </p:cNvSpPr>
          <p:nvPr/>
        </p:nvSpPr>
        <p:spPr>
          <a:xfrm>
            <a:off x="839788" y="1243560"/>
            <a:ext cx="3932237" cy="4887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À uma distância segura do equipamento submarino, parte da carga é transferida para o guindaste até a verticalização do MCV. Flutuadores poderão auxiliar na verticalização do MCV e aliviar os carregamentos nos acessórios e equipamentos ‘in-line’.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09BDD7F-3C41-4E01-ACB1-B4B5F2BF1A5B}"/>
              </a:ext>
            </a:extLst>
          </p:cNvPr>
          <p:cNvSpPr txBox="1">
            <a:spLocks/>
          </p:cNvSpPr>
          <p:nvPr/>
        </p:nvSpPr>
        <p:spPr>
          <a:xfrm>
            <a:off x="839787" y="1262610"/>
            <a:ext cx="3932237" cy="4887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Após a verticalização, é realizada a aproximação do equipamento submarino e sua conexão no respectivo ‘hub’.</a:t>
            </a:r>
          </a:p>
        </p:txBody>
      </p:sp>
      <p:pic>
        <p:nvPicPr>
          <p:cNvPr id="15" name="Picture 21">
            <a:extLst>
              <a:ext uri="{FF2B5EF4-FFF2-40B4-BE49-F238E27FC236}">
                <a16:creationId xmlns:a16="http://schemas.microsoft.com/office/drawing/2014/main" id="{BEAF89D5-BBE0-475F-AEF9-290A29AE16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92" y="1535549"/>
            <a:ext cx="3600000" cy="3600000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2FCE278A-588C-4156-96FA-76BFE3FA2A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92" y="1626599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9421C509-90F3-4C20-A072-152D687224D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"/>
          <a:stretch/>
        </p:blipFill>
        <p:spPr bwMode="auto">
          <a:xfrm>
            <a:off x="6522392" y="1579050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A3DCCABF-1368-479B-A30F-BCE2062CDA2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92" y="1607549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3F20DF00-590E-4EEA-B2CE-A32D72EA11B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22392" y="1585201"/>
            <a:ext cx="3600000" cy="3600000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ED6BEE1-11A6-4D37-AEB7-03CE367A9DA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22392" y="1601850"/>
            <a:ext cx="3600000" cy="3600000"/>
          </a:xfrm>
          <a:prstGeom prst="rect">
            <a:avLst/>
          </a:prstGeom>
        </p:spPr>
      </p:pic>
      <p:pic>
        <p:nvPicPr>
          <p:cNvPr id="21" name="Picture 23">
            <a:extLst>
              <a:ext uri="{FF2B5EF4-FFF2-40B4-BE49-F238E27FC236}">
                <a16:creationId xmlns:a16="http://schemas.microsoft.com/office/drawing/2014/main" id="{536A7908-B569-40F3-9A1E-8C2A58AE229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67" y="1587597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959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7"/>
            <a:ext cx="10925261" cy="20938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Escopo de análise mínimo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Baseado na experiência da Petrobras.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Instaladora possui liberdade para avaliar situações e premissas que julgue pertinentes.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Foco na verificação dos esforços no MCV e no raio de curvatura da linha ou da vértebra.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Primeiro passo: MCV verticalizado.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ACA443-8531-4AAB-ACF0-96116E6D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34" y="3380527"/>
            <a:ext cx="5400000" cy="3001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3">
                <a:extLst>
                  <a:ext uri="{FF2B5EF4-FFF2-40B4-BE49-F238E27FC236}">
                    <a16:creationId xmlns:a16="http://schemas.microsoft.com/office/drawing/2014/main" id="{1FB6053F-E372-4A05-B989-D1E2D05916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473" y="3380527"/>
                <a:ext cx="5115811" cy="3001062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Este caso representa a situação em que o MCV está bem próximo do hub, no instante de ser assentado.</a:t>
                </a:r>
              </a:p>
              <a:p>
                <a:pPr marL="0" indent="0">
                  <a:buNone/>
                </a:pPr>
                <a:r>
                  <a:rPr lang="pt-B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 análise numérica deve ser criada uma configuração em que o ângulo de inclinação do MCV seja igual à zero grau. </a:t>
                </a:r>
              </a:p>
              <a:p>
                <a:pPr marL="0" indent="0">
                  <a:buNone/>
                </a:pPr>
                <a:r>
                  <a:rPr lang="pt-B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Obs.: Pode-se considerar um desalinhamento máximo de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pt-B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0,5 grau na configuração do modelo numérico.”</a:t>
                </a:r>
              </a:p>
            </p:txBody>
          </p:sp>
        </mc:Choice>
        <mc:Fallback>
          <p:sp>
            <p:nvSpPr>
              <p:cNvPr id="6" name="Subtitle 3">
                <a:extLst>
                  <a:ext uri="{FF2B5EF4-FFF2-40B4-BE49-F238E27FC236}">
                    <a16:creationId xmlns:a16="http://schemas.microsoft.com/office/drawing/2014/main" id="{1FB6053F-E372-4A05-B989-D1E2D059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3" y="3380527"/>
                <a:ext cx="5115811" cy="3001062"/>
              </a:xfrm>
              <a:prstGeom prst="rect">
                <a:avLst/>
              </a:prstGeom>
              <a:blipFill>
                <a:blip r:embed="rId3"/>
                <a:stretch>
                  <a:fillRect l="-954" r="-7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8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7"/>
            <a:ext cx="10925261" cy="84690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Escopo de análise mínimo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Segundo passo: Aplicação do deslocamento vertical com MCV engastado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FB6053F-E372-4A05-B989-D1E2D05916DA}"/>
              </a:ext>
            </a:extLst>
          </p:cNvPr>
          <p:cNvSpPr txBox="1">
            <a:spLocks/>
          </p:cNvSpPr>
          <p:nvPr/>
        </p:nvSpPr>
        <p:spPr>
          <a:xfrm>
            <a:off x="684528" y="2133583"/>
            <a:ext cx="10800000" cy="129541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Este caso representa a situação em que o MCV está assentado no hub e a linha é suspensa pelo PLSV devido à ação de ondas.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Obs.: A ET indica não permitir o travamento da vértebra neste caso.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6F5235-023C-4408-9E21-1B0A21A2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685691"/>
            <a:ext cx="10800000" cy="2891339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C35C5F67-D2CF-4916-988A-D348EBAC15DE}"/>
              </a:ext>
            </a:extLst>
          </p:cNvPr>
          <p:cNvSpPr txBox="1">
            <a:spLocks/>
          </p:cNvSpPr>
          <p:nvPr/>
        </p:nvSpPr>
        <p:spPr>
          <a:xfrm>
            <a:off x="684527" y="2133582"/>
            <a:ext cx="10800000" cy="129541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objetivo deste caso é determinar o momento máximo na interface do MCV com a linha, no sentido de suspender o flange do MCV, estando este acoplado.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Considera-se um deslocamento vertical máximo da linha de 2,5m, aplicados em 2,15 segundos..</a:t>
            </a:r>
          </a:p>
        </p:txBody>
      </p:sp>
    </p:spTree>
    <p:extLst>
      <p:ext uri="{BB962C8B-B14F-4D97-AF65-F5344CB8AC3E}">
        <p14:creationId xmlns:p14="http://schemas.microsoft.com/office/powerpoint/2010/main" val="180352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7"/>
            <a:ext cx="10925261" cy="84690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Escopo de análise mínimo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Terceiro passo: MCV engastado no momento do toque da linha no solo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FB6053F-E372-4A05-B989-D1E2D05916DA}"/>
              </a:ext>
            </a:extLst>
          </p:cNvPr>
          <p:cNvSpPr txBox="1">
            <a:spLocks/>
          </p:cNvSpPr>
          <p:nvPr/>
        </p:nvSpPr>
        <p:spPr>
          <a:xfrm>
            <a:off x="684528" y="2133583"/>
            <a:ext cx="10800000" cy="129541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Este caso representa a situação em que ocorre o primeiro contato da linha com o solo marinho, após a conexão do MCV no hub.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E01535-CA2D-4F42-A9AC-4811AC9E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3759850"/>
            <a:ext cx="5400000" cy="26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4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8"/>
            <a:ext cx="6755934" cy="214232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Limite estrutural do MCV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cada operação de CVD, a Petrobras fornece à Instaladora um Relatório Técnico da análise, contendo: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insumos necessários para realizar a análise da instalação.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conjunto de carregamentos estruturais admissíveis para o MCV.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FB6053F-E372-4A05-B989-D1E2D05916DA}"/>
              </a:ext>
            </a:extLst>
          </p:cNvPr>
          <p:cNvSpPr txBox="1">
            <a:spLocks/>
          </p:cNvSpPr>
          <p:nvPr/>
        </p:nvSpPr>
        <p:spPr>
          <a:xfrm>
            <a:off x="684528" y="3429001"/>
            <a:ext cx="6438167" cy="231407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 1: Neste tópico a ET indica que se evite o travamento da vértebra. Porém, em caso de impossibilidade, deve-se buscar não exceder o momento fletor admissível da vértebra.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 2: A ET indica que a comparação dos carregamentos deve ser feita de modo individual e em módulo.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D2AD10-823C-4291-8926-60983756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14" y="369000"/>
            <a:ext cx="352246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7"/>
            <a:ext cx="10925261" cy="50510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Verificação da verticalização do MCV no Campo (Antes do acoplamento)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4EA26A-3723-4870-8759-4B20735D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011649"/>
            <a:ext cx="10800000" cy="3549826"/>
          </a:xfrm>
          <a:prstGeom prst="rect">
            <a:avLst/>
          </a:prstGeom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A20F401E-F40D-4E16-8CD2-A8F41A37AAA7}"/>
              </a:ext>
            </a:extLst>
          </p:cNvPr>
          <p:cNvSpPr txBox="1">
            <a:spLocks/>
          </p:cNvSpPr>
          <p:nvPr/>
        </p:nvSpPr>
        <p:spPr>
          <a:xfrm>
            <a:off x="684528" y="1791780"/>
            <a:ext cx="10800000" cy="121987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Obs.: No caso das linhas da fabricante GE, as análises da instalação consideram modelagem com a curva de rigidez à flexão com anular alagado.</a:t>
            </a:r>
          </a:p>
        </p:txBody>
      </p:sp>
    </p:spTree>
    <p:extLst>
      <p:ext uri="{BB962C8B-B14F-4D97-AF65-F5344CB8AC3E}">
        <p14:creationId xmlns:p14="http://schemas.microsoft.com/office/powerpoint/2010/main" val="269485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3C9AA-781F-2788-A27C-A4DF89D5F5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1C3DC-A068-3CFD-C4B2-D8F09AA1D675}"/>
              </a:ext>
            </a:extLst>
          </p:cNvPr>
          <p:cNvSpPr txBox="1">
            <a:spLocks/>
          </p:cNvSpPr>
          <p:nvPr/>
        </p:nvSpPr>
        <p:spPr>
          <a:xfrm>
            <a:off x="559267" y="476411"/>
            <a:ext cx="9144000" cy="505102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análise adotada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980482-2E20-43F7-B7B5-FFF3CF67BC3E}"/>
              </a:ext>
            </a:extLst>
          </p:cNvPr>
          <p:cNvSpPr txBox="1">
            <a:spLocks/>
          </p:cNvSpPr>
          <p:nvPr/>
        </p:nvSpPr>
        <p:spPr>
          <a:xfrm>
            <a:off x="559266" y="1286676"/>
            <a:ext cx="10925261" cy="50949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Manobra de verticalização do MCV (Contingências)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Após acoplamento do MCV no hub pode ser necessária a realização de alguma manobra de soft landing.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 1: Devem ser avaliadas 2 posições onde as alças serão previamente instaladas.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Obs. 2: O modelo numérico deve considerar o MCV engastado.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68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C1921-19CB-4359-896C-69A38E74F7DB}">
  <ds:schemaRefs>
    <ds:schemaRef ds:uri="http://schemas.microsoft.com/office/2006/metadata/properties"/>
    <ds:schemaRef ds:uri="http://schemas.microsoft.com/office/infopath/2007/PartnerControls"/>
    <ds:schemaRef ds:uri="461c5b05-e7ae-45a9-96d4-4a689e060405"/>
    <ds:schemaRef ds:uri="903036b2-f8dc-4ca8-82df-457cf2fff651"/>
  </ds:schemaRefs>
</ds:datastoreItem>
</file>

<file path=customXml/itemProps2.xml><?xml version="1.0" encoding="utf-8"?>
<ds:datastoreItem xmlns:ds="http://schemas.openxmlformats.org/officeDocument/2006/customXml" ds:itemID="{4A39C60F-836F-4E30-B441-C27CD7D04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bbd28-9a6d-445a-83dd-f5d328eece76"/>
    <ds:schemaRef ds:uri="903036b2-f8dc-4ca8-82df-457cf2fff651"/>
    <ds:schemaRef ds:uri="461c5b05-e7ae-45a9-96d4-4a689e060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1ED71-98D9-469C-8854-4477B5CB1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723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(Projeto de conclusão de curso)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Wanderley</dc:creator>
  <cp:lastModifiedBy>Daniel Wanderley</cp:lastModifiedBy>
  <cp:revision>52</cp:revision>
  <dcterms:created xsi:type="dcterms:W3CDTF">2024-12-13T03:47:16Z</dcterms:created>
  <dcterms:modified xsi:type="dcterms:W3CDTF">2024-12-26T05:31:05Z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0x01010069E487C1B5A6A7469ECF295E300FC521</vt:lpwstr>
  </property>
  <property fmtid="{D5CDD505-2E9C-101B-9397-08002B2CF9AE}" pid="3" name="MSIP_Label_b064f6f3-ba1e-417c-b6f1-929d6caea309_Enabled">
    <vt:lpwstr>true</vt:lpwstr>
  </property>
  <property fmtid="{D5CDD505-2E9C-101B-9397-08002B2CF9AE}" pid="4" name="MSIP_Label_b064f6f3-ba1e-417c-b6f1-929d6caea309_SetDate">
    <vt:lpwstr>2024-12-25T22:56:43Z</vt:lpwstr>
  </property>
  <property fmtid="{D5CDD505-2E9C-101B-9397-08002B2CF9AE}" pid="5" name="MSIP_Label_b064f6f3-ba1e-417c-b6f1-929d6caea309_Method">
    <vt:lpwstr>Privileged</vt:lpwstr>
  </property>
  <property fmtid="{D5CDD505-2E9C-101B-9397-08002B2CF9AE}" pid="6" name="MSIP_Label_b064f6f3-ba1e-417c-b6f1-929d6caea309_Name">
    <vt:lpwstr>Internal</vt:lpwstr>
  </property>
  <property fmtid="{D5CDD505-2E9C-101B-9397-08002B2CF9AE}" pid="7" name="MSIP_Label_b064f6f3-ba1e-417c-b6f1-929d6caea309_SiteId">
    <vt:lpwstr>0804c951-93a0-405d-80e4-fa87c7551d6a</vt:lpwstr>
  </property>
  <property fmtid="{D5CDD505-2E9C-101B-9397-08002B2CF9AE}" pid="8" name="MSIP_Label_b064f6f3-ba1e-417c-b6f1-929d6caea309_ActionId">
    <vt:lpwstr>978bb2b6-00cc-4ce3-9d91-97b7feb6a4bc</vt:lpwstr>
  </property>
  <property fmtid="{D5CDD505-2E9C-101B-9397-08002B2CF9AE}" pid="9" name="MSIP_Label_b064f6f3-ba1e-417c-b6f1-929d6caea309_ContentBits">
    <vt:lpwstr>1</vt:lpwstr>
  </property>
  <property fmtid="{D5CDD505-2E9C-101B-9397-08002B2CF9AE}" pid="10" name="ClassificationContentMarkingHeaderLocations">
    <vt:lpwstr>Tema do Office:8</vt:lpwstr>
  </property>
  <property fmtid="{D5CDD505-2E9C-101B-9397-08002B2CF9AE}" pid="11" name="ClassificationContentMarkingHeaderText">
    <vt:lpwstr>TechnipFMC | Internal</vt:lpwstr>
  </property>
</Properties>
</file>