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88" r:id="rId2"/>
    <p:sldId id="287" r:id="rId3"/>
    <p:sldId id="291" r:id="rId4"/>
    <p:sldId id="292" r:id="rId5"/>
    <p:sldId id="293" r:id="rId6"/>
    <p:sldId id="294" r:id="rId7"/>
    <p:sldId id="297" r:id="rId8"/>
    <p:sldId id="299" r:id="rId9"/>
    <p:sldId id="298" r:id="rId10"/>
    <p:sldId id="295" r:id="rId11"/>
    <p:sldId id="300" r:id="rId12"/>
    <p:sldId id="296" r:id="rId13"/>
  </p:sldIdLst>
  <p:sldSz cx="9144000" cy="6858000" type="screen4x3"/>
  <p:notesSz cx="6669088" cy="9896475"/>
  <p:defaultTextStyle>
    <a:defPPr>
      <a:defRPr lang="en-GB"/>
    </a:defPPr>
    <a:lvl1pPr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1400" kern="1200">
        <a:solidFill>
          <a:srgbClr val="FFFF99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rgbClr val="FFFF99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rgbClr val="FFFF99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rgbClr val="FFFF99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rgbClr val="FFFF99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DDAFF"/>
    <a:srgbClr val="CCECFF"/>
    <a:srgbClr val="CCFFFF"/>
    <a:srgbClr val="FF7C80"/>
    <a:srgbClr val="FF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1" autoAdjust="0"/>
    <p:restoredTop sz="54408" autoAdjust="0"/>
  </p:normalViewPr>
  <p:slideViewPr>
    <p:cSldViewPr>
      <p:cViewPr>
        <p:scale>
          <a:sx n="100" d="100"/>
          <a:sy n="100" d="100"/>
        </p:scale>
        <p:origin x="-1944" y="-4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-3282" y="-384"/>
      </p:cViewPr>
      <p:guideLst>
        <p:guide orient="horz" pos="3117"/>
        <p:guide pos="210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GB" alt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C1A1C814-DADA-4159-9C4F-FA27DE0B3EE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08694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458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862013" y="742950"/>
            <a:ext cx="4946650" cy="3709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00588"/>
            <a:ext cx="4891088" cy="445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This is meant just to be body text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1175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en-GB" altLang="en-U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01175"/>
            <a:ext cx="2889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217CB12D-EC7A-4CE5-8FA9-D6A28E2D28C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47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spcBef>
        <a:spcPct val="30000"/>
      </a:spcBef>
      <a:spcAft>
        <a:spcPct val="0"/>
      </a:spcAft>
      <a:defRPr sz="900" b="1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just" rtl="0" eaLnBrk="0" fontAlgn="base" hangingPunct="0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44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648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892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88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71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5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74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78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2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14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18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191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609600" y="685800"/>
            <a:ext cx="80010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33" name="Picture 9" descr="orcina pic with text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30" r="28001" b="28029"/>
          <a:stretch>
            <a:fillRect/>
          </a:stretch>
        </p:blipFill>
        <p:spPr bwMode="auto">
          <a:xfrm>
            <a:off x="0" y="0"/>
            <a:ext cx="140335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457200" y="6324600"/>
            <a:ext cx="8153400" cy="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7056438" y="6396038"/>
            <a:ext cx="1541462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</a:rPr>
              <a:t>Slide </a:t>
            </a:r>
            <a:fld id="{D5794FC9-F5D1-4284-9E14-40AA4596F9E9}" type="slidenum">
              <a:rPr lang="en-US" altLang="en-US">
                <a:solidFill>
                  <a:schemeClr val="bg1"/>
                </a:solidFill>
              </a:rPr>
              <a:pPr algn="r">
                <a:spcBef>
                  <a:spcPct val="0"/>
                </a:spcBef>
              </a:pPr>
              <a:t>‹#›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1584325" y="152400"/>
            <a:ext cx="4103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>
            <a:spAutoFit/>
          </a:bodyPr>
          <a:lstStyle/>
          <a:p>
            <a:r>
              <a:rPr lang="en-GB" altLang="en-US" sz="2400" b="1">
                <a:solidFill>
                  <a:schemeClr val="bg1"/>
                </a:solidFill>
              </a:rPr>
              <a:t>Hysteretic Bend Stiffness</a:t>
            </a:r>
            <a:endParaRPr lang="en-GB" altLang="en-US" sz="2400" i="1">
              <a:solidFill>
                <a:schemeClr val="bg1"/>
              </a:solidFill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auto">
          <a:xfrm>
            <a:off x="3024188" y="6396038"/>
            <a:ext cx="2411412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altLang="en-US">
                <a:solidFill>
                  <a:schemeClr val="bg1"/>
                </a:solidFill>
              </a:rPr>
              <a:t>OrcaFlex User Group, 2007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u="sng">
          <a:solidFill>
            <a:srgbClr val="FFFF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FFFF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FFFF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FF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FF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FF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46" name="AutoShape 10"/>
          <p:cNvSpPr>
            <a:spLocks noChangeArrowheads="1"/>
          </p:cNvSpPr>
          <p:nvPr/>
        </p:nvSpPr>
        <p:spPr bwMode="auto">
          <a:xfrm>
            <a:off x="358775" y="2708275"/>
            <a:ext cx="3817938" cy="33845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70349" name="Group 13"/>
          <p:cNvGrpSpPr>
            <a:grpSpLocks/>
          </p:cNvGrpSpPr>
          <p:nvPr/>
        </p:nvGrpSpPr>
        <p:grpSpPr bwMode="auto">
          <a:xfrm>
            <a:off x="917575" y="3033713"/>
            <a:ext cx="3078163" cy="2584450"/>
            <a:chOff x="1211" y="1072"/>
            <a:chExt cx="1737" cy="1542"/>
          </a:xfrm>
        </p:grpSpPr>
        <p:pic>
          <p:nvPicPr>
            <p:cNvPr id="270344" name="Picture 8"/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14" b="-2621"/>
            <a:stretch>
              <a:fillRect/>
            </a:stretch>
          </p:blipFill>
          <p:spPr bwMode="auto">
            <a:xfrm>
              <a:off x="1211" y="1072"/>
              <a:ext cx="1088" cy="15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70345" name="Rectangle 9"/>
            <p:cNvSpPr>
              <a:spLocks noChangeArrowheads="1"/>
            </p:cNvSpPr>
            <p:nvPr/>
          </p:nvSpPr>
          <p:spPr bwMode="auto">
            <a:xfrm>
              <a:off x="2277" y="1425"/>
              <a:ext cx="671" cy="1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Outer Sheath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Tensile Armour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Anti Wear layer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Tensile Armour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Anti Wear layer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Pressure Armour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Barrier</a:t>
              </a:r>
            </a:p>
            <a:p>
              <a:pPr>
                <a:spcBef>
                  <a:spcPct val="7000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Carcass	</a:t>
              </a:r>
            </a:p>
            <a:p>
              <a:pPr>
                <a:spcBef>
                  <a:spcPct val="0"/>
                </a:spcBef>
              </a:pPr>
              <a:r>
                <a:rPr lang="en-IE" altLang="en-US" sz="900" b="1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  <a:endParaRPr lang="en-US" altLang="en-US" sz="24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70350" name="AutoShape 14"/>
          <p:cNvSpPr>
            <a:spLocks noChangeArrowheads="1"/>
          </p:cNvSpPr>
          <p:nvPr/>
        </p:nvSpPr>
        <p:spPr bwMode="auto">
          <a:xfrm>
            <a:off x="4643438" y="2708275"/>
            <a:ext cx="4105275" cy="34210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0351" name="Text Box 15"/>
          <p:cNvSpPr txBox="1">
            <a:spLocks noChangeArrowheads="1"/>
          </p:cNvSpPr>
          <p:nvPr/>
        </p:nvSpPr>
        <p:spPr bwMode="auto">
          <a:xfrm>
            <a:off x="4789488" y="2862263"/>
            <a:ext cx="3851275" cy="305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GB" altLang="en-US" sz="1700">
                <a:solidFill>
                  <a:schemeClr val="tx1"/>
                </a:solidFill>
              </a:rPr>
              <a:t> Non-tensile layers bend with pipe and contribute non-hysteretic bend stiffness</a:t>
            </a:r>
          </a:p>
          <a:p>
            <a:pPr>
              <a:buFontTx/>
              <a:buChar char="•"/>
            </a:pPr>
            <a:r>
              <a:rPr lang="en-GB" altLang="en-US" sz="1700">
                <a:solidFill>
                  <a:schemeClr val="tx1"/>
                </a:solidFill>
              </a:rPr>
              <a:t> Helical tensile layers experience stresses trying to slip them relative to adjacent layers</a:t>
            </a:r>
          </a:p>
          <a:p>
            <a:pPr>
              <a:buFontTx/>
              <a:buChar char="•"/>
            </a:pPr>
            <a:r>
              <a:rPr lang="en-GB" altLang="en-US" sz="1700">
                <a:solidFill>
                  <a:schemeClr val="tx1"/>
                </a:solidFill>
              </a:rPr>
              <a:t> If these stresses overcome interlayer friction then wire slips, giving hysteretic contribution to bend stiffness</a:t>
            </a:r>
          </a:p>
          <a:p>
            <a:pPr>
              <a:buFontTx/>
              <a:buChar char="•"/>
            </a:pPr>
            <a:r>
              <a:rPr lang="en-GB" altLang="en-US" sz="1700">
                <a:solidFill>
                  <a:schemeClr val="tx1"/>
                </a:solidFill>
              </a:rPr>
              <a:t> Ignoring slippage is inaccurate and unnecessarily conservative</a:t>
            </a:r>
            <a:endParaRPr lang="en-US" altLang="en-US" sz="1700">
              <a:solidFill>
                <a:schemeClr val="tx1"/>
              </a:solidFill>
            </a:endParaRPr>
          </a:p>
        </p:txBody>
      </p:sp>
      <p:sp>
        <p:nvSpPr>
          <p:cNvPr id="270356" name="AutoShape 20"/>
          <p:cNvSpPr>
            <a:spLocks noChangeArrowheads="1"/>
          </p:cNvSpPr>
          <p:nvPr/>
        </p:nvSpPr>
        <p:spPr bwMode="auto">
          <a:xfrm>
            <a:off x="1727200" y="981075"/>
            <a:ext cx="5545138" cy="12239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GB" altLang="en-US" sz="2000">
                <a:solidFill>
                  <a:schemeClr val="tx1"/>
                </a:solidFill>
              </a:rPr>
              <a:t>Peter Quiggin &amp; David Heffernan</a:t>
            </a:r>
          </a:p>
          <a:p>
            <a:pPr algn="ctr">
              <a:spcBef>
                <a:spcPct val="30000"/>
              </a:spcBef>
            </a:pPr>
            <a:r>
              <a:rPr lang="en-GB" altLang="en-US" sz="2000">
                <a:solidFill>
                  <a:schemeClr val="tx1"/>
                </a:solidFill>
              </a:rPr>
              <a:t>Orcina Ltd.</a:t>
            </a:r>
          </a:p>
          <a:p>
            <a:pPr algn="ctr">
              <a:spcBef>
                <a:spcPct val="30000"/>
              </a:spcBef>
            </a:pPr>
            <a:r>
              <a:rPr lang="en-GB" altLang="en-US" sz="1600">
                <a:solidFill>
                  <a:schemeClr val="tx1"/>
                </a:solidFill>
              </a:rPr>
              <a:t>Based on OMAE2007-29315, joint work with Wellstream</a:t>
            </a:r>
            <a:endParaRPr lang="en-US" altLang="en-US" sz="1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496300" cy="14398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u="sng"/>
              <a:t>Comparison of Models for 3D Bending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For bending in 3D (changes in axis of curvature) the two models use completely different principles, but results match quite well.</a:t>
            </a:r>
          </a:p>
        </p:txBody>
      </p:sp>
      <p:pic>
        <p:nvPicPr>
          <p:cNvPr id="277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105150"/>
            <a:ext cx="4318000" cy="313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7509" name="Rectangle 5"/>
          <p:cNvSpPr>
            <a:spLocks noChangeArrowheads="1"/>
          </p:cNvSpPr>
          <p:nvPr/>
        </p:nvSpPr>
        <p:spPr bwMode="auto">
          <a:xfrm>
            <a:off x="431800" y="2132013"/>
            <a:ext cx="8388350" cy="93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rgbClr val="FFFF99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rgbClr val="FFFF99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99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99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99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99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99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99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99"/>
                </a:solidFill>
                <a:latin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200"/>
              <a:t>This gives confidence in the way they handle bending in 3D, since the only commonality between them is the 2D moment-curvature data.</a:t>
            </a:r>
            <a:endParaRPr lang="en-US" altLang="en-US" sz="2200"/>
          </a:p>
        </p:txBody>
      </p:sp>
      <p:pic>
        <p:nvPicPr>
          <p:cNvPr id="2775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3105150"/>
            <a:ext cx="3598863" cy="317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496300" cy="1908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GB" altLang="en-US" u="sng"/>
              <a:t>Time step requirements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Hysteresis is a highly non-linear effect and consequently shorter time steps are required.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For the cases considered here, 0.01s suffices, but as always sensitivity studies are recommended.</a:t>
            </a:r>
          </a:p>
        </p:txBody>
      </p:sp>
      <p:pic>
        <p:nvPicPr>
          <p:cNvPr id="2846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3079750"/>
            <a:ext cx="5848350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911225"/>
            <a:ext cx="8713787" cy="5073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GB" altLang="en-US" sz="3600" u="sng"/>
              <a:t>Conclusions</a:t>
            </a:r>
          </a:p>
          <a:p>
            <a:r>
              <a:rPr lang="en-US" altLang="en-US"/>
              <a:t>Effects of hysteresis important for accurate flexible pipe analysis</a:t>
            </a:r>
          </a:p>
          <a:p>
            <a:r>
              <a:rPr lang="en-US" altLang="en-US"/>
              <a:t>Modelling it allows conservatism to be removed</a:t>
            </a:r>
          </a:p>
          <a:p>
            <a:r>
              <a:rPr lang="en-US" altLang="en-US"/>
              <a:t>OrcaFlex hysteresis model is well validated</a:t>
            </a:r>
          </a:p>
          <a:p>
            <a:r>
              <a:rPr lang="en-US" altLang="en-US"/>
              <a:t>Data simple to input and readily available from flexible manufacturers</a:t>
            </a:r>
          </a:p>
          <a:p>
            <a:r>
              <a:rPr lang="en-US" altLang="en-US"/>
              <a:t>Models 3D bending accurately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07" name="AutoShape 19"/>
          <p:cNvSpPr>
            <a:spLocks noChangeArrowheads="1"/>
          </p:cNvSpPr>
          <p:nvPr/>
        </p:nvSpPr>
        <p:spPr bwMode="auto">
          <a:xfrm>
            <a:off x="611188" y="3716338"/>
            <a:ext cx="4032250" cy="2232025"/>
          </a:xfrm>
          <a:prstGeom prst="roundRect">
            <a:avLst>
              <a:gd name="adj" fmla="val 16667"/>
            </a:avLst>
          </a:prstGeom>
          <a:solidFill>
            <a:srgbClr val="CDD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268313" name="AutoShape 25"/>
          <p:cNvSpPr>
            <a:spLocks noChangeArrowheads="1"/>
          </p:cNvSpPr>
          <p:nvPr/>
        </p:nvSpPr>
        <p:spPr bwMode="auto">
          <a:xfrm>
            <a:off x="971550" y="4732338"/>
            <a:ext cx="3205163" cy="85725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8306" name="Text Box 18"/>
          <p:cNvSpPr txBox="1">
            <a:spLocks noChangeArrowheads="1"/>
          </p:cNvSpPr>
          <p:nvPr/>
        </p:nvSpPr>
        <p:spPr bwMode="auto">
          <a:xfrm>
            <a:off x="973138" y="3835400"/>
            <a:ext cx="3276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en-US" sz="2400" b="1">
                <a:solidFill>
                  <a:schemeClr val="accent2"/>
                </a:solidFill>
              </a:rPr>
              <a:t>OrcaFlex</a:t>
            </a:r>
            <a:endParaRPr lang="en-US" altLang="en-US" sz="2400" b="1">
              <a:solidFill>
                <a:schemeClr val="accent2"/>
              </a:solidFill>
            </a:endParaRPr>
          </a:p>
        </p:txBody>
      </p:sp>
      <p:sp>
        <p:nvSpPr>
          <p:cNvPr id="268308" name="Text Box 20"/>
          <p:cNvSpPr txBox="1">
            <a:spLocks noChangeArrowheads="1"/>
          </p:cNvSpPr>
          <p:nvPr/>
        </p:nvSpPr>
        <p:spPr bwMode="auto">
          <a:xfrm>
            <a:off x="1117600" y="4764088"/>
            <a:ext cx="2808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Orcina Bending Hysteresis Model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268309" name="AutoShape 21"/>
          <p:cNvSpPr>
            <a:spLocks noChangeArrowheads="1"/>
          </p:cNvSpPr>
          <p:nvPr/>
        </p:nvSpPr>
        <p:spPr bwMode="auto">
          <a:xfrm>
            <a:off x="5184775" y="3681413"/>
            <a:ext cx="3708400" cy="2232025"/>
          </a:xfrm>
          <a:prstGeom prst="roundRect">
            <a:avLst>
              <a:gd name="adj" fmla="val 16667"/>
            </a:avLst>
          </a:prstGeom>
          <a:solidFill>
            <a:srgbClr val="CDDA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FF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8312" name="Text Box 24"/>
          <p:cNvSpPr txBox="1">
            <a:spLocks noChangeArrowheads="1"/>
          </p:cNvSpPr>
          <p:nvPr/>
        </p:nvSpPr>
        <p:spPr bwMode="auto">
          <a:xfrm>
            <a:off x="5651500" y="4730750"/>
            <a:ext cx="29527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Wellstream Detailed</a:t>
            </a:r>
          </a:p>
          <a:p>
            <a:pPr algn="ctr">
              <a:spcBef>
                <a:spcPct val="0"/>
              </a:spcBef>
            </a:pPr>
            <a:r>
              <a:rPr lang="en-GB" altLang="en-US" sz="2400">
                <a:solidFill>
                  <a:schemeClr val="accent2"/>
                </a:solidFill>
              </a:rPr>
              <a:t>Pipe Model</a:t>
            </a:r>
            <a:endParaRPr lang="en-US" altLang="en-US" sz="2400">
              <a:solidFill>
                <a:schemeClr val="accent2"/>
              </a:solidFill>
            </a:endParaRPr>
          </a:p>
        </p:txBody>
      </p:sp>
      <p:sp>
        <p:nvSpPr>
          <p:cNvPr id="268314" name="AutoShape 26"/>
          <p:cNvSpPr>
            <a:spLocks noChangeArrowheads="1"/>
          </p:cNvSpPr>
          <p:nvPr/>
        </p:nvSpPr>
        <p:spPr bwMode="auto">
          <a:xfrm>
            <a:off x="5435600" y="4724400"/>
            <a:ext cx="3241675" cy="827088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268315" name="Text Box 27"/>
          <p:cNvSpPr txBox="1">
            <a:spLocks noChangeArrowheads="1"/>
          </p:cNvSpPr>
          <p:nvPr/>
        </p:nvSpPr>
        <p:spPr bwMode="auto">
          <a:xfrm>
            <a:off x="5492750" y="3830638"/>
            <a:ext cx="31115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GB" altLang="en-US" sz="2400" b="1">
                <a:solidFill>
                  <a:schemeClr val="accent2"/>
                </a:solidFill>
                <a:latin typeface="Times New Roman" pitchFamily="18" charset="0"/>
              </a:rPr>
              <a:t>Wellstream External Software Module</a:t>
            </a:r>
            <a:endParaRPr lang="en-US" altLang="en-US" sz="2400" b="1">
              <a:solidFill>
                <a:schemeClr val="accent2"/>
              </a:solidFill>
              <a:latin typeface="Times New Roman" pitchFamily="18" charset="0"/>
            </a:endParaRPr>
          </a:p>
        </p:txBody>
      </p:sp>
      <p:sp>
        <p:nvSpPr>
          <p:cNvPr id="268316" name="AutoShape 28"/>
          <p:cNvSpPr>
            <a:spLocks noChangeArrowheads="1"/>
          </p:cNvSpPr>
          <p:nvPr/>
        </p:nvSpPr>
        <p:spPr bwMode="auto">
          <a:xfrm>
            <a:off x="4284663" y="4041775"/>
            <a:ext cx="1214437" cy="4857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8322" name="Text Box 34"/>
          <p:cNvSpPr txBox="1">
            <a:spLocks noChangeArrowheads="1"/>
          </p:cNvSpPr>
          <p:nvPr/>
        </p:nvSpPr>
        <p:spPr bwMode="auto">
          <a:xfrm>
            <a:off x="430213" y="1150938"/>
            <a:ext cx="8497887" cy="17018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altLang="en-US" sz="1800"/>
              <a:t>Two computer models developed:</a:t>
            </a:r>
          </a:p>
          <a:p>
            <a:pPr>
              <a:buFontTx/>
              <a:buChar char="•"/>
            </a:pPr>
            <a:r>
              <a:rPr lang="en-GB" altLang="en-US" sz="1700"/>
              <a:t> Orcina bending hysteresis model:  applies non-linear moment-curvature data in a hysteretic way, for 2D or 3D bending. </a:t>
            </a:r>
          </a:p>
          <a:p>
            <a:pPr>
              <a:buFontTx/>
              <a:buChar char="•"/>
            </a:pPr>
            <a:r>
              <a:rPr lang="en-GB" altLang="en-US" sz="1800"/>
              <a:t> Wellstream detailed pipe model:  calculates individual tensile wire stresses and any slippage, and resulting bend moment contribution, for 2D or 3D bending.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5900" y="765175"/>
            <a:ext cx="8785225" cy="53609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3200" u="sng"/>
              <a:t>Orcina Hysteresis Model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Takes as input a data table of moment as function of curvature in a single plane.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Applies this data in a hysteretic way.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Covers bending in 3D as well as in a single plane.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Does not calculate individual wire stresses, so cannot calculate fatigue damage to wires.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Uses a “first in, first out” rule for bending increments, which gives the classic hysteretic behaviour (as opposed to a “last in, first out” rule, which gives elastic behaviour).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GB" altLang="en-US" sz="2200"/>
              <a:t>Implemented as one of the options within OrcaFlex.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765175"/>
            <a:ext cx="8785225" cy="18367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GB" altLang="en-US" u="sng"/>
              <a:t>Wellstream Detailed Pipe Model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000"/>
              <a:t>A detailed model that calculates the tensile wire slippage, stress and strain due to changes in curvature (magnitude and direction) and the resulting bend moment contribution.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000"/>
              <a:t>Wire stress results enable fatigue damage to wires to be calculated.</a:t>
            </a:r>
            <a:endParaRPr lang="en-US" altLang="en-US" sz="2000"/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142875" y="2863850"/>
            <a:ext cx="4213225" cy="235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6000" tIns="36000" rIns="36000" bIns="36000">
            <a:spAutoFit/>
          </a:bodyPr>
          <a:lstStyle/>
          <a:p>
            <a:pPr>
              <a:buFontTx/>
              <a:buChar char="•"/>
            </a:pPr>
            <a:r>
              <a:rPr lang="en-GB" altLang="en-US" sz="1800"/>
              <a:t> </a:t>
            </a:r>
            <a:r>
              <a:rPr lang="en-GB" altLang="en-US" sz="2000"/>
              <a:t>Implemented in separate external software module.</a:t>
            </a:r>
          </a:p>
          <a:p>
            <a:pPr>
              <a:buFontTx/>
              <a:buChar char="•"/>
            </a:pPr>
            <a:r>
              <a:rPr lang="en-GB" altLang="en-US" sz="2000"/>
              <a:t> At each time step it receives the curvature vector from OrcaFlex and calculates individual wire stresses and any slippage, and returns resulting bend moment vector.</a:t>
            </a:r>
            <a:endParaRPr lang="en-US" altLang="en-US" sz="2000"/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4427538" y="2781300"/>
            <a:ext cx="1978025" cy="9382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5812" tIns="37905" rIns="75812" bIns="37905"/>
          <a:lstStyle/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chemeClr val="tx1"/>
                </a:solidFill>
              </a:rPr>
              <a:t>OrcaFlex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</a:rPr>
              <a:t>At time step calculate pipe curvature vector </a:t>
            </a:r>
            <a:r>
              <a:rPr lang="en-US" altLang="en-US" sz="1200" u="sng">
                <a:solidFill>
                  <a:schemeClr val="tx1"/>
                </a:solidFill>
              </a:rPr>
              <a:t>C</a:t>
            </a:r>
            <a:endParaRPr lang="en-US" altLang="en-US" sz="1200">
              <a:solidFill>
                <a:schemeClr val="tx1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</a:rPr>
              <a:t>(magnitude and direction)</a:t>
            </a:r>
          </a:p>
        </p:txBody>
      </p:sp>
      <p:sp>
        <p:nvSpPr>
          <p:cNvPr id="274439" name="Rectangle 7"/>
          <p:cNvSpPr>
            <a:spLocks noChangeArrowheads="1"/>
          </p:cNvSpPr>
          <p:nvPr/>
        </p:nvSpPr>
        <p:spPr bwMode="auto">
          <a:xfrm>
            <a:off x="6564313" y="3506788"/>
            <a:ext cx="2471737" cy="1563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5812" tIns="37905" rIns="75812" bIns="37905"/>
          <a:lstStyle/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chemeClr val="tx1"/>
                </a:solidFill>
                <a:latin typeface="Times New Roman" pitchFamily="18" charset="0"/>
              </a:rPr>
              <a:t>Wellstream External Pipe Model 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Update:</a:t>
            </a:r>
          </a:p>
          <a:p>
            <a:pPr lvl="1">
              <a:spcBef>
                <a:spcPct val="0"/>
              </a:spcBef>
              <a:buFont typeface="Symbol" pitchFamily="18" charset="2"/>
              <a:buChar char="·"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 Tensile wire stress gradient and distribution</a:t>
            </a:r>
          </a:p>
          <a:p>
            <a:pPr lvl="1">
              <a:spcBef>
                <a:spcPct val="0"/>
              </a:spcBef>
              <a:buFont typeface="Symbol" pitchFamily="18" charset="2"/>
              <a:buChar char="·"/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 Pipe bending moments about two principle bending axes of pipe cross-section</a:t>
            </a:r>
          </a:p>
        </p:txBody>
      </p:sp>
      <p:cxnSp>
        <p:nvCxnSpPr>
          <p:cNvPr id="274440" name="AutoShape 8"/>
          <p:cNvCxnSpPr>
            <a:cxnSpLocks noChangeShapeType="1"/>
          </p:cNvCxnSpPr>
          <p:nvPr/>
        </p:nvCxnSpPr>
        <p:spPr bwMode="auto">
          <a:xfrm>
            <a:off x="6405563" y="3252788"/>
            <a:ext cx="1395412" cy="254000"/>
          </a:xfrm>
          <a:prstGeom prst="bentConnector2">
            <a:avLst/>
          </a:prstGeom>
          <a:noFill/>
          <a:ln w="12700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4441" name="AutoShape 9"/>
          <p:cNvCxnSpPr>
            <a:cxnSpLocks noChangeShapeType="1"/>
          </p:cNvCxnSpPr>
          <p:nvPr/>
        </p:nvCxnSpPr>
        <p:spPr bwMode="auto">
          <a:xfrm rot="5400000">
            <a:off x="6855619" y="4717256"/>
            <a:ext cx="592138" cy="1298575"/>
          </a:xfrm>
          <a:prstGeom prst="bentConnector2">
            <a:avLst/>
          </a:prstGeom>
          <a:noFill/>
          <a:ln w="9525">
            <a:solidFill>
              <a:srgbClr val="FFFFFF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4442" name="Rectangle 10"/>
          <p:cNvSpPr>
            <a:spLocks noChangeArrowheads="1"/>
          </p:cNvSpPr>
          <p:nvPr/>
        </p:nvSpPr>
        <p:spPr bwMode="auto">
          <a:xfrm>
            <a:off x="4427538" y="5227638"/>
            <a:ext cx="2074862" cy="868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75812" tIns="37905" rIns="75812" bIns="37905"/>
          <a:lstStyle/>
          <a:p>
            <a:pPr algn="ctr">
              <a:spcBef>
                <a:spcPct val="0"/>
              </a:spcBef>
            </a:pPr>
            <a:r>
              <a:rPr lang="en-US" altLang="en-US" sz="1200" b="1">
                <a:solidFill>
                  <a:schemeClr val="tx1"/>
                </a:solidFill>
                <a:latin typeface="Times New Roman" pitchFamily="18" charset="0"/>
              </a:rPr>
              <a:t>OrcaFlex</a:t>
            </a:r>
          </a:p>
          <a:p>
            <a:pPr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Apply bending moment vector </a:t>
            </a:r>
            <a:r>
              <a:rPr lang="en-US" altLang="en-US" sz="1200" u="sng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 and calculate resulting pipe motion in next time step</a:t>
            </a:r>
          </a:p>
        </p:txBody>
      </p:sp>
      <p:sp>
        <p:nvSpPr>
          <p:cNvPr id="274443" name="Text Box 11"/>
          <p:cNvSpPr txBox="1">
            <a:spLocks noChangeArrowheads="1"/>
          </p:cNvSpPr>
          <p:nvPr/>
        </p:nvSpPr>
        <p:spPr bwMode="auto">
          <a:xfrm>
            <a:off x="7110413" y="3128963"/>
            <a:ext cx="241300" cy="2778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altLang="en-US" sz="1200" u="sng">
                <a:solidFill>
                  <a:schemeClr val="tx1"/>
                </a:solidFill>
                <a:latin typeface="Times New Roman" pitchFamily="18" charset="0"/>
              </a:rPr>
              <a:t>C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44" name="Text Box 12"/>
          <p:cNvSpPr txBox="1">
            <a:spLocks noChangeArrowheads="1"/>
          </p:cNvSpPr>
          <p:nvPr/>
        </p:nvSpPr>
        <p:spPr bwMode="auto">
          <a:xfrm>
            <a:off x="7223125" y="5549900"/>
            <a:ext cx="244475" cy="276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altLang="en-US" sz="1200" u="sng">
                <a:solidFill>
                  <a:schemeClr val="tx1"/>
                </a:solidFill>
                <a:latin typeface="Times New Roman" pitchFamily="18" charset="0"/>
              </a:rPr>
              <a:t>M</a:t>
            </a:r>
            <a:endParaRPr lang="en-US" altLang="en-US" sz="24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74445" name="Line 13"/>
          <p:cNvSpPr>
            <a:spLocks noChangeShapeType="1"/>
          </p:cNvSpPr>
          <p:nvPr/>
        </p:nvSpPr>
        <p:spPr bwMode="auto">
          <a:xfrm flipV="1">
            <a:off x="5419725" y="3771900"/>
            <a:ext cx="0" cy="14112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74446" name="Text Box 14"/>
          <p:cNvSpPr txBox="1">
            <a:spLocks noChangeArrowheads="1"/>
          </p:cNvSpPr>
          <p:nvPr/>
        </p:nvSpPr>
        <p:spPr bwMode="auto">
          <a:xfrm>
            <a:off x="4787900" y="4303713"/>
            <a:ext cx="1476375" cy="374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ctr"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Proceed to</a:t>
            </a:r>
          </a:p>
          <a:p>
            <a:pPr algn="ctr">
              <a:spcBef>
                <a:spcPct val="0"/>
              </a:spcBef>
            </a:pPr>
            <a:r>
              <a:rPr lang="en-US" altLang="en-US" sz="1200">
                <a:solidFill>
                  <a:schemeClr val="tx1"/>
                </a:solidFill>
                <a:latin typeface="Times New Roman" pitchFamily="18" charset="0"/>
              </a:rPr>
              <a:t>next time step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836613"/>
            <a:ext cx="8713787" cy="2736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GB" altLang="en-US" u="sng"/>
              <a:t>Full Scale Bending Test and Model Calibration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Full scale bending test was performed by SINTEF on a 4-inch pipe.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Curvature and moment measured at 7 bar, 100 bar and 200 bar internal pressure.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2400"/>
              <a:t>Test results used to calibrate the Wellstream bending hysteresis model.</a:t>
            </a:r>
          </a:p>
        </p:txBody>
      </p:sp>
      <p:pic>
        <p:nvPicPr>
          <p:cNvPr id="27545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7788" y="3695700"/>
            <a:ext cx="5113337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250825" y="3860800"/>
            <a:ext cx="360045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lang="en-GB" altLang="en-US" sz="2400"/>
              <a:t>  Same loading conditions then simulated and models gave good match to test results.</a:t>
            </a:r>
            <a:endParaRPr lang="en-US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765175"/>
            <a:ext cx="8858250" cy="21240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GB" altLang="en-US" sz="2400" u="sng"/>
              <a:t>Dynamic Response Case Study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1900"/>
              <a:t>Case study of 1628m catenary 4 inch riser, 200 bar internal pressure, pinned to FPSO in 1000m water depth.  Regular and irregular waves simulated.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GB" altLang="en-US" sz="1900"/>
              <a:t>Simulations performed using Wellstream and Orcina models near touchdown zone.  (Curvature elsewhere not sufficient for bending hysteresis to be significant.)  Simulations also performed using linear bend stiffness, for comparison.</a:t>
            </a:r>
            <a:endParaRPr lang="en-US" altLang="en-US" sz="1900"/>
          </a:p>
        </p:txBody>
      </p:sp>
      <p:pic>
        <p:nvPicPr>
          <p:cNvPr id="27648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2789238"/>
            <a:ext cx="50990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484" name="Text Box 4"/>
          <p:cNvSpPr txBox="1">
            <a:spLocks noChangeArrowheads="1"/>
          </p:cNvSpPr>
          <p:nvPr/>
        </p:nvSpPr>
        <p:spPr bwMode="auto">
          <a:xfrm>
            <a:off x="179388" y="2905125"/>
            <a:ext cx="3636962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40000"/>
              </a:spcBef>
              <a:buFontTx/>
              <a:buChar char="•"/>
            </a:pPr>
            <a:r>
              <a:rPr lang="en-GB" altLang="en-US" sz="1600"/>
              <a:t> </a:t>
            </a:r>
            <a:r>
              <a:rPr lang="en-GB" altLang="en-US" sz="1800"/>
              <a:t>Time histories of curvature at touchdown show good agreement between Orcina and Wellstream models.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en-US" sz="1800"/>
              <a:t> Considerable reduction in predicted curvature compared with the linear stiffness model.</a:t>
            </a:r>
          </a:p>
          <a:p>
            <a:pPr>
              <a:spcBef>
                <a:spcPct val="40000"/>
              </a:spcBef>
              <a:buFontTx/>
              <a:buChar char="•"/>
            </a:pPr>
            <a:r>
              <a:rPr lang="en-GB" altLang="en-US" sz="1800"/>
              <a:t> This could have significant implications for subsequent fatigue analysis results.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00100"/>
            <a:ext cx="8858250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400" u="sng"/>
              <a:t>Dynamic Response Case Study (continued)</a:t>
            </a:r>
          </a:p>
        </p:txBody>
      </p:sp>
      <p:pic>
        <p:nvPicPr>
          <p:cNvPr id="279561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1233488"/>
            <a:ext cx="9290050" cy="504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00100"/>
            <a:ext cx="8858250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400" u="sng"/>
              <a:t>Dynamic Response Case Study (continued)</a:t>
            </a:r>
          </a:p>
        </p:txBody>
      </p:sp>
      <p:pic>
        <p:nvPicPr>
          <p:cNvPr id="2826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1412875"/>
            <a:ext cx="9290050" cy="48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875" y="800100"/>
            <a:ext cx="8858250" cy="431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n-GB" altLang="en-US" sz="2400" u="sng"/>
              <a:t>Dynamic Response Case Study (continued)</a:t>
            </a:r>
          </a:p>
        </p:txBody>
      </p:sp>
      <p:pic>
        <p:nvPicPr>
          <p:cNvPr id="28160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1304925"/>
            <a:ext cx="9290050" cy="497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3366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14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9E487C1B5A6A7469ECF295E300FC521" ma:contentTypeVersion="14" ma:contentTypeDescription="Crie um novo documento." ma:contentTypeScope="" ma:versionID="0960ac6fc61b40489ab078022ce7de8d">
  <xsd:schema xmlns:xsd="http://www.w3.org/2001/XMLSchema" xmlns:xs="http://www.w3.org/2001/XMLSchema" xmlns:p="http://schemas.microsoft.com/office/2006/metadata/properties" xmlns:ns2="509bbd28-9a6d-445a-83dd-f5d328eece76" xmlns:ns3="903036b2-f8dc-4ca8-82df-457cf2fff651" xmlns:ns4="461c5b05-e7ae-45a9-96d4-4a689e060405" targetNamespace="http://schemas.microsoft.com/office/2006/metadata/properties" ma:root="true" ma:fieldsID="d2f069df8fef6df821bd87bc04dd1b2c" ns2:_="" ns3:_="" ns4:_="">
    <xsd:import namespace="509bbd28-9a6d-445a-83dd-f5d328eece76"/>
    <xsd:import namespace="903036b2-f8dc-4ca8-82df-457cf2fff651"/>
    <xsd:import namespace="461c5b05-e7ae-45a9-96d4-4a689e06040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4:lcf76f155ced4ddcb4097134ff3c332f" minOccurs="0"/>
                <xsd:element ref="ns3:TaxCatchAll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ObjectDetectorVersions" minOccurs="0"/>
                <xsd:element ref="ns4:MediaLengthInSeconds" minOccurs="0"/>
                <xsd:element ref="ns4:MediaServiceDateTaken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9bbd28-9a6d-445a-83dd-f5d328eece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36b2-f8dc-4ca8-82df-457cf2fff65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71d7225-7c32-4489-b6da-c381a375bb6a}" ma:internalName="TaxCatchAll" ma:showField="CatchAllData" ma:web="903036b2-f8dc-4ca8-82df-457cf2fff6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1c5b05-e7ae-45a9-96d4-4a689e06040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103c4ab-04ed-4a1f-bb47-9362306674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1c5b05-e7ae-45a9-96d4-4a689e060405">
      <Terms xmlns="http://schemas.microsoft.com/office/infopath/2007/PartnerControls"/>
    </lcf76f155ced4ddcb4097134ff3c332f>
    <TaxCatchAll xmlns="903036b2-f8dc-4ca8-82df-457cf2fff651" xsi:nil="true"/>
  </documentManagement>
</p:properties>
</file>

<file path=customXml/itemProps1.xml><?xml version="1.0" encoding="utf-8"?>
<ds:datastoreItem xmlns:ds="http://schemas.openxmlformats.org/officeDocument/2006/customXml" ds:itemID="{15CE7AA5-31D7-4AD4-A711-0B2FE832E522}"/>
</file>

<file path=customXml/itemProps2.xml><?xml version="1.0" encoding="utf-8"?>
<ds:datastoreItem xmlns:ds="http://schemas.openxmlformats.org/officeDocument/2006/customXml" ds:itemID="{D210F8E0-D2E7-46A8-BE6C-A39F43DFDD20}"/>
</file>

<file path=customXml/itemProps3.xml><?xml version="1.0" encoding="utf-8"?>
<ds:datastoreItem xmlns:ds="http://schemas.openxmlformats.org/officeDocument/2006/customXml" ds:itemID="{9CA976C1-1FE8-4CEB-9136-DACE90400EA8}"/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710</Words>
  <Application>Microsoft Office PowerPoint</Application>
  <PresentationFormat>On-screen Show (4:3)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Times New Roman</vt:lpstr>
      <vt:lpstr>Arial</vt:lpstr>
      <vt:lpstr>Symbol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Dave</dc:creator>
  <cp:lastModifiedBy>Gill McKinnon</cp:lastModifiedBy>
  <cp:revision>387</cp:revision>
  <cp:lastPrinted>2004-11-16T15:44:56Z</cp:lastPrinted>
  <dcterms:created xsi:type="dcterms:W3CDTF">2003-10-06T15:11:33Z</dcterms:created>
  <dcterms:modified xsi:type="dcterms:W3CDTF">2019-01-25T14:21:06Z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0x01010069E487C1B5A6A7469ECF295E300FC521</vt:lpwstr>
  </property>
</Properties>
</file>