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70" r:id="rId3"/>
    <p:sldId id="258" r:id="rId4"/>
    <p:sldId id="259" r:id="rId5"/>
    <p:sldId id="260" r:id="rId6"/>
    <p:sldId id="261" r:id="rId7"/>
    <p:sldId id="264" r:id="rId8"/>
    <p:sldId id="265" r:id="rId9"/>
    <p:sldId id="262" r:id="rId10"/>
    <p:sldId id="263" r:id="rId11"/>
    <p:sldId id="266" r:id="rId12"/>
    <p:sldId id="267" r:id="rId13"/>
    <p:sldId id="268" r:id="rId14"/>
    <p:sldId id="269" r:id="rId15"/>
    <p:sldId id="271" r:id="rId16"/>
    <p:sldId id="272" r:id="rId17"/>
    <p:sldId id="273" r:id="rId18"/>
    <p:sldId id="274"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7" autoAdjust="0"/>
    <p:restoredTop sz="94660"/>
  </p:normalViewPr>
  <p:slideViewPr>
    <p:cSldViewPr snapToGrid="0">
      <p:cViewPr varScale="1">
        <p:scale>
          <a:sx n="70" d="100"/>
          <a:sy n="70" d="100"/>
        </p:scale>
        <p:origin x="78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D5C1F30-F52A-4C20-B695-A2232C0EFF1F}" type="datetimeFigureOut">
              <a:rPr lang="en-US" smtClean="0"/>
              <a:t>8/1/2024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3E89877-4DA4-462C-B3A9-2786B9185F0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27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C1F30-F52A-4C20-B695-A2232C0EFF1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89877-4DA4-462C-B3A9-2786B9185F06}" type="slidenum">
              <a:rPr lang="en-US" smtClean="0"/>
              <a:t>‹#›</a:t>
            </a:fld>
            <a:endParaRPr lang="en-US"/>
          </a:p>
        </p:txBody>
      </p:sp>
    </p:spTree>
    <p:extLst>
      <p:ext uri="{BB962C8B-B14F-4D97-AF65-F5344CB8AC3E}">
        <p14:creationId xmlns:p14="http://schemas.microsoft.com/office/powerpoint/2010/main" val="82656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C1F30-F52A-4C20-B695-A2232C0EFF1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89877-4DA4-462C-B3A9-2786B9185F0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76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C1F30-F52A-4C20-B695-A2232C0EFF1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89877-4DA4-462C-B3A9-2786B9185F0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898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C1F30-F52A-4C20-B695-A2232C0EFF1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89877-4DA4-462C-B3A9-2786B9185F06}" type="slidenum">
              <a:rPr lang="en-US" smtClean="0"/>
              <a:t>‹#›</a:t>
            </a:fld>
            <a:endParaRPr lang="en-US"/>
          </a:p>
        </p:txBody>
      </p:sp>
    </p:spTree>
    <p:extLst>
      <p:ext uri="{BB962C8B-B14F-4D97-AF65-F5344CB8AC3E}">
        <p14:creationId xmlns:p14="http://schemas.microsoft.com/office/powerpoint/2010/main" val="405644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C1F30-F52A-4C20-B695-A2232C0EFF1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89877-4DA4-462C-B3A9-2786B9185F0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911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C1F30-F52A-4C20-B695-A2232C0EFF1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89877-4DA4-462C-B3A9-2786B9185F0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414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C1F30-F52A-4C20-B695-A2232C0EFF1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89877-4DA4-462C-B3A9-2786B9185F0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10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C1F30-F52A-4C20-B695-A2232C0EFF1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89877-4DA4-462C-B3A9-2786B9185F0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33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C1F30-F52A-4C20-B695-A2232C0EFF1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89877-4DA4-462C-B3A9-2786B9185F06}" type="slidenum">
              <a:rPr lang="en-US" smtClean="0"/>
              <a:t>‹#›</a:t>
            </a:fld>
            <a:endParaRPr lang="en-US"/>
          </a:p>
        </p:txBody>
      </p:sp>
    </p:spTree>
    <p:extLst>
      <p:ext uri="{BB962C8B-B14F-4D97-AF65-F5344CB8AC3E}">
        <p14:creationId xmlns:p14="http://schemas.microsoft.com/office/powerpoint/2010/main" val="356848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C1F30-F52A-4C20-B695-A2232C0EFF1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89877-4DA4-462C-B3A9-2786B9185F0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096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5C1F30-F52A-4C20-B695-A2232C0EFF1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89877-4DA4-462C-B3A9-2786B9185F06}"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0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5C1F30-F52A-4C20-B695-A2232C0EFF1F}" type="datetimeFigureOut">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E89877-4DA4-462C-B3A9-2786B9185F0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26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C1F30-F52A-4C20-B695-A2232C0EFF1F}" type="datetimeFigureOut">
              <a:rPr lang="en-US" smtClean="0"/>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E89877-4DA4-462C-B3A9-2786B9185F0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25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C1F30-F52A-4C20-B695-A2232C0EFF1F}" type="datetimeFigureOut">
              <a:rPr lang="en-US" smtClean="0"/>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E89877-4DA4-462C-B3A9-2786B9185F06}" type="slidenum">
              <a:rPr lang="en-US" smtClean="0"/>
              <a:t>‹#›</a:t>
            </a:fld>
            <a:endParaRPr lang="en-US"/>
          </a:p>
        </p:txBody>
      </p:sp>
    </p:spTree>
    <p:extLst>
      <p:ext uri="{BB962C8B-B14F-4D97-AF65-F5344CB8AC3E}">
        <p14:creationId xmlns:p14="http://schemas.microsoft.com/office/powerpoint/2010/main" val="95865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C1F30-F52A-4C20-B695-A2232C0EFF1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89877-4DA4-462C-B3A9-2786B9185F0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68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C1F30-F52A-4C20-B695-A2232C0EFF1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89877-4DA4-462C-B3A9-2786B9185F06}" type="slidenum">
              <a:rPr lang="en-US" smtClean="0"/>
              <a:t>‹#›</a:t>
            </a:fld>
            <a:endParaRPr lang="en-US"/>
          </a:p>
        </p:txBody>
      </p:sp>
    </p:spTree>
    <p:extLst>
      <p:ext uri="{BB962C8B-B14F-4D97-AF65-F5344CB8AC3E}">
        <p14:creationId xmlns:p14="http://schemas.microsoft.com/office/powerpoint/2010/main" val="125995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5C1F30-F52A-4C20-B695-A2232C0EFF1F}" type="datetimeFigureOut">
              <a:rPr lang="en-US" smtClean="0"/>
              <a:t>8/1/2024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E89877-4DA4-462C-B3A9-2786B9185F06}" type="slidenum">
              <a:rPr lang="en-US" smtClean="0"/>
              <a:t>‹#›</a:t>
            </a:fld>
            <a:endParaRPr lang="en-US"/>
          </a:p>
        </p:txBody>
      </p:sp>
    </p:spTree>
    <p:extLst>
      <p:ext uri="{BB962C8B-B14F-4D97-AF65-F5344CB8AC3E}">
        <p14:creationId xmlns:p14="http://schemas.microsoft.com/office/powerpoint/2010/main" val="121320625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66FC-6848-9425-6CB3-1A996DDF3E50}"/>
              </a:ext>
            </a:extLst>
          </p:cNvPr>
          <p:cNvSpPr>
            <a:spLocks noGrp="1"/>
          </p:cNvSpPr>
          <p:nvPr>
            <p:ph type="title"/>
          </p:nvPr>
        </p:nvSpPr>
        <p:spPr/>
        <p:txBody>
          <a:bodyPr>
            <a:noAutofit/>
          </a:bodyPr>
          <a:lstStyle/>
          <a:p>
            <a:r>
              <a:rPr lang="en-US" sz="2800" dirty="0">
                <a:latin typeface="Arial Black" panose="020B0A04020102020204" pitchFamily="34" charset="0"/>
              </a:rPr>
              <a:t>GROUP 9</a:t>
            </a:r>
          </a:p>
        </p:txBody>
      </p:sp>
      <p:sp>
        <p:nvSpPr>
          <p:cNvPr id="3" name="Content Placeholder 2">
            <a:extLst>
              <a:ext uri="{FF2B5EF4-FFF2-40B4-BE49-F238E27FC236}">
                <a16:creationId xmlns:a16="http://schemas.microsoft.com/office/drawing/2014/main" id="{AD4736FF-C45F-52FF-CD56-2355CE9FB88E}"/>
              </a:ext>
            </a:extLst>
          </p:cNvPr>
          <p:cNvSpPr>
            <a:spLocks noGrp="1"/>
          </p:cNvSpPr>
          <p:nvPr>
            <p:ph idx="1"/>
          </p:nvPr>
        </p:nvSpPr>
        <p:spPr/>
        <p:txBody>
          <a:bodyPr>
            <a:normAutofit/>
          </a:bodyPr>
          <a:lstStyle/>
          <a:p>
            <a:pPr marL="0" indent="0" algn="ctr">
              <a:buNone/>
            </a:pPr>
            <a:r>
              <a:rPr lang="en-US" sz="5400" dirty="0">
                <a:latin typeface="Arial Black" panose="020B0A04020102020204" pitchFamily="34" charset="0"/>
                <a:cs typeface="Times New Roman" panose="02020603050405020304" pitchFamily="18" charset="0"/>
              </a:rPr>
              <a:t>ONLINE LEARNING MANAGEMENT SYSTEM</a:t>
            </a:r>
          </a:p>
        </p:txBody>
      </p:sp>
    </p:spTree>
    <p:extLst>
      <p:ext uri="{BB962C8B-B14F-4D97-AF65-F5344CB8AC3E}">
        <p14:creationId xmlns:p14="http://schemas.microsoft.com/office/powerpoint/2010/main" val="375351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646129-9721-F6B7-C452-8D12E319A004}"/>
              </a:ext>
            </a:extLst>
          </p:cNvPr>
          <p:cNvSpPr>
            <a:spLocks noGrp="1"/>
          </p:cNvSpPr>
          <p:nvPr>
            <p:ph type="title"/>
          </p:nvPr>
        </p:nvSpPr>
        <p:spPr/>
        <p:txBody>
          <a:bodyPr/>
          <a:lstStyle/>
          <a:p>
            <a:r>
              <a:rPr lang="en-US" b="1" dirty="0"/>
              <a:t>Continuation…</a:t>
            </a:r>
          </a:p>
        </p:txBody>
      </p:sp>
      <p:sp>
        <p:nvSpPr>
          <p:cNvPr id="3" name="Content Placeholder 2">
            <a:extLst>
              <a:ext uri="{FF2B5EF4-FFF2-40B4-BE49-F238E27FC236}">
                <a16:creationId xmlns:a16="http://schemas.microsoft.com/office/drawing/2014/main" id="{E6FEC987-F8DC-39E4-E82D-0B464CF1A4DF}"/>
              </a:ext>
            </a:extLst>
          </p:cNvPr>
          <p:cNvSpPr>
            <a:spLocks noGrp="1"/>
          </p:cNvSpPr>
          <p:nvPr>
            <p:ph idx="1"/>
          </p:nvPr>
        </p:nvSpPr>
        <p:spPr>
          <a:xfrm>
            <a:off x="1295401" y="2556932"/>
            <a:ext cx="9601196" cy="3318936"/>
          </a:xfrm>
        </p:spPr>
        <p:txBody>
          <a:bodyPr>
            <a:normAutofit lnSpcReduction="10000"/>
          </a:bodyPr>
          <a:lstStyle/>
          <a:p>
            <a:pPr marL="0" indent="0">
              <a:buNone/>
            </a:pPr>
            <a:r>
              <a:rPr lang="en-US" b="1" dirty="0"/>
              <a:t>Features</a:t>
            </a:r>
            <a:r>
              <a:rPr lang="en-US" dirty="0"/>
              <a:t>;</a:t>
            </a:r>
          </a:p>
          <a:p>
            <a:r>
              <a:rPr lang="en-US" sz="2200" dirty="0"/>
              <a:t>Course creation/management.</a:t>
            </a:r>
          </a:p>
          <a:p>
            <a:r>
              <a:rPr lang="en-US" sz="2200" dirty="0"/>
              <a:t>Videoconferencing.</a:t>
            </a:r>
          </a:p>
          <a:p>
            <a:r>
              <a:rPr lang="en-US" sz="2200" dirty="0"/>
              <a:t>Progress tracking, grading and language support.</a:t>
            </a:r>
          </a:p>
          <a:p>
            <a:pPr marL="0" indent="0">
              <a:buNone/>
            </a:pPr>
            <a:r>
              <a:rPr lang="en-US" b="1" dirty="0"/>
              <a:t>Limitations</a:t>
            </a:r>
          </a:p>
          <a:p>
            <a:r>
              <a:rPr lang="en-US" sz="2200" dirty="0"/>
              <a:t>Complex user interface.</a:t>
            </a:r>
          </a:p>
          <a:p>
            <a:r>
              <a:rPr lang="en-US" sz="2200" dirty="0"/>
              <a:t>Mobile optimization.</a:t>
            </a:r>
          </a:p>
          <a:p>
            <a:endParaRPr lang="en-US" dirty="0"/>
          </a:p>
        </p:txBody>
      </p:sp>
    </p:spTree>
    <p:extLst>
      <p:ext uri="{BB962C8B-B14F-4D97-AF65-F5344CB8AC3E}">
        <p14:creationId xmlns:p14="http://schemas.microsoft.com/office/powerpoint/2010/main" val="51949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7DF4-E170-EE1F-5CFC-85FD269F56BA}"/>
              </a:ext>
            </a:extLst>
          </p:cNvPr>
          <p:cNvSpPr>
            <a:spLocks noGrp="1"/>
          </p:cNvSpPr>
          <p:nvPr>
            <p:ph type="title"/>
          </p:nvPr>
        </p:nvSpPr>
        <p:spPr/>
        <p:txBody>
          <a:bodyPr/>
          <a:lstStyle/>
          <a:p>
            <a:r>
              <a:rPr lang="en-US" dirty="0">
                <a:latin typeface="Arial Black" panose="020B0A04020102020204" pitchFamily="34" charset="0"/>
              </a:rPr>
              <a:t>LinkedIn</a:t>
            </a:r>
          </a:p>
        </p:txBody>
      </p:sp>
      <p:sp>
        <p:nvSpPr>
          <p:cNvPr id="3" name="Content Placeholder 2">
            <a:extLst>
              <a:ext uri="{FF2B5EF4-FFF2-40B4-BE49-F238E27FC236}">
                <a16:creationId xmlns:a16="http://schemas.microsoft.com/office/drawing/2014/main" id="{C02850C3-3BC3-52DE-360E-FEFBF136E812}"/>
              </a:ext>
            </a:extLst>
          </p:cNvPr>
          <p:cNvSpPr>
            <a:spLocks noGrp="1"/>
          </p:cNvSpPr>
          <p:nvPr>
            <p:ph idx="1"/>
          </p:nvPr>
        </p:nvSpPr>
        <p:spPr/>
        <p:txBody>
          <a:bodyPr>
            <a:normAutofit fontScale="25000" lnSpcReduction="20000"/>
          </a:bodyPr>
          <a:lstStyle/>
          <a:p>
            <a:pPr marL="0" indent="0">
              <a:buNone/>
            </a:pPr>
            <a:endParaRPr lang="en-US" dirty="0"/>
          </a:p>
          <a:p>
            <a:pPr marL="0" indent="0">
              <a:buNone/>
            </a:pPr>
            <a:r>
              <a:rPr lang="en-US" sz="8000" dirty="0"/>
              <a:t>       LinkedIn is a learning platform most based on professional standards for the development of business, creative skills , technology and personal development .</a:t>
            </a:r>
          </a:p>
          <a:p>
            <a:pPr marL="0" indent="0">
              <a:buNone/>
            </a:pPr>
            <a:endParaRPr lang="en-US" sz="8000" dirty="0"/>
          </a:p>
          <a:p>
            <a:r>
              <a:rPr lang="en-US" sz="8000" dirty="0"/>
              <a:t>Courses here in LinkedIn are taught by industry experts and professionals giving high quality lectures relevant and up to date </a:t>
            </a:r>
          </a:p>
          <a:p>
            <a:r>
              <a:rPr lang="en-US" sz="8000" dirty="0"/>
              <a:t>LinkedIn also offers certification to all learn professionals and enhances their professional visibility </a:t>
            </a:r>
          </a:p>
          <a:p>
            <a:r>
              <a:rPr lang="en-US" sz="8000" dirty="0"/>
              <a:t>LinkedIn uses personalized profile for the recommended of courses based on your job role, skills and career interests </a:t>
            </a:r>
          </a:p>
          <a:p>
            <a:pPr marL="0" indent="0">
              <a:buNone/>
            </a:pPr>
            <a:endParaRPr lang="en-US" sz="5600" dirty="0"/>
          </a:p>
        </p:txBody>
      </p:sp>
    </p:spTree>
    <p:extLst>
      <p:ext uri="{BB962C8B-B14F-4D97-AF65-F5344CB8AC3E}">
        <p14:creationId xmlns:p14="http://schemas.microsoft.com/office/powerpoint/2010/main" val="2379087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230B-E8AA-B3E8-7FD0-88A4856160F6}"/>
              </a:ext>
            </a:extLst>
          </p:cNvPr>
          <p:cNvSpPr>
            <a:spLocks noGrp="1"/>
          </p:cNvSpPr>
          <p:nvPr>
            <p:ph type="title"/>
          </p:nvPr>
        </p:nvSpPr>
        <p:spPr/>
        <p:txBody>
          <a:bodyPr/>
          <a:lstStyle/>
          <a:p>
            <a:r>
              <a:rPr lang="en-US" dirty="0">
                <a:latin typeface="Arial Black" panose="020B0A04020102020204" pitchFamily="34" charset="0"/>
              </a:rPr>
              <a:t>Thinkific</a:t>
            </a:r>
          </a:p>
        </p:txBody>
      </p:sp>
      <p:sp>
        <p:nvSpPr>
          <p:cNvPr id="3" name="Content Placeholder 2">
            <a:extLst>
              <a:ext uri="{FF2B5EF4-FFF2-40B4-BE49-F238E27FC236}">
                <a16:creationId xmlns:a16="http://schemas.microsoft.com/office/drawing/2014/main" id="{C931CCBF-877E-5F37-C414-93929904F659}"/>
              </a:ext>
            </a:extLst>
          </p:cNvPr>
          <p:cNvSpPr>
            <a:spLocks noGrp="1"/>
          </p:cNvSpPr>
          <p:nvPr>
            <p:ph idx="1"/>
          </p:nvPr>
        </p:nvSpPr>
        <p:spPr/>
        <p:txBody>
          <a:bodyPr>
            <a:normAutofit fontScale="92500" lnSpcReduction="10000"/>
          </a:bodyPr>
          <a:lstStyle/>
          <a:p>
            <a:pPr marL="0" indent="0">
              <a:buNone/>
            </a:pPr>
            <a:r>
              <a:rPr lang="en-US" dirty="0"/>
              <a:t>       Thinkific is a platform that enables entrepreneurs to create, market and deliver their own online courses. They do not have a specific number of students to be enrolled. It features include; online course </a:t>
            </a:r>
            <a:r>
              <a:rPr lang="en-US" dirty="0" err="1"/>
              <a:t>creation,video</a:t>
            </a:r>
            <a:r>
              <a:rPr lang="en-US" dirty="0"/>
              <a:t> and text lessons.</a:t>
            </a:r>
          </a:p>
          <a:p>
            <a:pPr marL="0" indent="0">
              <a:buNone/>
            </a:pPr>
            <a:r>
              <a:rPr lang="en-US" b="1" u="sng" dirty="0"/>
              <a:t>Strengths:</a:t>
            </a:r>
            <a:endParaRPr lang="en-US" dirty="0"/>
          </a:p>
          <a:p>
            <a:r>
              <a:rPr lang="en-US" dirty="0"/>
              <a:t>Offers free platforms.</a:t>
            </a:r>
          </a:p>
          <a:p>
            <a:r>
              <a:rPr lang="en-US" dirty="0"/>
              <a:t>Unlimited students and courses.</a:t>
            </a:r>
          </a:p>
          <a:p>
            <a:pPr marL="0" indent="0">
              <a:buNone/>
            </a:pPr>
            <a:r>
              <a:rPr lang="en-US" b="1" u="sng" dirty="0"/>
              <a:t>Limitations:</a:t>
            </a:r>
          </a:p>
          <a:p>
            <a:r>
              <a:rPr lang="en-US" dirty="0"/>
              <a:t>It does not have it’s own marketing platform.</a:t>
            </a:r>
          </a:p>
          <a:p>
            <a:pPr marL="0" indent="0">
              <a:buNone/>
            </a:pPr>
            <a:endParaRPr lang="en-US" dirty="0"/>
          </a:p>
          <a:p>
            <a:endParaRPr lang="en-US" dirty="0"/>
          </a:p>
        </p:txBody>
      </p:sp>
    </p:spTree>
    <p:extLst>
      <p:ext uri="{BB962C8B-B14F-4D97-AF65-F5344CB8AC3E}">
        <p14:creationId xmlns:p14="http://schemas.microsoft.com/office/powerpoint/2010/main" val="302223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7F86-F052-A3F4-F23D-01B30E204C5E}"/>
              </a:ext>
            </a:extLst>
          </p:cNvPr>
          <p:cNvSpPr>
            <a:spLocks noGrp="1"/>
          </p:cNvSpPr>
          <p:nvPr>
            <p:ph type="title"/>
          </p:nvPr>
        </p:nvSpPr>
        <p:spPr/>
        <p:txBody>
          <a:bodyPr/>
          <a:lstStyle/>
          <a:p>
            <a:r>
              <a:rPr lang="en-US" dirty="0">
                <a:latin typeface="Arial Black" panose="020B0A04020102020204" pitchFamily="34" charset="0"/>
              </a:rPr>
              <a:t>Canvas LMS</a:t>
            </a:r>
          </a:p>
        </p:txBody>
      </p:sp>
      <p:sp>
        <p:nvSpPr>
          <p:cNvPr id="3" name="Content Placeholder 2">
            <a:extLst>
              <a:ext uri="{FF2B5EF4-FFF2-40B4-BE49-F238E27FC236}">
                <a16:creationId xmlns:a16="http://schemas.microsoft.com/office/drawing/2014/main" id="{947E2492-656F-FA0C-09CE-F563FB9F594C}"/>
              </a:ext>
            </a:extLst>
          </p:cNvPr>
          <p:cNvSpPr>
            <a:spLocks noGrp="1"/>
          </p:cNvSpPr>
          <p:nvPr>
            <p:ph idx="1"/>
          </p:nvPr>
        </p:nvSpPr>
        <p:spPr/>
        <p:txBody>
          <a:bodyPr>
            <a:normAutofit/>
          </a:bodyPr>
          <a:lstStyle/>
          <a:p>
            <a:pPr marL="0" indent="0">
              <a:buNone/>
            </a:pPr>
            <a:endParaRPr lang="en-US" dirty="0"/>
          </a:p>
          <a:p>
            <a:pPr marL="0" indent="0">
              <a:buNone/>
            </a:pPr>
            <a:r>
              <a:rPr lang="en-US" dirty="0"/>
              <a:t>             Canvas is a versatile LMS used by educational institutions and organizations for course management, online learning and training purposes. </a:t>
            </a:r>
          </a:p>
          <a:p>
            <a:r>
              <a:rPr lang="en-US" dirty="0"/>
              <a:t>It is easy to navigate interface for both students and instructor. Canvas support integration with various third-party tools and applications such as google drive, Microsoft office 365,and zoom. </a:t>
            </a:r>
          </a:p>
          <a:p>
            <a:pPr marL="0" indent="0">
              <a:buNone/>
            </a:pPr>
            <a:endParaRPr lang="en-US" dirty="0"/>
          </a:p>
        </p:txBody>
      </p:sp>
    </p:spTree>
    <p:extLst>
      <p:ext uri="{BB962C8B-B14F-4D97-AF65-F5344CB8AC3E}">
        <p14:creationId xmlns:p14="http://schemas.microsoft.com/office/powerpoint/2010/main" val="3346012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E35A-CA2B-FB37-F27E-6AE8B16EE77D}"/>
              </a:ext>
            </a:extLst>
          </p:cNvPr>
          <p:cNvSpPr>
            <a:spLocks noGrp="1"/>
          </p:cNvSpPr>
          <p:nvPr>
            <p:ph type="title"/>
          </p:nvPr>
        </p:nvSpPr>
        <p:spPr/>
        <p:txBody>
          <a:bodyPr/>
          <a:lstStyle/>
          <a:p>
            <a:r>
              <a:rPr lang="en-US" b="1" dirty="0"/>
              <a:t>Continuation…</a:t>
            </a:r>
          </a:p>
        </p:txBody>
      </p:sp>
      <p:sp>
        <p:nvSpPr>
          <p:cNvPr id="3" name="Content Placeholder 2">
            <a:extLst>
              <a:ext uri="{FF2B5EF4-FFF2-40B4-BE49-F238E27FC236}">
                <a16:creationId xmlns:a16="http://schemas.microsoft.com/office/drawing/2014/main" id="{2870CB94-EDAB-7857-6E1A-450C36179C66}"/>
              </a:ext>
            </a:extLst>
          </p:cNvPr>
          <p:cNvSpPr>
            <a:spLocks noGrp="1"/>
          </p:cNvSpPr>
          <p:nvPr>
            <p:ph idx="1"/>
          </p:nvPr>
        </p:nvSpPr>
        <p:spPr>
          <a:xfrm>
            <a:off x="1295401" y="2556932"/>
            <a:ext cx="9601196" cy="3318936"/>
          </a:xfrm>
        </p:spPr>
        <p:txBody>
          <a:bodyPr/>
          <a:lstStyle/>
          <a:p>
            <a:r>
              <a:rPr lang="en-US" dirty="0"/>
              <a:t>Canvas  offers mobile app for both students and instructors allowing them to access courses materials ,participate in discussion ,submit assignments and receive notifications on the go</a:t>
            </a:r>
          </a:p>
          <a:p>
            <a:endParaRPr lang="en-US" dirty="0"/>
          </a:p>
          <a:p>
            <a:r>
              <a:rPr lang="en-US" dirty="0"/>
              <a:t>Canvas include multiple communication tools such as announcement ,messaging and discussion boards and facilitate interaction between the instructor and students</a:t>
            </a:r>
          </a:p>
          <a:p>
            <a:endParaRPr lang="en-US" dirty="0"/>
          </a:p>
        </p:txBody>
      </p:sp>
    </p:spTree>
    <p:extLst>
      <p:ext uri="{BB962C8B-B14F-4D97-AF65-F5344CB8AC3E}">
        <p14:creationId xmlns:p14="http://schemas.microsoft.com/office/powerpoint/2010/main" val="1921785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7FD3-2F21-3845-7434-7D13AA6EB8B7}"/>
              </a:ext>
            </a:extLst>
          </p:cNvPr>
          <p:cNvSpPr>
            <a:spLocks noGrp="1"/>
          </p:cNvSpPr>
          <p:nvPr>
            <p:ph type="title"/>
          </p:nvPr>
        </p:nvSpPr>
        <p:spPr/>
        <p:txBody>
          <a:bodyPr/>
          <a:lstStyle/>
          <a:p>
            <a:r>
              <a:rPr lang="en-US" dirty="0">
                <a:latin typeface="Arial Black" panose="020B0A04020102020204" pitchFamily="34" charset="0"/>
              </a:rPr>
              <a:t>Khan Academy</a:t>
            </a:r>
          </a:p>
        </p:txBody>
      </p:sp>
      <p:sp>
        <p:nvSpPr>
          <p:cNvPr id="3" name="Content Placeholder 2">
            <a:extLst>
              <a:ext uri="{FF2B5EF4-FFF2-40B4-BE49-F238E27FC236}">
                <a16:creationId xmlns:a16="http://schemas.microsoft.com/office/drawing/2014/main" id="{63956373-A7E2-490F-2204-51CDAD2D28A7}"/>
              </a:ext>
            </a:extLst>
          </p:cNvPr>
          <p:cNvSpPr>
            <a:spLocks noGrp="1"/>
          </p:cNvSpPr>
          <p:nvPr>
            <p:ph idx="1"/>
          </p:nvPr>
        </p:nvSpPr>
        <p:spPr/>
        <p:txBody>
          <a:bodyPr>
            <a:normAutofit lnSpcReduction="10000"/>
          </a:bodyPr>
          <a:lstStyle/>
          <a:p>
            <a:pPr marL="0" indent="0">
              <a:buNone/>
            </a:pPr>
            <a:r>
              <a:rPr lang="en-US" dirty="0"/>
              <a:t>      Khan academy is a no-profit organization that provides free online courses, lessons and practice in various courses.</a:t>
            </a:r>
          </a:p>
          <a:p>
            <a:pPr marL="0" indent="0">
              <a:buNone/>
            </a:pPr>
            <a:r>
              <a:rPr lang="en-US" b="1" dirty="0"/>
              <a:t>Features:</a:t>
            </a:r>
          </a:p>
          <a:p>
            <a:r>
              <a:rPr lang="en-US" dirty="0"/>
              <a:t>Math.</a:t>
            </a:r>
          </a:p>
          <a:p>
            <a:r>
              <a:rPr lang="en-US" dirty="0"/>
              <a:t>Science.</a:t>
            </a:r>
          </a:p>
          <a:p>
            <a:r>
              <a:rPr lang="en-US" dirty="0"/>
              <a:t>Test preps.</a:t>
            </a:r>
          </a:p>
          <a:p>
            <a:r>
              <a:rPr lang="en-US" dirty="0"/>
              <a:t>Life skills.</a:t>
            </a:r>
          </a:p>
        </p:txBody>
      </p:sp>
    </p:spTree>
    <p:extLst>
      <p:ext uri="{BB962C8B-B14F-4D97-AF65-F5344CB8AC3E}">
        <p14:creationId xmlns:p14="http://schemas.microsoft.com/office/powerpoint/2010/main" val="383290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6A9E-2E69-AC9D-15AE-D319F08DEAB1}"/>
              </a:ext>
            </a:extLst>
          </p:cNvPr>
          <p:cNvSpPr>
            <a:spLocks noGrp="1"/>
          </p:cNvSpPr>
          <p:nvPr>
            <p:ph type="title"/>
          </p:nvPr>
        </p:nvSpPr>
        <p:spPr/>
        <p:txBody>
          <a:bodyPr>
            <a:normAutofit/>
          </a:bodyPr>
          <a:lstStyle/>
          <a:p>
            <a:r>
              <a:rPr lang="en-US" b="1" dirty="0"/>
              <a:t>Continuation…</a:t>
            </a:r>
          </a:p>
        </p:txBody>
      </p:sp>
      <p:sp>
        <p:nvSpPr>
          <p:cNvPr id="3" name="Content Placeholder 2">
            <a:extLst>
              <a:ext uri="{FF2B5EF4-FFF2-40B4-BE49-F238E27FC236}">
                <a16:creationId xmlns:a16="http://schemas.microsoft.com/office/drawing/2014/main" id="{42189181-EA84-4D00-B790-003611BA0456}"/>
              </a:ext>
            </a:extLst>
          </p:cNvPr>
          <p:cNvSpPr>
            <a:spLocks noGrp="1"/>
          </p:cNvSpPr>
          <p:nvPr>
            <p:ph idx="1"/>
          </p:nvPr>
        </p:nvSpPr>
        <p:spPr/>
        <p:txBody>
          <a:bodyPr>
            <a:normAutofit fontScale="92500" lnSpcReduction="10000"/>
          </a:bodyPr>
          <a:lstStyle/>
          <a:p>
            <a:pPr marL="0" indent="0">
              <a:buNone/>
            </a:pPr>
            <a:r>
              <a:rPr lang="en-US" sz="2800" b="1" u="sng" dirty="0"/>
              <a:t>Strengths</a:t>
            </a:r>
            <a:endParaRPr lang="en-US" dirty="0"/>
          </a:p>
          <a:p>
            <a:r>
              <a:rPr lang="en-US" dirty="0"/>
              <a:t>Progress tracking.</a:t>
            </a:r>
          </a:p>
          <a:p>
            <a:r>
              <a:rPr lang="en-US" dirty="0" err="1"/>
              <a:t>Personalised</a:t>
            </a:r>
            <a:r>
              <a:rPr lang="en-US" dirty="0"/>
              <a:t> learning.</a:t>
            </a:r>
          </a:p>
          <a:p>
            <a:r>
              <a:rPr lang="en-US" dirty="0"/>
              <a:t>Accessibility.</a:t>
            </a:r>
          </a:p>
          <a:p>
            <a:pPr marL="0" indent="0">
              <a:buNone/>
            </a:pPr>
            <a:r>
              <a:rPr lang="en-US" sz="2800" b="1" u="sng" dirty="0"/>
              <a:t>Limitations</a:t>
            </a:r>
            <a:endParaRPr lang="en-US" sz="2800" dirty="0"/>
          </a:p>
          <a:p>
            <a:r>
              <a:rPr lang="en-US" dirty="0"/>
              <a:t>Lack of live interaction.</a:t>
            </a:r>
          </a:p>
          <a:p>
            <a:r>
              <a:rPr lang="en-US" dirty="0"/>
              <a:t>Limited depth in advanced topics.</a:t>
            </a:r>
          </a:p>
        </p:txBody>
      </p:sp>
    </p:spTree>
    <p:extLst>
      <p:ext uri="{BB962C8B-B14F-4D97-AF65-F5344CB8AC3E}">
        <p14:creationId xmlns:p14="http://schemas.microsoft.com/office/powerpoint/2010/main" val="4227321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CA2F-C9E4-76BB-E780-131BB44887F0}"/>
              </a:ext>
            </a:extLst>
          </p:cNvPr>
          <p:cNvSpPr>
            <a:spLocks noGrp="1"/>
          </p:cNvSpPr>
          <p:nvPr>
            <p:ph type="title"/>
          </p:nvPr>
        </p:nvSpPr>
        <p:spPr/>
        <p:txBody>
          <a:bodyPr/>
          <a:lstStyle/>
          <a:p>
            <a:r>
              <a:rPr lang="en-US" dirty="0">
                <a:latin typeface="Arial Black" panose="020B0A04020102020204" pitchFamily="34" charset="0"/>
              </a:rPr>
              <a:t>iSpring Learn</a:t>
            </a:r>
          </a:p>
        </p:txBody>
      </p:sp>
      <p:sp>
        <p:nvSpPr>
          <p:cNvPr id="3" name="Content Placeholder 2">
            <a:extLst>
              <a:ext uri="{FF2B5EF4-FFF2-40B4-BE49-F238E27FC236}">
                <a16:creationId xmlns:a16="http://schemas.microsoft.com/office/drawing/2014/main" id="{5BEC45BE-BECD-359A-F807-4A957FBD84C9}"/>
              </a:ext>
            </a:extLst>
          </p:cNvPr>
          <p:cNvSpPr>
            <a:spLocks noGrp="1"/>
          </p:cNvSpPr>
          <p:nvPr>
            <p:ph idx="1"/>
          </p:nvPr>
        </p:nvSpPr>
        <p:spPr/>
        <p:txBody>
          <a:bodyPr>
            <a:normAutofit fontScale="92500" lnSpcReduction="10000"/>
          </a:bodyPr>
          <a:lstStyle/>
          <a:p>
            <a:pPr marL="0" indent="0">
              <a:buNone/>
            </a:pPr>
            <a:r>
              <a:rPr lang="en-US" dirty="0"/>
              <a:t>       This system was designed for corporate training. It combines an online management system with an authoring tool, allowing you to create, deliver and manage learning projects effectively.</a:t>
            </a:r>
          </a:p>
          <a:p>
            <a:pPr marL="0" indent="0">
              <a:buNone/>
            </a:pPr>
            <a:r>
              <a:rPr lang="en-US" b="1" u="sng" dirty="0"/>
              <a:t>Features</a:t>
            </a:r>
            <a:endParaRPr lang="en-US" dirty="0"/>
          </a:p>
          <a:p>
            <a:r>
              <a:rPr lang="en-US" dirty="0"/>
              <a:t>Content management.</a:t>
            </a:r>
          </a:p>
          <a:p>
            <a:r>
              <a:rPr lang="en-US" dirty="0"/>
              <a:t>Course creation.</a:t>
            </a:r>
          </a:p>
          <a:p>
            <a:r>
              <a:rPr lang="en-US" dirty="0"/>
              <a:t>Learning tracks </a:t>
            </a:r>
          </a:p>
          <a:p>
            <a:r>
              <a:rPr lang="en-US" dirty="0"/>
              <a:t>Mobile learning</a:t>
            </a:r>
          </a:p>
        </p:txBody>
      </p:sp>
    </p:spTree>
    <p:extLst>
      <p:ext uri="{BB962C8B-B14F-4D97-AF65-F5344CB8AC3E}">
        <p14:creationId xmlns:p14="http://schemas.microsoft.com/office/powerpoint/2010/main" val="310663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A1F7-8020-9784-AFDA-4DD808BE1E1F}"/>
              </a:ext>
            </a:extLst>
          </p:cNvPr>
          <p:cNvSpPr>
            <a:spLocks noGrp="1"/>
          </p:cNvSpPr>
          <p:nvPr>
            <p:ph type="title"/>
          </p:nvPr>
        </p:nvSpPr>
        <p:spPr/>
        <p:txBody>
          <a:bodyPr>
            <a:normAutofit fontScale="90000"/>
          </a:bodyPr>
          <a:lstStyle/>
          <a:p>
            <a:r>
              <a:rPr lang="en-US" dirty="0">
                <a:latin typeface="Arial Black" panose="020B0A04020102020204" pitchFamily="34" charset="0"/>
              </a:rPr>
              <a:t>Strengths &amp; Limitations of iSpring</a:t>
            </a:r>
          </a:p>
        </p:txBody>
      </p:sp>
      <p:sp>
        <p:nvSpPr>
          <p:cNvPr id="3" name="Content Placeholder 2">
            <a:extLst>
              <a:ext uri="{FF2B5EF4-FFF2-40B4-BE49-F238E27FC236}">
                <a16:creationId xmlns:a16="http://schemas.microsoft.com/office/drawing/2014/main" id="{D017119C-5184-3A15-1E4D-25505E9CB4BE}"/>
              </a:ext>
            </a:extLst>
          </p:cNvPr>
          <p:cNvSpPr>
            <a:spLocks noGrp="1"/>
          </p:cNvSpPr>
          <p:nvPr>
            <p:ph idx="1"/>
          </p:nvPr>
        </p:nvSpPr>
        <p:spPr/>
        <p:txBody>
          <a:bodyPr>
            <a:normAutofit fontScale="92500" lnSpcReduction="20000"/>
          </a:bodyPr>
          <a:lstStyle/>
          <a:p>
            <a:pPr marL="0" indent="0">
              <a:buNone/>
            </a:pPr>
            <a:r>
              <a:rPr lang="en-US" b="1" dirty="0"/>
              <a:t>Strength</a:t>
            </a:r>
          </a:p>
          <a:p>
            <a:r>
              <a:rPr lang="en-US" dirty="0"/>
              <a:t>Ease of use.</a:t>
            </a:r>
          </a:p>
          <a:p>
            <a:r>
              <a:rPr lang="en-US" dirty="0"/>
              <a:t>Mobile learning.</a:t>
            </a:r>
          </a:p>
          <a:p>
            <a:r>
              <a:rPr lang="en-US" dirty="0"/>
              <a:t>Unlimited storage.</a:t>
            </a:r>
          </a:p>
          <a:p>
            <a:pPr marL="0" indent="0">
              <a:buNone/>
            </a:pPr>
            <a:r>
              <a:rPr lang="en-US" b="1" dirty="0"/>
              <a:t>Limitation</a:t>
            </a:r>
          </a:p>
          <a:p>
            <a:r>
              <a:rPr lang="en-US" dirty="0"/>
              <a:t>Complexity of new users.</a:t>
            </a:r>
          </a:p>
          <a:p>
            <a:r>
              <a:rPr lang="en-US" dirty="0"/>
              <a:t>Limited custom profile field.</a:t>
            </a:r>
          </a:p>
          <a:p>
            <a:r>
              <a:rPr lang="en-US" dirty="0"/>
              <a:t>Authoring tool limitations.</a:t>
            </a:r>
          </a:p>
        </p:txBody>
      </p:sp>
    </p:spTree>
    <p:extLst>
      <p:ext uri="{BB962C8B-B14F-4D97-AF65-F5344CB8AC3E}">
        <p14:creationId xmlns:p14="http://schemas.microsoft.com/office/powerpoint/2010/main" val="3870143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3754-0F05-8B6B-51C6-E5C53CBE1B32}"/>
              </a:ext>
            </a:extLst>
          </p:cNvPr>
          <p:cNvSpPr>
            <a:spLocks noGrp="1"/>
          </p:cNvSpPr>
          <p:nvPr>
            <p:ph type="title"/>
          </p:nvPr>
        </p:nvSpPr>
        <p:spPr/>
        <p:txBody>
          <a:bodyPr/>
          <a:lstStyle/>
          <a:p>
            <a:r>
              <a:rPr lang="en-US" dirty="0">
                <a:latin typeface="Arial Black" panose="020B0A04020102020204" pitchFamily="34" charset="0"/>
              </a:rPr>
              <a:t>Litmos</a:t>
            </a:r>
          </a:p>
        </p:txBody>
      </p:sp>
      <p:sp>
        <p:nvSpPr>
          <p:cNvPr id="3" name="Content Placeholder 2">
            <a:extLst>
              <a:ext uri="{FF2B5EF4-FFF2-40B4-BE49-F238E27FC236}">
                <a16:creationId xmlns:a16="http://schemas.microsoft.com/office/drawing/2014/main" id="{85CBDF50-0B9B-0221-F1F6-24ADD3713E8D}"/>
              </a:ext>
            </a:extLst>
          </p:cNvPr>
          <p:cNvSpPr>
            <a:spLocks noGrp="1"/>
          </p:cNvSpPr>
          <p:nvPr>
            <p:ph idx="1"/>
          </p:nvPr>
        </p:nvSpPr>
        <p:spPr/>
        <p:txBody>
          <a:bodyPr>
            <a:normAutofit fontScale="25000" lnSpcReduction="20000"/>
          </a:bodyPr>
          <a:lstStyle/>
          <a:p>
            <a:pPr marL="0" indent="0">
              <a:buNone/>
            </a:pPr>
            <a:r>
              <a:rPr lang="en-US" dirty="0"/>
              <a:t>                 </a:t>
            </a:r>
            <a:r>
              <a:rPr lang="en-US" sz="5000" dirty="0"/>
              <a:t>        </a:t>
            </a:r>
            <a:r>
              <a:rPr lang="en-US" sz="8000" dirty="0"/>
              <a:t>Litmos is a cloud-based Learning Management System (LMS) that enables organizations to create, manage, and deliver online training programs. It was Litmos was founded in 2007 by Rich Chetwynd, and later acquired by Callidus Cloud in 2011.</a:t>
            </a:r>
          </a:p>
          <a:p>
            <a:pPr marL="0" indent="0">
              <a:buNone/>
            </a:pPr>
            <a:r>
              <a:rPr lang="en-US" sz="8000" dirty="0"/>
              <a:t>*Technology Used:* Litmos is built using modern web technologies such as HTML5, CSS3, JavaScript, and uses a cloud-based infrastructure.</a:t>
            </a:r>
          </a:p>
          <a:p>
            <a:pPr marL="0" indent="0">
              <a:buNone/>
            </a:pPr>
            <a:r>
              <a:rPr lang="en-US" sz="9600" b="1" dirty="0"/>
              <a:t>*Strengths:*</a:t>
            </a:r>
          </a:p>
          <a:p>
            <a:r>
              <a:rPr lang="en-US" sz="8000" dirty="0"/>
              <a:t> Ease of Use*: Intuitive interface, easy to navigate and use.</a:t>
            </a:r>
          </a:p>
          <a:p>
            <a:r>
              <a:rPr lang="en-US" sz="8000" dirty="0"/>
              <a:t>Customization*: Highly customizable to meet specific organizational needs.</a:t>
            </a:r>
          </a:p>
          <a:p>
            <a:r>
              <a:rPr lang="en-US" sz="8000" dirty="0"/>
              <a:t> Scalability*: Can handle large numbers of users and courses.</a:t>
            </a:r>
          </a:p>
          <a:p>
            <a:pPr marL="0" indent="0">
              <a:buNone/>
            </a:pPr>
            <a:endParaRPr lang="en-US" dirty="0"/>
          </a:p>
        </p:txBody>
      </p:sp>
    </p:spTree>
    <p:extLst>
      <p:ext uri="{BB962C8B-B14F-4D97-AF65-F5344CB8AC3E}">
        <p14:creationId xmlns:p14="http://schemas.microsoft.com/office/powerpoint/2010/main" val="41509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B237-0450-054A-A722-5F6047E053D8}"/>
              </a:ext>
            </a:extLst>
          </p:cNvPr>
          <p:cNvSpPr>
            <a:spLocks noGrp="1"/>
          </p:cNvSpPr>
          <p:nvPr>
            <p:ph type="title"/>
          </p:nvPr>
        </p:nvSpPr>
        <p:spPr/>
        <p:txBody>
          <a:bodyPr>
            <a:normAutofit fontScale="90000"/>
          </a:bodyPr>
          <a:lstStyle/>
          <a:p>
            <a:r>
              <a:rPr lang="en-US" dirty="0">
                <a:latin typeface="Arial Black" panose="020B0A04020102020204" pitchFamily="34" charset="0"/>
              </a:rPr>
              <a:t>Existing systems on Online Learning Management</a:t>
            </a:r>
          </a:p>
        </p:txBody>
      </p:sp>
      <p:sp>
        <p:nvSpPr>
          <p:cNvPr id="3" name="Content Placeholder 2">
            <a:extLst>
              <a:ext uri="{FF2B5EF4-FFF2-40B4-BE49-F238E27FC236}">
                <a16:creationId xmlns:a16="http://schemas.microsoft.com/office/drawing/2014/main" id="{AEF3613F-D373-C128-D336-FA1118451CC4}"/>
              </a:ext>
            </a:extLst>
          </p:cNvPr>
          <p:cNvSpPr>
            <a:spLocks noGrp="1"/>
          </p:cNvSpPr>
          <p:nvPr>
            <p:ph idx="1"/>
          </p:nvPr>
        </p:nvSpPr>
        <p:spPr/>
        <p:txBody>
          <a:bodyPr>
            <a:normAutofit fontScale="62500" lnSpcReduction="20000"/>
          </a:bodyPr>
          <a:lstStyle/>
          <a:p>
            <a:r>
              <a:rPr lang="en-US" b="1" dirty="0">
                <a:latin typeface="Times New Roman" panose="02020603050405020304" pitchFamily="18" charset="0"/>
                <a:cs typeface="Times New Roman" panose="02020603050405020304" pitchFamily="18" charset="0"/>
              </a:rPr>
              <a:t>Learn dash</a:t>
            </a:r>
          </a:p>
          <a:p>
            <a:r>
              <a:rPr lang="en-US" b="1" dirty="0">
                <a:latin typeface="Times New Roman" panose="02020603050405020304" pitchFamily="18" charset="0"/>
                <a:cs typeface="Times New Roman" panose="02020603050405020304" pitchFamily="18" charset="0"/>
              </a:rPr>
              <a:t>Coursera</a:t>
            </a:r>
          </a:p>
          <a:p>
            <a:r>
              <a:rPr lang="en-US" b="1" dirty="0">
                <a:latin typeface="Times New Roman" panose="02020603050405020304" pitchFamily="18" charset="0"/>
                <a:cs typeface="Times New Roman" panose="02020603050405020304" pitchFamily="18" charset="0"/>
              </a:rPr>
              <a:t>Skill share</a:t>
            </a:r>
          </a:p>
          <a:p>
            <a:r>
              <a:rPr lang="en-US" b="1" dirty="0">
                <a:latin typeface="Times New Roman" panose="02020603050405020304" pitchFamily="18" charset="0"/>
                <a:cs typeface="Times New Roman" panose="02020603050405020304" pitchFamily="18" charset="0"/>
              </a:rPr>
              <a:t>Moodle LMS</a:t>
            </a:r>
          </a:p>
          <a:p>
            <a:r>
              <a:rPr lang="en-US" b="1" dirty="0">
                <a:latin typeface="Times New Roman" panose="02020603050405020304" pitchFamily="18" charset="0"/>
                <a:cs typeface="Times New Roman" panose="02020603050405020304" pitchFamily="18" charset="0"/>
              </a:rPr>
              <a:t>LinkedIn</a:t>
            </a:r>
          </a:p>
          <a:p>
            <a:r>
              <a:rPr lang="en-US" b="1" dirty="0">
                <a:latin typeface="Times New Roman" panose="02020603050405020304" pitchFamily="18" charset="0"/>
                <a:cs typeface="Times New Roman" panose="02020603050405020304" pitchFamily="18" charset="0"/>
              </a:rPr>
              <a:t>Thinkific</a:t>
            </a:r>
          </a:p>
          <a:p>
            <a:r>
              <a:rPr lang="en-US" b="1" dirty="0">
                <a:latin typeface="Times New Roman" panose="02020603050405020304" pitchFamily="18" charset="0"/>
                <a:cs typeface="Times New Roman" panose="02020603050405020304" pitchFamily="18" charset="0"/>
              </a:rPr>
              <a:t>Blackboard</a:t>
            </a:r>
          </a:p>
          <a:p>
            <a:r>
              <a:rPr lang="en-US" b="1" dirty="0">
                <a:latin typeface="Times New Roman" panose="02020603050405020304" pitchFamily="18" charset="0"/>
                <a:cs typeface="Times New Roman" panose="02020603050405020304" pitchFamily="18" charset="0"/>
              </a:rPr>
              <a:t>Khan Academy</a:t>
            </a:r>
          </a:p>
          <a:p>
            <a:r>
              <a:rPr lang="en-US" b="1" dirty="0">
                <a:latin typeface="Times New Roman" panose="02020603050405020304" pitchFamily="18" charset="0"/>
                <a:cs typeface="Times New Roman" panose="02020603050405020304" pitchFamily="18" charset="0"/>
              </a:rPr>
              <a:t>iSpring Learn</a:t>
            </a:r>
          </a:p>
          <a:p>
            <a:r>
              <a:rPr lang="en-US" b="1" dirty="0">
                <a:latin typeface="Times New Roman" panose="02020603050405020304" pitchFamily="18" charset="0"/>
                <a:cs typeface="Times New Roman" panose="02020603050405020304" pitchFamily="18" charset="0"/>
              </a:rPr>
              <a:t>Litmos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86314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16DB-6928-3406-D3A6-238B9DF07097}"/>
              </a:ext>
            </a:extLst>
          </p:cNvPr>
          <p:cNvSpPr>
            <a:spLocks noGrp="1"/>
          </p:cNvSpPr>
          <p:nvPr>
            <p:ph type="title"/>
          </p:nvPr>
        </p:nvSpPr>
        <p:spPr/>
        <p:txBody>
          <a:bodyPr/>
          <a:lstStyle/>
          <a:p>
            <a:r>
              <a:rPr lang="en-US" b="1" dirty="0"/>
              <a:t>Continuation…</a:t>
            </a:r>
          </a:p>
        </p:txBody>
      </p:sp>
      <p:sp>
        <p:nvSpPr>
          <p:cNvPr id="3" name="Content Placeholder 2">
            <a:extLst>
              <a:ext uri="{FF2B5EF4-FFF2-40B4-BE49-F238E27FC236}">
                <a16:creationId xmlns:a16="http://schemas.microsoft.com/office/drawing/2014/main" id="{AC9E539E-4FB8-3DC1-B990-1D8AF09A09D1}"/>
              </a:ext>
            </a:extLst>
          </p:cNvPr>
          <p:cNvSpPr>
            <a:spLocks noGrp="1"/>
          </p:cNvSpPr>
          <p:nvPr>
            <p:ph idx="1"/>
          </p:nvPr>
        </p:nvSpPr>
        <p:spPr/>
        <p:txBody>
          <a:bodyPr>
            <a:normAutofit/>
          </a:bodyPr>
          <a:lstStyle/>
          <a:p>
            <a:pPr marL="0" indent="0">
              <a:buNone/>
            </a:pPr>
            <a:r>
              <a:rPr lang="en-US" dirty="0"/>
              <a:t>*</a:t>
            </a:r>
            <a:r>
              <a:rPr lang="en-US" b="1" dirty="0"/>
              <a:t>Limitations</a:t>
            </a:r>
            <a:r>
              <a:rPr lang="en-US" dirty="0"/>
              <a:t>:*</a:t>
            </a:r>
          </a:p>
          <a:p>
            <a:r>
              <a:rPr lang="en-US" dirty="0"/>
              <a:t>Cost*: Can be expensive for small organizations or individuals.</a:t>
            </a:r>
          </a:p>
          <a:p>
            <a:r>
              <a:rPr lang="en-US" dirty="0"/>
              <a:t>Limited Advanced Features*: May lack some advanced features, such as AI-powered learning recommendations.</a:t>
            </a:r>
          </a:p>
          <a:p>
            <a:r>
              <a:rPr lang="en-US" dirty="0"/>
              <a:t>Dependence on Internet Connectivity*: Requires stable internet connectivity for optimal performance.</a:t>
            </a:r>
          </a:p>
          <a:p>
            <a:pPr marL="0" indent="0">
              <a:buNone/>
            </a:pPr>
            <a:endParaRPr lang="en-US" dirty="0"/>
          </a:p>
        </p:txBody>
      </p:sp>
    </p:spTree>
    <p:extLst>
      <p:ext uri="{BB962C8B-B14F-4D97-AF65-F5344CB8AC3E}">
        <p14:creationId xmlns:p14="http://schemas.microsoft.com/office/powerpoint/2010/main" val="247990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C260-ADF9-1817-0273-AAEBE6FE9294}"/>
              </a:ext>
            </a:extLst>
          </p:cNvPr>
          <p:cNvSpPr>
            <a:spLocks noGrp="1"/>
          </p:cNvSpPr>
          <p:nvPr>
            <p:ph type="title"/>
          </p:nvPr>
        </p:nvSpPr>
        <p:spPr/>
        <p:txBody>
          <a:bodyPr/>
          <a:lstStyle/>
          <a:p>
            <a:r>
              <a:rPr lang="en-US" dirty="0">
                <a:latin typeface="Arial Black" panose="020B0A04020102020204" pitchFamily="34" charset="0"/>
              </a:rPr>
              <a:t>LEARNDASH LMS</a:t>
            </a:r>
          </a:p>
        </p:txBody>
      </p:sp>
      <p:sp>
        <p:nvSpPr>
          <p:cNvPr id="3" name="Content Placeholder 2">
            <a:extLst>
              <a:ext uri="{FF2B5EF4-FFF2-40B4-BE49-F238E27FC236}">
                <a16:creationId xmlns:a16="http://schemas.microsoft.com/office/drawing/2014/main" id="{51A8DD36-41EA-304F-5F08-DA9D423B4511}"/>
              </a:ext>
            </a:extLst>
          </p:cNvPr>
          <p:cNvSpPr>
            <a:spLocks noGrp="1"/>
          </p:cNvSpPr>
          <p:nvPr>
            <p:ph idx="1"/>
          </p:nvPr>
        </p:nvSpPr>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Learndash</a:t>
            </a:r>
            <a:r>
              <a:rPr lang="en-US" dirty="0">
                <a:latin typeface="Times New Roman" panose="02020603050405020304" pitchFamily="18" charset="0"/>
                <a:cs typeface="Times New Roman" panose="02020603050405020304" pitchFamily="18" charset="0"/>
              </a:rPr>
              <a:t> is a popular learning management system designed to help users create and manage online courses , training programs and educational content.</a:t>
            </a:r>
          </a:p>
          <a:p>
            <a:r>
              <a:rPr lang="en-US" dirty="0">
                <a:latin typeface="Times New Roman" panose="02020603050405020304" pitchFamily="18" charset="0"/>
                <a:cs typeface="Times New Roman" panose="02020603050405020304" pitchFamily="18" charset="0"/>
              </a:rPr>
              <a:t>It allows users to create, customize courses with lessons and awards certificates and badges to students.</a:t>
            </a:r>
          </a:p>
          <a:p>
            <a:r>
              <a:rPr lang="en-US" dirty="0">
                <a:latin typeface="Times New Roman" panose="02020603050405020304" pitchFamily="18" charset="0"/>
                <a:cs typeface="Times New Roman" panose="02020603050405020304" pitchFamily="18" charset="0"/>
              </a:rPr>
              <a:t>It is a general purpose learning system, and they support large numbers of users and courses.</a:t>
            </a:r>
          </a:p>
          <a:p>
            <a:r>
              <a:rPr lang="en-US" dirty="0">
                <a:latin typeface="Times New Roman" panose="02020603050405020304" pitchFamily="18" charset="0"/>
                <a:cs typeface="Times New Roman" panose="02020603050405020304" pitchFamily="18" charset="0"/>
              </a:rPr>
              <a:t>Admins can automatically enroll courses to users. It is available on desktop and mobile applications.</a:t>
            </a:r>
          </a:p>
        </p:txBody>
      </p:sp>
    </p:spTree>
    <p:extLst>
      <p:ext uri="{BB962C8B-B14F-4D97-AF65-F5344CB8AC3E}">
        <p14:creationId xmlns:p14="http://schemas.microsoft.com/office/powerpoint/2010/main" val="386863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A2C7-CFDB-47F1-2F00-527C9ACD5962}"/>
              </a:ext>
            </a:extLst>
          </p:cNvPr>
          <p:cNvSpPr>
            <a:spLocks noGrp="1"/>
          </p:cNvSpPr>
          <p:nvPr>
            <p:ph type="title"/>
          </p:nvPr>
        </p:nvSpPr>
        <p:spPr/>
        <p:txBody>
          <a:bodyPr/>
          <a:lstStyle/>
          <a:p>
            <a:r>
              <a:rPr lang="en-US" dirty="0">
                <a:latin typeface="Arial Black" panose="020B0A04020102020204" pitchFamily="34" charset="0"/>
              </a:rPr>
              <a:t>Limitations &amp; Strength</a:t>
            </a:r>
          </a:p>
        </p:txBody>
      </p:sp>
      <p:sp>
        <p:nvSpPr>
          <p:cNvPr id="3" name="Content Placeholder 2">
            <a:extLst>
              <a:ext uri="{FF2B5EF4-FFF2-40B4-BE49-F238E27FC236}">
                <a16:creationId xmlns:a16="http://schemas.microsoft.com/office/drawing/2014/main" id="{79DED134-1CA9-728F-6796-FB050770A1D5}"/>
              </a:ext>
            </a:extLst>
          </p:cNvPr>
          <p:cNvSpPr>
            <a:spLocks noGrp="1"/>
          </p:cNvSpPr>
          <p:nvPr>
            <p:ph idx="1"/>
          </p:nvPr>
        </p:nvSpPr>
        <p:spPr/>
        <p:txBody>
          <a:bodyPr>
            <a:normAutofit fontScale="92500" lnSpcReduction="20000"/>
          </a:bodyPr>
          <a:lstStyle/>
          <a:p>
            <a:pPr marL="0" indent="0">
              <a:buNone/>
            </a:pPr>
            <a:r>
              <a:rPr lang="en-US" b="1" dirty="0">
                <a:latin typeface="+mj-lt"/>
              </a:rPr>
              <a:t>    Limitations</a:t>
            </a:r>
          </a:p>
          <a:p>
            <a:r>
              <a:rPr lang="en-US" dirty="0" err="1"/>
              <a:t>Learndash</a:t>
            </a:r>
            <a:r>
              <a:rPr lang="en-US" dirty="0"/>
              <a:t> works only on </a:t>
            </a:r>
            <a:r>
              <a:rPr lang="en-US" dirty="0" err="1"/>
              <a:t>wordpress</a:t>
            </a:r>
            <a:r>
              <a:rPr lang="en-US" dirty="0"/>
              <a:t>.</a:t>
            </a:r>
          </a:p>
          <a:p>
            <a:r>
              <a:rPr lang="en-US" dirty="0"/>
              <a:t>The default payment options are limited.</a:t>
            </a:r>
          </a:p>
          <a:p>
            <a:r>
              <a:rPr lang="en-US" dirty="0"/>
              <a:t>Doesn’t offer free trials.</a:t>
            </a:r>
          </a:p>
          <a:p>
            <a:pPr marL="0" indent="0">
              <a:buNone/>
            </a:pPr>
            <a:r>
              <a:rPr lang="en-US" b="1" dirty="0">
                <a:latin typeface="+mj-lt"/>
              </a:rPr>
              <a:t>    Benefits</a:t>
            </a:r>
            <a:endParaRPr lang="en-US" b="1" dirty="0">
              <a:latin typeface="+mj-lt"/>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Easy to use</a:t>
            </a:r>
          </a:p>
          <a:p>
            <a:r>
              <a:rPr lang="en-US" dirty="0">
                <a:latin typeface="Times New Roman" panose="02020603050405020304" pitchFamily="18" charset="0"/>
                <a:cs typeface="Times New Roman" panose="02020603050405020304" pitchFamily="18" charset="0"/>
              </a:rPr>
              <a:t>Consistent course delivery and learning environment.</a:t>
            </a:r>
          </a:p>
          <a:p>
            <a:r>
              <a:rPr lang="en-US" dirty="0">
                <a:latin typeface="Times New Roman" panose="02020603050405020304" pitchFamily="18" charset="0"/>
                <a:cs typeface="Times New Roman" panose="02020603050405020304" pitchFamily="18" charset="0"/>
              </a:rPr>
              <a:t>Can be used across multiple </a:t>
            </a:r>
            <a:r>
              <a:rPr lang="en-US" dirty="0" err="1">
                <a:latin typeface="Times New Roman" panose="02020603050405020304" pitchFamily="18" charset="0"/>
                <a:cs typeface="Times New Roman" panose="02020603050405020304" pitchFamily="18" charset="0"/>
              </a:rPr>
              <a:t>wordpress</a:t>
            </a:r>
            <a:r>
              <a:rPr lang="en-US" dirty="0">
                <a:latin typeface="Times New Roman" panose="02020603050405020304" pitchFamily="18" charset="0"/>
                <a:cs typeface="Times New Roman" panose="02020603050405020304" pitchFamily="18" charset="0"/>
              </a:rPr>
              <a:t> sites.</a:t>
            </a:r>
            <a:endParaRPr lang="en-US" dirty="0">
              <a:latin typeface="Arial Black" panose="020B0A04020102020204" pitchFamily="34" charset="0"/>
            </a:endParaRPr>
          </a:p>
        </p:txBody>
      </p:sp>
    </p:spTree>
    <p:extLst>
      <p:ext uri="{BB962C8B-B14F-4D97-AF65-F5344CB8AC3E}">
        <p14:creationId xmlns:p14="http://schemas.microsoft.com/office/powerpoint/2010/main" val="247799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E878E5-9588-EF01-D705-5E30470625CB}"/>
              </a:ext>
            </a:extLst>
          </p:cNvPr>
          <p:cNvSpPr>
            <a:spLocks noGrp="1"/>
          </p:cNvSpPr>
          <p:nvPr>
            <p:ph type="title"/>
          </p:nvPr>
        </p:nvSpPr>
        <p:spPr/>
        <p:txBody>
          <a:bodyPr/>
          <a:lstStyle/>
          <a:p>
            <a:r>
              <a:rPr lang="en-US" b="1" dirty="0" smtClean="0">
                <a:cs typeface="Times New Roman" panose="02020603050405020304" pitchFamily="18" charset="0"/>
              </a:rPr>
              <a:t>CONTINUATION…</a:t>
            </a:r>
            <a:endParaRPr lang="en-US"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22E3D733-2A20-3E6B-CFC6-686F59497D9E}"/>
              </a:ext>
            </a:extLst>
          </p:cNvPr>
          <p:cNvSpPr>
            <a:spLocks noGrp="1"/>
          </p:cNvSpPr>
          <p:nvPr>
            <p:ph idx="1"/>
          </p:nvPr>
        </p:nvSpPr>
        <p:spPr/>
        <p:txBody>
          <a:bodyPr/>
          <a:lstStyle/>
          <a:p>
            <a:pPr marL="0" indent="0">
              <a:buNone/>
            </a:pPr>
            <a:endParaRPr lang="en-US" b="1" dirty="0"/>
          </a:p>
          <a:p>
            <a:r>
              <a:rPr lang="en-US" dirty="0"/>
              <a:t>Video progression</a:t>
            </a:r>
          </a:p>
          <a:p>
            <a:r>
              <a:rPr lang="en-US" dirty="0"/>
              <a:t>Automated notification</a:t>
            </a:r>
          </a:p>
          <a:p>
            <a:r>
              <a:rPr lang="en-US" dirty="0"/>
              <a:t>Learning paths</a:t>
            </a:r>
          </a:p>
          <a:p>
            <a:r>
              <a:rPr lang="en-US" dirty="0"/>
              <a:t>Badges and certification</a:t>
            </a:r>
          </a:p>
          <a:p>
            <a:endParaRPr lang="en-US" b="1" dirty="0"/>
          </a:p>
        </p:txBody>
      </p:sp>
    </p:spTree>
    <p:extLst>
      <p:ext uri="{BB962C8B-B14F-4D97-AF65-F5344CB8AC3E}">
        <p14:creationId xmlns:p14="http://schemas.microsoft.com/office/powerpoint/2010/main" val="281958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1BD4-B58A-9993-CB8C-A0C153AD7603}"/>
              </a:ext>
            </a:extLst>
          </p:cNvPr>
          <p:cNvSpPr>
            <a:spLocks noGrp="1"/>
          </p:cNvSpPr>
          <p:nvPr>
            <p:ph type="title"/>
          </p:nvPr>
        </p:nvSpPr>
        <p:spPr/>
        <p:txBody>
          <a:bodyPr/>
          <a:lstStyle/>
          <a:p>
            <a:r>
              <a:rPr lang="en-US" dirty="0">
                <a:latin typeface="Arial Black" panose="020B0A04020102020204" pitchFamily="34" charset="0"/>
              </a:rPr>
              <a:t>Coursera</a:t>
            </a:r>
          </a:p>
        </p:txBody>
      </p:sp>
      <p:sp>
        <p:nvSpPr>
          <p:cNvPr id="3" name="Content Placeholder 2">
            <a:extLst>
              <a:ext uri="{FF2B5EF4-FFF2-40B4-BE49-F238E27FC236}">
                <a16:creationId xmlns:a16="http://schemas.microsoft.com/office/drawing/2014/main" id="{71C2FF42-D71D-DEF4-3441-FA291D70114E}"/>
              </a:ext>
            </a:extLst>
          </p:cNvPr>
          <p:cNvSpPr>
            <a:spLocks noGrp="1"/>
          </p:cNvSpPr>
          <p:nvPr>
            <p:ph idx="1"/>
          </p:nvPr>
        </p:nvSpPr>
        <p:spPr/>
        <p:txBody>
          <a:bodyPr>
            <a:normAutofit fontScale="92500" lnSpcReduction="10000"/>
          </a:bodyPr>
          <a:lstStyle/>
          <a:p>
            <a:pPr marL="0" indent="0">
              <a:buNone/>
            </a:pPr>
            <a:r>
              <a:rPr lang="en-US" dirty="0"/>
              <a:t>           Coursera is an American global massive online course provider, that works with universities and other organizations to offer online courses, certifications and degree in variety of subjects.</a:t>
            </a:r>
          </a:p>
          <a:p>
            <a:r>
              <a:rPr lang="en-US" dirty="0"/>
              <a:t>Their main objective is to bring learning to every corner of the world.</a:t>
            </a:r>
          </a:p>
          <a:p>
            <a:pPr marL="0" indent="0">
              <a:buNone/>
            </a:pPr>
            <a:r>
              <a:rPr lang="en-US" dirty="0"/>
              <a:t>     </a:t>
            </a:r>
            <a:r>
              <a:rPr lang="en-US" b="1" dirty="0"/>
              <a:t>Advantages :</a:t>
            </a:r>
          </a:p>
          <a:p>
            <a:pPr marL="0" indent="0">
              <a:buNone/>
            </a:pPr>
            <a:r>
              <a:rPr lang="en-US" dirty="0"/>
              <a:t> They offer variety of courses, Flexible learning. </a:t>
            </a:r>
          </a:p>
          <a:p>
            <a:pPr marL="0" indent="0">
              <a:buNone/>
            </a:pPr>
            <a:r>
              <a:rPr lang="en-US" b="1" dirty="0"/>
              <a:t>    Disadvantages:</a:t>
            </a:r>
          </a:p>
          <a:p>
            <a:pPr marL="0" indent="0">
              <a:buNone/>
            </a:pPr>
            <a:r>
              <a:rPr lang="en-US" b="1" dirty="0"/>
              <a:t> </a:t>
            </a:r>
            <a:r>
              <a:rPr lang="en-US" dirty="0"/>
              <a:t>With Coursera you obtain no certification, no assignment grading, no quiz.</a:t>
            </a:r>
          </a:p>
        </p:txBody>
      </p:sp>
    </p:spTree>
    <p:extLst>
      <p:ext uri="{BB962C8B-B14F-4D97-AF65-F5344CB8AC3E}">
        <p14:creationId xmlns:p14="http://schemas.microsoft.com/office/powerpoint/2010/main" val="260849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45E5-8AFE-38C8-FA3C-002F621C6255}"/>
              </a:ext>
            </a:extLst>
          </p:cNvPr>
          <p:cNvSpPr>
            <a:spLocks noGrp="1"/>
          </p:cNvSpPr>
          <p:nvPr>
            <p:ph type="title"/>
          </p:nvPr>
        </p:nvSpPr>
        <p:spPr/>
        <p:txBody>
          <a:bodyPr/>
          <a:lstStyle/>
          <a:p>
            <a:r>
              <a:rPr lang="en-US" dirty="0">
                <a:latin typeface="Arial Black" panose="020B0A04020102020204" pitchFamily="34" charset="0"/>
              </a:rPr>
              <a:t>Skillshare</a:t>
            </a:r>
          </a:p>
        </p:txBody>
      </p:sp>
      <p:sp>
        <p:nvSpPr>
          <p:cNvPr id="3" name="Content Placeholder 2">
            <a:extLst>
              <a:ext uri="{FF2B5EF4-FFF2-40B4-BE49-F238E27FC236}">
                <a16:creationId xmlns:a16="http://schemas.microsoft.com/office/drawing/2014/main" id="{5F4A88B4-A490-9117-0A8F-AE09E621DDEA}"/>
              </a:ext>
            </a:extLst>
          </p:cNvPr>
          <p:cNvSpPr>
            <a:spLocks noGrp="1"/>
          </p:cNvSpPr>
          <p:nvPr>
            <p:ph idx="1"/>
          </p:nvPr>
        </p:nvSpPr>
        <p:spPr/>
        <p:txBody>
          <a:bodyPr/>
          <a:lstStyle/>
          <a:p>
            <a:pPr marL="0" indent="0">
              <a:buNone/>
            </a:pPr>
            <a:r>
              <a:rPr lang="en-US" dirty="0"/>
              <a:t>        Skill share is a learning community for creators, that is anyone can  take an online class, watch video lessons, create projects and even teach a class themselves.</a:t>
            </a:r>
          </a:p>
          <a:p>
            <a:pPr marL="0" indent="0">
              <a:buNone/>
            </a:pPr>
            <a:r>
              <a:rPr lang="en-US" b="1" dirty="0"/>
              <a:t>Strength</a:t>
            </a:r>
          </a:p>
          <a:p>
            <a:pPr marL="0" indent="0">
              <a:buNone/>
            </a:pPr>
            <a:r>
              <a:rPr lang="en-US" dirty="0"/>
              <a:t>       They focus more on enhancing  creative skills.</a:t>
            </a:r>
          </a:p>
          <a:p>
            <a:pPr marL="0" indent="0">
              <a:buNone/>
            </a:pPr>
            <a:r>
              <a:rPr lang="en-US" b="1" dirty="0"/>
              <a:t>Limitation</a:t>
            </a:r>
          </a:p>
          <a:p>
            <a:pPr marL="0" indent="0">
              <a:buNone/>
            </a:pPr>
            <a:r>
              <a:rPr lang="en-US" dirty="0"/>
              <a:t>        There’s no opportunity to create and offer certificates to their students.</a:t>
            </a:r>
          </a:p>
        </p:txBody>
      </p:sp>
    </p:spTree>
    <p:extLst>
      <p:ext uri="{BB962C8B-B14F-4D97-AF65-F5344CB8AC3E}">
        <p14:creationId xmlns:p14="http://schemas.microsoft.com/office/powerpoint/2010/main" val="1486327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5B08-179A-BAA5-B06A-EFC7EB9E0065}"/>
              </a:ext>
            </a:extLst>
          </p:cNvPr>
          <p:cNvSpPr>
            <a:spLocks noGrp="1"/>
          </p:cNvSpPr>
          <p:nvPr>
            <p:ph type="title"/>
          </p:nvPr>
        </p:nvSpPr>
        <p:spPr/>
        <p:txBody>
          <a:bodyPr/>
          <a:lstStyle/>
          <a:p>
            <a:r>
              <a:rPr lang="en-US" dirty="0">
                <a:latin typeface="Arial Black" panose="020B0A04020102020204" pitchFamily="34" charset="0"/>
              </a:rPr>
              <a:t>Blackboard LMS</a:t>
            </a:r>
          </a:p>
        </p:txBody>
      </p:sp>
      <p:sp>
        <p:nvSpPr>
          <p:cNvPr id="3" name="Content Placeholder 2">
            <a:extLst>
              <a:ext uri="{FF2B5EF4-FFF2-40B4-BE49-F238E27FC236}">
                <a16:creationId xmlns:a16="http://schemas.microsoft.com/office/drawing/2014/main" id="{11292C2D-D4B4-F0F7-C90D-CEAEC64F9A3C}"/>
              </a:ext>
            </a:extLst>
          </p:cNvPr>
          <p:cNvSpPr>
            <a:spLocks noGrp="1"/>
          </p:cNvSpPr>
          <p:nvPr>
            <p:ph idx="1"/>
          </p:nvPr>
        </p:nvSpPr>
        <p:spPr/>
        <p:txBody>
          <a:bodyPr>
            <a:normAutofit fontScale="92500"/>
          </a:bodyPr>
          <a:lstStyle/>
          <a:p>
            <a:pPr marL="0" indent="0">
              <a:buNone/>
            </a:pPr>
            <a:r>
              <a:rPr lang="en-US" dirty="0"/>
              <a:t>           Blackboard is a web based online learning management system . It has many built in features to support end to end delivery of face to face blended with centralized registration processes.</a:t>
            </a:r>
          </a:p>
          <a:p>
            <a:r>
              <a:rPr lang="en-US" dirty="0"/>
              <a:t>  It also supports grading functions, class communication and collaboration. It  also makes your work simpler ,with less time spent preparing handouts and collecting papers ,more time spent on teaching and interacting with students.</a:t>
            </a:r>
          </a:p>
          <a:p>
            <a:r>
              <a:rPr lang="en-US" dirty="0"/>
              <a:t>  Provides content to students in a central location, communication with students quickly and provide grades in an electronic format to students</a:t>
            </a:r>
          </a:p>
        </p:txBody>
      </p:sp>
    </p:spTree>
    <p:extLst>
      <p:ext uri="{BB962C8B-B14F-4D97-AF65-F5344CB8AC3E}">
        <p14:creationId xmlns:p14="http://schemas.microsoft.com/office/powerpoint/2010/main" val="344464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D009-6798-ED6E-2548-6BFC8B6A3F16}"/>
              </a:ext>
            </a:extLst>
          </p:cNvPr>
          <p:cNvSpPr>
            <a:spLocks noGrp="1"/>
          </p:cNvSpPr>
          <p:nvPr>
            <p:ph type="title"/>
          </p:nvPr>
        </p:nvSpPr>
        <p:spPr/>
        <p:txBody>
          <a:bodyPr/>
          <a:lstStyle/>
          <a:p>
            <a:r>
              <a:rPr lang="en-US" dirty="0">
                <a:latin typeface="Arial Black" panose="020B0A04020102020204" pitchFamily="34" charset="0"/>
              </a:rPr>
              <a:t>Moodle </a:t>
            </a:r>
            <a:r>
              <a:rPr lang="en-US" dirty="0" err="1">
                <a:latin typeface="Arial Black" panose="020B0A04020102020204" pitchFamily="34" charset="0"/>
              </a:rPr>
              <a:t>lms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03333FC-8F8B-EA9E-FC9B-E1D827705CF8}"/>
              </a:ext>
            </a:extLst>
          </p:cNvPr>
          <p:cNvSpPr>
            <a:spLocks noGrp="1"/>
          </p:cNvSpPr>
          <p:nvPr>
            <p:ph idx="1"/>
          </p:nvPr>
        </p:nvSpPr>
        <p:spPr/>
        <p:txBody>
          <a:bodyPr>
            <a:normAutofit fontScale="92500" lnSpcReduction="10000"/>
          </a:bodyPr>
          <a:lstStyle/>
          <a:p>
            <a:pPr marL="0" indent="0">
              <a:buNone/>
            </a:pPr>
            <a:r>
              <a:rPr lang="en-US" dirty="0"/>
              <a:t>       Moodle </a:t>
            </a:r>
            <a:r>
              <a:rPr lang="en-US" dirty="0" err="1"/>
              <a:t>lms</a:t>
            </a:r>
            <a:r>
              <a:rPr lang="en-US" dirty="0"/>
              <a:t> is an online learning management system designed to provide educators, administrators and learners with a single, secure and integrated system for creating a personalized learning environment.</a:t>
            </a:r>
          </a:p>
          <a:p>
            <a:pPr marL="0" indent="0">
              <a:buNone/>
            </a:pPr>
            <a:endParaRPr lang="en-US" dirty="0"/>
          </a:p>
          <a:p>
            <a:r>
              <a:rPr lang="en-US" dirty="0"/>
              <a:t>It is an open source system under the GNU general public license.</a:t>
            </a:r>
          </a:p>
          <a:p>
            <a:r>
              <a:rPr lang="en-US" dirty="0"/>
              <a:t>Moodle is multilingual, as it supports multiple languages ensuring no linguistic limitations to learning online.</a:t>
            </a:r>
          </a:p>
          <a:p>
            <a:r>
              <a:rPr lang="en-US" dirty="0"/>
              <a:t>Available both online and offline, for mobile and desktop applications. </a:t>
            </a:r>
          </a:p>
        </p:txBody>
      </p:sp>
    </p:spTree>
    <p:extLst>
      <p:ext uri="{BB962C8B-B14F-4D97-AF65-F5344CB8AC3E}">
        <p14:creationId xmlns:p14="http://schemas.microsoft.com/office/powerpoint/2010/main" val="18154092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1539</TotalTime>
  <Words>1030</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Garamond</vt:lpstr>
      <vt:lpstr>Times New Roman</vt:lpstr>
      <vt:lpstr>Organic</vt:lpstr>
      <vt:lpstr>GROUP 9</vt:lpstr>
      <vt:lpstr>Existing systems on Online Learning Management</vt:lpstr>
      <vt:lpstr>LEARNDASH LMS</vt:lpstr>
      <vt:lpstr>Limitations &amp; Strength</vt:lpstr>
      <vt:lpstr>CONTINUATION…</vt:lpstr>
      <vt:lpstr>Coursera</vt:lpstr>
      <vt:lpstr>Skillshare</vt:lpstr>
      <vt:lpstr>Blackboard LMS</vt:lpstr>
      <vt:lpstr>Moodle lms</vt:lpstr>
      <vt:lpstr>Continuation…</vt:lpstr>
      <vt:lpstr>LinkedIn</vt:lpstr>
      <vt:lpstr>Thinkific</vt:lpstr>
      <vt:lpstr>Canvas LMS</vt:lpstr>
      <vt:lpstr>Continuation…</vt:lpstr>
      <vt:lpstr>Khan Academy</vt:lpstr>
      <vt:lpstr>Continuation…</vt:lpstr>
      <vt:lpstr>iSpring Learn</vt:lpstr>
      <vt:lpstr>Strengths &amp; Limitations of iSpring</vt:lpstr>
      <vt:lpstr>Litmos</vt:lpstr>
      <vt:lpstr>Continuation…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9</dc:title>
  <dc:creator>Ndzana Marie</dc:creator>
  <cp:lastModifiedBy>RICH TECH COMPUTERS</cp:lastModifiedBy>
  <cp:revision>4</cp:revision>
  <dcterms:created xsi:type="dcterms:W3CDTF">2024-07-31T08:29:41Z</dcterms:created>
  <dcterms:modified xsi:type="dcterms:W3CDTF">2024-08-01T12:02:51Z</dcterms:modified>
</cp:coreProperties>
</file>