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84" r:id="rId3"/>
    <p:sldId id="283" r:id="rId4"/>
    <p:sldId id="280" r:id="rId5"/>
    <p:sldId id="290" r:id="rId6"/>
    <p:sldId id="293" r:id="rId7"/>
    <p:sldId id="357" r:id="rId8"/>
    <p:sldId id="358" r:id="rId9"/>
    <p:sldId id="359" r:id="rId10"/>
    <p:sldId id="282" r:id="rId11"/>
    <p:sldId id="265" r:id="rId12"/>
    <p:sldId id="356" r:id="rId13"/>
    <p:sldId id="268" r:id="rId14"/>
    <p:sldId id="267" r:id="rId15"/>
    <p:sldId id="281" r:id="rId16"/>
    <p:sldId id="264" r:id="rId17"/>
    <p:sldId id="278" r:id="rId18"/>
    <p:sldId id="330" r:id="rId19"/>
    <p:sldId id="331" r:id="rId20"/>
    <p:sldId id="269" r:id="rId21"/>
    <p:sldId id="299" r:id="rId22"/>
    <p:sldId id="300" r:id="rId23"/>
    <p:sldId id="275" r:id="rId24"/>
    <p:sldId id="276" r:id="rId25"/>
    <p:sldId id="301" r:id="rId26"/>
    <p:sldId id="277" r:id="rId27"/>
    <p:sldId id="297"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4874CB"/>
    <a:srgbClr val="133D7C"/>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9" d="100"/>
          <a:sy n="89" d="100"/>
        </p:scale>
        <p:origin x="518" y="67"/>
      </p:cViewPr>
      <p:guideLst>
        <p:guide orient="horz" pos="211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1.After building the ‘ME5413_Final_Project’ and A-Loam, the A-Loam is moved into ‘ME5413_Final_Project/src’ folder as a package in the repo whose name is ‘A-LOAM’. Then build the Octomap as an auxiliary means and move it into ‘ME5413_Final_Project/src’ in same way. Compile the entire project package simultaneously using the ‘catkin_make’ command.</a:t>
            </a:r>
          </a:p>
          <a:p>
            <a:r>
              <a:rPr lang="zh-CN" altLang="en-US"/>
              <a:t>2.Write the ‘aloam.launch’ file and take care to rewrite the value to 32 and change the value in ‘accessories.urdf.xacro’, which is in the jackal-description file, set it to HDL32E.Means A-Loam will use HDL-32E for higher accuracy scanning.</a:t>
            </a:r>
          </a:p>
          <a:p>
            <a:r>
              <a:rPr lang="zh-CN" altLang="en-US"/>
              <a:t>3.Run two different roslaunch commands from two terminals: ‘roslaunch me5413_Final_Project me5413_project.world’ and ‘roslaunch A-LOAM octomap.Launch’, which is used to simulate the startup world and the auxiliary tool Octomap. After generating the map, select ‘Octomap’ in the options to observe the auxiliary 2D map.</a:t>
            </a:r>
          </a:p>
          <a:p>
            <a:r>
              <a:rPr lang="zh-CN" altLang="en-US"/>
              <a:t>4.Run a roslaunch command from the terminal under the ‘A-LOAM/launch’ folder: ‘roslaunch aloam.launch’, which is used to start the A-Loam location &amp; Mapping task. Respectively using ‘U’, ‘I’, ‘O’, ‘M’, ‘,’, ‘.’ to control the forward, backward, and direction of the trolley, and sample the point cloud of the entire map.</a:t>
            </a:r>
          </a:p>
          <a:p>
            <a:r>
              <a:rPr lang="zh-CN" altLang="en-US"/>
              <a:t>5.The generated .pcd file and .bag file are located in the home directory folder.</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2024/4/9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2024/4/9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2024/4/9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2024/4/9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2024/4/9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2024/4/9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hyperlink" Target="https://github.com/LandoFan/ME5413_Final_Projec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8.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9.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4612640" y="542925"/>
            <a:ext cx="5623560" cy="521970"/>
          </a:xfrm>
          <a:prstGeom prst="rect">
            <a:avLst/>
          </a:prstGeom>
          <a:noFill/>
        </p:spPr>
        <p:txBody>
          <a:bodyPr wrap="square" rtlCol="0">
            <a:spAutoFit/>
          </a:bodyPr>
          <a:lstStyle/>
          <a:p>
            <a:pPr algn="ctr"/>
            <a:r>
              <a:rPr lang="en-US" altLang="zh-CN" sz="2800" b="1">
                <a:solidFill>
                  <a:srgbClr val="0070C0"/>
                </a:solidFill>
              </a:rPr>
              <a:t>Final Project Presentation</a:t>
            </a:r>
          </a:p>
        </p:txBody>
      </p:sp>
      <p:sp>
        <p:nvSpPr>
          <p:cNvPr id="15" name="文本框 14"/>
          <p:cNvSpPr txBox="1"/>
          <p:nvPr/>
        </p:nvSpPr>
        <p:spPr>
          <a:xfrm>
            <a:off x="4612640" y="1628775"/>
            <a:ext cx="6025515" cy="3707765"/>
          </a:xfrm>
          <a:prstGeom prst="rect">
            <a:avLst/>
          </a:prstGeom>
          <a:noFill/>
        </p:spPr>
        <p:txBody>
          <a:bodyPr wrap="square" rtlCol="0">
            <a:spAutoFit/>
          </a:bodyPr>
          <a:lstStyle/>
          <a:p>
            <a:pPr algn="ctr"/>
            <a:r>
              <a:rPr lang="en-US" altLang="zh-CN" sz="2800" b="1" dirty="0">
                <a:solidFill>
                  <a:srgbClr val="0070C0"/>
                </a:solidFill>
              </a:rPr>
              <a:t>Group 4</a:t>
            </a:r>
          </a:p>
          <a:p>
            <a:endParaRPr lang="en-US" altLang="zh-CN" b="1" dirty="0">
              <a:solidFill>
                <a:srgbClr val="0070C0"/>
              </a:solidFill>
            </a:endParaRPr>
          </a:p>
          <a:p>
            <a:pPr fontAlgn="auto">
              <a:lnSpc>
                <a:spcPct val="150000"/>
              </a:lnSpc>
            </a:pPr>
            <a:r>
              <a:rPr lang="en-US" altLang="zh-CN" b="1" dirty="0">
                <a:solidFill>
                  <a:srgbClr val="0070C0"/>
                </a:solidFill>
              </a:rPr>
              <a:t>Members:</a:t>
            </a:r>
          </a:p>
          <a:p>
            <a:pPr indent="457200" fontAlgn="auto">
              <a:lnSpc>
                <a:spcPct val="150000"/>
              </a:lnSpc>
            </a:pPr>
            <a:r>
              <a:rPr lang="en-US" altLang="zh-CN" b="1" dirty="0">
                <a:solidFill>
                  <a:srgbClr val="0070C0"/>
                </a:solidFill>
              </a:rPr>
              <a:t>· Fang </a:t>
            </a:r>
            <a:r>
              <a:rPr lang="en-US" altLang="zh-CN" b="1" dirty="0" err="1">
                <a:solidFill>
                  <a:srgbClr val="0070C0"/>
                </a:solidFill>
              </a:rPr>
              <a:t>Chongyu</a:t>
            </a:r>
            <a:r>
              <a:rPr lang="en-US" altLang="zh-CN" b="1" dirty="0">
                <a:solidFill>
                  <a:srgbClr val="0070C0"/>
                </a:solidFill>
              </a:rPr>
              <a:t>                            A0825314E</a:t>
            </a:r>
          </a:p>
          <a:p>
            <a:pPr indent="457200" fontAlgn="auto">
              <a:lnSpc>
                <a:spcPct val="150000"/>
              </a:lnSpc>
            </a:pPr>
            <a:r>
              <a:rPr lang="en-US" altLang="zh-CN" b="1" dirty="0">
                <a:solidFill>
                  <a:srgbClr val="0070C0"/>
                </a:solidFill>
              </a:rPr>
              <a:t>· Fan Xiuqi			     A0285060J</a:t>
            </a:r>
          </a:p>
          <a:p>
            <a:pPr indent="457200" fontAlgn="auto">
              <a:lnSpc>
                <a:spcPct val="150000"/>
              </a:lnSpc>
            </a:pPr>
            <a:r>
              <a:rPr lang="en-US" altLang="zh-CN" b="1" dirty="0">
                <a:solidFill>
                  <a:srgbClr val="0070C0"/>
                </a:solidFill>
              </a:rPr>
              <a:t>· Wang </a:t>
            </a:r>
            <a:r>
              <a:rPr lang="en-US" altLang="zh-CN" b="1" dirty="0" err="1">
                <a:solidFill>
                  <a:srgbClr val="0070C0"/>
                </a:solidFill>
              </a:rPr>
              <a:t>Sijie</a:t>
            </a:r>
            <a:r>
              <a:rPr lang="en-US" altLang="zh-CN" b="1" dirty="0">
                <a:solidFill>
                  <a:srgbClr val="0070C0"/>
                </a:solidFill>
              </a:rPr>
              <a:t>			     A0284859E</a:t>
            </a:r>
          </a:p>
          <a:p>
            <a:pPr indent="457200" fontAlgn="auto">
              <a:lnSpc>
                <a:spcPct val="150000"/>
              </a:lnSpc>
            </a:pPr>
            <a:r>
              <a:rPr lang="en-US" altLang="zh-CN" b="1" dirty="0">
                <a:solidFill>
                  <a:srgbClr val="0070C0"/>
                </a:solidFill>
              </a:rPr>
              <a:t>· Chen Ziao			     A0285086U</a:t>
            </a:r>
          </a:p>
          <a:p>
            <a:pPr indent="457200" fontAlgn="auto">
              <a:lnSpc>
                <a:spcPct val="150000"/>
              </a:lnSpc>
            </a:pPr>
            <a:r>
              <a:rPr lang="en-US" altLang="zh-CN" b="1" dirty="0">
                <a:solidFill>
                  <a:srgbClr val="0070C0"/>
                </a:solidFill>
              </a:rPr>
              <a:t>· Zhou Tingguang                         A0285076W</a:t>
            </a:r>
          </a:p>
          <a:p>
            <a:pPr indent="457200" fontAlgn="auto">
              <a:lnSpc>
                <a:spcPct val="150000"/>
              </a:lnSpc>
            </a:pPr>
            <a:r>
              <a:rPr lang="en-US" altLang="zh-CN" b="1" dirty="0">
                <a:solidFill>
                  <a:srgbClr val="0070C0"/>
                </a:solidFill>
              </a:rPr>
              <a:t>· Lyu Zhengwen                            A0285247W</a:t>
            </a:r>
          </a:p>
        </p:txBody>
      </p:sp>
      <p:sp>
        <p:nvSpPr>
          <p:cNvPr id="16" name="文本框 15"/>
          <p:cNvSpPr txBox="1"/>
          <p:nvPr/>
        </p:nvSpPr>
        <p:spPr>
          <a:xfrm>
            <a:off x="646981" y="5421630"/>
            <a:ext cx="11291977" cy="338554"/>
          </a:xfrm>
          <a:prstGeom prst="rect">
            <a:avLst/>
          </a:prstGeom>
          <a:noFill/>
        </p:spPr>
        <p:txBody>
          <a:bodyPr wrap="square" rtlCol="0">
            <a:spAutoFit/>
          </a:bodyPr>
          <a:lstStyle/>
          <a:p>
            <a:r>
              <a:rPr lang="en-US" altLang="zh-CN" sz="1600" b="1" dirty="0" err="1">
                <a:solidFill>
                  <a:schemeClr val="tx1"/>
                </a:solidFill>
              </a:rPr>
              <a:t>Github</a:t>
            </a:r>
            <a:r>
              <a:rPr lang="en-US" altLang="zh-CN" sz="1600" b="1" dirty="0">
                <a:solidFill>
                  <a:schemeClr val="tx1"/>
                </a:solidFill>
              </a:rPr>
              <a:t> Link</a:t>
            </a:r>
            <a:r>
              <a:rPr lang="zh-CN" altLang="en-US" sz="1600" b="1" dirty="0">
                <a:solidFill>
                  <a:schemeClr val="tx1"/>
                </a:solidFill>
              </a:rPr>
              <a:t>：</a:t>
            </a:r>
            <a:r>
              <a:rPr lang="en-US" altLang="zh-CN" sz="1600" dirty="0" err="1">
                <a:hlinkClick r:id="rId4"/>
              </a:rPr>
              <a:t>LandoFan</a:t>
            </a:r>
            <a:r>
              <a:rPr lang="en-US" altLang="zh-CN" sz="1600" dirty="0">
                <a:hlinkClick r:id="rId4"/>
              </a:rPr>
              <a:t>/ME5413_Final_Project: NUS ME5413 Autonomous Mobile Robotics Final Project (github.com)</a:t>
            </a:r>
            <a:endParaRPr lang="zh-CN" altLang="en-US" sz="1600" b="1" dirty="0">
              <a:solidFill>
                <a:schemeClr val="tx1"/>
              </a:solidFill>
            </a:endParaRPr>
          </a:p>
        </p:txBody>
      </p:sp>
      <p:sp>
        <p:nvSpPr>
          <p:cNvPr id="18" name="文本框 17"/>
          <p:cNvSpPr txBox="1"/>
          <p:nvPr/>
        </p:nvSpPr>
        <p:spPr>
          <a:xfrm>
            <a:off x="436245" y="3164205"/>
            <a:ext cx="3223895" cy="1054100"/>
          </a:xfrm>
          <a:prstGeom prst="rect">
            <a:avLst/>
          </a:prstGeom>
          <a:noFill/>
        </p:spPr>
        <p:txBody>
          <a:bodyPr wrap="square" rtlCol="0">
            <a:noAutofit/>
          </a:bodyPr>
          <a:lstStyle/>
          <a:p>
            <a:pPr indent="0" algn="ctr" fontAlgn="auto">
              <a:lnSpc>
                <a:spcPct val="150000"/>
              </a:lnSpc>
            </a:pPr>
            <a:r>
              <a:rPr lang="zh-CN" altLang="en-US" b="1">
                <a:solidFill>
                  <a:srgbClr val="0070C0"/>
                </a:solidFill>
              </a:rPr>
              <a:t>Supervisor：Prof. </a:t>
            </a:r>
            <a:r>
              <a:rPr lang="en-US" altLang="zh-CN" b="1">
                <a:solidFill>
                  <a:srgbClr val="0070C0"/>
                </a:solidFill>
              </a:rPr>
              <a:t>Marcelo</a:t>
            </a:r>
            <a:endParaRPr lang="zh-CN" altLang="en-US" b="1">
              <a:solidFill>
                <a:srgbClr val="0070C0"/>
              </a:solidFill>
            </a:endParaRPr>
          </a:p>
          <a:p>
            <a:pPr indent="0" algn="ctr" fontAlgn="auto">
              <a:lnSpc>
                <a:spcPct val="150000"/>
              </a:lnSpc>
            </a:pPr>
            <a:r>
              <a:rPr lang="zh-CN" altLang="en-US" b="1">
                <a:solidFill>
                  <a:srgbClr val="0070C0"/>
                </a:solidFill>
              </a:rPr>
              <a:t>Session 2023/2024</a:t>
            </a:r>
          </a:p>
          <a:p>
            <a:pPr indent="0" algn="ctr" fontAlgn="auto">
              <a:lnSpc>
                <a:spcPct val="150000"/>
              </a:lnSpc>
            </a:pPr>
            <a:r>
              <a:rPr lang="zh-CN" altLang="en-US" b="1">
                <a:solidFill>
                  <a:srgbClr val="0070C0"/>
                </a:solidFill>
              </a:rPr>
              <a:t>09 Apr 2024</a:t>
            </a:r>
          </a:p>
        </p:txBody>
      </p:sp>
      <p:sp>
        <p:nvSpPr>
          <p:cNvPr id="20" name="灯片编号占位符 19"/>
          <p:cNvSpPr>
            <a:spLocks noGrp="1"/>
          </p:cNvSpPr>
          <p:nvPr>
            <p:ph type="sldNum" sz="quarter" idx="12"/>
          </p:nvPr>
        </p:nvSpPr>
        <p:spPr/>
        <p:txBody>
          <a:bodyPr/>
          <a:lstStyle/>
          <a:p>
            <a:fld id="{49AE70B2-8BF9-45C0-BB95-33D1B9D3A854}" type="slidenum">
              <a:rPr lang="zh-CN" altLang="en-US" smtClean="0"/>
              <a:t>1</a:t>
            </a:fld>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553720" y="2835275"/>
            <a:ext cx="3373120" cy="1198880"/>
          </a:xfrm>
          <a:prstGeom prst="rect">
            <a:avLst/>
          </a:prstGeom>
          <a:noFill/>
        </p:spPr>
        <p:txBody>
          <a:bodyPr wrap="square" rtlCol="0">
            <a:spAutoFit/>
          </a:bodyPr>
          <a:lstStyle/>
          <a:p>
            <a:r>
              <a:rPr lang="en-US" altLang="zh-CN" sz="2400" b="1">
                <a:solidFill>
                  <a:srgbClr val="0070C0"/>
                </a:solidFill>
              </a:rPr>
              <a:t>Part 2——Navigation</a:t>
            </a:r>
          </a:p>
          <a:p>
            <a:pPr algn="ctr"/>
            <a:endParaRPr lang="en-US" altLang="zh-CN" sz="2400" b="1">
              <a:solidFill>
                <a:srgbClr val="0070C0"/>
              </a:solidFill>
            </a:endParaRPr>
          </a:p>
          <a:p>
            <a:pPr algn="ctr"/>
            <a:r>
              <a:rPr lang="en-US" altLang="zh-CN" sz="2400" b="1">
                <a:solidFill>
                  <a:srgbClr val="0070C0"/>
                </a:solidFill>
              </a:rPr>
              <a:t>Contents</a:t>
            </a:r>
          </a:p>
        </p:txBody>
      </p:sp>
      <p:sp>
        <p:nvSpPr>
          <p:cNvPr id="14" name="文本框 13"/>
          <p:cNvSpPr txBox="1"/>
          <p:nvPr/>
        </p:nvSpPr>
        <p:spPr>
          <a:xfrm>
            <a:off x="6109970" y="288290"/>
            <a:ext cx="6336665" cy="6087110"/>
          </a:xfrm>
          <a:prstGeom prst="rect">
            <a:avLst/>
          </a:prstGeom>
          <a:noFill/>
        </p:spPr>
        <p:txBody>
          <a:bodyPr wrap="square" rtlCol="0">
            <a:noAutofit/>
          </a:bodyPr>
          <a:lstStyle/>
          <a:p>
            <a:pPr fontAlgn="auto">
              <a:lnSpc>
                <a:spcPct val="150000"/>
              </a:lnSpc>
            </a:pPr>
            <a:r>
              <a:rPr lang="en-US" b="1" dirty="0">
                <a:solidFill>
                  <a:srgbClr val="4874CB"/>
                </a:solidFill>
              </a:rPr>
              <a:t>2.1 </a:t>
            </a:r>
            <a:r>
              <a:rPr lang="en-US" altLang="zh-CN" b="1" dirty="0">
                <a:solidFill>
                  <a:srgbClr val="4874CB"/>
                </a:solidFill>
              </a:rPr>
              <a:t>Localization</a:t>
            </a:r>
          </a:p>
          <a:p>
            <a:pPr indent="457200" fontAlgn="auto">
              <a:lnSpc>
                <a:spcPct val="150000"/>
              </a:lnSpc>
            </a:pPr>
            <a:r>
              <a:rPr lang="en-US" altLang="zh-CN" b="1">
                <a:solidFill>
                  <a:srgbClr val="4874CB"/>
                </a:solidFill>
              </a:rPr>
              <a:t>· AMCL</a:t>
            </a:r>
          </a:p>
          <a:p>
            <a:pPr indent="457200" fontAlgn="auto">
              <a:lnSpc>
                <a:spcPct val="150000"/>
              </a:lnSpc>
            </a:pPr>
            <a:endParaRPr lang="en-US" altLang="zh-CN" b="1" dirty="0">
              <a:solidFill>
                <a:srgbClr val="4874CB"/>
              </a:solidFill>
            </a:endParaRPr>
          </a:p>
          <a:p>
            <a:pPr fontAlgn="auto">
              <a:lnSpc>
                <a:spcPct val="150000"/>
              </a:lnSpc>
            </a:pPr>
            <a:r>
              <a:rPr lang="en-US" altLang="zh-CN" b="1" dirty="0">
                <a:solidFill>
                  <a:srgbClr val="4874CB"/>
                </a:solidFill>
              </a:rPr>
              <a:t>2.2 Path Planning</a:t>
            </a:r>
          </a:p>
          <a:p>
            <a:pPr marL="0" lvl="1" indent="457200" fontAlgn="auto">
              <a:lnSpc>
                <a:spcPct val="150000"/>
              </a:lnSpc>
            </a:pPr>
            <a:r>
              <a:rPr lang="en-US" altLang="zh-CN" b="1" dirty="0">
                <a:solidFill>
                  <a:srgbClr val="4874CB"/>
                </a:solidFill>
                <a:sym typeface="+mn-ea"/>
              </a:rPr>
              <a:t>· </a:t>
            </a:r>
            <a:r>
              <a:rPr lang="en-US" altLang="zh-CN" b="1" dirty="0" err="1">
                <a:solidFill>
                  <a:srgbClr val="4874CB"/>
                </a:solidFill>
                <a:sym typeface="+mn-ea"/>
              </a:rPr>
              <a:t>Costmap</a:t>
            </a:r>
            <a:endParaRPr lang="en-US" altLang="zh-CN" b="1" dirty="0">
              <a:solidFill>
                <a:srgbClr val="4874CB"/>
              </a:solidFill>
              <a:sym typeface="+mn-ea"/>
            </a:endParaRPr>
          </a:p>
          <a:p>
            <a:pPr marL="0" lvl="1" indent="457200" fontAlgn="auto">
              <a:lnSpc>
                <a:spcPct val="150000"/>
              </a:lnSpc>
            </a:pPr>
            <a:r>
              <a:rPr lang="en-US" altLang="zh-CN" b="1" dirty="0">
                <a:solidFill>
                  <a:srgbClr val="4874CB"/>
                </a:solidFill>
                <a:sym typeface="+mn-ea"/>
              </a:rPr>
              <a:t>· Planning</a:t>
            </a:r>
          </a:p>
          <a:p>
            <a:pPr lvl="2" indent="457200" fontAlgn="auto">
              <a:lnSpc>
                <a:spcPct val="150000"/>
              </a:lnSpc>
            </a:pPr>
            <a:r>
              <a:rPr lang="en-US" altLang="zh-CN" b="1" dirty="0">
                <a:solidFill>
                  <a:srgbClr val="4874CB"/>
                </a:solidFill>
              </a:rPr>
              <a:t>Local planning——</a:t>
            </a:r>
            <a:r>
              <a:rPr lang="en-US" altLang="zh-CN" b="1" dirty="0">
                <a:solidFill>
                  <a:srgbClr val="4874CB"/>
                </a:solidFill>
                <a:sym typeface="+mn-ea"/>
              </a:rPr>
              <a:t>TEB</a:t>
            </a:r>
            <a:endParaRPr lang="en-US" altLang="zh-CN" b="1" dirty="0">
              <a:solidFill>
                <a:srgbClr val="4874CB"/>
              </a:solidFill>
            </a:endParaRPr>
          </a:p>
          <a:p>
            <a:pPr lvl="2" indent="457200" fontAlgn="auto">
              <a:lnSpc>
                <a:spcPct val="150000"/>
              </a:lnSpc>
            </a:pPr>
            <a:r>
              <a:rPr lang="en-US" altLang="zh-CN" b="1" dirty="0">
                <a:solidFill>
                  <a:srgbClr val="4874CB"/>
                </a:solidFill>
                <a:sym typeface="+mn-ea"/>
              </a:rPr>
              <a:t>Global planning——Global planner</a:t>
            </a:r>
            <a:endParaRPr lang="en-US" altLang="zh-CN" b="1" dirty="0">
              <a:solidFill>
                <a:srgbClr val="4874CB"/>
              </a:solidFill>
            </a:endParaRPr>
          </a:p>
          <a:p>
            <a:pPr indent="457200" fontAlgn="auto">
              <a:lnSpc>
                <a:spcPct val="150000"/>
              </a:lnSpc>
            </a:pPr>
            <a:r>
              <a:rPr lang="en-US" altLang="zh-CN" b="1" dirty="0">
                <a:solidFill>
                  <a:srgbClr val="4874CB"/>
                </a:solidFill>
                <a:sym typeface="+mn-ea"/>
              </a:rPr>
              <a:t>· Navigate to ‘1’ in random boxes</a:t>
            </a:r>
          </a:p>
          <a:p>
            <a:pPr indent="457200" fontAlgn="auto">
              <a:lnSpc>
                <a:spcPct val="150000"/>
              </a:lnSpc>
            </a:pPr>
            <a:r>
              <a:rPr lang="en-US" altLang="zh-CN" b="1" dirty="0">
                <a:solidFill>
                  <a:srgbClr val="4874CB"/>
                </a:solidFill>
                <a:sym typeface="+mn-ea"/>
              </a:rPr>
              <a:t>· Specific operation process</a:t>
            </a:r>
          </a:p>
          <a:p>
            <a:pPr indent="457200" fontAlgn="auto">
              <a:lnSpc>
                <a:spcPct val="150000"/>
              </a:lnSpc>
            </a:pPr>
            <a:endParaRPr lang="en-US" altLang="zh-CN" b="1" dirty="0">
              <a:solidFill>
                <a:srgbClr val="4874CB"/>
              </a:solidFill>
              <a:sym typeface="+mn-ea"/>
            </a:endParaRPr>
          </a:p>
          <a:p>
            <a:pPr marL="0" lvl="0" indent="0" fontAlgn="auto">
              <a:lnSpc>
                <a:spcPct val="150000"/>
              </a:lnSpc>
              <a:buNone/>
            </a:pPr>
            <a:r>
              <a:rPr lang="en-US" altLang="zh-CN" b="1" dirty="0">
                <a:solidFill>
                  <a:srgbClr val="4874CB"/>
                </a:solidFill>
                <a:sym typeface="+mn-ea"/>
              </a:rPr>
              <a:t>2.3 Results and Discussion</a:t>
            </a:r>
          </a:p>
          <a:p>
            <a:pPr indent="457200" fontAlgn="auto">
              <a:lnSpc>
                <a:spcPct val="150000"/>
              </a:lnSpc>
            </a:pPr>
            <a:endParaRPr lang="en-US" altLang="zh-CN" b="1" dirty="0">
              <a:solidFill>
                <a:srgbClr val="4874CB"/>
              </a:solidFill>
            </a:endParaRPr>
          </a:p>
          <a:p>
            <a:pPr lvl="0" indent="0" fontAlgn="auto">
              <a:lnSpc>
                <a:spcPct val="150000"/>
              </a:lnSpc>
              <a:buNone/>
            </a:pPr>
            <a:endParaRPr lang="en-US" altLang="zh-CN" b="1" dirty="0">
              <a:solidFill>
                <a:srgbClr val="4874CB"/>
              </a:solidFill>
            </a:endParaRPr>
          </a:p>
        </p:txBody>
      </p:sp>
      <p:sp>
        <p:nvSpPr>
          <p:cNvPr id="5" name="灯片编号占位符 4"/>
          <p:cNvSpPr>
            <a:spLocks noGrp="1"/>
          </p:cNvSpPr>
          <p:nvPr>
            <p:ph type="sldNum" sz="quarter" idx="12"/>
          </p:nvPr>
        </p:nvSpPr>
        <p:spPr/>
        <p:txBody>
          <a:bodyPr/>
          <a:lstStyle/>
          <a:p>
            <a:fld id="{49AE70B2-8BF9-45C0-BB95-33D1B9D3A854}" type="slidenum">
              <a:rPr lang="zh-CN" altLang="en-US" smtClean="0"/>
              <a:t>10</a:t>
            </a:fld>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63220" y="239395"/>
            <a:ext cx="4480560" cy="1198880"/>
          </a:xfrm>
          <a:prstGeom prst="rect">
            <a:avLst/>
          </a:prstGeom>
          <a:noFill/>
        </p:spPr>
        <p:txBody>
          <a:bodyPr wrap="square" rtlCol="0">
            <a:spAutoFit/>
          </a:bodyPr>
          <a:lstStyle/>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rPr>
              <a:t>Navigation——Localization </a:t>
            </a:r>
          </a:p>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rPr>
              <a:t>· AMCL</a:t>
            </a:r>
          </a:p>
        </p:txBody>
      </p:sp>
      <p:sp>
        <p:nvSpPr>
          <p:cNvPr id="3" name="文本框 2"/>
          <p:cNvSpPr txBox="1"/>
          <p:nvPr/>
        </p:nvSpPr>
        <p:spPr>
          <a:xfrm>
            <a:off x="975360" y="2002790"/>
            <a:ext cx="3507740" cy="2513330"/>
          </a:xfrm>
          <a:prstGeom prst="rect">
            <a:avLst/>
          </a:prstGeom>
          <a:noFill/>
        </p:spPr>
        <p:txBody>
          <a:bodyPr wrap="square" rtlCol="0">
            <a:noAutofit/>
          </a:bodyPr>
          <a:lstStyle/>
          <a:p>
            <a:pPr indent="0" fontAlgn="auto">
              <a:lnSpc>
                <a:spcPct val="200000"/>
              </a:lnSpc>
            </a:pPr>
            <a:r>
              <a:rPr lang="en-US" altLang="zh-CN" b="1">
                <a:solidFill>
                  <a:schemeClr val="accent1">
                    <a:lumMod val="75000"/>
                  </a:schemeClr>
                </a:solidFill>
              </a:rPr>
              <a:t>·Particle filtering</a:t>
            </a:r>
          </a:p>
          <a:p>
            <a:pPr indent="0" fontAlgn="auto">
              <a:lnSpc>
                <a:spcPct val="200000"/>
              </a:lnSpc>
            </a:pPr>
            <a:r>
              <a:rPr lang="en-US" altLang="zh-CN" b="1">
                <a:solidFill>
                  <a:schemeClr val="accent1">
                    <a:lumMod val="75000"/>
                  </a:schemeClr>
                </a:solidFill>
              </a:rPr>
              <a:t>·Initial particle and weight</a:t>
            </a:r>
          </a:p>
          <a:p>
            <a:pPr indent="0" fontAlgn="auto">
              <a:lnSpc>
                <a:spcPct val="200000"/>
              </a:lnSpc>
            </a:pPr>
            <a:r>
              <a:rPr lang="en-US" altLang="zh-CN" b="1">
                <a:solidFill>
                  <a:schemeClr val="accent1">
                    <a:lumMod val="75000"/>
                  </a:schemeClr>
                </a:solidFill>
              </a:rPr>
              <a:t>·Update weight and resample</a:t>
            </a:r>
          </a:p>
          <a:p>
            <a:pPr indent="0" fontAlgn="auto">
              <a:lnSpc>
                <a:spcPct val="200000"/>
              </a:lnSpc>
            </a:pPr>
            <a:r>
              <a:rPr lang="en-US" altLang="zh-CN" b="1">
                <a:solidFill>
                  <a:schemeClr val="accent1">
                    <a:lumMod val="75000"/>
                  </a:schemeClr>
                </a:solidFill>
              </a:rPr>
              <a:t>·Estimate probable location</a:t>
            </a:r>
          </a:p>
        </p:txBody>
      </p:sp>
      <p:sp>
        <p:nvSpPr>
          <p:cNvPr id="7" name="灯片编号占位符 6"/>
          <p:cNvSpPr>
            <a:spLocks noGrp="1"/>
          </p:cNvSpPr>
          <p:nvPr>
            <p:ph type="sldNum" sz="quarter" idx="12"/>
          </p:nvPr>
        </p:nvSpPr>
        <p:spPr/>
        <p:txBody>
          <a:bodyPr/>
          <a:lstStyle/>
          <a:p>
            <a:fld id="{49AE70B2-8BF9-45C0-BB95-33D1B9D3A854}" type="slidenum">
              <a:rPr lang="zh-CN" altLang="en-US" smtClean="0"/>
              <a:t>11</a:t>
            </a:fld>
            <a:endParaRPr lang="zh-CN" altLang="en-US"/>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87374"/>
            <a:ext cx="3996506" cy="4217003"/>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4" name="文本框 3"/>
          <p:cNvSpPr txBox="1"/>
          <p:nvPr/>
        </p:nvSpPr>
        <p:spPr>
          <a:xfrm>
            <a:off x="363220" y="239395"/>
            <a:ext cx="7527925" cy="577850"/>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rPr>
              <a:t>Navigation——</a:t>
            </a:r>
            <a:r>
              <a:rPr lang="en-US" altLang="zh-CN" sz="2400" b="1" dirty="0">
                <a:solidFill>
                  <a:schemeClr val="accent1"/>
                </a:solidFill>
                <a:effectLst>
                  <a:outerShdw blurRad="38100" dist="25400" dir="5400000" algn="ctr" rotWithShape="0">
                    <a:srgbClr val="6E747A">
                      <a:alpha val="43000"/>
                    </a:srgbClr>
                  </a:outerShdw>
                </a:effectLst>
                <a:cs typeface="+mn-lt"/>
                <a:sym typeface="+mn-ea"/>
              </a:rPr>
              <a:t>Path Planning</a:t>
            </a:r>
            <a:endParaRPr lang="en-US" altLang="zh-CN" sz="2400" b="1" dirty="0">
              <a:solidFill>
                <a:schemeClr val="accent1"/>
              </a:solidFill>
              <a:effectLst>
                <a:outerShdw blurRad="38100" dist="25400" dir="5400000" algn="ctr" rotWithShape="0">
                  <a:srgbClr val="6E747A">
                    <a:alpha val="43000"/>
                  </a:srgbClr>
                </a:outerShdw>
              </a:effectLst>
              <a:cs typeface="+mn-lt"/>
            </a:endParaRPr>
          </a:p>
        </p:txBody>
      </p:sp>
      <p:sp>
        <p:nvSpPr>
          <p:cNvPr id="5" name="文本框 4"/>
          <p:cNvSpPr txBox="1"/>
          <p:nvPr/>
        </p:nvSpPr>
        <p:spPr>
          <a:xfrm>
            <a:off x="363219" y="1115834"/>
            <a:ext cx="6648219" cy="5924699"/>
          </a:xfrm>
          <a:prstGeom prst="rect">
            <a:avLst/>
          </a:prstGeom>
          <a:noFill/>
        </p:spPr>
        <p:txBody>
          <a:bodyPr wrap="square" rtlCol="0">
            <a:spAutoFit/>
          </a:bodyPr>
          <a:lstStyle/>
          <a:p>
            <a:r>
              <a:rPr lang="en-US" altLang="zh-CN" sz="2000" b="1" dirty="0">
                <a:solidFill>
                  <a:schemeClr val="accent1"/>
                </a:solidFill>
                <a:effectLst>
                  <a:outerShdw blurRad="38100" dist="25400" dir="5400000" algn="ctr" rotWithShape="0">
                    <a:srgbClr val="6E747A">
                      <a:alpha val="43000"/>
                    </a:srgbClr>
                  </a:outerShdw>
                </a:effectLst>
                <a:cs typeface="+mn-lt"/>
                <a:sym typeface="+mn-ea"/>
              </a:rPr>
              <a:t>· </a:t>
            </a:r>
            <a:r>
              <a:rPr lang="en-US" altLang="zh-CN" sz="2000" b="1" dirty="0" err="1">
                <a:solidFill>
                  <a:schemeClr val="accent1"/>
                </a:solidFill>
                <a:effectLst>
                  <a:outerShdw blurRad="38100" dist="25400" dir="5400000" algn="ctr" rotWithShape="0">
                    <a:srgbClr val="6E747A">
                      <a:alpha val="43000"/>
                    </a:srgbClr>
                  </a:outerShdw>
                </a:effectLst>
                <a:cs typeface="+mn-lt"/>
                <a:sym typeface="+mn-ea"/>
              </a:rPr>
              <a:t>Costmap</a:t>
            </a:r>
            <a:endParaRPr lang="en-US" altLang="zh-CN" sz="2000" b="1" dirty="0">
              <a:solidFill>
                <a:schemeClr val="accent1"/>
              </a:solidFill>
              <a:effectLst>
                <a:outerShdw blurRad="38100" dist="25400" dir="5400000" algn="ctr" rotWithShape="0">
                  <a:srgbClr val="6E747A">
                    <a:alpha val="43000"/>
                  </a:srgbClr>
                </a:outerShdw>
              </a:effectLst>
              <a:cs typeface="+mn-lt"/>
              <a:sym typeface="+mn-ea"/>
            </a:endParaRPr>
          </a:p>
          <a:p>
            <a:pPr marL="800100" lvl="1" indent="-342900">
              <a:lnSpc>
                <a:spcPct val="150000"/>
              </a:lnSpc>
              <a:buFont typeface="Arial" panose="020B0604020202020204" pitchFamily="34" charset="0"/>
              <a:buChar char="•"/>
            </a:pPr>
            <a:r>
              <a:rPr lang="en-US" altLang="zh-CN" b="1" dirty="0">
                <a:solidFill>
                  <a:srgbClr val="4874CB"/>
                </a:solidFill>
                <a:sym typeface="+mn-ea"/>
              </a:rPr>
              <a:t>Local cost map for local planner</a:t>
            </a:r>
          </a:p>
          <a:p>
            <a:pPr marL="800100" lvl="1" indent="-342900">
              <a:lnSpc>
                <a:spcPct val="150000"/>
              </a:lnSpc>
              <a:buFont typeface="Arial" panose="020B0604020202020204" pitchFamily="34" charset="0"/>
              <a:buChar char="•"/>
            </a:pPr>
            <a:r>
              <a:rPr lang="en-US" altLang="zh-CN" b="1" dirty="0">
                <a:solidFill>
                  <a:srgbClr val="4874CB"/>
                </a:solidFill>
                <a:sym typeface="+mn-ea"/>
              </a:rPr>
              <a:t>Global </a:t>
            </a:r>
            <a:r>
              <a:rPr lang="en-US" altLang="zh-CN" b="1" dirty="0" err="1">
                <a:solidFill>
                  <a:srgbClr val="4874CB"/>
                </a:solidFill>
                <a:sym typeface="+mn-ea"/>
              </a:rPr>
              <a:t>cosmap</a:t>
            </a:r>
            <a:r>
              <a:rPr lang="en-US" altLang="zh-CN" b="1" dirty="0">
                <a:solidFill>
                  <a:srgbClr val="4874CB"/>
                </a:solidFill>
                <a:sym typeface="+mn-ea"/>
              </a:rPr>
              <a:t> for global planner</a:t>
            </a:r>
          </a:p>
          <a:p>
            <a:pPr marL="800100" lvl="1" indent="-342900">
              <a:lnSpc>
                <a:spcPct val="150000"/>
              </a:lnSpc>
              <a:buFont typeface="Arial" panose="020B0604020202020204" pitchFamily="34" charset="0"/>
              <a:buChar char="•"/>
            </a:pPr>
            <a:r>
              <a:rPr lang="en-US" altLang="zh-CN" b="1" dirty="0">
                <a:solidFill>
                  <a:srgbClr val="4874CB"/>
                </a:solidFill>
                <a:sym typeface="+mn-ea"/>
              </a:rPr>
              <a:t>Composed of multiple layers</a:t>
            </a:r>
          </a:p>
          <a:p>
            <a:pPr marL="800100" lvl="1" indent="-342900">
              <a:buFont typeface="Arial" panose="020B0604020202020204" pitchFamily="34" charset="0"/>
              <a:buChar char="•"/>
            </a:pPr>
            <a:endParaRPr lang="en-US" altLang="zh-CN" sz="2000" b="1" dirty="0">
              <a:solidFill>
                <a:schemeClr val="accent1"/>
              </a:solidFill>
              <a:effectLst>
                <a:outerShdw blurRad="38100" dist="25400" dir="5400000" algn="ctr" rotWithShape="0">
                  <a:srgbClr val="6E747A">
                    <a:alpha val="43000"/>
                  </a:srgbClr>
                </a:outerShdw>
              </a:effectLst>
              <a:cs typeface="+mn-lt"/>
              <a:sym typeface="+mn-ea"/>
            </a:endParaRPr>
          </a:p>
          <a:p>
            <a:pPr marL="0" lvl="1" indent="-342900">
              <a:buFont typeface="Arial" panose="020B0604020202020204" pitchFamily="34" charset="0"/>
              <a:buChar char="•"/>
            </a:pPr>
            <a:r>
              <a:rPr lang="en-US" altLang="zh-CN" sz="2000" b="1" dirty="0">
                <a:solidFill>
                  <a:schemeClr val="accent1"/>
                </a:solidFill>
                <a:effectLst>
                  <a:outerShdw blurRad="38100" dist="25400" dir="5400000" algn="ctr" rotWithShape="0">
                    <a:srgbClr val="6E747A">
                      <a:alpha val="43000"/>
                    </a:srgbClr>
                  </a:outerShdw>
                </a:effectLst>
                <a:cs typeface="+mn-lt"/>
                <a:sym typeface="+mn-ea"/>
              </a:rPr>
              <a:t>Layers</a:t>
            </a:r>
          </a:p>
          <a:p>
            <a:pPr marL="800100" lvl="1" indent="-342900">
              <a:lnSpc>
                <a:spcPct val="150000"/>
              </a:lnSpc>
              <a:buFont typeface="Arial" panose="020B0604020202020204" pitchFamily="34" charset="0"/>
              <a:buChar char="•"/>
            </a:pPr>
            <a:r>
              <a:rPr lang="en-US" altLang="zh-CN" b="1" dirty="0">
                <a:solidFill>
                  <a:srgbClr val="4874CB"/>
                </a:solidFill>
              </a:rPr>
              <a:t>Static Map Layer</a:t>
            </a:r>
            <a:r>
              <a:rPr lang="zh-CN" altLang="zh-CN" b="1" dirty="0">
                <a:solidFill>
                  <a:srgbClr val="4874CB"/>
                </a:solidFill>
              </a:rPr>
              <a:t>：</a:t>
            </a:r>
            <a:r>
              <a:rPr lang="en-US" altLang="zh-CN" b="1" dirty="0">
                <a:solidFill>
                  <a:srgbClr val="4874CB"/>
                </a:solidFill>
              </a:rPr>
              <a:t>static map constructed by SLAM.</a:t>
            </a:r>
          </a:p>
          <a:p>
            <a:pPr marL="800100" lvl="1" indent="-342900">
              <a:lnSpc>
                <a:spcPct val="150000"/>
              </a:lnSpc>
              <a:buFont typeface="Arial" panose="020B0604020202020204" pitchFamily="34" charset="0"/>
              <a:buChar char="•"/>
            </a:pPr>
            <a:r>
              <a:rPr lang="en-US" altLang="zh-CN" b="1" dirty="0">
                <a:solidFill>
                  <a:srgbClr val="4874CB"/>
                </a:solidFill>
              </a:rPr>
              <a:t>Obstacle Map Layer</a:t>
            </a:r>
            <a:r>
              <a:rPr lang="zh-CN" altLang="zh-CN" b="1" dirty="0">
                <a:solidFill>
                  <a:srgbClr val="4874CB"/>
                </a:solidFill>
              </a:rPr>
              <a:t>：</a:t>
            </a:r>
            <a:r>
              <a:rPr lang="en-US" altLang="zh-CN" b="1" dirty="0">
                <a:solidFill>
                  <a:srgbClr val="4874CB"/>
                </a:solidFill>
              </a:rPr>
              <a:t>obstacle map detected by sensors, for example lidar.</a:t>
            </a:r>
          </a:p>
          <a:p>
            <a:pPr marL="800100" lvl="1" indent="-342900">
              <a:lnSpc>
                <a:spcPct val="150000"/>
              </a:lnSpc>
              <a:buFont typeface="Arial" panose="020B0604020202020204" pitchFamily="34" charset="0"/>
              <a:buChar char="•"/>
            </a:pPr>
            <a:r>
              <a:rPr lang="en-US" altLang="zh-CN" b="1" dirty="0">
                <a:solidFill>
                  <a:srgbClr val="4874CB"/>
                </a:solidFill>
              </a:rPr>
              <a:t>Inflation Layer</a:t>
            </a:r>
            <a:r>
              <a:rPr lang="zh-CN" altLang="zh-CN" b="1" dirty="0">
                <a:solidFill>
                  <a:srgbClr val="4874CB"/>
                </a:solidFill>
              </a:rPr>
              <a:t>：</a:t>
            </a:r>
            <a:r>
              <a:rPr lang="en-US" altLang="zh-CN" b="1" dirty="0">
                <a:solidFill>
                  <a:srgbClr val="4874CB"/>
                </a:solidFill>
              </a:rPr>
              <a:t>outward expansion area from each other layers, collision prevention.</a:t>
            </a:r>
          </a:p>
          <a:p>
            <a:pPr marL="800100" lvl="1" indent="-342900">
              <a:lnSpc>
                <a:spcPct val="150000"/>
              </a:lnSpc>
              <a:buFont typeface="Arial" panose="020B0604020202020204" pitchFamily="34" charset="0"/>
              <a:buChar char="•"/>
            </a:pPr>
            <a:r>
              <a:rPr lang="en-US" altLang="zh-CN" b="1" dirty="0">
                <a:solidFill>
                  <a:srgbClr val="4874CB"/>
                </a:solidFill>
              </a:rPr>
              <a:t>Other Layers</a:t>
            </a:r>
            <a:r>
              <a:rPr lang="zh-CN" altLang="zh-CN" b="1" dirty="0">
                <a:solidFill>
                  <a:srgbClr val="4874CB"/>
                </a:solidFill>
              </a:rPr>
              <a:t>：</a:t>
            </a:r>
            <a:r>
              <a:rPr lang="en-US" altLang="zh-CN" b="1" dirty="0">
                <a:solidFill>
                  <a:srgbClr val="4874CB"/>
                </a:solidFill>
              </a:rPr>
              <a:t>customized shaped </a:t>
            </a:r>
            <a:r>
              <a:rPr lang="en-US" altLang="zh-CN" b="1" dirty="0" err="1">
                <a:solidFill>
                  <a:srgbClr val="4874CB"/>
                </a:solidFill>
              </a:rPr>
              <a:t>costmap</a:t>
            </a:r>
            <a:endParaRPr lang="zh-CN" altLang="zh-CN" b="1" dirty="0">
              <a:solidFill>
                <a:srgbClr val="4874CB"/>
              </a:solidFill>
            </a:endParaRPr>
          </a:p>
          <a:p>
            <a:r>
              <a:rPr lang="en-US" altLang="zh-CN" sz="2000" b="1" dirty="0">
                <a:solidFill>
                  <a:schemeClr val="accent1"/>
                </a:solidFill>
                <a:effectLst>
                  <a:outerShdw blurRad="38100" dist="25400" dir="5400000" algn="ctr" rotWithShape="0">
                    <a:srgbClr val="6E747A">
                      <a:alpha val="43000"/>
                    </a:srgbClr>
                  </a:outerShdw>
                </a:effectLst>
                <a:cs typeface="+mn-lt"/>
              </a:rPr>
              <a:t> </a:t>
            </a:r>
          </a:p>
          <a:p>
            <a:endParaRPr lang="en-US" altLang="zh-CN" sz="2000" b="1" dirty="0">
              <a:solidFill>
                <a:schemeClr val="accent1"/>
              </a:solidFill>
              <a:effectLst>
                <a:outerShdw blurRad="38100" dist="25400" dir="5400000" algn="ctr" rotWithShape="0">
                  <a:srgbClr val="6E747A">
                    <a:alpha val="43000"/>
                  </a:srgbClr>
                </a:outerShdw>
              </a:effectLst>
              <a:cs typeface="+mn-lt"/>
            </a:endParaRPr>
          </a:p>
          <a:p>
            <a:endParaRPr lang="en-US" altLang="zh-CN" sz="2000" b="1" dirty="0">
              <a:solidFill>
                <a:schemeClr val="accent1"/>
              </a:solidFill>
              <a:effectLst>
                <a:outerShdw blurRad="38100" dist="25400" dir="5400000" algn="ctr" rotWithShape="0">
                  <a:srgbClr val="6E747A">
                    <a:alpha val="43000"/>
                  </a:srgbClr>
                </a:outerShdw>
              </a:effectLst>
              <a:cs typeface="+mn-lt"/>
            </a:endParaRPr>
          </a:p>
          <a:p>
            <a:endParaRPr lang="zh-CN" altLang="en-US" sz="1600" b="1" dirty="0">
              <a:solidFill>
                <a:schemeClr val="accent1">
                  <a:lumMod val="75000"/>
                </a:schemeClr>
              </a:solidFill>
            </a:endParaRPr>
          </a:p>
        </p:txBody>
      </p:sp>
      <p:sp>
        <p:nvSpPr>
          <p:cNvPr id="8" name="灯片编号占位符 5"/>
          <p:cNvSpPr>
            <a:spLocks noGrp="1"/>
          </p:cNvSpPr>
          <p:nvPr/>
        </p:nvSpPr>
        <p:spPr>
          <a:xfrm>
            <a:off x="9004600" y="6441400"/>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defRPr sz="1000" kern="12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t>12</a:t>
            </a:fld>
            <a:endParaRPr lang="zh-CN" altLang="en-US"/>
          </a:p>
        </p:txBody>
      </p:sp>
      <p:sp>
        <p:nvSpPr>
          <p:cNvPr id="10" name="左大括号 9"/>
          <p:cNvSpPr/>
          <p:nvPr/>
        </p:nvSpPr>
        <p:spPr>
          <a:xfrm>
            <a:off x="8119833" y="617550"/>
            <a:ext cx="227181" cy="1019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8367251" y="526953"/>
            <a:ext cx="331347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4874CB"/>
                </a:solidFill>
              </a:rPr>
              <a:t>Static layer</a:t>
            </a:r>
          </a:p>
          <a:p>
            <a:pPr marL="285750" indent="-285750">
              <a:buFont typeface="Arial" panose="020B0604020202020204" pitchFamily="34" charset="0"/>
              <a:buChar char="•"/>
            </a:pPr>
            <a:r>
              <a:rPr lang="en-US" altLang="zh-CN" b="1" dirty="0">
                <a:solidFill>
                  <a:srgbClr val="4874CB"/>
                </a:solidFill>
              </a:rPr>
              <a:t>Obstacle layer</a:t>
            </a:r>
          </a:p>
          <a:p>
            <a:pPr marL="285750" indent="-285750">
              <a:buFont typeface="Arial" panose="020B0604020202020204" pitchFamily="34" charset="0"/>
              <a:buChar char="•"/>
            </a:pPr>
            <a:r>
              <a:rPr lang="en-US" altLang="zh-CN" b="1" dirty="0">
                <a:solidFill>
                  <a:srgbClr val="4874CB"/>
                </a:solidFill>
              </a:rPr>
              <a:t>Inflation layer</a:t>
            </a:r>
          </a:p>
          <a:p>
            <a:pPr marL="285750" indent="-285750">
              <a:buFont typeface="Arial" panose="020B0604020202020204" pitchFamily="34" charset="0"/>
              <a:buChar char="•"/>
            </a:pPr>
            <a:r>
              <a:rPr lang="en-US" altLang="zh-CN" b="1" dirty="0">
                <a:solidFill>
                  <a:srgbClr val="4874CB"/>
                </a:solidFill>
              </a:rPr>
              <a:t>Prohibition layer</a:t>
            </a:r>
            <a:endParaRPr lang="zh-CN" altLang="en-US" b="1" dirty="0">
              <a:solidFill>
                <a:srgbClr val="4874CB"/>
              </a:solidFill>
            </a:endParaRPr>
          </a:p>
        </p:txBody>
      </p:sp>
      <p:sp>
        <p:nvSpPr>
          <p:cNvPr id="12" name="文本框 11"/>
          <p:cNvSpPr txBox="1"/>
          <p:nvPr/>
        </p:nvSpPr>
        <p:spPr>
          <a:xfrm>
            <a:off x="7011438" y="838835"/>
            <a:ext cx="1335576" cy="646331"/>
          </a:xfrm>
          <a:prstGeom prst="rect">
            <a:avLst/>
          </a:prstGeom>
          <a:noFill/>
        </p:spPr>
        <p:txBody>
          <a:bodyPr wrap="square" rtlCol="0">
            <a:spAutoFit/>
          </a:bodyPr>
          <a:lstStyle/>
          <a:p>
            <a:r>
              <a:rPr lang="en-US" altLang="zh-CN" b="1" dirty="0">
                <a:solidFill>
                  <a:srgbClr val="4874CB"/>
                </a:solidFill>
              </a:rPr>
              <a:t>Global </a:t>
            </a:r>
            <a:r>
              <a:rPr lang="en-US" altLang="zh-CN" b="1" dirty="0" err="1">
                <a:solidFill>
                  <a:srgbClr val="4874CB"/>
                </a:solidFill>
              </a:rPr>
              <a:t>Costmap</a:t>
            </a:r>
            <a:endParaRPr lang="zh-CN" altLang="en-US" b="1" dirty="0">
              <a:solidFill>
                <a:srgbClr val="4874CB"/>
              </a:solidFill>
            </a:endParaRPr>
          </a:p>
        </p:txBody>
      </p:sp>
      <p:sp>
        <p:nvSpPr>
          <p:cNvPr id="15" name="左大括号 14"/>
          <p:cNvSpPr/>
          <p:nvPr/>
        </p:nvSpPr>
        <p:spPr>
          <a:xfrm>
            <a:off x="8140070" y="2015423"/>
            <a:ext cx="227181" cy="1019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8387488" y="1924826"/>
            <a:ext cx="331347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FF0000"/>
                </a:solidFill>
              </a:rPr>
              <a:t>Static layer</a:t>
            </a:r>
          </a:p>
          <a:p>
            <a:pPr marL="285750" indent="-285750">
              <a:buFont typeface="Arial" panose="020B0604020202020204" pitchFamily="34" charset="0"/>
              <a:buChar char="•"/>
            </a:pPr>
            <a:r>
              <a:rPr lang="en-US" altLang="zh-CN" b="1" dirty="0">
                <a:solidFill>
                  <a:srgbClr val="4874CB"/>
                </a:solidFill>
              </a:rPr>
              <a:t>Obstacle layer</a:t>
            </a:r>
          </a:p>
          <a:p>
            <a:pPr marL="285750" indent="-285750">
              <a:buFont typeface="Arial" panose="020B0604020202020204" pitchFamily="34" charset="0"/>
              <a:buChar char="•"/>
            </a:pPr>
            <a:r>
              <a:rPr lang="en-US" altLang="zh-CN" b="1" dirty="0">
                <a:solidFill>
                  <a:srgbClr val="4874CB"/>
                </a:solidFill>
              </a:rPr>
              <a:t>Inflation layer</a:t>
            </a:r>
          </a:p>
          <a:p>
            <a:pPr marL="285750" indent="-285750">
              <a:buFont typeface="Arial" panose="020B0604020202020204" pitchFamily="34" charset="0"/>
              <a:buChar char="•"/>
            </a:pPr>
            <a:r>
              <a:rPr lang="en-US" altLang="zh-CN" b="1" dirty="0">
                <a:solidFill>
                  <a:srgbClr val="4874CB"/>
                </a:solidFill>
              </a:rPr>
              <a:t>Prohibition layer</a:t>
            </a:r>
            <a:endParaRPr lang="zh-CN" altLang="en-US" b="1" dirty="0">
              <a:solidFill>
                <a:srgbClr val="4874CB"/>
              </a:solidFill>
            </a:endParaRPr>
          </a:p>
        </p:txBody>
      </p:sp>
      <p:sp>
        <p:nvSpPr>
          <p:cNvPr id="17" name="文本框 16"/>
          <p:cNvSpPr txBox="1"/>
          <p:nvPr/>
        </p:nvSpPr>
        <p:spPr>
          <a:xfrm>
            <a:off x="7031675" y="2236708"/>
            <a:ext cx="1335576" cy="646331"/>
          </a:xfrm>
          <a:prstGeom prst="rect">
            <a:avLst/>
          </a:prstGeom>
          <a:noFill/>
        </p:spPr>
        <p:txBody>
          <a:bodyPr wrap="square" rtlCol="0">
            <a:spAutoFit/>
          </a:bodyPr>
          <a:lstStyle/>
          <a:p>
            <a:r>
              <a:rPr lang="en-US" altLang="zh-CN" b="1" dirty="0">
                <a:solidFill>
                  <a:srgbClr val="4874CB"/>
                </a:solidFill>
              </a:rPr>
              <a:t>Local </a:t>
            </a:r>
            <a:r>
              <a:rPr lang="en-US" altLang="zh-CN" b="1" dirty="0" err="1">
                <a:solidFill>
                  <a:srgbClr val="4874CB"/>
                </a:solidFill>
              </a:rPr>
              <a:t>Costmap</a:t>
            </a:r>
            <a:endParaRPr lang="zh-CN" altLang="en-US" b="1" dirty="0">
              <a:solidFill>
                <a:srgbClr val="4874CB"/>
              </a:solidFill>
            </a:endParaRPr>
          </a:p>
        </p:txBody>
      </p:sp>
      <p:pic>
        <p:nvPicPr>
          <p:cNvPr id="18" name="图片 17" descr="IMG_256"/>
          <p:cNvPicPr>
            <a:picLocks noChangeAspect="1"/>
          </p:cNvPicPr>
          <p:nvPr/>
        </p:nvPicPr>
        <p:blipFill>
          <a:blip r:embed="rId4"/>
          <a:stretch>
            <a:fillRect/>
          </a:stretch>
        </p:blipFill>
        <p:spPr>
          <a:xfrm>
            <a:off x="7746981" y="3392170"/>
            <a:ext cx="2699999" cy="1924434"/>
          </a:xfrm>
          <a:prstGeom prst="rect">
            <a:avLst/>
          </a:prstGeom>
          <a:noFill/>
          <a:ln w="9525">
            <a:noFill/>
          </a:ln>
        </p:spPr>
      </p:pic>
      <p:sp>
        <p:nvSpPr>
          <p:cNvPr id="19" name="文本框 18"/>
          <p:cNvSpPr txBox="1"/>
          <p:nvPr/>
        </p:nvSpPr>
        <p:spPr>
          <a:xfrm>
            <a:off x="7891780" y="5416550"/>
            <a:ext cx="2409825" cy="368300"/>
          </a:xfrm>
          <a:prstGeom prst="rect">
            <a:avLst/>
          </a:prstGeom>
          <a:noFill/>
        </p:spPr>
        <p:txBody>
          <a:bodyPr wrap="square" rtlCol="0">
            <a:spAutoFit/>
          </a:bodyPr>
          <a:lstStyle/>
          <a:p>
            <a:r>
              <a:rPr lang="en-US" altLang="zh-CN" b="1" dirty="0">
                <a:solidFill>
                  <a:schemeClr val="accent1">
                    <a:lumMod val="75000"/>
                  </a:schemeClr>
                </a:solidFill>
              </a:rPr>
              <a:t>(Prohibition Layer)</a:t>
            </a:r>
          </a:p>
        </p:txBody>
      </p:sp>
      <p:sp>
        <p:nvSpPr>
          <p:cNvPr id="20" name="椭圆 19"/>
          <p:cNvSpPr/>
          <p:nvPr/>
        </p:nvSpPr>
        <p:spPr>
          <a:xfrm>
            <a:off x="8567363" y="3482768"/>
            <a:ext cx="310237" cy="104035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63220" y="239395"/>
            <a:ext cx="7527925" cy="1131848"/>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rPr>
              <a:t>Navigation——</a:t>
            </a:r>
            <a:r>
              <a:rPr lang="en-US" altLang="zh-CN" sz="2400" b="1" dirty="0">
                <a:solidFill>
                  <a:schemeClr val="accent1"/>
                </a:solidFill>
                <a:effectLst>
                  <a:outerShdw blurRad="38100" dist="25400" dir="5400000" algn="ctr" rotWithShape="0">
                    <a:srgbClr val="6E747A">
                      <a:alpha val="43000"/>
                    </a:srgbClr>
                  </a:outerShdw>
                </a:effectLst>
                <a:cs typeface="+mn-lt"/>
                <a:sym typeface="+mn-ea"/>
              </a:rPr>
              <a:t>Path Planning</a:t>
            </a:r>
            <a:endParaRPr lang="en-US" altLang="zh-CN" sz="2400" b="1" dirty="0">
              <a:solidFill>
                <a:schemeClr val="accent1"/>
              </a:solidFill>
              <a:effectLst>
                <a:outerShdw blurRad="38100" dist="25400" dir="5400000" algn="ctr" rotWithShape="0">
                  <a:srgbClr val="6E747A">
                    <a:alpha val="43000"/>
                  </a:srgbClr>
                </a:outerShdw>
              </a:effectLst>
              <a:cs typeface="+mn-lt"/>
            </a:endParaRPr>
          </a:p>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sym typeface="+mn-ea"/>
              </a:rPr>
              <a:t>· Local </a:t>
            </a:r>
            <a:r>
              <a:rPr lang="en-US" altLang="zh-CN" sz="2400" b="1" dirty="0" err="1">
                <a:solidFill>
                  <a:schemeClr val="accent1"/>
                </a:solidFill>
                <a:effectLst>
                  <a:outerShdw blurRad="38100" dist="25400" dir="5400000" algn="ctr" rotWithShape="0">
                    <a:srgbClr val="6E747A">
                      <a:alpha val="43000"/>
                    </a:srgbClr>
                  </a:outerShdw>
                </a:effectLst>
                <a:cs typeface="+mn-lt"/>
                <a:sym typeface="+mn-ea"/>
              </a:rPr>
              <a:t>costmap</a:t>
            </a:r>
            <a:r>
              <a:rPr lang="en-US" altLang="zh-CN" sz="2400" b="1" dirty="0">
                <a:solidFill>
                  <a:schemeClr val="accent1"/>
                </a:solidFill>
                <a:effectLst>
                  <a:outerShdw blurRad="38100" dist="25400" dir="5400000" algn="ctr" rotWithShape="0">
                    <a:srgbClr val="6E747A">
                      <a:alpha val="43000"/>
                    </a:srgbClr>
                  </a:outerShdw>
                </a:effectLst>
                <a:cs typeface="+mn-lt"/>
                <a:sym typeface="+mn-ea"/>
              </a:rPr>
              <a:t> and Global </a:t>
            </a:r>
            <a:r>
              <a:rPr lang="en-US" altLang="zh-CN" sz="2400" b="1" dirty="0" err="1">
                <a:solidFill>
                  <a:schemeClr val="accent1"/>
                </a:solidFill>
                <a:effectLst>
                  <a:outerShdw blurRad="38100" dist="25400" dir="5400000" algn="ctr" rotWithShape="0">
                    <a:srgbClr val="6E747A">
                      <a:alpha val="43000"/>
                    </a:srgbClr>
                  </a:outerShdw>
                </a:effectLst>
                <a:cs typeface="+mn-lt"/>
                <a:sym typeface="+mn-ea"/>
              </a:rPr>
              <a:t>cosmap</a:t>
            </a:r>
            <a:endParaRPr lang="en-US" altLang="zh-CN" sz="2400" b="1" dirty="0">
              <a:solidFill>
                <a:schemeClr val="accent1"/>
              </a:solidFill>
              <a:effectLst>
                <a:outerShdw blurRad="38100" dist="25400" dir="5400000" algn="ctr" rotWithShape="0">
                  <a:srgbClr val="6E747A">
                    <a:alpha val="43000"/>
                  </a:srgbClr>
                </a:outerShdw>
              </a:effectLst>
              <a:cs typeface="+mn-lt"/>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t>13</a:t>
            </a:fld>
            <a:endParaRPr lang="zh-CN" altLang="en-US"/>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255" y="1785620"/>
            <a:ext cx="3580130" cy="345186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655" y="1705610"/>
            <a:ext cx="3597910" cy="3446780"/>
          </a:xfrm>
          <a:prstGeom prst="rect">
            <a:avLst/>
          </a:prstGeom>
        </p:spPr>
      </p:pic>
      <p:sp>
        <p:nvSpPr>
          <p:cNvPr id="10" name="文本框 9"/>
          <p:cNvSpPr txBox="1"/>
          <p:nvPr/>
        </p:nvSpPr>
        <p:spPr>
          <a:xfrm>
            <a:off x="1860570" y="5388487"/>
            <a:ext cx="1976284" cy="368300"/>
          </a:xfrm>
          <a:prstGeom prst="rect">
            <a:avLst/>
          </a:prstGeom>
          <a:noFill/>
        </p:spPr>
        <p:txBody>
          <a:bodyPr wrap="square" rtlCol="0">
            <a:spAutoFit/>
          </a:bodyPr>
          <a:lstStyle/>
          <a:p>
            <a:r>
              <a:rPr lang="en-US" altLang="zh-CN" b="1" dirty="0">
                <a:solidFill>
                  <a:schemeClr val="accent1">
                    <a:lumMod val="75000"/>
                  </a:schemeClr>
                </a:solidFill>
              </a:rPr>
              <a:t>Local </a:t>
            </a:r>
            <a:r>
              <a:rPr lang="en-US" altLang="zh-CN" b="1" dirty="0" err="1">
                <a:solidFill>
                  <a:schemeClr val="accent1">
                    <a:lumMod val="75000"/>
                  </a:schemeClr>
                </a:solidFill>
              </a:rPr>
              <a:t>costmap</a:t>
            </a:r>
          </a:p>
        </p:txBody>
      </p:sp>
      <p:sp>
        <p:nvSpPr>
          <p:cNvPr id="11" name="文本框 10"/>
          <p:cNvSpPr txBox="1"/>
          <p:nvPr/>
        </p:nvSpPr>
        <p:spPr>
          <a:xfrm>
            <a:off x="7287321" y="5388487"/>
            <a:ext cx="1976284" cy="368300"/>
          </a:xfrm>
          <a:prstGeom prst="rect">
            <a:avLst/>
          </a:prstGeom>
          <a:noFill/>
        </p:spPr>
        <p:txBody>
          <a:bodyPr wrap="square" rtlCol="0">
            <a:spAutoFit/>
          </a:bodyPr>
          <a:lstStyle/>
          <a:p>
            <a:r>
              <a:rPr lang="en-US" altLang="zh-CN" b="1" dirty="0">
                <a:solidFill>
                  <a:schemeClr val="accent1">
                    <a:lumMod val="75000"/>
                  </a:schemeClr>
                </a:solidFill>
              </a:rPr>
              <a:t>Global </a:t>
            </a:r>
            <a:r>
              <a:rPr lang="en-US" altLang="zh-CN" b="1" dirty="0" err="1">
                <a:solidFill>
                  <a:schemeClr val="accent1">
                    <a:lumMod val="75000"/>
                  </a:schemeClr>
                </a:solidFill>
              </a:rPr>
              <a:t>costmap</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63220" y="239395"/>
            <a:ext cx="4938395" cy="1198880"/>
          </a:xfrm>
          <a:prstGeom prst="rect">
            <a:avLst/>
          </a:prstGeom>
          <a:noFill/>
        </p:spPr>
        <p:txBody>
          <a:bodyPr wrap="square" rtlCol="0">
            <a:spAutoFit/>
          </a:bodyPr>
          <a:lstStyle/>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rPr>
              <a:t>Navigation——Path Planning</a:t>
            </a:r>
          </a:p>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rPr>
              <a:t>· Local planning——TEB method</a:t>
            </a:r>
          </a:p>
        </p:txBody>
      </p:sp>
      <p:sp>
        <p:nvSpPr>
          <p:cNvPr id="6" name="文本框 5"/>
          <p:cNvSpPr txBox="1"/>
          <p:nvPr/>
        </p:nvSpPr>
        <p:spPr>
          <a:xfrm>
            <a:off x="543559" y="1860550"/>
            <a:ext cx="4577715" cy="2306955"/>
          </a:xfrm>
          <a:prstGeom prst="rect">
            <a:avLst/>
          </a:prstGeom>
          <a:noFill/>
        </p:spPr>
        <p:txBody>
          <a:bodyPr wrap="square" rtlCol="0">
            <a:spAutoFit/>
          </a:bodyPr>
          <a:lstStyle/>
          <a:p>
            <a:r>
              <a:rPr lang="en-US" altLang="zh-CN" b="1" dirty="0">
                <a:solidFill>
                  <a:schemeClr val="accent1">
                    <a:lumMod val="75000"/>
                  </a:schemeClr>
                </a:solidFill>
                <a:cs typeface="+mn-lt"/>
              </a:rPr>
              <a:t>· U</a:t>
            </a:r>
            <a:r>
              <a:rPr lang="zh-CN" altLang="en-US" b="1" dirty="0">
                <a:solidFill>
                  <a:schemeClr val="accent1">
                    <a:lumMod val="75000"/>
                  </a:schemeClr>
                </a:solidFill>
                <a:cs typeface="+mn-lt"/>
              </a:rPr>
              <a:t>s</a:t>
            </a:r>
            <a:r>
              <a:rPr lang="en-US" altLang="zh-CN" b="1" dirty="0" err="1">
                <a:solidFill>
                  <a:schemeClr val="accent1">
                    <a:lumMod val="75000"/>
                  </a:schemeClr>
                </a:solidFill>
                <a:cs typeface="+mn-lt"/>
              </a:rPr>
              <a:t>ing</a:t>
            </a:r>
            <a:r>
              <a:rPr lang="zh-CN" altLang="en-US" b="1" dirty="0">
                <a:solidFill>
                  <a:schemeClr val="accent1">
                    <a:lumMod val="75000"/>
                  </a:schemeClr>
                </a:solidFill>
                <a:cs typeface="+mn-lt"/>
              </a:rPr>
              <a:t> an elastic band to represent the robot's trajectory</a:t>
            </a:r>
          </a:p>
          <a:p>
            <a:endParaRPr lang="zh-CN" altLang="en-US" b="1" dirty="0">
              <a:solidFill>
                <a:schemeClr val="accent1">
                  <a:lumMod val="75000"/>
                </a:schemeClr>
              </a:solidFill>
              <a:cs typeface="+mn-lt"/>
            </a:endParaRPr>
          </a:p>
          <a:p>
            <a:r>
              <a:rPr lang="en-US" altLang="zh-CN" b="1" dirty="0">
                <a:solidFill>
                  <a:schemeClr val="accent1">
                    <a:lumMod val="75000"/>
                  </a:schemeClr>
                </a:solidFill>
                <a:cs typeface="+mn-lt"/>
              </a:rPr>
              <a:t>· A time parameterization method is used to represent the trajectory</a:t>
            </a:r>
          </a:p>
          <a:p>
            <a:endParaRPr lang="en-US" altLang="zh-CN" b="1" dirty="0">
              <a:solidFill>
                <a:schemeClr val="accent1">
                  <a:lumMod val="75000"/>
                </a:schemeClr>
              </a:solidFill>
              <a:cs typeface="+mn-lt"/>
            </a:endParaRPr>
          </a:p>
          <a:p>
            <a:r>
              <a:rPr lang="en-US" altLang="zh-CN" b="1" dirty="0">
                <a:solidFill>
                  <a:schemeClr val="accent1">
                    <a:lumMod val="75000"/>
                  </a:schemeClr>
                </a:solidFill>
                <a:cs typeface="+mn-lt"/>
              </a:rPr>
              <a:t>· TEB is implemented as one of the local planners in the </a:t>
            </a:r>
            <a:r>
              <a:rPr lang="en-US" altLang="zh-CN" b="1" dirty="0" err="1">
                <a:solidFill>
                  <a:schemeClr val="accent1">
                    <a:lumMod val="75000"/>
                  </a:schemeClr>
                </a:solidFill>
                <a:cs typeface="+mn-lt"/>
              </a:rPr>
              <a:t>move_base</a:t>
            </a:r>
            <a:r>
              <a:rPr lang="en-US" altLang="zh-CN" b="1" dirty="0">
                <a:solidFill>
                  <a:schemeClr val="accent1">
                    <a:lumMod val="75000"/>
                  </a:schemeClr>
                </a:solidFill>
                <a:cs typeface="+mn-lt"/>
              </a:rPr>
              <a:t> node in ROS</a:t>
            </a:r>
          </a:p>
        </p:txBody>
      </p:sp>
      <p:sp>
        <p:nvSpPr>
          <p:cNvPr id="7" name="灯片编号占位符 6"/>
          <p:cNvSpPr>
            <a:spLocks noGrp="1"/>
          </p:cNvSpPr>
          <p:nvPr>
            <p:ph type="sldNum" sz="quarter" idx="12"/>
          </p:nvPr>
        </p:nvSpPr>
        <p:spPr/>
        <p:txBody>
          <a:bodyPr/>
          <a:lstStyle/>
          <a:p>
            <a:fld id="{49AE70B2-8BF9-45C0-BB95-33D1B9D3A854}" type="slidenum">
              <a:rPr lang="zh-CN" altLang="en-US" smtClean="0"/>
              <a:t>14</a:t>
            </a:fld>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0697" y="226800"/>
            <a:ext cx="5375011" cy="5349128"/>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63220" y="239395"/>
            <a:ext cx="7527925" cy="1198880"/>
          </a:xfrm>
          <a:prstGeom prst="rect">
            <a:avLst/>
          </a:prstGeom>
          <a:noFill/>
        </p:spPr>
        <p:txBody>
          <a:bodyPr wrap="square" rtlCol="0">
            <a:spAutoFit/>
          </a:bodyPr>
          <a:lstStyle/>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rPr>
              <a:t>Navigation——</a:t>
            </a:r>
            <a:r>
              <a:rPr lang="en-US" altLang="zh-CN" sz="2400" b="1">
                <a:solidFill>
                  <a:schemeClr val="accent1"/>
                </a:solidFill>
                <a:effectLst>
                  <a:outerShdw blurRad="38100" dist="25400" dir="5400000" algn="ctr" rotWithShape="0">
                    <a:srgbClr val="6E747A">
                      <a:alpha val="43000"/>
                    </a:srgbClr>
                  </a:outerShdw>
                </a:effectLst>
                <a:cs typeface="+mn-lt"/>
                <a:sym typeface="+mn-ea"/>
              </a:rPr>
              <a:t>Path Planning</a:t>
            </a:r>
            <a:endParaRPr lang="en-US" altLang="zh-CN" sz="2400" b="1">
              <a:solidFill>
                <a:schemeClr val="accent1"/>
              </a:solidFill>
              <a:effectLst>
                <a:outerShdw blurRad="38100" dist="25400" dir="5400000" algn="ctr" rotWithShape="0">
                  <a:srgbClr val="6E747A">
                    <a:alpha val="43000"/>
                  </a:srgbClr>
                </a:outerShdw>
              </a:effectLst>
              <a:cs typeface="+mn-lt"/>
            </a:endParaRPr>
          </a:p>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sym typeface="+mn-ea"/>
              </a:rPr>
              <a:t>· Global planning——Global planner</a:t>
            </a:r>
            <a:r>
              <a:rPr lang="en-US" altLang="zh-CN" sz="2400" b="1">
                <a:solidFill>
                  <a:schemeClr val="accent1"/>
                </a:solidFill>
                <a:effectLst>
                  <a:outerShdw blurRad="38100" dist="25400" dir="5400000" algn="ctr" rotWithShape="0">
                    <a:srgbClr val="6E747A">
                      <a:alpha val="43000"/>
                    </a:srgbClr>
                  </a:outerShdw>
                </a:effectLst>
                <a:cs typeface="+mn-lt"/>
              </a:rPr>
              <a:t> </a:t>
            </a:r>
          </a:p>
        </p:txBody>
      </p:sp>
      <p:sp>
        <p:nvSpPr>
          <p:cNvPr id="7" name="文本框 6"/>
          <p:cNvSpPr txBox="1"/>
          <p:nvPr/>
        </p:nvSpPr>
        <p:spPr>
          <a:xfrm>
            <a:off x="363220" y="1647190"/>
            <a:ext cx="5101590" cy="1198880"/>
          </a:xfrm>
          <a:prstGeom prst="rect">
            <a:avLst/>
          </a:prstGeom>
          <a:noFill/>
        </p:spPr>
        <p:txBody>
          <a:bodyPr wrap="square" rtlCol="0">
            <a:spAutoFit/>
          </a:bodyPr>
          <a:lstStyle/>
          <a:p>
            <a:r>
              <a:rPr lang="en-US" altLang="zh-CN" b="1" dirty="0">
                <a:solidFill>
                  <a:schemeClr val="accent1">
                    <a:lumMod val="75000"/>
                  </a:schemeClr>
                </a:solidFill>
                <a:cs typeface="+mn-lt"/>
              </a:rPr>
              <a:t>· </a:t>
            </a:r>
            <a:r>
              <a:rPr lang="zh-CN" altLang="en-US" b="1" dirty="0">
                <a:solidFill>
                  <a:schemeClr val="accent1">
                    <a:lumMod val="75000"/>
                  </a:schemeClr>
                </a:solidFill>
                <a:cs typeface="+mn-lt"/>
              </a:rPr>
              <a:t>Global Planner provides an interface that can integrate different path planning algorithms according to user needs, such as the A* algorithm </a:t>
            </a:r>
            <a:r>
              <a:rPr lang="en-US" altLang="zh-CN" b="1" dirty="0">
                <a:solidFill>
                  <a:schemeClr val="accent1">
                    <a:lumMod val="75000"/>
                  </a:schemeClr>
                </a:solidFill>
                <a:cs typeface="+mn-lt"/>
              </a:rPr>
              <a:t>or Dijkstra algorithm</a:t>
            </a:r>
            <a:endParaRPr lang="zh-CN" altLang="en-US" b="1" dirty="0">
              <a:solidFill>
                <a:schemeClr val="accent1">
                  <a:lumMod val="75000"/>
                </a:schemeClr>
              </a:solidFill>
              <a:cs typeface="+mn-lt"/>
            </a:endParaRPr>
          </a:p>
        </p:txBody>
      </p:sp>
      <p:sp>
        <p:nvSpPr>
          <p:cNvPr id="8" name="文本框 7"/>
          <p:cNvSpPr txBox="1"/>
          <p:nvPr/>
        </p:nvSpPr>
        <p:spPr>
          <a:xfrm>
            <a:off x="363220" y="3054985"/>
            <a:ext cx="4497705" cy="369332"/>
          </a:xfrm>
          <a:prstGeom prst="rect">
            <a:avLst/>
          </a:prstGeom>
          <a:noFill/>
        </p:spPr>
        <p:txBody>
          <a:bodyPr wrap="square" rtlCol="0">
            <a:spAutoFit/>
          </a:bodyPr>
          <a:lstStyle/>
          <a:p>
            <a:r>
              <a:rPr lang="en-US" altLang="zh-CN" b="1" dirty="0">
                <a:solidFill>
                  <a:schemeClr val="accent1">
                    <a:lumMod val="75000"/>
                  </a:schemeClr>
                </a:solidFill>
                <a:cs typeface="+mn-lt"/>
              </a:rPr>
              <a:t>· </a:t>
            </a:r>
            <a:r>
              <a:rPr lang="en-US" altLang="zh-CN" b="1" dirty="0" err="1">
                <a:solidFill>
                  <a:schemeClr val="accent1">
                    <a:lumMod val="75000"/>
                  </a:schemeClr>
                </a:solidFill>
                <a:cs typeface="+mn-lt"/>
              </a:rPr>
              <a:t>Navfn</a:t>
            </a:r>
            <a:r>
              <a:rPr lang="en-US" altLang="zh-CN" b="1" dirty="0">
                <a:solidFill>
                  <a:schemeClr val="accent1">
                    <a:lumMod val="75000"/>
                  </a:schemeClr>
                </a:solidFill>
                <a:cs typeface="+mn-lt"/>
              </a:rPr>
              <a:t> or </a:t>
            </a:r>
            <a:r>
              <a:rPr lang="en-US" altLang="zh-CN" b="1" dirty="0" err="1">
                <a:solidFill>
                  <a:schemeClr val="accent1">
                    <a:lumMod val="75000"/>
                  </a:schemeClr>
                </a:solidFill>
                <a:cs typeface="+mn-lt"/>
              </a:rPr>
              <a:t>global_planner</a:t>
            </a:r>
            <a:r>
              <a:rPr lang="en-US" altLang="zh-CN" b="1" dirty="0">
                <a:solidFill>
                  <a:schemeClr val="accent1">
                    <a:lumMod val="75000"/>
                  </a:schemeClr>
                </a:solidFill>
                <a:cs typeface="+mn-lt"/>
              </a:rPr>
              <a:t>?</a:t>
            </a:r>
            <a:r>
              <a:rPr lang="en-US" altLang="zh-CN" sz="1800" kern="100" dirty="0">
                <a:solidFill>
                  <a:srgbClr val="000000"/>
                </a:solidFill>
                <a:effectLst/>
                <a:latin typeface="Times New Roman" panose="02020603050405020304" pitchFamily="18" charset="0"/>
                <a:ea typeface="等线" panose="02010600030101010101" charset="-122"/>
              </a:rPr>
              <a:t> </a:t>
            </a:r>
            <a:endParaRPr lang="zh-CN" altLang="en-US" b="1" dirty="0">
              <a:solidFill>
                <a:schemeClr val="accent1">
                  <a:lumMod val="75000"/>
                </a:schemeClr>
              </a:solidFill>
              <a:cs typeface="+mn-lt"/>
            </a:endParaRPr>
          </a:p>
        </p:txBody>
      </p:sp>
      <p:sp>
        <p:nvSpPr>
          <p:cNvPr id="9" name="灯片编号占位符 8"/>
          <p:cNvSpPr>
            <a:spLocks noGrp="1"/>
          </p:cNvSpPr>
          <p:nvPr>
            <p:ph type="sldNum" sz="quarter" idx="12"/>
          </p:nvPr>
        </p:nvSpPr>
        <p:spPr/>
        <p:txBody>
          <a:bodyPr/>
          <a:lstStyle/>
          <a:p>
            <a:fld id="{49AE70B2-8BF9-45C0-BB95-33D1B9D3A854}" type="slidenum">
              <a:rPr lang="zh-CN" altLang="en-US" smtClean="0"/>
              <a:t>15</a:t>
            </a:fld>
            <a:endParaRPr lang="zh-CN" altLang="en-US"/>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3285" y="568156"/>
            <a:ext cx="4664585" cy="4223543"/>
          </a:xfrm>
          <a:prstGeom prst="rect">
            <a:avLst/>
          </a:prstGeom>
        </p:spPr>
      </p:pic>
      <p:sp>
        <p:nvSpPr>
          <p:cNvPr id="11" name="文本框 10"/>
          <p:cNvSpPr txBox="1"/>
          <p:nvPr/>
        </p:nvSpPr>
        <p:spPr>
          <a:xfrm>
            <a:off x="6661150" y="5174615"/>
            <a:ext cx="4336415" cy="368300"/>
          </a:xfrm>
          <a:prstGeom prst="rect">
            <a:avLst/>
          </a:prstGeom>
          <a:noFill/>
        </p:spPr>
        <p:txBody>
          <a:bodyPr wrap="square" rtlCol="0">
            <a:spAutoFit/>
          </a:bodyPr>
          <a:lstStyle/>
          <a:p>
            <a:r>
              <a:rPr lang="en-US" altLang="zh-CN" b="1" dirty="0" err="1">
                <a:solidFill>
                  <a:srgbClr val="FF0000"/>
                </a:solidFill>
              </a:rPr>
              <a:t>Navfn</a:t>
            </a:r>
            <a:r>
              <a:rPr lang="en-US" altLang="zh-CN" b="1" dirty="0">
                <a:solidFill>
                  <a:srgbClr val="FF0000"/>
                </a:solidFill>
              </a:rPr>
              <a:t> always fail to generate full path!</a:t>
            </a: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92" y="3956020"/>
            <a:ext cx="5850808" cy="431037"/>
          </a:xfrm>
          <a:prstGeom prst="rect">
            <a:avLst/>
          </a:prstGeom>
        </p:spPr>
      </p:pic>
      <p:sp>
        <p:nvSpPr>
          <p:cNvPr id="13" name="文本框 12"/>
          <p:cNvSpPr txBox="1"/>
          <p:nvPr/>
        </p:nvSpPr>
        <p:spPr>
          <a:xfrm>
            <a:off x="1784555" y="4468533"/>
            <a:ext cx="2458065" cy="368300"/>
          </a:xfrm>
          <a:prstGeom prst="rect">
            <a:avLst/>
          </a:prstGeom>
          <a:noFill/>
        </p:spPr>
        <p:txBody>
          <a:bodyPr wrap="square" rtlCol="0">
            <a:spAutoFit/>
          </a:bodyPr>
          <a:lstStyle/>
          <a:p>
            <a:r>
              <a:rPr lang="en-US" altLang="zh-CN" b="1" dirty="0" err="1">
                <a:solidFill>
                  <a:schemeClr val="accent1">
                    <a:lumMod val="75000"/>
                  </a:schemeClr>
                </a:solidFill>
              </a:rPr>
              <a:t>move_base.launch</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63220" y="239395"/>
            <a:ext cx="7527925" cy="1131848"/>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rPr>
              <a:t>Navigation——</a:t>
            </a:r>
            <a:r>
              <a:rPr lang="en-US" altLang="zh-CN" sz="2400" b="1" dirty="0">
                <a:solidFill>
                  <a:schemeClr val="accent1"/>
                </a:solidFill>
                <a:effectLst>
                  <a:outerShdw blurRad="38100" dist="25400" dir="5400000" algn="ctr" rotWithShape="0">
                    <a:srgbClr val="6E747A">
                      <a:alpha val="43000"/>
                    </a:srgbClr>
                  </a:outerShdw>
                </a:effectLst>
                <a:cs typeface="+mn-lt"/>
                <a:sym typeface="+mn-ea"/>
              </a:rPr>
              <a:t>Path Planning</a:t>
            </a:r>
            <a:endParaRPr lang="en-US" altLang="zh-CN" sz="2400" b="1" dirty="0">
              <a:solidFill>
                <a:schemeClr val="accent1"/>
              </a:solidFill>
              <a:effectLst>
                <a:outerShdw blurRad="38100" dist="25400" dir="5400000" algn="ctr" rotWithShape="0">
                  <a:srgbClr val="6E747A">
                    <a:alpha val="43000"/>
                  </a:srgbClr>
                </a:outerShdw>
              </a:effectLst>
              <a:cs typeface="+mn-lt"/>
            </a:endParaRPr>
          </a:p>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sym typeface="+mn-ea"/>
              </a:rPr>
              <a:t>· Global planning and local planner</a:t>
            </a:r>
            <a:r>
              <a:rPr lang="en-US" altLang="zh-CN" sz="2400" b="1" dirty="0">
                <a:solidFill>
                  <a:schemeClr val="accent1"/>
                </a:solidFill>
                <a:effectLst>
                  <a:outerShdw blurRad="38100" dist="25400" dir="5400000" algn="ctr" rotWithShape="0">
                    <a:srgbClr val="6E747A">
                      <a:alpha val="43000"/>
                    </a:srgbClr>
                  </a:outerShdw>
                </a:effectLst>
                <a:cs typeface="+mn-lt"/>
              </a:rPr>
              <a:t> </a:t>
            </a:r>
          </a:p>
        </p:txBody>
      </p:sp>
      <p:sp>
        <p:nvSpPr>
          <p:cNvPr id="8" name="灯片编号占位符 7"/>
          <p:cNvSpPr>
            <a:spLocks noGrp="1"/>
          </p:cNvSpPr>
          <p:nvPr>
            <p:ph type="sldNum" sz="quarter" idx="12"/>
          </p:nvPr>
        </p:nvSpPr>
        <p:spPr/>
        <p:txBody>
          <a:bodyPr/>
          <a:lstStyle/>
          <a:p>
            <a:fld id="{49AE70B2-8BF9-45C0-BB95-33D1B9D3A854}" type="slidenum">
              <a:rPr lang="zh-CN" altLang="en-US" smtClean="0"/>
              <a:t>16</a:t>
            </a:fld>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33" y="1482533"/>
            <a:ext cx="4827637" cy="3886808"/>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932" y="1300637"/>
            <a:ext cx="4355881" cy="4068704"/>
          </a:xfrm>
          <a:prstGeom prst="rect">
            <a:avLst/>
          </a:prstGeom>
        </p:spPr>
      </p:pic>
      <p:sp>
        <p:nvSpPr>
          <p:cNvPr id="12" name="文本框 11"/>
          <p:cNvSpPr txBox="1"/>
          <p:nvPr/>
        </p:nvSpPr>
        <p:spPr>
          <a:xfrm>
            <a:off x="2094639" y="5425221"/>
            <a:ext cx="1976284" cy="368300"/>
          </a:xfrm>
          <a:prstGeom prst="rect">
            <a:avLst/>
          </a:prstGeom>
          <a:noFill/>
        </p:spPr>
        <p:txBody>
          <a:bodyPr wrap="square" rtlCol="0">
            <a:spAutoFit/>
          </a:bodyPr>
          <a:lstStyle/>
          <a:p>
            <a:r>
              <a:rPr lang="en-US" altLang="zh-CN" b="1" dirty="0">
                <a:solidFill>
                  <a:schemeClr val="accent1">
                    <a:lumMod val="75000"/>
                  </a:schemeClr>
                </a:solidFill>
              </a:rPr>
              <a:t>Global planner</a:t>
            </a:r>
          </a:p>
        </p:txBody>
      </p:sp>
      <p:sp>
        <p:nvSpPr>
          <p:cNvPr id="13" name="文本框 12"/>
          <p:cNvSpPr txBox="1"/>
          <p:nvPr/>
        </p:nvSpPr>
        <p:spPr>
          <a:xfrm>
            <a:off x="8251316" y="5423951"/>
            <a:ext cx="1976284" cy="368300"/>
          </a:xfrm>
          <a:prstGeom prst="rect">
            <a:avLst/>
          </a:prstGeom>
          <a:noFill/>
        </p:spPr>
        <p:txBody>
          <a:bodyPr wrap="square" rtlCol="0">
            <a:spAutoFit/>
          </a:bodyPr>
          <a:lstStyle/>
          <a:p>
            <a:r>
              <a:rPr lang="en-US" altLang="zh-CN" b="1" dirty="0">
                <a:solidFill>
                  <a:schemeClr val="accent1">
                    <a:lumMod val="75000"/>
                  </a:schemeClr>
                </a:solidFill>
              </a:rPr>
              <a:t>Local planner </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63220" y="239395"/>
            <a:ext cx="8190230" cy="1198880"/>
          </a:xfrm>
          <a:prstGeom prst="rect">
            <a:avLst/>
          </a:prstGeom>
          <a:noFill/>
        </p:spPr>
        <p:txBody>
          <a:bodyPr wrap="square" rtlCol="0">
            <a:spAutoFit/>
          </a:bodyPr>
          <a:lstStyle/>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rPr>
              <a:t>Navigation——</a:t>
            </a:r>
            <a:r>
              <a:rPr lang="en-US" altLang="zh-CN" sz="2400" b="1">
                <a:solidFill>
                  <a:schemeClr val="accent1"/>
                </a:solidFill>
                <a:effectLst>
                  <a:outerShdw blurRad="38100" dist="25400" dir="5400000" algn="ctr" rotWithShape="0">
                    <a:srgbClr val="6E747A">
                      <a:alpha val="43000"/>
                    </a:srgbClr>
                  </a:outerShdw>
                </a:effectLst>
                <a:cs typeface="+mn-lt"/>
                <a:sym typeface="+mn-ea"/>
              </a:rPr>
              <a:t>Path Planning</a:t>
            </a:r>
            <a:endParaRPr lang="en-US" altLang="zh-CN" sz="2400" b="1">
              <a:solidFill>
                <a:schemeClr val="accent1"/>
              </a:solidFill>
              <a:effectLst>
                <a:outerShdw blurRad="38100" dist="25400" dir="5400000" algn="ctr" rotWithShape="0">
                  <a:srgbClr val="6E747A">
                    <a:alpha val="43000"/>
                  </a:srgbClr>
                </a:outerShdw>
              </a:effectLst>
              <a:cs typeface="+mn-lt"/>
            </a:endParaRPr>
          </a:p>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sym typeface="+mn-ea"/>
              </a:rPr>
              <a:t>· </a:t>
            </a:r>
            <a:r>
              <a:rPr lang="en-US" altLang="zh-CN" sz="2400" b="1">
                <a:solidFill>
                  <a:schemeClr val="accent1"/>
                </a:solidFill>
                <a:effectLst>
                  <a:outerShdw blurRad="38100" dist="25400" dir="5400000" algn="ctr" rotWithShape="0">
                    <a:srgbClr val="6E747A">
                      <a:alpha val="43000"/>
                    </a:srgbClr>
                  </a:outerShdw>
                </a:effectLst>
                <a:cs typeface="+mn-lt"/>
              </a:rPr>
              <a:t>Collaborative effort between TEB and Global Planner</a:t>
            </a:r>
          </a:p>
        </p:txBody>
      </p:sp>
      <p:sp>
        <p:nvSpPr>
          <p:cNvPr id="4" name="文本框 3"/>
          <p:cNvSpPr txBox="1"/>
          <p:nvPr/>
        </p:nvSpPr>
        <p:spPr>
          <a:xfrm>
            <a:off x="775335" y="1751965"/>
            <a:ext cx="10476230" cy="3415030"/>
          </a:xfrm>
          <a:prstGeom prst="rect">
            <a:avLst/>
          </a:prstGeom>
          <a:noFill/>
        </p:spPr>
        <p:txBody>
          <a:bodyPr wrap="square" rtlCol="0">
            <a:spAutoFit/>
          </a:bodyPr>
          <a:lstStyle/>
          <a:p>
            <a:r>
              <a:rPr lang="en-US" altLang="zh-CN" b="1" dirty="0">
                <a:solidFill>
                  <a:srgbClr val="4874CB"/>
                </a:solidFill>
              </a:rPr>
              <a:t>· Based on the collaborative effort, the Global planner and TEB together ensure effective navigation of the robot in complex and variable environments</a:t>
            </a:r>
          </a:p>
          <a:p>
            <a:endParaRPr lang="en-US" altLang="zh-CN" b="1" dirty="0">
              <a:solidFill>
                <a:srgbClr val="4874CB"/>
              </a:solidFill>
            </a:endParaRPr>
          </a:p>
          <a:p>
            <a:r>
              <a:rPr lang="en-US" altLang="zh-CN" b="1" dirty="0">
                <a:solidFill>
                  <a:srgbClr val="4874CB"/>
                </a:solidFill>
              </a:rPr>
              <a:t>· T</a:t>
            </a:r>
            <a:r>
              <a:rPr lang="zh-CN" altLang="en-US" b="1" dirty="0">
                <a:solidFill>
                  <a:srgbClr val="4874CB"/>
                </a:solidFill>
              </a:rPr>
              <a:t>he TEB continuously evaluates and adjusts the robot's speed and direction to optimize travel efficiency and safety</a:t>
            </a:r>
          </a:p>
          <a:p>
            <a:endParaRPr lang="zh-CN" altLang="en-US" b="1" dirty="0">
              <a:solidFill>
                <a:srgbClr val="4874CB"/>
              </a:solidFill>
            </a:endParaRPr>
          </a:p>
          <a:p>
            <a:r>
              <a:rPr lang="en-US" altLang="zh-CN" b="1" dirty="0">
                <a:solidFill>
                  <a:srgbClr val="4874CB"/>
                </a:solidFill>
              </a:rPr>
              <a:t>· </a:t>
            </a:r>
            <a:r>
              <a:rPr lang="zh-CN" altLang="en-US" b="1" dirty="0">
                <a:solidFill>
                  <a:srgbClr val="4874CB"/>
                </a:solidFill>
              </a:rPr>
              <a:t>If the robot encounters large-scale obstacles or blockages that cannot be resolved through simple local adjustments, the Global Planner can be reactivated to update the path to circumvent the obstacle</a:t>
            </a:r>
          </a:p>
          <a:p>
            <a:endParaRPr lang="zh-CN" altLang="en-US" b="1" dirty="0">
              <a:solidFill>
                <a:srgbClr val="4874CB"/>
              </a:solidFill>
            </a:endParaRPr>
          </a:p>
          <a:p>
            <a:r>
              <a:rPr lang="en-US" altLang="zh-CN" b="1" dirty="0">
                <a:solidFill>
                  <a:srgbClr val="4874CB"/>
                </a:solidFill>
              </a:rPr>
              <a:t>· </a:t>
            </a:r>
            <a:r>
              <a:rPr lang="zh-CN" altLang="en-US" b="1" dirty="0">
                <a:solidFill>
                  <a:srgbClr val="4874CB"/>
                </a:solidFill>
              </a:rPr>
              <a:t>The Global Planner provides macro-level navigational guidance, while the TEB is responsible for micro-level path adjustments and optimizations</a:t>
            </a:r>
          </a:p>
        </p:txBody>
      </p:sp>
      <p:sp>
        <p:nvSpPr>
          <p:cNvPr id="6" name="灯片编号占位符 5"/>
          <p:cNvSpPr>
            <a:spLocks noGrp="1"/>
          </p:cNvSpPr>
          <p:nvPr>
            <p:ph type="sldNum" sz="quarter" idx="12"/>
          </p:nvPr>
        </p:nvSpPr>
        <p:spPr/>
        <p:txBody>
          <a:bodyPr/>
          <a:lstStyle/>
          <a:p>
            <a:fld id="{49AE70B2-8BF9-45C0-BB95-33D1B9D3A854}" type="slidenum">
              <a:rPr lang="zh-CN" altLang="en-US" smtClean="0"/>
              <a:t>17</a:t>
            </a:fld>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63220" y="239395"/>
            <a:ext cx="7527925" cy="1198880"/>
          </a:xfrm>
          <a:prstGeom prst="rect">
            <a:avLst/>
          </a:prstGeom>
          <a:noFill/>
        </p:spPr>
        <p:txBody>
          <a:bodyPr wrap="square" rtlCol="0">
            <a:spAutoFit/>
          </a:bodyPr>
          <a:lstStyle/>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sym typeface="+mn-ea"/>
              </a:rPr>
              <a:t>Navigation——Camera Configuration</a:t>
            </a:r>
          </a:p>
          <a:p>
            <a:pPr indent="0" fontAlgn="auto">
              <a:lnSpc>
                <a:spcPct val="150000"/>
              </a:lnSpc>
            </a:pPr>
            <a:r>
              <a:rPr lang="en-US" altLang="zh-CN" sz="2400" b="1">
                <a:solidFill>
                  <a:srgbClr val="4874CB"/>
                </a:solidFill>
                <a:sym typeface="+mn-ea"/>
              </a:rPr>
              <a:t>· Replace original camera to kinect camera</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6" name="文本框 5"/>
          <p:cNvSpPr txBox="1"/>
          <p:nvPr/>
        </p:nvSpPr>
        <p:spPr>
          <a:xfrm>
            <a:off x="503555" y="1438275"/>
            <a:ext cx="6096000" cy="1753235"/>
          </a:xfrm>
          <a:prstGeom prst="rect">
            <a:avLst/>
          </a:prstGeom>
          <a:noFill/>
        </p:spPr>
        <p:txBody>
          <a:bodyPr wrap="square" rtlCol="0" anchor="t">
            <a:spAutoFit/>
          </a:bodyPr>
          <a:lstStyle/>
          <a:p>
            <a:r>
              <a:rPr lang="en-US" b="1" dirty="0">
                <a:solidFill>
                  <a:srgbClr val="4874CB"/>
                </a:solidFill>
                <a:ea typeface="等线" panose="02010600030101010101" charset="-122"/>
                <a:cs typeface="+mn-lt"/>
                <a:sym typeface="+mn-ea"/>
              </a:rPr>
              <a:t>add kinect.dae to /src/jackal_description/meshes/</a:t>
            </a:r>
            <a:endParaRPr lang="en-US" b="1" dirty="0">
              <a:solidFill>
                <a:srgbClr val="4874CB"/>
              </a:solidFill>
              <a:ea typeface="等线" panose="02010600030101010101" charset="-122"/>
              <a:cs typeface="+mn-lt"/>
            </a:endParaRPr>
          </a:p>
          <a:p>
            <a:r>
              <a:rPr lang="en-US" b="1" dirty="0">
                <a:solidFill>
                  <a:srgbClr val="4874CB"/>
                </a:solidFill>
                <a:ea typeface="等线" panose="02010600030101010101" charset="-122"/>
                <a:cs typeface="+mn-lt"/>
                <a:sym typeface="+mn-ea"/>
              </a:rPr>
              <a:t>and </a:t>
            </a:r>
            <a:endParaRPr lang="en-US" b="1" dirty="0">
              <a:solidFill>
                <a:srgbClr val="4874CB"/>
              </a:solidFill>
              <a:ea typeface="等线" panose="02010600030101010101" charset="-122"/>
              <a:cs typeface="+mn-lt"/>
            </a:endParaRPr>
          </a:p>
          <a:p>
            <a:r>
              <a:rPr lang="en-US" b="1" dirty="0">
                <a:solidFill>
                  <a:srgbClr val="4874CB"/>
                </a:solidFill>
                <a:ea typeface="等线" panose="02010600030101010101" charset="-122"/>
                <a:cs typeface="+mn-lt"/>
                <a:sym typeface="+mn-ea"/>
              </a:rPr>
              <a:t>add kinect.urdf.xacro to src/jackal_description/urdf/accessories/</a:t>
            </a:r>
          </a:p>
          <a:p>
            <a:endParaRPr lang="en-US" b="1" dirty="0">
              <a:solidFill>
                <a:srgbClr val="4874CB"/>
              </a:solidFill>
              <a:ea typeface="等线" panose="02010600030101010101" charset="-122"/>
              <a:cs typeface="+mn-lt"/>
            </a:endParaRPr>
          </a:p>
          <a:p>
            <a:endParaRPr lang="en-US" altLang="en-US" b="1" dirty="0">
              <a:solidFill>
                <a:srgbClr val="4874CB"/>
              </a:solidFill>
              <a:ea typeface="等线" panose="02010600030101010101" charset="-122"/>
              <a:cs typeface="+mn-lt"/>
            </a:endParaRPr>
          </a:p>
        </p:txBody>
      </p:sp>
      <p:sp>
        <p:nvSpPr>
          <p:cNvPr id="9" name="文本框 8"/>
          <p:cNvSpPr txBox="1"/>
          <p:nvPr/>
        </p:nvSpPr>
        <p:spPr>
          <a:xfrm>
            <a:off x="503555" y="2813685"/>
            <a:ext cx="6786880" cy="1476375"/>
          </a:xfrm>
          <a:prstGeom prst="rect">
            <a:avLst/>
          </a:prstGeom>
          <a:noFill/>
        </p:spPr>
        <p:txBody>
          <a:bodyPr wrap="square" rtlCol="0">
            <a:spAutoFit/>
          </a:bodyPr>
          <a:lstStyle/>
          <a:p>
            <a:r>
              <a:rPr lang="en-US" b="1" dirty="0">
                <a:solidFill>
                  <a:srgbClr val="4874CB"/>
                </a:solidFill>
                <a:ea typeface="等线" panose="02010600030101010101" charset="-122"/>
                <a:cs typeface="+mn-lt"/>
              </a:rPr>
              <a:t>switch the camera by modify</a:t>
            </a:r>
          </a:p>
          <a:p>
            <a:r>
              <a:rPr lang="en-US" b="1" dirty="0">
                <a:solidFill>
                  <a:srgbClr val="4874CB"/>
                </a:solidFill>
                <a:ea typeface="等线" panose="02010600030101010101" charset="-122"/>
                <a:cs typeface="+mn-lt"/>
              </a:rPr>
              <a:t>/src/jackal_description/urdf/accessories.urdf.xacro</a:t>
            </a:r>
            <a:r>
              <a:rPr lang="en-US" b="1" dirty="0">
                <a:solidFill>
                  <a:srgbClr val="4874CB"/>
                </a:solidFill>
                <a:ea typeface="等线" panose="02010600030101010101" charset="-122"/>
                <a:cs typeface="+mn-lt"/>
                <a:sym typeface="+mn-ea"/>
              </a:rPr>
              <a:t>ect.</a:t>
            </a:r>
            <a:endParaRPr lang="en-US" b="1" dirty="0">
              <a:solidFill>
                <a:srgbClr val="4874CB"/>
              </a:solidFill>
              <a:ea typeface="等线" panose="02010600030101010101" charset="-122"/>
              <a:cs typeface="+mn-lt"/>
            </a:endParaRPr>
          </a:p>
          <a:p>
            <a:endParaRPr lang="zh-CN" altLang="en-US"/>
          </a:p>
          <a:p>
            <a:r>
              <a:rPr lang="zh-CN" altLang="en-US"/>
              <a:t>&lt;xacro:if value="$(optenv JACKAL_FLEA3 </a:t>
            </a:r>
            <a:r>
              <a:rPr lang="zh-CN" altLang="en-US">
                <a:solidFill>
                  <a:srgbClr val="FF0000"/>
                </a:solidFill>
              </a:rPr>
              <a:t>0</a:t>
            </a:r>
            <a:r>
              <a:rPr lang="zh-CN" altLang="en-US"/>
              <a:t>)"&gt;</a:t>
            </a:r>
          </a:p>
          <a:p>
            <a:r>
              <a:rPr lang="zh-CN" altLang="en-US"/>
              <a:t>&lt;xacro:if value="$(optenv KINECT </a:t>
            </a:r>
            <a:r>
              <a:rPr lang="zh-CN" altLang="en-US">
                <a:solidFill>
                  <a:srgbClr val="FF0000"/>
                </a:solidFill>
              </a:rPr>
              <a:t>1</a:t>
            </a:r>
            <a:r>
              <a:rPr lang="zh-CN" altLang="en-US"/>
              <a:t>)"&gt;</a:t>
            </a:r>
          </a:p>
        </p:txBody>
      </p:sp>
      <p:pic>
        <p:nvPicPr>
          <p:cNvPr id="8" name="图片 7"/>
          <p:cNvPicPr>
            <a:picLocks noChangeAspect="1"/>
          </p:cNvPicPr>
          <p:nvPr/>
        </p:nvPicPr>
        <p:blipFill>
          <a:blip r:embed="rId4"/>
          <a:stretch>
            <a:fillRect/>
          </a:stretch>
        </p:blipFill>
        <p:spPr>
          <a:xfrm>
            <a:off x="7729855" y="388620"/>
            <a:ext cx="3223260" cy="2346960"/>
          </a:xfrm>
          <a:prstGeom prst="rect">
            <a:avLst/>
          </a:prstGeom>
        </p:spPr>
      </p:pic>
      <p:pic>
        <p:nvPicPr>
          <p:cNvPr id="7" name="图片 6" descr="3ca509bb-357e-422f-9d3a-095ee898b07a"/>
          <p:cNvPicPr>
            <a:picLocks noChangeAspect="1"/>
          </p:cNvPicPr>
          <p:nvPr/>
        </p:nvPicPr>
        <p:blipFill>
          <a:blip r:embed="rId5"/>
          <a:stretch>
            <a:fillRect/>
          </a:stretch>
        </p:blipFill>
        <p:spPr>
          <a:xfrm>
            <a:off x="7891145" y="2926080"/>
            <a:ext cx="3061970" cy="2616200"/>
          </a:xfrm>
          <a:prstGeom prst="rect">
            <a:avLst/>
          </a:prstGeom>
        </p:spPr>
      </p:pic>
      <p:sp>
        <p:nvSpPr>
          <p:cNvPr id="10" name="文本框 9"/>
          <p:cNvSpPr txBox="1"/>
          <p:nvPr/>
        </p:nvSpPr>
        <p:spPr>
          <a:xfrm>
            <a:off x="503555" y="4822825"/>
            <a:ext cx="8449310" cy="645160"/>
          </a:xfrm>
          <a:prstGeom prst="rect">
            <a:avLst/>
          </a:prstGeom>
          <a:noFill/>
        </p:spPr>
        <p:txBody>
          <a:bodyPr wrap="square" rtlCol="0" anchor="t">
            <a:spAutoFit/>
          </a:bodyPr>
          <a:lstStyle/>
          <a:p>
            <a:r>
              <a:rPr lang="zh-CN" altLang="en-US" u="sng">
                <a:solidFill>
                  <a:schemeClr val="accent1">
                    <a:lumMod val="75000"/>
                  </a:schemeClr>
                </a:solidFill>
                <a:sym typeface="+mn-ea"/>
              </a:rPr>
              <a:t>https://blog.csdn.net/weixin_43928944/article/details/115905084</a:t>
            </a:r>
            <a:endParaRPr lang="zh-CN" altLang="en-US" u="sng">
              <a:solidFill>
                <a:schemeClr val="accent1">
                  <a:lumMod val="75000"/>
                </a:schemeClr>
              </a:solidFill>
            </a:endParaRPr>
          </a:p>
          <a:p>
            <a:r>
              <a:rPr lang="zh-CN" altLang="en-US" u="sng">
                <a:solidFill>
                  <a:schemeClr val="accent1">
                    <a:lumMod val="75000"/>
                  </a:schemeClr>
                </a:solidFill>
                <a:sym typeface="+mn-ea"/>
              </a:rPr>
              <a:t>https://blog.csdn.net/m0_56588389/article/details/121043489</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4" name="文本框 3"/>
          <p:cNvSpPr txBox="1"/>
          <p:nvPr/>
        </p:nvSpPr>
        <p:spPr>
          <a:xfrm>
            <a:off x="363220" y="239395"/>
            <a:ext cx="7527925" cy="1198880"/>
          </a:xfrm>
          <a:prstGeom prst="rect">
            <a:avLst/>
          </a:prstGeom>
          <a:noFill/>
        </p:spPr>
        <p:txBody>
          <a:bodyPr wrap="square" rtlCol="0">
            <a:spAutoFit/>
          </a:bodyPr>
          <a:lstStyle/>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sym typeface="+mn-ea"/>
              </a:rPr>
              <a:t>Navigation——Box Coordinates Calculation</a:t>
            </a:r>
          </a:p>
          <a:p>
            <a:pPr indent="0" fontAlgn="auto">
              <a:lnSpc>
                <a:spcPct val="150000"/>
              </a:lnSpc>
            </a:pPr>
            <a:r>
              <a:rPr lang="en-US" altLang="zh-CN" sz="2400" b="1">
                <a:solidFill>
                  <a:srgbClr val="4874CB"/>
                </a:solidFill>
                <a:sym typeface="+mn-ea"/>
              </a:rPr>
              <a:t>· </a:t>
            </a:r>
            <a:r>
              <a:rPr lang="en-US" altLang="zh-CN" sz="2000" b="1">
                <a:solidFill>
                  <a:srgbClr val="4874CB"/>
                </a:solidFill>
                <a:sym typeface="+mn-ea"/>
              </a:rPr>
              <a:t>Obtaining camera internal parameters and depth</a:t>
            </a:r>
          </a:p>
        </p:txBody>
      </p:sp>
      <p:sp>
        <p:nvSpPr>
          <p:cNvPr id="6" name="文本框 5"/>
          <p:cNvSpPr txBox="1"/>
          <p:nvPr/>
        </p:nvSpPr>
        <p:spPr>
          <a:xfrm>
            <a:off x="1094740" y="1576705"/>
            <a:ext cx="8751570" cy="983615"/>
          </a:xfrm>
          <a:prstGeom prst="rect">
            <a:avLst/>
          </a:prstGeom>
          <a:noFill/>
        </p:spPr>
        <p:txBody>
          <a:bodyPr wrap="square" rtlCol="0">
            <a:noAutofit/>
          </a:bodyPr>
          <a:lstStyle/>
          <a:p>
            <a:r>
              <a:rPr lang="en-US" b="1" dirty="0">
                <a:solidFill>
                  <a:srgbClr val="4874CB"/>
                </a:solidFill>
                <a:ea typeface="等线" panose="02010600030101010101" charset="-122"/>
                <a:cs typeface="+mn-lt"/>
              </a:rPr>
              <a:t>Subscribe to the topic  /front/rgb/camera_info  to obtain Internal parameters</a:t>
            </a:r>
          </a:p>
          <a:p>
            <a:r>
              <a:rPr lang="en-US" b="1" dirty="0">
                <a:solidFill>
                  <a:srgbClr val="4874CB"/>
                </a:solidFill>
                <a:ea typeface="等线" panose="02010600030101010101" charset="-122"/>
                <a:cs typeface="+mn-lt"/>
                <a:sym typeface="+mn-ea"/>
              </a:rPr>
              <a:t>And		  /front/depth/image_raw to depth</a:t>
            </a:r>
          </a:p>
          <a:p>
            <a:endParaRPr lang="en-US" altLang="zh-CN">
              <a:sym typeface="+mn-ea"/>
            </a:endParaRPr>
          </a:p>
          <a:p>
            <a:endParaRPr lang="en-US" altLang="zh-CN"/>
          </a:p>
          <a:p>
            <a:endParaRPr lang="en-US" altLang="zh-CN"/>
          </a:p>
        </p:txBody>
      </p:sp>
      <p:pic>
        <p:nvPicPr>
          <p:cNvPr id="3" name="图片 2"/>
          <p:cNvPicPr>
            <a:picLocks noChangeAspect="1"/>
          </p:cNvPicPr>
          <p:nvPr/>
        </p:nvPicPr>
        <p:blipFill>
          <a:blip r:embed="rId4"/>
          <a:stretch>
            <a:fillRect/>
          </a:stretch>
        </p:blipFill>
        <p:spPr>
          <a:xfrm>
            <a:off x="1172210" y="2344420"/>
            <a:ext cx="8674100" cy="1358900"/>
          </a:xfrm>
          <a:prstGeom prst="rect">
            <a:avLst/>
          </a:prstGeom>
        </p:spPr>
      </p:pic>
      <p:sp>
        <p:nvSpPr>
          <p:cNvPr id="14" name="文本框 13"/>
          <p:cNvSpPr txBox="1"/>
          <p:nvPr/>
        </p:nvSpPr>
        <p:spPr>
          <a:xfrm>
            <a:off x="1094740" y="3877310"/>
            <a:ext cx="9519285" cy="1466850"/>
          </a:xfrm>
          <a:prstGeom prst="rect">
            <a:avLst/>
          </a:prstGeom>
          <a:noFill/>
        </p:spPr>
        <p:txBody>
          <a:bodyPr wrap="square" rtlCol="0">
            <a:noAutofit/>
          </a:bodyPr>
          <a:lstStyle/>
          <a:p>
            <a:r>
              <a:rPr lang="en-US" b="1" dirty="0">
                <a:solidFill>
                  <a:srgbClr val="4874CB"/>
                </a:solidFill>
                <a:ea typeface="等线" panose="02010600030101010101" charset="-122"/>
                <a:cs typeface="+mn-lt"/>
              </a:rPr>
              <a:t>Assume center point of the matching frame(</a:t>
            </a:r>
            <a:r>
              <a:rPr lang="en-US" b="1" dirty="0">
                <a:solidFill>
                  <a:srgbClr val="FF0000"/>
                </a:solidFill>
                <a:ea typeface="等线" panose="02010600030101010101" charset="-122"/>
                <a:cs typeface="+mn-lt"/>
              </a:rPr>
              <a:t>center.x,center.y</a:t>
            </a:r>
            <a:r>
              <a:rPr lang="en-US" b="1" dirty="0">
                <a:solidFill>
                  <a:srgbClr val="4874CB"/>
                </a:solidFill>
                <a:ea typeface="等线" panose="02010600030101010101" charset="-122"/>
                <a:cs typeface="+mn-lt"/>
              </a:rPr>
              <a:t>) as the position of the box.</a:t>
            </a:r>
          </a:p>
          <a:p>
            <a:r>
              <a:rPr lang="en-US" b="1" dirty="0">
                <a:solidFill>
                  <a:srgbClr val="4874CB"/>
                </a:solidFill>
                <a:ea typeface="等线" panose="02010600030101010101" charset="-122"/>
                <a:cs typeface="+mn-lt"/>
              </a:rPr>
              <a:t>Calculate the position of the center point in the camera coordinate system</a:t>
            </a:r>
          </a:p>
          <a:p>
            <a:r>
              <a:rPr lang="en-US" b="1" dirty="0">
                <a:solidFill>
                  <a:srgbClr val="4874CB"/>
                </a:solidFill>
                <a:ea typeface="等线" panose="02010600030101010101" charset="-122"/>
                <a:cs typeface="+mn-lt"/>
              </a:rPr>
              <a:t>Convert to world coordinate system  by </a:t>
            </a:r>
            <a:r>
              <a:rPr lang="en-US" b="1" dirty="0">
                <a:solidFill>
                  <a:srgbClr val="4874CB"/>
                </a:solidFill>
                <a:ea typeface="等线" panose="02010600030101010101" charset="-122"/>
                <a:cs typeface="+mn-lt"/>
                <a:sym typeface="+mn-ea"/>
              </a:rPr>
              <a:t>tf.TransformListener()</a:t>
            </a:r>
            <a:endParaRPr lang="zh-CN" altLang="en-US"/>
          </a:p>
          <a:p>
            <a:r>
              <a:rPr lang="en-US" b="1" dirty="0">
                <a:solidFill>
                  <a:srgbClr val="4874CB"/>
                </a:solidFill>
                <a:ea typeface="等线" panose="02010600030101010101" charset="-122"/>
                <a:cs typeface="+mn-lt"/>
              </a:rPr>
              <a:t>Set a barrier distance on Z </a:t>
            </a:r>
          </a:p>
          <a:p>
            <a:endParaRPr lang="en-US" b="1" dirty="0">
              <a:solidFill>
                <a:srgbClr val="4874CB"/>
              </a:solidFill>
              <a:ea typeface="等线" panose="02010600030101010101" charset="-122"/>
              <a:cs typeface="+mn-lt"/>
            </a:endParaRPr>
          </a:p>
        </p:txBody>
      </p:sp>
      <p:pic>
        <p:nvPicPr>
          <p:cNvPr id="9" name="图片 8"/>
          <p:cNvPicPr>
            <a:picLocks noChangeAspect="1"/>
          </p:cNvPicPr>
          <p:nvPr/>
        </p:nvPicPr>
        <p:blipFill>
          <a:blip r:embed="rId5"/>
          <a:stretch>
            <a:fillRect/>
          </a:stretch>
        </p:blipFill>
        <p:spPr>
          <a:xfrm>
            <a:off x="4661535" y="5205095"/>
            <a:ext cx="2616200" cy="46355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9AE70B2-8BF9-45C0-BB95-33D1B9D3A854}" type="slidenum">
              <a:rPr lang="zh-CN" altLang="en-US" smtClean="0"/>
              <a:t>2</a:t>
            </a:fld>
            <a:endParaRPr lang="zh-CN" altLang="en-US"/>
          </a:p>
        </p:txBody>
      </p:sp>
      <p:pic>
        <p:nvPicPr>
          <p:cNvPr id="3" name="图片 2"/>
          <p:cNvPicPr>
            <a:picLocks noChangeAspect="1"/>
          </p:cNvPicPr>
          <p:nvPr/>
        </p:nvPicPr>
        <p:blipFill>
          <a:blip r:embed="rId4"/>
          <a:stretch>
            <a:fillRect/>
          </a:stretch>
        </p:blipFill>
        <p:spPr>
          <a:xfrm>
            <a:off x="263950" y="2487158"/>
            <a:ext cx="11313650" cy="3657511"/>
          </a:xfrm>
          <a:prstGeom prst="rect">
            <a:avLst/>
          </a:prstGeom>
        </p:spPr>
      </p:pic>
      <p:pic>
        <p:nvPicPr>
          <p:cNvPr id="5" name="图片 4"/>
          <p:cNvPicPr>
            <a:picLocks noChangeAspect="1"/>
          </p:cNvPicPr>
          <p:nvPr/>
        </p:nvPicPr>
        <p:blipFill>
          <a:blip r:embed="rId5"/>
          <a:stretch>
            <a:fillRect/>
          </a:stretch>
        </p:blipFill>
        <p:spPr>
          <a:xfrm>
            <a:off x="874317" y="134653"/>
            <a:ext cx="4730906" cy="2432515"/>
          </a:xfrm>
          <a:prstGeom prst="rect">
            <a:avLst/>
          </a:prstGeom>
        </p:spPr>
      </p:pic>
      <p:sp>
        <p:nvSpPr>
          <p:cNvPr id="6" name="箭头: 下 5"/>
          <p:cNvSpPr/>
          <p:nvPr/>
        </p:nvSpPr>
        <p:spPr>
          <a:xfrm>
            <a:off x="1304925" y="2085975"/>
            <a:ext cx="266700" cy="13430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94780" y="1455420"/>
            <a:ext cx="5083175" cy="953135"/>
          </a:xfrm>
          <a:prstGeom prst="rect">
            <a:avLst/>
          </a:prstGeom>
          <a:noFill/>
        </p:spPr>
        <p:txBody>
          <a:bodyPr wrap="square" rtlCol="0">
            <a:spAutoFit/>
          </a:bodyPr>
          <a:lstStyle/>
          <a:p>
            <a:r>
              <a:rPr lang="en-US" altLang="zh-CN" sz="2800" dirty="0">
                <a:solidFill>
                  <a:schemeClr val="accent1">
                    <a:lumMod val="75000"/>
                  </a:schemeClr>
                </a:solidFill>
              </a:rPr>
              <a:t>How to accomplish this task?</a:t>
            </a:r>
          </a:p>
          <a:p>
            <a:endParaRPr lang="en-US" altLang="zh-CN" sz="2800" dirty="0">
              <a:solidFill>
                <a:schemeClr val="accent1">
                  <a:lumMod val="75000"/>
                </a:schemeClr>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63220" y="239395"/>
            <a:ext cx="7527925" cy="1198880"/>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sym typeface="+mn-ea"/>
              </a:rPr>
              <a:t>Navigation——Path Planning</a:t>
            </a:r>
            <a:endParaRPr lang="en-US" altLang="zh-CN" sz="2400" b="1" dirty="0">
              <a:solidFill>
                <a:srgbClr val="4874CB"/>
              </a:solidFill>
              <a:sym typeface="+mn-ea"/>
            </a:endParaRPr>
          </a:p>
          <a:p>
            <a:pPr indent="0" fontAlgn="auto">
              <a:lnSpc>
                <a:spcPct val="150000"/>
              </a:lnSpc>
            </a:pPr>
            <a:r>
              <a:rPr lang="en-US" altLang="zh-CN" sz="2400" b="1" dirty="0">
                <a:solidFill>
                  <a:srgbClr val="4874CB"/>
                </a:solidFill>
                <a:sym typeface="+mn-ea"/>
              </a:rPr>
              <a:t>· Navigate to ‘1’ in random boxes</a:t>
            </a:r>
            <a:endParaRPr lang="en-US" altLang="zh-CN" sz="2400" b="1" dirty="0">
              <a:solidFill>
                <a:srgbClr val="4874CB"/>
              </a:solidFill>
              <a:effectLst>
                <a:outerShdw blurRad="38100" dist="25400" dir="5400000" algn="ctr" rotWithShape="0">
                  <a:srgbClr val="6E747A">
                    <a:alpha val="43000"/>
                  </a:srgbClr>
                </a:outerShdw>
              </a:effectLst>
              <a:cs typeface="+mn-lt"/>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t>20</a:t>
            </a:fld>
            <a:endParaRPr lang="zh-CN" altLang="en-US"/>
          </a:p>
        </p:txBody>
      </p:sp>
      <p:sp>
        <p:nvSpPr>
          <p:cNvPr id="2" name="文本框 1"/>
          <p:cNvSpPr txBox="1"/>
          <p:nvPr/>
        </p:nvSpPr>
        <p:spPr>
          <a:xfrm>
            <a:off x="611525" y="1669415"/>
            <a:ext cx="10476230" cy="2585323"/>
          </a:xfrm>
          <a:prstGeom prst="rect">
            <a:avLst/>
          </a:prstGeom>
          <a:noFill/>
        </p:spPr>
        <p:txBody>
          <a:bodyPr wrap="square" rtlCol="0">
            <a:spAutoFit/>
          </a:bodyPr>
          <a:lstStyle/>
          <a:p>
            <a:pPr lvl="0" indent="-342900">
              <a:buFont typeface="+mj-lt"/>
              <a:buAutoNum type="arabicParenR"/>
            </a:pPr>
            <a:r>
              <a:rPr lang="en-US" altLang="zh-CN" b="1" dirty="0">
                <a:solidFill>
                  <a:srgbClr val="4874CB"/>
                </a:solidFill>
              </a:rPr>
              <a:t>Some virtual goal positions have been specified in the box area and we randomize one of these targets move to that point.</a:t>
            </a:r>
            <a:endParaRPr lang="zh-CN" altLang="zh-CN" b="1" dirty="0">
              <a:solidFill>
                <a:srgbClr val="4874CB"/>
              </a:solidFill>
            </a:endParaRPr>
          </a:p>
          <a:p>
            <a:pPr lvl="0" indent="-342900">
              <a:buFont typeface="+mj-lt"/>
              <a:buAutoNum type="arabicParenR"/>
            </a:pPr>
            <a:r>
              <a:rPr lang="en-US" altLang="zh-CN" b="1" dirty="0">
                <a:solidFill>
                  <a:srgbClr val="4874CB"/>
                </a:solidFill>
              </a:rPr>
              <a:t>Implementing template matching to lock on target box during the process to the random target. </a:t>
            </a:r>
            <a:endParaRPr lang="zh-CN" altLang="zh-CN" b="1" dirty="0">
              <a:solidFill>
                <a:srgbClr val="4874CB"/>
              </a:solidFill>
            </a:endParaRPr>
          </a:p>
          <a:p>
            <a:pPr lvl="0" indent="-342900">
              <a:buFont typeface="+mj-lt"/>
              <a:buAutoNum type="arabicParenR"/>
            </a:pPr>
            <a:r>
              <a:rPr lang="en-US" altLang="zh-CN" b="1" dirty="0">
                <a:solidFill>
                  <a:srgbClr val="4874CB"/>
                </a:solidFill>
              </a:rPr>
              <a:t>If the target box was found, then terminate current action and reset the goal as heading toward the coordinates of the box calculated from the camera depth and internal parameters.</a:t>
            </a:r>
            <a:endParaRPr lang="zh-CN" altLang="zh-CN" b="1" dirty="0">
              <a:solidFill>
                <a:srgbClr val="4874CB"/>
              </a:solidFill>
            </a:endParaRPr>
          </a:p>
          <a:p>
            <a:pPr lvl="0" indent="-342900">
              <a:buFont typeface="+mj-lt"/>
              <a:buAutoNum type="arabicParenR"/>
            </a:pPr>
            <a:r>
              <a:rPr lang="en-US" altLang="zh-CN" b="1" dirty="0">
                <a:solidFill>
                  <a:srgbClr val="4874CB"/>
                </a:solidFill>
              </a:rPr>
              <a:t>If the target box could not be found on the path, we click the button 1 again to renew the virtual goal positions.</a:t>
            </a:r>
          </a:p>
          <a:p>
            <a:pPr lvl="0" indent="-342900">
              <a:buFont typeface="+mj-lt"/>
              <a:buAutoNum type="arabicParenR"/>
            </a:pPr>
            <a:r>
              <a:rPr lang="en-US" altLang="zh-CN" b="1" dirty="0">
                <a:solidFill>
                  <a:srgbClr val="4874CB"/>
                </a:solidFill>
              </a:rPr>
              <a:t>Loop until finally navigate to the box No.1.</a:t>
            </a:r>
            <a:endParaRPr lang="zh-CN" altLang="zh-CN" b="1" dirty="0">
              <a:solidFill>
                <a:srgbClr val="4874CB"/>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49AE70B2-8BF9-45C0-BB95-33D1B9D3A854}" type="slidenum">
              <a:rPr lang="zh-CN" altLang="en-US" smtClean="0"/>
              <a:t>21</a:t>
            </a:fld>
            <a:endParaRPr lang="zh-CN" altLang="en-US"/>
          </a:p>
        </p:txBody>
      </p:sp>
      <p:sp>
        <p:nvSpPr>
          <p:cNvPr id="3" name="文本框 2"/>
          <p:cNvSpPr txBox="1"/>
          <p:nvPr/>
        </p:nvSpPr>
        <p:spPr>
          <a:xfrm>
            <a:off x="363220" y="239395"/>
            <a:ext cx="7527925" cy="1131848"/>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sym typeface="+mn-ea"/>
              </a:rPr>
              <a:t>Navigation——Path Planning</a:t>
            </a:r>
            <a:endParaRPr lang="en-US" altLang="zh-CN" sz="2400" b="1" dirty="0">
              <a:solidFill>
                <a:srgbClr val="4874CB"/>
              </a:solidFill>
              <a:sym typeface="+mn-ea"/>
            </a:endParaRPr>
          </a:p>
          <a:p>
            <a:pPr indent="0" fontAlgn="auto">
              <a:lnSpc>
                <a:spcPct val="150000"/>
              </a:lnSpc>
            </a:pPr>
            <a:r>
              <a:rPr lang="en-US" altLang="zh-CN" sz="2400" b="1" dirty="0">
                <a:solidFill>
                  <a:srgbClr val="4874CB"/>
                </a:solidFill>
                <a:sym typeface="+mn-ea"/>
              </a:rPr>
              <a:t>· Navigate to ‘1’ in random boxes Vision Problem</a:t>
            </a:r>
            <a:endParaRPr lang="en-US" altLang="zh-CN" sz="2400" b="1" dirty="0">
              <a:solidFill>
                <a:srgbClr val="4874CB"/>
              </a:solidFill>
              <a:effectLst>
                <a:outerShdw blurRad="38100" dist="25400" dir="5400000" algn="ctr" rotWithShape="0">
                  <a:srgbClr val="6E747A">
                    <a:alpha val="43000"/>
                  </a:srgbClr>
                </a:outerShdw>
              </a:effectLst>
              <a:cs typeface="+mn-lt"/>
              <a:sym typeface="+mn-ea"/>
            </a:endParaRPr>
          </a:p>
        </p:txBody>
      </p:sp>
      <p:sp>
        <p:nvSpPr>
          <p:cNvPr id="6" name="文本框 5"/>
          <p:cNvSpPr txBox="1"/>
          <p:nvPr/>
        </p:nvSpPr>
        <p:spPr>
          <a:xfrm>
            <a:off x="677473" y="1951672"/>
            <a:ext cx="10476230" cy="1477328"/>
          </a:xfrm>
          <a:prstGeom prst="rect">
            <a:avLst/>
          </a:prstGeom>
          <a:noFill/>
        </p:spPr>
        <p:txBody>
          <a:bodyPr wrap="square" rtlCol="0">
            <a:spAutoFit/>
          </a:bodyPr>
          <a:lstStyle/>
          <a:p>
            <a:pPr lvl="0" indent="-342900">
              <a:buFont typeface="+mj-lt"/>
              <a:buAutoNum type="arabicParenR"/>
            </a:pPr>
            <a:r>
              <a:rPr lang="en-US" altLang="zh-CN" b="1" dirty="0">
                <a:solidFill>
                  <a:srgbClr val="4874CB"/>
                </a:solidFill>
              </a:rPr>
              <a:t>Template matching matches the original image to the detected image;</a:t>
            </a:r>
          </a:p>
          <a:p>
            <a:pPr lvl="0" indent="-342900">
              <a:buFont typeface="+mj-lt"/>
              <a:buAutoNum type="arabicParenR"/>
            </a:pPr>
            <a:r>
              <a:rPr lang="en-US" altLang="zh-CN" b="1" dirty="0">
                <a:solidFill>
                  <a:srgbClr val="4874CB"/>
                </a:solidFill>
              </a:rPr>
              <a:t>Have certain demands of the original image, based on the gazebo environment, we generate a figure 1 and turn it into gray level to realize template matching.</a:t>
            </a:r>
          </a:p>
          <a:p>
            <a:pPr lvl="0" indent="-342900">
              <a:buFont typeface="+mj-lt"/>
              <a:buAutoNum type="arabicParenR"/>
            </a:pPr>
            <a:r>
              <a:rPr lang="en-US" altLang="zh-CN" b="1" dirty="0">
                <a:solidFill>
                  <a:srgbClr val="4874CB"/>
                </a:solidFill>
              </a:rPr>
              <a:t>We tried the binary image, but it will regard the wall as the success of the template matching.</a:t>
            </a:r>
            <a:endParaRPr lang="zh-CN" altLang="zh-CN" b="1" dirty="0">
              <a:solidFill>
                <a:srgbClr val="4874CB"/>
              </a:solidFill>
            </a:endParaRPr>
          </a:p>
        </p:txBody>
      </p:sp>
      <p:pic>
        <p:nvPicPr>
          <p:cNvPr id="8" name="图片 7" descr="图标&#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952" y="3779837"/>
            <a:ext cx="1181100" cy="1524000"/>
          </a:xfrm>
          <a:prstGeom prst="rect">
            <a:avLst/>
          </a:prstGeom>
        </p:spPr>
      </p:pic>
      <p:pic>
        <p:nvPicPr>
          <p:cNvPr id="9" name="图片 8" descr="图片包含 徽标&#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40395" y="3429000"/>
            <a:ext cx="1674452" cy="2093065"/>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3" name="文本框 2"/>
          <p:cNvSpPr txBox="1"/>
          <p:nvPr/>
        </p:nvSpPr>
        <p:spPr>
          <a:xfrm>
            <a:off x="337340" y="272911"/>
            <a:ext cx="7527925" cy="424732"/>
          </a:xfrm>
          <a:prstGeom prst="rect">
            <a:avLst/>
          </a:prstGeom>
          <a:noFill/>
        </p:spPr>
        <p:txBody>
          <a:bodyPr wrap="square" rtlCol="0">
            <a:spAutoFit/>
          </a:bodyPr>
          <a:lstStyle/>
          <a:p>
            <a:pPr fontAlgn="auto">
              <a:lnSpc>
                <a:spcPct val="90000"/>
              </a:lnSpc>
              <a:spcBef>
                <a:spcPct val="0"/>
              </a:spcBef>
              <a:spcAft>
                <a:spcPts val="600"/>
              </a:spcAft>
            </a:pPr>
            <a:r>
              <a:rPr lang="en-US" altLang="zh-CN" sz="2400" b="1" dirty="0">
                <a:solidFill>
                  <a:srgbClr val="4874CB"/>
                </a:solidFill>
                <a:sym typeface="+mn-ea"/>
              </a:rPr>
              <a:t>Navigation——</a:t>
            </a:r>
            <a:r>
              <a:rPr lang="en-US" altLang="zh-CN" sz="2400" b="1" dirty="0">
                <a:solidFill>
                  <a:srgbClr val="4874CB"/>
                </a:solidFill>
              </a:rPr>
              <a:t>Results and Discussion </a:t>
            </a:r>
          </a:p>
        </p:txBody>
      </p:sp>
      <p:sp>
        <p:nvSpPr>
          <p:cNvPr id="2" name="Rectangle 4"/>
          <p:cNvSpPr>
            <a:spLocks noChangeArrowheads="1"/>
          </p:cNvSpPr>
          <p:nvPr/>
        </p:nvSpPr>
        <p:spPr bwMode="auto">
          <a:xfrm>
            <a:off x="708803" y="1106720"/>
            <a:ext cx="4646902" cy="39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normAutofit/>
          </a:bodyPr>
          <a:lstStyle/>
          <a:p>
            <a:pPr marR="0" indent="-228600" fontAlgn="base">
              <a:lnSpc>
                <a:spcPct val="90000"/>
              </a:lnSpc>
              <a:spcBef>
                <a:spcPct val="0"/>
              </a:spcBef>
              <a:spcAft>
                <a:spcPts val="600"/>
              </a:spcAft>
              <a:buClrTx/>
              <a:buSzTx/>
              <a:buFont typeface="Arial" panose="020B0604020202020204" pitchFamily="34" charset="0"/>
              <a:buChar char="•"/>
            </a:pPr>
            <a:r>
              <a:rPr lang="en-US" altLang="zh-CN" b="1" dirty="0">
                <a:solidFill>
                  <a:srgbClr val="4874CB"/>
                </a:solidFill>
              </a:rPr>
              <a:t>The results of the navigation are shown in the Figure. </a:t>
            </a:r>
          </a:p>
          <a:p>
            <a:pPr marR="0" indent="-228600" fontAlgn="base">
              <a:lnSpc>
                <a:spcPct val="90000"/>
              </a:lnSpc>
              <a:spcBef>
                <a:spcPct val="0"/>
              </a:spcBef>
              <a:spcAft>
                <a:spcPts val="600"/>
              </a:spcAft>
              <a:buClrTx/>
              <a:buSzTx/>
              <a:buFont typeface="Arial" panose="020B0604020202020204" pitchFamily="34" charset="0"/>
              <a:buChar char="•"/>
            </a:pPr>
            <a:r>
              <a:rPr lang="en-US" altLang="zh-CN" b="1" dirty="0">
                <a:solidFill>
                  <a:srgbClr val="4874CB"/>
                </a:solidFill>
              </a:rPr>
              <a:t>Since the heading error is related to the target goal heading, the heading error just shows the rotation of the agents in the direction to the target point. </a:t>
            </a:r>
          </a:p>
          <a:p>
            <a:pPr marR="0" indent="-228600" fontAlgn="base">
              <a:lnSpc>
                <a:spcPct val="90000"/>
              </a:lnSpc>
              <a:spcBef>
                <a:spcPct val="0"/>
              </a:spcBef>
              <a:spcAft>
                <a:spcPts val="600"/>
              </a:spcAft>
              <a:buClrTx/>
              <a:buSzTx/>
              <a:buFont typeface="Arial" panose="020B0604020202020204" pitchFamily="34" charset="0"/>
              <a:buChar char="•"/>
            </a:pPr>
            <a:r>
              <a:rPr lang="en-US" altLang="zh-CN" b="1" dirty="0">
                <a:solidFill>
                  <a:srgbClr val="4874CB"/>
                </a:solidFill>
              </a:rPr>
              <a:t>The reason why there is a period of 0 in the middle of the runtime is that when the agent moves towards the box, no certain position is published. The absolute position error is 0 at last, meaning that the agent arrives at the final goal.</a:t>
            </a:r>
          </a:p>
        </p:txBody>
      </p:sp>
      <p:pic>
        <p:nvPicPr>
          <p:cNvPr id="4" name="图片 3" descr="图形用户界面, 图表, 直方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625582" y="860531"/>
            <a:ext cx="5782336" cy="4625869"/>
          </a:xfrm>
          <a:prstGeom prst="rect">
            <a:avLst/>
          </a:prstGeom>
          <a:noFill/>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2" name="文本框 1"/>
          <p:cNvSpPr txBox="1"/>
          <p:nvPr/>
        </p:nvSpPr>
        <p:spPr>
          <a:xfrm>
            <a:off x="363220" y="239395"/>
            <a:ext cx="7527925" cy="1131848"/>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sym typeface="+mn-ea"/>
              </a:rPr>
              <a:t>Results and Discussion</a:t>
            </a:r>
            <a:endParaRPr lang="en-US" altLang="zh-CN" sz="2400" b="1" dirty="0">
              <a:solidFill>
                <a:srgbClr val="4874CB"/>
              </a:solidFill>
              <a:sym typeface="+mn-ea"/>
            </a:endParaRPr>
          </a:p>
          <a:p>
            <a:pPr indent="0" fontAlgn="auto">
              <a:lnSpc>
                <a:spcPct val="150000"/>
              </a:lnSpc>
            </a:pPr>
            <a:r>
              <a:rPr lang="en-US" altLang="zh-CN" sz="2400" b="1" dirty="0">
                <a:solidFill>
                  <a:srgbClr val="4874CB"/>
                </a:solidFill>
                <a:sym typeface="+mn-ea"/>
              </a:rPr>
              <a:t>· Random Boxes Problems</a:t>
            </a:r>
            <a:endParaRPr lang="en-US" altLang="zh-CN" sz="2400" b="1" dirty="0">
              <a:solidFill>
                <a:srgbClr val="4874CB"/>
              </a:solidFill>
              <a:effectLst>
                <a:outerShdw blurRad="38100" dist="25400" dir="5400000" algn="ctr" rotWithShape="0">
                  <a:srgbClr val="6E747A">
                    <a:alpha val="43000"/>
                  </a:srgbClr>
                </a:outerShdw>
              </a:effectLst>
              <a:cs typeface="+mn-lt"/>
              <a:sym typeface="+mn-ea"/>
            </a:endParaRPr>
          </a:p>
        </p:txBody>
      </p:sp>
      <p:sp>
        <p:nvSpPr>
          <p:cNvPr id="4" name="文本框 3"/>
          <p:cNvSpPr txBox="1"/>
          <p:nvPr/>
        </p:nvSpPr>
        <p:spPr>
          <a:xfrm>
            <a:off x="611525" y="1669415"/>
            <a:ext cx="10476230" cy="3416320"/>
          </a:xfrm>
          <a:prstGeom prst="rect">
            <a:avLst/>
          </a:prstGeom>
          <a:noFill/>
        </p:spPr>
        <p:txBody>
          <a:bodyPr wrap="square" rtlCol="0">
            <a:spAutoFit/>
          </a:bodyPr>
          <a:lstStyle/>
          <a:p>
            <a:pPr algn="just"/>
            <a:r>
              <a:rPr lang="en-US" altLang="zh-CN" b="1" dirty="0">
                <a:solidFill>
                  <a:srgbClr val="4874CB"/>
                </a:solidFill>
              </a:rPr>
              <a:t>When the agent goes to the box 1, the explicit location of the box is unknown. Thus, a virtual goal must be set to enable the agent to go to this goal. On the way to this goal, if the agent can see the box 1, the template matching works and publish a new goal, which is the location of the box acquired by the vision, driving the agent reaches the box 1. However, if the agent cannot see the target box, the vision cannot work. We can just randomize the location until the agent can see the box 1 on the path. </a:t>
            </a:r>
            <a:endParaRPr lang="zh-CN" altLang="zh-CN" b="1" dirty="0">
              <a:solidFill>
                <a:srgbClr val="4874CB"/>
              </a:solidFill>
            </a:endParaRPr>
          </a:p>
          <a:p>
            <a:pPr algn="just"/>
            <a:r>
              <a:rPr lang="en-US" altLang="zh-CN" b="1" dirty="0">
                <a:solidFill>
                  <a:srgbClr val="4874CB"/>
                </a:solidFill>
              </a:rPr>
              <a:t>Thus, we select a few virtual locations at first. After the box locations are set, we click the button ‘box 1’ to enable the agent to go to the virtual location, which is located at the same time when clicking. A global planning path can be set. The virtual location can be renewed by clicking the button again if the agent cannot see the target box on the global planning path. By looping this process, the agent can get access to the target box definitely.</a:t>
            </a:r>
            <a:endParaRPr lang="zh-CN" altLang="zh-CN" b="1" dirty="0">
              <a:solidFill>
                <a:srgbClr val="4874CB"/>
              </a:solidFill>
            </a:endParaRPr>
          </a:p>
          <a:p>
            <a:pPr lvl="0" indent="-342900">
              <a:buFont typeface="+mj-lt"/>
              <a:buAutoNum type="arabicParenR"/>
            </a:pPr>
            <a:endParaRPr lang="zh-CN" altLang="zh-CN" b="1" dirty="0">
              <a:solidFill>
                <a:srgbClr val="4874CB"/>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9AE70B2-8BF9-45C0-BB95-33D1B9D3A854}" type="slidenum">
              <a:rPr lang="zh-CN" altLang="en-US" smtClean="0"/>
              <a:t>24</a:t>
            </a:fld>
            <a:endParaRPr lang="zh-CN" altLang="en-US"/>
          </a:p>
        </p:txBody>
      </p:sp>
      <p:sp>
        <p:nvSpPr>
          <p:cNvPr id="2" name="文本框 1"/>
          <p:cNvSpPr txBox="1"/>
          <p:nvPr/>
        </p:nvSpPr>
        <p:spPr>
          <a:xfrm>
            <a:off x="725530" y="394671"/>
            <a:ext cx="7527925" cy="1593513"/>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sym typeface="+mn-ea"/>
              </a:rPr>
              <a:t>Further Improvement</a:t>
            </a:r>
          </a:p>
          <a:p>
            <a:pPr marL="342900" indent="-342900">
              <a:lnSpc>
                <a:spcPct val="150000"/>
              </a:lnSpc>
              <a:buFont typeface="Arial" panose="020B0604020202020204" pitchFamily="34" charset="0"/>
              <a:buChar char="•"/>
            </a:pPr>
            <a:r>
              <a:rPr lang="en-US" altLang="zh-CN" sz="2000" b="1" dirty="0">
                <a:solidFill>
                  <a:schemeClr val="accent1"/>
                </a:solidFill>
                <a:effectLst>
                  <a:outerShdw blurRad="38100" dist="25400" dir="5400000" algn="ctr" rotWithShape="0">
                    <a:srgbClr val="6E747A">
                      <a:alpha val="43000"/>
                    </a:srgbClr>
                  </a:outerShdw>
                </a:effectLst>
                <a:cs typeface="+mn-lt"/>
              </a:rPr>
              <a:t>Not totally correct location</a:t>
            </a:r>
            <a:r>
              <a:rPr lang="en-US" altLang="zh-CN" sz="2000" b="1" kern="100" dirty="0">
                <a:solidFill>
                  <a:srgbClr val="000000"/>
                </a:solidFill>
                <a:latin typeface="Times New Roman" panose="02020603050405020304" pitchFamily="18" charset="0"/>
                <a:ea typeface="等线" panose="02010600030101010101" charset="-122"/>
                <a:cs typeface="+mn-lt"/>
              </a:rPr>
              <a:t>:</a:t>
            </a:r>
            <a:endParaRPr lang="zh-CN" altLang="zh-CN" sz="2000" kern="100" dirty="0">
              <a:solidFill>
                <a:srgbClr val="000000"/>
              </a:solidFill>
              <a:effectLst/>
              <a:latin typeface="Times New Roman" panose="02020603050405020304" pitchFamily="18" charset="0"/>
              <a:ea typeface="Times New Roman" panose="02020603050405020304" pitchFamily="18" charset="0"/>
            </a:endParaRPr>
          </a:p>
          <a:p>
            <a:pPr marL="342900" indent="-342900" fontAlgn="auto">
              <a:lnSpc>
                <a:spcPct val="150000"/>
              </a:lnSpc>
              <a:buFont typeface="Arial" panose="020B0604020202020204" pitchFamily="34" charset="0"/>
              <a:buChar char="•"/>
            </a:pPr>
            <a:endParaRPr lang="en-US" altLang="zh-CN" sz="2400" b="1" dirty="0">
              <a:solidFill>
                <a:srgbClr val="4874CB"/>
              </a:solidFill>
              <a:effectLst>
                <a:outerShdw blurRad="38100" dist="25400" dir="5400000" algn="ctr" rotWithShape="0">
                  <a:srgbClr val="6E747A">
                    <a:alpha val="43000"/>
                  </a:srgbClr>
                </a:outerShdw>
              </a:effectLst>
              <a:cs typeface="+mn-lt"/>
              <a:sym typeface="+mn-ea"/>
            </a:endParaRPr>
          </a:p>
        </p:txBody>
      </p:sp>
      <p:sp>
        <p:nvSpPr>
          <p:cNvPr id="4" name="文本框 3"/>
          <p:cNvSpPr txBox="1"/>
          <p:nvPr/>
        </p:nvSpPr>
        <p:spPr>
          <a:xfrm>
            <a:off x="1635435" y="1988184"/>
            <a:ext cx="8704053" cy="1477328"/>
          </a:xfrm>
          <a:prstGeom prst="rect">
            <a:avLst/>
          </a:prstGeom>
          <a:noFill/>
        </p:spPr>
        <p:txBody>
          <a:bodyPr wrap="square" rtlCol="0">
            <a:spAutoFit/>
          </a:bodyPr>
          <a:lstStyle/>
          <a:p>
            <a:r>
              <a:rPr lang="en-US" altLang="zh-CN" b="1" dirty="0">
                <a:solidFill>
                  <a:srgbClr val="4874CB"/>
                </a:solidFill>
              </a:rPr>
              <a:t>After the agent finds the target box, a new target goal is set based on the depth calculation in the file ‘camera_calculation.py’. However, this calculation is not quite correct. The position of the final goal sometimes cannot quite near the box.</a:t>
            </a:r>
            <a:endParaRPr lang="zh-CN" altLang="zh-CN" b="1" dirty="0">
              <a:solidFill>
                <a:srgbClr val="4874CB"/>
              </a:solidFill>
            </a:endParaRPr>
          </a:p>
          <a:p>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9AE70B2-8BF9-45C0-BB95-33D1B9D3A854}" type="slidenum">
              <a:rPr lang="zh-CN" altLang="en-US" smtClean="0"/>
              <a:t>25</a:t>
            </a:fld>
            <a:endParaRPr lang="zh-CN" altLang="en-US"/>
          </a:p>
        </p:txBody>
      </p:sp>
      <p:sp>
        <p:nvSpPr>
          <p:cNvPr id="2" name="文本框 1"/>
          <p:cNvSpPr txBox="1"/>
          <p:nvPr/>
        </p:nvSpPr>
        <p:spPr>
          <a:xfrm>
            <a:off x="620120" y="394671"/>
            <a:ext cx="7527925" cy="1593513"/>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sym typeface="+mn-ea"/>
              </a:rPr>
              <a:t>Further Improvement</a:t>
            </a:r>
          </a:p>
          <a:p>
            <a:pPr marL="342900" indent="-342900">
              <a:lnSpc>
                <a:spcPct val="150000"/>
              </a:lnSpc>
              <a:buFont typeface="Arial" panose="020B0604020202020204" pitchFamily="34" charset="0"/>
              <a:buChar char="•"/>
            </a:pPr>
            <a:r>
              <a:rPr lang="en-US" altLang="zh-CN" sz="2000" b="1" dirty="0">
                <a:solidFill>
                  <a:srgbClr val="4874CB"/>
                </a:solidFill>
              </a:rPr>
              <a:t>Drift problem :</a:t>
            </a:r>
            <a:endParaRPr lang="zh-CN" altLang="zh-CN" sz="2000" b="1" dirty="0">
              <a:solidFill>
                <a:srgbClr val="4874CB"/>
              </a:solidFill>
            </a:endParaRPr>
          </a:p>
          <a:p>
            <a:pPr marL="342900" indent="-342900" fontAlgn="auto">
              <a:lnSpc>
                <a:spcPct val="150000"/>
              </a:lnSpc>
              <a:buFont typeface="Arial" panose="020B0604020202020204" pitchFamily="34" charset="0"/>
              <a:buChar char="•"/>
            </a:pPr>
            <a:endParaRPr lang="en-US" altLang="zh-CN" sz="2400" b="1" dirty="0">
              <a:solidFill>
                <a:srgbClr val="4874CB"/>
              </a:solidFill>
              <a:effectLst>
                <a:outerShdw blurRad="38100" dist="25400" dir="5400000" algn="ctr" rotWithShape="0">
                  <a:srgbClr val="6E747A">
                    <a:alpha val="43000"/>
                  </a:srgbClr>
                </a:outerShdw>
              </a:effectLst>
              <a:cs typeface="+mn-lt"/>
              <a:sym typeface="+mn-ea"/>
            </a:endParaRPr>
          </a:p>
        </p:txBody>
      </p:sp>
      <p:sp>
        <p:nvSpPr>
          <p:cNvPr id="6" name="文本框 5"/>
          <p:cNvSpPr txBox="1"/>
          <p:nvPr/>
        </p:nvSpPr>
        <p:spPr>
          <a:xfrm>
            <a:off x="1058965" y="1676277"/>
            <a:ext cx="10270992" cy="2308324"/>
          </a:xfrm>
          <a:prstGeom prst="rect">
            <a:avLst/>
          </a:prstGeom>
          <a:noFill/>
        </p:spPr>
        <p:txBody>
          <a:bodyPr wrap="square">
            <a:spAutoFit/>
          </a:bodyPr>
          <a:lstStyle/>
          <a:p>
            <a:pPr marL="285750" indent="-285750" algn="just">
              <a:buFont typeface="Arial" panose="020B0604020202020204" pitchFamily="34" charset="0"/>
              <a:buChar char="•"/>
            </a:pPr>
            <a:r>
              <a:rPr lang="en-US" altLang="zh-CN" b="1" dirty="0">
                <a:solidFill>
                  <a:srgbClr val="4874CB"/>
                </a:solidFill>
              </a:rPr>
              <a:t>To solve the drift problem, simultaneous utilization of AMCL and EKF is an effective strategy. </a:t>
            </a:r>
          </a:p>
          <a:p>
            <a:pPr marL="285750" indent="-285750" algn="just">
              <a:buFont typeface="Arial" panose="020B0604020202020204" pitchFamily="34" charset="0"/>
              <a:buChar char="•"/>
            </a:pPr>
            <a:r>
              <a:rPr lang="en-US" altLang="zh-CN" b="1" dirty="0">
                <a:solidFill>
                  <a:srgbClr val="4874CB"/>
                </a:solidFill>
              </a:rPr>
              <a:t>Running both EKF and AMCL concurrently allows the two filters to independently update states. The weights of the outputs from EKF and AMCL are dynamically adjusted based on environmental features and the reliability of sensors. </a:t>
            </a:r>
          </a:p>
          <a:p>
            <a:pPr marL="285750" indent="-285750" algn="just">
              <a:buFont typeface="Arial" panose="020B0604020202020204" pitchFamily="34" charset="0"/>
              <a:buChar char="•"/>
            </a:pPr>
            <a:r>
              <a:rPr lang="en-US" altLang="zh-CN" b="1" dirty="0">
                <a:solidFill>
                  <a:srgbClr val="4874CB"/>
                </a:solidFill>
              </a:rPr>
              <a:t>This leverages the continuous localization advantage of EKF to handle high-frequency update demands, while using the environmental matching strength of AMCL for regular corrections to counteract the cumulative errors in EKF.</a:t>
            </a:r>
            <a:endParaRPr lang="zh-CN" altLang="zh-CN" b="1" dirty="0">
              <a:solidFill>
                <a:srgbClr val="4874CB"/>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63220" y="239395"/>
            <a:ext cx="7527925" cy="645160"/>
          </a:xfrm>
          <a:prstGeom prst="rect">
            <a:avLst/>
          </a:prstGeom>
          <a:noFill/>
        </p:spPr>
        <p:txBody>
          <a:bodyPr wrap="square" rtlCol="0">
            <a:spAutoFit/>
          </a:bodyPr>
          <a:lstStyle/>
          <a:p>
            <a:pPr indent="0" fontAlgn="auto">
              <a:lnSpc>
                <a:spcPct val="150000"/>
              </a:lnSpc>
            </a:pPr>
            <a:r>
              <a:rPr lang="en-US" altLang="zh-CN" sz="2400" b="1">
                <a:solidFill>
                  <a:schemeClr val="accent1"/>
                </a:solidFill>
                <a:effectLst>
                  <a:outerShdw blurRad="38100" dist="25400" dir="5400000" algn="ctr" rotWithShape="0">
                    <a:srgbClr val="6E747A">
                      <a:alpha val="43000"/>
                    </a:srgbClr>
                  </a:outerShdw>
                </a:effectLst>
                <a:cs typeface="+mn-lt"/>
                <a:sym typeface="+mn-ea"/>
              </a:rPr>
              <a:t>Reference</a:t>
            </a:r>
            <a:r>
              <a:rPr lang="en-US" altLang="zh-CN" sz="2400" b="1">
                <a:solidFill>
                  <a:schemeClr val="accent1"/>
                </a:solidFill>
                <a:effectLst>
                  <a:outerShdw blurRad="38100" dist="25400" dir="5400000" algn="ctr" rotWithShape="0">
                    <a:srgbClr val="6E747A">
                      <a:alpha val="43000"/>
                    </a:srgbClr>
                  </a:outerShdw>
                </a:effectLst>
                <a:cs typeface="+mn-lt"/>
              </a:rPr>
              <a:t> </a:t>
            </a:r>
          </a:p>
        </p:txBody>
      </p:sp>
      <p:sp>
        <p:nvSpPr>
          <p:cNvPr id="4" name="灯片编号占位符 3"/>
          <p:cNvSpPr>
            <a:spLocks noGrp="1"/>
          </p:cNvSpPr>
          <p:nvPr>
            <p:ph type="sldNum" sz="quarter" idx="12"/>
          </p:nvPr>
        </p:nvSpPr>
        <p:spPr/>
        <p:txBody>
          <a:bodyPr/>
          <a:lstStyle/>
          <a:p>
            <a:fld id="{49AE70B2-8BF9-45C0-BB95-33D1B9D3A854}" type="slidenum">
              <a:rPr lang="zh-CN" altLang="en-US" smtClean="0"/>
              <a:t>26</a:t>
            </a:fld>
            <a:endParaRPr lang="zh-CN" altLang="en-US"/>
          </a:p>
        </p:txBody>
      </p:sp>
      <p:sp>
        <p:nvSpPr>
          <p:cNvPr id="3" name="文本框 2"/>
          <p:cNvSpPr txBox="1"/>
          <p:nvPr/>
        </p:nvSpPr>
        <p:spPr>
          <a:xfrm>
            <a:off x="446404" y="1149985"/>
            <a:ext cx="9784523" cy="3692525"/>
          </a:xfrm>
          <a:prstGeom prst="rect">
            <a:avLst/>
          </a:prstGeom>
          <a:noFill/>
        </p:spPr>
        <p:txBody>
          <a:bodyPr wrap="square" rtlCol="0" anchor="t">
            <a:spAutoFit/>
          </a:bodyPr>
          <a:lstStyle/>
          <a:p>
            <a:pPr marL="285750" indent="-285750" fontAlgn="auto">
              <a:lnSpc>
                <a:spcPct val="150000"/>
              </a:lnSpc>
              <a:buFont typeface="Arial" panose="020B0604020202020204" pitchFamily="34" charset="0"/>
              <a:buChar char="•"/>
            </a:pPr>
            <a:r>
              <a:rPr lang="zh-CN" altLang="en-US" dirty="0">
                <a:solidFill>
                  <a:schemeClr val="accent1">
                    <a:lumMod val="75000"/>
                  </a:schemeClr>
                </a:solidFill>
              </a:rPr>
              <a:t>https://github.com/hku-mars/FAST_LIO</a:t>
            </a:r>
          </a:p>
          <a:p>
            <a:pPr marL="285750" indent="-285750" fontAlgn="auto">
              <a:lnSpc>
                <a:spcPct val="150000"/>
              </a:lnSpc>
              <a:buFont typeface="Arial" panose="020B0604020202020204" pitchFamily="34" charset="0"/>
              <a:buChar char="•"/>
            </a:pPr>
            <a:r>
              <a:rPr lang="zh-CN" altLang="en-US" dirty="0">
                <a:solidFill>
                  <a:schemeClr val="accent1">
                    <a:lumMod val="75000"/>
                  </a:schemeClr>
                </a:solidFill>
              </a:rPr>
              <a:t>https://github.com/nuslde/aloam_lidar_odom_result_generate</a:t>
            </a:r>
          </a:p>
          <a:p>
            <a:pPr marL="285750" indent="-285750" fontAlgn="auto">
              <a:lnSpc>
                <a:spcPct val="150000"/>
              </a:lnSpc>
              <a:buFont typeface="Arial" panose="020B0604020202020204" pitchFamily="34" charset="0"/>
              <a:buChar char="•"/>
            </a:pPr>
            <a:r>
              <a:rPr lang="zh-CN" altLang="en-US" dirty="0">
                <a:solidFill>
                  <a:schemeClr val="accent1">
                    <a:lumMod val="75000"/>
                  </a:schemeClr>
                </a:solidFill>
              </a:rPr>
              <a:t>http://wiki.ros.org/costmap_2d#Occupied.2C_Free.2C_and_Unknown_Space</a:t>
            </a:r>
          </a:p>
          <a:p>
            <a:pPr marL="285750" indent="-285750" fontAlgn="auto">
              <a:lnSpc>
                <a:spcPct val="150000"/>
              </a:lnSpc>
              <a:buFont typeface="Arial" panose="020B0604020202020204" pitchFamily="34" charset="0"/>
              <a:buChar char="•"/>
            </a:pPr>
            <a:r>
              <a:rPr lang="zh-CN" altLang="en-US" dirty="0">
                <a:solidFill>
                  <a:schemeClr val="accent1">
                    <a:lumMod val="75000"/>
                  </a:schemeClr>
                </a:solidFill>
              </a:rPr>
              <a:t>https://blog.csdn.net/weixin_43928944/article/details/115905084</a:t>
            </a:r>
          </a:p>
          <a:p>
            <a:pPr marL="285750" indent="-285750" fontAlgn="auto">
              <a:lnSpc>
                <a:spcPct val="150000"/>
              </a:lnSpc>
              <a:buFont typeface="Arial" panose="020B0604020202020204" pitchFamily="34" charset="0"/>
              <a:buChar char="•"/>
            </a:pPr>
            <a:r>
              <a:rPr lang="zh-CN" altLang="en-US" dirty="0">
                <a:solidFill>
                  <a:schemeClr val="accent1">
                    <a:lumMod val="75000"/>
                  </a:schemeClr>
                </a:solidFill>
              </a:rPr>
              <a:t>https://blog.csdn.net/m0_56588389/article/details/121043489</a:t>
            </a:r>
          </a:p>
          <a:p>
            <a:pPr marL="285750" indent="-285750" fontAlgn="auto">
              <a:lnSpc>
                <a:spcPct val="150000"/>
              </a:lnSpc>
              <a:buFont typeface="Arial" panose="020B0604020202020204" pitchFamily="34" charset="0"/>
              <a:buChar char="•"/>
            </a:pPr>
            <a:r>
              <a:rPr lang="zh-CN" altLang="en-US" dirty="0">
                <a:solidFill>
                  <a:schemeClr val="accent1">
                    <a:lumMod val="75000"/>
                  </a:schemeClr>
                </a:solidFill>
              </a:rPr>
              <a:t>Zheng K. Ros navigation tuning guide[J]. Robot Operating System (ROS) The Complete Reference (Volume 6), 2021: 197-226.</a:t>
            </a:r>
          </a:p>
          <a:p>
            <a:pPr marL="285750" indent="-285750" fontAlgn="auto">
              <a:lnSpc>
                <a:spcPct val="150000"/>
              </a:lnSpc>
              <a:buFont typeface="Arial" panose="020B0604020202020204" pitchFamily="34" charset="0"/>
              <a:buChar char="•"/>
            </a:pPr>
            <a:r>
              <a:rPr lang="zh-CN" altLang="en-US" dirty="0">
                <a:solidFill>
                  <a:schemeClr val="accent1">
                    <a:lumMod val="75000"/>
                  </a:schemeClr>
                </a:solidFill>
              </a:rPr>
              <a:t>https://wiki.ros.org/navigation/Tutorials/Navigation%20Tuning%20Guide</a:t>
            </a:r>
          </a:p>
          <a:p>
            <a:endParaRPr lang="zh-CN" altLang="en-US" dirty="0">
              <a:solidFill>
                <a:schemeClr val="accent1">
                  <a:lumMod val="75000"/>
                </a:schemeClr>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259080" y="3124835"/>
            <a:ext cx="3345180" cy="953135"/>
          </a:xfrm>
          <a:prstGeom prst="rect">
            <a:avLst/>
          </a:prstGeom>
          <a:noFill/>
        </p:spPr>
        <p:txBody>
          <a:bodyPr wrap="square" rtlCol="0">
            <a:spAutoFit/>
          </a:bodyPr>
          <a:lstStyle/>
          <a:p>
            <a:pPr algn="ctr"/>
            <a:r>
              <a:rPr lang="en-US" altLang="zh-CN" sz="2800" b="1">
                <a:solidFill>
                  <a:srgbClr val="0070C0"/>
                </a:solidFill>
              </a:rPr>
              <a:t>Final Project Presentation</a:t>
            </a:r>
          </a:p>
        </p:txBody>
      </p:sp>
      <p:sp>
        <p:nvSpPr>
          <p:cNvPr id="15" name="文本框 14"/>
          <p:cNvSpPr txBox="1"/>
          <p:nvPr/>
        </p:nvSpPr>
        <p:spPr>
          <a:xfrm>
            <a:off x="4535170" y="2045335"/>
            <a:ext cx="6025515" cy="1383665"/>
          </a:xfrm>
          <a:prstGeom prst="rect">
            <a:avLst/>
          </a:prstGeom>
          <a:noFill/>
        </p:spPr>
        <p:txBody>
          <a:bodyPr wrap="square" rtlCol="0">
            <a:spAutoFit/>
          </a:bodyPr>
          <a:lstStyle/>
          <a:p>
            <a:pPr algn="ctr"/>
            <a:r>
              <a:rPr lang="en-US" altLang="zh-CN" sz="2800" b="1">
                <a:solidFill>
                  <a:srgbClr val="0070C0"/>
                </a:solidFill>
              </a:rPr>
              <a:t>END</a:t>
            </a:r>
          </a:p>
          <a:p>
            <a:endParaRPr lang="en-US" altLang="zh-CN" sz="2800" b="1">
              <a:solidFill>
                <a:srgbClr val="0070C0"/>
              </a:solidFill>
            </a:endParaRPr>
          </a:p>
          <a:p>
            <a:pPr algn="ctr"/>
            <a:r>
              <a:rPr lang="en-US" altLang="zh-CN" sz="2800" b="1">
                <a:solidFill>
                  <a:srgbClr val="0070C0"/>
                </a:solidFill>
              </a:rPr>
              <a:t>THANK YOU FOR LISTENING</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t>27</a:t>
            </a:fld>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906135" y="673100"/>
            <a:ext cx="5332730" cy="4986020"/>
          </a:xfrm>
          <a:prstGeom prst="rect">
            <a:avLst/>
          </a:prstGeom>
          <a:noFill/>
        </p:spPr>
        <p:txBody>
          <a:bodyPr wrap="square" rtlCol="0">
            <a:noAutofit/>
          </a:bodyPr>
          <a:lstStyle/>
          <a:p>
            <a:pPr fontAlgn="auto">
              <a:lnSpc>
                <a:spcPct val="150000"/>
              </a:lnSpc>
            </a:pPr>
            <a:r>
              <a:rPr lang="en-US" altLang="zh-CN" b="1">
                <a:solidFill>
                  <a:srgbClr val="4874CB"/>
                </a:solidFill>
              </a:rPr>
              <a:t>2.1 Mapping</a:t>
            </a:r>
          </a:p>
          <a:p>
            <a:pPr indent="457200" fontAlgn="auto">
              <a:lnSpc>
                <a:spcPct val="150000"/>
              </a:lnSpc>
            </a:pPr>
            <a:r>
              <a:rPr lang="en-US" altLang="zh-CN" b="1">
                <a:solidFill>
                  <a:srgbClr val="4874CB"/>
                </a:solidFill>
              </a:rPr>
              <a:t>· Gmapping</a:t>
            </a:r>
          </a:p>
          <a:p>
            <a:pPr indent="457200" fontAlgn="auto">
              <a:lnSpc>
                <a:spcPct val="150000"/>
              </a:lnSpc>
            </a:pPr>
            <a:r>
              <a:rPr lang="en-US" altLang="zh-CN" b="1">
                <a:solidFill>
                  <a:srgbClr val="4874CB"/>
                </a:solidFill>
              </a:rPr>
              <a:t>· </a:t>
            </a:r>
            <a:r>
              <a:rPr lang="en-US" altLang="zh-CN" b="1">
                <a:solidFill>
                  <a:srgbClr val="4874CB"/>
                </a:solidFill>
                <a:sym typeface="+mn-ea"/>
              </a:rPr>
              <a:t> A-Loam</a:t>
            </a:r>
          </a:p>
          <a:p>
            <a:pPr indent="457200" fontAlgn="auto">
              <a:lnSpc>
                <a:spcPct val="150000"/>
              </a:lnSpc>
            </a:pPr>
            <a:r>
              <a:rPr lang="en-US" altLang="zh-CN" b="1">
                <a:solidFill>
                  <a:srgbClr val="4874CB"/>
                </a:solidFill>
                <a:sym typeface="+mn-ea"/>
              </a:rPr>
              <a:t>· Fast Lio</a:t>
            </a:r>
            <a:endParaRPr lang="en-US" altLang="zh-CN" b="1">
              <a:solidFill>
                <a:srgbClr val="4874CB"/>
              </a:solidFill>
            </a:endParaRPr>
          </a:p>
          <a:p>
            <a:pPr fontAlgn="auto">
              <a:lnSpc>
                <a:spcPct val="150000"/>
              </a:lnSpc>
            </a:pPr>
            <a:endParaRPr lang="en-US" altLang="zh-CN" b="1">
              <a:solidFill>
                <a:srgbClr val="4874CB"/>
              </a:solidFill>
            </a:endParaRPr>
          </a:p>
          <a:p>
            <a:pPr fontAlgn="auto">
              <a:lnSpc>
                <a:spcPct val="150000"/>
              </a:lnSpc>
            </a:pPr>
            <a:r>
              <a:rPr lang="en-US" altLang="zh-CN" b="1">
                <a:solidFill>
                  <a:srgbClr val="4874CB"/>
                </a:solidFill>
              </a:rPr>
              <a:t>2.2 Point cloud to 2D-Map</a:t>
            </a:r>
          </a:p>
          <a:p>
            <a:pPr indent="457200" fontAlgn="auto">
              <a:lnSpc>
                <a:spcPct val="150000"/>
              </a:lnSpc>
            </a:pPr>
            <a:r>
              <a:rPr lang="en-US" altLang="zh-CN" b="1">
                <a:solidFill>
                  <a:srgbClr val="4874CB"/>
                </a:solidFill>
              </a:rPr>
              <a:t>· The PassThrough Filter</a:t>
            </a:r>
          </a:p>
          <a:p>
            <a:pPr indent="457200" fontAlgn="auto">
              <a:lnSpc>
                <a:spcPct val="150000"/>
              </a:lnSpc>
            </a:pPr>
            <a:r>
              <a:rPr lang="en-US" altLang="zh-CN" b="1">
                <a:solidFill>
                  <a:srgbClr val="4874CB"/>
                </a:solidFill>
              </a:rPr>
              <a:t>· The Radius Outlier Removal</a:t>
            </a:r>
          </a:p>
          <a:p>
            <a:pPr indent="457200" fontAlgn="auto">
              <a:lnSpc>
                <a:spcPct val="150000"/>
              </a:lnSpc>
            </a:pPr>
            <a:endParaRPr lang="en-US" altLang="zh-CN" b="1">
              <a:solidFill>
                <a:srgbClr val="4874CB"/>
              </a:solidFill>
            </a:endParaRPr>
          </a:p>
          <a:p>
            <a:pPr lvl="0" indent="0" fontAlgn="auto">
              <a:lnSpc>
                <a:spcPct val="150000"/>
              </a:lnSpc>
              <a:buNone/>
            </a:pPr>
            <a:r>
              <a:rPr lang="en-US" altLang="zh-CN" b="1">
                <a:solidFill>
                  <a:srgbClr val="4874CB"/>
                </a:solidFill>
              </a:rPr>
              <a:t>2.3 Results and Discussion</a:t>
            </a:r>
          </a:p>
        </p:txBody>
      </p:sp>
      <p:sp>
        <p:nvSpPr>
          <p:cNvPr id="5" name="文本框 4"/>
          <p:cNvSpPr txBox="1"/>
          <p:nvPr/>
        </p:nvSpPr>
        <p:spPr>
          <a:xfrm>
            <a:off x="454660" y="2835275"/>
            <a:ext cx="3373120" cy="1198880"/>
          </a:xfrm>
          <a:prstGeom prst="rect">
            <a:avLst/>
          </a:prstGeom>
          <a:noFill/>
        </p:spPr>
        <p:txBody>
          <a:bodyPr wrap="square" rtlCol="0">
            <a:spAutoFit/>
          </a:bodyPr>
          <a:lstStyle/>
          <a:p>
            <a:pPr algn="ctr"/>
            <a:r>
              <a:rPr lang="en-US" altLang="zh-CN" sz="2400" b="1">
                <a:solidFill>
                  <a:srgbClr val="0070C0"/>
                </a:solidFill>
              </a:rPr>
              <a:t>Part 1——Mapping</a:t>
            </a:r>
          </a:p>
          <a:p>
            <a:pPr algn="ctr"/>
            <a:endParaRPr lang="en-US" altLang="zh-CN" sz="2400" b="1">
              <a:solidFill>
                <a:srgbClr val="0070C0"/>
              </a:solidFill>
            </a:endParaRPr>
          </a:p>
          <a:p>
            <a:pPr algn="ctr"/>
            <a:r>
              <a:rPr lang="en-US" altLang="zh-CN" sz="2400" b="1">
                <a:solidFill>
                  <a:srgbClr val="0070C0"/>
                </a:solidFill>
              </a:rPr>
              <a:t>Contents</a:t>
            </a:r>
          </a:p>
        </p:txBody>
      </p:sp>
      <p:sp>
        <p:nvSpPr>
          <p:cNvPr id="7" name="灯片编号占位符 6"/>
          <p:cNvSpPr>
            <a:spLocks noGrp="1"/>
          </p:cNvSpPr>
          <p:nvPr>
            <p:ph type="sldNum" sz="quarter" idx="12"/>
          </p:nvPr>
        </p:nvSpPr>
        <p:spPr/>
        <p:txBody>
          <a:bodyPr/>
          <a:lstStyle/>
          <a:p>
            <a:fld id="{49AE70B2-8BF9-45C0-BB95-33D1B9D3A854}" type="slidenum">
              <a:rPr lang="zh-CN" altLang="en-US" smtClean="0"/>
              <a:t>3</a:t>
            </a:fld>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63220" y="239395"/>
            <a:ext cx="4480560" cy="1131848"/>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rPr>
              <a:t>Mapping——</a:t>
            </a:r>
            <a:r>
              <a:rPr lang="en-US" altLang="zh-CN" sz="2400" b="1" dirty="0" err="1">
                <a:solidFill>
                  <a:schemeClr val="accent1"/>
                </a:solidFill>
                <a:effectLst>
                  <a:outerShdw blurRad="38100" dist="25400" dir="5400000" algn="ctr" rotWithShape="0">
                    <a:srgbClr val="6E747A">
                      <a:alpha val="43000"/>
                    </a:srgbClr>
                  </a:outerShdw>
                </a:effectLst>
                <a:cs typeface="+mn-lt"/>
              </a:rPr>
              <a:t>GMapping</a:t>
            </a:r>
            <a:r>
              <a:rPr lang="en-US" altLang="zh-CN" sz="2400" b="1" dirty="0">
                <a:solidFill>
                  <a:schemeClr val="accent1"/>
                </a:solidFill>
                <a:effectLst>
                  <a:outerShdw blurRad="38100" dist="25400" dir="5400000" algn="ctr" rotWithShape="0">
                    <a:srgbClr val="6E747A">
                      <a:alpha val="43000"/>
                    </a:srgbClr>
                  </a:outerShdw>
                </a:effectLst>
                <a:cs typeface="+mn-lt"/>
              </a:rPr>
              <a:t> </a:t>
            </a:r>
          </a:p>
          <a:p>
            <a:pPr indent="0" fontAlgn="auto">
              <a:lnSpc>
                <a:spcPct val="150000"/>
              </a:lnSpc>
            </a:pPr>
            <a:endParaRPr lang="en-US" altLang="zh-CN" sz="2400" b="1" dirty="0">
              <a:solidFill>
                <a:schemeClr val="accent1"/>
              </a:solidFill>
              <a:effectLst>
                <a:outerShdw blurRad="38100" dist="25400" dir="5400000" algn="ctr" rotWithShape="0">
                  <a:srgbClr val="6E747A">
                    <a:alpha val="43000"/>
                  </a:srgbClr>
                </a:outerShdw>
              </a:effectLst>
              <a:cs typeface="+mn-lt"/>
            </a:endParaRPr>
          </a:p>
        </p:txBody>
      </p:sp>
      <p:sp>
        <p:nvSpPr>
          <p:cNvPr id="3" name="文本框 2"/>
          <p:cNvSpPr txBox="1"/>
          <p:nvPr/>
        </p:nvSpPr>
        <p:spPr>
          <a:xfrm>
            <a:off x="684530" y="1943735"/>
            <a:ext cx="5616575" cy="1485265"/>
          </a:xfrm>
          <a:prstGeom prst="rect">
            <a:avLst/>
          </a:prstGeom>
          <a:noFill/>
        </p:spPr>
        <p:txBody>
          <a:bodyPr wrap="square" rtlCol="0">
            <a:noAutofit/>
          </a:bodyPr>
          <a:lstStyle/>
          <a:p>
            <a:r>
              <a:rPr lang="en-US" altLang="zh-CN" sz="1800" b="1" dirty="0">
                <a:solidFill>
                  <a:srgbClr val="4874CB"/>
                </a:solidFill>
              </a:rPr>
              <a:t>Introduction</a:t>
            </a:r>
            <a:r>
              <a:rPr lang="zh-CN" altLang="en-US" sz="1800" b="1" dirty="0">
                <a:solidFill>
                  <a:srgbClr val="4874CB"/>
                </a:solidFill>
              </a:rPr>
              <a:t>：</a:t>
            </a:r>
            <a:endParaRPr lang="en-US" altLang="zh-CN" sz="1800" b="1" dirty="0">
              <a:solidFill>
                <a:srgbClr val="4874CB"/>
              </a:solidFill>
            </a:endParaRPr>
          </a:p>
          <a:p>
            <a:endParaRPr lang="zh-CN" altLang="en-US" sz="1800" b="1" dirty="0">
              <a:solidFill>
                <a:srgbClr val="4874CB"/>
              </a:solidFill>
            </a:endParaRPr>
          </a:p>
          <a:p>
            <a:pPr marL="457200" indent="-457200">
              <a:buFont typeface="Arial" panose="020B0604020202020204" pitchFamily="34" charset="0"/>
              <a:buChar char="•"/>
            </a:pPr>
            <a:r>
              <a:rPr lang="zh-CN" altLang="en-US" sz="1800" b="1" dirty="0">
                <a:solidFill>
                  <a:srgbClr val="4874CB"/>
                </a:solidFill>
              </a:rPr>
              <a:t>2D SLAM algorithm </a:t>
            </a:r>
            <a:endParaRPr lang="en-US" altLang="zh-CN" sz="1800" b="1" dirty="0">
              <a:solidFill>
                <a:srgbClr val="4874CB"/>
              </a:solidFill>
            </a:endParaRPr>
          </a:p>
          <a:p>
            <a:pPr indent="457200"/>
            <a:endParaRPr lang="en-US" altLang="zh-CN" sz="1800" b="1" dirty="0">
              <a:solidFill>
                <a:srgbClr val="4874CB"/>
              </a:solidFill>
            </a:endParaRPr>
          </a:p>
          <a:p>
            <a:pPr marL="342900" indent="-342900">
              <a:buFont typeface="Arial" panose="020B0604020202020204" pitchFamily="34" charset="0"/>
              <a:buChar char="•"/>
            </a:pPr>
            <a:r>
              <a:rPr lang="zh-CN" altLang="en-US" sz="1800" b="1" dirty="0">
                <a:solidFill>
                  <a:srgbClr val="4874CB"/>
                </a:solidFill>
              </a:rPr>
              <a:t> </a:t>
            </a:r>
            <a:r>
              <a:rPr lang="en-US" altLang="zh-CN" sz="1800" b="1" dirty="0">
                <a:solidFill>
                  <a:srgbClr val="4874CB"/>
                </a:solidFill>
              </a:rPr>
              <a:t>Apply in </a:t>
            </a:r>
            <a:r>
              <a:rPr lang="zh-CN" altLang="en-US" sz="1800" b="1" dirty="0">
                <a:solidFill>
                  <a:srgbClr val="4874CB"/>
                </a:solidFill>
              </a:rPr>
              <a:t>small scenes </a:t>
            </a:r>
            <a:endParaRPr lang="en-US" altLang="zh-CN" sz="1800" b="1" dirty="0">
              <a:solidFill>
                <a:srgbClr val="4874CB"/>
              </a:solidFill>
            </a:endParaRPr>
          </a:p>
          <a:p>
            <a:pPr marL="342900" indent="-342900">
              <a:buFont typeface="Arial" panose="020B0604020202020204" pitchFamily="34" charset="0"/>
              <a:buChar char="•"/>
            </a:pPr>
            <a:endParaRPr lang="en-US" altLang="zh-CN" sz="1800" b="1" dirty="0">
              <a:solidFill>
                <a:srgbClr val="4874CB"/>
              </a:solidFill>
            </a:endParaRPr>
          </a:p>
          <a:p>
            <a:pPr marL="342900" indent="-342900">
              <a:buFont typeface="Arial" panose="020B0604020202020204" pitchFamily="34" charset="0"/>
              <a:buChar char="•"/>
            </a:pPr>
            <a:r>
              <a:rPr lang="en-US" altLang="zh-CN" sz="1800" b="1" dirty="0">
                <a:solidFill>
                  <a:srgbClr val="4874CB"/>
                </a:solidFill>
              </a:rPr>
              <a:t> Require more calculations</a:t>
            </a:r>
          </a:p>
          <a:p>
            <a:endParaRPr lang="zh-CN" altLang="en-US" b="1" dirty="0">
              <a:solidFill>
                <a:srgbClr val="4874CB"/>
              </a:solidFill>
            </a:endParaRPr>
          </a:p>
          <a:p>
            <a:endParaRPr lang="zh-CN" altLang="en-US" b="1" dirty="0">
              <a:solidFill>
                <a:srgbClr val="4874CB"/>
              </a:solidFill>
            </a:endParaRPr>
          </a:p>
          <a:p>
            <a:endParaRPr lang="zh-CN" altLang="en-US" b="1" dirty="0">
              <a:solidFill>
                <a:srgbClr val="4874CB"/>
              </a:solidFill>
            </a:endParaRPr>
          </a:p>
          <a:p>
            <a:endParaRPr lang="zh-CN" altLang="en-US" b="1" dirty="0">
              <a:solidFill>
                <a:srgbClr val="4874CB"/>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15" name="文本框 14"/>
          <p:cNvSpPr txBox="1"/>
          <p:nvPr/>
        </p:nvSpPr>
        <p:spPr>
          <a:xfrm>
            <a:off x="6607175" y="595630"/>
            <a:ext cx="3842385"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i="1" dirty="0">
                <a:solidFill>
                  <a:schemeClr val="accent2"/>
                </a:solidFill>
                <a:latin typeface="Calibri" panose="020F0502020204030204"/>
                <a:ea typeface="宋体" panose="02010600030101010101" pitchFamily="2" charset="-122"/>
              </a:rPr>
              <a:t>The error of  the map by </a:t>
            </a:r>
            <a:r>
              <a:rPr lang="en-US" altLang="zh-CN" b="1" i="1" dirty="0" err="1">
                <a:solidFill>
                  <a:schemeClr val="accent2"/>
                </a:solidFill>
                <a:latin typeface="Calibri" panose="020F0502020204030204"/>
                <a:ea typeface="宋体" panose="02010600030101010101" pitchFamily="2" charset="-122"/>
              </a:rPr>
              <a:t>GMapping</a:t>
            </a:r>
            <a:endParaRPr kumimoji="0" lang="en-US" altLang="zh-CN" sz="1800" b="1" i="1" u="none" strike="noStrike" kern="1200" cap="none" spc="0" normalizeH="0" baseline="0" noProof="0" dirty="0" err="1">
              <a:ln>
                <a:noFill/>
              </a:ln>
              <a:solidFill>
                <a:schemeClr val="accent2"/>
              </a:solidFill>
              <a:effectLst/>
              <a:uLnTx/>
              <a:uFillTx/>
              <a:latin typeface="Calibri" panose="020F0502020204030204"/>
              <a:ea typeface="宋体" panose="02010600030101010101" pitchFamily="2" charset="-122"/>
              <a:cs typeface="+mn-cs"/>
            </a:endParaRPr>
          </a:p>
        </p:txBody>
      </p:sp>
      <p:pic>
        <p:nvPicPr>
          <p:cNvPr id="5" name="图片 4"/>
          <p:cNvPicPr>
            <a:picLocks noChangeAspect="1"/>
          </p:cNvPicPr>
          <p:nvPr/>
        </p:nvPicPr>
        <p:blipFill>
          <a:blip r:embed="rId4"/>
          <a:stretch>
            <a:fillRect/>
          </a:stretch>
        </p:blipFill>
        <p:spPr>
          <a:xfrm>
            <a:off x="5604510" y="1125855"/>
            <a:ext cx="5944870" cy="2835275"/>
          </a:xfrm>
          <a:prstGeom prst="rect">
            <a:avLst/>
          </a:prstGeom>
        </p:spPr>
      </p:pic>
      <p:sp>
        <p:nvSpPr>
          <p:cNvPr id="7" name="文本框 6"/>
          <p:cNvSpPr txBox="1"/>
          <p:nvPr/>
        </p:nvSpPr>
        <p:spPr>
          <a:xfrm>
            <a:off x="5604316" y="4172339"/>
            <a:ext cx="2118049" cy="1476375"/>
          </a:xfrm>
          <a:prstGeom prst="rect">
            <a:avLst/>
          </a:prstGeom>
          <a:noFill/>
        </p:spPr>
        <p:txBody>
          <a:bodyPr wrap="square" rtlCol="0">
            <a:spAutoFit/>
          </a:bodyPr>
          <a:lstStyle/>
          <a:p>
            <a:r>
              <a:rPr lang="en-US" altLang="zh-CN" b="1" dirty="0">
                <a:solidFill>
                  <a:schemeClr val="accent2"/>
                </a:solidFill>
                <a:latin typeface="Times New Roman" panose="02020603050405020304" pitchFamily="18" charset="0"/>
                <a:cs typeface="Times New Roman" panose="02020603050405020304" pitchFamily="18" charset="0"/>
              </a:rPr>
              <a:t>Mean:6.17</a:t>
            </a:r>
          </a:p>
          <a:p>
            <a:endParaRPr lang="en-US" altLang="zh-CN" b="1" dirty="0">
              <a:solidFill>
                <a:schemeClr val="accent2"/>
              </a:solidFill>
              <a:latin typeface="Times New Roman" panose="02020603050405020304" pitchFamily="18" charset="0"/>
              <a:cs typeface="Times New Roman" panose="02020603050405020304" pitchFamily="18" charset="0"/>
            </a:endParaRPr>
          </a:p>
          <a:p>
            <a:r>
              <a:rPr lang="en-US" altLang="zh-CN" b="1" dirty="0">
                <a:solidFill>
                  <a:schemeClr val="accent2"/>
                </a:solidFill>
                <a:latin typeface="Times New Roman" panose="02020603050405020304" pitchFamily="18" charset="0"/>
                <a:cs typeface="Times New Roman" panose="02020603050405020304" pitchFamily="18" charset="0"/>
              </a:rPr>
              <a:t>Rmes:7.33</a:t>
            </a:r>
          </a:p>
          <a:p>
            <a:endParaRPr lang="en-US" altLang="zh-CN" b="1" dirty="0">
              <a:solidFill>
                <a:schemeClr val="accent2"/>
              </a:solidFill>
              <a:latin typeface="Times New Roman" panose="02020603050405020304" pitchFamily="18" charset="0"/>
              <a:cs typeface="Times New Roman" panose="02020603050405020304" pitchFamily="18" charset="0"/>
            </a:endParaRPr>
          </a:p>
          <a:p>
            <a:r>
              <a:rPr lang="en-US" altLang="zh-CN" b="1" dirty="0">
                <a:solidFill>
                  <a:schemeClr val="accent2"/>
                </a:solidFill>
                <a:latin typeface="Times New Roman" panose="02020603050405020304" pitchFamily="18" charset="0"/>
                <a:cs typeface="Times New Roman" panose="02020603050405020304" pitchFamily="18" charset="0"/>
              </a:rPr>
              <a:t>STD:3.96</a:t>
            </a:r>
          </a:p>
        </p:txBody>
      </p:sp>
      <p:sp>
        <p:nvSpPr>
          <p:cNvPr id="8" name="文本框 7"/>
          <p:cNvSpPr txBox="1"/>
          <p:nvPr/>
        </p:nvSpPr>
        <p:spPr>
          <a:xfrm>
            <a:off x="7336790" y="4123055"/>
            <a:ext cx="3986530" cy="368300"/>
          </a:xfrm>
          <a:prstGeom prst="rect">
            <a:avLst/>
          </a:prstGeom>
          <a:noFill/>
        </p:spPr>
        <p:txBody>
          <a:bodyPr wrap="square" rtlCol="0">
            <a:spAutoFit/>
          </a:bodyPr>
          <a:lstStyle/>
          <a:p>
            <a:r>
              <a:rPr lang="en-US" altLang="zh-CN" b="1" dirty="0">
                <a:solidFill>
                  <a:schemeClr val="accent2"/>
                </a:solidFill>
                <a:latin typeface="Times New Roman" panose="02020603050405020304" pitchFamily="18" charset="0"/>
                <a:cs typeface="Times New Roman" panose="02020603050405020304" pitchFamily="18" charset="0"/>
              </a:rPr>
              <a:t>Focus on the curves and colored lines</a:t>
            </a:r>
          </a:p>
        </p:txBody>
      </p:sp>
      <p:sp>
        <p:nvSpPr>
          <p:cNvPr id="9" name="文本框 8"/>
          <p:cNvSpPr txBox="1"/>
          <p:nvPr/>
        </p:nvSpPr>
        <p:spPr>
          <a:xfrm>
            <a:off x="7008495" y="4739640"/>
            <a:ext cx="4643755" cy="922020"/>
          </a:xfrm>
          <a:prstGeom prst="rect">
            <a:avLst/>
          </a:prstGeom>
          <a:noFill/>
        </p:spPr>
        <p:txBody>
          <a:bodyPr wrap="square" rtlCol="0">
            <a:spAutoFit/>
          </a:bodyPr>
          <a:lstStyle/>
          <a:p>
            <a:pPr indent="0" fontAlgn="auto">
              <a:lnSpc>
                <a:spcPct val="150000"/>
              </a:lnSpc>
            </a:pPr>
            <a:r>
              <a:rPr lang="en-US" altLang="zh-CN" b="1" dirty="0">
                <a:solidFill>
                  <a:srgbClr val="FF0000"/>
                </a:solidFill>
                <a:effectLst/>
                <a:latin typeface="Times New Roman" panose="02020603050405020304" pitchFamily="18" charset="0"/>
                <a:ea typeface="等线" panose="02010600030101010101" charset="-122"/>
              </a:rPr>
              <a:t>Conclusion: 2D SLAM algorithm: </a:t>
            </a:r>
            <a:r>
              <a:rPr lang="en-US" altLang="zh-CN" b="1" dirty="0" err="1">
                <a:solidFill>
                  <a:srgbClr val="FF0000"/>
                </a:solidFill>
              </a:rPr>
              <a:t>GMapping</a:t>
            </a:r>
            <a:r>
              <a:rPr lang="en-US" altLang="zh-CN" b="1" dirty="0">
                <a:solidFill>
                  <a:srgbClr val="FF0000"/>
                </a:solidFill>
              </a:rPr>
              <a:t> is not suitable for this task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63220" y="239395"/>
            <a:ext cx="4480560" cy="1131848"/>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rPr>
              <a:t>Mapping——</a:t>
            </a:r>
            <a:r>
              <a:rPr lang="en-US" altLang="zh-CN" sz="2400" b="1" dirty="0">
                <a:solidFill>
                  <a:schemeClr val="accent1"/>
                </a:solidFill>
                <a:effectLst>
                  <a:outerShdw blurRad="38100" dist="25400" dir="5400000" algn="ctr" rotWithShape="0">
                    <a:srgbClr val="6E747A">
                      <a:alpha val="43000"/>
                    </a:srgbClr>
                  </a:outerShdw>
                </a:effectLst>
                <a:cs typeface="+mn-lt"/>
                <a:sym typeface="+mn-ea"/>
              </a:rPr>
              <a:t>A-Loam</a:t>
            </a:r>
            <a:endParaRPr lang="en-US" altLang="zh-CN" sz="2400" b="1" dirty="0">
              <a:solidFill>
                <a:schemeClr val="accent1"/>
              </a:solidFill>
              <a:effectLst>
                <a:outerShdw blurRad="38100" dist="25400" dir="5400000" algn="ctr" rotWithShape="0">
                  <a:srgbClr val="6E747A">
                    <a:alpha val="43000"/>
                  </a:srgbClr>
                </a:outerShdw>
              </a:effectLst>
              <a:cs typeface="+mn-lt"/>
            </a:endParaRPr>
          </a:p>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rPr>
              <a:t> </a:t>
            </a:r>
          </a:p>
        </p:txBody>
      </p:sp>
      <p:sp>
        <p:nvSpPr>
          <p:cNvPr id="4" name="文本框 3"/>
          <p:cNvSpPr txBox="1"/>
          <p:nvPr/>
        </p:nvSpPr>
        <p:spPr>
          <a:xfrm>
            <a:off x="363220" y="1604010"/>
            <a:ext cx="5820410" cy="3689350"/>
          </a:xfrm>
          <a:prstGeom prst="rect">
            <a:avLst/>
          </a:prstGeom>
          <a:noFill/>
        </p:spPr>
        <p:txBody>
          <a:bodyPr wrap="square" rtlCol="0">
            <a:noAutofit/>
          </a:bodyPr>
          <a:lstStyle/>
          <a:p>
            <a:r>
              <a:rPr lang="en-US" altLang="zh-CN" b="1" dirty="0">
                <a:solidFill>
                  <a:srgbClr val="4874CB"/>
                </a:solidFill>
              </a:rPr>
              <a:t>Introduction</a:t>
            </a:r>
            <a:r>
              <a:rPr lang="zh-CN" altLang="en-US" b="1" dirty="0">
                <a:solidFill>
                  <a:srgbClr val="4874CB"/>
                </a:solidFill>
              </a:rPr>
              <a:t>：</a:t>
            </a:r>
            <a:endParaRPr lang="en-US" altLang="zh-CN" b="1" dirty="0">
              <a:solidFill>
                <a:srgbClr val="4874CB"/>
              </a:solidFill>
            </a:endParaRPr>
          </a:p>
          <a:p>
            <a:endParaRPr lang="zh-CN" altLang="en-US" b="1" dirty="0">
              <a:solidFill>
                <a:srgbClr val="4874CB"/>
              </a:solidFill>
            </a:endParaRPr>
          </a:p>
          <a:p>
            <a:pPr indent="457200">
              <a:lnSpc>
                <a:spcPct val="150000"/>
              </a:lnSpc>
            </a:pPr>
            <a:r>
              <a:rPr lang="zh-CN" altLang="en-US" b="1" dirty="0">
                <a:solidFill>
                  <a:srgbClr val="4874CB"/>
                </a:solidFill>
              </a:rPr>
              <a:t>A-Loam (Adaptive Lidar Odometry and Mapping) is an enhanced version of Loam (Lidar Odometry and Mapping), which is a system for real-time three-dimensional mapping and localization</a:t>
            </a:r>
            <a:r>
              <a:rPr lang="en-US" altLang="zh-CN" b="1" dirty="0">
                <a:solidFill>
                  <a:srgbClr val="4874CB"/>
                </a:solidFill>
              </a:rPr>
              <a:t>.</a:t>
            </a:r>
            <a:endParaRPr lang="zh-CN" altLang="en-US" b="1" dirty="0">
              <a:solidFill>
                <a:srgbClr val="4874CB"/>
              </a:solidFill>
            </a:endParaRPr>
          </a:p>
          <a:p>
            <a:pPr indent="457200"/>
            <a:endParaRPr lang="zh-CN" altLang="en-US" b="1" dirty="0">
              <a:solidFill>
                <a:srgbClr val="4874CB"/>
              </a:solidFill>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t>5</a:t>
            </a:fld>
            <a:endParaRPr lang="zh-CN" altLang="en-US"/>
          </a:p>
        </p:txBody>
      </p:sp>
      <p:sp>
        <p:nvSpPr>
          <p:cNvPr id="8" name="文本框 7"/>
          <p:cNvSpPr txBox="1"/>
          <p:nvPr/>
        </p:nvSpPr>
        <p:spPr>
          <a:xfrm>
            <a:off x="9048750" y="863600"/>
            <a:ext cx="3072765" cy="337185"/>
          </a:xfrm>
          <a:prstGeom prst="rect">
            <a:avLst/>
          </a:prstGeom>
          <a:noFill/>
        </p:spPr>
        <p:txBody>
          <a:bodyPr wrap="square" rtlCol="0">
            <a:spAutoFit/>
          </a:bodyPr>
          <a:lstStyle/>
          <a:p>
            <a:r>
              <a:rPr lang="en-US" altLang="zh-CN" sz="1600" b="1" i="1" dirty="0">
                <a:solidFill>
                  <a:schemeClr val="accent2"/>
                </a:solidFill>
              </a:rPr>
              <a:t>Point Cloud view from above</a:t>
            </a:r>
          </a:p>
        </p:txBody>
      </p:sp>
      <p:pic>
        <p:nvPicPr>
          <p:cNvPr id="2" name="图片 1"/>
          <p:cNvPicPr>
            <a:picLocks noChangeAspect="1"/>
          </p:cNvPicPr>
          <p:nvPr/>
        </p:nvPicPr>
        <p:blipFill>
          <a:blip r:embed="rId4"/>
          <a:stretch>
            <a:fillRect/>
          </a:stretch>
        </p:blipFill>
        <p:spPr>
          <a:xfrm>
            <a:off x="6183630" y="393700"/>
            <a:ext cx="2636520" cy="2336165"/>
          </a:xfrm>
          <a:prstGeom prst="rect">
            <a:avLst/>
          </a:prstGeom>
        </p:spPr>
      </p:pic>
      <p:pic>
        <p:nvPicPr>
          <p:cNvPr id="6" name="图片 5"/>
          <p:cNvPicPr>
            <a:picLocks noChangeAspect="1"/>
          </p:cNvPicPr>
          <p:nvPr/>
        </p:nvPicPr>
        <p:blipFill>
          <a:blip r:embed="rId5"/>
          <a:stretch>
            <a:fillRect/>
          </a:stretch>
        </p:blipFill>
        <p:spPr>
          <a:xfrm>
            <a:off x="9168765" y="2729865"/>
            <a:ext cx="2832735" cy="2340610"/>
          </a:xfrm>
          <a:prstGeom prst="rect">
            <a:avLst/>
          </a:prstGeom>
        </p:spPr>
      </p:pic>
      <p:sp>
        <p:nvSpPr>
          <p:cNvPr id="10" name="文本框 9"/>
          <p:cNvSpPr txBox="1"/>
          <p:nvPr/>
        </p:nvSpPr>
        <p:spPr>
          <a:xfrm>
            <a:off x="6090474" y="3280457"/>
            <a:ext cx="3128787" cy="337185"/>
          </a:xfrm>
          <a:prstGeom prst="rect">
            <a:avLst/>
          </a:prstGeom>
          <a:noFill/>
        </p:spPr>
        <p:txBody>
          <a:bodyPr wrap="square" rtlCol="0">
            <a:spAutoFit/>
          </a:bodyPr>
          <a:lstStyle/>
          <a:p>
            <a:r>
              <a:rPr lang="en-US" altLang="zh-CN" sz="1600" b="1" i="1" dirty="0">
                <a:solidFill>
                  <a:schemeClr val="accent2"/>
                </a:solidFill>
              </a:rPr>
              <a:t>Point Cloud view from below</a:t>
            </a:r>
          </a:p>
        </p:txBody>
      </p:sp>
      <p:sp>
        <p:nvSpPr>
          <p:cNvPr id="18" name="箭头: 右 17"/>
          <p:cNvSpPr/>
          <p:nvPr/>
        </p:nvSpPr>
        <p:spPr>
          <a:xfrm rot="1800000">
            <a:off x="8488680" y="2533650"/>
            <a:ext cx="989965" cy="4457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a:t>Overturn</a:t>
            </a:r>
          </a:p>
        </p:txBody>
      </p:sp>
      <p:sp>
        <p:nvSpPr>
          <p:cNvPr id="16" name="文本框 15"/>
          <p:cNvSpPr txBox="1"/>
          <p:nvPr/>
        </p:nvSpPr>
        <p:spPr>
          <a:xfrm>
            <a:off x="6183630" y="5336540"/>
            <a:ext cx="5474335" cy="368300"/>
          </a:xfrm>
          <a:prstGeom prst="rect">
            <a:avLst/>
          </a:prstGeom>
          <a:noFill/>
        </p:spPr>
        <p:txBody>
          <a:bodyPr wrap="square" rtlCol="0">
            <a:spAutoFit/>
          </a:bodyPr>
          <a:lstStyle/>
          <a:p>
            <a:r>
              <a:rPr lang="en-US" altLang="zh-CN" b="1" dirty="0">
                <a:solidFill>
                  <a:srgbClr val="FF0000"/>
                </a:solidFill>
              </a:rPr>
              <a:t>There was an obvious upturn in Assembly lines!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8" grpId="0" animBg="1"/>
      <p:bldP spid="18" grpId="1" animBg="1"/>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63220" y="239395"/>
            <a:ext cx="4480560" cy="1131848"/>
          </a:xfrm>
          <a:prstGeom prst="rect">
            <a:avLst/>
          </a:prstGeom>
          <a:noFill/>
        </p:spPr>
        <p:txBody>
          <a:bodyPr wrap="square" rtlCol="0">
            <a:spAutoFit/>
          </a:bodyPr>
          <a:lstStyle/>
          <a:p>
            <a:pPr indent="0" fontAlgn="auto">
              <a:lnSpc>
                <a:spcPct val="150000"/>
              </a:lnSpc>
            </a:pPr>
            <a:r>
              <a:rPr lang="en-US" altLang="zh-CN" sz="2400" b="1" dirty="0">
                <a:solidFill>
                  <a:schemeClr val="accent1"/>
                </a:solidFill>
                <a:effectLst>
                  <a:outerShdw blurRad="38100" dist="25400" dir="5400000" algn="ctr" rotWithShape="0">
                    <a:srgbClr val="6E747A">
                      <a:alpha val="43000"/>
                    </a:srgbClr>
                  </a:outerShdw>
                </a:effectLst>
                <a:cs typeface="+mn-lt"/>
              </a:rPr>
              <a:t>Mapping——</a:t>
            </a:r>
            <a:r>
              <a:rPr lang="en-US" altLang="zh-CN" sz="2400" b="1" dirty="0">
                <a:solidFill>
                  <a:schemeClr val="accent1"/>
                </a:solidFill>
                <a:effectLst>
                  <a:outerShdw blurRad="38100" dist="25400" dir="5400000" algn="ctr" rotWithShape="0">
                    <a:srgbClr val="6E747A">
                      <a:alpha val="43000"/>
                    </a:srgbClr>
                  </a:outerShdw>
                </a:effectLst>
                <a:cs typeface="+mn-lt"/>
                <a:sym typeface="+mn-ea"/>
              </a:rPr>
              <a:t>A-Loam</a:t>
            </a:r>
            <a:endParaRPr lang="en-US" altLang="zh-CN" sz="2400" b="1" dirty="0">
              <a:solidFill>
                <a:schemeClr val="accent1"/>
              </a:solidFill>
              <a:effectLst>
                <a:outerShdw blurRad="38100" dist="25400" dir="5400000" algn="ctr" rotWithShape="0">
                  <a:srgbClr val="6E747A">
                    <a:alpha val="43000"/>
                  </a:srgbClr>
                </a:outerShdw>
              </a:effectLst>
              <a:cs typeface="+mn-lt"/>
            </a:endParaRPr>
          </a:p>
          <a:p>
            <a:pPr indent="0" fontAlgn="auto">
              <a:lnSpc>
                <a:spcPct val="150000"/>
              </a:lnSpc>
            </a:pPr>
            <a:endParaRPr lang="en-US" altLang="zh-CN" sz="2400" b="1" dirty="0">
              <a:solidFill>
                <a:schemeClr val="accent1"/>
              </a:solidFill>
              <a:effectLst>
                <a:outerShdw blurRad="38100" dist="25400" dir="5400000" algn="ctr" rotWithShape="0">
                  <a:srgbClr val="6E747A">
                    <a:alpha val="43000"/>
                  </a:srgbClr>
                </a:outerShdw>
              </a:effectLst>
              <a:cs typeface="+mn-lt"/>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18" name="文本框 17"/>
          <p:cNvSpPr txBox="1"/>
          <p:nvPr/>
        </p:nvSpPr>
        <p:spPr>
          <a:xfrm>
            <a:off x="5528945" y="901065"/>
            <a:ext cx="352044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1" u="none" strike="noStrike" kern="1200" cap="none" spc="0" normalizeH="0" baseline="0" noProof="0" dirty="0">
                <a:ln>
                  <a:noFill/>
                </a:ln>
                <a:solidFill>
                  <a:schemeClr val="accent2"/>
                </a:solidFill>
                <a:effectLst/>
                <a:uLnTx/>
                <a:uFillTx/>
                <a:latin typeface="Calibri" panose="020F0502020204030204"/>
                <a:ea typeface="宋体" panose="02010600030101010101" pitchFamily="2" charset="-122"/>
                <a:cs typeface="+mn-cs"/>
              </a:rPr>
              <a:t>The error of  the map by </a:t>
            </a:r>
            <a:r>
              <a:rPr lang="en-US" altLang="zh-CN" b="1" i="1" dirty="0">
                <a:solidFill>
                  <a:schemeClr val="accent2"/>
                </a:solidFill>
                <a:latin typeface="Calibri" panose="020F0502020204030204"/>
                <a:ea typeface="宋体" panose="02010600030101010101" pitchFamily="2" charset="-122"/>
              </a:rPr>
              <a:t>A-Loam</a:t>
            </a:r>
            <a:endParaRPr kumimoji="0" lang="en-US" altLang="zh-CN" sz="1800" b="1" i="1" u="none" strike="noStrike" kern="1200" cap="none" spc="0" normalizeH="0" baseline="0" noProof="0" dirty="0">
              <a:ln>
                <a:noFill/>
              </a:ln>
              <a:solidFill>
                <a:schemeClr val="accent2"/>
              </a:solidFill>
              <a:effectLst/>
              <a:uLnTx/>
              <a:uFillTx/>
              <a:latin typeface="Calibri" panose="020F0502020204030204"/>
              <a:ea typeface="宋体" panose="02010600030101010101" pitchFamily="2" charset="-122"/>
              <a:cs typeface="+mn-cs"/>
            </a:endParaRPr>
          </a:p>
        </p:txBody>
      </p:sp>
      <p:pic>
        <p:nvPicPr>
          <p:cNvPr id="3" name="图片 2"/>
          <p:cNvPicPr>
            <a:picLocks noChangeAspect="1"/>
          </p:cNvPicPr>
          <p:nvPr/>
        </p:nvPicPr>
        <p:blipFill>
          <a:blip r:embed="rId5"/>
          <a:stretch>
            <a:fillRect/>
          </a:stretch>
        </p:blipFill>
        <p:spPr>
          <a:xfrm>
            <a:off x="3928188" y="1322173"/>
            <a:ext cx="6589478" cy="2984501"/>
          </a:xfrm>
          <a:prstGeom prst="rect">
            <a:avLst/>
          </a:prstGeom>
        </p:spPr>
      </p:pic>
      <p:sp>
        <p:nvSpPr>
          <p:cNvPr id="8" name="文本框 7"/>
          <p:cNvSpPr txBox="1"/>
          <p:nvPr/>
        </p:nvSpPr>
        <p:spPr>
          <a:xfrm>
            <a:off x="881445" y="1229463"/>
            <a:ext cx="2118049" cy="1476375"/>
          </a:xfrm>
          <a:prstGeom prst="rect">
            <a:avLst/>
          </a:prstGeom>
          <a:noFill/>
        </p:spPr>
        <p:txBody>
          <a:bodyPr wrap="square" rtlCol="0">
            <a:spAutoFit/>
          </a:bodyPr>
          <a:lstStyle/>
          <a:p>
            <a:r>
              <a:rPr lang="en-US" altLang="zh-CN" b="1" dirty="0">
                <a:solidFill>
                  <a:schemeClr val="accent2"/>
                </a:solidFill>
                <a:latin typeface="Times New Roman" panose="02020603050405020304" pitchFamily="18" charset="0"/>
                <a:cs typeface="Times New Roman" panose="02020603050405020304" pitchFamily="18" charset="0"/>
              </a:rPr>
              <a:t>Mean:0.97</a:t>
            </a:r>
          </a:p>
          <a:p>
            <a:endParaRPr lang="en-US" altLang="zh-CN" b="1" dirty="0">
              <a:solidFill>
                <a:schemeClr val="accent2"/>
              </a:solidFill>
              <a:latin typeface="Times New Roman" panose="02020603050405020304" pitchFamily="18" charset="0"/>
              <a:cs typeface="Times New Roman" panose="02020603050405020304" pitchFamily="18" charset="0"/>
            </a:endParaRPr>
          </a:p>
          <a:p>
            <a:r>
              <a:rPr lang="en-US" altLang="zh-CN" b="1" dirty="0">
                <a:solidFill>
                  <a:schemeClr val="accent2"/>
                </a:solidFill>
                <a:latin typeface="Times New Roman" panose="02020603050405020304" pitchFamily="18" charset="0"/>
                <a:cs typeface="Times New Roman" panose="02020603050405020304" pitchFamily="18" charset="0"/>
              </a:rPr>
              <a:t>Rmes:1.09</a:t>
            </a:r>
          </a:p>
          <a:p>
            <a:endParaRPr lang="en-US" altLang="zh-CN" b="1" dirty="0">
              <a:solidFill>
                <a:schemeClr val="accent2"/>
              </a:solidFill>
              <a:latin typeface="Times New Roman" panose="02020603050405020304" pitchFamily="18" charset="0"/>
              <a:cs typeface="Times New Roman" panose="02020603050405020304" pitchFamily="18" charset="0"/>
            </a:endParaRPr>
          </a:p>
          <a:p>
            <a:r>
              <a:rPr lang="en-US" altLang="zh-CN" b="1" dirty="0">
                <a:solidFill>
                  <a:schemeClr val="accent2"/>
                </a:solidFill>
                <a:latin typeface="Times New Roman" panose="02020603050405020304" pitchFamily="18" charset="0"/>
                <a:cs typeface="Times New Roman" panose="02020603050405020304" pitchFamily="18" charset="0"/>
              </a:rPr>
              <a:t>STD:0.49</a:t>
            </a:r>
          </a:p>
        </p:txBody>
      </p:sp>
      <p:sp>
        <p:nvSpPr>
          <p:cNvPr id="15" name="文本框 14"/>
          <p:cNvSpPr txBox="1"/>
          <p:nvPr/>
        </p:nvSpPr>
        <p:spPr>
          <a:xfrm>
            <a:off x="3188335" y="4744085"/>
            <a:ext cx="7886065"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Conclusion: A-Loam is a feasible method and still has room for improvement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63220" y="239395"/>
            <a:ext cx="4480560" cy="57785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4874CB"/>
                </a:solidFill>
                <a:effectLst>
                  <a:outerShdw blurRad="38100" dist="25400" dir="5400000" algn="ctr" rotWithShape="0">
                    <a:srgbClr val="6E747A">
                      <a:alpha val="43000"/>
                    </a:srgbClr>
                  </a:outerShdw>
                </a:effectLst>
                <a:uLnTx/>
                <a:uFillTx/>
                <a:latin typeface="Arial" panose="020B0604020202020204"/>
                <a:ea typeface="微软雅黑" panose="020B0503020204020204" charset="-122"/>
                <a:cs typeface="Arial" panose="020B0604020202020204"/>
              </a:rPr>
              <a:t>Mapping——</a:t>
            </a:r>
            <a:r>
              <a:rPr kumimoji="0" lang="en-US" altLang="zh-CN" sz="24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sym typeface="+mn-ea"/>
              </a:rPr>
              <a:t>Fast Lio</a:t>
            </a:r>
            <a:r>
              <a:rPr kumimoji="0" lang="en-US" altLang="zh-CN" sz="2400" b="1" i="0" u="none" strike="noStrike" kern="1200" cap="none" spc="0" normalizeH="0" baseline="0" noProof="0" dirty="0">
                <a:ln>
                  <a:noFill/>
                </a:ln>
                <a:solidFill>
                  <a:srgbClr val="4874CB"/>
                </a:solidFill>
                <a:effectLst>
                  <a:outerShdw blurRad="38100" dist="25400" dir="5400000" algn="ctr" rotWithShape="0">
                    <a:srgbClr val="6E747A">
                      <a:alpha val="43000"/>
                    </a:srgbClr>
                  </a:outerShdw>
                </a:effectLst>
                <a:uLnTx/>
                <a:uFillTx/>
                <a:latin typeface="Arial" panose="020B0604020202020204"/>
                <a:ea typeface="微软雅黑" panose="020B0503020204020204" charset="-122"/>
                <a:cs typeface="Arial" panose="020B0604020202020204"/>
              </a:rPr>
              <a:t> </a:t>
            </a:r>
          </a:p>
        </p:txBody>
      </p:sp>
      <p:sp>
        <p:nvSpPr>
          <p:cNvPr id="6" name="文本框 5"/>
          <p:cNvSpPr txBox="1"/>
          <p:nvPr/>
        </p:nvSpPr>
        <p:spPr>
          <a:xfrm>
            <a:off x="363220" y="1276335"/>
            <a:ext cx="4357636" cy="4266772"/>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Fast-Lio, a fast and robust Lidar-Inertial Odometry (LIO) package designed to achieve high-precision, low-latency real-time 3D positioning and mapping proposed by the MARS Laboratory at the University of Hong Kong.</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Real-time 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High Precision and Robustness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Low Latency</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prstClr val="black">
                    <a:tint val="75000"/>
                  </a:prstClr>
                </a:solidFill>
                <a:effectLst/>
                <a:uLnTx/>
                <a:uFillTx/>
                <a:latin typeface="Arial" panose="020B0604020202020204"/>
                <a:ea typeface="微软雅黑" panose="020B0503020204020204" charset="-122"/>
                <a:cs typeface="+mn-cs"/>
              </a:rPr>
              <a:t>7</a:t>
            </a:fld>
            <a:endParaRPr kumimoji="0" lang="zh-CN" altLang="en-US" sz="1000" b="0" i="0" u="none" strike="noStrike" kern="1200" cap="none" spc="0" normalizeH="0" baseline="0" noProof="0">
              <a:ln>
                <a:noFill/>
              </a:ln>
              <a:solidFill>
                <a:prstClr val="black">
                  <a:tint val="75000"/>
                </a:prstClr>
              </a:solidFill>
              <a:effectLst/>
              <a:uLnTx/>
              <a:uFillTx/>
              <a:latin typeface="Arial" panose="020B0604020202020204"/>
              <a:ea typeface="微软雅黑" panose="020B0503020204020204" charset="-122"/>
              <a:cs typeface="+mn-cs"/>
            </a:endParaRPr>
          </a:p>
        </p:txBody>
      </p:sp>
      <p:pic>
        <p:nvPicPr>
          <p:cNvPr id="2" name="图片 1"/>
          <p:cNvPicPr>
            <a:picLocks noChangeAspect="1"/>
          </p:cNvPicPr>
          <p:nvPr/>
        </p:nvPicPr>
        <p:blipFill>
          <a:blip r:embed="rId4"/>
          <a:stretch>
            <a:fillRect/>
          </a:stretch>
        </p:blipFill>
        <p:spPr>
          <a:xfrm>
            <a:off x="5033183" y="474836"/>
            <a:ext cx="6631929" cy="1674020"/>
          </a:xfrm>
          <a:prstGeom prst="rect">
            <a:avLst/>
          </a:prstGeom>
        </p:spPr>
      </p:pic>
      <p:sp>
        <p:nvSpPr>
          <p:cNvPr id="5" name="文本框 4"/>
          <p:cNvSpPr txBox="1"/>
          <p:nvPr/>
        </p:nvSpPr>
        <p:spPr>
          <a:xfrm>
            <a:off x="7171280" y="2245941"/>
            <a:ext cx="3325782" cy="583742"/>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System Overview of Fast-Lio</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pic>
        <p:nvPicPr>
          <p:cNvPr id="11" name="Image5"/>
          <p:cNvPicPr/>
          <p:nvPr/>
        </p:nvPicPr>
        <p:blipFill>
          <a:blip r:embed="rId5"/>
          <a:stretch>
            <a:fillRect/>
          </a:stretch>
        </p:blipFill>
        <p:spPr bwMode="auto">
          <a:xfrm>
            <a:off x="4978191" y="2638297"/>
            <a:ext cx="3233434" cy="2353993"/>
          </a:xfrm>
          <a:prstGeom prst="rect">
            <a:avLst/>
          </a:prstGeom>
        </p:spPr>
      </p:pic>
      <p:pic>
        <p:nvPicPr>
          <p:cNvPr id="12" name="Image4"/>
          <p:cNvPicPr/>
          <p:nvPr/>
        </p:nvPicPr>
        <p:blipFill>
          <a:blip r:embed="rId6"/>
          <a:stretch>
            <a:fillRect/>
          </a:stretch>
        </p:blipFill>
        <p:spPr bwMode="auto">
          <a:xfrm>
            <a:off x="8431678" y="2638296"/>
            <a:ext cx="3233434" cy="2353993"/>
          </a:xfrm>
          <a:prstGeom prst="rect">
            <a:avLst/>
          </a:prstGeom>
        </p:spPr>
      </p:pic>
      <p:sp>
        <p:nvSpPr>
          <p:cNvPr id="13" name="文本框 12"/>
          <p:cNvSpPr txBox="1"/>
          <p:nvPr/>
        </p:nvSpPr>
        <p:spPr>
          <a:xfrm>
            <a:off x="7554052" y="5069602"/>
            <a:ext cx="2150033" cy="583742"/>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Error of Fast-Lio</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sp>
        <p:nvSpPr>
          <p:cNvPr id="4" name="文本框 3"/>
          <p:cNvSpPr txBox="1"/>
          <p:nvPr/>
        </p:nvSpPr>
        <p:spPr>
          <a:xfrm>
            <a:off x="5521615" y="4922979"/>
            <a:ext cx="164966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EE822F"/>
                </a:solidFill>
                <a:effectLst/>
                <a:uLnTx/>
                <a:uFillTx/>
                <a:latin typeface="Times New Roman" panose="02020603050405020304" pitchFamily="18" charset="0"/>
                <a:ea typeface="微软雅黑" panose="020B0503020204020204" charset="-122"/>
                <a:cs typeface="Times New Roman" panose="02020603050405020304" pitchFamily="18" charset="0"/>
              </a:rPr>
              <a:t>Mean: 0.36</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err="1">
                <a:ln>
                  <a:noFill/>
                </a:ln>
                <a:solidFill>
                  <a:srgbClr val="EE822F"/>
                </a:solidFill>
                <a:effectLst/>
                <a:uLnTx/>
                <a:uFillTx/>
                <a:latin typeface="Times New Roman" panose="02020603050405020304" pitchFamily="18" charset="0"/>
                <a:ea typeface="微软雅黑" panose="020B0503020204020204" charset="-122"/>
                <a:cs typeface="Times New Roman" panose="02020603050405020304" pitchFamily="18" charset="0"/>
              </a:rPr>
              <a:t>Rmse</a:t>
            </a:r>
            <a:r>
              <a:rPr kumimoji="0" lang="en-US" altLang="zh-CN" sz="1800" b="1" i="0" u="none" strike="noStrike" kern="1200" cap="none" spc="0" normalizeH="0" baseline="0" noProof="0" dirty="0">
                <a:ln>
                  <a:noFill/>
                </a:ln>
                <a:solidFill>
                  <a:srgbClr val="EE822F"/>
                </a:solidFill>
                <a:effectLst/>
                <a:uLnTx/>
                <a:uFillTx/>
                <a:latin typeface="Times New Roman" panose="02020603050405020304" pitchFamily="18" charset="0"/>
                <a:ea typeface="微软雅黑" panose="020B0503020204020204" charset="-122"/>
                <a:cs typeface="Times New Roman" panose="02020603050405020304" pitchFamily="18" charset="0"/>
              </a:rPr>
              <a:t>: 0.43</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EE822F"/>
                </a:solidFill>
                <a:effectLst/>
                <a:uLnTx/>
                <a:uFillTx/>
                <a:latin typeface="Times New Roman" panose="02020603050405020304" pitchFamily="18" charset="0"/>
                <a:ea typeface="微软雅黑" panose="020B0503020204020204" charset="-122"/>
                <a:cs typeface="Times New Roman" panose="02020603050405020304" pitchFamily="18" charset="0"/>
              </a:rPr>
              <a:t>Std: 0.23</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63220" y="239395"/>
            <a:ext cx="6851015" cy="57785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4874CB"/>
                </a:solidFill>
                <a:effectLst>
                  <a:outerShdw blurRad="38100" dist="25400" dir="5400000" algn="ctr" rotWithShape="0">
                    <a:srgbClr val="6E747A">
                      <a:alpha val="43000"/>
                    </a:srgbClr>
                  </a:outerShdw>
                </a:effectLst>
                <a:uLnTx/>
                <a:uFillTx/>
                <a:latin typeface="Arial" panose="020B0604020202020204"/>
                <a:ea typeface="微软雅黑" panose="020B0503020204020204" charset="-122"/>
                <a:cs typeface="Arial" panose="020B0604020202020204"/>
              </a:rPr>
              <a:t>Mapping——</a:t>
            </a:r>
            <a:r>
              <a:rPr kumimoji="0" lang="en-US" altLang="zh-CN" sz="24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sym typeface="+mn-ea"/>
              </a:rPr>
              <a:t>Point cloud to 2D-Map</a:t>
            </a:r>
          </a:p>
        </p:txBody>
      </p:sp>
      <p:sp>
        <p:nvSpPr>
          <p:cNvPr id="8" name="灯片编号占位符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prstClr val="black">
                    <a:tint val="75000"/>
                  </a:prstClr>
                </a:solidFill>
                <a:effectLst/>
                <a:uLnTx/>
                <a:uFillTx/>
                <a:latin typeface="Arial" panose="020B0604020202020204"/>
                <a:ea typeface="微软雅黑" panose="020B0503020204020204" charset="-122"/>
                <a:cs typeface="+mn-cs"/>
              </a:rPr>
              <a:t>8</a:t>
            </a:fld>
            <a:endParaRPr kumimoji="0" lang="zh-CN" altLang="en-US" sz="1000" b="0" i="0" u="none" strike="noStrike" kern="1200" cap="none" spc="0" normalizeH="0" baseline="0" noProof="0">
              <a:ln>
                <a:noFill/>
              </a:ln>
              <a:solidFill>
                <a:prstClr val="black">
                  <a:tint val="75000"/>
                </a:prstClr>
              </a:solidFill>
              <a:effectLst/>
              <a:uLnTx/>
              <a:uFillTx/>
              <a:latin typeface="Arial" panose="020B0604020202020204"/>
              <a:ea typeface="微软雅黑" panose="020B0503020204020204" charset="-122"/>
              <a:cs typeface="+mn-cs"/>
            </a:endParaRPr>
          </a:p>
        </p:txBody>
      </p:sp>
      <p:pic>
        <p:nvPicPr>
          <p:cNvPr id="5" name="图片 4"/>
          <p:cNvPicPr>
            <a:picLocks noChangeAspect="1"/>
          </p:cNvPicPr>
          <p:nvPr/>
        </p:nvPicPr>
        <p:blipFill>
          <a:blip r:embed="rId4"/>
          <a:stretch>
            <a:fillRect/>
          </a:stretch>
        </p:blipFill>
        <p:spPr>
          <a:xfrm>
            <a:off x="435102" y="954882"/>
            <a:ext cx="3564056" cy="3564056"/>
          </a:xfrm>
          <a:prstGeom prst="rect">
            <a:avLst/>
          </a:prstGeom>
        </p:spPr>
      </p:pic>
      <p:pic>
        <p:nvPicPr>
          <p:cNvPr id="6" name="Image7"/>
          <p:cNvPicPr>
            <a:picLocks noChangeAspect="1"/>
          </p:cNvPicPr>
          <p:nvPr/>
        </p:nvPicPr>
        <p:blipFill>
          <a:blip r:embed="rId5"/>
          <a:stretch>
            <a:fillRect/>
          </a:stretch>
        </p:blipFill>
        <p:spPr bwMode="auto">
          <a:xfrm>
            <a:off x="4478608" y="1069176"/>
            <a:ext cx="3234784" cy="3310653"/>
          </a:xfrm>
          <a:prstGeom prst="rect">
            <a:avLst/>
          </a:prstGeom>
        </p:spPr>
      </p:pic>
      <p:sp>
        <p:nvSpPr>
          <p:cNvPr id="7" name="文本框 6"/>
          <p:cNvSpPr txBox="1"/>
          <p:nvPr/>
        </p:nvSpPr>
        <p:spPr>
          <a:xfrm>
            <a:off x="7970391" y="1424424"/>
            <a:ext cx="3994781"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lumMod val="75000"/>
                  </a:srgbClr>
                </a:solidFill>
                <a:effectLst/>
                <a:uLnTx/>
                <a:uFillTx/>
                <a:latin typeface="Arial" panose="020B0604020202020204"/>
                <a:ea typeface="微软雅黑" panose="020B0503020204020204" charset="-122"/>
                <a:cs typeface="+mn-cs"/>
                <a:sym typeface="+mn-ea"/>
              </a:rPr>
              <a:t>· The </a:t>
            </a:r>
            <a:r>
              <a:rPr kumimoji="0" lang="en-US" altLang="zh-CN" sz="1800" b="1" i="0" u="none" strike="noStrike" kern="1200" cap="none" spc="0" normalizeH="0" baseline="0" noProof="0" dirty="0" err="1">
                <a:ln>
                  <a:noFill/>
                </a:ln>
                <a:solidFill>
                  <a:srgbClr val="4874CB">
                    <a:lumMod val="75000"/>
                  </a:srgbClr>
                </a:solidFill>
                <a:effectLst/>
                <a:uLnTx/>
                <a:uFillTx/>
                <a:latin typeface="Arial" panose="020B0604020202020204"/>
                <a:ea typeface="微软雅黑" panose="020B0503020204020204" charset="-122"/>
                <a:cs typeface="+mn-cs"/>
                <a:sym typeface="+mn-ea"/>
              </a:rPr>
              <a:t>PassThrough</a:t>
            </a:r>
            <a:r>
              <a:rPr kumimoji="0" lang="en-US" altLang="zh-CN" sz="1800" b="1" i="0" u="none" strike="noStrike" kern="1200" cap="none" spc="0" normalizeH="0" baseline="0" noProof="0" dirty="0">
                <a:ln>
                  <a:noFill/>
                </a:ln>
                <a:solidFill>
                  <a:srgbClr val="4874CB">
                    <a:lumMod val="75000"/>
                  </a:srgbClr>
                </a:solidFill>
                <a:effectLst/>
                <a:uLnTx/>
                <a:uFillTx/>
                <a:latin typeface="Arial" panose="020B0604020202020204"/>
                <a:ea typeface="微软雅黑" panose="020B0503020204020204" charset="-122"/>
                <a:cs typeface="+mn-cs"/>
                <a:sym typeface="+mn-ea"/>
              </a:rPr>
              <a:t> Filter</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lumMod val="75000"/>
                </a:srgbClr>
              </a:solidFill>
              <a:effectLst/>
              <a:uLnTx/>
              <a:uFillTx/>
              <a:latin typeface="Arial" panose="020B0604020202020204"/>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Select the desired point cloud by setting the threshold for the Z-axis.</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lumMod val="75000"/>
                  </a:srgbClr>
                </a:solidFill>
                <a:effectLst/>
                <a:uLnTx/>
                <a:uFillTx/>
                <a:latin typeface="Arial" panose="020B0604020202020204"/>
                <a:ea typeface="微软雅黑" panose="020B0503020204020204" charset="-122"/>
                <a:cs typeface="+mn-cs"/>
                <a:sym typeface="+mn-ea"/>
              </a:rPr>
              <a:t>· The Radius Outlier Removal</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lumMod val="75000"/>
                </a:srgbClr>
              </a:solidFill>
              <a:effectLst/>
              <a:uLnTx/>
              <a:uFillTx/>
              <a:latin typeface="Arial" panose="020B0604020202020204"/>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Determine whether to keep the point according to local neighborhood information.</a:t>
            </a:r>
          </a:p>
        </p:txBody>
      </p:sp>
      <p:sp>
        <p:nvSpPr>
          <p:cNvPr id="9" name="文本框 8"/>
          <p:cNvSpPr txBox="1"/>
          <p:nvPr/>
        </p:nvSpPr>
        <p:spPr>
          <a:xfrm>
            <a:off x="907343" y="4656575"/>
            <a:ext cx="288138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Point cloud generated by Fast-Lio </a:t>
            </a:r>
            <a:endParaRPr kumimoji="0" lang="zh-CN" altLang="en-US"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sp>
        <p:nvSpPr>
          <p:cNvPr id="10" name="文本框 9"/>
          <p:cNvSpPr txBox="1"/>
          <p:nvPr/>
        </p:nvSpPr>
        <p:spPr>
          <a:xfrm>
            <a:off x="5222888" y="4656575"/>
            <a:ext cx="24325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Converted map</a:t>
            </a:r>
            <a:endParaRPr kumimoji="0" lang="zh-CN" altLang="en-US"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63220" y="239395"/>
            <a:ext cx="5732780" cy="64516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a:ln>
                  <a:noFill/>
                </a:ln>
                <a:solidFill>
                  <a:srgbClr val="4874CB"/>
                </a:solidFill>
                <a:effectLst>
                  <a:outerShdw blurRad="38100" dist="25400" dir="5400000" algn="ctr" rotWithShape="0">
                    <a:srgbClr val="6E747A">
                      <a:alpha val="43000"/>
                    </a:srgbClr>
                  </a:outerShdw>
                </a:effectLst>
                <a:uLnTx/>
                <a:uFillTx/>
                <a:latin typeface="Arial" panose="020B0604020202020204"/>
                <a:ea typeface="微软雅黑" panose="020B0503020204020204" charset="-122"/>
                <a:cs typeface="Arial" panose="020B0604020202020204"/>
              </a:rPr>
              <a:t>Mapping——</a:t>
            </a:r>
            <a:r>
              <a:rPr kumimoji="0" lang="en-US" altLang="zh-CN" sz="2400" b="1" i="0" u="none" strike="noStrike" kern="1200" cap="none" spc="0" normalizeH="0" baseline="0" noProof="0">
                <a:ln>
                  <a:noFill/>
                </a:ln>
                <a:solidFill>
                  <a:srgbClr val="4874CB"/>
                </a:solidFill>
                <a:effectLst/>
                <a:uLnTx/>
                <a:uFillTx/>
                <a:latin typeface="Arial" panose="020B0604020202020204"/>
                <a:ea typeface="微软雅黑" panose="020B0503020204020204" charset="-122"/>
                <a:cs typeface="+mn-cs"/>
                <a:sym typeface="+mn-ea"/>
              </a:rPr>
              <a:t>Results and Discussion</a:t>
            </a:r>
            <a:endParaRPr kumimoji="0" lang="en-US" altLang="zh-CN" sz="2400" b="1" i="0" u="none" strike="noStrike" kern="1200" cap="none" spc="0" normalizeH="0" baseline="0" noProof="0">
              <a:ln>
                <a:noFill/>
              </a:ln>
              <a:solidFill>
                <a:srgbClr val="4874CB"/>
              </a:solidFill>
              <a:effectLst>
                <a:outerShdw blurRad="38100" dist="25400" dir="5400000" algn="ctr" rotWithShape="0">
                  <a:srgbClr val="6E747A">
                    <a:alpha val="43000"/>
                  </a:srgbClr>
                </a:outerShdw>
              </a:effectLst>
              <a:uLnTx/>
              <a:uFillTx/>
              <a:latin typeface="Arial" panose="020B0604020202020204"/>
              <a:ea typeface="微软雅黑" panose="020B0503020204020204" charset="-122"/>
              <a:cs typeface="Arial" panose="020B0604020202020204"/>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prstClr val="black">
                    <a:tint val="75000"/>
                  </a:prstClr>
                </a:solidFill>
                <a:effectLst/>
                <a:uLnTx/>
                <a:uFillTx/>
                <a:latin typeface="Arial" panose="020B0604020202020204"/>
                <a:ea typeface="微软雅黑" panose="020B0503020204020204" charset="-122"/>
                <a:cs typeface="+mn-cs"/>
              </a:rPr>
              <a:t>9</a:t>
            </a:fld>
            <a:endParaRPr kumimoji="0" lang="zh-CN" altLang="en-US" sz="1000" b="0" i="0" u="none" strike="noStrike" kern="1200" cap="none" spc="0" normalizeH="0" baseline="0" noProof="0">
              <a:ln>
                <a:noFill/>
              </a:ln>
              <a:solidFill>
                <a:prstClr val="black">
                  <a:tint val="75000"/>
                </a:prstClr>
              </a:solidFill>
              <a:effectLst/>
              <a:uLnTx/>
              <a:uFillTx/>
              <a:latin typeface="Arial" panose="020B0604020202020204"/>
              <a:ea typeface="微软雅黑" panose="020B0503020204020204" charset="-122"/>
              <a:cs typeface="+mn-cs"/>
            </a:endParaRPr>
          </a:p>
        </p:txBody>
      </p:sp>
      <p:pic>
        <p:nvPicPr>
          <p:cNvPr id="14" name="Image7"/>
          <p:cNvPicPr>
            <a:picLocks noChangeAspect="1"/>
          </p:cNvPicPr>
          <p:nvPr/>
        </p:nvPicPr>
        <p:blipFill>
          <a:blip r:embed="rId4"/>
          <a:stretch>
            <a:fillRect/>
          </a:stretch>
        </p:blipFill>
        <p:spPr bwMode="auto">
          <a:xfrm>
            <a:off x="3550030" y="884555"/>
            <a:ext cx="3151639" cy="3225558"/>
          </a:xfrm>
          <a:prstGeom prst="rect">
            <a:avLst/>
          </a:prstGeom>
        </p:spPr>
      </p:pic>
      <p:pic>
        <p:nvPicPr>
          <p:cNvPr id="15" name="图片 14"/>
          <p:cNvPicPr>
            <a:picLocks noChangeAspect="1"/>
          </p:cNvPicPr>
          <p:nvPr/>
        </p:nvPicPr>
        <p:blipFill>
          <a:blip r:embed="rId5"/>
          <a:stretch>
            <a:fillRect/>
          </a:stretch>
        </p:blipFill>
        <p:spPr>
          <a:xfrm>
            <a:off x="201300" y="942389"/>
            <a:ext cx="3231598" cy="3225557"/>
          </a:xfrm>
          <a:prstGeom prst="rect">
            <a:avLst/>
          </a:prstGeom>
        </p:spPr>
      </p:pic>
      <p:graphicFrame>
        <p:nvGraphicFramePr>
          <p:cNvPr id="16" name="表格 15"/>
          <p:cNvGraphicFramePr>
            <a:graphicFrameLocks noGrp="1"/>
          </p:cNvGraphicFramePr>
          <p:nvPr/>
        </p:nvGraphicFramePr>
        <p:xfrm>
          <a:off x="848995" y="4650145"/>
          <a:ext cx="5267167" cy="853440"/>
        </p:xfrm>
        <a:graphic>
          <a:graphicData uri="http://schemas.openxmlformats.org/drawingml/2006/table">
            <a:tbl>
              <a:tblPr firstRow="1" firstCol="1" bandRow="1">
                <a:tableStyleId>{5C22544A-7EE6-4342-B048-85BDC9FD1C3A}</a:tableStyleId>
              </a:tblPr>
              <a:tblGrid>
                <a:gridCol w="1316514">
                  <a:extLst>
                    <a:ext uri="{9D8B030D-6E8A-4147-A177-3AD203B41FA5}">
                      <a16:colId xmlns:a16="http://schemas.microsoft.com/office/drawing/2014/main" val="20000"/>
                    </a:ext>
                  </a:extLst>
                </a:gridCol>
                <a:gridCol w="1317149">
                  <a:extLst>
                    <a:ext uri="{9D8B030D-6E8A-4147-A177-3AD203B41FA5}">
                      <a16:colId xmlns:a16="http://schemas.microsoft.com/office/drawing/2014/main" val="20001"/>
                    </a:ext>
                  </a:extLst>
                </a:gridCol>
                <a:gridCol w="1317149">
                  <a:extLst>
                    <a:ext uri="{9D8B030D-6E8A-4147-A177-3AD203B41FA5}">
                      <a16:colId xmlns:a16="http://schemas.microsoft.com/office/drawing/2014/main" val="20002"/>
                    </a:ext>
                  </a:extLst>
                </a:gridCol>
                <a:gridCol w="1316355">
                  <a:extLst>
                    <a:ext uri="{9D8B030D-6E8A-4147-A177-3AD203B41FA5}">
                      <a16:colId xmlns:a16="http://schemas.microsoft.com/office/drawing/2014/main" val="20003"/>
                    </a:ext>
                  </a:extLst>
                </a:gridCol>
              </a:tblGrid>
              <a:tr h="0">
                <a:tc>
                  <a:txBody>
                    <a:bodyPr/>
                    <a:lstStyle/>
                    <a:p>
                      <a:pPr algn="ctr"/>
                      <a:r>
                        <a:rPr lang="en-US" sz="1400" kern="100" dirty="0">
                          <a:effectLst/>
                        </a:rPr>
                        <a:t> </a:t>
                      </a:r>
                      <a:endParaRPr lang="zh-CN" sz="14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Gmapping</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A-Loam</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Fast-Lio</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r>
                        <a:rPr lang="en-US" sz="1400" kern="100">
                          <a:effectLst/>
                        </a:rPr>
                        <a:t>Mean</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6.17</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dirty="0">
                          <a:effectLst/>
                        </a:rPr>
                        <a:t>0.97</a:t>
                      </a:r>
                      <a:endParaRPr lang="zh-CN" sz="14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dirty="0">
                          <a:effectLst/>
                        </a:rPr>
                        <a:t>0.36</a:t>
                      </a:r>
                      <a:endParaRPr lang="zh-CN" sz="14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r>
                        <a:rPr lang="en-US" sz="1400" kern="100">
                          <a:effectLst/>
                        </a:rPr>
                        <a:t>Rmse</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7.33</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1.09</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0.43</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r>
                        <a:rPr lang="en-US" sz="1400" kern="100" dirty="0">
                          <a:effectLst/>
                        </a:rPr>
                        <a:t>Std</a:t>
                      </a:r>
                      <a:endParaRPr lang="zh-CN" sz="14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3.96</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a:effectLst/>
                        </a:rPr>
                        <a:t>0.49</a:t>
                      </a:r>
                      <a:endParaRPr lang="zh-CN" sz="1400" kern="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kern="100" dirty="0">
                          <a:effectLst/>
                        </a:rPr>
                        <a:t>0.23</a:t>
                      </a:r>
                      <a:endParaRPr lang="zh-CN" sz="1400" kern="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17" name="文本框 16"/>
          <p:cNvSpPr txBox="1"/>
          <p:nvPr/>
        </p:nvSpPr>
        <p:spPr>
          <a:xfrm>
            <a:off x="1345550" y="4225780"/>
            <a:ext cx="12842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A-Loam</a:t>
            </a:r>
            <a:endParaRPr kumimoji="0" lang="zh-CN" altLang="en-US"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sp>
        <p:nvSpPr>
          <p:cNvPr id="18" name="文本框 17"/>
          <p:cNvSpPr txBox="1"/>
          <p:nvPr/>
        </p:nvSpPr>
        <p:spPr>
          <a:xfrm>
            <a:off x="4645188" y="4195463"/>
            <a:ext cx="1939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Fast-Lio</a:t>
            </a:r>
            <a:endParaRPr kumimoji="0" lang="zh-CN" altLang="en-US"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sp>
        <p:nvSpPr>
          <p:cNvPr id="19" name="文本框 18"/>
          <p:cNvSpPr txBox="1"/>
          <p:nvPr/>
        </p:nvSpPr>
        <p:spPr>
          <a:xfrm>
            <a:off x="7401501" y="1086459"/>
            <a:ext cx="378395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In the map of A-Loam, some noises are in the same plane as the wall or cars, making it hard to separated them. </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In the map of Fast-Lio, the noise can be separated easily by selecting the outer thresholds.</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rPr>
              <a:t>The error of Fast-Lio is significantly less than the other two algorithms.</a:t>
            </a:r>
            <a:endParaRPr kumimoji="0" lang="zh-CN" altLang="en-US" sz="1800" b="1" i="0" u="none" strike="noStrike" kern="1200" cap="none" spc="0" normalizeH="0" baseline="0" noProof="0" dirty="0">
              <a:ln>
                <a:noFill/>
              </a:ln>
              <a:solidFill>
                <a:srgbClr val="4874CB"/>
              </a:solidFill>
              <a:effectLst/>
              <a:uLnTx/>
              <a:uFillTx/>
              <a:latin typeface="Arial" panose="020B0604020202020204"/>
              <a:ea typeface="微软雅黑" panose="020B0503020204020204" charset="-122"/>
              <a:cs typeface="+mn-cs"/>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UwMTFkMDI3ZjBmZjczM2Q3M2EwOGI5M2VjYzUzMDk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2165</Words>
  <Application>Microsoft Office PowerPoint</Application>
  <PresentationFormat>宽屏</PresentationFormat>
  <Paragraphs>279</Paragraphs>
  <Slides>27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Arial</vt:lpstr>
      <vt:lpstr>Calibri</vt:lpstr>
      <vt:lpstr>Times New Roman</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Fan Xiuqi</dc:creator>
  <cp:lastModifiedBy>Fan Xiuqi</cp:lastModifiedBy>
  <cp:revision>185</cp:revision>
  <dcterms:created xsi:type="dcterms:W3CDTF">2019-06-19T02:08:00Z</dcterms:created>
  <dcterms:modified xsi:type="dcterms:W3CDTF">2024-04-09T15:23:36Z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79023D7C87C74DB0BB4CEB26CF33669D_12</vt:lpwstr>
  </property>
</Properties>
</file>