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1" r:id="rId6"/>
    <p:sldId id="264" r:id="rId7"/>
    <p:sldId id="278" r:id="rId8"/>
    <p:sldId id="268" r:id="rId9"/>
    <p:sldId id="267" r:id="rId10"/>
    <p:sldId id="305" r:id="rId11"/>
    <p:sldId id="283" r:id="rId12"/>
    <p:sldId id="308" r:id="rId13"/>
    <p:sldId id="279" r:id="rId14"/>
    <p:sldId id="272" r:id="rId15"/>
    <p:sldId id="280" r:id="rId16"/>
    <p:sldId id="270" r:id="rId17"/>
    <p:sldId id="310" r:id="rId18"/>
    <p:sldId id="276" r:id="rId19"/>
    <p:sldId id="277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4" userDrawn="1">
          <p15:clr>
            <a:srgbClr val="A4A3A4"/>
          </p15:clr>
        </p15:guide>
        <p15:guide id="2" pos="3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5CA7"/>
    <a:srgbClr val="004176"/>
    <a:srgbClr val="F2F2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5317" autoAdjust="0"/>
  </p:normalViewPr>
  <p:slideViewPr>
    <p:cSldViewPr snapToGrid="0" showGuides="1">
      <p:cViewPr varScale="1">
        <p:scale>
          <a:sx n="109" d="100"/>
          <a:sy n="109" d="100"/>
        </p:scale>
        <p:origin x="162" y="378"/>
      </p:cViewPr>
      <p:guideLst>
        <p:guide orient="horz" pos="2274"/>
        <p:guide pos="3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7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147.xml"/><Relationship Id="rId2" Type="http://schemas.openxmlformats.org/officeDocument/2006/relationships/tags" Target="../tags/tag129.xml"/><Relationship Id="rId19" Type="http://schemas.openxmlformats.org/officeDocument/2006/relationships/tags" Target="../tags/tag146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0.png"/><Relationship Id="rId2" Type="http://schemas.openxmlformats.org/officeDocument/2006/relationships/tags" Target="../tags/tag149.xml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9" Type="http://schemas.openxmlformats.org/officeDocument/2006/relationships/image" Target="../media/image14.png"/><Relationship Id="rId18" Type="http://schemas.openxmlformats.org/officeDocument/2006/relationships/image" Target="../media/image13.png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6" Type="http://schemas.openxmlformats.org/officeDocument/2006/relationships/slideLayout" Target="../slideLayouts/slideLayout2.xml"/><Relationship Id="rId55" Type="http://schemas.openxmlformats.org/officeDocument/2006/relationships/tags" Target="../tags/tag85.xml"/><Relationship Id="rId54" Type="http://schemas.openxmlformats.org/officeDocument/2006/relationships/tags" Target="../tags/tag84.xml"/><Relationship Id="rId53" Type="http://schemas.openxmlformats.org/officeDocument/2006/relationships/tags" Target="../tags/tag83.xml"/><Relationship Id="rId52" Type="http://schemas.openxmlformats.org/officeDocument/2006/relationships/tags" Target="../tags/tag82.xml"/><Relationship Id="rId51" Type="http://schemas.openxmlformats.org/officeDocument/2006/relationships/tags" Target="../tags/tag81.xml"/><Relationship Id="rId50" Type="http://schemas.openxmlformats.org/officeDocument/2006/relationships/tags" Target="../tags/tag80.xml"/><Relationship Id="rId5" Type="http://schemas.openxmlformats.org/officeDocument/2006/relationships/tags" Target="../tags/tag35.xml"/><Relationship Id="rId49" Type="http://schemas.openxmlformats.org/officeDocument/2006/relationships/tags" Target="../tags/tag79.xml"/><Relationship Id="rId48" Type="http://schemas.openxmlformats.org/officeDocument/2006/relationships/tags" Target="../tags/tag78.xml"/><Relationship Id="rId47" Type="http://schemas.openxmlformats.org/officeDocument/2006/relationships/tags" Target="../tags/tag77.xml"/><Relationship Id="rId46" Type="http://schemas.openxmlformats.org/officeDocument/2006/relationships/tags" Target="../tags/tag76.xml"/><Relationship Id="rId45" Type="http://schemas.openxmlformats.org/officeDocument/2006/relationships/tags" Target="../tags/tag75.xml"/><Relationship Id="rId44" Type="http://schemas.openxmlformats.org/officeDocument/2006/relationships/tags" Target="../tags/tag74.xml"/><Relationship Id="rId43" Type="http://schemas.openxmlformats.org/officeDocument/2006/relationships/tags" Target="../tags/tag73.xml"/><Relationship Id="rId42" Type="http://schemas.openxmlformats.org/officeDocument/2006/relationships/tags" Target="../tags/tag72.xml"/><Relationship Id="rId41" Type="http://schemas.openxmlformats.org/officeDocument/2006/relationships/tags" Target="../tags/tag71.xml"/><Relationship Id="rId40" Type="http://schemas.openxmlformats.org/officeDocument/2006/relationships/tags" Target="../tags/tag70.xml"/><Relationship Id="rId4" Type="http://schemas.openxmlformats.org/officeDocument/2006/relationships/tags" Target="../tags/tag34.xml"/><Relationship Id="rId39" Type="http://schemas.openxmlformats.org/officeDocument/2006/relationships/tags" Target="../tags/tag69.xml"/><Relationship Id="rId38" Type="http://schemas.openxmlformats.org/officeDocument/2006/relationships/tags" Target="../tags/tag68.xml"/><Relationship Id="rId37" Type="http://schemas.openxmlformats.org/officeDocument/2006/relationships/tags" Target="../tags/tag67.xml"/><Relationship Id="rId36" Type="http://schemas.openxmlformats.org/officeDocument/2006/relationships/tags" Target="../tags/tag66.xml"/><Relationship Id="rId35" Type="http://schemas.openxmlformats.org/officeDocument/2006/relationships/tags" Target="../tags/tag65.xml"/><Relationship Id="rId34" Type="http://schemas.openxmlformats.org/officeDocument/2006/relationships/tags" Target="../tags/tag64.xml"/><Relationship Id="rId33" Type="http://schemas.openxmlformats.org/officeDocument/2006/relationships/tags" Target="../tags/tag63.xml"/><Relationship Id="rId32" Type="http://schemas.openxmlformats.org/officeDocument/2006/relationships/tags" Target="../tags/tag62.xml"/><Relationship Id="rId31" Type="http://schemas.openxmlformats.org/officeDocument/2006/relationships/tags" Target="../tags/tag61.xml"/><Relationship Id="rId30" Type="http://schemas.openxmlformats.org/officeDocument/2006/relationships/tags" Target="../tags/tag60.xml"/><Relationship Id="rId3" Type="http://schemas.openxmlformats.org/officeDocument/2006/relationships/tags" Target="../tags/tag33.xml"/><Relationship Id="rId29" Type="http://schemas.openxmlformats.org/officeDocument/2006/relationships/tags" Target="../tags/tag59.xml"/><Relationship Id="rId28" Type="http://schemas.openxmlformats.org/officeDocument/2006/relationships/tags" Target="../tags/tag58.xml"/><Relationship Id="rId27" Type="http://schemas.openxmlformats.org/officeDocument/2006/relationships/tags" Target="../tags/tag57.xml"/><Relationship Id="rId26" Type="http://schemas.openxmlformats.org/officeDocument/2006/relationships/tags" Target="../tags/tag56.xml"/><Relationship Id="rId25" Type="http://schemas.openxmlformats.org/officeDocument/2006/relationships/tags" Target="../tags/tag55.xml"/><Relationship Id="rId24" Type="http://schemas.openxmlformats.org/officeDocument/2006/relationships/tags" Target="../tags/tag54.xml"/><Relationship Id="rId23" Type="http://schemas.openxmlformats.org/officeDocument/2006/relationships/tags" Target="../tags/tag53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tags" Target="../tags/tag32.xml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9" Type="http://schemas.openxmlformats.org/officeDocument/2006/relationships/tags" Target="../tags/tag104.xml"/><Relationship Id="rId18" Type="http://schemas.openxmlformats.org/officeDocument/2006/relationships/tags" Target="../tags/tag103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110158" y="1118058"/>
            <a:ext cx="4390181" cy="4454171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744295" y="2529313"/>
            <a:ext cx="6275419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守卫先锋</a:t>
            </a:r>
            <a:r>
              <a:rPr lang="zh-CN" altLang="en-US" sz="40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——基于深度学习的电机智能故障监测</a:t>
            </a:r>
            <a:endParaRPr lang="zh-CN" altLang="en-US" sz="4000" b="1" spc="300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3793" y="2174225"/>
            <a:ext cx="5761439" cy="0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 flipV="1">
            <a:off x="743958" y="4547207"/>
            <a:ext cx="5776149" cy="0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文本框 249"/>
          <p:cNvSpPr txBox="1"/>
          <p:nvPr/>
        </p:nvSpPr>
        <p:spPr>
          <a:xfrm>
            <a:off x="675373" y="4710591"/>
            <a:ext cx="477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b="1" dirty="0" smtClean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北京工业大学</a:t>
            </a:r>
            <a:r>
              <a:rPr lang="en-US" altLang="zh-CN" b="1" dirty="0" smtClean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b="1" dirty="0" smtClean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通信工程专业</a:t>
            </a:r>
            <a:endParaRPr lang="zh-CN" altLang="en-US" b="1" dirty="0" smtClean="0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63575" y="5045075"/>
            <a:ext cx="4783455" cy="1307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r" fontAlgn="auto"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组长：邱博宇</a:t>
            </a:r>
            <a:endParaRPr lang="zh-CN" altLang="en-US" b="1" dirty="0" smtClean="0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indent="0" algn="r" fontAlgn="auto"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组员：闫晨曦</a:t>
            </a:r>
            <a:endParaRPr lang="zh-CN" altLang="en-US" b="1" dirty="0" smtClean="0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indent="0" algn="r" fontAlgn="auto"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指导老师：石戈</a:t>
            </a:r>
            <a:endParaRPr lang="zh-CN" altLang="en-US" b="1" dirty="0" smtClean="0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239" grpId="0"/>
      <p:bldP spid="250" grpId="0"/>
      <p:bldP spid="2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>
          <a:xfrm flipV="1">
            <a:off x="4404915" y="571500"/>
            <a:ext cx="8002905" cy="4000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57885" y="300355"/>
            <a:ext cx="3546475" cy="523240"/>
            <a:chOff x="833384" y="300264"/>
            <a:chExt cx="3090584" cy="523220"/>
          </a:xfrm>
        </p:grpSpPr>
        <p:sp>
          <p:nvSpPr>
            <p:cNvPr id="13" name="圆角矩形 1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"/>
            <p:cNvSpPr>
              <a:spLocks noChangeArrowheads="1"/>
            </p:cNvSpPr>
            <p:nvPr/>
          </p:nvSpPr>
          <p:spPr bwMode="auto">
            <a:xfrm>
              <a:off x="833384" y="300264"/>
              <a:ext cx="2925679" cy="521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、深度学习模型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513580" y="94615"/>
            <a:ext cx="5742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模型训练流程</a:t>
            </a:r>
            <a:r>
              <a:rPr lang="en-US" altLang="zh-CN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——</a:t>
            </a: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数据</a:t>
            </a: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预处理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 flipH="1">
            <a:off x="202565" y="881380"/>
            <a:ext cx="1098550" cy="788670"/>
            <a:chOff x="-83" y="1297"/>
            <a:chExt cx="2479" cy="1788"/>
          </a:xfrm>
        </p:grpSpPr>
        <p:sp>
          <p:nvSpPr>
            <p:cNvPr id="62" name="Freeform 10"/>
            <p:cNvSpPr>
              <a:spLocks noEditPoints="1"/>
            </p:cNvSpPr>
            <p:nvPr/>
          </p:nvSpPr>
          <p:spPr bwMode="auto">
            <a:xfrm flipH="1">
              <a:off x="-83" y="1905"/>
              <a:ext cx="390" cy="387"/>
            </a:xfrm>
            <a:custGeom>
              <a:avLst/>
              <a:gdLst>
                <a:gd name="T0" fmla="*/ 173 w 346"/>
                <a:gd name="T1" fmla="*/ 0 h 346"/>
                <a:gd name="T2" fmla="*/ 346 w 346"/>
                <a:gd name="T3" fmla="*/ 173 h 346"/>
                <a:gd name="T4" fmla="*/ 173 w 346"/>
                <a:gd name="T5" fmla="*/ 346 h 346"/>
                <a:gd name="T6" fmla="*/ 0 w 346"/>
                <a:gd name="T7" fmla="*/ 173 h 346"/>
                <a:gd name="T8" fmla="*/ 173 w 346"/>
                <a:gd name="T9" fmla="*/ 0 h 346"/>
                <a:gd name="T10" fmla="*/ 277 w 346"/>
                <a:gd name="T11" fmla="*/ 176 h 346"/>
                <a:gd name="T12" fmla="*/ 204 w 346"/>
                <a:gd name="T13" fmla="*/ 218 h 346"/>
                <a:gd name="T14" fmla="*/ 131 w 346"/>
                <a:gd name="T15" fmla="*/ 260 h 346"/>
                <a:gd name="T16" fmla="*/ 131 w 346"/>
                <a:gd name="T17" fmla="*/ 176 h 346"/>
                <a:gd name="T18" fmla="*/ 131 w 346"/>
                <a:gd name="T19" fmla="*/ 92 h 346"/>
                <a:gd name="T20" fmla="*/ 204 w 346"/>
                <a:gd name="T21" fmla="*/ 134 h 346"/>
                <a:gd name="T22" fmla="*/ 277 w 346"/>
                <a:gd name="T23" fmla="*/ 17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268" y="0"/>
                    <a:pt x="346" y="77"/>
                    <a:pt x="346" y="173"/>
                  </a:cubicBezTo>
                  <a:cubicBezTo>
                    <a:pt x="346" y="268"/>
                    <a:pt x="268" y="346"/>
                    <a:pt x="173" y="346"/>
                  </a:cubicBezTo>
                  <a:cubicBezTo>
                    <a:pt x="77" y="346"/>
                    <a:pt x="0" y="268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  <a:moveTo>
                    <a:pt x="277" y="176"/>
                  </a:moveTo>
                  <a:lnTo>
                    <a:pt x="204" y="218"/>
                  </a:lnTo>
                  <a:lnTo>
                    <a:pt x="131" y="260"/>
                  </a:lnTo>
                  <a:lnTo>
                    <a:pt x="131" y="176"/>
                  </a:lnTo>
                  <a:lnTo>
                    <a:pt x="131" y="92"/>
                  </a:lnTo>
                  <a:lnTo>
                    <a:pt x="204" y="134"/>
                  </a:lnTo>
                  <a:lnTo>
                    <a:pt x="277" y="176"/>
                  </a:lnTo>
                  <a:close/>
                </a:path>
              </a:pathLst>
            </a:custGeom>
            <a:solidFill>
              <a:srgbClr val="50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606" y="1297"/>
              <a:ext cx="1790" cy="1788"/>
              <a:chOff x="1314269" y="3137941"/>
              <a:chExt cx="1907896" cy="1906222"/>
            </a:xfrm>
          </p:grpSpPr>
          <p:sp>
            <p:nvSpPr>
              <p:cNvPr id="64" name="Oval 6"/>
              <p:cNvSpPr>
                <a:spLocks noChangeArrowheads="1"/>
              </p:cNvSpPr>
              <p:nvPr/>
            </p:nvSpPr>
            <p:spPr bwMode="auto">
              <a:xfrm flipH="1">
                <a:off x="1314269" y="3137941"/>
                <a:ext cx="1907896" cy="19062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Oval 14"/>
              <p:cNvSpPr>
                <a:spLocks noChangeArrowheads="1"/>
              </p:cNvSpPr>
              <p:nvPr/>
            </p:nvSpPr>
            <p:spPr bwMode="auto">
              <a:xfrm flipH="1">
                <a:off x="1455418" y="3277458"/>
                <a:ext cx="1625600" cy="1625600"/>
              </a:xfrm>
              <a:prstGeom prst="ellipse">
                <a:avLst/>
              </a:prstGeom>
              <a:solidFill>
                <a:srgbClr val="005CA7"/>
              </a:solidFill>
              <a:ln w="57150" cap="flat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200">
                  <a:solidFill>
                    <a:schemeClr val="tx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TextBox 14"/>
              <p:cNvSpPr txBox="1"/>
              <p:nvPr/>
            </p:nvSpPr>
            <p:spPr>
              <a:xfrm flipH="1">
                <a:off x="1454806" y="3616763"/>
                <a:ext cx="1460366" cy="963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 dirty="0" smtClean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2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8" name="文本框 67"/>
          <p:cNvSpPr txBox="1"/>
          <p:nvPr/>
        </p:nvSpPr>
        <p:spPr>
          <a:xfrm>
            <a:off x="1433830" y="1035685"/>
            <a:ext cx="5742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Step 3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：峰值间隔周期计算与数据帧长度同步</a:t>
            </a:r>
            <a:endParaRPr lang="zh-CN" altLang="en-US" sz="20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" name="燕尾形 57"/>
          <p:cNvSpPr/>
          <p:nvPr>
            <p:custDataLst>
              <p:tags r:id="rId1"/>
            </p:custDataLst>
          </p:nvPr>
        </p:nvSpPr>
        <p:spPr bwMode="auto">
          <a:xfrm>
            <a:off x="683260" y="1701800"/>
            <a:ext cx="2276475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计算峰值列表差分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getT()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sp>
        <p:nvSpPr>
          <p:cNvPr id="59" name="燕尾形 58"/>
          <p:cNvSpPr/>
          <p:nvPr>
            <p:custDataLst>
              <p:tags r:id="rId2"/>
            </p:custDataLst>
          </p:nvPr>
        </p:nvSpPr>
        <p:spPr bwMode="auto">
          <a:xfrm>
            <a:off x="2729865" y="1690370"/>
            <a:ext cx="3041015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>
              <a:defRPr/>
            </a:pPr>
            <a:r>
              <a:rPr lang="zh-CN" altLang="en-US" sz="1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获取出现</a:t>
            </a:r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次数最多</a:t>
            </a:r>
            <a:r>
              <a:rPr lang="zh-CN" altLang="en-US" sz="1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</a:t>
            </a:r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峰值间隔T</a:t>
            </a:r>
            <a:endParaRPr lang="zh-CN" altLang="en-US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0" name="燕尾形 59"/>
          <p:cNvSpPr/>
          <p:nvPr>
            <p:custDataLst>
              <p:tags r:id="rId3"/>
            </p:custDataLst>
          </p:nvPr>
        </p:nvSpPr>
        <p:spPr bwMode="auto">
          <a:xfrm>
            <a:off x="5543550" y="1690370"/>
            <a:ext cx="2426970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对峰值间隔T进行</a:t>
            </a: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限幅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" name="燕尾形 4"/>
          <p:cNvSpPr/>
          <p:nvPr>
            <p:custDataLst>
              <p:tags r:id="rId4"/>
            </p:custDataLst>
          </p:nvPr>
        </p:nvSpPr>
        <p:spPr bwMode="auto">
          <a:xfrm>
            <a:off x="7738745" y="1690370"/>
            <a:ext cx="3515360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对所有数据除转速外所有数据</a:t>
            </a: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标准化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BeNormalize()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9" name="燕尾形 8"/>
          <p:cNvSpPr/>
          <p:nvPr>
            <p:custDataLst>
              <p:tags r:id="rId5"/>
            </p:custDataLst>
          </p:nvPr>
        </p:nvSpPr>
        <p:spPr bwMode="auto">
          <a:xfrm flipH="1">
            <a:off x="2136140" y="2510155"/>
            <a:ext cx="3041015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>
              <a:defRPr/>
            </a:pPr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短数据补零</a:t>
            </a:r>
            <a:r>
              <a:rPr lang="zh-CN" altLang="en-US" sz="1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，长数据截断使得</a:t>
            </a:r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每帧长度等于T</a:t>
            </a:r>
            <a:endParaRPr lang="zh-CN" altLang="en-US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 defTabSz="457200">
              <a:defRPr/>
            </a:pPr>
            <a:r>
              <a:rPr lang="en-US" altLang="zh-CN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BeReshape()</a:t>
            </a:r>
            <a:endParaRPr lang="en-US" altLang="zh-CN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0" name="燕尾形 9"/>
          <p:cNvSpPr/>
          <p:nvPr>
            <p:custDataLst>
              <p:tags r:id="rId6"/>
            </p:custDataLst>
          </p:nvPr>
        </p:nvSpPr>
        <p:spPr bwMode="auto">
          <a:xfrm flipH="1">
            <a:off x="4952365" y="2510155"/>
            <a:ext cx="3797300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将长度大于峰值间隔T+峰值标准差的帧进行分割，使得每部分小于T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beSliceX()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1" name="燕尾形 10"/>
          <p:cNvSpPr/>
          <p:nvPr>
            <p:custDataLst>
              <p:tags r:id="rId7"/>
            </p:custDataLst>
          </p:nvPr>
        </p:nvSpPr>
        <p:spPr bwMode="auto">
          <a:xfrm flipH="1">
            <a:off x="8529320" y="2510155"/>
            <a:ext cx="2851785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将所有数据两峰值间作为一帧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>
            <a:off x="196850" y="2990850"/>
            <a:ext cx="1098550" cy="788670"/>
            <a:chOff x="-83" y="1297"/>
            <a:chExt cx="2479" cy="1788"/>
          </a:xfrm>
        </p:grpSpPr>
        <p:sp>
          <p:nvSpPr>
            <p:cNvPr id="17" name="Freeform 10"/>
            <p:cNvSpPr>
              <a:spLocks noEditPoints="1"/>
            </p:cNvSpPr>
            <p:nvPr/>
          </p:nvSpPr>
          <p:spPr bwMode="auto">
            <a:xfrm flipH="1">
              <a:off x="-83" y="1905"/>
              <a:ext cx="390" cy="387"/>
            </a:xfrm>
            <a:custGeom>
              <a:avLst/>
              <a:gdLst>
                <a:gd name="T0" fmla="*/ 173 w 346"/>
                <a:gd name="T1" fmla="*/ 0 h 346"/>
                <a:gd name="T2" fmla="*/ 346 w 346"/>
                <a:gd name="T3" fmla="*/ 173 h 346"/>
                <a:gd name="T4" fmla="*/ 173 w 346"/>
                <a:gd name="T5" fmla="*/ 346 h 346"/>
                <a:gd name="T6" fmla="*/ 0 w 346"/>
                <a:gd name="T7" fmla="*/ 173 h 346"/>
                <a:gd name="T8" fmla="*/ 173 w 346"/>
                <a:gd name="T9" fmla="*/ 0 h 346"/>
                <a:gd name="T10" fmla="*/ 277 w 346"/>
                <a:gd name="T11" fmla="*/ 176 h 346"/>
                <a:gd name="T12" fmla="*/ 204 w 346"/>
                <a:gd name="T13" fmla="*/ 218 h 346"/>
                <a:gd name="T14" fmla="*/ 131 w 346"/>
                <a:gd name="T15" fmla="*/ 260 h 346"/>
                <a:gd name="T16" fmla="*/ 131 w 346"/>
                <a:gd name="T17" fmla="*/ 176 h 346"/>
                <a:gd name="T18" fmla="*/ 131 w 346"/>
                <a:gd name="T19" fmla="*/ 92 h 346"/>
                <a:gd name="T20" fmla="*/ 204 w 346"/>
                <a:gd name="T21" fmla="*/ 134 h 346"/>
                <a:gd name="T22" fmla="*/ 277 w 346"/>
                <a:gd name="T23" fmla="*/ 17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268" y="0"/>
                    <a:pt x="346" y="77"/>
                    <a:pt x="346" y="173"/>
                  </a:cubicBezTo>
                  <a:cubicBezTo>
                    <a:pt x="346" y="268"/>
                    <a:pt x="268" y="346"/>
                    <a:pt x="173" y="346"/>
                  </a:cubicBezTo>
                  <a:cubicBezTo>
                    <a:pt x="77" y="346"/>
                    <a:pt x="0" y="268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  <a:moveTo>
                    <a:pt x="277" y="176"/>
                  </a:moveTo>
                  <a:lnTo>
                    <a:pt x="204" y="218"/>
                  </a:lnTo>
                  <a:lnTo>
                    <a:pt x="131" y="260"/>
                  </a:lnTo>
                  <a:lnTo>
                    <a:pt x="131" y="176"/>
                  </a:lnTo>
                  <a:lnTo>
                    <a:pt x="131" y="92"/>
                  </a:lnTo>
                  <a:lnTo>
                    <a:pt x="204" y="134"/>
                  </a:lnTo>
                  <a:lnTo>
                    <a:pt x="277" y="176"/>
                  </a:lnTo>
                  <a:close/>
                </a:path>
              </a:pathLst>
            </a:custGeom>
            <a:solidFill>
              <a:srgbClr val="50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06" y="1297"/>
              <a:ext cx="1790" cy="1788"/>
              <a:chOff x="1314269" y="3137941"/>
              <a:chExt cx="1907896" cy="1906222"/>
            </a:xfrm>
          </p:grpSpPr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 flipH="1">
                <a:off x="1314269" y="3137941"/>
                <a:ext cx="1907896" cy="19062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 flipH="1">
                <a:off x="1455418" y="3277458"/>
                <a:ext cx="1625600" cy="1625600"/>
              </a:xfrm>
              <a:prstGeom prst="ellipse">
                <a:avLst/>
              </a:prstGeom>
              <a:solidFill>
                <a:srgbClr val="005CA7"/>
              </a:solidFill>
              <a:ln w="57150" cap="flat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200">
                  <a:solidFill>
                    <a:schemeClr val="tx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14"/>
              <p:cNvSpPr txBox="1"/>
              <p:nvPr/>
            </p:nvSpPr>
            <p:spPr>
              <a:xfrm flipH="1">
                <a:off x="1454806" y="3616763"/>
                <a:ext cx="1460366" cy="963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 dirty="0" smtClean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2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1428115" y="3145155"/>
            <a:ext cx="6057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Step 4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：数据间采样率同步与数据间数据帧长度同步</a:t>
            </a:r>
            <a:endParaRPr lang="zh-CN" altLang="en-US" sz="20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燕尾形 22"/>
          <p:cNvSpPr/>
          <p:nvPr>
            <p:custDataLst>
              <p:tags r:id="rId8"/>
            </p:custDataLst>
          </p:nvPr>
        </p:nvSpPr>
        <p:spPr bwMode="auto">
          <a:xfrm>
            <a:off x="677545" y="3811270"/>
            <a:ext cx="2623820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计算</a:t>
            </a:r>
            <a:r>
              <a: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目标采样率时</a:t>
            </a: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序列长度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changeFS()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9"/>
            </p:custDataLst>
          </p:nvPr>
        </p:nvSpPr>
        <p:spPr bwMode="auto">
          <a:xfrm>
            <a:off x="3072765" y="3799840"/>
            <a:ext cx="3736975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>
              <a:defRPr/>
            </a:pPr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频谱采样</a:t>
            </a:r>
            <a:r>
              <a:rPr lang="zh-CN" altLang="en-US" sz="1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使得不同采样率数据</a:t>
            </a:r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统一为5000Hz</a:t>
            </a:r>
            <a:endParaRPr lang="zh-CN" altLang="en-US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5" name="燕尾形 24"/>
          <p:cNvSpPr/>
          <p:nvPr>
            <p:custDataLst>
              <p:tags r:id="rId10"/>
            </p:custDataLst>
          </p:nvPr>
        </p:nvSpPr>
        <p:spPr bwMode="auto">
          <a:xfrm>
            <a:off x="6582410" y="3799840"/>
            <a:ext cx="2807970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将数据频谱采样为</a:t>
            </a: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统一128长度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reSample()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6" name="燕尾形 25"/>
          <p:cNvSpPr/>
          <p:nvPr>
            <p:custDataLst>
              <p:tags r:id="rId11"/>
            </p:custDataLst>
          </p:nvPr>
        </p:nvSpPr>
        <p:spPr bwMode="auto">
          <a:xfrm>
            <a:off x="9158605" y="3799840"/>
            <a:ext cx="2089785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每帧进行</a:t>
            </a: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标准化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202565" y="4642485"/>
            <a:ext cx="1098550" cy="788670"/>
            <a:chOff x="-83" y="1297"/>
            <a:chExt cx="2479" cy="1788"/>
          </a:xfrm>
        </p:grpSpPr>
        <p:sp>
          <p:nvSpPr>
            <p:cNvPr id="31" name="Freeform 10"/>
            <p:cNvSpPr>
              <a:spLocks noEditPoints="1"/>
            </p:cNvSpPr>
            <p:nvPr/>
          </p:nvSpPr>
          <p:spPr bwMode="auto">
            <a:xfrm flipH="1">
              <a:off x="-83" y="1905"/>
              <a:ext cx="390" cy="387"/>
            </a:xfrm>
            <a:custGeom>
              <a:avLst/>
              <a:gdLst>
                <a:gd name="T0" fmla="*/ 173 w 346"/>
                <a:gd name="T1" fmla="*/ 0 h 346"/>
                <a:gd name="T2" fmla="*/ 346 w 346"/>
                <a:gd name="T3" fmla="*/ 173 h 346"/>
                <a:gd name="T4" fmla="*/ 173 w 346"/>
                <a:gd name="T5" fmla="*/ 346 h 346"/>
                <a:gd name="T6" fmla="*/ 0 w 346"/>
                <a:gd name="T7" fmla="*/ 173 h 346"/>
                <a:gd name="T8" fmla="*/ 173 w 346"/>
                <a:gd name="T9" fmla="*/ 0 h 346"/>
                <a:gd name="T10" fmla="*/ 277 w 346"/>
                <a:gd name="T11" fmla="*/ 176 h 346"/>
                <a:gd name="T12" fmla="*/ 204 w 346"/>
                <a:gd name="T13" fmla="*/ 218 h 346"/>
                <a:gd name="T14" fmla="*/ 131 w 346"/>
                <a:gd name="T15" fmla="*/ 260 h 346"/>
                <a:gd name="T16" fmla="*/ 131 w 346"/>
                <a:gd name="T17" fmla="*/ 176 h 346"/>
                <a:gd name="T18" fmla="*/ 131 w 346"/>
                <a:gd name="T19" fmla="*/ 92 h 346"/>
                <a:gd name="T20" fmla="*/ 204 w 346"/>
                <a:gd name="T21" fmla="*/ 134 h 346"/>
                <a:gd name="T22" fmla="*/ 277 w 346"/>
                <a:gd name="T23" fmla="*/ 17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268" y="0"/>
                    <a:pt x="346" y="77"/>
                    <a:pt x="346" y="173"/>
                  </a:cubicBezTo>
                  <a:cubicBezTo>
                    <a:pt x="346" y="268"/>
                    <a:pt x="268" y="346"/>
                    <a:pt x="173" y="346"/>
                  </a:cubicBezTo>
                  <a:cubicBezTo>
                    <a:pt x="77" y="346"/>
                    <a:pt x="0" y="268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  <a:moveTo>
                    <a:pt x="277" y="176"/>
                  </a:moveTo>
                  <a:lnTo>
                    <a:pt x="204" y="218"/>
                  </a:lnTo>
                  <a:lnTo>
                    <a:pt x="131" y="260"/>
                  </a:lnTo>
                  <a:lnTo>
                    <a:pt x="131" y="176"/>
                  </a:lnTo>
                  <a:lnTo>
                    <a:pt x="131" y="92"/>
                  </a:lnTo>
                  <a:lnTo>
                    <a:pt x="204" y="134"/>
                  </a:lnTo>
                  <a:lnTo>
                    <a:pt x="277" y="176"/>
                  </a:lnTo>
                  <a:close/>
                </a:path>
              </a:pathLst>
            </a:custGeom>
            <a:solidFill>
              <a:srgbClr val="50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06" y="1297"/>
              <a:ext cx="1790" cy="1788"/>
              <a:chOff x="1314269" y="3137941"/>
              <a:chExt cx="1907896" cy="1906222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flipH="1">
                <a:off x="1314269" y="3137941"/>
                <a:ext cx="1907896" cy="19062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 flipH="1">
                <a:off x="1455418" y="3277458"/>
                <a:ext cx="1625600" cy="1625600"/>
              </a:xfrm>
              <a:prstGeom prst="ellipse">
                <a:avLst/>
              </a:prstGeom>
              <a:solidFill>
                <a:srgbClr val="005CA7"/>
              </a:solidFill>
              <a:ln w="57150" cap="flat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200">
                  <a:solidFill>
                    <a:schemeClr val="tx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TextBox 14"/>
              <p:cNvSpPr txBox="1"/>
              <p:nvPr/>
            </p:nvSpPr>
            <p:spPr>
              <a:xfrm flipH="1">
                <a:off x="1454806" y="3616763"/>
                <a:ext cx="1460366" cy="963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 dirty="0" smtClean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en-US" altLang="zh-CN" sz="2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1433830" y="4796790"/>
            <a:ext cx="6057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Step 5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：数据间特征提取，维度数统一与数据集生成</a:t>
            </a:r>
            <a:endParaRPr lang="zh-CN" altLang="en-US" sz="20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7" name="燕尾形 36"/>
          <p:cNvSpPr/>
          <p:nvPr>
            <p:custDataLst>
              <p:tags r:id="rId12"/>
            </p:custDataLst>
          </p:nvPr>
        </p:nvSpPr>
        <p:spPr bwMode="auto">
          <a:xfrm>
            <a:off x="683260" y="5462905"/>
            <a:ext cx="3232785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对每帧进行</a:t>
            </a: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PCA</a:t>
            </a:r>
            <a:r>
              <a: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将不同维度数据转化</a:t>
            </a: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统一为6维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PCA()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sp>
        <p:nvSpPr>
          <p:cNvPr id="38" name="燕尾形 37"/>
          <p:cNvSpPr/>
          <p:nvPr>
            <p:custDataLst>
              <p:tags r:id="rId13"/>
            </p:custDataLst>
          </p:nvPr>
        </p:nvSpPr>
        <p:spPr bwMode="auto">
          <a:xfrm>
            <a:off x="3709035" y="5451475"/>
            <a:ext cx="3106420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>
              <a:defRPr/>
            </a:pPr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将所有切片构成的列表作为训练集</a:t>
            </a:r>
            <a:endParaRPr lang="zh-CN" altLang="en-US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9" name="燕尾形 38"/>
          <p:cNvSpPr/>
          <p:nvPr>
            <p:custDataLst>
              <p:tags r:id="rId14"/>
            </p:custDataLst>
          </p:nvPr>
        </p:nvSpPr>
        <p:spPr bwMode="auto">
          <a:xfrm>
            <a:off x="6588125" y="5451475"/>
            <a:ext cx="3352165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根据数据标签生成等长的label列表作为训练集标签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markLabel()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0" name="燕尾形 39"/>
          <p:cNvSpPr/>
          <p:nvPr>
            <p:custDataLst>
              <p:tags r:id="rId15"/>
            </p:custDataLst>
          </p:nvPr>
        </p:nvSpPr>
        <p:spPr bwMode="auto">
          <a:xfrm>
            <a:off x="9718675" y="5451475"/>
            <a:ext cx="1535430" cy="56388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保存文件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5321518" y="1733794"/>
            <a:ext cx="1526307" cy="1063544"/>
            <a:chOff x="3652" y="2029"/>
            <a:chExt cx="376" cy="262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2" y="2029"/>
              <a:ext cx="37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3748" y="2187"/>
              <a:ext cx="172" cy="106"/>
            </a:xfrm>
            <a:custGeom>
              <a:avLst/>
              <a:gdLst>
                <a:gd name="T0" fmla="*/ 38 w 71"/>
                <a:gd name="T1" fmla="*/ 21 h 44"/>
                <a:gd name="T2" fmla="*/ 34 w 71"/>
                <a:gd name="T3" fmla="*/ 19 h 44"/>
                <a:gd name="T4" fmla="*/ 0 w 71"/>
                <a:gd name="T5" fmla="*/ 0 h 44"/>
                <a:gd name="T6" fmla="*/ 7 w 71"/>
                <a:gd name="T7" fmla="*/ 27 h 44"/>
                <a:gd name="T8" fmla="*/ 38 w 71"/>
                <a:gd name="T9" fmla="*/ 44 h 44"/>
                <a:gd name="T10" fmla="*/ 67 w 71"/>
                <a:gd name="T11" fmla="*/ 27 h 44"/>
                <a:gd name="T12" fmla="*/ 71 w 71"/>
                <a:gd name="T13" fmla="*/ 3 h 44"/>
                <a:gd name="T14" fmla="*/ 41 w 71"/>
                <a:gd name="T15" fmla="*/ 19 h 44"/>
                <a:gd name="T16" fmla="*/ 38 w 71"/>
                <a:gd name="T1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4">
                  <a:moveTo>
                    <a:pt x="38" y="21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7" y="27"/>
                    <a:pt x="7" y="27"/>
                  </a:cubicBezTo>
                  <a:cubicBezTo>
                    <a:pt x="7" y="27"/>
                    <a:pt x="30" y="44"/>
                    <a:pt x="38" y="44"/>
                  </a:cubicBezTo>
                  <a:cubicBezTo>
                    <a:pt x="46" y="44"/>
                    <a:pt x="67" y="27"/>
                    <a:pt x="67" y="27"/>
                  </a:cubicBezTo>
                  <a:cubicBezTo>
                    <a:pt x="67" y="27"/>
                    <a:pt x="69" y="13"/>
                    <a:pt x="71" y="3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38" y="21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3652" y="2031"/>
              <a:ext cx="378" cy="231"/>
            </a:xfrm>
            <a:custGeom>
              <a:avLst/>
              <a:gdLst>
                <a:gd name="T0" fmla="*/ 79 w 157"/>
                <a:gd name="T1" fmla="*/ 1 h 95"/>
                <a:gd name="T2" fmla="*/ 76 w 157"/>
                <a:gd name="T3" fmla="*/ 0 h 95"/>
                <a:gd name="T4" fmla="*/ 73 w 157"/>
                <a:gd name="T5" fmla="*/ 1 h 95"/>
                <a:gd name="T6" fmla="*/ 13 w 157"/>
                <a:gd name="T7" fmla="*/ 29 h 95"/>
                <a:gd name="T8" fmla="*/ 0 w 157"/>
                <a:gd name="T9" fmla="*/ 34 h 95"/>
                <a:gd name="T10" fmla="*/ 12 w 157"/>
                <a:gd name="T11" fmla="*/ 41 h 95"/>
                <a:gd name="T12" fmla="*/ 16 w 157"/>
                <a:gd name="T13" fmla="*/ 43 h 95"/>
                <a:gd name="T14" fmla="*/ 16 w 157"/>
                <a:gd name="T15" fmla="*/ 65 h 95"/>
                <a:gd name="T16" fmla="*/ 11 w 157"/>
                <a:gd name="T17" fmla="*/ 80 h 95"/>
                <a:gd name="T18" fmla="*/ 18 w 157"/>
                <a:gd name="T19" fmla="*/ 95 h 95"/>
                <a:gd name="T20" fmla="*/ 24 w 157"/>
                <a:gd name="T21" fmla="*/ 80 h 95"/>
                <a:gd name="T22" fmla="*/ 19 w 157"/>
                <a:gd name="T23" fmla="*/ 65 h 95"/>
                <a:gd name="T24" fmla="*/ 19 w 157"/>
                <a:gd name="T25" fmla="*/ 45 h 95"/>
                <a:gd name="T26" fmla="*/ 40 w 157"/>
                <a:gd name="T27" fmla="*/ 57 h 95"/>
                <a:gd name="T28" fmla="*/ 74 w 157"/>
                <a:gd name="T29" fmla="*/ 76 h 95"/>
                <a:gd name="T30" fmla="*/ 78 w 157"/>
                <a:gd name="T31" fmla="*/ 78 h 95"/>
                <a:gd name="T32" fmla="*/ 81 w 157"/>
                <a:gd name="T33" fmla="*/ 76 h 95"/>
                <a:gd name="T34" fmla="*/ 111 w 157"/>
                <a:gd name="T35" fmla="*/ 59 h 95"/>
                <a:gd name="T36" fmla="*/ 145 w 157"/>
                <a:gd name="T37" fmla="*/ 41 h 95"/>
                <a:gd name="T38" fmla="*/ 157 w 157"/>
                <a:gd name="T39" fmla="*/ 34 h 95"/>
                <a:gd name="T40" fmla="*/ 144 w 157"/>
                <a:gd name="T41" fmla="*/ 28 h 95"/>
                <a:gd name="T42" fmla="*/ 79 w 157"/>
                <a:gd name="T43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95">
                  <a:moveTo>
                    <a:pt x="79" y="1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3" y="67"/>
                    <a:pt x="11" y="73"/>
                    <a:pt x="11" y="80"/>
                  </a:cubicBezTo>
                  <a:cubicBezTo>
                    <a:pt x="11" y="88"/>
                    <a:pt x="14" y="95"/>
                    <a:pt x="18" y="95"/>
                  </a:cubicBezTo>
                  <a:cubicBezTo>
                    <a:pt x="21" y="95"/>
                    <a:pt x="24" y="88"/>
                    <a:pt x="24" y="80"/>
                  </a:cubicBezTo>
                  <a:cubicBezTo>
                    <a:pt x="24" y="73"/>
                    <a:pt x="22" y="67"/>
                    <a:pt x="19" y="6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952114" y="3331210"/>
            <a:ext cx="6287770" cy="1013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单个数据文件判别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208144" y="4340647"/>
            <a:ext cx="3776345" cy="39751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Single data file discrimination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239250" y="3724275"/>
            <a:ext cx="2851150" cy="243205"/>
            <a:chOff x="743958" y="3475975"/>
            <a:chExt cx="753417" cy="0"/>
          </a:xfrm>
        </p:grpSpPr>
        <p:cxnSp>
          <p:nvCxnSpPr>
            <p:cNvPr id="42" name="直接连接符 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flipH="1">
            <a:off x="-88900" y="3717925"/>
            <a:ext cx="3040380" cy="393065"/>
            <a:chOff x="743958" y="3475975"/>
            <a:chExt cx="753417" cy="0"/>
          </a:xfrm>
        </p:grpSpPr>
        <p:cxnSp>
          <p:nvCxnSpPr>
            <p:cNvPr id="40" name="直接连接符 39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>
            <a:stCxn id="41" idx="3"/>
          </p:cNvCxnSpPr>
          <p:nvPr/>
        </p:nvCxnSpPr>
        <p:spPr>
          <a:xfrm>
            <a:off x="4890690" y="992505"/>
            <a:ext cx="7517130" cy="1016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6819" y="300264"/>
            <a:ext cx="4224020" cy="1383665"/>
            <a:chOff x="666819" y="300264"/>
            <a:chExt cx="4224020" cy="1383665"/>
          </a:xfrm>
        </p:grpSpPr>
        <p:sp>
          <p:nvSpPr>
            <p:cNvPr id="40" name="圆角矩形 39"/>
            <p:cNvSpPr/>
            <p:nvPr/>
          </p:nvSpPr>
          <p:spPr>
            <a:xfrm>
              <a:off x="858589" y="325664"/>
              <a:ext cx="4032250" cy="49784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4224020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三、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单个数据文件判别</a:t>
              </a:r>
              <a:endParaRPr lang="zh-CN" altLang="en-US" sz="2800" b="1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en-US" altLang="zh-CN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BarBrokenDetect.</a:t>
              </a:r>
              <a:endParaRPr lang="en-US" altLang="zh-CN" sz="2800" b="1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en-US" altLang="zh-CN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bar_broken_detect()</a:t>
              </a:r>
              <a:endParaRPr lang="en-US" altLang="zh-CN" sz="2800" b="1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231255" y="1522730"/>
            <a:ext cx="1832610" cy="1015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</a:rPr>
              <a:t>对每帧取最高概率维度作为单帧判别结果</a:t>
            </a:r>
            <a:endParaRPr lang="zh-CN" altLang="en-US" sz="16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1627505" y="1937385"/>
            <a:ext cx="1831340" cy="6007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</a:rPr>
              <a:t>数据预处理</a:t>
            </a:r>
            <a:endParaRPr lang="zh-CN" altLang="en-US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</p:txBody>
      </p:sp>
      <p:sp>
        <p:nvSpPr>
          <p:cNvPr id="28" name="矩形 27"/>
          <p:cNvSpPr/>
          <p:nvPr>
            <p:custDataLst>
              <p:tags r:id="rId3"/>
            </p:custDataLst>
          </p:nvPr>
        </p:nvSpPr>
        <p:spPr>
          <a:xfrm>
            <a:off x="3929380" y="5154295"/>
            <a:ext cx="1831340" cy="13741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对每帧经过LSTM网络+ Sigmoid层获得概率输出</a:t>
            </a:r>
            <a:endParaRPr lang="zh-CN" altLang="en-US" sz="16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椭圆 23"/>
          <p:cNvSpPr/>
          <p:nvPr>
            <p:custDataLst>
              <p:tags r:id="rId4"/>
            </p:custDataLst>
          </p:nvPr>
        </p:nvSpPr>
        <p:spPr>
          <a:xfrm>
            <a:off x="6230938" y="2927985"/>
            <a:ext cx="1830705" cy="1830705"/>
          </a:xfrm>
          <a:prstGeom prst="ellipse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5"/>
            </p:custDataLst>
          </p:nvPr>
        </p:nvSpPr>
        <p:spPr>
          <a:xfrm>
            <a:off x="6324918" y="3022600"/>
            <a:ext cx="1642110" cy="164211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152400">
              <a:schemeClr val="accent3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288290" rIns="136525" bIns="0" numCol="1" spcCol="0" rtlCol="0" fromWordArt="0" anchor="t" anchorCtr="0" forceAA="0" compatLnSpc="1">
            <a:normAutofit/>
          </a:bodyPr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US" altLang="zh-CN" sz="4000" b="1">
                <a:solidFill>
                  <a:srgbClr val="FFFFFF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  <a:sym typeface="+mn-ea"/>
              </a:rPr>
              <a:t>3</a:t>
            </a:r>
            <a:endParaRPr lang="en-US" altLang="zh-CN" sz="4000" b="1">
              <a:solidFill>
                <a:srgbClr val="FFFFFF"/>
              </a:solidFill>
              <a:latin typeface="华文楷体" panose="02010600040101010101" charset="-122"/>
              <a:ea typeface="华文楷体" panose="02010600040101010101" charset="-122"/>
              <a:cs typeface="+mj-ea"/>
              <a:sym typeface="+mn-ea"/>
            </a:endParaRPr>
          </a:p>
        </p:txBody>
      </p:sp>
      <p:sp>
        <p:nvSpPr>
          <p:cNvPr id="26" name="椭圆 25"/>
          <p:cNvSpPr/>
          <p:nvPr>
            <p:custDataLst>
              <p:tags r:id="rId6"/>
            </p:custDataLst>
          </p:nvPr>
        </p:nvSpPr>
        <p:spPr>
          <a:xfrm>
            <a:off x="6410643" y="3107690"/>
            <a:ext cx="1471295" cy="1471295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3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弧形 28"/>
          <p:cNvSpPr/>
          <p:nvPr>
            <p:custDataLst>
              <p:tags r:id="rId7"/>
            </p:custDataLst>
          </p:nvPr>
        </p:nvSpPr>
        <p:spPr>
          <a:xfrm flipV="1">
            <a:off x="5982018" y="2682240"/>
            <a:ext cx="2327910" cy="2327910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chemeClr val="accent3"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8"/>
            </p:custDataLst>
          </p:nvPr>
        </p:nvSpPr>
        <p:spPr>
          <a:xfrm>
            <a:off x="8532813" y="2927985"/>
            <a:ext cx="1830705" cy="1830705"/>
          </a:xfrm>
          <a:prstGeom prst="ellipse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9"/>
            </p:custDataLst>
          </p:nvPr>
        </p:nvSpPr>
        <p:spPr>
          <a:xfrm>
            <a:off x="8626793" y="3022600"/>
            <a:ext cx="1642110" cy="16421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152400">
              <a:schemeClr val="accent3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288290" rIns="136525" bIns="0" numCol="1" spcCol="0" rtlCol="0" fromWordArt="0" anchor="t" anchorCtr="0" forceAA="0" compatLnSpc="1">
            <a:normAutofit/>
          </a:bodyPr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altLang="zh-CN" sz="4000" b="1">
                <a:solidFill>
                  <a:srgbClr val="FFFFFF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  <a:sym typeface="+mn-ea"/>
              </a:rPr>
              <a:t>4</a:t>
            </a:r>
            <a:endParaRPr lang="en-US" altLang="zh-CN" sz="4000" b="1">
              <a:solidFill>
                <a:srgbClr val="FFFFFF"/>
              </a:solidFill>
              <a:latin typeface="华文楷体" panose="02010600040101010101" charset="-122"/>
              <a:ea typeface="华文楷体" panose="02010600040101010101" charset="-122"/>
              <a:cs typeface="+mj-ea"/>
              <a:sym typeface="+mn-ea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8712518" y="3107690"/>
            <a:ext cx="1471295" cy="1471295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2" name="弧形 41"/>
          <p:cNvSpPr/>
          <p:nvPr>
            <p:custDataLst>
              <p:tags r:id="rId11"/>
            </p:custDataLst>
          </p:nvPr>
        </p:nvSpPr>
        <p:spPr>
          <a:xfrm flipV="1">
            <a:off x="8283893" y="2682240"/>
            <a:ext cx="2327910" cy="2327910"/>
          </a:xfrm>
          <a:prstGeom prst="arc">
            <a:avLst>
              <a:gd name="adj1" fmla="val 10822527"/>
              <a:gd name="adj2" fmla="val 20157622"/>
            </a:avLst>
          </a:prstGeom>
          <a:ln w="44450" cap="rnd">
            <a:solidFill>
              <a:schemeClr val="accent4">
                <a:alpha val="50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12"/>
            </p:custDataLst>
          </p:nvPr>
        </p:nvSpPr>
        <p:spPr>
          <a:xfrm>
            <a:off x="1627188" y="2927985"/>
            <a:ext cx="1830705" cy="1830705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13"/>
            </p:custDataLst>
          </p:nvPr>
        </p:nvSpPr>
        <p:spPr>
          <a:xfrm>
            <a:off x="1721168" y="3022600"/>
            <a:ext cx="1642110" cy="164211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52400">
              <a:schemeClr val="accent1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288290" rIns="136525" bIns="0" numCol="1" spcCol="0" rtlCol="0" fromWordArt="0" anchor="t" anchorCtr="0" forceAA="0" compatLnSpc="1">
            <a:normAutofit/>
          </a:bodyPr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altLang="zh-CN" sz="4000" b="1">
                <a:solidFill>
                  <a:srgbClr val="FFFFFF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  <a:sym typeface="+mn-ea"/>
              </a:rPr>
              <a:t>1</a:t>
            </a:r>
            <a:endParaRPr lang="en-US" altLang="zh-CN" sz="4000" b="1">
              <a:solidFill>
                <a:srgbClr val="FFFFFF"/>
              </a:solidFill>
              <a:latin typeface="华文楷体" panose="02010600040101010101" charset="-122"/>
              <a:ea typeface="华文楷体" panose="02010600040101010101" charset="-122"/>
              <a:cs typeface="+mj-ea"/>
              <a:sym typeface="+mn-ea"/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>
          <a:xfrm>
            <a:off x="1806893" y="3107690"/>
            <a:ext cx="1471295" cy="1471295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6" name="弧形 45"/>
          <p:cNvSpPr/>
          <p:nvPr>
            <p:custDataLst>
              <p:tags r:id="rId15"/>
            </p:custDataLst>
          </p:nvPr>
        </p:nvSpPr>
        <p:spPr>
          <a:xfrm flipV="1">
            <a:off x="1378268" y="2682240"/>
            <a:ext cx="2327910" cy="2327910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chemeClr val="accent1">
                <a:alpha val="50000"/>
              </a:schemeClr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7" name="椭圆 46"/>
          <p:cNvSpPr/>
          <p:nvPr>
            <p:custDataLst>
              <p:tags r:id="rId16"/>
            </p:custDataLst>
          </p:nvPr>
        </p:nvSpPr>
        <p:spPr>
          <a:xfrm>
            <a:off x="3929063" y="2927985"/>
            <a:ext cx="1830705" cy="1830705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8" name="椭圆 47"/>
          <p:cNvSpPr/>
          <p:nvPr>
            <p:custDataLst>
              <p:tags r:id="rId17"/>
            </p:custDataLst>
          </p:nvPr>
        </p:nvSpPr>
        <p:spPr>
          <a:xfrm>
            <a:off x="4023043" y="3022600"/>
            <a:ext cx="1642110" cy="16421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52400">
              <a:schemeClr val="accent2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288290" rIns="136525" bIns="0" numCol="1" spcCol="0" rtlCol="0" fromWordArt="0" anchor="t" anchorCtr="0" forceAA="0" compatLnSpc="1">
            <a:normAutofit/>
          </a:bodyPr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altLang="zh-CN" sz="4000" b="1">
                <a:solidFill>
                  <a:srgbClr val="FFFFFF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  <a:sym typeface="+mn-ea"/>
              </a:rPr>
              <a:t>2</a:t>
            </a:r>
            <a:endParaRPr lang="en-US" altLang="zh-CN" sz="4000" b="1">
              <a:solidFill>
                <a:srgbClr val="FFFFFF"/>
              </a:solidFill>
              <a:latin typeface="华文楷体" panose="02010600040101010101" charset="-122"/>
              <a:ea typeface="华文楷体" panose="02010600040101010101" charset="-122"/>
              <a:cs typeface="+mj-ea"/>
              <a:sym typeface="+mn-ea"/>
            </a:endParaRPr>
          </a:p>
        </p:txBody>
      </p:sp>
      <p:sp>
        <p:nvSpPr>
          <p:cNvPr id="49" name="椭圆 48"/>
          <p:cNvSpPr/>
          <p:nvPr>
            <p:custDataLst>
              <p:tags r:id="rId18"/>
            </p:custDataLst>
          </p:nvPr>
        </p:nvSpPr>
        <p:spPr>
          <a:xfrm>
            <a:off x="4108768" y="3107690"/>
            <a:ext cx="1471295" cy="1471295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2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弧形 49"/>
          <p:cNvSpPr/>
          <p:nvPr>
            <p:custDataLst>
              <p:tags r:id="rId19"/>
            </p:custDataLst>
          </p:nvPr>
        </p:nvSpPr>
        <p:spPr>
          <a:xfrm flipV="1">
            <a:off x="3680143" y="2682240"/>
            <a:ext cx="2327910" cy="2327910"/>
          </a:xfrm>
          <a:prstGeom prst="arc">
            <a:avLst>
              <a:gd name="adj1" fmla="val 10822527"/>
              <a:gd name="adj2" fmla="val 20157622"/>
            </a:avLst>
          </a:prstGeom>
          <a:ln w="44450" cap="rnd">
            <a:solidFill>
              <a:schemeClr val="accent2">
                <a:alpha val="50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61" name="矩形 60"/>
          <p:cNvSpPr/>
          <p:nvPr>
            <p:custDataLst>
              <p:tags r:id="rId20"/>
            </p:custDataLst>
          </p:nvPr>
        </p:nvSpPr>
        <p:spPr>
          <a:xfrm>
            <a:off x="8534400" y="5154295"/>
            <a:ext cx="1832610" cy="13741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</a:rPr>
              <a:t>统计一文件所有帧</a:t>
            </a:r>
            <a:endParaRPr lang="zh-CN" altLang="en-US" sz="16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</a:rPr>
              <a:t>出现最多的类型作</a:t>
            </a:r>
            <a:endParaRPr lang="zh-CN" altLang="en-US" sz="16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</a:rPr>
              <a:t>为整个文件数据判</a:t>
            </a:r>
            <a:endParaRPr lang="zh-CN" altLang="en-US" sz="16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</a:rPr>
              <a:t>别结果</a:t>
            </a:r>
            <a:endParaRPr lang="zh-CN" altLang="en-US" sz="16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3535" y="455295"/>
            <a:ext cx="505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具体使用见代码</a:t>
            </a:r>
            <a:r>
              <a:rPr lang="en-US" altLang="zh-CN" b="1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BarBrokenDetect.py </a:t>
            </a:r>
            <a:r>
              <a:rPr lang="en-US" altLang="zh-CN" b="1"/>
              <a:t>main</a:t>
            </a:r>
            <a:r>
              <a:rPr lang="zh-CN" altLang="en-US" b="1"/>
              <a:t>部分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4478654" y="3331208"/>
            <a:ext cx="3234690" cy="1013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模型验证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107304" y="4344455"/>
            <a:ext cx="2225675" cy="39751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 validation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flipH="1">
            <a:off x="-419100" y="3717925"/>
            <a:ext cx="4897755" cy="393065"/>
            <a:chOff x="743958" y="3475975"/>
            <a:chExt cx="753417" cy="0"/>
          </a:xfrm>
        </p:grpSpPr>
        <p:cxnSp>
          <p:nvCxnSpPr>
            <p:cNvPr id="48" name="直接连接符 47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 rot="10800000" flipH="1">
            <a:off x="8004175" y="3331210"/>
            <a:ext cx="4606925" cy="393065"/>
            <a:chOff x="743958" y="3475975"/>
            <a:chExt cx="753417" cy="0"/>
          </a:xfrm>
        </p:grpSpPr>
        <p:cxnSp>
          <p:nvCxnSpPr>
            <p:cNvPr id="46" name="直接连接符 45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281613" y="1559634"/>
            <a:ext cx="1628775" cy="1365249"/>
            <a:chOff x="3256766" y="925169"/>
            <a:chExt cx="1628775" cy="1365249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3694916" y="2142781"/>
              <a:ext cx="752475" cy="147637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11"/>
            <p:cNvSpPr>
              <a:spLocks noEditPoints="1"/>
            </p:cNvSpPr>
            <p:nvPr/>
          </p:nvSpPr>
          <p:spPr bwMode="auto">
            <a:xfrm>
              <a:off x="4334678" y="1183931"/>
              <a:ext cx="506413" cy="677862"/>
            </a:xfrm>
            <a:custGeom>
              <a:avLst/>
              <a:gdLst>
                <a:gd name="T0" fmla="*/ 156 w 319"/>
                <a:gd name="T1" fmla="*/ 0 h 427"/>
                <a:gd name="T2" fmla="*/ 71 w 319"/>
                <a:gd name="T3" fmla="*/ 221 h 427"/>
                <a:gd name="T4" fmla="*/ 0 w 319"/>
                <a:gd name="T5" fmla="*/ 420 h 427"/>
                <a:gd name="T6" fmla="*/ 156 w 319"/>
                <a:gd name="T7" fmla="*/ 427 h 427"/>
                <a:gd name="T8" fmla="*/ 156 w 319"/>
                <a:gd name="T9" fmla="*/ 427 h 427"/>
                <a:gd name="T10" fmla="*/ 319 w 319"/>
                <a:gd name="T11" fmla="*/ 420 h 427"/>
                <a:gd name="T12" fmla="*/ 241 w 319"/>
                <a:gd name="T13" fmla="*/ 221 h 427"/>
                <a:gd name="T14" fmla="*/ 156 w 319"/>
                <a:gd name="T15" fmla="*/ 0 h 427"/>
                <a:gd name="T16" fmla="*/ 156 w 319"/>
                <a:gd name="T17" fmla="*/ 405 h 427"/>
                <a:gd name="T18" fmla="*/ 29 w 319"/>
                <a:gd name="T19" fmla="*/ 398 h 427"/>
                <a:gd name="T20" fmla="*/ 92 w 319"/>
                <a:gd name="T21" fmla="*/ 228 h 427"/>
                <a:gd name="T22" fmla="*/ 156 w 319"/>
                <a:gd name="T23" fmla="*/ 64 h 427"/>
                <a:gd name="T24" fmla="*/ 220 w 319"/>
                <a:gd name="T25" fmla="*/ 228 h 427"/>
                <a:gd name="T26" fmla="*/ 290 w 319"/>
                <a:gd name="T27" fmla="*/ 398 h 427"/>
                <a:gd name="T28" fmla="*/ 156 w 319"/>
                <a:gd name="T29" fmla="*/ 40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" h="427">
                  <a:moveTo>
                    <a:pt x="156" y="0"/>
                  </a:moveTo>
                  <a:lnTo>
                    <a:pt x="71" y="221"/>
                  </a:lnTo>
                  <a:lnTo>
                    <a:pt x="0" y="420"/>
                  </a:lnTo>
                  <a:lnTo>
                    <a:pt x="156" y="427"/>
                  </a:lnTo>
                  <a:lnTo>
                    <a:pt x="156" y="427"/>
                  </a:lnTo>
                  <a:lnTo>
                    <a:pt x="319" y="420"/>
                  </a:lnTo>
                  <a:lnTo>
                    <a:pt x="241" y="221"/>
                  </a:lnTo>
                  <a:lnTo>
                    <a:pt x="156" y="0"/>
                  </a:lnTo>
                  <a:close/>
                  <a:moveTo>
                    <a:pt x="156" y="405"/>
                  </a:moveTo>
                  <a:lnTo>
                    <a:pt x="29" y="398"/>
                  </a:lnTo>
                  <a:lnTo>
                    <a:pt x="92" y="228"/>
                  </a:lnTo>
                  <a:lnTo>
                    <a:pt x="156" y="64"/>
                  </a:lnTo>
                  <a:lnTo>
                    <a:pt x="220" y="228"/>
                  </a:lnTo>
                  <a:lnTo>
                    <a:pt x="290" y="398"/>
                  </a:lnTo>
                  <a:lnTo>
                    <a:pt x="156" y="405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3301216" y="1183931"/>
              <a:ext cx="506413" cy="677862"/>
            </a:xfrm>
            <a:custGeom>
              <a:avLst/>
              <a:gdLst>
                <a:gd name="T0" fmla="*/ 163 w 319"/>
                <a:gd name="T1" fmla="*/ 0 h 427"/>
                <a:gd name="T2" fmla="*/ 78 w 319"/>
                <a:gd name="T3" fmla="*/ 221 h 427"/>
                <a:gd name="T4" fmla="*/ 0 w 319"/>
                <a:gd name="T5" fmla="*/ 420 h 427"/>
                <a:gd name="T6" fmla="*/ 163 w 319"/>
                <a:gd name="T7" fmla="*/ 427 h 427"/>
                <a:gd name="T8" fmla="*/ 163 w 319"/>
                <a:gd name="T9" fmla="*/ 427 h 427"/>
                <a:gd name="T10" fmla="*/ 319 w 319"/>
                <a:gd name="T11" fmla="*/ 420 h 427"/>
                <a:gd name="T12" fmla="*/ 248 w 319"/>
                <a:gd name="T13" fmla="*/ 221 h 427"/>
                <a:gd name="T14" fmla="*/ 163 w 319"/>
                <a:gd name="T15" fmla="*/ 0 h 427"/>
                <a:gd name="T16" fmla="*/ 163 w 319"/>
                <a:gd name="T17" fmla="*/ 405 h 427"/>
                <a:gd name="T18" fmla="*/ 29 w 319"/>
                <a:gd name="T19" fmla="*/ 398 h 427"/>
                <a:gd name="T20" fmla="*/ 99 w 319"/>
                <a:gd name="T21" fmla="*/ 228 h 427"/>
                <a:gd name="T22" fmla="*/ 163 w 319"/>
                <a:gd name="T23" fmla="*/ 64 h 427"/>
                <a:gd name="T24" fmla="*/ 227 w 319"/>
                <a:gd name="T25" fmla="*/ 228 h 427"/>
                <a:gd name="T26" fmla="*/ 290 w 319"/>
                <a:gd name="T27" fmla="*/ 398 h 427"/>
                <a:gd name="T28" fmla="*/ 163 w 319"/>
                <a:gd name="T29" fmla="*/ 40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" h="427">
                  <a:moveTo>
                    <a:pt x="163" y="0"/>
                  </a:moveTo>
                  <a:lnTo>
                    <a:pt x="78" y="221"/>
                  </a:lnTo>
                  <a:lnTo>
                    <a:pt x="0" y="420"/>
                  </a:lnTo>
                  <a:lnTo>
                    <a:pt x="163" y="427"/>
                  </a:lnTo>
                  <a:lnTo>
                    <a:pt x="163" y="427"/>
                  </a:lnTo>
                  <a:lnTo>
                    <a:pt x="319" y="420"/>
                  </a:lnTo>
                  <a:lnTo>
                    <a:pt x="248" y="221"/>
                  </a:lnTo>
                  <a:lnTo>
                    <a:pt x="163" y="0"/>
                  </a:lnTo>
                  <a:close/>
                  <a:moveTo>
                    <a:pt x="163" y="405"/>
                  </a:moveTo>
                  <a:lnTo>
                    <a:pt x="29" y="398"/>
                  </a:lnTo>
                  <a:lnTo>
                    <a:pt x="99" y="228"/>
                  </a:lnTo>
                  <a:lnTo>
                    <a:pt x="163" y="64"/>
                  </a:lnTo>
                  <a:lnTo>
                    <a:pt x="227" y="228"/>
                  </a:lnTo>
                  <a:lnTo>
                    <a:pt x="290" y="398"/>
                  </a:lnTo>
                  <a:lnTo>
                    <a:pt x="163" y="405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3482191" y="925169"/>
              <a:ext cx="1166813" cy="1162050"/>
            </a:xfrm>
            <a:custGeom>
              <a:avLst/>
              <a:gdLst>
                <a:gd name="T0" fmla="*/ 735 w 735"/>
                <a:gd name="T1" fmla="*/ 149 h 732"/>
                <a:gd name="T2" fmla="*/ 410 w 735"/>
                <a:gd name="T3" fmla="*/ 199 h 732"/>
                <a:gd name="T4" fmla="*/ 410 w 735"/>
                <a:gd name="T5" fmla="*/ 0 h 732"/>
                <a:gd name="T6" fmla="*/ 332 w 735"/>
                <a:gd name="T7" fmla="*/ 0 h 732"/>
                <a:gd name="T8" fmla="*/ 332 w 735"/>
                <a:gd name="T9" fmla="*/ 206 h 732"/>
                <a:gd name="T10" fmla="*/ 0 w 735"/>
                <a:gd name="T11" fmla="*/ 156 h 732"/>
                <a:gd name="T12" fmla="*/ 332 w 735"/>
                <a:gd name="T13" fmla="*/ 291 h 732"/>
                <a:gd name="T14" fmla="*/ 332 w 735"/>
                <a:gd name="T15" fmla="*/ 661 h 732"/>
                <a:gd name="T16" fmla="*/ 247 w 735"/>
                <a:gd name="T17" fmla="*/ 661 h 732"/>
                <a:gd name="T18" fmla="*/ 247 w 735"/>
                <a:gd name="T19" fmla="*/ 732 h 732"/>
                <a:gd name="T20" fmla="*/ 502 w 735"/>
                <a:gd name="T21" fmla="*/ 732 h 732"/>
                <a:gd name="T22" fmla="*/ 502 w 735"/>
                <a:gd name="T23" fmla="*/ 661 h 732"/>
                <a:gd name="T24" fmla="*/ 410 w 735"/>
                <a:gd name="T25" fmla="*/ 661 h 732"/>
                <a:gd name="T26" fmla="*/ 410 w 735"/>
                <a:gd name="T27" fmla="*/ 291 h 732"/>
                <a:gd name="T28" fmla="*/ 735 w 735"/>
                <a:gd name="T29" fmla="*/ 14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5" h="732">
                  <a:moveTo>
                    <a:pt x="735" y="149"/>
                  </a:moveTo>
                  <a:lnTo>
                    <a:pt x="410" y="199"/>
                  </a:lnTo>
                  <a:lnTo>
                    <a:pt x="410" y="0"/>
                  </a:lnTo>
                  <a:lnTo>
                    <a:pt x="332" y="0"/>
                  </a:lnTo>
                  <a:lnTo>
                    <a:pt x="332" y="206"/>
                  </a:lnTo>
                  <a:lnTo>
                    <a:pt x="0" y="156"/>
                  </a:lnTo>
                  <a:lnTo>
                    <a:pt x="332" y="291"/>
                  </a:lnTo>
                  <a:lnTo>
                    <a:pt x="332" y="661"/>
                  </a:lnTo>
                  <a:lnTo>
                    <a:pt x="247" y="661"/>
                  </a:lnTo>
                  <a:lnTo>
                    <a:pt x="247" y="732"/>
                  </a:lnTo>
                  <a:lnTo>
                    <a:pt x="502" y="732"/>
                  </a:lnTo>
                  <a:lnTo>
                    <a:pt x="502" y="661"/>
                  </a:lnTo>
                  <a:lnTo>
                    <a:pt x="410" y="661"/>
                  </a:lnTo>
                  <a:lnTo>
                    <a:pt x="410" y="291"/>
                  </a:lnTo>
                  <a:lnTo>
                    <a:pt x="735" y="149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3482191" y="1117256"/>
              <a:ext cx="157163" cy="179387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auto">
            <a:xfrm>
              <a:off x="4502953" y="1093443"/>
              <a:ext cx="158750" cy="180975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16"/>
            <p:cNvSpPr/>
            <p:nvPr/>
          </p:nvSpPr>
          <p:spPr bwMode="auto">
            <a:xfrm>
              <a:off x="3256766" y="1804643"/>
              <a:ext cx="595313" cy="225425"/>
            </a:xfrm>
            <a:custGeom>
              <a:avLst/>
              <a:gdLst>
                <a:gd name="T0" fmla="*/ 27 w 53"/>
                <a:gd name="T1" fmla="*/ 20 h 20"/>
                <a:gd name="T2" fmla="*/ 53 w 53"/>
                <a:gd name="T3" fmla="*/ 0 h 20"/>
                <a:gd name="T4" fmla="*/ 0 w 53"/>
                <a:gd name="T5" fmla="*/ 0 h 20"/>
                <a:gd name="T6" fmla="*/ 27 w 5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0">
                  <a:moveTo>
                    <a:pt x="27" y="20"/>
                  </a:moveTo>
                  <a:cubicBezTo>
                    <a:pt x="41" y="20"/>
                    <a:pt x="53" y="11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2" y="20"/>
                    <a:pt x="27" y="20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17"/>
            <p:cNvSpPr/>
            <p:nvPr/>
          </p:nvSpPr>
          <p:spPr bwMode="auto">
            <a:xfrm>
              <a:off x="4290228" y="1804643"/>
              <a:ext cx="595313" cy="225425"/>
            </a:xfrm>
            <a:custGeom>
              <a:avLst/>
              <a:gdLst>
                <a:gd name="T0" fmla="*/ 26 w 53"/>
                <a:gd name="T1" fmla="*/ 20 h 20"/>
                <a:gd name="T2" fmla="*/ 53 w 53"/>
                <a:gd name="T3" fmla="*/ 0 h 20"/>
                <a:gd name="T4" fmla="*/ 0 w 53"/>
                <a:gd name="T5" fmla="*/ 0 h 20"/>
                <a:gd name="T6" fmla="*/ 26 w 5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0">
                  <a:moveTo>
                    <a:pt x="26" y="20"/>
                  </a:moveTo>
                  <a:cubicBezTo>
                    <a:pt x="41" y="20"/>
                    <a:pt x="53" y="11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2" y="20"/>
                    <a:pt x="26" y="20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接连接符 79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811962" y="300264"/>
            <a:ext cx="3112006" cy="1383665"/>
            <a:chOff x="811962" y="300264"/>
            <a:chExt cx="3112006" cy="1383665"/>
          </a:xfrm>
        </p:grpSpPr>
        <p:sp>
          <p:nvSpPr>
            <p:cNvPr id="83" name="圆角矩形 8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四、模型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验证</a:t>
              </a:r>
              <a:endParaRPr lang="zh-CN" altLang="en-US" sz="2800" b="1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en-US" altLang="zh-CN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TestDataProcess.</a:t>
              </a:r>
              <a:endParaRPr lang="en-US" altLang="zh-CN" sz="2800" b="1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en-US" altLang="zh-CN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moduleTest()</a:t>
              </a:r>
              <a:endParaRPr lang="en-US" altLang="zh-CN" sz="2800" b="1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63525" y="2899410"/>
            <a:ext cx="241681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数据预处理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并在处理过程中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分别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加入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</a:rPr>
              <a:t>/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不加入噪声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66745" y="3149600"/>
            <a:ext cx="2416810" cy="566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处理过数据输入模型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95060" y="1418590"/>
            <a:ext cx="2566035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计算文件为判别结果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混淆矩阵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96330" y="2895600"/>
            <a:ext cx="2564765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计算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帧为判别结果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混淆矩阵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297035" y="1418590"/>
            <a:ext cx="241681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通过混淆矩阵计算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分类性能参数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297035" y="2895600"/>
            <a:ext cx="241681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通过混淆矩阵计算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分类性能参数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196965" y="4372610"/>
            <a:ext cx="256413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根据输出结果画出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可视化分类结果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图像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肘形连接符 21"/>
          <p:cNvCxnSpPr>
            <a:stCxn id="3" idx="3"/>
          </p:cNvCxnSpPr>
          <p:nvPr/>
        </p:nvCxnSpPr>
        <p:spPr>
          <a:xfrm>
            <a:off x="5583555" y="3432810"/>
            <a:ext cx="568960" cy="3175"/>
          </a:xfrm>
          <a:prstGeom prst="bentConnector2">
            <a:avLst/>
          </a:prstGeom>
          <a:ln w="50800">
            <a:solidFill>
              <a:srgbClr val="00417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4" idx="1"/>
          </p:cNvCxnSpPr>
          <p:nvPr/>
        </p:nvCxnSpPr>
        <p:spPr>
          <a:xfrm rot="16200000">
            <a:off x="5241925" y="2490470"/>
            <a:ext cx="1491615" cy="414655"/>
          </a:xfrm>
          <a:prstGeom prst="bentConnector2">
            <a:avLst/>
          </a:prstGeom>
          <a:ln w="50800">
            <a:solidFill>
              <a:srgbClr val="00417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18" idx="1"/>
          </p:cNvCxnSpPr>
          <p:nvPr/>
        </p:nvCxnSpPr>
        <p:spPr>
          <a:xfrm rot="5400000" flipV="1">
            <a:off x="5241290" y="3950335"/>
            <a:ext cx="1494790" cy="416560"/>
          </a:xfrm>
          <a:prstGeom prst="bentConnector2">
            <a:avLst/>
          </a:prstGeom>
          <a:ln w="50800">
            <a:solidFill>
              <a:srgbClr val="00417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3"/>
            <a:endCxn id="16" idx="1"/>
          </p:cNvCxnSpPr>
          <p:nvPr/>
        </p:nvCxnSpPr>
        <p:spPr>
          <a:xfrm>
            <a:off x="8761095" y="1951990"/>
            <a:ext cx="535940" cy="3175"/>
          </a:xfrm>
          <a:prstGeom prst="bentConnector2">
            <a:avLst/>
          </a:prstGeom>
          <a:ln w="50800">
            <a:solidFill>
              <a:srgbClr val="00417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>
            <a:off x="8736965" y="3411220"/>
            <a:ext cx="535940" cy="3175"/>
          </a:xfrm>
          <a:prstGeom prst="bentConnector2">
            <a:avLst/>
          </a:prstGeom>
          <a:ln w="50800">
            <a:solidFill>
              <a:srgbClr val="00417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" idx="3"/>
            <a:endCxn id="3" idx="1"/>
          </p:cNvCxnSpPr>
          <p:nvPr/>
        </p:nvCxnSpPr>
        <p:spPr>
          <a:xfrm>
            <a:off x="2680335" y="3432810"/>
            <a:ext cx="486410" cy="3175"/>
          </a:xfrm>
          <a:prstGeom prst="bentConnector2">
            <a:avLst/>
          </a:prstGeom>
          <a:ln w="50800">
            <a:solidFill>
              <a:srgbClr val="00417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右箭头 61"/>
          <p:cNvSpPr/>
          <p:nvPr>
            <p:custDataLst>
              <p:tags r:id="rId1"/>
            </p:custDataLst>
          </p:nvPr>
        </p:nvSpPr>
        <p:spPr>
          <a:xfrm>
            <a:off x="6711950" y="5257800"/>
            <a:ext cx="1360805" cy="16319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7" name="圆角右箭头 83"/>
          <p:cNvSpPr/>
          <p:nvPr>
            <p:custDataLst>
              <p:tags r:id="rId2"/>
            </p:custDataLst>
          </p:nvPr>
        </p:nvSpPr>
        <p:spPr>
          <a:xfrm flipH="1">
            <a:off x="3942080" y="5257800"/>
            <a:ext cx="1360805" cy="16319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8" name="上箭头 45"/>
          <p:cNvSpPr/>
          <p:nvPr>
            <p:custDataLst>
              <p:tags r:id="rId3"/>
            </p:custDataLst>
          </p:nvPr>
        </p:nvSpPr>
        <p:spPr>
          <a:xfrm>
            <a:off x="5678170" y="4927600"/>
            <a:ext cx="694055" cy="1961515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4891405" y="4378960"/>
            <a:ext cx="2267585" cy="572135"/>
          </a:xfrm>
          <a:prstGeom prst="rect">
            <a:avLst/>
          </a:prstGeom>
          <a:noFill/>
        </p:spPr>
        <p:txBody>
          <a:bodyPr wrap="none" lIns="91436" tIns="45718" rIns="91436" bIns="45718" rtlCol="0">
            <a:noAutofit/>
          </a:bodyPr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根据输出结果画出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可视化分类结果图像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5"/>
            </p:custDataLst>
          </p:nvPr>
        </p:nvSpPr>
        <p:spPr>
          <a:xfrm>
            <a:off x="2676525" y="5257800"/>
            <a:ext cx="1265555" cy="8286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计算文件为判别结果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混淆矩阵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11962" y="300264"/>
            <a:ext cx="3112006" cy="523220"/>
            <a:chOff x="811962" y="300264"/>
            <a:chExt cx="3112006" cy="523220"/>
          </a:xfrm>
        </p:grpSpPr>
        <p:sp>
          <p:nvSpPr>
            <p:cNvPr id="46" name="圆角矩形 4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四、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模型验证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" name="上箭头 45"/>
          <p:cNvSpPr/>
          <p:nvPr>
            <p:custDataLst>
              <p:tags r:id="rId6"/>
            </p:custDataLst>
          </p:nvPr>
        </p:nvSpPr>
        <p:spPr>
          <a:xfrm>
            <a:off x="5678170" y="3572510"/>
            <a:ext cx="694055" cy="763905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2" name="上箭头 45"/>
          <p:cNvSpPr/>
          <p:nvPr>
            <p:custDataLst>
              <p:tags r:id="rId7"/>
            </p:custDataLst>
          </p:nvPr>
        </p:nvSpPr>
        <p:spPr>
          <a:xfrm rot="16200000">
            <a:off x="2045335" y="5222875"/>
            <a:ext cx="694055" cy="763905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上箭头 45"/>
          <p:cNvSpPr/>
          <p:nvPr>
            <p:custDataLst>
              <p:tags r:id="rId8"/>
            </p:custDataLst>
          </p:nvPr>
        </p:nvSpPr>
        <p:spPr>
          <a:xfrm>
            <a:off x="587375" y="2149475"/>
            <a:ext cx="374015" cy="3027680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7" name="圆角右箭头 61"/>
          <p:cNvSpPr/>
          <p:nvPr>
            <p:custDataLst>
              <p:tags r:id="rId9"/>
            </p:custDataLst>
          </p:nvPr>
        </p:nvSpPr>
        <p:spPr>
          <a:xfrm>
            <a:off x="961390" y="2479040"/>
            <a:ext cx="701040" cy="269811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8" name="圆角右箭头 61"/>
          <p:cNvSpPr/>
          <p:nvPr>
            <p:custDataLst>
              <p:tags r:id="rId10"/>
            </p:custDataLst>
          </p:nvPr>
        </p:nvSpPr>
        <p:spPr>
          <a:xfrm>
            <a:off x="1299210" y="3719830"/>
            <a:ext cx="1101090" cy="1457325"/>
          </a:xfrm>
          <a:prstGeom prst="bentArrow">
            <a:avLst>
              <a:gd name="adj1" fmla="val 14417"/>
              <a:gd name="adj2" fmla="val 15599"/>
              <a:gd name="adj3" fmla="val 25000"/>
              <a:gd name="adj4" fmla="val 7301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7983220" y="5257800"/>
            <a:ext cx="1265555" cy="8286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计算</a:t>
            </a:r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帧为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判别结果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混淆矩阵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上箭头 45"/>
          <p:cNvSpPr/>
          <p:nvPr>
            <p:custDataLst>
              <p:tags r:id="rId12"/>
            </p:custDataLst>
          </p:nvPr>
        </p:nvSpPr>
        <p:spPr>
          <a:xfrm rot="5400000" flipH="1">
            <a:off x="9215120" y="5222875"/>
            <a:ext cx="694055" cy="763905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flipH="1">
            <a:off x="9650095" y="2149475"/>
            <a:ext cx="1812925" cy="3027680"/>
            <a:chOff x="16342" y="3512"/>
            <a:chExt cx="2855" cy="4768"/>
          </a:xfrm>
        </p:grpSpPr>
        <p:sp>
          <p:nvSpPr>
            <p:cNvPr id="22" name="上箭头 45"/>
            <p:cNvSpPr/>
            <p:nvPr>
              <p:custDataLst>
                <p:tags r:id="rId13"/>
              </p:custDataLst>
            </p:nvPr>
          </p:nvSpPr>
          <p:spPr>
            <a:xfrm>
              <a:off x="16342" y="3512"/>
              <a:ext cx="589" cy="4768"/>
            </a:xfrm>
            <a:prstGeom prst="upArrow">
              <a:avLst/>
            </a:prstGeom>
            <a:solidFill>
              <a:srgbClr val="005CA7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圆角右箭头 61"/>
            <p:cNvSpPr/>
            <p:nvPr>
              <p:custDataLst>
                <p:tags r:id="rId14"/>
              </p:custDataLst>
            </p:nvPr>
          </p:nvSpPr>
          <p:spPr>
            <a:xfrm>
              <a:off x="16931" y="4031"/>
              <a:ext cx="1104" cy="424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5000"/>
              </a:avLst>
            </a:prstGeom>
            <a:solidFill>
              <a:srgbClr val="005CA7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圆角右箭头 61"/>
            <p:cNvSpPr/>
            <p:nvPr>
              <p:custDataLst>
                <p:tags r:id="rId15"/>
              </p:custDataLst>
            </p:nvPr>
          </p:nvSpPr>
          <p:spPr>
            <a:xfrm>
              <a:off x="17463" y="5985"/>
              <a:ext cx="1734" cy="2295"/>
            </a:xfrm>
            <a:prstGeom prst="bentArrow">
              <a:avLst>
                <a:gd name="adj1" fmla="val 14417"/>
                <a:gd name="adj2" fmla="val 15599"/>
                <a:gd name="adj3" fmla="val 25000"/>
                <a:gd name="adj4" fmla="val 73010"/>
              </a:avLst>
            </a:prstGeom>
            <a:solidFill>
              <a:srgbClr val="005CA7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49725" y="631825"/>
            <a:ext cx="3676650" cy="2879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7"/>
          <a:srcRect r="6241" b="69907"/>
          <a:stretch>
            <a:fillRect/>
          </a:stretch>
        </p:blipFill>
        <p:spPr>
          <a:xfrm>
            <a:off x="554355" y="5343525"/>
            <a:ext cx="1456055" cy="7499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7"/>
          <a:srcRect t="31678"/>
          <a:stretch>
            <a:fillRect/>
          </a:stretch>
        </p:blipFill>
        <p:spPr>
          <a:xfrm>
            <a:off x="333375" y="923925"/>
            <a:ext cx="1021715" cy="1120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8"/>
          <a:srcRect r="31306" b="63377"/>
          <a:stretch>
            <a:fillRect/>
          </a:stretch>
        </p:blipFill>
        <p:spPr>
          <a:xfrm>
            <a:off x="1662430" y="2029460"/>
            <a:ext cx="1019810" cy="1146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8"/>
          <a:srcRect t="42078" b="21299"/>
          <a:stretch>
            <a:fillRect/>
          </a:stretch>
        </p:blipFill>
        <p:spPr>
          <a:xfrm>
            <a:off x="2480945" y="3516630"/>
            <a:ext cx="1520825" cy="11741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8"/>
          <a:srcRect t="84030"/>
          <a:stretch>
            <a:fillRect/>
          </a:stretch>
        </p:blipFill>
        <p:spPr>
          <a:xfrm>
            <a:off x="10039985" y="5297170"/>
            <a:ext cx="1910715" cy="6432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9"/>
          <a:srcRect r="-1216" b="53959"/>
          <a:stretch>
            <a:fillRect/>
          </a:stretch>
        </p:blipFill>
        <p:spPr>
          <a:xfrm>
            <a:off x="9944100" y="723265"/>
            <a:ext cx="2076450" cy="12128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9"/>
          <a:srcRect t="53214"/>
          <a:stretch>
            <a:fillRect/>
          </a:stretch>
        </p:blipFill>
        <p:spPr>
          <a:xfrm>
            <a:off x="8345805" y="2029460"/>
            <a:ext cx="2021205" cy="121412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64450" y="3588385"/>
            <a:ext cx="1985645" cy="120142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513580" y="94615"/>
            <a:ext cx="5742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无噪声</a:t>
            </a: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数据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右箭头 61"/>
          <p:cNvSpPr/>
          <p:nvPr>
            <p:custDataLst>
              <p:tags r:id="rId1"/>
            </p:custDataLst>
          </p:nvPr>
        </p:nvSpPr>
        <p:spPr>
          <a:xfrm>
            <a:off x="6711950" y="5257800"/>
            <a:ext cx="1360805" cy="16319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7" name="圆角右箭头 83"/>
          <p:cNvSpPr/>
          <p:nvPr>
            <p:custDataLst>
              <p:tags r:id="rId2"/>
            </p:custDataLst>
          </p:nvPr>
        </p:nvSpPr>
        <p:spPr>
          <a:xfrm flipH="1">
            <a:off x="3942080" y="5257800"/>
            <a:ext cx="1360805" cy="16319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8" name="上箭头 45"/>
          <p:cNvSpPr/>
          <p:nvPr>
            <p:custDataLst>
              <p:tags r:id="rId3"/>
            </p:custDataLst>
          </p:nvPr>
        </p:nvSpPr>
        <p:spPr>
          <a:xfrm>
            <a:off x="5678170" y="4927600"/>
            <a:ext cx="694055" cy="1961515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4891405" y="4378960"/>
            <a:ext cx="2267585" cy="572135"/>
          </a:xfrm>
          <a:prstGeom prst="rect">
            <a:avLst/>
          </a:prstGeom>
          <a:noFill/>
        </p:spPr>
        <p:txBody>
          <a:bodyPr wrap="none" lIns="91436" tIns="45718" rIns="91436" bIns="45718" rtlCol="0">
            <a:noAutofit/>
          </a:bodyPr>
          <a:lstStyle/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根据输出结果画出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可视化分类结果图像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5"/>
            </p:custDataLst>
          </p:nvPr>
        </p:nvSpPr>
        <p:spPr>
          <a:xfrm>
            <a:off x="2676525" y="5257800"/>
            <a:ext cx="1265555" cy="8286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计算文件为判别结果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混淆矩阵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11962" y="300264"/>
            <a:ext cx="3112006" cy="523220"/>
            <a:chOff x="811962" y="300264"/>
            <a:chExt cx="3112006" cy="523220"/>
          </a:xfrm>
        </p:grpSpPr>
        <p:sp>
          <p:nvSpPr>
            <p:cNvPr id="46" name="圆角矩形 4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四、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模型验证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上箭头 45"/>
          <p:cNvSpPr/>
          <p:nvPr>
            <p:custDataLst>
              <p:tags r:id="rId6"/>
            </p:custDataLst>
          </p:nvPr>
        </p:nvSpPr>
        <p:spPr>
          <a:xfrm>
            <a:off x="5678170" y="3572510"/>
            <a:ext cx="694055" cy="763905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2" name="上箭头 45"/>
          <p:cNvSpPr/>
          <p:nvPr>
            <p:custDataLst>
              <p:tags r:id="rId7"/>
            </p:custDataLst>
          </p:nvPr>
        </p:nvSpPr>
        <p:spPr>
          <a:xfrm rot="16200000">
            <a:off x="2045335" y="5222875"/>
            <a:ext cx="694055" cy="763905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上箭头 45"/>
          <p:cNvSpPr/>
          <p:nvPr>
            <p:custDataLst>
              <p:tags r:id="rId8"/>
            </p:custDataLst>
          </p:nvPr>
        </p:nvSpPr>
        <p:spPr>
          <a:xfrm>
            <a:off x="587375" y="2149475"/>
            <a:ext cx="374015" cy="3027680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7" name="圆角右箭头 61"/>
          <p:cNvSpPr/>
          <p:nvPr>
            <p:custDataLst>
              <p:tags r:id="rId9"/>
            </p:custDataLst>
          </p:nvPr>
        </p:nvSpPr>
        <p:spPr>
          <a:xfrm>
            <a:off x="961390" y="2479040"/>
            <a:ext cx="701040" cy="269811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8" name="圆角右箭头 61"/>
          <p:cNvSpPr/>
          <p:nvPr>
            <p:custDataLst>
              <p:tags r:id="rId10"/>
            </p:custDataLst>
          </p:nvPr>
        </p:nvSpPr>
        <p:spPr>
          <a:xfrm>
            <a:off x="1299210" y="3719830"/>
            <a:ext cx="1101090" cy="1457325"/>
          </a:xfrm>
          <a:prstGeom prst="bentArrow">
            <a:avLst>
              <a:gd name="adj1" fmla="val 14417"/>
              <a:gd name="adj2" fmla="val 15599"/>
              <a:gd name="adj3" fmla="val 25000"/>
              <a:gd name="adj4" fmla="val 7301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7983220" y="5257800"/>
            <a:ext cx="1265555" cy="8286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计算</a:t>
            </a:r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帧为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判别结果</a:t>
            </a:r>
            <a:endParaRPr lang="zh-CN" altLang="en-US" sz="1600" b="1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/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混淆矩阵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上箭头 45"/>
          <p:cNvSpPr/>
          <p:nvPr>
            <p:custDataLst>
              <p:tags r:id="rId12"/>
            </p:custDataLst>
          </p:nvPr>
        </p:nvSpPr>
        <p:spPr>
          <a:xfrm rot="5400000" flipH="1">
            <a:off x="9215120" y="5222875"/>
            <a:ext cx="694055" cy="763905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flipH="1">
            <a:off x="9650095" y="2149475"/>
            <a:ext cx="1812925" cy="3027680"/>
            <a:chOff x="16342" y="3512"/>
            <a:chExt cx="2855" cy="4768"/>
          </a:xfrm>
        </p:grpSpPr>
        <p:sp>
          <p:nvSpPr>
            <p:cNvPr id="22" name="上箭头 45"/>
            <p:cNvSpPr/>
            <p:nvPr>
              <p:custDataLst>
                <p:tags r:id="rId13"/>
              </p:custDataLst>
            </p:nvPr>
          </p:nvSpPr>
          <p:spPr>
            <a:xfrm>
              <a:off x="16342" y="3512"/>
              <a:ext cx="589" cy="4768"/>
            </a:xfrm>
            <a:prstGeom prst="upArrow">
              <a:avLst/>
            </a:prstGeom>
            <a:solidFill>
              <a:srgbClr val="005CA7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圆角右箭头 61"/>
            <p:cNvSpPr/>
            <p:nvPr>
              <p:custDataLst>
                <p:tags r:id="rId14"/>
              </p:custDataLst>
            </p:nvPr>
          </p:nvSpPr>
          <p:spPr>
            <a:xfrm>
              <a:off x="16931" y="4031"/>
              <a:ext cx="1104" cy="424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5000"/>
              </a:avLst>
            </a:prstGeom>
            <a:solidFill>
              <a:srgbClr val="005CA7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圆角右箭头 61"/>
            <p:cNvSpPr/>
            <p:nvPr>
              <p:custDataLst>
                <p:tags r:id="rId15"/>
              </p:custDataLst>
            </p:nvPr>
          </p:nvSpPr>
          <p:spPr>
            <a:xfrm>
              <a:off x="17463" y="5985"/>
              <a:ext cx="1734" cy="2295"/>
            </a:xfrm>
            <a:prstGeom prst="bentArrow">
              <a:avLst>
                <a:gd name="adj1" fmla="val 14417"/>
                <a:gd name="adj2" fmla="val 15599"/>
                <a:gd name="adj3" fmla="val 25000"/>
                <a:gd name="adj4" fmla="val 73010"/>
              </a:avLst>
            </a:prstGeom>
            <a:solidFill>
              <a:srgbClr val="005CA7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50055" y="634365"/>
            <a:ext cx="3671570" cy="293052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rcRect r="51801" b="83075"/>
          <a:stretch>
            <a:fillRect/>
          </a:stretch>
        </p:blipFill>
        <p:spPr>
          <a:xfrm>
            <a:off x="541020" y="5186680"/>
            <a:ext cx="1255395" cy="66802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7"/>
          <a:srcRect t="18206" b="45182"/>
          <a:stretch>
            <a:fillRect/>
          </a:stretch>
        </p:blipFill>
        <p:spPr>
          <a:xfrm>
            <a:off x="156210" y="908050"/>
            <a:ext cx="1939290" cy="107505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7"/>
          <a:srcRect l="-151" t="61125"/>
          <a:stretch>
            <a:fillRect/>
          </a:stretch>
        </p:blipFill>
        <p:spPr>
          <a:xfrm>
            <a:off x="1795780" y="2022475"/>
            <a:ext cx="2009140" cy="118046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8"/>
          <a:srcRect r="-186" b="62367"/>
          <a:stretch>
            <a:fillRect/>
          </a:stretch>
        </p:blipFill>
        <p:spPr>
          <a:xfrm>
            <a:off x="2400300" y="3597910"/>
            <a:ext cx="2102485" cy="124206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8"/>
          <a:srcRect t="44444" r="19889" b="39538"/>
          <a:stretch>
            <a:fillRect/>
          </a:stretch>
        </p:blipFill>
        <p:spPr>
          <a:xfrm>
            <a:off x="9984740" y="5257800"/>
            <a:ext cx="1918335" cy="60325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8"/>
          <a:srcRect t="60344"/>
          <a:stretch>
            <a:fillRect/>
          </a:stretch>
        </p:blipFill>
        <p:spPr>
          <a:xfrm>
            <a:off x="9984740" y="812800"/>
            <a:ext cx="2013585" cy="125603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9"/>
          <a:srcRect r="-798" b="53761"/>
          <a:stretch>
            <a:fillRect/>
          </a:stretch>
        </p:blipFill>
        <p:spPr>
          <a:xfrm>
            <a:off x="8467090" y="2112645"/>
            <a:ext cx="1875790" cy="109601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9"/>
          <a:srcRect t="54327"/>
          <a:stretch>
            <a:fillRect/>
          </a:stretch>
        </p:blipFill>
        <p:spPr>
          <a:xfrm>
            <a:off x="7635875" y="3516630"/>
            <a:ext cx="2014220" cy="117221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4513580" y="94615"/>
            <a:ext cx="5742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含方差为</a:t>
            </a:r>
            <a:r>
              <a:rPr lang="en-US" altLang="zh-CN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0.1</a:t>
            </a: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噪声数据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6" grpId="0" bldLvl="0" animBg="1"/>
      <p:bldP spid="7" grpId="0" bldLvl="0" animBg="1"/>
      <p:bldP spid="8" grpId="0" bldLvl="0" animBg="1"/>
      <p:bldP spid="3" grpId="0" bldLvl="0" animBg="1"/>
      <p:bldP spid="12" grpId="0" bldLvl="0" animBg="1"/>
      <p:bldP spid="16" grpId="0" bldLvl="0" animBg="1"/>
      <p:bldP spid="17" grpId="0" bldLvl="0" animBg="1"/>
      <p:bldP spid="18" grpId="0" bldLvl="0" animBg="1"/>
      <p:bldP spid="2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881156" y="2785242"/>
            <a:ext cx="627541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观看！</a:t>
            </a:r>
            <a:endParaRPr lang="zh-CN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 flipH="1" flipV="1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241" name="直接连接符 240"/>
            <p:cNvCxnSpPr/>
            <p:nvPr/>
          </p:nvCxnSpPr>
          <p:spPr>
            <a:xfrm flipV="1">
              <a:off x="1190453" y="2641879"/>
              <a:ext cx="6844412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flipV="1">
            <a:off x="961464" y="3747766"/>
            <a:ext cx="5776149" cy="0"/>
            <a:chOff x="1170147" y="2641879"/>
            <a:chExt cx="7973853" cy="0"/>
          </a:xfrm>
        </p:grpSpPr>
        <p:cxnSp>
          <p:nvCxnSpPr>
            <p:cNvPr id="245" name="直接连接符 244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文本框 248"/>
          <p:cNvSpPr txBox="1"/>
          <p:nvPr/>
        </p:nvSpPr>
        <p:spPr>
          <a:xfrm>
            <a:off x="892879" y="3911150"/>
            <a:ext cx="477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北京工业大学 通信工程专业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892879" y="4250845"/>
            <a:ext cx="38221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组长：邱博宇         指导老师：石戈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组员：闫晨曦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239" grpId="0"/>
      <p:bldP spid="249" grpId="0"/>
      <p:bldP spid="2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8" name="组合 307"/>
          <p:cNvGrpSpPr/>
          <p:nvPr>
            <p:custDataLst>
              <p:tags r:id="rId1"/>
            </p:custDataLst>
          </p:nvPr>
        </p:nvGrpSpPr>
        <p:grpSpPr>
          <a:xfrm>
            <a:off x="4703791" y="2368112"/>
            <a:ext cx="1606550" cy="735240"/>
            <a:chOff x="2285474" y="2459367"/>
            <a:chExt cx="1606550" cy="735240"/>
          </a:xfrm>
        </p:grpSpPr>
        <p:sp>
          <p:nvSpPr>
            <p:cNvPr id="296" name="文本框 295"/>
            <p:cNvSpPr txBox="1"/>
            <p:nvPr>
              <p:custDataLst>
                <p:tags r:id="rId2"/>
              </p:custDataLst>
            </p:nvPr>
          </p:nvSpPr>
          <p:spPr>
            <a:xfrm>
              <a:off x="2285474" y="2459367"/>
              <a:ext cx="1606550" cy="52070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</a:rPr>
                <a:t>题目解读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02" name="矩形 301"/>
            <p:cNvSpPr/>
            <p:nvPr>
              <p:custDataLst>
                <p:tags r:id="rId3"/>
              </p:custDataLst>
            </p:nvPr>
          </p:nvSpPr>
          <p:spPr>
            <a:xfrm>
              <a:off x="2288679" y="2943147"/>
              <a:ext cx="1373505" cy="25146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l"/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interpretation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1" name="组合 310"/>
          <p:cNvGrpSpPr/>
          <p:nvPr>
            <p:custDataLst>
              <p:tags r:id="rId4"/>
            </p:custDataLst>
          </p:nvPr>
        </p:nvGrpSpPr>
        <p:grpSpPr>
          <a:xfrm>
            <a:off x="8675398" y="2366338"/>
            <a:ext cx="3031490" cy="741672"/>
            <a:chOff x="6984877" y="2459366"/>
            <a:chExt cx="3031490" cy="741672"/>
          </a:xfrm>
        </p:grpSpPr>
        <p:sp>
          <p:nvSpPr>
            <p:cNvPr id="297" name="文本框 296"/>
            <p:cNvSpPr txBox="1"/>
            <p:nvPr>
              <p:custDataLst>
                <p:tags r:id="rId5"/>
              </p:custDataLst>
            </p:nvPr>
          </p:nvSpPr>
          <p:spPr>
            <a:xfrm>
              <a:off x="6984877" y="2459366"/>
              <a:ext cx="3031490" cy="52070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</a:rPr>
                <a:t>深度学习模型训练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03" name="矩形 302"/>
            <p:cNvSpPr/>
            <p:nvPr>
              <p:custDataLst>
                <p:tags r:id="rId6"/>
              </p:custDataLst>
            </p:nvPr>
          </p:nvSpPr>
          <p:spPr>
            <a:xfrm>
              <a:off x="7001017" y="2949578"/>
              <a:ext cx="2058035" cy="25146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l"/>
              <a:r>
                <a:rPr lang="en-US" altLang="zh-CN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Deep learning model training</a:t>
              </a:r>
              <a:endParaRPr lang="en-US" altLang="zh-CN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9" name="组合 308"/>
          <p:cNvGrpSpPr/>
          <p:nvPr>
            <p:custDataLst>
              <p:tags r:id="rId7"/>
            </p:custDataLst>
          </p:nvPr>
        </p:nvGrpSpPr>
        <p:grpSpPr>
          <a:xfrm>
            <a:off x="4729439" y="3457679"/>
            <a:ext cx="3031490" cy="731687"/>
            <a:chOff x="2285474" y="3653623"/>
            <a:chExt cx="3031490" cy="731687"/>
          </a:xfrm>
        </p:grpSpPr>
        <p:sp>
          <p:nvSpPr>
            <p:cNvPr id="298" name="文本框 297"/>
            <p:cNvSpPr txBox="1"/>
            <p:nvPr>
              <p:custDataLst>
                <p:tags r:id="rId8"/>
              </p:custDataLst>
            </p:nvPr>
          </p:nvSpPr>
          <p:spPr>
            <a:xfrm>
              <a:off x="2285474" y="3653623"/>
              <a:ext cx="3031490" cy="52070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 smtClean="0">
                  <a:latin typeface="华文楷体" panose="02010600040101010101" charset="-122"/>
                  <a:ea typeface="华文楷体" panose="02010600040101010101" charset="-122"/>
                </a:rPr>
                <a:t>单个数据文件判别</a:t>
              </a:r>
              <a:endParaRPr lang="zh-CN" altLang="en-US" b="1" dirty="0" smtClean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04" name="矩形 303"/>
            <p:cNvSpPr/>
            <p:nvPr>
              <p:custDataLst>
                <p:tags r:id="rId9"/>
              </p:custDataLst>
            </p:nvPr>
          </p:nvSpPr>
          <p:spPr>
            <a:xfrm>
              <a:off x="2301503" y="4133850"/>
              <a:ext cx="2068830" cy="25146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l"/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Single data file discrimination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2" name="组合 311"/>
          <p:cNvGrpSpPr/>
          <p:nvPr>
            <p:custDataLst>
              <p:tags r:id="rId10"/>
            </p:custDataLst>
          </p:nvPr>
        </p:nvGrpSpPr>
        <p:grpSpPr>
          <a:xfrm>
            <a:off x="8671554" y="3457679"/>
            <a:ext cx="1626534" cy="723992"/>
            <a:chOff x="6961049" y="3653622"/>
            <a:chExt cx="1626534" cy="723992"/>
          </a:xfrm>
        </p:grpSpPr>
        <p:sp>
          <p:nvSpPr>
            <p:cNvPr id="299" name="文本框 298"/>
            <p:cNvSpPr txBox="1"/>
            <p:nvPr>
              <p:custDataLst>
                <p:tags r:id="rId11"/>
              </p:custDataLst>
            </p:nvPr>
          </p:nvSpPr>
          <p:spPr>
            <a:xfrm>
              <a:off x="6981033" y="3653622"/>
              <a:ext cx="1606550" cy="52070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</a:rPr>
                <a:t>模型验证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05" name="矩形 304"/>
            <p:cNvSpPr/>
            <p:nvPr>
              <p:custDataLst>
                <p:tags r:id="rId12"/>
              </p:custDataLst>
            </p:nvPr>
          </p:nvSpPr>
          <p:spPr>
            <a:xfrm>
              <a:off x="6961049" y="4126154"/>
              <a:ext cx="1257935" cy="25146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l"/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validation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0" name="组合 309"/>
          <p:cNvGrpSpPr/>
          <p:nvPr>
            <p:custDataLst>
              <p:tags r:id="rId13"/>
            </p:custDataLst>
          </p:nvPr>
        </p:nvGrpSpPr>
        <p:grpSpPr>
          <a:xfrm>
            <a:off x="4729439" y="4538690"/>
            <a:ext cx="904216" cy="727281"/>
            <a:chOff x="2285474" y="4847879"/>
            <a:chExt cx="904216" cy="727281"/>
          </a:xfrm>
        </p:grpSpPr>
        <p:sp>
          <p:nvSpPr>
            <p:cNvPr id="300" name="文本框 299"/>
            <p:cNvSpPr txBox="1"/>
            <p:nvPr>
              <p:custDataLst>
                <p:tags r:id="rId14"/>
              </p:custDataLst>
            </p:nvPr>
          </p:nvSpPr>
          <p:spPr>
            <a:xfrm>
              <a:off x="2285474" y="4847879"/>
              <a:ext cx="894080" cy="52070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</a:rPr>
                <a:t>总结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06" name="矩形 305"/>
            <p:cNvSpPr/>
            <p:nvPr>
              <p:custDataLst>
                <p:tags r:id="rId15"/>
              </p:custDataLst>
            </p:nvPr>
          </p:nvSpPr>
          <p:spPr>
            <a:xfrm>
              <a:off x="2298150" y="5323700"/>
              <a:ext cx="891540" cy="25146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l"/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Summarize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6"/>
            </p:custDataLst>
          </p:nvPr>
        </p:nvGrpSpPr>
        <p:grpSpPr>
          <a:xfrm>
            <a:off x="3915105" y="2523029"/>
            <a:ext cx="457200" cy="457200"/>
            <a:chOff x="4473270" y="2468419"/>
            <a:chExt cx="457200" cy="457200"/>
          </a:xfrm>
        </p:grpSpPr>
        <p:sp>
          <p:nvSpPr>
            <p:cNvPr id="287" name="椭圆 286"/>
            <p:cNvSpPr/>
            <p:nvPr>
              <p:custDataLst>
                <p:tags r:id="rId17"/>
              </p:custDataLst>
            </p:nvPr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文本框 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9"/>
            </p:custDataLst>
          </p:nvPr>
        </p:nvGrpSpPr>
        <p:grpSpPr>
          <a:xfrm>
            <a:off x="7855281" y="2527333"/>
            <a:ext cx="457200" cy="457200"/>
            <a:chOff x="8413446" y="2472723"/>
            <a:chExt cx="457200" cy="457200"/>
          </a:xfrm>
        </p:grpSpPr>
        <p:sp>
          <p:nvSpPr>
            <p:cNvPr id="292" name="椭圆 291"/>
            <p:cNvSpPr/>
            <p:nvPr>
              <p:custDataLst>
                <p:tags r:id="rId20"/>
              </p:custDataLst>
            </p:nvPr>
          </p:nvSpPr>
          <p:spPr>
            <a:xfrm>
              <a:off x="8413446" y="2472723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文本框 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436526" y="2518187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22"/>
            </p:custDataLst>
          </p:nvPr>
        </p:nvGrpSpPr>
        <p:grpSpPr>
          <a:xfrm>
            <a:off x="3916927" y="3568145"/>
            <a:ext cx="457200" cy="457200"/>
            <a:chOff x="4475092" y="3513535"/>
            <a:chExt cx="457200" cy="457200"/>
          </a:xfrm>
        </p:grpSpPr>
        <p:sp>
          <p:nvSpPr>
            <p:cNvPr id="288" name="椭圆 287"/>
            <p:cNvSpPr/>
            <p:nvPr>
              <p:custDataLst>
                <p:tags r:id="rId23"/>
              </p:custDataLst>
            </p:nvPr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文本框 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490842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25"/>
            </p:custDataLst>
          </p:nvPr>
        </p:nvGrpSpPr>
        <p:grpSpPr>
          <a:xfrm>
            <a:off x="7855281" y="3568145"/>
            <a:ext cx="457200" cy="457200"/>
            <a:chOff x="8413446" y="3513535"/>
            <a:chExt cx="457200" cy="457200"/>
          </a:xfrm>
        </p:grpSpPr>
        <p:sp>
          <p:nvSpPr>
            <p:cNvPr id="293" name="椭圆 292"/>
            <p:cNvSpPr/>
            <p:nvPr>
              <p:custDataLst>
                <p:tags r:id="rId26"/>
              </p:custDataLst>
            </p:nvPr>
          </p:nvSpPr>
          <p:spPr>
            <a:xfrm>
              <a:off x="8413446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文本框 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439608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28"/>
            </p:custDataLst>
          </p:nvPr>
        </p:nvGrpSpPr>
        <p:grpSpPr>
          <a:xfrm>
            <a:off x="3913166" y="4608957"/>
            <a:ext cx="457200" cy="457200"/>
            <a:chOff x="4471331" y="4554347"/>
            <a:chExt cx="457200" cy="457200"/>
          </a:xfrm>
        </p:grpSpPr>
        <p:sp>
          <p:nvSpPr>
            <p:cNvPr id="289" name="椭圆 288"/>
            <p:cNvSpPr/>
            <p:nvPr>
              <p:custDataLst>
                <p:tags r:id="rId29"/>
              </p:custDataLst>
            </p:nvPr>
          </p:nvSpPr>
          <p:spPr>
            <a:xfrm>
              <a:off x="4471331" y="4554347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文本框 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496731" y="4590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五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322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23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42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78656" y="3335463"/>
            <a:ext cx="3234690" cy="1013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b="1" dirty="0">
                <a:solidFill>
                  <a:srgbClr val="005CA7"/>
                </a:solidFill>
                <a:latin typeface="华文楷体" panose="02010600040101010101" charset="-122"/>
                <a:ea typeface="华文楷体" panose="02010600040101010101" charset="-122"/>
              </a:rPr>
              <a:t>题目解读</a:t>
            </a:r>
            <a:endParaRPr lang="zh-CN" altLang="en-US" sz="6000" b="1" dirty="0">
              <a:solidFill>
                <a:srgbClr val="005CA7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2991" y="4287622"/>
            <a:ext cx="2446020" cy="39751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Title interpretation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924800" y="3727786"/>
            <a:ext cx="4356099" cy="348914"/>
            <a:chOff x="743958" y="3475975"/>
            <a:chExt cx="753417" cy="0"/>
          </a:xfrm>
        </p:grpSpPr>
        <p:cxnSp>
          <p:nvCxnSpPr>
            <p:cNvPr id="21" name="直接连接符 2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>
            <a:off x="-114300" y="3721751"/>
            <a:ext cx="4381500" cy="329549"/>
            <a:chOff x="743958" y="3475975"/>
            <a:chExt cx="753417" cy="0"/>
          </a:xfrm>
        </p:grpSpPr>
        <p:cxnSp>
          <p:nvCxnSpPr>
            <p:cNvPr id="13" name="直接连接符 12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409724" y="1691483"/>
            <a:ext cx="1372552" cy="1243875"/>
            <a:chOff x="5500688" y="1608138"/>
            <a:chExt cx="508000" cy="46037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5500688" y="1608138"/>
              <a:ext cx="508000" cy="460375"/>
            </a:xfrm>
            <a:custGeom>
              <a:avLst/>
              <a:gdLst>
                <a:gd name="T0" fmla="*/ 115 w 133"/>
                <a:gd name="T1" fmla="*/ 36 h 120"/>
                <a:gd name="T2" fmla="*/ 67 w 133"/>
                <a:gd name="T3" fmla="*/ 1 h 120"/>
                <a:gd name="T4" fmla="*/ 47 w 133"/>
                <a:gd name="T5" fmla="*/ 2 h 120"/>
                <a:gd name="T6" fmla="*/ 4 w 133"/>
                <a:gd name="T7" fmla="*/ 39 h 120"/>
                <a:gd name="T8" fmla="*/ 24 w 133"/>
                <a:gd name="T9" fmla="*/ 108 h 120"/>
                <a:gd name="T10" fmla="*/ 60 w 133"/>
                <a:gd name="T11" fmla="*/ 120 h 120"/>
                <a:gd name="T12" fmla="*/ 93 w 133"/>
                <a:gd name="T13" fmla="*/ 110 h 120"/>
                <a:gd name="T14" fmla="*/ 42 w 133"/>
                <a:gd name="T15" fmla="*/ 9 h 120"/>
                <a:gd name="T16" fmla="*/ 38 w 133"/>
                <a:gd name="T17" fmla="*/ 14 h 120"/>
                <a:gd name="T18" fmla="*/ 33 w 133"/>
                <a:gd name="T19" fmla="*/ 16 h 120"/>
                <a:gd name="T20" fmla="*/ 33 w 133"/>
                <a:gd name="T21" fmla="*/ 24 h 120"/>
                <a:gd name="T22" fmla="*/ 9 w 133"/>
                <a:gd name="T23" fmla="*/ 36 h 120"/>
                <a:gd name="T24" fmla="*/ 25 w 133"/>
                <a:gd name="T25" fmla="*/ 48 h 120"/>
                <a:gd name="T26" fmla="*/ 4 w 133"/>
                <a:gd name="T27" fmla="*/ 63 h 120"/>
                <a:gd name="T28" fmla="*/ 25 w 133"/>
                <a:gd name="T29" fmla="*/ 76 h 120"/>
                <a:gd name="T30" fmla="*/ 28 w 133"/>
                <a:gd name="T31" fmla="*/ 106 h 120"/>
                <a:gd name="T32" fmla="*/ 32 w 133"/>
                <a:gd name="T33" fmla="*/ 96 h 120"/>
                <a:gd name="T34" fmla="*/ 35 w 133"/>
                <a:gd name="T35" fmla="*/ 104 h 120"/>
                <a:gd name="T36" fmla="*/ 38 w 133"/>
                <a:gd name="T37" fmla="*/ 107 h 120"/>
                <a:gd name="T38" fmla="*/ 42 w 133"/>
                <a:gd name="T39" fmla="*/ 112 h 120"/>
                <a:gd name="T40" fmla="*/ 48 w 133"/>
                <a:gd name="T41" fmla="*/ 114 h 120"/>
                <a:gd name="T42" fmla="*/ 42 w 133"/>
                <a:gd name="T43" fmla="*/ 107 h 120"/>
                <a:gd name="T44" fmla="*/ 51 w 133"/>
                <a:gd name="T45" fmla="*/ 100 h 120"/>
                <a:gd name="T46" fmla="*/ 38 w 133"/>
                <a:gd name="T47" fmla="*/ 101 h 120"/>
                <a:gd name="T48" fmla="*/ 32 w 133"/>
                <a:gd name="T49" fmla="*/ 87 h 120"/>
                <a:gd name="T50" fmla="*/ 29 w 133"/>
                <a:gd name="T51" fmla="*/ 76 h 120"/>
                <a:gd name="T52" fmla="*/ 58 w 133"/>
                <a:gd name="T53" fmla="*/ 63 h 120"/>
                <a:gd name="T54" fmla="*/ 28 w 133"/>
                <a:gd name="T55" fmla="*/ 49 h 120"/>
                <a:gd name="T56" fmla="*/ 58 w 133"/>
                <a:gd name="T57" fmla="*/ 36 h 120"/>
                <a:gd name="T58" fmla="*/ 36 w 133"/>
                <a:gd name="T59" fmla="*/ 25 h 120"/>
                <a:gd name="T60" fmla="*/ 47 w 133"/>
                <a:gd name="T61" fmla="*/ 21 h 120"/>
                <a:gd name="T62" fmla="*/ 58 w 133"/>
                <a:gd name="T63" fmla="*/ 19 h 120"/>
                <a:gd name="T64" fmla="*/ 44 w 133"/>
                <a:gd name="T65" fmla="*/ 17 h 120"/>
                <a:gd name="T66" fmla="*/ 44 w 133"/>
                <a:gd name="T67" fmla="*/ 11 h 120"/>
                <a:gd name="T68" fmla="*/ 48 w 133"/>
                <a:gd name="T69" fmla="*/ 7 h 120"/>
                <a:gd name="T70" fmla="*/ 92 w 133"/>
                <a:gd name="T71" fmla="*/ 36 h 120"/>
                <a:gd name="T72" fmla="*/ 86 w 133"/>
                <a:gd name="T73" fmla="*/ 23 h 120"/>
                <a:gd name="T74" fmla="*/ 87 w 133"/>
                <a:gd name="T75" fmla="*/ 16 h 120"/>
                <a:gd name="T76" fmla="*/ 80 w 133"/>
                <a:gd name="T77" fmla="*/ 12 h 120"/>
                <a:gd name="T78" fmla="*/ 76 w 133"/>
                <a:gd name="T79" fmla="*/ 6 h 120"/>
                <a:gd name="T80" fmla="*/ 75 w 133"/>
                <a:gd name="T81" fmla="*/ 12 h 120"/>
                <a:gd name="T82" fmla="*/ 74 w 133"/>
                <a:gd name="T83" fmla="*/ 17 h 120"/>
                <a:gd name="T84" fmla="*/ 62 w 133"/>
                <a:gd name="T85" fmla="*/ 19 h 120"/>
                <a:gd name="T86" fmla="*/ 71 w 133"/>
                <a:gd name="T87" fmla="*/ 21 h 120"/>
                <a:gd name="T88" fmla="*/ 82 w 133"/>
                <a:gd name="T89" fmla="*/ 23 h 120"/>
                <a:gd name="T90" fmla="*/ 88 w 133"/>
                <a:gd name="T91" fmla="*/ 36 h 120"/>
                <a:gd name="T92" fmla="*/ 62 w 133"/>
                <a:gd name="T93" fmla="*/ 60 h 120"/>
                <a:gd name="T94" fmla="*/ 84 w 133"/>
                <a:gd name="T95" fmla="*/ 93 h 120"/>
                <a:gd name="T96" fmla="*/ 76 w 133"/>
                <a:gd name="T97" fmla="*/ 101 h 120"/>
                <a:gd name="T98" fmla="*/ 62 w 133"/>
                <a:gd name="T99" fmla="*/ 100 h 120"/>
                <a:gd name="T100" fmla="*/ 72 w 133"/>
                <a:gd name="T101" fmla="*/ 113 h 120"/>
                <a:gd name="T102" fmla="*/ 70 w 133"/>
                <a:gd name="T103" fmla="*/ 104 h 120"/>
                <a:gd name="T104" fmla="*/ 76 w 133"/>
                <a:gd name="T105" fmla="*/ 107 h 120"/>
                <a:gd name="T106" fmla="*/ 79 w 133"/>
                <a:gd name="T107" fmla="*/ 109 h 120"/>
                <a:gd name="T108" fmla="*/ 90 w 133"/>
                <a:gd name="T109" fmla="*/ 106 h 120"/>
                <a:gd name="T110" fmla="*/ 84 w 133"/>
                <a:gd name="T111" fmla="*/ 100 h 120"/>
                <a:gd name="T112" fmla="*/ 110 w 133"/>
                <a:gd name="T113" fmla="*/ 82 h 120"/>
                <a:gd name="T114" fmla="*/ 79 w 133"/>
                <a:gd name="T115" fmla="*/ 85 h 120"/>
                <a:gd name="T116" fmla="*/ 112 w 133"/>
                <a:gd name="T117" fmla="*/ 60 h 120"/>
                <a:gd name="T118" fmla="*/ 93 w 133"/>
                <a:gd name="T119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120">
                  <a:moveTo>
                    <a:pt x="117" y="83"/>
                  </a:moveTo>
                  <a:cubicBezTo>
                    <a:pt x="116" y="83"/>
                    <a:pt x="116" y="82"/>
                    <a:pt x="116" y="82"/>
                  </a:cubicBezTo>
                  <a:cubicBezTo>
                    <a:pt x="118" y="76"/>
                    <a:pt x="120" y="70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61"/>
                    <a:pt x="120" y="60"/>
                    <a:pt x="120" y="60"/>
                  </a:cubicBezTo>
                  <a:cubicBezTo>
                    <a:pt x="120" y="53"/>
                    <a:pt x="119" y="46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1" y="26"/>
                    <a:pt x="104" y="18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86" y="6"/>
                    <a:pt x="79" y="3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5" y="0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5" y="0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0" y="3"/>
                    <a:pt x="34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6" y="18"/>
                    <a:pt x="10" y="2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6"/>
                    <a:pt x="0" y="53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70"/>
                    <a:pt x="2" y="77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11" y="95"/>
                    <a:pt x="17" y="102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3" y="114"/>
                    <a:pt x="40" y="117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5" y="120"/>
                    <a:pt x="57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3" y="120"/>
                    <a:pt x="65" y="120"/>
                    <a:pt x="66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9" y="117"/>
                    <a:pt x="86" y="115"/>
                    <a:pt x="92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1" y="104"/>
                    <a:pt x="106" y="99"/>
                    <a:pt x="110" y="94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4" y="109"/>
                    <a:pt x="128" y="109"/>
                    <a:pt x="131" y="106"/>
                  </a:cubicBezTo>
                  <a:cubicBezTo>
                    <a:pt x="133" y="104"/>
                    <a:pt x="133" y="100"/>
                    <a:pt x="131" y="98"/>
                  </a:cubicBezTo>
                  <a:lnTo>
                    <a:pt x="117" y="83"/>
                  </a:lnTo>
                  <a:close/>
                  <a:moveTo>
                    <a:pt x="44" y="6"/>
                  </a:moveTo>
                  <a:cubicBezTo>
                    <a:pt x="43" y="7"/>
                    <a:pt x="43" y="7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9"/>
                  </a:cubicBezTo>
                  <a:cubicBezTo>
                    <a:pt x="42" y="9"/>
                    <a:pt x="42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2"/>
                    <a:pt x="40" y="12"/>
                    <a:pt x="39" y="12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6" y="14"/>
                  </a:cubicBezTo>
                  <a:cubicBezTo>
                    <a:pt x="36" y="14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5" y="9"/>
                    <a:pt x="39" y="7"/>
                    <a:pt x="44" y="6"/>
                  </a:cubicBezTo>
                  <a:close/>
                  <a:moveTo>
                    <a:pt x="28" y="14"/>
                  </a:moveTo>
                  <a:cubicBezTo>
                    <a:pt x="28" y="14"/>
                    <a:pt x="29" y="14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7"/>
                    <a:pt x="35" y="17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5" y="19"/>
                    <a:pt x="35" y="19"/>
                  </a:cubicBezTo>
                  <a:cubicBezTo>
                    <a:pt x="35" y="19"/>
                    <a:pt x="35" y="20"/>
                    <a:pt x="34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4"/>
                  </a:cubicBezTo>
                  <a:cubicBezTo>
                    <a:pt x="32" y="24"/>
                    <a:pt x="32" y="25"/>
                    <a:pt x="32" y="26"/>
                  </a:cubicBezTo>
                  <a:cubicBezTo>
                    <a:pt x="32" y="26"/>
                    <a:pt x="32" y="26"/>
                    <a:pt x="31" y="26"/>
                  </a:cubicBezTo>
                  <a:cubicBezTo>
                    <a:pt x="31" y="27"/>
                    <a:pt x="31" y="28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8" y="34"/>
                  </a:cubicBezTo>
                  <a:cubicBezTo>
                    <a:pt x="28" y="34"/>
                    <a:pt x="28" y="34"/>
                    <a:pt x="28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3" y="27"/>
                    <a:pt x="20" y="19"/>
                    <a:pt x="28" y="14"/>
                  </a:cubicBezTo>
                  <a:close/>
                  <a:moveTo>
                    <a:pt x="8" y="39"/>
                  </a:move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40"/>
                    <a:pt x="26" y="40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4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5" y="48"/>
                    <a:pt x="25" y="48"/>
                  </a:cubicBezTo>
                  <a:cubicBezTo>
                    <a:pt x="25" y="48"/>
                    <a:pt x="25" y="49"/>
                    <a:pt x="24" y="49"/>
                  </a:cubicBezTo>
                  <a:cubicBezTo>
                    <a:pt x="24" y="50"/>
                    <a:pt x="24" y="50"/>
                    <a:pt x="24" y="51"/>
                  </a:cubicBezTo>
                  <a:cubicBezTo>
                    <a:pt x="24" y="51"/>
                    <a:pt x="24" y="52"/>
                    <a:pt x="24" y="52"/>
                  </a:cubicBezTo>
                  <a:cubicBezTo>
                    <a:pt x="24" y="53"/>
                    <a:pt x="24" y="54"/>
                    <a:pt x="24" y="55"/>
                  </a:cubicBezTo>
                  <a:cubicBezTo>
                    <a:pt x="24" y="55"/>
                    <a:pt x="24" y="55"/>
                    <a:pt x="24" y="56"/>
                  </a:cubicBezTo>
                  <a:cubicBezTo>
                    <a:pt x="24" y="56"/>
                    <a:pt x="24" y="57"/>
                    <a:pt x="24" y="58"/>
                  </a:cubicBezTo>
                  <a:cubicBezTo>
                    <a:pt x="24" y="58"/>
                    <a:pt x="24" y="58"/>
                    <a:pt x="24" y="59"/>
                  </a:cubicBezTo>
                  <a:cubicBezTo>
                    <a:pt x="24" y="59"/>
                    <a:pt x="24" y="60"/>
                    <a:pt x="2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3"/>
                    <a:pt x="5" y="46"/>
                    <a:pt x="8" y="39"/>
                  </a:cubicBezTo>
                  <a:close/>
                  <a:moveTo>
                    <a:pt x="4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6"/>
                    <a:pt x="24" y="66"/>
                    <a:pt x="24" y="67"/>
                  </a:cubicBez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4" y="70"/>
                    <a:pt x="24" y="71"/>
                    <a:pt x="24" y="71"/>
                  </a:cubicBezTo>
                  <a:cubicBezTo>
                    <a:pt x="24" y="72"/>
                    <a:pt x="24" y="73"/>
                    <a:pt x="25" y="7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5"/>
                    <a:pt x="25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8"/>
                    <a:pt x="26" y="78"/>
                    <a:pt x="26" y="79"/>
                  </a:cubicBezTo>
                  <a:cubicBezTo>
                    <a:pt x="26" y="79"/>
                    <a:pt x="26" y="79"/>
                    <a:pt x="26" y="80"/>
                  </a:cubicBezTo>
                  <a:cubicBezTo>
                    <a:pt x="26" y="80"/>
                    <a:pt x="26" y="81"/>
                    <a:pt x="26" y="81"/>
                  </a:cubicBezTo>
                  <a:cubicBezTo>
                    <a:pt x="26" y="82"/>
                    <a:pt x="27" y="82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6" y="77"/>
                    <a:pt x="4" y="70"/>
                    <a:pt x="4" y="63"/>
                  </a:cubicBezTo>
                  <a:close/>
                  <a:moveTo>
                    <a:pt x="29" y="106"/>
                  </a:moveTo>
                  <a:cubicBezTo>
                    <a:pt x="29" y="106"/>
                    <a:pt x="28" y="106"/>
                    <a:pt x="28" y="106"/>
                  </a:cubicBezTo>
                  <a:cubicBezTo>
                    <a:pt x="20" y="101"/>
                    <a:pt x="14" y="94"/>
                    <a:pt x="10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7"/>
                    <a:pt x="28" y="88"/>
                    <a:pt x="28" y="88"/>
                  </a:cubicBezTo>
                  <a:cubicBezTo>
                    <a:pt x="29" y="89"/>
                    <a:pt x="29" y="89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91"/>
                    <a:pt x="30" y="92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4"/>
                    <a:pt x="31" y="94"/>
                    <a:pt x="31" y="95"/>
                  </a:cubicBezTo>
                  <a:cubicBezTo>
                    <a:pt x="32" y="95"/>
                    <a:pt x="32" y="96"/>
                    <a:pt x="32" y="96"/>
                  </a:cubicBezTo>
                  <a:cubicBezTo>
                    <a:pt x="32" y="96"/>
                    <a:pt x="32" y="97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9"/>
                    <a:pt x="34" y="99"/>
                    <a:pt x="34" y="100"/>
                  </a:cubicBezTo>
                  <a:cubicBezTo>
                    <a:pt x="34" y="100"/>
                    <a:pt x="34" y="100"/>
                    <a:pt x="34" y="101"/>
                  </a:cubicBezTo>
                  <a:cubicBezTo>
                    <a:pt x="35" y="101"/>
                    <a:pt x="35" y="102"/>
                    <a:pt x="35" y="102"/>
                  </a:cubicBezTo>
                  <a:cubicBezTo>
                    <a:pt x="35" y="103"/>
                    <a:pt x="35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5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4" y="104"/>
                    <a:pt x="33" y="104"/>
                    <a:pt x="33" y="104"/>
                  </a:cubicBezTo>
                  <a:cubicBezTo>
                    <a:pt x="33" y="104"/>
                    <a:pt x="32" y="104"/>
                    <a:pt x="32" y="105"/>
                  </a:cubicBezTo>
                  <a:cubicBezTo>
                    <a:pt x="31" y="105"/>
                    <a:pt x="30" y="105"/>
                    <a:pt x="30" y="106"/>
                  </a:cubicBezTo>
                  <a:cubicBezTo>
                    <a:pt x="30" y="106"/>
                    <a:pt x="30" y="106"/>
                    <a:pt x="29" y="106"/>
                  </a:cubicBezTo>
                  <a:close/>
                  <a:moveTo>
                    <a:pt x="31" y="109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33" y="108"/>
                    <a:pt x="33" y="108"/>
                    <a:pt x="34" y="108"/>
                  </a:cubicBezTo>
                  <a:cubicBezTo>
                    <a:pt x="34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7" y="107"/>
                  </a:cubicBezTo>
                  <a:cubicBezTo>
                    <a:pt x="37" y="106"/>
                    <a:pt x="37" y="106"/>
                    <a:pt x="38" y="106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9" y="108"/>
                    <a:pt x="39" y="108"/>
                    <a:pt x="39" y="109"/>
                  </a:cubicBezTo>
                  <a:cubicBezTo>
                    <a:pt x="39" y="109"/>
                    <a:pt x="39" y="109"/>
                    <a:pt x="40" y="109"/>
                  </a:cubicBezTo>
                  <a:cubicBezTo>
                    <a:pt x="40" y="109"/>
                    <a:pt x="40" y="109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1" y="110"/>
                    <a:pt x="41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1" y="111"/>
                    <a:pt x="41" y="112"/>
                  </a:cubicBezTo>
                  <a:cubicBezTo>
                    <a:pt x="41" y="112"/>
                    <a:pt x="42" y="112"/>
                    <a:pt x="42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3" y="113"/>
                    <a:pt x="43" y="113"/>
                  </a:cubicBezTo>
                  <a:cubicBezTo>
                    <a:pt x="43" y="113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39" y="113"/>
                    <a:pt x="35" y="111"/>
                    <a:pt x="31" y="109"/>
                  </a:cubicBezTo>
                  <a:close/>
                  <a:moveTo>
                    <a:pt x="58" y="116"/>
                  </a:moveTo>
                  <a:cubicBezTo>
                    <a:pt x="55" y="116"/>
                    <a:pt x="52" y="116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5"/>
                    <a:pt x="49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1"/>
                    <a:pt x="46" y="111"/>
                  </a:cubicBezTo>
                  <a:cubicBezTo>
                    <a:pt x="45" y="111"/>
                    <a:pt x="45" y="111"/>
                    <a:pt x="45" y="110"/>
                  </a:cubicBezTo>
                  <a:cubicBezTo>
                    <a:pt x="45" y="110"/>
                    <a:pt x="45" y="110"/>
                    <a:pt x="44" y="110"/>
                  </a:cubicBezTo>
                  <a:cubicBezTo>
                    <a:pt x="44" y="110"/>
                    <a:pt x="44" y="109"/>
                    <a:pt x="44" y="109"/>
                  </a:cubicBezTo>
                  <a:cubicBezTo>
                    <a:pt x="44" y="109"/>
                    <a:pt x="44" y="109"/>
                    <a:pt x="43" y="109"/>
                  </a:cubicBezTo>
                  <a:cubicBezTo>
                    <a:pt x="43" y="108"/>
                    <a:pt x="43" y="108"/>
                    <a:pt x="43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6"/>
                    <a:pt x="42" y="106"/>
                    <a:pt x="41" y="106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7" y="104"/>
                    <a:pt x="53" y="103"/>
                    <a:pt x="58" y="103"/>
                  </a:cubicBezTo>
                  <a:lnTo>
                    <a:pt x="58" y="116"/>
                  </a:lnTo>
                  <a:close/>
                  <a:moveTo>
                    <a:pt x="58" y="100"/>
                  </a:moveTo>
                  <a:cubicBezTo>
                    <a:pt x="58" y="100"/>
                    <a:pt x="58" y="100"/>
                    <a:pt x="57" y="100"/>
                  </a:cubicBezTo>
                  <a:cubicBezTo>
                    <a:pt x="57" y="100"/>
                    <a:pt x="57" y="100"/>
                    <a:pt x="56" y="100"/>
                  </a:cubicBezTo>
                  <a:cubicBezTo>
                    <a:pt x="56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3" y="100"/>
                    <a:pt x="53" y="100"/>
                    <a:pt x="52" y="100"/>
                  </a:cubicBezTo>
                  <a:cubicBezTo>
                    <a:pt x="52" y="100"/>
                    <a:pt x="52" y="100"/>
                    <a:pt x="51" y="100"/>
                  </a:cubicBezTo>
                  <a:cubicBezTo>
                    <a:pt x="50" y="100"/>
                    <a:pt x="50" y="100"/>
                    <a:pt x="49" y="100"/>
                  </a:cubicBezTo>
                  <a:cubicBezTo>
                    <a:pt x="49" y="100"/>
                    <a:pt x="48" y="100"/>
                    <a:pt x="48" y="100"/>
                  </a:cubicBezTo>
                  <a:cubicBezTo>
                    <a:pt x="48" y="101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1"/>
                  </a:cubicBezTo>
                  <a:cubicBezTo>
                    <a:pt x="45" y="101"/>
                    <a:pt x="44" y="101"/>
                    <a:pt x="44" y="101"/>
                  </a:cubicBezTo>
                  <a:cubicBezTo>
                    <a:pt x="43" y="101"/>
                    <a:pt x="43" y="101"/>
                    <a:pt x="43" y="102"/>
                  </a:cubicBezTo>
                  <a:cubicBezTo>
                    <a:pt x="42" y="102"/>
                    <a:pt x="42" y="102"/>
                    <a:pt x="41" y="102"/>
                  </a:cubicBezTo>
                  <a:cubicBezTo>
                    <a:pt x="41" y="102"/>
                    <a:pt x="40" y="102"/>
                    <a:pt x="40" y="102"/>
                  </a:cubicBezTo>
                  <a:cubicBezTo>
                    <a:pt x="40" y="102"/>
                    <a:pt x="39" y="102"/>
                    <a:pt x="39" y="102"/>
                  </a:cubicBezTo>
                  <a:cubicBezTo>
                    <a:pt x="39" y="102"/>
                    <a:pt x="39" y="102"/>
                    <a:pt x="39" y="101"/>
                  </a:cubicBezTo>
                  <a:cubicBezTo>
                    <a:pt x="39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8"/>
                    <a:pt x="36" y="97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4"/>
                  </a:cubicBezTo>
                  <a:cubicBezTo>
                    <a:pt x="35" y="94"/>
                    <a:pt x="35" y="94"/>
                    <a:pt x="34" y="93"/>
                  </a:cubicBezTo>
                  <a:cubicBezTo>
                    <a:pt x="34" y="93"/>
                    <a:pt x="34" y="92"/>
                    <a:pt x="34" y="92"/>
                  </a:cubicBezTo>
                  <a:cubicBezTo>
                    <a:pt x="34" y="92"/>
                    <a:pt x="33" y="91"/>
                    <a:pt x="33" y="91"/>
                  </a:cubicBezTo>
                  <a:cubicBezTo>
                    <a:pt x="33" y="91"/>
                    <a:pt x="33" y="90"/>
                    <a:pt x="33" y="90"/>
                  </a:cubicBezTo>
                  <a:cubicBezTo>
                    <a:pt x="33" y="89"/>
                    <a:pt x="33" y="89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2" y="87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58" y="86"/>
                    <a:pt x="58" y="86"/>
                    <a:pt x="58" y="86"/>
                  </a:cubicBezTo>
                  <a:lnTo>
                    <a:pt x="58" y="100"/>
                  </a:lnTo>
                  <a:close/>
                  <a:moveTo>
                    <a:pt x="58" y="83"/>
                  </a:move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2"/>
                    <a:pt x="30" y="81"/>
                    <a:pt x="30" y="81"/>
                  </a:cubicBezTo>
                  <a:cubicBezTo>
                    <a:pt x="30" y="80"/>
                    <a:pt x="29" y="80"/>
                    <a:pt x="29" y="79"/>
                  </a:cubicBezTo>
                  <a:cubicBezTo>
                    <a:pt x="29" y="79"/>
                    <a:pt x="29" y="79"/>
                    <a:pt x="29" y="78"/>
                  </a:cubicBezTo>
                  <a:cubicBezTo>
                    <a:pt x="29" y="78"/>
                    <a:pt x="29" y="77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4"/>
                    <a:pt x="28" y="73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8" y="72"/>
                    <a:pt x="28" y="71"/>
                    <a:pt x="28" y="70"/>
                  </a:cubicBezTo>
                  <a:cubicBezTo>
                    <a:pt x="28" y="70"/>
                    <a:pt x="28" y="70"/>
                    <a:pt x="28" y="69"/>
                  </a:cubicBezTo>
                  <a:cubicBezTo>
                    <a:pt x="28" y="69"/>
                    <a:pt x="27" y="68"/>
                    <a:pt x="27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6"/>
                    <a:pt x="27" y="66"/>
                    <a:pt x="27" y="65"/>
                  </a:cubicBezTo>
                  <a:cubicBezTo>
                    <a:pt x="27" y="65"/>
                    <a:pt x="27" y="64"/>
                    <a:pt x="27" y="64"/>
                  </a:cubicBezTo>
                  <a:cubicBezTo>
                    <a:pt x="27" y="64"/>
                    <a:pt x="27" y="64"/>
                    <a:pt x="27" y="63"/>
                  </a:cubicBezTo>
                  <a:cubicBezTo>
                    <a:pt x="58" y="63"/>
                    <a:pt x="58" y="63"/>
                    <a:pt x="58" y="63"/>
                  </a:cubicBezTo>
                  <a:lnTo>
                    <a:pt x="58" y="83"/>
                  </a:lnTo>
                  <a:close/>
                  <a:moveTo>
                    <a:pt x="58" y="60"/>
                  </a:move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7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7" y="56"/>
                    <a:pt x="27" y="55"/>
                    <a:pt x="27" y="55"/>
                  </a:cubicBezTo>
                  <a:cubicBezTo>
                    <a:pt x="27" y="54"/>
                    <a:pt x="27" y="54"/>
                    <a:pt x="27" y="53"/>
                  </a:cubicBezTo>
                  <a:cubicBezTo>
                    <a:pt x="28" y="53"/>
                    <a:pt x="28" y="53"/>
                    <a:pt x="28" y="52"/>
                  </a:cubicBezTo>
                  <a:cubicBezTo>
                    <a:pt x="28" y="51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5"/>
                    <a:pt x="29" y="45"/>
                    <a:pt x="29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2"/>
                    <a:pt x="30" y="42"/>
                    <a:pt x="30" y="41"/>
                  </a:cubicBezTo>
                  <a:cubicBezTo>
                    <a:pt x="30" y="41"/>
                    <a:pt x="30" y="40"/>
                    <a:pt x="30" y="40"/>
                  </a:cubicBezTo>
                  <a:cubicBezTo>
                    <a:pt x="30" y="40"/>
                    <a:pt x="30" y="39"/>
                    <a:pt x="30" y="39"/>
                  </a:cubicBezTo>
                  <a:cubicBezTo>
                    <a:pt x="58" y="39"/>
                    <a:pt x="58" y="39"/>
                    <a:pt x="58" y="39"/>
                  </a:cubicBezTo>
                  <a:lnTo>
                    <a:pt x="58" y="60"/>
                  </a:lnTo>
                  <a:close/>
                  <a:moveTo>
                    <a:pt x="58" y="22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3"/>
                  </a:cubicBezTo>
                  <a:cubicBezTo>
                    <a:pt x="32" y="33"/>
                    <a:pt x="33" y="32"/>
                    <a:pt x="33" y="32"/>
                  </a:cubicBezTo>
                  <a:cubicBezTo>
                    <a:pt x="33" y="32"/>
                    <a:pt x="33" y="31"/>
                    <a:pt x="33" y="31"/>
                  </a:cubicBezTo>
                  <a:cubicBezTo>
                    <a:pt x="33" y="30"/>
                    <a:pt x="34" y="30"/>
                    <a:pt x="34" y="30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1" y="19"/>
                    <a:pt x="41" y="19"/>
                  </a:cubicBezTo>
                  <a:cubicBezTo>
                    <a:pt x="42" y="19"/>
                    <a:pt x="42" y="20"/>
                    <a:pt x="43" y="20"/>
                  </a:cubicBezTo>
                  <a:cubicBezTo>
                    <a:pt x="43" y="20"/>
                    <a:pt x="44" y="20"/>
                    <a:pt x="44" y="20"/>
                  </a:cubicBezTo>
                  <a:cubicBezTo>
                    <a:pt x="45" y="20"/>
                    <a:pt x="45" y="20"/>
                    <a:pt x="46" y="21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7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7" y="22"/>
                  </a:cubicBezTo>
                  <a:cubicBezTo>
                    <a:pt x="57" y="22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lose/>
                  <a:moveTo>
                    <a:pt x="58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3" y="18"/>
                    <a:pt x="53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8"/>
                    <a:pt x="51" y="18"/>
                    <a:pt x="50" y="18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8" y="18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5" y="17"/>
                    <a:pt x="44" y="17"/>
                    <a:pt x="44" y="17"/>
                  </a:cubicBezTo>
                  <a:cubicBezTo>
                    <a:pt x="44" y="16"/>
                    <a:pt x="43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5" y="11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8"/>
                    <a:pt x="46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2" y="4"/>
                    <a:pt x="55" y="4"/>
                    <a:pt x="58" y="4"/>
                  </a:cubicBezTo>
                  <a:lnTo>
                    <a:pt x="58" y="19"/>
                  </a:lnTo>
                  <a:close/>
                  <a:moveTo>
                    <a:pt x="90" y="15"/>
                  </a:moveTo>
                  <a:cubicBezTo>
                    <a:pt x="91" y="14"/>
                    <a:pt x="91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100" y="19"/>
                    <a:pt x="107" y="27"/>
                    <a:pt x="11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4"/>
                    <a:pt x="92" y="34"/>
                    <a:pt x="91" y="34"/>
                  </a:cubicBezTo>
                  <a:cubicBezTo>
                    <a:pt x="91" y="33"/>
                    <a:pt x="91" y="33"/>
                    <a:pt x="91" y="32"/>
                  </a:cubicBezTo>
                  <a:cubicBezTo>
                    <a:pt x="91" y="32"/>
                    <a:pt x="90" y="32"/>
                    <a:pt x="90" y="31"/>
                  </a:cubicBezTo>
                  <a:cubicBezTo>
                    <a:pt x="90" y="31"/>
                    <a:pt x="90" y="30"/>
                    <a:pt x="90" y="30"/>
                  </a:cubicBezTo>
                  <a:cubicBezTo>
                    <a:pt x="89" y="29"/>
                    <a:pt x="89" y="29"/>
                    <a:pt x="89" y="28"/>
                  </a:cubicBezTo>
                  <a:cubicBezTo>
                    <a:pt x="89" y="28"/>
                    <a:pt x="88" y="27"/>
                    <a:pt x="88" y="27"/>
                  </a:cubicBezTo>
                  <a:cubicBezTo>
                    <a:pt x="88" y="26"/>
                    <a:pt x="88" y="26"/>
                    <a:pt x="88" y="25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7" y="24"/>
                    <a:pt x="86" y="23"/>
                    <a:pt x="86" y="2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5" y="21"/>
                    <a:pt x="85" y="21"/>
                    <a:pt x="85" y="20"/>
                  </a:cubicBezTo>
                  <a:cubicBezTo>
                    <a:pt x="85" y="20"/>
                    <a:pt x="84" y="20"/>
                    <a:pt x="84" y="19"/>
                  </a:cubicBezTo>
                  <a:cubicBezTo>
                    <a:pt x="84" y="19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4" y="17"/>
                    <a:pt x="84" y="17"/>
                  </a:cubicBezTo>
                  <a:cubicBezTo>
                    <a:pt x="84" y="17"/>
                    <a:pt x="84" y="17"/>
                    <a:pt x="85" y="17"/>
                  </a:cubicBezTo>
                  <a:cubicBezTo>
                    <a:pt x="85" y="17"/>
                    <a:pt x="86" y="17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9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lose/>
                  <a:moveTo>
                    <a:pt x="89" y="11"/>
                  </a:moveTo>
                  <a:cubicBezTo>
                    <a:pt x="89" y="11"/>
                    <a:pt x="89" y="12"/>
                    <a:pt x="89" y="12"/>
                  </a:cubicBezTo>
                  <a:cubicBezTo>
                    <a:pt x="89" y="12"/>
                    <a:pt x="88" y="12"/>
                    <a:pt x="88" y="12"/>
                  </a:cubicBezTo>
                  <a:cubicBezTo>
                    <a:pt x="88" y="12"/>
                    <a:pt x="87" y="12"/>
                    <a:pt x="86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5" y="13"/>
                    <a:pt x="84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4"/>
                    <a:pt x="82" y="14"/>
                    <a:pt x="81" y="15"/>
                  </a:cubicBezTo>
                  <a:cubicBezTo>
                    <a:pt x="81" y="14"/>
                    <a:pt x="80" y="13"/>
                    <a:pt x="8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0"/>
                    <a:pt x="79" y="10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10"/>
                    <a:pt x="78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7" y="9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80" y="7"/>
                    <a:pt x="85" y="9"/>
                    <a:pt x="89" y="11"/>
                  </a:cubicBezTo>
                  <a:close/>
                  <a:moveTo>
                    <a:pt x="62" y="4"/>
                  </a:moveTo>
                  <a:cubicBezTo>
                    <a:pt x="65" y="4"/>
                    <a:pt x="67" y="4"/>
                    <a:pt x="70" y="5"/>
                  </a:cubicBezTo>
                  <a:cubicBezTo>
                    <a:pt x="71" y="6"/>
                    <a:pt x="72" y="7"/>
                    <a:pt x="74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4" y="10"/>
                    <a:pt x="74" y="10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1"/>
                    <a:pt x="75" y="11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6" y="12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3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6" y="16"/>
                    <a:pt x="76" y="16"/>
                    <a:pt x="75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74" y="17"/>
                    <a:pt x="73" y="17"/>
                    <a:pt x="73" y="17"/>
                  </a:cubicBezTo>
                  <a:cubicBezTo>
                    <a:pt x="73" y="17"/>
                    <a:pt x="72" y="17"/>
                    <a:pt x="72" y="17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8"/>
                    <a:pt x="68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5" y="19"/>
                  </a:cubicBezTo>
                  <a:cubicBezTo>
                    <a:pt x="65" y="19"/>
                    <a:pt x="65" y="19"/>
                    <a:pt x="64" y="19"/>
                  </a:cubicBezTo>
                  <a:cubicBezTo>
                    <a:pt x="64" y="19"/>
                    <a:pt x="63" y="19"/>
                    <a:pt x="63" y="19"/>
                  </a:cubicBezTo>
                  <a:cubicBezTo>
                    <a:pt x="63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lnTo>
                    <a:pt x="62" y="4"/>
                  </a:lnTo>
                  <a:close/>
                  <a:moveTo>
                    <a:pt x="62" y="22"/>
                  </a:move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2"/>
                    <a:pt x="64" y="22"/>
                    <a:pt x="65" y="22"/>
                  </a:cubicBezTo>
                  <a:cubicBezTo>
                    <a:pt x="65" y="22"/>
                    <a:pt x="65" y="22"/>
                    <a:pt x="66" y="22"/>
                  </a:cubicBezTo>
                  <a:cubicBezTo>
                    <a:pt x="66" y="22"/>
                    <a:pt x="67" y="22"/>
                    <a:pt x="67" y="22"/>
                  </a:cubicBezTo>
                  <a:cubicBezTo>
                    <a:pt x="67" y="22"/>
                    <a:pt x="68" y="22"/>
                    <a:pt x="68" y="22"/>
                  </a:cubicBezTo>
                  <a:cubicBezTo>
                    <a:pt x="69" y="22"/>
                    <a:pt x="69" y="21"/>
                    <a:pt x="70" y="21"/>
                  </a:cubicBezTo>
                  <a:cubicBezTo>
                    <a:pt x="70" y="21"/>
                    <a:pt x="70" y="21"/>
                    <a:pt x="71" y="21"/>
                  </a:cubicBezTo>
                  <a:cubicBezTo>
                    <a:pt x="71" y="21"/>
                    <a:pt x="72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4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8" y="20"/>
                    <a:pt x="78" y="19"/>
                  </a:cubicBezTo>
                  <a:cubicBezTo>
                    <a:pt x="78" y="19"/>
                    <a:pt x="79" y="19"/>
                    <a:pt x="79" y="19"/>
                  </a:cubicBezTo>
                  <a:cubicBezTo>
                    <a:pt x="79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20"/>
                    <a:pt x="81" y="20"/>
                    <a:pt x="81" y="21"/>
                  </a:cubicBezTo>
                  <a:cubicBezTo>
                    <a:pt x="81" y="21"/>
                    <a:pt x="82" y="21"/>
                    <a:pt x="82" y="22"/>
                  </a:cubicBezTo>
                  <a:cubicBezTo>
                    <a:pt x="82" y="22"/>
                    <a:pt x="82" y="23"/>
                    <a:pt x="82" y="23"/>
                  </a:cubicBezTo>
                  <a:cubicBezTo>
                    <a:pt x="83" y="24"/>
                    <a:pt x="83" y="24"/>
                    <a:pt x="84" y="25"/>
                  </a:cubicBezTo>
                  <a:cubicBezTo>
                    <a:pt x="84" y="25"/>
                    <a:pt x="84" y="26"/>
                    <a:pt x="84" y="26"/>
                  </a:cubicBezTo>
                  <a:cubicBezTo>
                    <a:pt x="84" y="26"/>
                    <a:pt x="84" y="27"/>
                    <a:pt x="85" y="28"/>
                  </a:cubicBezTo>
                  <a:cubicBezTo>
                    <a:pt x="85" y="28"/>
                    <a:pt x="85" y="28"/>
                    <a:pt x="85" y="29"/>
                  </a:cubicBezTo>
                  <a:cubicBezTo>
                    <a:pt x="85" y="29"/>
                    <a:pt x="86" y="29"/>
                    <a:pt x="86" y="30"/>
                  </a:cubicBezTo>
                  <a:cubicBezTo>
                    <a:pt x="86" y="30"/>
                    <a:pt x="86" y="31"/>
                    <a:pt x="86" y="31"/>
                  </a:cubicBezTo>
                  <a:cubicBezTo>
                    <a:pt x="87" y="31"/>
                    <a:pt x="87" y="32"/>
                    <a:pt x="87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62" y="36"/>
                    <a:pt x="62" y="36"/>
                    <a:pt x="62" y="36"/>
                  </a:cubicBezTo>
                  <a:lnTo>
                    <a:pt x="62" y="22"/>
                  </a:lnTo>
                  <a:close/>
                  <a:moveTo>
                    <a:pt x="62" y="39"/>
                  </a:moveTo>
                  <a:cubicBezTo>
                    <a:pt x="90" y="39"/>
                    <a:pt x="90" y="39"/>
                    <a:pt x="90" y="39"/>
                  </a:cubicBezTo>
                  <a:cubicBezTo>
                    <a:pt x="90" y="39"/>
                    <a:pt x="90" y="40"/>
                    <a:pt x="90" y="40"/>
                  </a:cubicBezTo>
                  <a:cubicBezTo>
                    <a:pt x="90" y="41"/>
                    <a:pt x="90" y="41"/>
                    <a:pt x="91" y="41"/>
                  </a:cubicBezTo>
                  <a:cubicBezTo>
                    <a:pt x="91" y="42"/>
                    <a:pt x="91" y="42"/>
                    <a:pt x="91" y="43"/>
                  </a:cubicBezTo>
                  <a:cubicBezTo>
                    <a:pt x="91" y="43"/>
                    <a:pt x="91" y="44"/>
                    <a:pt x="91" y="44"/>
                  </a:cubicBezTo>
                  <a:cubicBezTo>
                    <a:pt x="91" y="45"/>
                    <a:pt x="92" y="45"/>
                    <a:pt x="92" y="45"/>
                  </a:cubicBezTo>
                  <a:cubicBezTo>
                    <a:pt x="82" y="46"/>
                    <a:pt x="74" y="52"/>
                    <a:pt x="71" y="60"/>
                  </a:cubicBezTo>
                  <a:cubicBezTo>
                    <a:pt x="62" y="60"/>
                    <a:pt x="62" y="60"/>
                    <a:pt x="62" y="60"/>
                  </a:cubicBezTo>
                  <a:lnTo>
                    <a:pt x="62" y="39"/>
                  </a:lnTo>
                  <a:close/>
                  <a:moveTo>
                    <a:pt x="62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69" y="65"/>
                    <a:pt x="69" y="68"/>
                    <a:pt x="69" y="70"/>
                  </a:cubicBezTo>
                  <a:cubicBezTo>
                    <a:pt x="69" y="75"/>
                    <a:pt x="70" y="79"/>
                    <a:pt x="73" y="83"/>
                  </a:cubicBezTo>
                  <a:cubicBezTo>
                    <a:pt x="62" y="83"/>
                    <a:pt x="62" y="83"/>
                    <a:pt x="62" y="83"/>
                  </a:cubicBezTo>
                  <a:lnTo>
                    <a:pt x="62" y="63"/>
                  </a:lnTo>
                  <a:close/>
                  <a:moveTo>
                    <a:pt x="62" y="86"/>
                  </a:moveTo>
                  <a:cubicBezTo>
                    <a:pt x="75" y="86"/>
                    <a:pt x="75" y="86"/>
                    <a:pt x="75" y="86"/>
                  </a:cubicBezTo>
                  <a:cubicBezTo>
                    <a:pt x="78" y="89"/>
                    <a:pt x="81" y="91"/>
                    <a:pt x="85" y="93"/>
                  </a:cubicBezTo>
                  <a:cubicBezTo>
                    <a:pt x="85" y="93"/>
                    <a:pt x="85" y="93"/>
                    <a:pt x="84" y="93"/>
                  </a:cubicBezTo>
                  <a:cubicBezTo>
                    <a:pt x="84" y="93"/>
                    <a:pt x="84" y="94"/>
                    <a:pt x="84" y="94"/>
                  </a:cubicBezTo>
                  <a:cubicBezTo>
                    <a:pt x="84" y="94"/>
                    <a:pt x="83" y="95"/>
                    <a:pt x="83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2" y="97"/>
                    <a:pt x="82" y="98"/>
                    <a:pt x="82" y="98"/>
                  </a:cubicBezTo>
                  <a:cubicBezTo>
                    <a:pt x="81" y="98"/>
                    <a:pt x="81" y="99"/>
                    <a:pt x="81" y="99"/>
                  </a:cubicBezTo>
                  <a:cubicBezTo>
                    <a:pt x="81" y="99"/>
                    <a:pt x="81" y="100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0" y="101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7" y="102"/>
                  </a:cubicBezTo>
                  <a:cubicBezTo>
                    <a:pt x="77" y="102"/>
                    <a:pt x="77" y="102"/>
                    <a:pt x="76" y="101"/>
                  </a:cubicBezTo>
                  <a:cubicBezTo>
                    <a:pt x="76" y="101"/>
                    <a:pt x="75" y="101"/>
                    <a:pt x="75" y="101"/>
                  </a:cubicBezTo>
                  <a:cubicBezTo>
                    <a:pt x="75" y="101"/>
                    <a:pt x="74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1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9" y="100"/>
                    <a:pt x="69" y="100"/>
                    <a:pt x="68" y="100"/>
                  </a:cubicBezTo>
                  <a:cubicBezTo>
                    <a:pt x="68" y="100"/>
                    <a:pt x="67" y="100"/>
                    <a:pt x="67" y="100"/>
                  </a:cubicBezTo>
                  <a:cubicBezTo>
                    <a:pt x="67" y="100"/>
                    <a:pt x="66" y="100"/>
                    <a:pt x="66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4" y="100"/>
                    <a:pt x="64" y="100"/>
                    <a:pt x="63" y="100"/>
                  </a:cubicBezTo>
                  <a:cubicBezTo>
                    <a:pt x="63" y="100"/>
                    <a:pt x="63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lnTo>
                    <a:pt x="62" y="86"/>
                  </a:lnTo>
                  <a:close/>
                  <a:moveTo>
                    <a:pt x="74" y="109"/>
                  </a:moveTo>
                  <a:cubicBezTo>
                    <a:pt x="74" y="109"/>
                    <a:pt x="74" y="110"/>
                    <a:pt x="74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3" y="111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3" y="111"/>
                    <a:pt x="73" y="112"/>
                    <a:pt x="73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12"/>
                    <a:pt x="72" y="112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1" y="113"/>
                  </a:cubicBezTo>
                  <a:cubicBezTo>
                    <a:pt x="71" y="114"/>
                    <a:pt x="70" y="115"/>
                    <a:pt x="69" y="116"/>
                  </a:cubicBezTo>
                  <a:cubicBezTo>
                    <a:pt x="67" y="116"/>
                    <a:pt x="64" y="116"/>
                    <a:pt x="62" y="116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3"/>
                    <a:pt x="66" y="103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8" y="104"/>
                    <a:pt x="69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4"/>
                    <a:pt x="71" y="104"/>
                    <a:pt x="72" y="104"/>
                  </a:cubicBezTo>
                  <a:cubicBezTo>
                    <a:pt x="72" y="104"/>
                    <a:pt x="72" y="104"/>
                    <a:pt x="73" y="104"/>
                  </a:cubicBezTo>
                  <a:cubicBezTo>
                    <a:pt x="73" y="104"/>
                    <a:pt x="74" y="104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6" y="105"/>
                    <a:pt x="76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9"/>
                    <a:pt x="75" y="109"/>
                  </a:cubicBezTo>
                  <a:cubicBezTo>
                    <a:pt x="75" y="109"/>
                    <a:pt x="75" y="109"/>
                    <a:pt x="74" y="109"/>
                  </a:cubicBezTo>
                  <a:close/>
                  <a:moveTo>
                    <a:pt x="75" y="115"/>
                  </a:moveTo>
                  <a:cubicBezTo>
                    <a:pt x="75" y="114"/>
                    <a:pt x="76" y="113"/>
                    <a:pt x="77" y="112"/>
                  </a:cubicBezTo>
                  <a:cubicBezTo>
                    <a:pt x="77" y="112"/>
                    <a:pt x="77" y="111"/>
                    <a:pt x="77" y="111"/>
                  </a:cubicBezTo>
                  <a:cubicBezTo>
                    <a:pt x="77" y="111"/>
                    <a:pt x="78" y="111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79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7"/>
                    <a:pt x="80" y="107"/>
                    <a:pt x="81" y="106"/>
                  </a:cubicBezTo>
                  <a:cubicBezTo>
                    <a:pt x="81" y="106"/>
                    <a:pt x="82" y="107"/>
                    <a:pt x="82" y="107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4" y="107"/>
                    <a:pt x="84" y="107"/>
                    <a:pt x="85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7" y="108"/>
                    <a:pt x="88" y="109"/>
                    <a:pt x="89" y="109"/>
                  </a:cubicBezTo>
                  <a:cubicBezTo>
                    <a:pt x="84" y="111"/>
                    <a:pt x="80" y="113"/>
                    <a:pt x="75" y="115"/>
                  </a:cubicBezTo>
                  <a:close/>
                  <a:moveTo>
                    <a:pt x="92" y="107"/>
                  </a:moveTo>
                  <a:cubicBezTo>
                    <a:pt x="91" y="106"/>
                    <a:pt x="91" y="106"/>
                    <a:pt x="9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89" y="105"/>
                    <a:pt x="88" y="105"/>
                    <a:pt x="87" y="105"/>
                  </a:cubicBezTo>
                  <a:cubicBezTo>
                    <a:pt x="87" y="105"/>
                    <a:pt x="87" y="104"/>
                    <a:pt x="86" y="104"/>
                  </a:cubicBezTo>
                  <a:cubicBezTo>
                    <a:pt x="86" y="104"/>
                    <a:pt x="85" y="104"/>
                    <a:pt x="84" y="104"/>
                  </a:cubicBezTo>
                  <a:cubicBezTo>
                    <a:pt x="84" y="104"/>
                    <a:pt x="84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2"/>
                    <a:pt x="83" y="102"/>
                  </a:cubicBezTo>
                  <a:cubicBezTo>
                    <a:pt x="84" y="102"/>
                    <a:pt x="84" y="101"/>
                    <a:pt x="84" y="100"/>
                  </a:cubicBezTo>
                  <a:cubicBezTo>
                    <a:pt x="84" y="100"/>
                    <a:pt x="85" y="100"/>
                    <a:pt x="85" y="100"/>
                  </a:cubicBezTo>
                  <a:cubicBezTo>
                    <a:pt x="85" y="99"/>
                    <a:pt x="85" y="99"/>
                    <a:pt x="86" y="98"/>
                  </a:cubicBezTo>
                  <a:cubicBezTo>
                    <a:pt x="86" y="98"/>
                    <a:pt x="86" y="98"/>
                    <a:pt x="86" y="97"/>
                  </a:cubicBezTo>
                  <a:cubicBezTo>
                    <a:pt x="86" y="97"/>
                    <a:pt x="87" y="96"/>
                    <a:pt x="87" y="96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90" y="94"/>
                    <a:pt x="91" y="94"/>
                    <a:pt x="93" y="94"/>
                  </a:cubicBezTo>
                  <a:cubicBezTo>
                    <a:pt x="98" y="94"/>
                    <a:pt x="103" y="93"/>
                    <a:pt x="106" y="90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3" y="97"/>
                    <a:pt x="98" y="103"/>
                    <a:pt x="92" y="107"/>
                  </a:cubicBezTo>
                  <a:close/>
                  <a:moveTo>
                    <a:pt x="110" y="82"/>
                  </a:moveTo>
                  <a:cubicBezTo>
                    <a:pt x="110" y="82"/>
                    <a:pt x="109" y="83"/>
                    <a:pt x="109" y="83"/>
                  </a:cubicBezTo>
                  <a:cubicBezTo>
                    <a:pt x="109" y="83"/>
                    <a:pt x="108" y="83"/>
                    <a:pt x="108" y="84"/>
                  </a:cubicBezTo>
                  <a:cubicBezTo>
                    <a:pt x="108" y="84"/>
                    <a:pt x="108" y="84"/>
                    <a:pt x="107" y="85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2" y="89"/>
                    <a:pt x="98" y="91"/>
                    <a:pt x="93" y="91"/>
                  </a:cubicBezTo>
                  <a:cubicBezTo>
                    <a:pt x="92" y="91"/>
                    <a:pt x="91" y="91"/>
                    <a:pt x="90" y="90"/>
                  </a:cubicBezTo>
                  <a:cubicBezTo>
                    <a:pt x="89" y="90"/>
                    <a:pt x="88" y="90"/>
                    <a:pt x="88" y="90"/>
                  </a:cubicBezTo>
                  <a:cubicBezTo>
                    <a:pt x="87" y="90"/>
                    <a:pt x="87" y="90"/>
                    <a:pt x="86" y="89"/>
                  </a:cubicBezTo>
                  <a:cubicBezTo>
                    <a:pt x="84" y="89"/>
                    <a:pt x="82" y="88"/>
                    <a:pt x="80" y="86"/>
                  </a:cubicBezTo>
                  <a:cubicBezTo>
                    <a:pt x="80" y="86"/>
                    <a:pt x="79" y="85"/>
                    <a:pt x="79" y="85"/>
                  </a:cubicBezTo>
                  <a:cubicBezTo>
                    <a:pt x="78" y="84"/>
                    <a:pt x="77" y="83"/>
                    <a:pt x="77" y="83"/>
                  </a:cubicBezTo>
                  <a:cubicBezTo>
                    <a:pt x="74" y="79"/>
                    <a:pt x="72" y="75"/>
                    <a:pt x="72" y="70"/>
                  </a:cubicBezTo>
                  <a:cubicBezTo>
                    <a:pt x="72" y="68"/>
                    <a:pt x="73" y="65"/>
                    <a:pt x="73" y="63"/>
                  </a:cubicBezTo>
                  <a:cubicBezTo>
                    <a:pt x="73" y="63"/>
                    <a:pt x="74" y="62"/>
                    <a:pt x="74" y="62"/>
                  </a:cubicBezTo>
                  <a:cubicBezTo>
                    <a:pt x="74" y="61"/>
                    <a:pt x="74" y="61"/>
                    <a:pt x="75" y="60"/>
                  </a:cubicBezTo>
                  <a:cubicBezTo>
                    <a:pt x="78" y="54"/>
                    <a:pt x="85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3" y="50"/>
                    <a:pt x="109" y="54"/>
                    <a:pt x="112" y="60"/>
                  </a:cubicBezTo>
                  <a:cubicBezTo>
                    <a:pt x="112" y="61"/>
                    <a:pt x="112" y="61"/>
                    <a:pt x="113" y="62"/>
                  </a:cubicBezTo>
                  <a:cubicBezTo>
                    <a:pt x="113" y="62"/>
                    <a:pt x="113" y="63"/>
                    <a:pt x="113" y="63"/>
                  </a:cubicBezTo>
                  <a:cubicBezTo>
                    <a:pt x="114" y="65"/>
                    <a:pt x="114" y="68"/>
                    <a:pt x="114" y="70"/>
                  </a:cubicBezTo>
                  <a:cubicBezTo>
                    <a:pt x="114" y="74"/>
                    <a:pt x="113" y="79"/>
                    <a:pt x="110" y="82"/>
                  </a:cubicBezTo>
                  <a:close/>
                  <a:moveTo>
                    <a:pt x="95" y="45"/>
                  </a:move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5" y="44"/>
                    <a:pt x="95" y="44"/>
                  </a:cubicBezTo>
                  <a:cubicBezTo>
                    <a:pt x="95" y="43"/>
                    <a:pt x="95" y="43"/>
                    <a:pt x="94" y="42"/>
                  </a:cubicBezTo>
                  <a:cubicBezTo>
                    <a:pt x="94" y="42"/>
                    <a:pt x="94" y="41"/>
                    <a:pt x="94" y="41"/>
                  </a:cubicBezTo>
                  <a:cubicBezTo>
                    <a:pt x="94" y="40"/>
                    <a:pt x="94" y="40"/>
                    <a:pt x="94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5" y="46"/>
                    <a:pt x="117" y="53"/>
                    <a:pt x="11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2" y="52"/>
                    <a:pt x="104" y="46"/>
                    <a:pt x="95" y="45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799138" y="1819276"/>
              <a:ext cx="114300" cy="114300"/>
            </a:xfrm>
            <a:custGeom>
              <a:avLst/>
              <a:gdLst>
                <a:gd name="T0" fmla="*/ 27 w 30"/>
                <a:gd name="T1" fmla="*/ 7 h 30"/>
                <a:gd name="T2" fmla="*/ 26 w 30"/>
                <a:gd name="T3" fmla="*/ 5 h 30"/>
                <a:gd name="T4" fmla="*/ 19 w 30"/>
                <a:gd name="T5" fmla="*/ 1 h 30"/>
                <a:gd name="T6" fmla="*/ 19 w 30"/>
                <a:gd name="T7" fmla="*/ 1 h 30"/>
                <a:gd name="T8" fmla="*/ 17 w 30"/>
                <a:gd name="T9" fmla="*/ 0 h 30"/>
                <a:gd name="T10" fmla="*/ 16 w 30"/>
                <a:gd name="T11" fmla="*/ 0 h 30"/>
                <a:gd name="T12" fmla="*/ 16 w 30"/>
                <a:gd name="T13" fmla="*/ 0 h 30"/>
                <a:gd name="T14" fmla="*/ 16 w 30"/>
                <a:gd name="T15" fmla="*/ 0 h 30"/>
                <a:gd name="T16" fmla="*/ 15 w 30"/>
                <a:gd name="T17" fmla="*/ 0 h 30"/>
                <a:gd name="T18" fmla="*/ 4 w 30"/>
                <a:gd name="T19" fmla="*/ 5 h 30"/>
                <a:gd name="T20" fmla="*/ 3 w 30"/>
                <a:gd name="T21" fmla="*/ 7 h 30"/>
                <a:gd name="T22" fmla="*/ 2 w 30"/>
                <a:gd name="T23" fmla="*/ 8 h 30"/>
                <a:gd name="T24" fmla="*/ 0 w 30"/>
                <a:gd name="T25" fmla="*/ 15 h 30"/>
                <a:gd name="T26" fmla="*/ 8 w 30"/>
                <a:gd name="T27" fmla="*/ 28 h 30"/>
                <a:gd name="T28" fmla="*/ 11 w 30"/>
                <a:gd name="T29" fmla="*/ 29 h 30"/>
                <a:gd name="T30" fmla="*/ 12 w 30"/>
                <a:gd name="T31" fmla="*/ 30 h 30"/>
                <a:gd name="T32" fmla="*/ 14 w 30"/>
                <a:gd name="T33" fmla="*/ 30 h 30"/>
                <a:gd name="T34" fmla="*/ 14 w 30"/>
                <a:gd name="T35" fmla="*/ 30 h 30"/>
                <a:gd name="T36" fmla="*/ 15 w 30"/>
                <a:gd name="T37" fmla="*/ 30 h 30"/>
                <a:gd name="T38" fmla="*/ 15 w 30"/>
                <a:gd name="T39" fmla="*/ 30 h 30"/>
                <a:gd name="T40" fmla="*/ 15 w 30"/>
                <a:gd name="T41" fmla="*/ 30 h 30"/>
                <a:gd name="T42" fmla="*/ 22 w 30"/>
                <a:gd name="T43" fmla="*/ 28 h 30"/>
                <a:gd name="T44" fmla="*/ 30 w 30"/>
                <a:gd name="T45" fmla="*/ 15 h 30"/>
                <a:gd name="T46" fmla="*/ 28 w 30"/>
                <a:gd name="T47" fmla="*/ 8 h 30"/>
                <a:gd name="T48" fmla="*/ 27 w 30"/>
                <a:gd name="T4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30">
                  <a:moveTo>
                    <a:pt x="27" y="7"/>
                  </a:moveTo>
                  <a:cubicBezTo>
                    <a:pt x="27" y="6"/>
                    <a:pt x="26" y="6"/>
                    <a:pt x="26" y="5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10"/>
                    <a:pt x="0" y="13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9" y="28"/>
                    <a:pt x="10" y="29"/>
                    <a:pt x="11" y="29"/>
                  </a:cubicBezTo>
                  <a:cubicBezTo>
                    <a:pt x="11" y="29"/>
                    <a:pt x="12" y="30"/>
                    <a:pt x="1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30"/>
                    <a:pt x="20" y="29"/>
                    <a:pt x="22" y="28"/>
                  </a:cubicBezTo>
                  <a:cubicBezTo>
                    <a:pt x="27" y="25"/>
                    <a:pt x="30" y="20"/>
                    <a:pt x="30" y="15"/>
                  </a:cubicBezTo>
                  <a:cubicBezTo>
                    <a:pt x="30" y="13"/>
                    <a:pt x="29" y="10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>
          <a:xfrm>
            <a:off x="7916031" y="3810676"/>
            <a:ext cx="27007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040880" y="3723724"/>
            <a:ext cx="27007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66750" y="1238250"/>
            <a:ext cx="410845" cy="4108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622936" y="1238250"/>
            <a:ext cx="3698875" cy="2293622"/>
            <a:chOff x="552060" y="1317796"/>
            <a:chExt cx="3699051" cy="943136"/>
          </a:xfrm>
        </p:grpSpPr>
        <p:sp>
          <p:nvSpPr>
            <p:cNvPr id="59" name="TextBox 76"/>
            <p:cNvSpPr txBox="1"/>
            <p:nvPr/>
          </p:nvSpPr>
          <p:spPr>
            <a:xfrm>
              <a:off x="1141368" y="1317796"/>
              <a:ext cx="3109743" cy="138128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</a:rPr>
                <a:t>基于电信号的电机转条断裂简介</a:t>
              </a:r>
              <a:endParaRPr lang="zh-CN" altLang="en-US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2060" y="1443130"/>
              <a:ext cx="3638088" cy="817802"/>
            </a:xfrm>
            <a:prstGeom prst="rect">
              <a:avLst/>
            </a:prstGeom>
          </p:spPr>
          <p:txBody>
            <a:bodyPr wrap="square" lIns="91436" tIns="45718" rIns="91436" bIns="45718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       </a:t>
              </a:r>
              <a:r>
                <a:rPr lang="zh-CN" altLang="en-US" sz="1400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在日常巡检中，工程师会通过振动信号对电机进行故障诊断，通过变频器采集的电信号也能实现对电机的故障诊断，它作为传统的振动信号监测的重要补充。</a:t>
              </a:r>
              <a:r>
                <a:rPr lang="zh-CN" altLang="en-US" sz="1400" b="1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本赛题主要采用通过变频器采集的电信号来诊断电机的故障。</a:t>
              </a:r>
              <a:endParaRPr lang="zh-CN" altLang="en-US" sz="14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22837" y="3915557"/>
            <a:ext cx="3780790" cy="2585085"/>
            <a:chOff x="1068066" y="4334966"/>
            <a:chExt cx="3780790" cy="2585085"/>
          </a:xfrm>
        </p:grpSpPr>
        <p:sp>
          <p:nvSpPr>
            <p:cNvPr id="32" name="椭圆 31"/>
            <p:cNvSpPr/>
            <p:nvPr/>
          </p:nvSpPr>
          <p:spPr>
            <a:xfrm>
              <a:off x="1112070" y="4378512"/>
              <a:ext cx="410685" cy="4106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 fontScale="85000" lnSpcReduction="20000"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68066" y="4334966"/>
              <a:ext cx="3780790" cy="2585085"/>
              <a:chOff x="552087" y="1392726"/>
              <a:chExt cx="3780790" cy="2585085"/>
            </a:xfrm>
          </p:grpSpPr>
          <p:sp>
            <p:nvSpPr>
              <p:cNvPr id="62" name="TextBox 76"/>
              <p:cNvSpPr txBox="1"/>
              <p:nvPr/>
            </p:nvSpPr>
            <p:spPr>
              <a:xfrm>
                <a:off x="1141367" y="1392726"/>
                <a:ext cx="996950" cy="335915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转条断裂</a:t>
                </a:r>
                <a:endParaRPr lang="zh-CN" altLang="en-US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2087" y="1625771"/>
                <a:ext cx="3780790" cy="2352040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        电机通常由定子和转子两部分组成。转条则是固定在转子上的导条，通过电流的激励来产生磁场，从而驱动电机旋转。当电机运行时，转条断裂可能是由于材料疲劳、电流过载、振动过大、负载变化等原因引起的。转条断裂会导致电机的运行不稳定、振动增加、噪声增加以及电机效率下降。 </a:t>
                </a:r>
                <a:endParaRPr lang="en-US" altLang="zh-CN" sz="1400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</p:grpSp>
      <p:sp>
        <p:nvSpPr>
          <p:cNvPr id="31" name="椭圆 30"/>
          <p:cNvSpPr/>
          <p:nvPr/>
        </p:nvSpPr>
        <p:spPr>
          <a:xfrm>
            <a:off x="10901045" y="1315720"/>
            <a:ext cx="410845" cy="4108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anchor="ctr" anchorCtr="0" forceAA="0" compatLnSpc="1">
            <a:normAutofit fontScale="85000" lnSpcReduction="20000"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 rot="0">
            <a:off x="7752080" y="1315718"/>
            <a:ext cx="3559810" cy="1572260"/>
            <a:chOff x="1658205" y="1340487"/>
            <a:chExt cx="3559453" cy="441908"/>
          </a:xfrm>
        </p:grpSpPr>
        <p:sp>
          <p:nvSpPr>
            <p:cNvPr id="65" name="TextBox 76"/>
            <p:cNvSpPr txBox="1"/>
            <p:nvPr/>
          </p:nvSpPr>
          <p:spPr>
            <a:xfrm>
              <a:off x="1658205" y="1340487"/>
              <a:ext cx="2864198" cy="94414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</a:rPr>
                <a:t>工作原理</a:t>
              </a:r>
              <a:endParaRPr lang="zh-CN" altLang="en-US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715374" y="1445788"/>
              <a:ext cx="2502284" cy="336607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200" b="1" dirty="0" smtClean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</a:rPr>
                <a:t>设备微小的变化</a:t>
              </a:r>
              <a:endParaRPr lang="zh-CN" altLang="en-US" sz="1200" b="1" dirty="0" smtClean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171450" indent="-171450" algn="l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200" b="1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</a:rPr>
                <a:t>电机磁场变化</a:t>
              </a:r>
              <a:endParaRPr lang="zh-CN" altLang="en-US" sz="12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171450" indent="-171450" algn="l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200" b="1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</a:rPr>
                <a:t>引起电流电压变化</a:t>
              </a:r>
              <a:endParaRPr lang="zh-CN" altLang="en-US" sz="12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171450" indent="-171450" algn="l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200" b="1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</a:rPr>
                <a:t>通过电信号分析设备故障</a:t>
              </a:r>
              <a:endParaRPr lang="zh-CN" altLang="en-US" sz="12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722507" y="3969927"/>
            <a:ext cx="3825240" cy="2524927"/>
            <a:chOff x="8187326" y="3639559"/>
            <a:chExt cx="3825240" cy="2524927"/>
          </a:xfrm>
        </p:grpSpPr>
        <p:sp>
          <p:nvSpPr>
            <p:cNvPr id="33" name="椭圆 32"/>
            <p:cNvSpPr/>
            <p:nvPr/>
          </p:nvSpPr>
          <p:spPr>
            <a:xfrm>
              <a:off x="11366046" y="3639559"/>
              <a:ext cx="410685" cy="4106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 fontScale="85000" lnSpcReduction="20000"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187326" y="3675921"/>
              <a:ext cx="3825240" cy="2488565"/>
              <a:chOff x="8348192" y="1726708"/>
              <a:chExt cx="3825240" cy="2488565"/>
            </a:xfrm>
          </p:grpSpPr>
          <p:sp>
            <p:nvSpPr>
              <p:cNvPr id="67" name="TextBox 76"/>
              <p:cNvSpPr txBox="1"/>
              <p:nvPr/>
            </p:nvSpPr>
            <p:spPr>
              <a:xfrm>
                <a:off x="9139114" y="1726708"/>
                <a:ext cx="2219960" cy="335915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r"/>
                <a:r>
                  <a:rPr lang="zh-CN" altLang="en-US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分析方法以及数据类型</a:t>
                </a:r>
                <a:endParaRPr lang="zh-CN" altLang="en-US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348192" y="2128028"/>
                <a:ext cx="3825240" cy="2087245"/>
              </a:xfrm>
              <a:prstGeom prst="rect">
                <a:avLst/>
              </a:prstGeom>
            </p:spPr>
            <p:txBody>
              <a:bodyPr wrap="square" lIns="91436" tIns="45718" rIns="91436" bIns="45718">
                <a:noAutofit/>
              </a:bodyPr>
              <a:lstStyle/>
              <a:p>
                <a:pPr marL="171450" indent="-171450" algn="l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200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常用的方法包括采集电机运行过程中的</a:t>
                </a:r>
                <a:r>
                  <a:rPr lang="zh-CN" altLang="en-US" sz="1200" b="1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电流波形、频谱分析、时域分析等</a:t>
                </a:r>
                <a:r>
                  <a:rPr lang="zh-CN" altLang="en-US" sz="1200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。</a:t>
                </a:r>
                <a:endParaRPr lang="zh-CN" altLang="en-US" sz="1200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200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大赛使用</a:t>
                </a:r>
                <a:r>
                  <a:rPr lang="zh-CN" altLang="en-US" sz="1200" b="1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仿真数据</a:t>
                </a:r>
                <a:r>
                  <a:rPr lang="zh-CN" altLang="en-US" sz="1200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和</a:t>
                </a:r>
                <a:r>
                  <a:rPr lang="zh-CN" altLang="en-US" sz="1200" b="1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实验数据</a:t>
                </a:r>
                <a:endParaRPr lang="zh-CN" altLang="en-US" sz="1200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 marL="628650" lvl="1" indent="-171450" algn="l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200" b="1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DOL</a:t>
                </a:r>
                <a:r>
                  <a:rPr lang="zh-CN" altLang="en-US" sz="1200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是指电机直接在线启动，简单常见，但启动瞬间电流大，适用于小型或轻负载电机。</a:t>
                </a:r>
                <a:endParaRPr lang="zh-CN" altLang="en-US" sz="1200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 marL="628650" lvl="1" indent="-171450" algn="l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200" b="1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VSD</a:t>
                </a:r>
                <a:r>
                  <a:rPr lang="zh-CN" altLang="en-US" sz="1200" dirty="0">
                    <a:solidFill>
                      <a:srgbClr val="00206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是通过变频器调节电机转速，实现平滑启停和转速调整，适用于需精确控制转速的应用。</a:t>
                </a:r>
                <a:endParaRPr lang="zh-CN" altLang="en-US" sz="1200" dirty="0">
                  <a:solidFill>
                    <a:srgbClr val="00206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481058" y="1979831"/>
            <a:ext cx="3229884" cy="3230843"/>
            <a:chOff x="4481058" y="1979831"/>
            <a:chExt cx="3229884" cy="3230843"/>
          </a:xfrm>
        </p:grpSpPr>
        <p:sp>
          <p:nvSpPr>
            <p:cNvPr id="5" name="任意多边形 77"/>
            <p:cNvSpPr/>
            <p:nvPr/>
          </p:nvSpPr>
          <p:spPr>
            <a:xfrm>
              <a:off x="5328004" y="2844441"/>
              <a:ext cx="1664366" cy="1497929"/>
            </a:xfrm>
            <a:custGeom>
              <a:avLst/>
              <a:gdLst>
                <a:gd name="T0" fmla="*/ 116 w 257"/>
                <a:gd name="T1" fmla="*/ 232 h 232"/>
                <a:gd name="T2" fmla="*/ 124 w 257"/>
                <a:gd name="T3" fmla="*/ 224 h 232"/>
                <a:gd name="T4" fmla="*/ 116 w 257"/>
                <a:gd name="T5" fmla="*/ 216 h 232"/>
                <a:gd name="T6" fmla="*/ 16 w 257"/>
                <a:gd name="T7" fmla="*/ 116 h 232"/>
                <a:gd name="T8" fmla="*/ 116 w 257"/>
                <a:gd name="T9" fmla="*/ 16 h 232"/>
                <a:gd name="T10" fmla="*/ 216 w 257"/>
                <a:gd name="T11" fmla="*/ 116 h 232"/>
                <a:gd name="T12" fmla="*/ 212 w 257"/>
                <a:gd name="T13" fmla="*/ 150 h 232"/>
                <a:gd name="T14" fmla="*/ 204 w 257"/>
                <a:gd name="T15" fmla="*/ 132 h 232"/>
                <a:gd name="T16" fmla="*/ 194 w 257"/>
                <a:gd name="T17" fmla="*/ 127 h 232"/>
                <a:gd name="T18" fmla="*/ 189 w 257"/>
                <a:gd name="T19" fmla="*/ 138 h 232"/>
                <a:gd name="T20" fmla="*/ 204 w 257"/>
                <a:gd name="T21" fmla="*/ 174 h 232"/>
                <a:gd name="T22" fmla="*/ 204 w 257"/>
                <a:gd name="T23" fmla="*/ 175 h 232"/>
                <a:gd name="T24" fmla="*/ 204 w 257"/>
                <a:gd name="T25" fmla="*/ 175 h 232"/>
                <a:gd name="T26" fmla="*/ 205 w 257"/>
                <a:gd name="T27" fmla="*/ 176 h 232"/>
                <a:gd name="T28" fmla="*/ 205 w 257"/>
                <a:gd name="T29" fmla="*/ 176 h 232"/>
                <a:gd name="T30" fmla="*/ 206 w 257"/>
                <a:gd name="T31" fmla="*/ 177 h 232"/>
                <a:gd name="T32" fmla="*/ 207 w 257"/>
                <a:gd name="T33" fmla="*/ 178 h 232"/>
                <a:gd name="T34" fmla="*/ 208 w 257"/>
                <a:gd name="T35" fmla="*/ 178 h 232"/>
                <a:gd name="T36" fmla="*/ 209 w 257"/>
                <a:gd name="T37" fmla="*/ 179 h 232"/>
                <a:gd name="T38" fmla="*/ 210 w 257"/>
                <a:gd name="T39" fmla="*/ 179 h 232"/>
                <a:gd name="T40" fmla="*/ 210 w 257"/>
                <a:gd name="T41" fmla="*/ 179 h 232"/>
                <a:gd name="T42" fmla="*/ 211 w 257"/>
                <a:gd name="T43" fmla="*/ 179 h 232"/>
                <a:gd name="T44" fmla="*/ 211 w 257"/>
                <a:gd name="T45" fmla="*/ 179 h 232"/>
                <a:gd name="T46" fmla="*/ 212 w 257"/>
                <a:gd name="T47" fmla="*/ 179 h 232"/>
                <a:gd name="T48" fmla="*/ 213 w 257"/>
                <a:gd name="T49" fmla="*/ 179 h 232"/>
                <a:gd name="T50" fmla="*/ 214 w 257"/>
                <a:gd name="T51" fmla="*/ 179 h 232"/>
                <a:gd name="T52" fmla="*/ 215 w 257"/>
                <a:gd name="T53" fmla="*/ 178 h 232"/>
                <a:gd name="T54" fmla="*/ 215 w 257"/>
                <a:gd name="T55" fmla="*/ 178 h 232"/>
                <a:gd name="T56" fmla="*/ 252 w 257"/>
                <a:gd name="T57" fmla="*/ 157 h 232"/>
                <a:gd name="T58" fmla="*/ 255 w 257"/>
                <a:gd name="T59" fmla="*/ 146 h 232"/>
                <a:gd name="T60" fmla="*/ 244 w 257"/>
                <a:gd name="T61" fmla="*/ 143 h 232"/>
                <a:gd name="T62" fmla="*/ 228 w 257"/>
                <a:gd name="T63" fmla="*/ 152 h 232"/>
                <a:gd name="T64" fmla="*/ 232 w 257"/>
                <a:gd name="T65" fmla="*/ 116 h 232"/>
                <a:gd name="T66" fmla="*/ 116 w 257"/>
                <a:gd name="T67" fmla="*/ 0 h 232"/>
                <a:gd name="T68" fmla="*/ 0 w 257"/>
                <a:gd name="T69" fmla="*/ 116 h 232"/>
                <a:gd name="T70" fmla="*/ 116 w 257"/>
                <a:gd name="T7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" h="232">
                  <a:moveTo>
                    <a:pt x="116" y="232"/>
                  </a:moveTo>
                  <a:cubicBezTo>
                    <a:pt x="121" y="232"/>
                    <a:pt x="124" y="229"/>
                    <a:pt x="124" y="224"/>
                  </a:cubicBezTo>
                  <a:cubicBezTo>
                    <a:pt x="124" y="220"/>
                    <a:pt x="121" y="216"/>
                    <a:pt x="116" y="216"/>
                  </a:cubicBezTo>
                  <a:cubicBezTo>
                    <a:pt x="61" y="216"/>
                    <a:pt x="16" y="171"/>
                    <a:pt x="16" y="116"/>
                  </a:cubicBezTo>
                  <a:cubicBezTo>
                    <a:pt x="16" y="61"/>
                    <a:pt x="61" y="16"/>
                    <a:pt x="116" y="16"/>
                  </a:cubicBezTo>
                  <a:cubicBezTo>
                    <a:pt x="171" y="16"/>
                    <a:pt x="216" y="61"/>
                    <a:pt x="216" y="116"/>
                  </a:cubicBezTo>
                  <a:cubicBezTo>
                    <a:pt x="216" y="117"/>
                    <a:pt x="217" y="134"/>
                    <a:pt x="212" y="150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2" y="128"/>
                    <a:pt x="198" y="126"/>
                    <a:pt x="194" y="127"/>
                  </a:cubicBezTo>
                  <a:cubicBezTo>
                    <a:pt x="189" y="129"/>
                    <a:pt x="187" y="134"/>
                    <a:pt x="189" y="138"/>
                  </a:cubicBezTo>
                  <a:cubicBezTo>
                    <a:pt x="204" y="174"/>
                    <a:pt x="204" y="174"/>
                    <a:pt x="204" y="174"/>
                  </a:cubicBezTo>
                  <a:cubicBezTo>
                    <a:pt x="204" y="174"/>
                    <a:pt x="204" y="174"/>
                    <a:pt x="204" y="175"/>
                  </a:cubicBezTo>
                  <a:cubicBezTo>
                    <a:pt x="204" y="175"/>
                    <a:pt x="204" y="175"/>
                    <a:pt x="204" y="175"/>
                  </a:cubicBezTo>
                  <a:cubicBezTo>
                    <a:pt x="204" y="175"/>
                    <a:pt x="204" y="175"/>
                    <a:pt x="205" y="176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5" y="177"/>
                    <a:pt x="206" y="177"/>
                    <a:pt x="206" y="177"/>
                  </a:cubicBezTo>
                  <a:cubicBezTo>
                    <a:pt x="206" y="177"/>
                    <a:pt x="207" y="178"/>
                    <a:pt x="207" y="178"/>
                  </a:cubicBezTo>
                  <a:cubicBezTo>
                    <a:pt x="207" y="178"/>
                    <a:pt x="207" y="178"/>
                    <a:pt x="208" y="178"/>
                  </a:cubicBezTo>
                  <a:cubicBezTo>
                    <a:pt x="208" y="178"/>
                    <a:pt x="208" y="179"/>
                    <a:pt x="209" y="179"/>
                  </a:cubicBezTo>
                  <a:cubicBezTo>
                    <a:pt x="209" y="179"/>
                    <a:pt x="209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2" y="179"/>
                    <a:pt x="212" y="179"/>
                  </a:cubicBezTo>
                  <a:cubicBezTo>
                    <a:pt x="212" y="179"/>
                    <a:pt x="213" y="179"/>
                    <a:pt x="213" y="179"/>
                  </a:cubicBezTo>
                  <a:cubicBezTo>
                    <a:pt x="213" y="179"/>
                    <a:pt x="214" y="179"/>
                    <a:pt x="214" y="179"/>
                  </a:cubicBezTo>
                  <a:cubicBezTo>
                    <a:pt x="214" y="178"/>
                    <a:pt x="215" y="178"/>
                    <a:pt x="215" y="178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6" y="154"/>
                    <a:pt x="257" y="149"/>
                    <a:pt x="255" y="146"/>
                  </a:cubicBezTo>
                  <a:cubicBezTo>
                    <a:pt x="253" y="142"/>
                    <a:pt x="248" y="140"/>
                    <a:pt x="244" y="143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33" y="134"/>
                    <a:pt x="232" y="117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481058" y="1979831"/>
              <a:ext cx="1900135" cy="1596415"/>
              <a:chOff x="4481058" y="1979831"/>
              <a:chExt cx="1900135" cy="1596415"/>
            </a:xfrm>
          </p:grpSpPr>
          <p:sp>
            <p:nvSpPr>
              <p:cNvPr id="6" name="任意多边形 2"/>
              <p:cNvSpPr/>
              <p:nvPr/>
            </p:nvSpPr>
            <p:spPr>
              <a:xfrm rot="10800000">
                <a:off x="4481058" y="1979831"/>
                <a:ext cx="1900135" cy="1596415"/>
              </a:xfrm>
              <a:custGeom>
                <a:avLst/>
                <a:gdLst>
                  <a:gd name="connsiteX0" fmla="*/ 370825 w 2466521"/>
                  <a:gd name="connsiteY0" fmla="*/ 2072270 h 2072270"/>
                  <a:gd name="connsiteX1" fmla="*/ 303147 w 2466521"/>
                  <a:gd name="connsiteY1" fmla="*/ 2068853 h 2072270"/>
                  <a:gd name="connsiteX2" fmla="*/ 284239 w 2466521"/>
                  <a:gd name="connsiteY2" fmla="*/ 2066281 h 2072270"/>
                  <a:gd name="connsiteX3" fmla="*/ 47099 w 2466521"/>
                  <a:gd name="connsiteY3" fmla="*/ 1877727 h 2072270"/>
                  <a:gd name="connsiteX4" fmla="*/ 62381 w 2466521"/>
                  <a:gd name="connsiteY4" fmla="*/ 1481505 h 2072270"/>
                  <a:gd name="connsiteX5" fmla="*/ 215929 w 2466521"/>
                  <a:gd name="connsiteY5" fmla="*/ 1344762 h 2072270"/>
                  <a:gd name="connsiteX6" fmla="*/ 307716 w 2466521"/>
                  <a:gd name="connsiteY6" fmla="*/ 1313682 h 2072270"/>
                  <a:gd name="connsiteX7" fmla="*/ 370825 w 2466521"/>
                  <a:gd name="connsiteY7" fmla="*/ 1316868 h 2072270"/>
                  <a:gd name="connsiteX8" fmla="*/ 1705439 w 2466521"/>
                  <a:gd name="connsiteY8" fmla="*/ 112493 h 2072270"/>
                  <a:gd name="connsiteX9" fmla="*/ 1709142 w 2466521"/>
                  <a:gd name="connsiteY9" fmla="*/ 39163 h 2072270"/>
                  <a:gd name="connsiteX10" fmla="*/ 1718451 w 2466521"/>
                  <a:gd name="connsiteY10" fmla="*/ 53001 h 2072270"/>
                  <a:gd name="connsiteX11" fmla="*/ 1815545 w 2466521"/>
                  <a:gd name="connsiteY11" fmla="*/ 136486 h 2072270"/>
                  <a:gd name="connsiteX12" fmla="*/ 2300446 w 2466521"/>
                  <a:gd name="connsiteY12" fmla="*/ 155189 h 2072270"/>
                  <a:gd name="connsiteX13" fmla="*/ 2403682 w 2466521"/>
                  <a:gd name="connsiteY13" fmla="*/ 79431 h 2072270"/>
                  <a:gd name="connsiteX14" fmla="*/ 2466521 w 2466521"/>
                  <a:gd name="connsiteY14" fmla="*/ 0 h 2072270"/>
                  <a:gd name="connsiteX15" fmla="*/ 2456941 w 2466521"/>
                  <a:gd name="connsiteY15" fmla="*/ 189728 h 2072270"/>
                  <a:gd name="connsiteX16" fmla="*/ 370825 w 2466521"/>
                  <a:gd name="connsiteY16" fmla="*/ 2072270 h 2072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66521" h="2072270">
                    <a:moveTo>
                      <a:pt x="370825" y="2072270"/>
                    </a:moveTo>
                    <a:lnTo>
                      <a:pt x="303147" y="2068853"/>
                    </a:lnTo>
                    <a:lnTo>
                      <a:pt x="284239" y="2066281"/>
                    </a:lnTo>
                    <a:cubicBezTo>
                      <a:pt x="184305" y="2038557"/>
                      <a:pt x="98017" y="1971400"/>
                      <a:pt x="47099" y="1877727"/>
                    </a:cubicBezTo>
                    <a:cubicBezTo>
                      <a:pt x="-20793" y="1752830"/>
                      <a:pt x="-14929" y="1600802"/>
                      <a:pt x="62381" y="1481505"/>
                    </a:cubicBezTo>
                    <a:cubicBezTo>
                      <a:pt x="101036" y="1421857"/>
                      <a:pt x="154456" y="1375169"/>
                      <a:pt x="215929" y="1344762"/>
                    </a:cubicBezTo>
                    <a:lnTo>
                      <a:pt x="307716" y="1313682"/>
                    </a:lnTo>
                    <a:lnTo>
                      <a:pt x="370825" y="1316868"/>
                    </a:lnTo>
                    <a:cubicBezTo>
                      <a:pt x="1065430" y="1316868"/>
                      <a:pt x="1636739" y="788972"/>
                      <a:pt x="1705439" y="112493"/>
                    </a:cubicBezTo>
                    <a:lnTo>
                      <a:pt x="1709142" y="39163"/>
                    </a:lnTo>
                    <a:lnTo>
                      <a:pt x="1718451" y="53001"/>
                    </a:lnTo>
                    <a:cubicBezTo>
                      <a:pt x="1746512" y="84662"/>
                      <a:pt x="1779046" y="112833"/>
                      <a:pt x="1815545" y="136486"/>
                    </a:cubicBezTo>
                    <a:cubicBezTo>
                      <a:pt x="1961542" y="231099"/>
                      <a:pt x="2147595" y="238275"/>
                      <a:pt x="2300446" y="155189"/>
                    </a:cubicBezTo>
                    <a:cubicBezTo>
                      <a:pt x="2338659" y="134418"/>
                      <a:pt x="2373266" y="108837"/>
                      <a:pt x="2403682" y="79431"/>
                    </a:cubicBezTo>
                    <a:lnTo>
                      <a:pt x="2466521" y="0"/>
                    </a:lnTo>
                    <a:lnTo>
                      <a:pt x="2456941" y="189728"/>
                    </a:lnTo>
                    <a:cubicBezTo>
                      <a:pt x="2349556" y="1247124"/>
                      <a:pt x="1456552" y="2072270"/>
                      <a:pt x="370825" y="2072270"/>
                    </a:cubicBez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5731739" y="2105600"/>
                <a:ext cx="360462" cy="337454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6276627" y="1996989"/>
              <a:ext cx="1434315" cy="1849054"/>
              <a:chOff x="6276627" y="1996989"/>
              <a:chExt cx="1434315" cy="1849054"/>
            </a:xfrm>
          </p:grpSpPr>
          <p:sp>
            <p:nvSpPr>
              <p:cNvPr id="7" name="任意多边形 3"/>
              <p:cNvSpPr/>
              <p:nvPr/>
            </p:nvSpPr>
            <p:spPr>
              <a:xfrm rot="10800000">
                <a:off x="6276627" y="1996989"/>
                <a:ext cx="1434315" cy="1849054"/>
              </a:xfrm>
              <a:custGeom>
                <a:avLst/>
                <a:gdLst>
                  <a:gd name="connsiteX0" fmla="*/ 1807547 w 1861852"/>
                  <a:gd name="connsiteY0" fmla="*/ 2400216 h 2400216"/>
                  <a:gd name="connsiteX1" fmla="*/ 1674335 w 1861852"/>
                  <a:gd name="connsiteY1" fmla="*/ 2379885 h 2400216"/>
                  <a:gd name="connsiteX2" fmla="*/ 0 w 1861852"/>
                  <a:gd name="connsiteY2" fmla="*/ 325545 h 2400216"/>
                  <a:gd name="connsiteX3" fmla="*/ 1464 w 1861852"/>
                  <a:gd name="connsiteY3" fmla="*/ 296556 h 2400216"/>
                  <a:gd name="connsiteX4" fmla="*/ 3139 w 1861852"/>
                  <a:gd name="connsiteY4" fmla="*/ 284239 h 2400216"/>
                  <a:gd name="connsiteX5" fmla="*/ 191693 w 1861852"/>
                  <a:gd name="connsiteY5" fmla="*/ 47099 h 2400216"/>
                  <a:gd name="connsiteX6" fmla="*/ 587915 w 1861852"/>
                  <a:gd name="connsiteY6" fmla="*/ 62381 h 2400216"/>
                  <a:gd name="connsiteX7" fmla="*/ 724658 w 1861852"/>
                  <a:gd name="connsiteY7" fmla="*/ 215929 h 2400216"/>
                  <a:gd name="connsiteX8" fmla="*/ 756229 w 1861852"/>
                  <a:gd name="connsiteY8" fmla="*/ 309165 h 2400216"/>
                  <a:gd name="connsiteX9" fmla="*/ 755402 w 1861852"/>
                  <a:gd name="connsiteY9" fmla="*/ 325545 h 2400216"/>
                  <a:gd name="connsiteX10" fmla="*/ 1826575 w 1861852"/>
                  <a:gd name="connsiteY10" fmla="*/ 1639830 h 2400216"/>
                  <a:gd name="connsiteX11" fmla="*/ 1861852 w 1861852"/>
                  <a:gd name="connsiteY11" fmla="*/ 1645214 h 2400216"/>
                  <a:gd name="connsiteX12" fmla="*/ 1799125 w 1861852"/>
                  <a:gd name="connsiteY12" fmla="*/ 1687413 h 2400216"/>
                  <a:gd name="connsiteX13" fmla="*/ 1715640 w 1861852"/>
                  <a:gd name="connsiteY13" fmla="*/ 1784507 h 2400216"/>
                  <a:gd name="connsiteX14" fmla="*/ 1696937 w 1861852"/>
                  <a:gd name="connsiteY14" fmla="*/ 2269408 h 2400216"/>
                  <a:gd name="connsiteX15" fmla="*/ 1772695 w 1861852"/>
                  <a:gd name="connsiteY15" fmla="*/ 2372644 h 2400216"/>
                  <a:gd name="connsiteX16" fmla="*/ 1807547 w 1861852"/>
                  <a:gd name="connsiteY16" fmla="*/ 2400216 h 2400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61852" h="2400216">
                    <a:moveTo>
                      <a:pt x="1807547" y="2400216"/>
                    </a:moveTo>
                    <a:lnTo>
                      <a:pt x="1674335" y="2379885"/>
                    </a:lnTo>
                    <a:cubicBezTo>
                      <a:pt x="718794" y="2184353"/>
                      <a:pt x="0" y="1338891"/>
                      <a:pt x="0" y="325545"/>
                    </a:cubicBezTo>
                    <a:lnTo>
                      <a:pt x="1464" y="296556"/>
                    </a:lnTo>
                    <a:lnTo>
                      <a:pt x="3139" y="284239"/>
                    </a:lnTo>
                    <a:cubicBezTo>
                      <a:pt x="30863" y="184305"/>
                      <a:pt x="98020" y="98017"/>
                      <a:pt x="191693" y="47099"/>
                    </a:cubicBezTo>
                    <a:cubicBezTo>
                      <a:pt x="316590" y="-20793"/>
                      <a:pt x="468618" y="-14929"/>
                      <a:pt x="587915" y="62381"/>
                    </a:cubicBezTo>
                    <a:cubicBezTo>
                      <a:pt x="647564" y="101036"/>
                      <a:pt x="694251" y="154456"/>
                      <a:pt x="724658" y="215929"/>
                    </a:cubicBezTo>
                    <a:lnTo>
                      <a:pt x="756229" y="309165"/>
                    </a:lnTo>
                    <a:lnTo>
                      <a:pt x="755402" y="325545"/>
                    </a:lnTo>
                    <a:cubicBezTo>
                      <a:pt x="755402" y="973843"/>
                      <a:pt x="1215258" y="1514736"/>
                      <a:pt x="1826575" y="1639830"/>
                    </a:cubicBezTo>
                    <a:lnTo>
                      <a:pt x="1861852" y="1645214"/>
                    </a:lnTo>
                    <a:lnTo>
                      <a:pt x="1799125" y="1687413"/>
                    </a:lnTo>
                    <a:cubicBezTo>
                      <a:pt x="1767464" y="1715474"/>
                      <a:pt x="1739293" y="1748008"/>
                      <a:pt x="1715640" y="1784507"/>
                    </a:cubicBezTo>
                    <a:cubicBezTo>
                      <a:pt x="1621027" y="1930504"/>
                      <a:pt x="1613851" y="2116557"/>
                      <a:pt x="1696937" y="2269408"/>
                    </a:cubicBezTo>
                    <a:cubicBezTo>
                      <a:pt x="1717709" y="2307621"/>
                      <a:pt x="1743290" y="2342228"/>
                      <a:pt x="1772695" y="2372644"/>
                    </a:cubicBezTo>
                    <a:lnTo>
                      <a:pt x="1807547" y="240021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35435" y="3341060"/>
                <a:ext cx="347708" cy="355267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5796682" y="3745267"/>
              <a:ext cx="1903175" cy="1465407"/>
              <a:chOff x="5796682" y="3745267"/>
              <a:chExt cx="1903175" cy="1465407"/>
            </a:xfrm>
          </p:grpSpPr>
          <p:sp>
            <p:nvSpPr>
              <p:cNvPr id="9" name="任意多边形 5"/>
              <p:cNvSpPr/>
              <p:nvPr/>
            </p:nvSpPr>
            <p:spPr>
              <a:xfrm rot="10800000">
                <a:off x="5796682" y="3745267"/>
                <a:ext cx="1903175" cy="1465407"/>
              </a:xfrm>
              <a:custGeom>
                <a:avLst/>
                <a:gdLst>
                  <a:gd name="connsiteX0" fmla="*/ 756723 w 2470467"/>
                  <a:gd name="connsiteY0" fmla="*/ 1902212 h 1902212"/>
                  <a:gd name="connsiteX1" fmla="*/ 717833 w 2470467"/>
                  <a:gd name="connsiteY1" fmla="*/ 1844405 h 1902212"/>
                  <a:gd name="connsiteX2" fmla="*/ 620739 w 2470467"/>
                  <a:gd name="connsiteY2" fmla="*/ 1760920 h 1902212"/>
                  <a:gd name="connsiteX3" fmla="*/ 135838 w 2470467"/>
                  <a:gd name="connsiteY3" fmla="*/ 1742217 h 1902212"/>
                  <a:gd name="connsiteX4" fmla="*/ 32602 w 2470467"/>
                  <a:gd name="connsiteY4" fmla="*/ 1817975 h 1902212"/>
                  <a:gd name="connsiteX5" fmla="*/ 0 w 2470467"/>
                  <a:gd name="connsiteY5" fmla="*/ 1859186 h 1902212"/>
                  <a:gd name="connsiteX6" fmla="*/ 28211 w 2470467"/>
                  <a:gd name="connsiteY6" fmla="*/ 1674335 h 1902212"/>
                  <a:gd name="connsiteX7" fmla="*/ 2082551 w 2470467"/>
                  <a:gd name="connsiteY7" fmla="*/ 0 h 1902212"/>
                  <a:gd name="connsiteX8" fmla="*/ 2195875 w 2470467"/>
                  <a:gd name="connsiteY8" fmla="*/ 5722 h 1902212"/>
                  <a:gd name="connsiteX9" fmla="*/ 2280810 w 2470467"/>
                  <a:gd name="connsiteY9" fmla="*/ 41993 h 1902212"/>
                  <a:gd name="connsiteX10" fmla="*/ 2423369 w 2470467"/>
                  <a:gd name="connsiteY10" fmla="*/ 190157 h 1902212"/>
                  <a:gd name="connsiteX11" fmla="*/ 2408087 w 2470467"/>
                  <a:gd name="connsiteY11" fmla="*/ 586379 h 1902212"/>
                  <a:gd name="connsiteX12" fmla="*/ 2157128 w 2470467"/>
                  <a:gd name="connsiteY12" fmla="*/ 756107 h 1902212"/>
                  <a:gd name="connsiteX13" fmla="*/ 2128954 w 2470467"/>
                  <a:gd name="connsiteY13" fmla="*/ 757745 h 1902212"/>
                  <a:gd name="connsiteX14" fmla="*/ 2082551 w 2470467"/>
                  <a:gd name="connsiteY14" fmla="*/ 755402 h 1902212"/>
                  <a:gd name="connsiteX15" fmla="*/ 768266 w 2470467"/>
                  <a:gd name="connsiteY15" fmla="*/ 1826575 h 1902212"/>
                  <a:gd name="connsiteX16" fmla="*/ 756723 w 2470467"/>
                  <a:gd name="connsiteY16" fmla="*/ 1902212 h 1902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0467" h="1902212">
                    <a:moveTo>
                      <a:pt x="756723" y="1902212"/>
                    </a:moveTo>
                    <a:lnTo>
                      <a:pt x="717833" y="1844405"/>
                    </a:lnTo>
                    <a:cubicBezTo>
                      <a:pt x="689772" y="1812744"/>
                      <a:pt x="657238" y="1784573"/>
                      <a:pt x="620739" y="1760920"/>
                    </a:cubicBezTo>
                    <a:cubicBezTo>
                      <a:pt x="474742" y="1666307"/>
                      <a:pt x="288689" y="1659131"/>
                      <a:pt x="135838" y="1742217"/>
                    </a:cubicBezTo>
                    <a:cubicBezTo>
                      <a:pt x="97625" y="1762989"/>
                      <a:pt x="63018" y="1788570"/>
                      <a:pt x="32602" y="1817975"/>
                    </a:cubicBezTo>
                    <a:lnTo>
                      <a:pt x="0" y="1859186"/>
                    </a:lnTo>
                    <a:lnTo>
                      <a:pt x="28211" y="1674335"/>
                    </a:lnTo>
                    <a:cubicBezTo>
                      <a:pt x="223744" y="718794"/>
                      <a:pt x="1069206" y="0"/>
                      <a:pt x="2082551" y="0"/>
                    </a:cubicBezTo>
                    <a:lnTo>
                      <a:pt x="2195875" y="5722"/>
                    </a:lnTo>
                    <a:lnTo>
                      <a:pt x="2280810" y="41993"/>
                    </a:lnTo>
                    <a:cubicBezTo>
                      <a:pt x="2339758" y="77045"/>
                      <a:pt x="2389424" y="127708"/>
                      <a:pt x="2423369" y="190157"/>
                    </a:cubicBezTo>
                    <a:cubicBezTo>
                      <a:pt x="2491261" y="315054"/>
                      <a:pt x="2485397" y="467082"/>
                      <a:pt x="2408087" y="586379"/>
                    </a:cubicBezTo>
                    <a:cubicBezTo>
                      <a:pt x="2350105" y="675852"/>
                      <a:pt x="2258900" y="736163"/>
                      <a:pt x="2157128" y="756107"/>
                    </a:cubicBezTo>
                    <a:lnTo>
                      <a:pt x="2128954" y="757745"/>
                    </a:lnTo>
                    <a:lnTo>
                      <a:pt x="2082551" y="755402"/>
                    </a:lnTo>
                    <a:cubicBezTo>
                      <a:pt x="1434253" y="755402"/>
                      <a:pt x="893360" y="1215258"/>
                      <a:pt x="768266" y="1826575"/>
                    </a:cubicBezTo>
                    <a:lnTo>
                      <a:pt x="756723" y="1902212"/>
                    </a:ln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92479" y="4745267"/>
                <a:ext cx="315898" cy="331692"/>
              </a:xfrm>
              <a:prstGeom prst="rect">
                <a:avLst/>
              </a:prstGeom>
            </p:spPr>
          </p:pic>
        </p:grpSp>
        <p:grpSp>
          <p:nvGrpSpPr>
            <p:cNvPr id="13" name="组合 12"/>
            <p:cNvGrpSpPr/>
            <p:nvPr/>
          </p:nvGrpSpPr>
          <p:grpSpPr>
            <a:xfrm>
              <a:off x="4488107" y="3479174"/>
              <a:ext cx="1419669" cy="1711046"/>
              <a:chOff x="4488107" y="3479174"/>
              <a:chExt cx="1419669" cy="1711046"/>
            </a:xfrm>
          </p:grpSpPr>
          <p:sp>
            <p:nvSpPr>
              <p:cNvPr id="8" name="任意多边形 4"/>
              <p:cNvSpPr/>
              <p:nvPr/>
            </p:nvSpPr>
            <p:spPr>
              <a:xfrm rot="10800000">
                <a:off x="4488107" y="3479174"/>
                <a:ext cx="1419669" cy="1711046"/>
              </a:xfrm>
              <a:custGeom>
                <a:avLst/>
                <a:gdLst>
                  <a:gd name="connsiteX0" fmla="*/ 1444238 w 1842839"/>
                  <a:gd name="connsiteY0" fmla="*/ 2220782 h 2221070"/>
                  <a:gd name="connsiteX1" fmla="*/ 1248227 w 1842839"/>
                  <a:gd name="connsiteY1" fmla="*/ 2158690 h 2221070"/>
                  <a:gd name="connsiteX2" fmla="*/ 1111484 w 1842839"/>
                  <a:gd name="connsiteY2" fmla="*/ 2005141 h 2221070"/>
                  <a:gd name="connsiteX3" fmla="*/ 1091568 w 1842839"/>
                  <a:gd name="connsiteY3" fmla="*/ 1946324 h 2221070"/>
                  <a:gd name="connsiteX4" fmla="*/ 1090906 w 1842839"/>
                  <a:gd name="connsiteY4" fmla="*/ 1933225 h 2221070"/>
                  <a:gd name="connsiteX5" fmla="*/ 1073259 w 1842839"/>
                  <a:gd name="connsiteY5" fmla="*/ 1817593 h 2221070"/>
                  <a:gd name="connsiteX6" fmla="*/ 1072426 w 1842839"/>
                  <a:gd name="connsiteY6" fmla="*/ 1803275 h 2221070"/>
                  <a:gd name="connsiteX7" fmla="*/ 1071057 w 1842839"/>
                  <a:gd name="connsiteY7" fmla="*/ 1803169 h 2221070"/>
                  <a:gd name="connsiteX8" fmla="*/ 1070577 w 1842839"/>
                  <a:gd name="connsiteY8" fmla="*/ 1800023 h 2221070"/>
                  <a:gd name="connsiteX9" fmla="*/ 26659 w 1842839"/>
                  <a:gd name="connsiteY9" fmla="*/ 756105 h 2221070"/>
                  <a:gd name="connsiteX10" fmla="*/ 0 w 1842839"/>
                  <a:gd name="connsiteY10" fmla="*/ 752036 h 2221070"/>
                  <a:gd name="connsiteX11" fmla="*/ 71201 w 1842839"/>
                  <a:gd name="connsiteY11" fmla="*/ 704136 h 2221070"/>
                  <a:gd name="connsiteX12" fmla="*/ 154686 w 1842839"/>
                  <a:gd name="connsiteY12" fmla="*/ 607042 h 2221070"/>
                  <a:gd name="connsiteX13" fmla="*/ 173389 w 1842839"/>
                  <a:gd name="connsiteY13" fmla="*/ 122141 h 2221070"/>
                  <a:gd name="connsiteX14" fmla="*/ 97631 w 1842839"/>
                  <a:gd name="connsiteY14" fmla="*/ 18905 h 2221070"/>
                  <a:gd name="connsiteX15" fmla="*/ 73735 w 1842839"/>
                  <a:gd name="connsiteY15" fmla="*/ 0 h 2221070"/>
                  <a:gd name="connsiteX16" fmla="*/ 178899 w 1842839"/>
                  <a:gd name="connsiteY16" fmla="*/ 16050 h 2221070"/>
                  <a:gd name="connsiteX17" fmla="*/ 1842408 w 1842839"/>
                  <a:gd name="connsiteY17" fmla="*/ 1855990 h 2221070"/>
                  <a:gd name="connsiteX18" fmla="*/ 1842839 w 1842839"/>
                  <a:gd name="connsiteY18" fmla="*/ 1864516 h 2221070"/>
                  <a:gd name="connsiteX19" fmla="*/ 1833003 w 1842839"/>
                  <a:gd name="connsiteY19" fmla="*/ 1936832 h 2221070"/>
                  <a:gd name="connsiteX20" fmla="*/ 1644449 w 1842839"/>
                  <a:gd name="connsiteY20" fmla="*/ 2173972 h 2221070"/>
                  <a:gd name="connsiteX21" fmla="*/ 1444238 w 1842839"/>
                  <a:gd name="connsiteY21" fmla="*/ 2220782 h 222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42839" h="2221070">
                    <a:moveTo>
                      <a:pt x="1444238" y="2220782"/>
                    </a:moveTo>
                    <a:cubicBezTo>
                      <a:pt x="1375707" y="2218139"/>
                      <a:pt x="1307876" y="2197345"/>
                      <a:pt x="1248227" y="2158690"/>
                    </a:cubicBezTo>
                    <a:cubicBezTo>
                      <a:pt x="1188579" y="2120035"/>
                      <a:pt x="1141891" y="2066615"/>
                      <a:pt x="1111484" y="2005141"/>
                    </a:cubicBezTo>
                    <a:lnTo>
                      <a:pt x="1091568" y="1946324"/>
                    </a:lnTo>
                    <a:lnTo>
                      <a:pt x="1090906" y="1933225"/>
                    </a:lnTo>
                    <a:lnTo>
                      <a:pt x="1073259" y="1817593"/>
                    </a:lnTo>
                    <a:lnTo>
                      <a:pt x="1072426" y="1803275"/>
                    </a:lnTo>
                    <a:lnTo>
                      <a:pt x="1071057" y="1803169"/>
                    </a:lnTo>
                    <a:lnTo>
                      <a:pt x="1070577" y="1800023"/>
                    </a:lnTo>
                    <a:cubicBezTo>
                      <a:pt x="963354" y="1276037"/>
                      <a:pt x="550645" y="863328"/>
                      <a:pt x="26659" y="756105"/>
                    </a:cubicBezTo>
                    <a:lnTo>
                      <a:pt x="0" y="752036"/>
                    </a:lnTo>
                    <a:lnTo>
                      <a:pt x="71201" y="704136"/>
                    </a:lnTo>
                    <a:cubicBezTo>
                      <a:pt x="102862" y="676075"/>
                      <a:pt x="131033" y="643541"/>
                      <a:pt x="154686" y="607042"/>
                    </a:cubicBezTo>
                    <a:cubicBezTo>
                      <a:pt x="249299" y="461045"/>
                      <a:pt x="256475" y="274992"/>
                      <a:pt x="173389" y="122141"/>
                    </a:cubicBezTo>
                    <a:cubicBezTo>
                      <a:pt x="152618" y="83928"/>
                      <a:pt x="127037" y="49321"/>
                      <a:pt x="97631" y="18905"/>
                    </a:cubicBezTo>
                    <a:lnTo>
                      <a:pt x="73735" y="0"/>
                    </a:lnTo>
                    <a:lnTo>
                      <a:pt x="178899" y="16050"/>
                    </a:lnTo>
                    <a:cubicBezTo>
                      <a:pt x="1066187" y="197616"/>
                      <a:pt x="1749341" y="939580"/>
                      <a:pt x="1842408" y="1855990"/>
                    </a:cubicBezTo>
                    <a:lnTo>
                      <a:pt x="1842839" y="1864516"/>
                    </a:lnTo>
                    <a:lnTo>
                      <a:pt x="1833003" y="1936832"/>
                    </a:lnTo>
                    <a:cubicBezTo>
                      <a:pt x="1805279" y="2036766"/>
                      <a:pt x="1738122" y="2123054"/>
                      <a:pt x="1644449" y="2173972"/>
                    </a:cubicBezTo>
                    <a:cubicBezTo>
                      <a:pt x="1582001" y="2207918"/>
                      <a:pt x="1512769" y="2223425"/>
                      <a:pt x="1444238" y="222078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590036" y="3595889"/>
                <a:ext cx="393357" cy="369756"/>
              </a:xfrm>
              <a:prstGeom prst="rect">
                <a:avLst/>
              </a:prstGeom>
            </p:spPr>
          </p:pic>
        </p:grpSp>
      </p:grpSp>
      <p:cxnSp>
        <p:nvCxnSpPr>
          <p:cNvPr id="41" name="直接连接符 40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4" name="圆角矩形 43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一、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题目解读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952114" y="3335463"/>
            <a:ext cx="6287770" cy="1013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深度学习模型训练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217987" y="4350500"/>
            <a:ext cx="3756025" cy="39751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Deep learning model training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239885" y="3728085"/>
            <a:ext cx="2952115" cy="386715"/>
            <a:chOff x="743958" y="3475975"/>
            <a:chExt cx="753417" cy="0"/>
          </a:xfrm>
        </p:grpSpPr>
        <p:cxnSp>
          <p:nvCxnSpPr>
            <p:cNvPr id="41" name="直接连接符 4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 flipH="1">
            <a:off x="-88900" y="3721735"/>
            <a:ext cx="3041015" cy="329565"/>
            <a:chOff x="743958" y="3475975"/>
            <a:chExt cx="753417" cy="0"/>
          </a:xfrm>
        </p:grpSpPr>
        <p:cxnSp>
          <p:nvCxnSpPr>
            <p:cNvPr id="39" name="直接连接符 38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5390276" y="1665398"/>
            <a:ext cx="1411448" cy="1162236"/>
            <a:chOff x="3681" y="2029"/>
            <a:chExt cx="623" cy="513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81" y="2029"/>
              <a:ext cx="623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"/>
            <p:cNvSpPr/>
            <p:nvPr/>
          </p:nvSpPr>
          <p:spPr bwMode="auto">
            <a:xfrm>
              <a:off x="3676" y="2029"/>
              <a:ext cx="623" cy="285"/>
            </a:xfrm>
            <a:custGeom>
              <a:avLst/>
              <a:gdLst>
                <a:gd name="T0" fmla="*/ 312 w 623"/>
                <a:gd name="T1" fmla="*/ 0 h 285"/>
                <a:gd name="T2" fmla="*/ 312 w 623"/>
                <a:gd name="T3" fmla="*/ 0 h 285"/>
                <a:gd name="T4" fmla="*/ 0 w 623"/>
                <a:gd name="T5" fmla="*/ 252 h 285"/>
                <a:gd name="T6" fmla="*/ 38 w 623"/>
                <a:gd name="T7" fmla="*/ 285 h 285"/>
                <a:gd name="T8" fmla="*/ 312 w 623"/>
                <a:gd name="T9" fmla="*/ 62 h 285"/>
                <a:gd name="T10" fmla="*/ 585 w 623"/>
                <a:gd name="T11" fmla="*/ 285 h 285"/>
                <a:gd name="T12" fmla="*/ 623 w 623"/>
                <a:gd name="T13" fmla="*/ 252 h 285"/>
                <a:gd name="T14" fmla="*/ 312 w 623"/>
                <a:gd name="T15" fmla="*/ 0 h 285"/>
                <a:gd name="T16" fmla="*/ 312 w 623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3" h="285">
                  <a:moveTo>
                    <a:pt x="312" y="0"/>
                  </a:moveTo>
                  <a:lnTo>
                    <a:pt x="312" y="0"/>
                  </a:lnTo>
                  <a:lnTo>
                    <a:pt x="0" y="252"/>
                  </a:lnTo>
                  <a:lnTo>
                    <a:pt x="38" y="285"/>
                  </a:lnTo>
                  <a:lnTo>
                    <a:pt x="312" y="62"/>
                  </a:lnTo>
                  <a:lnTo>
                    <a:pt x="585" y="285"/>
                  </a:lnTo>
                  <a:lnTo>
                    <a:pt x="623" y="252"/>
                  </a:lnTo>
                  <a:lnTo>
                    <a:pt x="312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"/>
            <p:cNvSpPr/>
            <p:nvPr/>
          </p:nvSpPr>
          <p:spPr bwMode="auto">
            <a:xfrm>
              <a:off x="3747" y="2157"/>
              <a:ext cx="481" cy="385"/>
            </a:xfrm>
            <a:custGeom>
              <a:avLst/>
              <a:gdLst>
                <a:gd name="T0" fmla="*/ 0 w 481"/>
                <a:gd name="T1" fmla="*/ 195 h 385"/>
                <a:gd name="T2" fmla="*/ 0 w 481"/>
                <a:gd name="T3" fmla="*/ 385 h 385"/>
                <a:gd name="T4" fmla="*/ 193 w 481"/>
                <a:gd name="T5" fmla="*/ 385 h 385"/>
                <a:gd name="T6" fmla="*/ 193 w 481"/>
                <a:gd name="T7" fmla="*/ 205 h 385"/>
                <a:gd name="T8" fmla="*/ 292 w 481"/>
                <a:gd name="T9" fmla="*/ 205 h 385"/>
                <a:gd name="T10" fmla="*/ 292 w 481"/>
                <a:gd name="T11" fmla="*/ 385 h 385"/>
                <a:gd name="T12" fmla="*/ 481 w 481"/>
                <a:gd name="T13" fmla="*/ 385 h 385"/>
                <a:gd name="T14" fmla="*/ 481 w 481"/>
                <a:gd name="T15" fmla="*/ 195 h 385"/>
                <a:gd name="T16" fmla="*/ 236 w 481"/>
                <a:gd name="T17" fmla="*/ 0 h 385"/>
                <a:gd name="T18" fmla="*/ 0 w 481"/>
                <a:gd name="T19" fmla="*/ 19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385">
                  <a:moveTo>
                    <a:pt x="0" y="195"/>
                  </a:moveTo>
                  <a:lnTo>
                    <a:pt x="0" y="385"/>
                  </a:lnTo>
                  <a:lnTo>
                    <a:pt x="193" y="385"/>
                  </a:lnTo>
                  <a:lnTo>
                    <a:pt x="193" y="205"/>
                  </a:lnTo>
                  <a:lnTo>
                    <a:pt x="292" y="205"/>
                  </a:lnTo>
                  <a:lnTo>
                    <a:pt x="292" y="385"/>
                  </a:lnTo>
                  <a:lnTo>
                    <a:pt x="481" y="385"/>
                  </a:lnTo>
                  <a:lnTo>
                    <a:pt x="481" y="195"/>
                  </a:lnTo>
                  <a:lnTo>
                    <a:pt x="236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 flipV="1">
            <a:off x="4404915" y="571500"/>
            <a:ext cx="8002905" cy="4000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57885" y="300355"/>
            <a:ext cx="3546475" cy="523240"/>
            <a:chOff x="833384" y="300264"/>
            <a:chExt cx="3090584" cy="523220"/>
          </a:xfrm>
        </p:grpSpPr>
        <p:sp>
          <p:nvSpPr>
            <p:cNvPr id="46" name="圆角矩形 4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833384" y="300264"/>
              <a:ext cx="2925679" cy="521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、深度学习模型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任意多边形: 形状 17"/>
          <p:cNvSpPr/>
          <p:nvPr>
            <p:custDataLst>
              <p:tags r:id="rId1"/>
            </p:custDataLst>
          </p:nvPr>
        </p:nvSpPr>
        <p:spPr>
          <a:xfrm>
            <a:off x="1171893" y="3462973"/>
            <a:ext cx="9848488" cy="2006368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5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/>
                </a:gs>
                <a:gs pos="87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任意多边形: 形状 4"/>
          <p:cNvSpPr/>
          <p:nvPr>
            <p:custDataLst>
              <p:tags r:id="rId2"/>
            </p:custDataLst>
          </p:nvPr>
        </p:nvSpPr>
        <p:spPr>
          <a:xfrm>
            <a:off x="5717223" y="4767898"/>
            <a:ext cx="808347" cy="409216"/>
          </a:xfrm>
          <a:custGeom>
            <a:avLst/>
            <a:gdLst>
              <a:gd name="connsiteX0" fmla="*/ 1450658 w 1450657"/>
              <a:gd name="connsiteY0" fmla="*/ 523875 h 734377"/>
              <a:gd name="connsiteX1" fmla="*/ 161925 w 1450657"/>
              <a:gd name="connsiteY1" fmla="*/ 734377 h 734377"/>
              <a:gd name="connsiteX2" fmla="*/ 0 w 1450657"/>
              <a:gd name="connsiteY2" fmla="*/ 0 h 73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657" h="734377">
                <a:moveTo>
                  <a:pt x="1450658" y="523875"/>
                </a:moveTo>
                <a:lnTo>
                  <a:pt x="161925" y="7343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78000"/>
                  <a:lumOff val="22000"/>
                </a:schemeClr>
              </a:gs>
              <a:gs pos="78000">
                <a:schemeClr val="accent1">
                  <a:lumMod val="91000"/>
                </a:schemeClr>
              </a:gs>
            </a:gsLst>
            <a:lin ang="16200000" scaled="0"/>
          </a:gradFill>
          <a:ln w="483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7" name="任意多边形: 形状 5"/>
          <p:cNvSpPr/>
          <p:nvPr>
            <p:custDataLst>
              <p:tags r:id="rId3"/>
            </p:custDataLst>
          </p:nvPr>
        </p:nvSpPr>
        <p:spPr>
          <a:xfrm>
            <a:off x="5277803" y="4495483"/>
            <a:ext cx="529699" cy="681496"/>
          </a:xfrm>
          <a:custGeom>
            <a:avLst/>
            <a:gdLst>
              <a:gd name="connsiteX0" fmla="*/ 0 w 950595"/>
              <a:gd name="connsiteY0" fmla="*/ 0 h 1223009"/>
              <a:gd name="connsiteX1" fmla="*/ 788670 w 950595"/>
              <a:gd name="connsiteY1" fmla="*/ 488633 h 1223009"/>
              <a:gd name="connsiteX2" fmla="*/ 950595 w 950595"/>
              <a:gd name="connsiteY2" fmla="*/ 1223010 h 122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595" h="1223009">
                <a:moveTo>
                  <a:pt x="0" y="0"/>
                </a:moveTo>
                <a:lnTo>
                  <a:pt x="788670" y="488633"/>
                </a:lnTo>
                <a:lnTo>
                  <a:pt x="950595" y="1223010"/>
                </a:lnTo>
                <a:close/>
              </a:path>
            </a:pathLst>
          </a:custGeom>
          <a:gradFill>
            <a:gsLst>
              <a:gs pos="19000">
                <a:schemeClr val="accent1">
                  <a:lumMod val="60000"/>
                  <a:lumOff val="40000"/>
                </a:schemeClr>
              </a:gs>
              <a:gs pos="92000">
                <a:schemeClr val="accent1"/>
              </a:gs>
            </a:gsLst>
            <a:lin ang="0" scaled="0"/>
          </a:gradFill>
          <a:ln w="483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" name="任意多边形: 形状 6"/>
          <p:cNvSpPr/>
          <p:nvPr>
            <p:custDataLst>
              <p:tags r:id="rId4"/>
            </p:custDataLst>
          </p:nvPr>
        </p:nvSpPr>
        <p:spPr>
          <a:xfrm>
            <a:off x="5277803" y="3864293"/>
            <a:ext cx="439469" cy="903353"/>
          </a:xfrm>
          <a:custGeom>
            <a:avLst/>
            <a:gdLst>
              <a:gd name="connsiteX0" fmla="*/ 0 w 788670"/>
              <a:gd name="connsiteY0" fmla="*/ 1132523 h 1621155"/>
              <a:gd name="connsiteX1" fmla="*/ 619125 w 788670"/>
              <a:gd name="connsiteY1" fmla="*/ 0 h 1621155"/>
              <a:gd name="connsiteX2" fmla="*/ 788670 w 788670"/>
              <a:gd name="connsiteY2" fmla="*/ 1621155 h 162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670" h="1621155">
                <a:moveTo>
                  <a:pt x="0" y="1132523"/>
                </a:moveTo>
                <a:lnTo>
                  <a:pt x="619125" y="0"/>
                </a:lnTo>
                <a:lnTo>
                  <a:pt x="788670" y="162115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100000">
                <a:schemeClr val="accent1">
                  <a:lumMod val="86000"/>
                  <a:lumOff val="14000"/>
                </a:schemeClr>
              </a:gs>
            </a:gsLst>
            <a:lin ang="600000" scaled="0"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29" name="任意多边形: 形状 7"/>
          <p:cNvSpPr/>
          <p:nvPr>
            <p:custDataLst>
              <p:tags r:id="rId5"/>
            </p:custDataLst>
          </p:nvPr>
        </p:nvSpPr>
        <p:spPr>
          <a:xfrm>
            <a:off x="5717223" y="4197033"/>
            <a:ext cx="808347" cy="862485"/>
          </a:xfrm>
          <a:custGeom>
            <a:avLst/>
            <a:gdLst>
              <a:gd name="connsiteX0" fmla="*/ 1385888 w 1450657"/>
              <a:gd name="connsiteY0" fmla="*/ 0 h 1547812"/>
              <a:gd name="connsiteX1" fmla="*/ 1450658 w 1450657"/>
              <a:gd name="connsiteY1" fmla="*/ 1547812 h 1547812"/>
              <a:gd name="connsiteX2" fmla="*/ 0 w 1450657"/>
              <a:gd name="connsiteY2" fmla="*/ 1023938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657" h="1547812">
                <a:moveTo>
                  <a:pt x="1385888" y="0"/>
                </a:moveTo>
                <a:lnTo>
                  <a:pt x="1450658" y="1547812"/>
                </a:lnTo>
                <a:lnTo>
                  <a:pt x="0" y="1023938"/>
                </a:lnTo>
                <a:close/>
              </a:path>
            </a:pathLst>
          </a:custGeom>
          <a:gradFill flip="none" rotWithShape="1">
            <a:gsLst>
              <a:gs pos="36000">
                <a:schemeClr val="accent1">
                  <a:lumMod val="75000"/>
                </a:schemeClr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1800000" scaled="0"/>
            <a:tileRect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6" name="任意多边形: 形状 9"/>
          <p:cNvSpPr/>
          <p:nvPr>
            <p:custDataLst>
              <p:tags r:id="rId6"/>
            </p:custDataLst>
          </p:nvPr>
        </p:nvSpPr>
        <p:spPr>
          <a:xfrm>
            <a:off x="6406198" y="3656648"/>
            <a:ext cx="513775" cy="702726"/>
          </a:xfrm>
          <a:custGeom>
            <a:avLst/>
            <a:gdLst>
              <a:gd name="connsiteX0" fmla="*/ 149542 w 922019"/>
              <a:gd name="connsiteY0" fmla="*/ 969645 h 1261109"/>
              <a:gd name="connsiteX1" fmla="*/ 0 w 922019"/>
              <a:gd name="connsiteY1" fmla="*/ 0 h 1261109"/>
              <a:gd name="connsiteX2" fmla="*/ 922020 w 922019"/>
              <a:gd name="connsiteY2" fmla="*/ 1261110 h 12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019" h="1261109">
                <a:moveTo>
                  <a:pt x="149542" y="969645"/>
                </a:moveTo>
                <a:lnTo>
                  <a:pt x="0" y="0"/>
                </a:lnTo>
                <a:lnTo>
                  <a:pt x="922020" y="1261110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92000">
                <a:schemeClr val="accent1"/>
              </a:gs>
            </a:gsLst>
            <a:lin ang="9600000" scaled="0"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7" name="任意多边形: 形状 10"/>
          <p:cNvSpPr/>
          <p:nvPr>
            <p:custDataLst>
              <p:tags r:id="rId7"/>
            </p:custDataLst>
          </p:nvPr>
        </p:nvSpPr>
        <p:spPr>
          <a:xfrm>
            <a:off x="6489383" y="4197033"/>
            <a:ext cx="430446" cy="862485"/>
          </a:xfrm>
          <a:custGeom>
            <a:avLst/>
            <a:gdLst>
              <a:gd name="connsiteX0" fmla="*/ 0 w 772477"/>
              <a:gd name="connsiteY0" fmla="*/ 0 h 1547812"/>
              <a:gd name="connsiteX1" fmla="*/ 772477 w 772477"/>
              <a:gd name="connsiteY1" fmla="*/ 291465 h 1547812"/>
              <a:gd name="connsiteX2" fmla="*/ 64770 w 772477"/>
              <a:gd name="connsiteY2" fmla="*/ 1547812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477" h="1547812">
                <a:moveTo>
                  <a:pt x="0" y="0"/>
                </a:moveTo>
                <a:lnTo>
                  <a:pt x="772477" y="291465"/>
                </a:lnTo>
                <a:lnTo>
                  <a:pt x="64770" y="1547812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</a:schemeClr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21594000" scaled="0"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8" name="任意多边形: 形状 11"/>
          <p:cNvSpPr/>
          <p:nvPr>
            <p:custDataLst>
              <p:tags r:id="rId8"/>
            </p:custDataLst>
          </p:nvPr>
        </p:nvSpPr>
        <p:spPr>
          <a:xfrm>
            <a:off x="5622608" y="3656648"/>
            <a:ext cx="866730" cy="540314"/>
          </a:xfrm>
          <a:custGeom>
            <a:avLst/>
            <a:gdLst>
              <a:gd name="connsiteX0" fmla="*/ 0 w 1555432"/>
              <a:gd name="connsiteY0" fmla="*/ 372428 h 969645"/>
              <a:gd name="connsiteX1" fmla="*/ 1405890 w 1555432"/>
              <a:gd name="connsiteY1" fmla="*/ 0 h 969645"/>
              <a:gd name="connsiteX2" fmla="*/ 1555433 w 1555432"/>
              <a:gd name="connsiteY2" fmla="*/ 969645 h 96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432" h="969645">
                <a:moveTo>
                  <a:pt x="0" y="372428"/>
                </a:moveTo>
                <a:lnTo>
                  <a:pt x="1405890" y="0"/>
                </a:lnTo>
                <a:lnTo>
                  <a:pt x="1555433" y="9696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5000"/>
                  <a:lumOff val="45000"/>
                </a:schemeClr>
              </a:gs>
              <a:gs pos="100000">
                <a:schemeClr val="accent1"/>
              </a:gs>
            </a:gsLst>
            <a:lin ang="7200000" scaled="0"/>
            <a:tileRect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9" name="任意多边形: 形状 12"/>
          <p:cNvSpPr/>
          <p:nvPr>
            <p:custDataLst>
              <p:tags r:id="rId9"/>
            </p:custDataLst>
          </p:nvPr>
        </p:nvSpPr>
        <p:spPr>
          <a:xfrm>
            <a:off x="5622608" y="3864293"/>
            <a:ext cx="866730" cy="903353"/>
          </a:xfrm>
          <a:custGeom>
            <a:avLst/>
            <a:gdLst>
              <a:gd name="connsiteX0" fmla="*/ 0 w 1555432"/>
              <a:gd name="connsiteY0" fmla="*/ 0 h 1621155"/>
              <a:gd name="connsiteX1" fmla="*/ 1555433 w 1555432"/>
              <a:gd name="connsiteY1" fmla="*/ 597218 h 1621155"/>
              <a:gd name="connsiteX2" fmla="*/ 169545 w 1555432"/>
              <a:gd name="connsiteY2" fmla="*/ 1621155 h 162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432" h="1621155">
                <a:moveTo>
                  <a:pt x="0" y="0"/>
                </a:moveTo>
                <a:lnTo>
                  <a:pt x="1555433" y="597218"/>
                </a:lnTo>
                <a:lnTo>
                  <a:pt x="169545" y="162115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36000"/>
                  <a:lumOff val="64000"/>
                </a:schemeClr>
              </a:gs>
              <a:gs pos="100000">
                <a:schemeClr val="accent1">
                  <a:lumMod val="77000"/>
                  <a:lumOff val="23000"/>
                </a:schemeClr>
              </a:gs>
            </a:gsLst>
            <a:lin ang="2700000" scaled="1"/>
            <a:tileRect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50" name="椭圆 49"/>
          <p:cNvSpPr/>
          <p:nvPr>
            <p:custDataLst>
              <p:tags r:id="rId10"/>
            </p:custDataLst>
          </p:nvPr>
        </p:nvSpPr>
        <p:spPr>
          <a:xfrm rot="20464926">
            <a:off x="4722813" y="4170363"/>
            <a:ext cx="2828015" cy="590804"/>
          </a:xfrm>
          <a:prstGeom prst="ellipse">
            <a:avLst/>
          </a:prstGeom>
          <a:noFill/>
          <a:ln w="952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>
            <p:custDataLst>
              <p:tags r:id="rId11"/>
            </p:custDataLst>
          </p:nvPr>
        </p:nvSpPr>
        <p:spPr>
          <a:xfrm rot="997938">
            <a:off x="4833303" y="4170363"/>
            <a:ext cx="2606541" cy="590804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>
            <p:custDataLst>
              <p:tags r:id="rId12"/>
            </p:custDataLst>
          </p:nvPr>
        </p:nvSpPr>
        <p:spPr>
          <a:xfrm rot="19668910">
            <a:off x="4642168" y="4170363"/>
            <a:ext cx="2828015" cy="590804"/>
          </a:xfrm>
          <a:prstGeom prst="ellipse">
            <a:avLst/>
          </a:prstGeom>
          <a:noFill/>
          <a:ln w="19050">
            <a:gradFill flip="none" rotWithShape="1">
              <a:gsLst>
                <a:gs pos="1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13"/>
            </p:custDataLst>
          </p:nvPr>
        </p:nvSpPr>
        <p:spPr>
          <a:xfrm>
            <a:off x="6964998" y="4355783"/>
            <a:ext cx="110257" cy="110257"/>
          </a:xfrm>
          <a:prstGeom prst="ellipse">
            <a:avLst/>
          </a:prstGeom>
          <a:gradFill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>
            <p:custDataLst>
              <p:tags r:id="rId14"/>
            </p:custDataLst>
          </p:nvPr>
        </p:nvSpPr>
        <p:spPr>
          <a:xfrm>
            <a:off x="6336983" y="4769803"/>
            <a:ext cx="110257" cy="110257"/>
          </a:xfrm>
          <a:prstGeom prst="ellipse">
            <a:avLst/>
          </a:prstGeom>
          <a:gradFill flip="none" rotWithShape="1"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任意多边形: 形状 21"/>
          <p:cNvSpPr/>
          <p:nvPr>
            <p:custDataLst>
              <p:tags r:id="rId15"/>
            </p:custDataLst>
          </p:nvPr>
        </p:nvSpPr>
        <p:spPr>
          <a:xfrm>
            <a:off x="1034733" y="3246438"/>
            <a:ext cx="10122776" cy="2006368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2000">
                  <a:schemeClr val="accent1">
                    <a:alpha val="0"/>
                  </a:scheme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>
            <p:custDataLst>
              <p:tags r:id="rId16"/>
            </p:custDataLst>
          </p:nvPr>
        </p:nvSpPr>
        <p:spPr>
          <a:xfrm>
            <a:off x="1828483" y="4237038"/>
            <a:ext cx="146385" cy="14638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accent1"/>
            </a:solidFill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>
            <p:custDataLst>
              <p:tags r:id="rId17"/>
            </p:custDataLst>
          </p:nvPr>
        </p:nvSpPr>
        <p:spPr>
          <a:xfrm>
            <a:off x="1856423" y="4264978"/>
            <a:ext cx="90445" cy="90445"/>
          </a:xfrm>
          <a:prstGeom prst="ellipse">
            <a:avLst/>
          </a:prstGeom>
          <a:gradFill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8"/>
            </p:custDataLst>
          </p:nvPr>
        </p:nvSpPr>
        <p:spPr>
          <a:xfrm>
            <a:off x="1203008" y="2825433"/>
            <a:ext cx="1397354" cy="705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LSTM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网络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9" name="矩形 58"/>
          <p:cNvSpPr/>
          <p:nvPr>
            <p:custDataLst>
              <p:tags r:id="rId19"/>
            </p:custDataLst>
          </p:nvPr>
        </p:nvSpPr>
        <p:spPr>
          <a:xfrm>
            <a:off x="1203008" y="2457133"/>
            <a:ext cx="1397354" cy="3683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模型网络类型</a:t>
            </a:r>
            <a:endParaRPr lang="zh-CN" altLang="en-US" b="1">
              <a:solidFill>
                <a:schemeClr val="accent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cxnSp>
        <p:nvCxnSpPr>
          <p:cNvPr id="60" name="直接连接符 59"/>
          <p:cNvCxnSpPr/>
          <p:nvPr>
            <p:custDataLst>
              <p:tags r:id="rId20"/>
            </p:custDataLst>
          </p:nvPr>
        </p:nvCxnSpPr>
        <p:spPr>
          <a:xfrm flipV="1">
            <a:off x="1902778" y="3588068"/>
            <a:ext cx="0" cy="649254"/>
          </a:xfrm>
          <a:prstGeom prst="line">
            <a:avLst/>
          </a:prstGeom>
          <a:noFill/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椭圆 68"/>
          <p:cNvSpPr/>
          <p:nvPr>
            <p:custDataLst>
              <p:tags r:id="rId21"/>
            </p:custDataLst>
          </p:nvPr>
        </p:nvSpPr>
        <p:spPr>
          <a:xfrm>
            <a:off x="10218103" y="4237038"/>
            <a:ext cx="146385" cy="14638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accent1"/>
            </a:solidFill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>
            <p:custDataLst>
              <p:tags r:id="rId22"/>
            </p:custDataLst>
          </p:nvPr>
        </p:nvSpPr>
        <p:spPr>
          <a:xfrm>
            <a:off x="10246043" y="4264978"/>
            <a:ext cx="90445" cy="90445"/>
          </a:xfrm>
          <a:prstGeom prst="ellipse">
            <a:avLst/>
          </a:prstGeom>
          <a:gradFill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>
            <p:custDataLst>
              <p:tags r:id="rId23"/>
            </p:custDataLst>
          </p:nvPr>
        </p:nvSpPr>
        <p:spPr>
          <a:xfrm>
            <a:off x="9592945" y="2610485"/>
            <a:ext cx="1397635" cy="920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endParaRPr lang="en-US" altLang="zh-CN" sz="1400" b="1">
              <a:solidFill>
                <a:schemeClr val="accent5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0</a:t>
            </a:r>
            <a:r>
              <a:rPr lang="zh-CN" altLang="en-US" sz="1400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：无错误</a:t>
            </a:r>
            <a:endParaRPr lang="zh-CN" altLang="en-US" sz="1400" b="1">
              <a:solidFill>
                <a:schemeClr val="accent5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1400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：转条断裂</a:t>
            </a:r>
            <a:endParaRPr lang="zh-CN" altLang="en-US" sz="1400" b="1">
              <a:solidFill>
                <a:schemeClr val="accent5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1400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：其他错误</a:t>
            </a:r>
            <a:endParaRPr lang="en-US" altLang="zh-CN" sz="1400" b="1">
              <a:solidFill>
                <a:schemeClr val="accent5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algn="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endParaRPr lang="en-US" altLang="zh-CN" sz="1400" b="1">
              <a:solidFill>
                <a:schemeClr val="accent5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24"/>
            </p:custDataLst>
          </p:nvPr>
        </p:nvSpPr>
        <p:spPr>
          <a:xfrm>
            <a:off x="9592628" y="2169478"/>
            <a:ext cx="1397354" cy="3683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输出定义</a:t>
            </a:r>
            <a:endParaRPr lang="zh-CN" altLang="en-US" b="1">
              <a:solidFill>
                <a:schemeClr val="accent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cxnSp>
        <p:nvCxnSpPr>
          <p:cNvPr id="63" name="直接连接符 62"/>
          <p:cNvCxnSpPr/>
          <p:nvPr>
            <p:custDataLst>
              <p:tags r:id="rId25"/>
            </p:custDataLst>
          </p:nvPr>
        </p:nvCxnSpPr>
        <p:spPr>
          <a:xfrm flipV="1">
            <a:off x="10292398" y="3588068"/>
            <a:ext cx="0" cy="649254"/>
          </a:xfrm>
          <a:prstGeom prst="line">
            <a:avLst/>
          </a:prstGeom>
          <a:noFill/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4" name="组合 73"/>
          <p:cNvGrpSpPr/>
          <p:nvPr>
            <p:custDataLst>
              <p:tags r:id="rId26"/>
            </p:custDataLst>
          </p:nvPr>
        </p:nvGrpSpPr>
        <p:grpSpPr>
          <a:xfrm>
            <a:off x="2526348" y="1801178"/>
            <a:ext cx="1397671" cy="1926925"/>
            <a:chOff x="4537" y="2687"/>
            <a:chExt cx="2201" cy="3035"/>
          </a:xfrm>
        </p:grpSpPr>
        <p:sp>
          <p:nvSpPr>
            <p:cNvPr id="86" name="椭圆 85"/>
            <p:cNvSpPr/>
            <p:nvPr>
              <p:custDataLst>
                <p:tags r:id="rId27"/>
              </p:custDataLst>
            </p:nvPr>
          </p:nvSpPr>
          <p:spPr>
            <a:xfrm>
              <a:off x="5522" y="5491"/>
              <a:ext cx="231" cy="231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accent1"/>
              </a:solidFill>
            </a:ln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28"/>
              </p:custDataLst>
            </p:nvPr>
          </p:nvSpPr>
          <p:spPr>
            <a:xfrm>
              <a:off x="5566" y="5535"/>
              <a:ext cx="142" cy="14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>
              <p:custDataLst>
                <p:tags r:id="rId29"/>
              </p:custDataLst>
            </p:nvPr>
          </p:nvSpPr>
          <p:spPr>
            <a:xfrm>
              <a:off x="4537" y="3388"/>
              <a:ext cx="2201" cy="11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chemeClr val="accent5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6</a:t>
              </a:r>
              <a:endParaRPr lang="en-US" altLang="zh-CN" sz="2000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sp>
          <p:nvSpPr>
            <p:cNvPr id="65" name="矩形 64"/>
            <p:cNvSpPr/>
            <p:nvPr>
              <p:custDataLst>
                <p:tags r:id="rId30"/>
              </p:custDataLst>
            </p:nvPr>
          </p:nvSpPr>
          <p:spPr>
            <a:xfrm>
              <a:off x="4537" y="2687"/>
              <a:ext cx="2201" cy="58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accent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输入维度</a:t>
              </a:r>
              <a:endParaRPr lang="zh-CN" altLang="en-US" b="1">
                <a:solidFill>
                  <a:schemeClr val="accent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cxnSp>
          <p:nvCxnSpPr>
            <p:cNvPr id="83" name="直接连接符 82"/>
            <p:cNvCxnSpPr/>
            <p:nvPr>
              <p:custDataLst>
                <p:tags r:id="rId31"/>
              </p:custDataLst>
            </p:nvPr>
          </p:nvCxnSpPr>
          <p:spPr>
            <a:xfrm flipV="1">
              <a:off x="5639" y="4469"/>
              <a:ext cx="0" cy="1022"/>
            </a:xfrm>
            <a:prstGeom prst="line">
              <a:avLst/>
            </a:prstGeom>
            <a:noFill/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组合 75"/>
          <p:cNvGrpSpPr/>
          <p:nvPr>
            <p:custDataLst>
              <p:tags r:id="rId32"/>
            </p:custDataLst>
          </p:nvPr>
        </p:nvGrpSpPr>
        <p:grpSpPr>
          <a:xfrm>
            <a:off x="8404225" y="1878330"/>
            <a:ext cx="1397000" cy="1926590"/>
            <a:chOff x="12464" y="2687"/>
            <a:chExt cx="2200" cy="3034"/>
          </a:xfrm>
        </p:grpSpPr>
        <p:sp>
          <p:nvSpPr>
            <p:cNvPr id="94" name="椭圆 93"/>
            <p:cNvSpPr/>
            <p:nvPr>
              <p:custDataLst>
                <p:tags r:id="rId33"/>
              </p:custDataLst>
            </p:nvPr>
          </p:nvSpPr>
          <p:spPr>
            <a:xfrm>
              <a:off x="13449" y="5491"/>
              <a:ext cx="231" cy="231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accent1"/>
              </a:solidFill>
            </a:ln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34"/>
              </p:custDataLst>
            </p:nvPr>
          </p:nvSpPr>
          <p:spPr>
            <a:xfrm>
              <a:off x="13493" y="5535"/>
              <a:ext cx="142" cy="14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>
              <p:custDataLst>
                <p:tags r:id="rId35"/>
              </p:custDataLst>
            </p:nvPr>
          </p:nvSpPr>
          <p:spPr>
            <a:xfrm>
              <a:off x="12464" y="3457"/>
              <a:ext cx="2201" cy="11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3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36"/>
              </p:custDataLst>
            </p:nvPr>
          </p:nvSpPr>
          <p:spPr>
            <a:xfrm>
              <a:off x="12464" y="2687"/>
              <a:ext cx="2201" cy="58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accent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输出维度</a:t>
              </a:r>
              <a:endParaRPr lang="zh-CN" altLang="en-US" b="1">
                <a:solidFill>
                  <a:schemeClr val="accent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cxnSp>
          <p:nvCxnSpPr>
            <p:cNvPr id="91" name="直接连接符 90"/>
            <p:cNvCxnSpPr/>
            <p:nvPr>
              <p:custDataLst>
                <p:tags r:id="rId37"/>
              </p:custDataLst>
            </p:nvPr>
          </p:nvCxnSpPr>
          <p:spPr>
            <a:xfrm flipV="1">
              <a:off x="13567" y="4469"/>
              <a:ext cx="0" cy="1022"/>
            </a:xfrm>
            <a:prstGeom prst="line">
              <a:avLst/>
            </a:prstGeom>
            <a:noFill/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组合 74"/>
          <p:cNvGrpSpPr/>
          <p:nvPr>
            <p:custDataLst>
              <p:tags r:id="rId38"/>
            </p:custDataLst>
          </p:nvPr>
        </p:nvGrpSpPr>
        <p:grpSpPr>
          <a:xfrm>
            <a:off x="5522595" y="1389380"/>
            <a:ext cx="1397000" cy="1926590"/>
            <a:chOff x="7180" y="2189"/>
            <a:chExt cx="2200" cy="3034"/>
          </a:xfrm>
        </p:grpSpPr>
        <p:sp>
          <p:nvSpPr>
            <p:cNvPr id="103" name="椭圆 102"/>
            <p:cNvSpPr/>
            <p:nvPr>
              <p:custDataLst>
                <p:tags r:id="rId39"/>
              </p:custDataLst>
            </p:nvPr>
          </p:nvSpPr>
          <p:spPr>
            <a:xfrm>
              <a:off x="8165" y="4993"/>
              <a:ext cx="231" cy="231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accent1"/>
              </a:solidFill>
            </a:ln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>
              <p:custDataLst>
                <p:tags r:id="rId40"/>
              </p:custDataLst>
            </p:nvPr>
          </p:nvSpPr>
          <p:spPr>
            <a:xfrm>
              <a:off x="8209" y="5037"/>
              <a:ext cx="142" cy="14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>
              <p:custDataLst>
                <p:tags r:id="rId41"/>
              </p:custDataLst>
            </p:nvPr>
          </p:nvSpPr>
          <p:spPr>
            <a:xfrm>
              <a:off x="7180" y="2958"/>
              <a:ext cx="2201" cy="11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2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sp>
          <p:nvSpPr>
            <p:cNvPr id="71" name="矩形 70"/>
            <p:cNvSpPr/>
            <p:nvPr>
              <p:custDataLst>
                <p:tags r:id="rId42"/>
              </p:custDataLst>
            </p:nvPr>
          </p:nvSpPr>
          <p:spPr>
            <a:xfrm>
              <a:off x="7180" y="2189"/>
              <a:ext cx="2201" cy="58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accent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隐藏层层数</a:t>
              </a:r>
              <a:endParaRPr lang="zh-CN" altLang="en-US" b="1">
                <a:solidFill>
                  <a:schemeClr val="accent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cxnSp>
          <p:nvCxnSpPr>
            <p:cNvPr id="100" name="直接连接符 99"/>
            <p:cNvCxnSpPr/>
            <p:nvPr>
              <p:custDataLst>
                <p:tags r:id="rId43"/>
              </p:custDataLst>
            </p:nvPr>
          </p:nvCxnSpPr>
          <p:spPr>
            <a:xfrm flipV="1">
              <a:off x="8282" y="3970"/>
              <a:ext cx="0" cy="1022"/>
            </a:xfrm>
            <a:prstGeom prst="line">
              <a:avLst/>
            </a:prstGeom>
            <a:noFill/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7" name="组合 76"/>
          <p:cNvGrpSpPr/>
          <p:nvPr>
            <p:custDataLst>
              <p:tags r:id="rId44"/>
            </p:custDataLst>
          </p:nvPr>
        </p:nvGrpSpPr>
        <p:grpSpPr>
          <a:xfrm>
            <a:off x="7343140" y="1536065"/>
            <a:ext cx="1397000" cy="1926590"/>
            <a:chOff x="9822" y="2189"/>
            <a:chExt cx="2200" cy="3034"/>
          </a:xfrm>
        </p:grpSpPr>
        <p:sp>
          <p:nvSpPr>
            <p:cNvPr id="111" name="椭圆 110"/>
            <p:cNvSpPr/>
            <p:nvPr>
              <p:custDataLst>
                <p:tags r:id="rId45"/>
              </p:custDataLst>
            </p:nvPr>
          </p:nvSpPr>
          <p:spPr>
            <a:xfrm>
              <a:off x="10807" y="4993"/>
              <a:ext cx="231" cy="231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accent1"/>
              </a:solidFill>
            </a:ln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>
              <p:custDataLst>
                <p:tags r:id="rId46"/>
              </p:custDataLst>
            </p:nvPr>
          </p:nvSpPr>
          <p:spPr>
            <a:xfrm>
              <a:off x="10851" y="5037"/>
              <a:ext cx="142" cy="14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>
              <p:custDataLst>
                <p:tags r:id="rId47"/>
              </p:custDataLst>
            </p:nvPr>
          </p:nvSpPr>
          <p:spPr>
            <a:xfrm>
              <a:off x="9822" y="2958"/>
              <a:ext cx="2201" cy="11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32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sp>
          <p:nvSpPr>
            <p:cNvPr id="73" name="矩形 72"/>
            <p:cNvSpPr/>
            <p:nvPr>
              <p:custDataLst>
                <p:tags r:id="rId48"/>
              </p:custDataLst>
            </p:nvPr>
          </p:nvSpPr>
          <p:spPr>
            <a:xfrm>
              <a:off x="9822" y="2189"/>
              <a:ext cx="2201" cy="58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accent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隐藏层维度</a:t>
              </a:r>
              <a:endParaRPr lang="zh-CN" altLang="en-US" b="1">
                <a:solidFill>
                  <a:schemeClr val="accent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cxnSp>
          <p:nvCxnSpPr>
            <p:cNvPr id="108" name="直接连接符 107"/>
            <p:cNvCxnSpPr/>
            <p:nvPr>
              <p:custDataLst>
                <p:tags r:id="rId49"/>
              </p:custDataLst>
            </p:nvPr>
          </p:nvCxnSpPr>
          <p:spPr>
            <a:xfrm flipV="1">
              <a:off x="10924" y="3970"/>
              <a:ext cx="0" cy="1022"/>
            </a:xfrm>
            <a:prstGeom prst="line">
              <a:avLst/>
            </a:prstGeom>
            <a:noFill/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组合 78"/>
          <p:cNvGrpSpPr/>
          <p:nvPr>
            <p:custDataLst>
              <p:tags r:id="rId50"/>
            </p:custDataLst>
          </p:nvPr>
        </p:nvGrpSpPr>
        <p:grpSpPr>
          <a:xfrm>
            <a:off x="3914775" y="1663065"/>
            <a:ext cx="1397000" cy="1926590"/>
            <a:chOff x="7180" y="2189"/>
            <a:chExt cx="2200" cy="3034"/>
          </a:xfrm>
        </p:grpSpPr>
        <p:sp>
          <p:nvSpPr>
            <p:cNvPr id="80" name="椭圆 79"/>
            <p:cNvSpPr/>
            <p:nvPr>
              <p:custDataLst>
                <p:tags r:id="rId51"/>
              </p:custDataLst>
            </p:nvPr>
          </p:nvSpPr>
          <p:spPr>
            <a:xfrm>
              <a:off x="8165" y="4993"/>
              <a:ext cx="231" cy="231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accent1"/>
              </a:solidFill>
            </a:ln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>
              <p:custDataLst>
                <p:tags r:id="rId52"/>
              </p:custDataLst>
            </p:nvPr>
          </p:nvSpPr>
          <p:spPr>
            <a:xfrm>
              <a:off x="8209" y="5037"/>
              <a:ext cx="142" cy="14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>
              <p:custDataLst>
                <p:tags r:id="rId53"/>
              </p:custDataLst>
            </p:nvPr>
          </p:nvSpPr>
          <p:spPr>
            <a:xfrm>
              <a:off x="7180" y="2958"/>
              <a:ext cx="2201" cy="11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128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sp>
          <p:nvSpPr>
            <p:cNvPr id="84" name="矩形 83"/>
            <p:cNvSpPr/>
            <p:nvPr>
              <p:custDataLst>
                <p:tags r:id="rId54"/>
              </p:custDataLst>
            </p:nvPr>
          </p:nvSpPr>
          <p:spPr>
            <a:xfrm>
              <a:off x="7180" y="2189"/>
              <a:ext cx="2201" cy="58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chemeClr val="accent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序列长度</a:t>
              </a:r>
              <a:endParaRPr lang="zh-CN" altLang="en-US" b="1">
                <a:solidFill>
                  <a:schemeClr val="accent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cxnSp>
          <p:nvCxnSpPr>
            <p:cNvPr id="85" name="直接连接符 84"/>
            <p:cNvCxnSpPr/>
            <p:nvPr>
              <p:custDataLst>
                <p:tags r:id="rId55"/>
              </p:custDataLst>
            </p:nvPr>
          </p:nvCxnSpPr>
          <p:spPr>
            <a:xfrm flipV="1">
              <a:off x="8282" y="3970"/>
              <a:ext cx="0" cy="1022"/>
            </a:xfrm>
            <a:prstGeom prst="line">
              <a:avLst/>
            </a:prstGeom>
            <a:noFill/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4513580" y="94615"/>
            <a:ext cx="405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模型参数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 flipV="1">
            <a:off x="4404915" y="571500"/>
            <a:ext cx="8002905" cy="4000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57885" y="300355"/>
            <a:ext cx="3546475" cy="523240"/>
            <a:chOff x="833384" y="300264"/>
            <a:chExt cx="3090584" cy="523220"/>
          </a:xfrm>
        </p:grpSpPr>
        <p:sp>
          <p:nvSpPr>
            <p:cNvPr id="46" name="圆角矩形 4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833384" y="300264"/>
              <a:ext cx="2925679" cy="521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、深度学习模型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513580" y="94615"/>
            <a:ext cx="405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模型训练流程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任意多边形 28"/>
          <p:cNvSpPr/>
          <p:nvPr>
            <p:custDataLst>
              <p:tags r:id="rId1"/>
            </p:custDataLst>
          </p:nvPr>
        </p:nvSpPr>
        <p:spPr>
          <a:xfrm rot="10800000">
            <a:off x="8571548" y="4274185"/>
            <a:ext cx="3280410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8" h="324">
                <a:moveTo>
                  <a:pt x="0" y="0"/>
                </a:moveTo>
                <a:lnTo>
                  <a:pt x="2878" y="0"/>
                </a:lnTo>
                <a:lnTo>
                  <a:pt x="2878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35"/>
          <p:cNvSpPr/>
          <p:nvPr>
            <p:custDataLst>
              <p:tags r:id="rId2"/>
            </p:custDataLst>
          </p:nvPr>
        </p:nvSpPr>
        <p:spPr>
          <a:xfrm>
            <a:off x="11820843" y="4204335"/>
            <a:ext cx="226695" cy="346075"/>
          </a:xfrm>
          <a:custGeom>
            <a:avLst/>
            <a:gdLst>
              <a:gd name="connsiteX0" fmla="*/ 222587 w 228229"/>
              <a:gd name="connsiteY0" fmla="*/ 120936 h 260315"/>
              <a:gd name="connsiteX1" fmla="*/ 14943 w 228229"/>
              <a:gd name="connsiteY1" fmla="*/ 1017 h 260315"/>
              <a:gd name="connsiteX2" fmla="*/ 893 w 228229"/>
              <a:gd name="connsiteY2" fmla="*/ 4779 h 260315"/>
              <a:gd name="connsiteX3" fmla="*/ -488 w 228229"/>
              <a:gd name="connsiteY3" fmla="*/ 9875 h 260315"/>
              <a:gd name="connsiteX4" fmla="*/ -488 w 228229"/>
              <a:gd name="connsiteY4" fmla="*/ 249714 h 260315"/>
              <a:gd name="connsiteX5" fmla="*/ 9847 w 228229"/>
              <a:gd name="connsiteY5" fmla="*/ 259954 h 260315"/>
              <a:gd name="connsiteX6" fmla="*/ 14943 w 228229"/>
              <a:gd name="connsiteY6" fmla="*/ 258572 h 260315"/>
              <a:gd name="connsiteX7" fmla="*/ 222587 w 228229"/>
              <a:gd name="connsiteY7" fmla="*/ 138653 h 260315"/>
              <a:gd name="connsiteX8" fmla="*/ 226407 w 228229"/>
              <a:gd name="connsiteY8" fmla="*/ 124756 h 260315"/>
              <a:gd name="connsiteX9" fmla="*/ 222587 w 228229"/>
              <a:gd name="connsiteY9" fmla="*/ 120936 h 26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229" h="260315">
                <a:moveTo>
                  <a:pt x="222587" y="120936"/>
                </a:moveTo>
                <a:lnTo>
                  <a:pt x="14943" y="1017"/>
                </a:lnTo>
                <a:cubicBezTo>
                  <a:pt x="10018" y="-1822"/>
                  <a:pt x="3732" y="-136"/>
                  <a:pt x="893" y="4779"/>
                </a:cubicBezTo>
                <a:cubicBezTo>
                  <a:pt x="-2" y="6331"/>
                  <a:pt x="-479" y="8084"/>
                  <a:pt x="-488" y="9875"/>
                </a:cubicBezTo>
                <a:lnTo>
                  <a:pt x="-488" y="249714"/>
                </a:lnTo>
                <a:cubicBezTo>
                  <a:pt x="-459" y="255391"/>
                  <a:pt x="4170" y="259982"/>
                  <a:pt x="9847" y="259954"/>
                </a:cubicBezTo>
                <a:cubicBezTo>
                  <a:pt x="11637" y="259944"/>
                  <a:pt x="13390" y="259468"/>
                  <a:pt x="14943" y="258572"/>
                </a:cubicBezTo>
                <a:lnTo>
                  <a:pt x="222587" y="138653"/>
                </a:lnTo>
                <a:cubicBezTo>
                  <a:pt x="227483" y="135871"/>
                  <a:pt x="229188" y="129642"/>
                  <a:pt x="226407" y="124756"/>
                </a:cubicBezTo>
                <a:cubicBezTo>
                  <a:pt x="225502" y="123165"/>
                  <a:pt x="224178" y="121841"/>
                  <a:pt x="222587" y="12093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任意多边形 27"/>
          <p:cNvSpPr/>
          <p:nvPr>
            <p:custDataLst>
              <p:tags r:id="rId3"/>
            </p:custDataLst>
          </p:nvPr>
        </p:nvSpPr>
        <p:spPr>
          <a:xfrm rot="10800000">
            <a:off x="3062288" y="3288665"/>
            <a:ext cx="3394075" cy="119316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45" h="1879">
                <a:moveTo>
                  <a:pt x="390" y="0"/>
                </a:moveTo>
                <a:lnTo>
                  <a:pt x="3643" y="0"/>
                </a:lnTo>
                <a:lnTo>
                  <a:pt x="3643" y="2"/>
                </a:lnTo>
                <a:lnTo>
                  <a:pt x="4407" y="2"/>
                </a:lnTo>
                <a:cubicBezTo>
                  <a:pt x="4925" y="2"/>
                  <a:pt x="5345" y="422"/>
                  <a:pt x="5345" y="941"/>
                </a:cubicBezTo>
                <a:cubicBezTo>
                  <a:pt x="5345" y="1459"/>
                  <a:pt x="4925" y="1879"/>
                  <a:pt x="4407" y="1879"/>
                </a:cubicBezTo>
                <a:lnTo>
                  <a:pt x="3027" y="1879"/>
                </a:lnTo>
                <a:lnTo>
                  <a:pt x="3027" y="1877"/>
                </a:lnTo>
                <a:lnTo>
                  <a:pt x="2514" y="1877"/>
                </a:lnTo>
                <a:lnTo>
                  <a:pt x="0" y="1877"/>
                </a:lnTo>
                <a:lnTo>
                  <a:pt x="0" y="1553"/>
                </a:lnTo>
                <a:lnTo>
                  <a:pt x="2514" y="1553"/>
                </a:lnTo>
                <a:lnTo>
                  <a:pt x="3643" y="1553"/>
                </a:lnTo>
                <a:lnTo>
                  <a:pt x="3643" y="1555"/>
                </a:lnTo>
                <a:lnTo>
                  <a:pt x="4385" y="1555"/>
                </a:lnTo>
                <a:cubicBezTo>
                  <a:pt x="4725" y="1555"/>
                  <a:pt x="5000" y="1280"/>
                  <a:pt x="5000" y="941"/>
                </a:cubicBezTo>
                <a:cubicBezTo>
                  <a:pt x="5000" y="601"/>
                  <a:pt x="4725" y="326"/>
                  <a:pt x="4385" y="326"/>
                </a:cubicBezTo>
                <a:lnTo>
                  <a:pt x="1555" y="326"/>
                </a:lnTo>
                <a:lnTo>
                  <a:pt x="1555" y="327"/>
                </a:lnTo>
                <a:lnTo>
                  <a:pt x="390" y="327"/>
                </a:lnTo>
                <a:lnTo>
                  <a:pt x="390" y="324"/>
                </a:lnTo>
                <a:lnTo>
                  <a:pt x="390" y="3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>
            <p:custDataLst>
              <p:tags r:id="rId4"/>
            </p:custDataLst>
          </p:nvPr>
        </p:nvSpPr>
        <p:spPr>
          <a:xfrm rot="10800000">
            <a:off x="5071428" y="4274185"/>
            <a:ext cx="3616960" cy="20828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29" h="324">
                <a:moveTo>
                  <a:pt x="0" y="0"/>
                </a:moveTo>
                <a:lnTo>
                  <a:pt x="4929" y="0"/>
                </a:lnTo>
                <a:lnTo>
                  <a:pt x="4929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序号"/>
          <p:cNvSpPr/>
          <p:nvPr>
            <p:custDataLst>
              <p:tags r:id="rId5"/>
            </p:custDataLst>
          </p:nvPr>
        </p:nvSpPr>
        <p:spPr>
          <a:xfrm>
            <a:off x="4584383" y="413067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4</a:t>
            </a:r>
            <a:endParaRPr lang="en-US" altLang="zh-CN" sz="1400" b="1">
              <a:solidFill>
                <a:schemeClr val="accent4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1" name="任意多边形 40"/>
          <p:cNvSpPr/>
          <p:nvPr>
            <p:custDataLst>
              <p:tags r:id="rId6"/>
            </p:custDataLst>
          </p:nvPr>
        </p:nvSpPr>
        <p:spPr>
          <a:xfrm>
            <a:off x="6029008" y="2305685"/>
            <a:ext cx="3137535" cy="11918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41" h="1877">
                <a:moveTo>
                  <a:pt x="247" y="0"/>
                </a:moveTo>
                <a:lnTo>
                  <a:pt x="522" y="0"/>
                </a:lnTo>
                <a:lnTo>
                  <a:pt x="3728" y="0"/>
                </a:lnTo>
                <a:lnTo>
                  <a:pt x="4003" y="0"/>
                </a:lnTo>
                <a:cubicBezTo>
                  <a:pt x="4521" y="0"/>
                  <a:pt x="4941" y="420"/>
                  <a:pt x="4941" y="939"/>
                </a:cubicBezTo>
                <a:cubicBezTo>
                  <a:pt x="4941" y="1457"/>
                  <a:pt x="4521" y="1877"/>
                  <a:pt x="4003" y="1877"/>
                </a:cubicBezTo>
                <a:lnTo>
                  <a:pt x="3728" y="1877"/>
                </a:lnTo>
                <a:lnTo>
                  <a:pt x="2658" y="1877"/>
                </a:lnTo>
                <a:lnTo>
                  <a:pt x="2383" y="1877"/>
                </a:lnTo>
                <a:lnTo>
                  <a:pt x="2383" y="1874"/>
                </a:lnTo>
                <a:lnTo>
                  <a:pt x="0" y="1874"/>
                </a:lnTo>
                <a:lnTo>
                  <a:pt x="0" y="1550"/>
                </a:lnTo>
                <a:lnTo>
                  <a:pt x="2514" y="1550"/>
                </a:lnTo>
                <a:lnTo>
                  <a:pt x="2514" y="1553"/>
                </a:lnTo>
                <a:lnTo>
                  <a:pt x="2658" y="1553"/>
                </a:lnTo>
                <a:lnTo>
                  <a:pt x="3706" y="1553"/>
                </a:lnTo>
                <a:cubicBezTo>
                  <a:pt x="3722" y="1553"/>
                  <a:pt x="3738" y="1552"/>
                  <a:pt x="3753" y="1551"/>
                </a:cubicBezTo>
                <a:lnTo>
                  <a:pt x="3760" y="1551"/>
                </a:lnTo>
                <a:lnTo>
                  <a:pt x="3760" y="1553"/>
                </a:lnTo>
                <a:lnTo>
                  <a:pt x="3981" y="1553"/>
                </a:lnTo>
                <a:cubicBezTo>
                  <a:pt x="4321" y="1553"/>
                  <a:pt x="4596" y="1278"/>
                  <a:pt x="4596" y="939"/>
                </a:cubicBezTo>
                <a:cubicBezTo>
                  <a:pt x="4596" y="599"/>
                  <a:pt x="4321" y="324"/>
                  <a:pt x="3981" y="324"/>
                </a:cubicBezTo>
                <a:lnTo>
                  <a:pt x="3760" y="324"/>
                </a:lnTo>
                <a:lnTo>
                  <a:pt x="3760" y="326"/>
                </a:lnTo>
                <a:lnTo>
                  <a:pt x="3753" y="326"/>
                </a:lnTo>
                <a:cubicBezTo>
                  <a:pt x="3738" y="325"/>
                  <a:pt x="3722" y="324"/>
                  <a:pt x="3706" y="324"/>
                </a:cubicBezTo>
                <a:lnTo>
                  <a:pt x="522" y="324"/>
                </a:lnTo>
                <a:lnTo>
                  <a:pt x="247" y="324"/>
                </a:lnTo>
                <a:lnTo>
                  <a:pt x="2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序号"/>
          <p:cNvSpPr/>
          <p:nvPr>
            <p:custDataLst>
              <p:tags r:id="rId7"/>
            </p:custDataLst>
          </p:nvPr>
        </p:nvSpPr>
        <p:spPr>
          <a:xfrm>
            <a:off x="5842953" y="315722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3"/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 sz="1400" b="1">
              <a:solidFill>
                <a:schemeClr val="accent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8" name="任意多边形 47"/>
          <p:cNvSpPr/>
          <p:nvPr>
            <p:custDataLst>
              <p:tags r:id="rId8"/>
            </p:custDataLst>
          </p:nvPr>
        </p:nvSpPr>
        <p:spPr>
          <a:xfrm>
            <a:off x="144463" y="2305685"/>
            <a:ext cx="7200900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63" h="324">
                <a:moveTo>
                  <a:pt x="0" y="0"/>
                </a:moveTo>
                <a:lnTo>
                  <a:pt x="8763" y="0"/>
                </a:lnTo>
                <a:lnTo>
                  <a:pt x="8763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序号"/>
          <p:cNvSpPr/>
          <p:nvPr>
            <p:custDataLst>
              <p:tags r:id="rId9"/>
            </p:custDataLst>
          </p:nvPr>
        </p:nvSpPr>
        <p:spPr>
          <a:xfrm>
            <a:off x="7101523" y="217551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2</a:t>
            </a:r>
            <a:endParaRPr lang="en-US" altLang="zh-CN" sz="1400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0" name="序号"/>
          <p:cNvSpPr/>
          <p:nvPr>
            <p:custDataLst>
              <p:tags r:id="rId10"/>
            </p:custDataLst>
          </p:nvPr>
        </p:nvSpPr>
        <p:spPr>
          <a:xfrm>
            <a:off x="8202613" y="413067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5"/>
                </a:solidFill>
                <a:latin typeface="+mn-ea"/>
                <a:cs typeface="+mn-ea"/>
                <a:sym typeface="+mn-ea"/>
              </a:rPr>
              <a:t>5</a:t>
            </a:r>
            <a:endParaRPr lang="en-US" altLang="zh-CN" sz="1400" b="1">
              <a:solidFill>
                <a:schemeClr val="accent5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1" name="序号"/>
          <p:cNvSpPr/>
          <p:nvPr>
            <p:custDataLst>
              <p:tags r:id="rId11"/>
            </p:custDataLst>
          </p:nvPr>
        </p:nvSpPr>
        <p:spPr>
          <a:xfrm>
            <a:off x="3501073" y="216535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1</a:t>
            </a:r>
            <a:endParaRPr lang="en-US" altLang="zh-CN" sz="14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2772093" y="1675130"/>
            <a:ext cx="2093595" cy="4133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数据预处理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sp>
        <p:nvSpPr>
          <p:cNvPr id="75" name="矩形 74"/>
          <p:cNvSpPr/>
          <p:nvPr>
            <p:custDataLst>
              <p:tags r:id="rId13"/>
            </p:custDataLst>
          </p:nvPr>
        </p:nvSpPr>
        <p:spPr>
          <a:xfrm>
            <a:off x="6149975" y="1290955"/>
            <a:ext cx="2545715" cy="8350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将所有数据帧放入同一个列表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sp>
        <p:nvSpPr>
          <p:cNvPr id="76" name="矩形 75"/>
          <p:cNvSpPr/>
          <p:nvPr>
            <p:custDataLst>
              <p:tags r:id="rId14"/>
            </p:custDataLst>
          </p:nvPr>
        </p:nvSpPr>
        <p:spPr>
          <a:xfrm>
            <a:off x="4272280" y="5031740"/>
            <a:ext cx="1154430" cy="12477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前向传播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代价计算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梯度计算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优化器优化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algn="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7" name="矩形 76"/>
          <p:cNvSpPr/>
          <p:nvPr>
            <p:custDataLst>
              <p:tags r:id="rId15"/>
            </p:custDataLst>
          </p:nvPr>
        </p:nvSpPr>
        <p:spPr>
          <a:xfrm>
            <a:off x="6862445" y="5026025"/>
            <a:ext cx="3201670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当单帧判别正确率高于95%且再无明显模型性能提升时停止训练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8" name="矩形 77"/>
          <p:cNvSpPr/>
          <p:nvPr>
            <p:custDataLst>
              <p:tags r:id="rId16"/>
            </p:custDataLst>
          </p:nvPr>
        </p:nvSpPr>
        <p:spPr>
          <a:xfrm>
            <a:off x="3802063" y="4636135"/>
            <a:ext cx="2046605" cy="40767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训练循环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sp>
        <p:nvSpPr>
          <p:cNvPr id="79" name="矩形 78"/>
          <p:cNvSpPr/>
          <p:nvPr>
            <p:custDataLst>
              <p:tags r:id="rId17"/>
            </p:custDataLst>
          </p:nvPr>
        </p:nvSpPr>
        <p:spPr>
          <a:xfrm>
            <a:off x="7439343" y="4550410"/>
            <a:ext cx="2046605" cy="40767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训练停止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sp>
        <p:nvSpPr>
          <p:cNvPr id="80" name="矩形 79"/>
          <p:cNvSpPr/>
          <p:nvPr>
            <p:custDataLst>
              <p:tags r:id="rId18"/>
            </p:custDataLst>
          </p:nvPr>
        </p:nvSpPr>
        <p:spPr>
          <a:xfrm>
            <a:off x="4646295" y="3611880"/>
            <a:ext cx="2948305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使用交叉熵损失函数Adam优化器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81" name="矩形 80"/>
          <p:cNvSpPr/>
          <p:nvPr>
            <p:custDataLst>
              <p:tags r:id="rId19"/>
            </p:custDataLst>
          </p:nvPr>
        </p:nvSpPr>
        <p:spPr>
          <a:xfrm>
            <a:off x="5177473" y="2569210"/>
            <a:ext cx="1824355" cy="5308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生成数据加载器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555" y="1031875"/>
            <a:ext cx="10582910" cy="945515"/>
          </a:xfrm>
        </p:spPr>
        <p:txBody>
          <a:bodyPr/>
          <a:p>
            <a:r>
              <a:rPr lang="zh-CN" altLang="en-US" sz="320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其中，</a:t>
            </a:r>
            <a:r>
              <a:rPr lang="zh-CN" altLang="en-US" sz="32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数据预处理</a:t>
            </a:r>
            <a:r>
              <a:rPr lang="zh-CN" altLang="en-US" sz="320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主要分为以下五个步骤</a:t>
            </a:r>
            <a:endParaRPr lang="zh-CN" altLang="en-US" sz="3200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4404915" y="571500"/>
            <a:ext cx="8002905" cy="4000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57885" y="300355"/>
            <a:ext cx="3546475" cy="523240"/>
            <a:chOff x="833384" y="300264"/>
            <a:chExt cx="3090584" cy="523220"/>
          </a:xfrm>
        </p:grpSpPr>
        <p:sp>
          <p:nvSpPr>
            <p:cNvPr id="46" name="圆角矩形 4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833384" y="300264"/>
              <a:ext cx="2925679" cy="521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、深度学习模型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513580" y="94615"/>
            <a:ext cx="4819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模型训练流程</a:t>
            </a:r>
            <a:r>
              <a:rPr lang="en-US" altLang="zh-CN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——</a:t>
            </a: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数据预处理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70" y="1977390"/>
            <a:ext cx="101511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频谱处理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峰值提取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峰值间隔周期计算与数据帧长度同步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数据间采样率同步与数据间数据帧长度同步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数据间特征提取，维度数统一与数据集生成</a:t>
            </a:r>
            <a:endParaRPr lang="zh-CN" altLang="en-US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4404915" y="571500"/>
            <a:ext cx="8002905" cy="4000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57885" y="300355"/>
            <a:ext cx="3546475" cy="523240"/>
            <a:chOff x="833384" y="300264"/>
            <a:chExt cx="3090584" cy="523220"/>
          </a:xfrm>
        </p:grpSpPr>
        <p:sp>
          <p:nvSpPr>
            <p:cNvPr id="13" name="圆角矩形 1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"/>
            <p:cNvSpPr>
              <a:spLocks noChangeArrowheads="1"/>
            </p:cNvSpPr>
            <p:nvPr/>
          </p:nvSpPr>
          <p:spPr bwMode="auto">
            <a:xfrm>
              <a:off x="833384" y="300264"/>
              <a:ext cx="2925679" cy="521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、深度学习模型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07840" y="98425"/>
            <a:ext cx="8002905" cy="940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模型训练流程</a:t>
            </a:r>
            <a:r>
              <a:rPr lang="en-US" altLang="zh-CN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——</a:t>
            </a:r>
            <a:r>
              <a:rPr lang="zh-CN" altLang="en-US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数据预处理</a:t>
            </a:r>
            <a:r>
              <a:rPr lang="en-US" altLang="zh-CN" sz="28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(DataPreProcess.DataPreProcessor().mainProcess())</a:t>
            </a:r>
            <a:endParaRPr lang="en-US" altLang="zh-CN" sz="28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45160" y="1667510"/>
            <a:ext cx="11026775" cy="789305"/>
            <a:chOff x="2023" y="3424"/>
            <a:chExt cx="15031" cy="889"/>
          </a:xfrm>
        </p:grpSpPr>
        <p:sp>
          <p:nvSpPr>
            <p:cNvPr id="58" name="燕尾形 57"/>
            <p:cNvSpPr/>
            <p:nvPr>
              <p:custDataLst>
                <p:tags r:id="rId1"/>
              </p:custDataLst>
            </p:nvPr>
          </p:nvSpPr>
          <p:spPr bwMode="auto">
            <a:xfrm>
              <a:off x="2023" y="3443"/>
              <a:ext cx="5274" cy="855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数据读取</a:t>
              </a:r>
              <a:endPara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ea"/>
                </a:rPr>
                <a:t>read_data()</a:t>
              </a:r>
              <a:endParaRPr lang="en-US" altLang="zh-CN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endParaRPr>
            </a:p>
          </p:txBody>
        </p:sp>
        <p:sp>
          <p:nvSpPr>
            <p:cNvPr id="59" name="燕尾形 58"/>
            <p:cNvSpPr/>
            <p:nvPr>
              <p:custDataLst>
                <p:tags r:id="rId2"/>
              </p:custDataLst>
            </p:nvPr>
          </p:nvSpPr>
          <p:spPr bwMode="auto">
            <a:xfrm>
              <a:off x="7016" y="3459"/>
              <a:ext cx="5147" cy="855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三路电压电流</a:t>
              </a:r>
              <a:r>
                <a:rPr lang="zh-CN" altLang="en-US" sz="1200" b="1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180Hz高通滤波</a:t>
              </a:r>
              <a:endPara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  <a:p>
              <a:pPr algn="ctr" defTabSz="457200"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Befilted()</a:t>
              </a:r>
              <a:endParaRPr lang="en-US" altLang="zh-CN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</p:txBody>
        </p:sp>
        <p:sp>
          <p:nvSpPr>
            <p:cNvPr id="60" name="燕尾形 59"/>
            <p:cNvSpPr/>
            <p:nvPr>
              <p:custDataLst>
                <p:tags r:id="rId3"/>
              </p:custDataLst>
            </p:nvPr>
          </p:nvSpPr>
          <p:spPr bwMode="auto">
            <a:xfrm>
              <a:off x="11908" y="3424"/>
              <a:ext cx="5147" cy="855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三路电压电流</a:t>
              </a:r>
              <a:endPara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50Hz,150Hz,150Hz, 60Hz,120Hz,180Hz </a:t>
              </a:r>
              <a:endPara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窄带滤波</a:t>
              </a:r>
              <a:endPara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flipH="1">
            <a:off x="202565" y="881380"/>
            <a:ext cx="1098550" cy="788670"/>
            <a:chOff x="-83" y="1297"/>
            <a:chExt cx="2479" cy="1788"/>
          </a:xfrm>
        </p:grpSpPr>
        <p:sp>
          <p:nvSpPr>
            <p:cNvPr id="62" name="Freeform 10"/>
            <p:cNvSpPr>
              <a:spLocks noEditPoints="1"/>
            </p:cNvSpPr>
            <p:nvPr/>
          </p:nvSpPr>
          <p:spPr bwMode="auto">
            <a:xfrm flipH="1">
              <a:off x="-83" y="1905"/>
              <a:ext cx="390" cy="387"/>
            </a:xfrm>
            <a:custGeom>
              <a:avLst/>
              <a:gdLst>
                <a:gd name="T0" fmla="*/ 173 w 346"/>
                <a:gd name="T1" fmla="*/ 0 h 346"/>
                <a:gd name="T2" fmla="*/ 346 w 346"/>
                <a:gd name="T3" fmla="*/ 173 h 346"/>
                <a:gd name="T4" fmla="*/ 173 w 346"/>
                <a:gd name="T5" fmla="*/ 346 h 346"/>
                <a:gd name="T6" fmla="*/ 0 w 346"/>
                <a:gd name="T7" fmla="*/ 173 h 346"/>
                <a:gd name="T8" fmla="*/ 173 w 346"/>
                <a:gd name="T9" fmla="*/ 0 h 346"/>
                <a:gd name="T10" fmla="*/ 277 w 346"/>
                <a:gd name="T11" fmla="*/ 176 h 346"/>
                <a:gd name="T12" fmla="*/ 204 w 346"/>
                <a:gd name="T13" fmla="*/ 218 h 346"/>
                <a:gd name="T14" fmla="*/ 131 w 346"/>
                <a:gd name="T15" fmla="*/ 260 h 346"/>
                <a:gd name="T16" fmla="*/ 131 w 346"/>
                <a:gd name="T17" fmla="*/ 176 h 346"/>
                <a:gd name="T18" fmla="*/ 131 w 346"/>
                <a:gd name="T19" fmla="*/ 92 h 346"/>
                <a:gd name="T20" fmla="*/ 204 w 346"/>
                <a:gd name="T21" fmla="*/ 134 h 346"/>
                <a:gd name="T22" fmla="*/ 277 w 346"/>
                <a:gd name="T23" fmla="*/ 17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268" y="0"/>
                    <a:pt x="346" y="77"/>
                    <a:pt x="346" y="173"/>
                  </a:cubicBezTo>
                  <a:cubicBezTo>
                    <a:pt x="346" y="268"/>
                    <a:pt x="268" y="346"/>
                    <a:pt x="173" y="346"/>
                  </a:cubicBezTo>
                  <a:cubicBezTo>
                    <a:pt x="77" y="346"/>
                    <a:pt x="0" y="268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  <a:moveTo>
                    <a:pt x="277" y="176"/>
                  </a:moveTo>
                  <a:lnTo>
                    <a:pt x="204" y="218"/>
                  </a:lnTo>
                  <a:lnTo>
                    <a:pt x="131" y="260"/>
                  </a:lnTo>
                  <a:lnTo>
                    <a:pt x="131" y="176"/>
                  </a:lnTo>
                  <a:lnTo>
                    <a:pt x="131" y="92"/>
                  </a:lnTo>
                  <a:lnTo>
                    <a:pt x="204" y="134"/>
                  </a:lnTo>
                  <a:lnTo>
                    <a:pt x="277" y="176"/>
                  </a:lnTo>
                  <a:close/>
                </a:path>
              </a:pathLst>
            </a:custGeom>
            <a:solidFill>
              <a:srgbClr val="50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606" y="1297"/>
              <a:ext cx="1790" cy="1788"/>
              <a:chOff x="1314269" y="3137941"/>
              <a:chExt cx="1907896" cy="1906222"/>
            </a:xfrm>
          </p:grpSpPr>
          <p:sp>
            <p:nvSpPr>
              <p:cNvPr id="64" name="Oval 6"/>
              <p:cNvSpPr>
                <a:spLocks noChangeArrowheads="1"/>
              </p:cNvSpPr>
              <p:nvPr/>
            </p:nvSpPr>
            <p:spPr bwMode="auto">
              <a:xfrm flipH="1">
                <a:off x="1314269" y="3137941"/>
                <a:ext cx="1907896" cy="19062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Oval 14"/>
              <p:cNvSpPr>
                <a:spLocks noChangeArrowheads="1"/>
              </p:cNvSpPr>
              <p:nvPr/>
            </p:nvSpPr>
            <p:spPr bwMode="auto">
              <a:xfrm flipH="1">
                <a:off x="1455418" y="3277458"/>
                <a:ext cx="1625600" cy="1625600"/>
              </a:xfrm>
              <a:prstGeom prst="ellipse">
                <a:avLst/>
              </a:prstGeom>
              <a:solidFill>
                <a:srgbClr val="005CA7"/>
              </a:solidFill>
              <a:ln w="57150" cap="flat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200">
                  <a:solidFill>
                    <a:schemeClr val="tx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TextBox 14"/>
              <p:cNvSpPr txBox="1"/>
              <p:nvPr/>
            </p:nvSpPr>
            <p:spPr>
              <a:xfrm flipH="1">
                <a:off x="1454806" y="3616763"/>
                <a:ext cx="1460366" cy="963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 dirty="0" smtClean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2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8" name="文本框 67"/>
          <p:cNvSpPr txBox="1"/>
          <p:nvPr/>
        </p:nvSpPr>
        <p:spPr>
          <a:xfrm>
            <a:off x="1433830" y="1035685"/>
            <a:ext cx="5742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Step 1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：频谱处理</a:t>
            </a:r>
            <a:endParaRPr lang="zh-CN" altLang="en-US" sz="20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203200" y="2491105"/>
            <a:ext cx="1098550" cy="788670"/>
            <a:chOff x="-83" y="1297"/>
            <a:chExt cx="2479" cy="1788"/>
          </a:xfrm>
        </p:grpSpPr>
        <p:sp>
          <p:nvSpPr>
            <p:cNvPr id="70" name="Freeform 10"/>
            <p:cNvSpPr>
              <a:spLocks noEditPoints="1"/>
            </p:cNvSpPr>
            <p:nvPr/>
          </p:nvSpPr>
          <p:spPr bwMode="auto">
            <a:xfrm flipH="1">
              <a:off x="-83" y="1905"/>
              <a:ext cx="390" cy="387"/>
            </a:xfrm>
            <a:custGeom>
              <a:avLst/>
              <a:gdLst>
                <a:gd name="T0" fmla="*/ 173 w 346"/>
                <a:gd name="T1" fmla="*/ 0 h 346"/>
                <a:gd name="T2" fmla="*/ 346 w 346"/>
                <a:gd name="T3" fmla="*/ 173 h 346"/>
                <a:gd name="T4" fmla="*/ 173 w 346"/>
                <a:gd name="T5" fmla="*/ 346 h 346"/>
                <a:gd name="T6" fmla="*/ 0 w 346"/>
                <a:gd name="T7" fmla="*/ 173 h 346"/>
                <a:gd name="T8" fmla="*/ 173 w 346"/>
                <a:gd name="T9" fmla="*/ 0 h 346"/>
                <a:gd name="T10" fmla="*/ 277 w 346"/>
                <a:gd name="T11" fmla="*/ 176 h 346"/>
                <a:gd name="T12" fmla="*/ 204 w 346"/>
                <a:gd name="T13" fmla="*/ 218 h 346"/>
                <a:gd name="T14" fmla="*/ 131 w 346"/>
                <a:gd name="T15" fmla="*/ 260 h 346"/>
                <a:gd name="T16" fmla="*/ 131 w 346"/>
                <a:gd name="T17" fmla="*/ 176 h 346"/>
                <a:gd name="T18" fmla="*/ 131 w 346"/>
                <a:gd name="T19" fmla="*/ 92 h 346"/>
                <a:gd name="T20" fmla="*/ 204 w 346"/>
                <a:gd name="T21" fmla="*/ 134 h 346"/>
                <a:gd name="T22" fmla="*/ 277 w 346"/>
                <a:gd name="T23" fmla="*/ 17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268" y="0"/>
                    <a:pt x="346" y="77"/>
                    <a:pt x="346" y="173"/>
                  </a:cubicBezTo>
                  <a:cubicBezTo>
                    <a:pt x="346" y="268"/>
                    <a:pt x="268" y="346"/>
                    <a:pt x="173" y="346"/>
                  </a:cubicBezTo>
                  <a:cubicBezTo>
                    <a:pt x="77" y="346"/>
                    <a:pt x="0" y="268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  <a:moveTo>
                    <a:pt x="277" y="176"/>
                  </a:moveTo>
                  <a:lnTo>
                    <a:pt x="204" y="218"/>
                  </a:lnTo>
                  <a:lnTo>
                    <a:pt x="131" y="260"/>
                  </a:lnTo>
                  <a:lnTo>
                    <a:pt x="131" y="176"/>
                  </a:lnTo>
                  <a:lnTo>
                    <a:pt x="131" y="92"/>
                  </a:lnTo>
                  <a:lnTo>
                    <a:pt x="204" y="134"/>
                  </a:lnTo>
                  <a:lnTo>
                    <a:pt x="277" y="176"/>
                  </a:lnTo>
                  <a:close/>
                </a:path>
              </a:pathLst>
            </a:custGeom>
            <a:solidFill>
              <a:srgbClr val="50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606" y="1297"/>
              <a:ext cx="1790" cy="1788"/>
              <a:chOff x="1314269" y="3137941"/>
              <a:chExt cx="1907896" cy="1906222"/>
            </a:xfrm>
          </p:grpSpPr>
          <p:sp>
            <p:nvSpPr>
              <p:cNvPr id="72" name="Oval 6"/>
              <p:cNvSpPr>
                <a:spLocks noChangeArrowheads="1"/>
              </p:cNvSpPr>
              <p:nvPr/>
            </p:nvSpPr>
            <p:spPr bwMode="auto">
              <a:xfrm flipH="1">
                <a:off x="1314269" y="3137941"/>
                <a:ext cx="1907896" cy="19062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Oval 14"/>
              <p:cNvSpPr>
                <a:spLocks noChangeArrowheads="1"/>
              </p:cNvSpPr>
              <p:nvPr/>
            </p:nvSpPr>
            <p:spPr bwMode="auto">
              <a:xfrm flipH="1">
                <a:off x="1455418" y="3277458"/>
                <a:ext cx="1625600" cy="1625600"/>
              </a:xfrm>
              <a:prstGeom prst="ellipse">
                <a:avLst/>
              </a:prstGeom>
              <a:solidFill>
                <a:srgbClr val="005CA7"/>
              </a:solidFill>
              <a:ln w="57150" cap="flat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200">
                  <a:solidFill>
                    <a:schemeClr val="tx2"/>
                  </a:solidFill>
                  <a:latin typeface="Lifeline JL" panose="00000400000000000000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Box 14"/>
              <p:cNvSpPr txBox="1"/>
              <p:nvPr/>
            </p:nvSpPr>
            <p:spPr>
              <a:xfrm flipH="1">
                <a:off x="1454806" y="3616763"/>
                <a:ext cx="1460366" cy="963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 dirty="0" smtClean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2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文本框 74"/>
          <p:cNvSpPr txBox="1"/>
          <p:nvPr/>
        </p:nvSpPr>
        <p:spPr>
          <a:xfrm>
            <a:off x="1434465" y="2645410"/>
            <a:ext cx="5742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Step 2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：峰值提取</a:t>
            </a:r>
            <a:r>
              <a:rPr lang="en-US" altLang="zh-CN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getTermPeaks</a:t>
            </a:r>
            <a:r>
              <a:rPr lang="en-US" altLang="zh-CN" sz="20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()</a:t>
            </a:r>
            <a:endParaRPr lang="en-US" altLang="zh-CN" sz="20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7" name="燕尾形 76"/>
          <p:cNvSpPr/>
          <p:nvPr>
            <p:custDataLst>
              <p:tags r:id="rId4"/>
            </p:custDataLst>
          </p:nvPr>
        </p:nvSpPr>
        <p:spPr bwMode="auto">
          <a:xfrm>
            <a:off x="553085" y="3233420"/>
            <a:ext cx="3869055" cy="78740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获取数据一路电压数据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ea"/>
            </a:endParaRPr>
          </a:p>
        </p:txBody>
      </p:sp>
      <p:sp>
        <p:nvSpPr>
          <p:cNvPr id="78" name="燕尾形 77"/>
          <p:cNvSpPr/>
          <p:nvPr>
            <p:custDataLst>
              <p:tags r:id="rId5"/>
            </p:custDataLst>
          </p:nvPr>
        </p:nvSpPr>
        <p:spPr bwMode="auto">
          <a:xfrm>
            <a:off x="4215765" y="3248025"/>
            <a:ext cx="3775710" cy="78740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>
              <a:defRPr/>
            </a:pPr>
            <a:r>
              <a:rPr lang="zh-CN" altLang="en-US" sz="1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依次进行标准化，</a:t>
            </a:r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限幅为2标准化</a:t>
            </a:r>
            <a:endParaRPr lang="zh-CN" altLang="en-US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9" name="燕尾形 78"/>
          <p:cNvSpPr/>
          <p:nvPr>
            <p:custDataLst>
              <p:tags r:id="rId6"/>
            </p:custDataLst>
          </p:nvPr>
        </p:nvSpPr>
        <p:spPr bwMode="auto">
          <a:xfrm>
            <a:off x="7804785" y="3215640"/>
            <a:ext cx="3775710" cy="787400"/>
          </a:xfrm>
          <a:prstGeom prst="chevron">
            <a:avLst/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进行</a:t>
            </a: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傅里叶变换，</a:t>
            </a:r>
            <a:r>
              <a:rPr lang="zh-CN" altLang="en-US" sz="1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在期望频率范围内</a:t>
            </a:r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获取最高能量频率作为基准频率</a:t>
            </a:r>
            <a:endParaRPr lang="zh-CN" altLang="en-US" sz="1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4215765" y="4625975"/>
            <a:ext cx="7364730" cy="819785"/>
            <a:chOff x="6639" y="6759"/>
            <a:chExt cx="11598" cy="1291"/>
          </a:xfrm>
        </p:grpSpPr>
        <p:sp>
          <p:nvSpPr>
            <p:cNvPr id="81" name="燕尾形 80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6639" y="6810"/>
              <a:ext cx="5946" cy="1240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457200">
                <a:defRPr/>
              </a:pPr>
              <a:r>
                <a:rPr lang="zh-CN" altLang="en-US" sz="1200" b="1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Prominence=0.1</a:t>
              </a:r>
              <a:r>
                <a:rPr lang="en-US" altLang="zh-CN" sz="1200" b="1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	</a:t>
              </a:r>
              <a:r>
                <a:rPr lang="zh-CN" altLang="en-US" sz="1200" b="1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Height=0</a:t>
              </a:r>
              <a:endPara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  <a:p>
              <a:pPr algn="ctr" defTabSz="457200">
                <a:defRPr/>
              </a:pPr>
              <a:r>
                <a:rPr lang="zh-CN" altLang="en-US" sz="1200" b="1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Distance = 基准频率 *基准频率重要性权重</a:t>
              </a:r>
              <a:endPara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  <a:p>
              <a:pPr algn="ctr" defTabSz="457200">
                <a:defRPr/>
              </a:pPr>
              <a:r>
                <a:rPr lang="zh-CN" altLang="en-US" sz="1200" b="1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获取峰值</a:t>
              </a:r>
              <a:endPara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</p:txBody>
        </p:sp>
        <p:sp>
          <p:nvSpPr>
            <p:cNvPr id="82" name="燕尾形 81"/>
            <p:cNvSpPr/>
            <p:nvPr>
              <p:custDataLst>
                <p:tags r:id="rId8"/>
              </p:custDataLst>
            </p:nvPr>
          </p:nvSpPr>
          <p:spPr bwMode="auto">
            <a:xfrm flipH="1">
              <a:off x="12291" y="6759"/>
              <a:ext cx="5946" cy="1240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依次进行</a:t>
              </a:r>
              <a:r>
                <a:rPr lang="zh-CN" altLang="en-US" sz="12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Savgol滤波器l平滑标准化</a:t>
              </a:r>
              <a:endParaRPr lang="zh-CN" altLang="en-US" sz="1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615950" y="4625975"/>
            <a:ext cx="2510155" cy="1076960"/>
          </a:xfrm>
          <a:prstGeom prst="roundRect">
            <a:avLst/>
          </a:prstGeom>
          <a:solidFill>
            <a:srgbClr val="005CA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设定超参数</a:t>
            </a:r>
            <a:endParaRPr lang="zh-CN" altLang="en-US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峰值间隔的期望最小频率(Hz)</a:t>
            </a:r>
            <a:endParaRPr lang="zh-CN" altLang="en-US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峰值间隔的期望最大频率(Hz)</a:t>
            </a:r>
            <a:endParaRPr lang="zh-CN" altLang="en-US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zh-CN" altLang="en-US" sz="1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基准频率重要性权重</a:t>
            </a:r>
            <a:endParaRPr lang="zh-CN" altLang="en-US" sz="1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84" name="曲线连接符 83"/>
          <p:cNvCxnSpPr>
            <a:stCxn id="83" idx="0"/>
            <a:endCxn id="79" idx="2"/>
          </p:cNvCxnSpPr>
          <p:nvPr/>
        </p:nvCxnSpPr>
        <p:spPr>
          <a:xfrm rot="16200000">
            <a:off x="5372100" y="502285"/>
            <a:ext cx="622935" cy="7624445"/>
          </a:xfrm>
          <a:prstGeom prst="curvedConnector3">
            <a:avLst>
              <a:gd name="adj1" fmla="val 49949"/>
            </a:avLst>
          </a:prstGeom>
          <a:ln w="38100" cmpd="sng">
            <a:solidFill>
              <a:srgbClr val="00206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0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0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1065_4*m_h_f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065_4*m_h_a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065_4*m_h_a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065_4*m_h_f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22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5_4*m_h_a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05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06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07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08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09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10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1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2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3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4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5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6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7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8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19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2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20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21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22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23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24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25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26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27.xml><?xml version="1.0" encoding="utf-8"?>
<p:tagLst xmlns:p="http://schemas.openxmlformats.org/presentationml/2006/main">
  <p:tag name="KSO_WM_DIAGRAM_VIRTUALLY_FRAME" val="{&quot;height&quot;:346.61582677165353,&quot;left&quot;:97.92023622047245,&quot;top&quot;:132.09299212598427,&quot;width&quot;:764.1595275590552}"/>
</p:tagLst>
</file>

<file path=ppt/tags/tag1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0939_3*m_h_f*1_3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0"/>
  <p:tag name="KSO_WM_UNIT_PRESET_TEXT" val="输入你的智能图形项正文&#10;请尽量言简意赅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30939_3*m_h_f*1_1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UNIT_VALUE" val="65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输入你的智能图形项正文&#10;请尽量言简意赅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30939_3*m_h_f*1_2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0"/>
  <p:tag name="KSO_WM_UNIT_PRESET_TEXT" val="输入你的智能图形项正文&#10;请尽量言简意赅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3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3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solid&quot;:{&quot;brightness&quot;:0,&quot;colorType&quot;:1,&quot;foreColorIndex&quot;:7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DIAGRAM_USE_COLOR_VALUE" val="{&quot;color_scheme&quot;:1,&quot;color_type&quot;:1,&quot;theme_color_indexes&quot;:[]}"/>
</p:tagLst>
</file>

<file path=ppt/tags/tag1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3_1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i"/>
  <p:tag name="KSO_WM_UNIT_INDEX" val="1_3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.800000011920929,&quot;colorType&quot;:1,&quot;foreColorIndex&quot;:7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DIAGRAM_USE_COLOR_VALUE" val="{&quot;color_scheme&quot;:1,&quot;color_type&quot;:1,&quot;theme_color_indexes&quot;:[]}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3_4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3_4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7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3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3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7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7"/>
  <p:tag name="KSO_WM_DIAGRAM_USE_COLOR_VALUE" val="{&quot;color_scheme&quot;:1,&quot;color_type&quot;:1,&quot;theme_color_indexes&quot;:[]}"/>
</p:tagLst>
</file>

<file path=ppt/tags/tag1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4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4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solid&quot;:{&quot;brightness&quot;:0,&quot;colorType&quot;:1,&quot;foreColorIndex&quot;:8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4_1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i"/>
  <p:tag name="KSO_WM_UNIT_INDEX" val="1_4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800000011920929,&quot;colorType&quot;:1,&quot;foreColorIndex&quot;:7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4_4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4_4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4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4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8"/>
  <p:tag name="KSO_WM_DIAGRAM_USE_COLOR_VALUE" val="{&quot;color_scheme&quot;:1,&quot;color_type&quot;:1,&quot;theme_color_indexes&quot;:[]}"/>
</p:tagLst>
</file>

<file path=ppt/tags/tag1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1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1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1_1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i"/>
  <p:tag name="KSO_WM_UNIT_INDEX" val="1_1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.800000011920929,&quot;colorType&quot;:1,&quot;foreColorIndex&quot;:5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1_4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1_4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1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1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2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2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solid&quot;:{&quot;brightness&quot;:0,&quot;colorType&quot;:1,&quot;foreColorIndex&quot;:6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2_1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i"/>
  <p:tag name="KSO_WM_UNIT_INDEX" val="1_2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.800000011920929,&quot;colorType&quot;:1,&quot;foreColorIndex&quot;:6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1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2_4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2_4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6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m_h_i*1_2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2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6"/>
  <p:tag name="KSO_WM_DIAGRAM_USE_COLOR_VALUE" val="{&quot;color_scheme&quot;:1,&quot;color_type&quot;:1,&quot;theme_color_indexes&quot;:[]}"/>
</p:tagLst>
</file>

<file path=ppt/tags/tag1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0939_3*m_h_f*1_3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36.9249969482422,&quot;left&quot;:15.850027163047525,&quot;top&quot;:91.65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0"/>
  <p:tag name="KSO_WM_UNIT_PRESET_TEXT" val="输入你的智能图形项正文&#10;请尽量言简意赅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8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49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5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50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51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52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53.xml><?xml version="1.0" encoding="utf-8"?>
<p:tagLst xmlns:p="http://schemas.openxmlformats.org/presentationml/2006/main">
  <p:tag name="KSO_WM_DIAGRAM_VIRTUALLY_FRAME" val="{&quot;height&quot;:417.1068503937008,&quot;left&quot;:76.77173228346456,&quot;top&quot;:125.35,&quot;width&quot;:772.2493700787402}"/>
</p:tagLst>
</file>

<file path=ppt/tags/tag154.xml><?xml version="1.0" encoding="utf-8"?>
<p:tagLst xmlns:p="http://schemas.openxmlformats.org/presentationml/2006/main">
  <p:tag name="KSO_WM_DIAGRAM_VIRTUALLY_FRAME" val="{&quot;height&quot;:417.1068503937008,&quot;left&quot;:76.77173228346456,&quot;top&quot;:125.35,&quot;width&quot;:772.2493700787402}"/>
</p:tagLst>
</file>

<file path=ppt/tags/tag155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56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57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58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59.xml><?xml version="1.0" encoding="utf-8"?>
<p:tagLst xmlns:p="http://schemas.openxmlformats.org/presentationml/2006/main">
  <p:tag name="KSO_WM_DIAGRAM_VIRTUALLY_FRAME" val="{&quot;height&quot;:417.1068503937008,&quot;left&quot;:76.77173228346456,&quot;top&quot;:125.35,&quot;width&quot;:772.2493700787402}"/>
</p:tagLst>
</file>

<file path=ppt/tags/tag16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60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61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62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63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64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65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66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67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68.xml><?xml version="1.0" encoding="utf-8"?>
<p:tagLst xmlns:p="http://schemas.openxmlformats.org/presentationml/2006/main">
  <p:tag name="KSO_WM_DIAGRAM_VIRTUALLY_FRAME" val="{&quot;height&quot;:417.1068503937008,&quot;left&quot;:76.77173228346456,&quot;top&quot;:125.35,&quot;width&quot;:772.2493700787402}"/>
</p:tagLst>
</file>

<file path=ppt/tags/tag169.xml><?xml version="1.0" encoding="utf-8"?>
<p:tagLst xmlns:p="http://schemas.openxmlformats.org/presentationml/2006/main">
  <p:tag name="KSO_WM_DIAGRAM_VIRTUALLY_FRAME" val="{&quot;height&quot;:417.1068503937008,&quot;left&quot;:76.77173228346456,&quot;top&quot;:125.35,&quot;width&quot;:772.2493700787402}"/>
</p:tagLst>
</file>

<file path=ppt/tags/tag17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70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71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72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73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74.xml><?xml version="1.0" encoding="utf-8"?>
<p:tagLst xmlns:p="http://schemas.openxmlformats.org/presentationml/2006/main">
  <p:tag name="KSO_WM_DIAGRAM_VIRTUALLY_FRAME" val="{&quot;height&quot;:417.1068503937008,&quot;left&quot;:76.77173228346456,&quot;top&quot;:125.35,&quot;width&quot;:772.2493700787402}"/>
</p:tagLst>
</file>

<file path=ppt/tags/tag175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76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77.xml><?xml version="1.0" encoding="utf-8"?>
<p:tagLst xmlns:p="http://schemas.openxmlformats.org/presentationml/2006/main">
  <p:tag name="KSO_WM_DIAGRAM_VIRTUALLY_FRAME" val="{&quot;height&quot;:417.15,&quot;left&quot;:44.72322834645668,&quot;top&quot;:125.35,&quot;width&quot;:804.297874015748}"/>
</p:tagLst>
</file>

<file path=ppt/tags/tag178.xml><?xml version="1.0" encoding="utf-8"?>
<p:tagLst xmlns:p="http://schemas.openxmlformats.org/presentationml/2006/main">
  <p:tag name="resource_record_key" val="{&quot;70&quot;:[3320075,3314135,3314147,3314629,3312359]}"/>
  <p:tag name="commondata" val="eyJoZGlkIjoiYWVjYTAzZGRhYjQ2OTljZGU5NzJiZDE4NjQ4OTFjMjkifQ=="/>
</p:tagLst>
</file>

<file path=ppt/tags/tag18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19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0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1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2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3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4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5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6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7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8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29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3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30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2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2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0.2199999988079071,&quot;colorType&quot;:1,&quot;foreColorIndex&quot;:5,&quot;pos&quot;:0.009999999776482582,&quot;transparency&quot;:0},{&quot;brightness&quot;:-0.09000000357627869,&quot;colorType&quot;:1,&quot;foreColorIndex&quot;:5,&quot;pos&quot;:0.779999971389770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3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3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0.4000000059604645,&quot;colorType&quot;:1,&quot;foreColorIndex&quot;:5,&quot;pos&quot;:0.1899999976158142,&quot;transparency&quot;:0},{&quot;brightness&quot;:0,&quot;colorType&quot;:1,&quot;foreColorIndex&quot;:5,&quot;pos&quot;:0.920000016689300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4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4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0.5,&quot;colorType&quot;:1,&quot;foreColorIndex&quot;:5,&quot;pos&quot;:0,&quot;transparency&quot;:0},{&quot;brightness&quot;:0.1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36000001430511475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6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6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0.4000000059604645,&quot;colorType&quot;:1,&quot;foreColorIndex&quot;:5,&quot;pos&quot;:0.009999999776482582,&quot;transparency&quot;:0},{&quot;brightness&quot;:0,&quot;colorType&quot;:1,&quot;foreColorIndex&quot;:5,&quot;pos&quot;:0.920000016689300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7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7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2800000011920929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8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8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0.4499999880790710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9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9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0.6399999856948853,&quot;colorType&quot;:1,&quot;foreColorIndex&quot;:5,&quot;pos&quot;:0,&quot;transparency&quot;:0},{&quot;brightness&quot;:0.23000000417232513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10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1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1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12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2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.4000000059604645,&quot;colorType&quot;:1,&quot;foreColorIndex&quot;:5,&quot;pos&quot;:0.009999999776482582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13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3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14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4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0.800000011920929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5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5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6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6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6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6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1731_5*l_h_f*1_6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6_1"/>
  <p:tag name="KSO_WM_UNIT_ID" val="diagram20231731_5*l_h_a*1_6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6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6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56.xml><?xml version="1.0" encoding="utf-8"?>
<p:tagLst xmlns:p="http://schemas.openxmlformats.org/presentationml/2006/main">
  <p:tag name="KSO_WM_DIAGRAM_VIRTUALLY_FRAME" val="{&quot;height&quot;:322.2532958984375,&quot;left&quot;:81.47503937007875,&quot;top&quot;:108.91425756259223,&quot;width&quot;:797.0689763779526}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2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5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31_5*l_h_f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31_5*l_h_a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2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2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62.xml><?xml version="1.0" encoding="utf-8"?>
<p:tagLst xmlns:p="http://schemas.openxmlformats.org/presentationml/2006/main">
  <p:tag name="KSO_WM_DIAGRAM_VIRTUALLY_FRAME" val="{&quot;height&quot;:322.2532958984375,&quot;left&quot;:81.47503937007875,&quot;top&quot;:108.91425756259223,&quot;width&quot;:797.0689763779526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6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5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5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68.xml><?xml version="1.0" encoding="utf-8"?>
<p:tagLst xmlns:p="http://schemas.openxmlformats.org/presentationml/2006/main">
  <p:tag name="KSO_WM_DIAGRAM_VIRTUALLY_FRAME" val="{&quot;height&quot;:322.2532958984375,&quot;left&quot;:81.47503937007875,&quot;top&quot;:108.91425756259223,&quot;width&quot;:797.0689763779526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7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5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5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74.xml><?xml version="1.0" encoding="utf-8"?>
<p:tagLst xmlns:p="http://schemas.openxmlformats.org/presentationml/2006/main">
  <p:tag name="KSO_WM_DIAGRAM_VIRTUALLY_FRAME" val="{&quot;height&quot;:322.2532958984375,&quot;left&quot;:81.47503937007875,&quot;top&quot;:108.91425756259223,&quot;width&quot;:797.0689763779526}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4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731_5*l_h_f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731_5*l_h_a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4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4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8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80.xml><?xml version="1.0" encoding="utf-8"?>
<p:tagLst xmlns:p="http://schemas.openxmlformats.org/presentationml/2006/main">
  <p:tag name="KSO_WM_DIAGRAM_VIRTUALLY_FRAME" val="{&quot;height&quot;:322.2532958984375,&quot;left&quot;:81.47503937007875,&quot;top&quot;:108.91425756259223,&quot;width&quot;:797.0689763779526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8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5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5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5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left&quot;:81.47503937007875,&quot;top&quot;:108.91425756259223,&quot;width&quot;:797.068976377952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5_3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5_3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9"/>
  <p:tag name="KSO_WM_UNIT_FILL_FORE_SCHEMECOLOR_INDEX_BRIGHTNESS" val="0"/>
  <p:tag name="KSO_WM_DIAGRAM_USE_COLOR_VALUE" val="{&quot;color_scheme&quot;:1,&quot;color_type&quot;:1,&quot;theme_color_indexes&quot;:[]}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5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9"/>
  <p:tag name="KSO_WM_UNIT_FILL_FORE_SCHEMECOLOR_INDEX_BRIGHTNESS" val="0"/>
  <p:tag name="KSO_WM_DIAGRAM_USE_COLOR_VALUE" val="{&quot;color_scheme&quot;:1,&quot;color_type&quot;:1,&quot;theme_color_indexes&quot;:[]}"/>
</p:tagLst>
</file>

<file path=ppt/tags/tag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3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DIAGRAM_USE_COLOR_VALUE" val="{&quot;color_scheme&quot;:1,&quot;color_type&quot;:1,&quot;theme_color_indexes&quot;:[]}"/>
</p:tagLst>
</file>

<file path=ppt/tags/tag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4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9.xml><?xml version="1.0" encoding="utf-8"?>
<p:tagLst xmlns:p="http://schemas.openxmlformats.org/presentationml/2006/main">
  <p:tag name="KSO_WM_DIAGRAM_VIRTUALLY_FRAME" val="{&quot;height&quot;:229.06503937007875,&quot;left&quot;:352.07330708661414,&quot;top&quot;:182.02582677165353,&quot;width&quot;:613.2788976377954}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4_1"/>
  <p:tag name="KSO_WM_UNIT_ID" val="diagram20231065_4*m_h_i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4"/>
  <p:tag name="KSO_WM_UNIT_LINE_FORE_SCHEMECOLOR_INDEX" val="8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2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4*m_h_i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3"/>
  <p:tag name="KSO_WM_UNIT_LINE_FORE_SCHEMECOLOR_INDEX" val="7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1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065_4*m_h_i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2"/>
  <p:tag name="KSO_WM_UNIT_LINE_FORE_SCHEMECOLOR_INDEX" val="6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5_2"/>
  <p:tag name="KSO_WM_UNIT_ID" val="diagram20231065_4*m_h_i*1_5_2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9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5"/>
  <p:tag name="KSO_WM_UNIT_LINE_FORE_SCHEMECOLOR_INDEX" val="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065_4*m_h_i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1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5_4*m_h_a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5_4*m_h_a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065_4*m_h_f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408.39012451171874,&quot;left&quot;:11.37503937007874,&quot;top&quot;:91.95987548828126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WPS 表格</Application>
  <PresentationFormat>宽屏</PresentationFormat>
  <Paragraphs>354</Paragraphs>
  <Slides>17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华文楷体</vt:lpstr>
      <vt:lpstr>微软雅黑</vt:lpstr>
      <vt:lpstr>汉仪旗黑</vt:lpstr>
      <vt:lpstr>Wingdings</vt:lpstr>
      <vt:lpstr>Lifeline JL</vt:lpstr>
      <vt:lpstr>Iskoola Pota</vt:lpstr>
      <vt:lpstr>Calibri</vt:lpstr>
      <vt:lpstr>Helvetica Neue</vt:lpstr>
      <vt:lpstr>宋体</vt:lpstr>
      <vt:lpstr>Arial Unicode MS</vt:lpstr>
      <vt:lpstr>汉仪书宋二KW</vt:lpstr>
      <vt:lpstr>Calibri Light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其中，数据预处理主要分为以下五个步骤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基础架构处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</dc:creator>
  <cp:lastModifiedBy>喵星人</cp:lastModifiedBy>
  <cp:revision>80</cp:revision>
  <dcterms:created xsi:type="dcterms:W3CDTF">2024-08-22T05:45:56Z</dcterms:created>
  <dcterms:modified xsi:type="dcterms:W3CDTF">2024-08-22T05:45:56Z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B8BC65C69B721EBB82CEC6668323E309_43</vt:lpwstr>
  </property>
</Properties>
</file>