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Viga" panose="020B0604020202020204" charset="0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Abe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9784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91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bd081bc7e_2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13bd081bc7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101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d081bc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d081bc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49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d081bc7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d081bc7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60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d081bc7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bd081bc7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0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d081bc7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d081bc7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90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d081bc7e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bd081bc7e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72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208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4448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27575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33904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92929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09667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7791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951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3960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02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0373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9347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88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27523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6352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29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48633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482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467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Basics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 l="-18266" t="-71341" r="-18252" b="-71317"/>
          <a:stretch/>
        </p:blipFill>
        <p:spPr>
          <a:xfrm>
            <a:off x="527622" y="1386441"/>
            <a:ext cx="1916556" cy="1916556"/>
          </a:xfrm>
          <a:custGeom>
            <a:avLst/>
            <a:gdLst/>
            <a:ahLst/>
            <a:cxnLst/>
            <a:rect l="l" t="t" r="r" b="b"/>
            <a:pathLst>
              <a:path w="2555408" h="2555408" extrusionOk="0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9" name="Google Shape;69;p17"/>
          <p:cNvPicPr preferRelativeResize="0"/>
          <p:nvPr/>
        </p:nvPicPr>
        <p:blipFill rotWithShape="1">
          <a:blip r:embed="rId4">
            <a:alphaModFix/>
          </a:blip>
          <a:srcRect l="-27232" t="-31111" r="-27232" b="-31094"/>
          <a:stretch/>
        </p:blipFill>
        <p:spPr>
          <a:xfrm>
            <a:off x="2585022" y="1386441"/>
            <a:ext cx="1916556" cy="1916556"/>
          </a:xfrm>
          <a:custGeom>
            <a:avLst/>
            <a:gdLst/>
            <a:ahLst/>
            <a:cxnLst/>
            <a:rect l="l" t="t" r="r" b="b"/>
            <a:pathLst>
              <a:path w="2555408" h="2555408" extrusionOk="0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0" name="Google Shape;70;p17"/>
          <p:cNvPicPr preferRelativeResize="0"/>
          <p:nvPr/>
        </p:nvPicPr>
        <p:blipFill rotWithShape="1">
          <a:blip r:embed="rId5">
            <a:alphaModFix/>
          </a:blip>
          <a:srcRect l="-27688" t="-27688" r="-27688" b="-27688"/>
          <a:stretch/>
        </p:blipFill>
        <p:spPr>
          <a:xfrm>
            <a:off x="4642422" y="1386441"/>
            <a:ext cx="1916556" cy="1916556"/>
          </a:xfrm>
          <a:custGeom>
            <a:avLst/>
            <a:gdLst/>
            <a:ahLst/>
            <a:cxnLst/>
            <a:rect l="l" t="t" r="r" b="b"/>
            <a:pathLst>
              <a:path w="2555408" h="2555408" extrusionOk="0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 rotWithShape="1">
          <a:blip r:embed="rId6">
            <a:alphaModFix/>
          </a:blip>
          <a:srcRect l="-29597" t="-29597" r="-29613" b="-29613"/>
          <a:stretch/>
        </p:blipFill>
        <p:spPr>
          <a:xfrm>
            <a:off x="6699822" y="1386441"/>
            <a:ext cx="1916556" cy="1916556"/>
          </a:xfrm>
          <a:custGeom>
            <a:avLst/>
            <a:gdLst/>
            <a:ahLst/>
            <a:cxnLst/>
            <a:rect l="l" t="t" r="r" b="b"/>
            <a:pathLst>
              <a:path w="2555408" h="2555408" extrusionOk="0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72" name="Google Shape;72;p17"/>
          <p:cNvGrpSpPr/>
          <p:nvPr/>
        </p:nvGrpSpPr>
        <p:grpSpPr>
          <a:xfrm>
            <a:off x="628650" y="431827"/>
            <a:ext cx="7886700" cy="789851"/>
            <a:chOff x="838200" y="575769"/>
            <a:chExt cx="10515600" cy="1053134"/>
          </a:xfrm>
        </p:grpSpPr>
        <p:sp>
          <p:nvSpPr>
            <p:cNvPr id="73" name="Google Shape;73;p17"/>
            <p:cNvSpPr txBox="1"/>
            <p:nvPr/>
          </p:nvSpPr>
          <p:spPr>
            <a:xfrm>
              <a:off x="838200" y="575769"/>
              <a:ext cx="10515600" cy="768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b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dirty="0">
                  <a:solidFill>
                    <a:schemeClr val="tx1">
                      <a:lumMod val="95000"/>
                    </a:schemeClr>
                  </a:solidFill>
                  <a:latin typeface="Viga"/>
                  <a:ea typeface="Viga"/>
                  <a:cs typeface="Viga"/>
                  <a:sym typeface="Viga"/>
                </a:rPr>
                <a:t>Preparing Tools</a:t>
              </a:r>
              <a:endParaRPr sz="2700" dirty="0">
                <a:solidFill>
                  <a:schemeClr val="tx1">
                    <a:lumMod val="95000"/>
                  </a:schemeClr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74" name="Google Shape;74;p17"/>
            <p:cNvSpPr txBox="1"/>
            <p:nvPr/>
          </p:nvSpPr>
          <p:spPr>
            <a:xfrm>
              <a:off x="838200" y="1216482"/>
              <a:ext cx="10515600" cy="412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>
                      <a:lumMod val="95000"/>
                    </a:schemeClr>
                  </a:solidFill>
                  <a:latin typeface="Abel"/>
                  <a:ea typeface="Abel"/>
                  <a:cs typeface="Abel"/>
                  <a:sym typeface="Abel"/>
                </a:rPr>
                <a:t>Apa saja yang akan digunakan pada lesson ke-3 ini</a:t>
              </a:r>
              <a:endParaRPr sz="110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grpSp>
        <p:nvGrpSpPr>
          <p:cNvPr id="75" name="Google Shape;75;p17"/>
          <p:cNvGrpSpPr/>
          <p:nvPr/>
        </p:nvGrpSpPr>
        <p:grpSpPr>
          <a:xfrm>
            <a:off x="628650" y="3467761"/>
            <a:ext cx="1714500" cy="1028885"/>
            <a:chOff x="838200" y="4623681"/>
            <a:chExt cx="2286000" cy="1371846"/>
          </a:xfrm>
        </p:grpSpPr>
        <p:sp>
          <p:nvSpPr>
            <p:cNvPr id="76" name="Google Shape;76;p17"/>
            <p:cNvSpPr/>
            <p:nvPr/>
          </p:nvSpPr>
          <p:spPr>
            <a:xfrm>
              <a:off x="8382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tx1">
                      <a:lumMod val="95000"/>
                    </a:schemeClr>
                  </a:solidFill>
                  <a:latin typeface="Abel"/>
                  <a:ea typeface="Abel"/>
                  <a:cs typeface="Abel"/>
                  <a:sym typeface="Abel"/>
                </a:rPr>
                <a:t>Github digunakan untuk kepentingan menyimpan code kita dan dokumentasi code kita</a:t>
              </a:r>
              <a:endParaRPr sz="1100" dirty="0">
                <a:solidFill>
                  <a:schemeClr val="tx1">
                    <a:lumMod val="95000"/>
                  </a:schemeClr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77" name="Google Shape;77;p17"/>
            <p:cNvSpPr txBox="1"/>
            <p:nvPr/>
          </p:nvSpPr>
          <p:spPr>
            <a:xfrm>
              <a:off x="838200" y="4623681"/>
              <a:ext cx="2286000" cy="452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tx1">
                      <a:lumMod val="95000"/>
                    </a:schemeClr>
                  </a:solidFill>
                  <a:latin typeface="Viga"/>
                  <a:ea typeface="Viga"/>
                  <a:cs typeface="Viga"/>
                  <a:sym typeface="Viga"/>
                </a:rPr>
                <a:t>Github</a:t>
              </a:r>
              <a:endParaRPr sz="110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2686050" y="3467761"/>
            <a:ext cx="1714500" cy="1028885"/>
            <a:chOff x="3581400" y="4623681"/>
            <a:chExt cx="2286000" cy="1371846"/>
          </a:xfrm>
        </p:grpSpPr>
        <p:sp>
          <p:nvSpPr>
            <p:cNvPr id="79" name="Google Shape;79;p17"/>
            <p:cNvSpPr/>
            <p:nvPr/>
          </p:nvSpPr>
          <p:spPr>
            <a:xfrm>
              <a:off x="35814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tx1">
                      <a:lumMod val="95000"/>
                    </a:schemeClr>
                  </a:solidFill>
                  <a:latin typeface="Abel"/>
                  <a:ea typeface="Abel"/>
                  <a:cs typeface="Abel"/>
                  <a:sym typeface="Abel"/>
                </a:rPr>
                <a:t>Remix IDE akan digunakan selama lesson 3 sebagai code editor</a:t>
              </a:r>
              <a:endParaRPr sz="1100">
                <a:solidFill>
                  <a:schemeClr val="tx1">
                    <a:lumMod val="95000"/>
                  </a:schemeClr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35814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tx1">
                      <a:lumMod val="95000"/>
                    </a:schemeClr>
                  </a:solidFill>
                  <a:latin typeface="Viga"/>
                  <a:ea typeface="Viga"/>
                  <a:cs typeface="Viga"/>
                  <a:sym typeface="Viga"/>
                </a:rPr>
                <a:t>Remix IDE</a:t>
              </a:r>
              <a:endParaRPr sz="1100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Google Shape;81;p17"/>
          <p:cNvGrpSpPr/>
          <p:nvPr/>
        </p:nvGrpSpPr>
        <p:grpSpPr>
          <a:xfrm>
            <a:off x="4743450" y="3467761"/>
            <a:ext cx="1714500" cy="1028885"/>
            <a:chOff x="6324600" y="4623681"/>
            <a:chExt cx="2286000" cy="1371846"/>
          </a:xfrm>
        </p:grpSpPr>
        <p:sp>
          <p:nvSpPr>
            <p:cNvPr id="82" name="Google Shape;82;p17"/>
            <p:cNvSpPr/>
            <p:nvPr/>
          </p:nvSpPr>
          <p:spPr>
            <a:xfrm>
              <a:off x="63246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tx1">
                      <a:lumMod val="95000"/>
                    </a:schemeClr>
                  </a:solidFill>
                  <a:latin typeface="Abel"/>
                  <a:ea typeface="Abel"/>
                  <a:cs typeface="Abel"/>
                  <a:sym typeface="Abel"/>
                </a:rPr>
                <a:t>Bahasa Solidity akan digunakan selama kita belajar blockchain</a:t>
              </a:r>
              <a:endParaRPr sz="1100">
                <a:solidFill>
                  <a:schemeClr val="tx1">
                    <a:lumMod val="95000"/>
                  </a:schemeClr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63246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tx1">
                      <a:lumMod val="95000"/>
                    </a:schemeClr>
                  </a:solidFill>
                  <a:latin typeface="Viga"/>
                  <a:ea typeface="Viga"/>
                  <a:cs typeface="Viga"/>
                  <a:sym typeface="Viga"/>
                </a:rPr>
                <a:t>Solidity</a:t>
              </a:r>
              <a:endParaRPr sz="1400">
                <a:solidFill>
                  <a:schemeClr val="tx1">
                    <a:lumMod val="95000"/>
                  </a:schemeClr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grpSp>
        <p:nvGrpSpPr>
          <p:cNvPr id="84" name="Google Shape;84;p17"/>
          <p:cNvGrpSpPr/>
          <p:nvPr/>
        </p:nvGrpSpPr>
        <p:grpSpPr>
          <a:xfrm>
            <a:off x="6800850" y="3467761"/>
            <a:ext cx="1714500" cy="1028885"/>
            <a:chOff x="9067800" y="4623681"/>
            <a:chExt cx="2286000" cy="1371846"/>
          </a:xfrm>
        </p:grpSpPr>
        <p:sp>
          <p:nvSpPr>
            <p:cNvPr id="85" name="Google Shape;85;p17"/>
            <p:cNvSpPr/>
            <p:nvPr/>
          </p:nvSpPr>
          <p:spPr>
            <a:xfrm>
              <a:off x="90678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tx1">
                      <a:lumMod val="95000"/>
                    </a:schemeClr>
                  </a:solidFill>
                  <a:latin typeface="Abel"/>
                  <a:ea typeface="Abel"/>
                  <a:cs typeface="Abel"/>
                  <a:sym typeface="Abel"/>
                </a:rPr>
                <a:t>Pada pembelajaran blockchain akan memakan waktu jadi siapkan waktu</a:t>
              </a:r>
              <a:endParaRPr sz="1100">
                <a:solidFill>
                  <a:schemeClr val="tx1">
                    <a:lumMod val="95000"/>
                  </a:schemeClr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90678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tx1">
                      <a:lumMod val="95000"/>
                    </a:schemeClr>
                  </a:solidFill>
                  <a:latin typeface="Viga"/>
                  <a:ea typeface="Viga"/>
                  <a:cs typeface="Viga"/>
                  <a:sym typeface="Viga"/>
                </a:rPr>
                <a:t>Waktu</a:t>
              </a:r>
              <a:endParaRPr sz="110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87" name="Google Shape;87;p17"/>
          <p:cNvSpPr/>
          <p:nvPr/>
        </p:nvSpPr>
        <p:spPr>
          <a:xfrm>
            <a:off x="628649" y="1487469"/>
            <a:ext cx="1714501" cy="1714501"/>
          </a:xfrm>
          <a:custGeom>
            <a:avLst/>
            <a:gdLst/>
            <a:ahLst/>
            <a:cxnLst/>
            <a:rect l="l" t="t" r="r" b="b"/>
            <a:pathLst>
              <a:path w="1604" h="1604" extrusionOk="0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w="9525" cap="flat" cmpd="sng">
            <a:solidFill>
              <a:srgbClr val="7191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>
                  <a:lumMod val="95000"/>
                </a:schemeClr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686049" y="1487469"/>
            <a:ext cx="1714501" cy="1714500"/>
          </a:xfrm>
          <a:custGeom>
            <a:avLst/>
            <a:gdLst/>
            <a:ahLst/>
            <a:cxnLst/>
            <a:rect l="l" t="t" r="r" b="b"/>
            <a:pathLst>
              <a:path w="1604" h="1604" extrusionOk="0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w="9525" cap="flat" cmpd="sng">
            <a:solidFill>
              <a:srgbClr val="7191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>
                  <a:lumMod val="95000"/>
                </a:schemeClr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743449" y="1487469"/>
            <a:ext cx="1714501" cy="1714500"/>
          </a:xfrm>
          <a:custGeom>
            <a:avLst/>
            <a:gdLst/>
            <a:ahLst/>
            <a:cxnLst/>
            <a:rect l="l" t="t" r="r" b="b"/>
            <a:pathLst>
              <a:path w="1604" h="1604" extrusionOk="0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w="9525" cap="flat" cmpd="sng">
            <a:solidFill>
              <a:srgbClr val="7191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>
                  <a:lumMod val="95000"/>
                </a:schemeClr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800849" y="1487469"/>
            <a:ext cx="1714501" cy="1714500"/>
          </a:xfrm>
          <a:custGeom>
            <a:avLst/>
            <a:gdLst/>
            <a:ahLst/>
            <a:cxnLst/>
            <a:rect l="l" t="t" r="r" b="b"/>
            <a:pathLst>
              <a:path w="1604" h="1604" extrusionOk="0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w="9525" cap="flat" cmpd="sng">
            <a:solidFill>
              <a:srgbClr val="7191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tx1">
                  <a:lumMod val="95000"/>
                </a:schemeClr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Setting Up Meta Mask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25" y="971700"/>
            <a:ext cx="4738149" cy="27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447800" y="1821725"/>
            <a:ext cx="306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Kita dapat untuk lihat ke website metamask langsung atau pada add-ons pada browser kita untuk download metamask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5000"/>
                  </a:schemeClr>
                </a:solidFill>
              </a:rPr>
              <a:t>Setting Up Meta Mask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447800" y="1821725"/>
            <a:ext cx="306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5000"/>
                  </a:schemeClr>
                </a:solidFill>
              </a:rPr>
              <a:t>Setelah kita mendownload metamask, langkah selanjutnya adalah untuk login atau mendaftar pada metamask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75" y="719350"/>
            <a:ext cx="5143000" cy="385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Setting Up Meta Mask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447800" y="1821725"/>
            <a:ext cx="3065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Pilih create a wallet jika kita ingin membuat wallet yang baru, tetapi jika sudah memiliki wallet sebelumnya pilih import wallet. Pada kesempatan ini kita akan membuat wallet yang baru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921038"/>
            <a:ext cx="5143000" cy="284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5000"/>
                  </a:schemeClr>
                </a:solidFill>
              </a:rPr>
              <a:t>Setting Up Meta Mask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447800" y="1821725"/>
            <a:ext cx="3065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5000"/>
                  </a:schemeClr>
                </a:solidFill>
              </a:rPr>
              <a:t>Setelah kita membuat akun, metamask menginkan kita untuk membuka secret word dan menyimpan pada device kita dengan aman. Hal ini bersifat rahasia jadi simpan dengan baik-baik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50" y="1086525"/>
            <a:ext cx="2154600" cy="2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650" y="1538950"/>
            <a:ext cx="2605449" cy="310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192975" y="319150"/>
            <a:ext cx="21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5000"/>
                  </a:schemeClr>
                </a:solidFill>
              </a:rPr>
              <a:t>Setting Up Meta Mask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447800" y="1821725"/>
            <a:ext cx="306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95000"/>
                  </a:schemeClr>
                </a:solidFill>
              </a:rPr>
              <a:t>Setelah kita melakukan hal yang sebelumnya kita sudah dapat melihat account wallet kita dalam metamask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1750"/>
            <a:ext cx="3919490" cy="41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Viga</vt:lpstr>
      <vt:lpstr>Arial</vt:lpstr>
      <vt:lpstr>Calibri Light</vt:lpstr>
      <vt:lpstr>Abel</vt:lpstr>
      <vt:lpstr>Celestial</vt:lpstr>
      <vt:lpstr>Lesson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cp:lastModifiedBy>user</cp:lastModifiedBy>
  <cp:revision>1</cp:revision>
  <dcterms:modified xsi:type="dcterms:W3CDTF">2022-07-09T14:00:29Z</dcterms:modified>
</cp:coreProperties>
</file>