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90" r:id="rId11"/>
    <p:sldId id="289" r:id="rId12"/>
    <p:sldId id="292" r:id="rId13"/>
    <p:sldId id="291" r:id="rId14"/>
    <p:sldId id="274" r:id="rId15"/>
    <p:sldId id="265" r:id="rId16"/>
    <p:sldId id="267" r:id="rId17"/>
    <p:sldId id="271" r:id="rId18"/>
    <p:sldId id="270" r:id="rId19"/>
    <p:sldId id="272" r:id="rId20"/>
    <p:sldId id="288" r:id="rId21"/>
    <p:sldId id="268" r:id="rId22"/>
    <p:sldId id="269" r:id="rId23"/>
    <p:sldId id="266" r:id="rId24"/>
    <p:sldId id="275" r:id="rId25"/>
    <p:sldId id="276" r:id="rId26"/>
    <p:sldId id="277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80"/>
    <p:restoredTop sz="87349"/>
  </p:normalViewPr>
  <p:slideViewPr>
    <p:cSldViewPr snapToGrid="0">
      <p:cViewPr varScale="1">
        <p:scale>
          <a:sx n="139" d="100"/>
          <a:sy n="139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91AE7-FE61-E844-A0C2-33D91FE6CB98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E20C0-E954-4142-9683-68218B21BB7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171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4863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오늘 수업할 내용이 많아서 그냥 넘어가겠음 각자 풀어보세요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33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359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요즘 </a:t>
            </a:r>
            <a:r>
              <a:rPr kumimoji="1" lang="ko-KR" altLang="en-US" dirty="0" err="1"/>
              <a:t>코테</a:t>
            </a:r>
            <a:r>
              <a:rPr kumimoji="1" lang="ko-KR" altLang="en-US" dirty="0"/>
              <a:t> 단골이다</a:t>
            </a:r>
            <a:endParaRPr kumimoji="1" lang="en-US" altLang="ko-KR" dirty="0"/>
          </a:p>
          <a:p>
            <a:r>
              <a:rPr kumimoji="1" lang="ko-KR" altLang="en-US" dirty="0"/>
              <a:t>비교적 쉬운 문제에선 </a:t>
            </a:r>
            <a:r>
              <a:rPr kumimoji="1" lang="ko-KR" altLang="en-US" dirty="0" err="1"/>
              <a:t>누적합</a:t>
            </a:r>
            <a:r>
              <a:rPr kumimoji="1" lang="ko-KR" altLang="en-US" dirty="0"/>
              <a:t> 풀이 자체를 요구하는 경우가 있고</a:t>
            </a:r>
            <a:endParaRPr kumimoji="1" lang="en-US" altLang="ko-KR" dirty="0"/>
          </a:p>
          <a:p>
            <a:r>
              <a:rPr kumimoji="1" lang="ko-KR" altLang="en-US" dirty="0"/>
              <a:t>어려운 문제에선 다른 알고리즘의 보조 역할을 수행하는 역할로 나오기도 함 </a:t>
            </a:r>
            <a:endParaRPr kumimoji="1" lang="en-US" altLang="ko-KR" dirty="0"/>
          </a:p>
          <a:p>
            <a:r>
              <a:rPr kumimoji="1" lang="ko-KR" altLang="en-US" dirty="0"/>
              <a:t>오늘 </a:t>
            </a:r>
            <a:r>
              <a:rPr kumimoji="1" lang="ko-KR" altLang="en-US" dirty="0" err="1"/>
              <a:t>코테</a:t>
            </a:r>
            <a:r>
              <a:rPr kumimoji="1" lang="ko-KR" altLang="en-US" dirty="0"/>
              <a:t> 보고 왔는데 오늘도 </a:t>
            </a:r>
            <a:r>
              <a:rPr kumimoji="1" lang="ko-KR" altLang="en-US" dirty="0" err="1"/>
              <a:t>누적합</a:t>
            </a:r>
            <a:r>
              <a:rPr kumimoji="1" lang="ko-KR" altLang="en-US" dirty="0"/>
              <a:t> 문제는 아니지만 합을 구하는 과정에서 누적합을 쓰지 않으면 시간을 만족할 수 없는 문제가 나왔다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34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400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35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746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m</a:t>
            </a:r>
            <a:r>
              <a:rPr kumimoji="1" lang="ko-KR" altLang="en-US" dirty="0"/>
              <a:t>까지의 합이 나오죠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41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8835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저는 상수시간에 문제를 해결할 수 있는 알고리즘이나 자료구조를 강력하다고 표현합니다 제가 쓰는 표현이고 </a:t>
            </a:r>
            <a:r>
              <a:rPr kumimoji="1" lang="ko-KR" altLang="en-US" dirty="0" err="1"/>
              <a:t>공식적인건</a:t>
            </a:r>
            <a:r>
              <a:rPr kumimoji="1" lang="ko-KR" altLang="en-US" dirty="0"/>
              <a:t> 아닙니다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42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8115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그런데 세그먼트 트리는 아까 </a:t>
            </a:r>
            <a:r>
              <a:rPr kumimoji="1" lang="ko-KR" altLang="en-US" dirty="0" err="1"/>
              <a:t>구간합구하기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 문제에서 보여졌던 것처럼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문제 티어로만 봤을 때도 플래티넘 </a:t>
            </a:r>
            <a:r>
              <a:rPr kumimoji="1" lang="en-US" altLang="ko-KR" dirty="0"/>
              <a:t>4</a:t>
            </a:r>
            <a:r>
              <a:rPr kumimoji="1" lang="ko-KR" altLang="en-US" dirty="0"/>
              <a:t> 문제입니다 너무 어렵습니다 그래서 기초반에서는 따로 수업은 하지 않겠습니다</a:t>
            </a:r>
            <a:endParaRPr kumimoji="1" lang="en-US" altLang="ko-KR" dirty="0"/>
          </a:p>
          <a:p>
            <a:r>
              <a:rPr kumimoji="1" lang="ko-KR" altLang="en-US" dirty="0"/>
              <a:t>관심이 있으신 분들은 따로 연락주세요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그리고 이런 한계가 있음에도 불구하고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누적합</a:t>
            </a:r>
            <a:r>
              <a:rPr kumimoji="1" lang="ko-KR" altLang="en-US" dirty="0"/>
              <a:t> 알고리즘은 변경이 없는 한에서는 구간의 합을 </a:t>
            </a:r>
            <a:r>
              <a:rPr kumimoji="1" lang="en-US" altLang="ko-KR" dirty="0"/>
              <a:t>O(1)</a:t>
            </a:r>
            <a:r>
              <a:rPr kumimoji="1" lang="ko-KR" altLang="en-US" dirty="0"/>
              <a:t>시간에 구할 수 있는 강력한 알고리즘이기 때문에 알아두면 좋다 배워야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45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590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915D2-AF76-15B2-8C16-B6438EB9E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B8C538-2DC7-65D2-FD24-DA7F324D2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D114DF-D2E5-D825-1935-642D6F61C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C00D0-E1E2-50B6-E6BF-2FBBA4F6D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46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438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C27B-5730-B3C3-FD5E-0E65EE411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4EDD09-ECE2-1841-F73B-E6760BC608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593B85-0472-2C28-AC5D-E93B1259F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이번 주차 과제는 주제가 완전탐색인 만큼 특별한 알고리즘적 사고보다는 높은 </a:t>
            </a:r>
            <a:r>
              <a:rPr kumimoji="1" lang="ko-KR" altLang="en-US" dirty="0" err="1"/>
              <a:t>구현력을</a:t>
            </a:r>
            <a:r>
              <a:rPr kumimoji="1" lang="ko-KR" altLang="en-US" dirty="0"/>
              <a:t> 요구하는 문제가 많다</a:t>
            </a:r>
            <a:endParaRPr kumimoji="1" lang="en-US" altLang="ko-KR" dirty="0"/>
          </a:p>
          <a:p>
            <a:r>
              <a:rPr kumimoji="1" lang="ko-KR" altLang="en-US" dirty="0"/>
              <a:t>그래서 특히 과제가 더 중요한 분야이고 진득하게 앉아서 구현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디버깅 </a:t>
            </a:r>
            <a:r>
              <a:rPr kumimoji="1" lang="ko-KR" altLang="en-US" dirty="0" err="1"/>
              <a:t>반복해보는게</a:t>
            </a:r>
            <a:r>
              <a:rPr kumimoji="1" lang="ko-KR" altLang="en-US" dirty="0"/>
              <a:t> 본인에게 많이 도움이 </a:t>
            </a:r>
            <a:r>
              <a:rPr kumimoji="1" lang="ko-KR" altLang="en-US" dirty="0" err="1"/>
              <a:t>될거다</a:t>
            </a:r>
            <a:endParaRPr kumimoji="1" lang="en-US" altLang="ko-KR" dirty="0"/>
          </a:p>
          <a:p>
            <a:r>
              <a:rPr kumimoji="1" lang="ko-KR" altLang="en-US" dirty="0"/>
              <a:t>수고하세요 바이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FB950F-7C88-2C97-EB26-3C4F1DFCB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47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055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실제로 보안 분야에서 암호를 다 넣어보는 </a:t>
            </a:r>
            <a:r>
              <a:rPr kumimoji="1" lang="ko-KR" altLang="en-US" dirty="0" err="1"/>
              <a:t>브루트포스</a:t>
            </a:r>
            <a:r>
              <a:rPr kumimoji="1" lang="ko-KR" altLang="en-US" dirty="0"/>
              <a:t> 공격이 유효한 경우가 많고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이를 방어하는 메커니즘은 이런 비효율적인 연산을 유도해서 연산의 비용이 실제 보호하고 있는 정보의 비용보다 높도록 한다</a:t>
            </a:r>
            <a:endParaRPr kumimoji="1" lang="en-US" altLang="ko-KR" dirty="0"/>
          </a:p>
          <a:p>
            <a:r>
              <a:rPr kumimoji="1" lang="ko-KR" altLang="en-US" dirty="0" err="1"/>
              <a:t>흘려들으면</a:t>
            </a:r>
            <a:r>
              <a:rPr kumimoji="1" lang="ko-KR" altLang="en-US" dirty="0"/>
              <a:t>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62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순열을 구성하는 원소를 바꿔가며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</a:t>
            </a:r>
            <a:r>
              <a:rPr kumimoji="1" lang="ko-KR" altLang="en-US" dirty="0"/>
              <a:t>개로 이루어진 순열이 완성되면 해당 순열이 문제 정답의 조건에 맞는지 확인하는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899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256</a:t>
            </a:r>
            <a:r>
              <a:rPr kumimoji="1" lang="ko-KR" altLang="en-US" dirty="0"/>
              <a:t>까지 </a:t>
            </a:r>
            <a:r>
              <a:rPr kumimoji="1" lang="en-US" altLang="ko-KR" dirty="0" err="1"/>
              <a:t>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올려가며 조건에 맞는지 체크하는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322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어렵다 수업하기도 </a:t>
            </a:r>
            <a:r>
              <a:rPr kumimoji="1" lang="ko-KR" altLang="en-US" dirty="0" err="1"/>
              <a:t>복잡한게</a:t>
            </a:r>
            <a:r>
              <a:rPr kumimoji="1" lang="ko-KR" altLang="en-US" dirty="0"/>
              <a:t> 비트 연산자를 먼저 설명해야 하고 이해하기 쉽지 않음</a:t>
            </a:r>
            <a:endParaRPr kumimoji="1" lang="en-US" altLang="ko-KR" dirty="0"/>
          </a:p>
          <a:p>
            <a:r>
              <a:rPr kumimoji="1" lang="ko-KR" altLang="en-US" dirty="0"/>
              <a:t>따라서 이번 주차에는 다루지 않고 나중에 수요조사를 해서 수업할지 말지 결정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127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재귀 어렵다 익숙하지 않으면 어떤 순서로 코드가 진행될지 알 수 없다</a:t>
            </a:r>
            <a:endParaRPr kumimoji="1" lang="en-US" altLang="ko-KR" dirty="0"/>
          </a:p>
          <a:p>
            <a:r>
              <a:rPr kumimoji="1" lang="ko-KR" altLang="en-US" dirty="0"/>
              <a:t>하지만 알아야 한다 </a:t>
            </a:r>
            <a:endParaRPr kumimoji="1" lang="en-US" altLang="ko-KR" dirty="0"/>
          </a:p>
          <a:p>
            <a:r>
              <a:rPr kumimoji="1" lang="ko-KR" altLang="en-US" dirty="0"/>
              <a:t>나중에 배울 오늘 다루는 주제인 완전탐색에서 재귀를 사용하는 경우가 많고</a:t>
            </a:r>
            <a:endParaRPr kumimoji="1" lang="en-US" altLang="ko-KR" dirty="0"/>
          </a:p>
          <a:p>
            <a:r>
              <a:rPr kumimoji="1" lang="ko-KR" altLang="en-US" dirty="0"/>
              <a:t>나중에 </a:t>
            </a:r>
            <a:r>
              <a:rPr kumimoji="1" lang="en-US" altLang="ko-KR" dirty="0" err="1"/>
              <a:t>dp</a:t>
            </a:r>
            <a:r>
              <a:rPr kumimoji="1" lang="ko-KR" altLang="en-US" dirty="0"/>
              <a:t>나 좀 어려운 </a:t>
            </a:r>
            <a:r>
              <a:rPr kumimoji="1" lang="en-US" altLang="ko-KR" dirty="0" err="1"/>
              <a:t>dfs</a:t>
            </a:r>
            <a:r>
              <a:rPr kumimoji="1" lang="ko-KR" altLang="en-US" dirty="0"/>
              <a:t>로 들어가면 재귀를 모르면 풀 수 없는 문제가 대부분이다 </a:t>
            </a:r>
            <a:endParaRPr kumimoji="1" lang="en-US" altLang="ko-KR" dirty="0"/>
          </a:p>
          <a:p>
            <a:r>
              <a:rPr kumimoji="1" lang="ko-KR" altLang="en-US" dirty="0"/>
              <a:t>실제로 저번 </a:t>
            </a:r>
            <a:r>
              <a:rPr kumimoji="1" lang="ko-KR" altLang="en-US" dirty="0" err="1"/>
              <a:t>썸코때도</a:t>
            </a:r>
            <a:r>
              <a:rPr kumimoji="1" lang="ko-KR" altLang="en-US" dirty="0"/>
              <a:t> 재귀를 어려워하던 사람이 많아서</a:t>
            </a:r>
            <a:endParaRPr kumimoji="1" lang="en-US" altLang="ko-KR" dirty="0"/>
          </a:p>
          <a:p>
            <a:r>
              <a:rPr kumimoji="1" lang="ko-KR" altLang="en-US" dirty="0"/>
              <a:t>알고리즘 유형은 아니지만 재귀 테크닉을 수업하려고 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0284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840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같은 해를 내는 왼쪽 코드와 오른쪽 코드를 비교했을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왼쪽 코드가 더 짧고 간단함</a:t>
            </a:r>
            <a:endParaRPr kumimoji="1" lang="en-US" altLang="ko-KR" dirty="0"/>
          </a:p>
          <a:p>
            <a:r>
              <a:rPr kumimoji="1" lang="ko-KR" altLang="en-US" dirty="0"/>
              <a:t>하지만 재귀를 사용하는 함수는 함수 </a:t>
            </a:r>
            <a:r>
              <a:rPr kumimoji="1" lang="ko-KR" altLang="en-US" dirty="0" err="1"/>
              <a:t>콜스택을</a:t>
            </a:r>
            <a:r>
              <a:rPr kumimoji="1" lang="ko-KR" altLang="en-US" dirty="0"/>
              <a:t> 사용하기 때문에 메모리를 더 사용함</a:t>
            </a:r>
            <a:endParaRPr kumimoji="1" lang="en-US" altLang="ko-KR" dirty="0"/>
          </a:p>
          <a:p>
            <a:r>
              <a:rPr kumimoji="1" lang="ko-KR" altLang="en-US" dirty="0"/>
              <a:t>이런 내용을 알고 사용하자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812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실행 순서에 주목해보자</a:t>
            </a:r>
            <a:endParaRPr kumimoji="1" lang="en-US" altLang="ko-KR" dirty="0"/>
          </a:p>
          <a:p>
            <a:r>
              <a:rPr kumimoji="1" lang="en-US" altLang="ko-KR" dirty="0" err="1"/>
              <a:t>fibonacci</a:t>
            </a:r>
            <a:r>
              <a:rPr kumimoji="1" lang="en-US" altLang="ko-KR" dirty="0"/>
              <a:t>(n-1)</a:t>
            </a:r>
            <a:r>
              <a:rPr kumimoji="1" lang="ko-KR" altLang="en-US" dirty="0"/>
              <a:t>이 먼저 쭉 실행된 뒤에</a:t>
            </a:r>
            <a:endParaRPr kumimoji="1" lang="en-US" altLang="ko-KR" dirty="0"/>
          </a:p>
          <a:p>
            <a:r>
              <a:rPr kumimoji="1" lang="en-US" altLang="ko-KR" dirty="0"/>
              <a:t>Fibonacci(n-2)</a:t>
            </a:r>
            <a:r>
              <a:rPr kumimoji="1" lang="ko-KR" altLang="en-US" dirty="0"/>
              <a:t>가 차례대로 실행된다</a:t>
            </a:r>
            <a:endParaRPr kumimoji="1" lang="en-US" altLang="ko-KR" dirty="0"/>
          </a:p>
          <a:p>
            <a:r>
              <a:rPr kumimoji="1" lang="ko-KR" altLang="en-US" dirty="0"/>
              <a:t>재귀코드를 이해하는 가장 직관적인 방법은 왼쪽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재귀 트리를 그려보고 실행순서과 결과값을 적어보는 것</a:t>
            </a:r>
            <a:endParaRPr kumimoji="1" lang="en-US" altLang="ko-KR" dirty="0"/>
          </a:p>
          <a:p>
            <a:r>
              <a:rPr kumimoji="1" lang="ko-KR" altLang="en-US" dirty="0"/>
              <a:t>저도 여러분처럼 재귀를 잘 모르던 시기가 </a:t>
            </a:r>
            <a:r>
              <a:rPr kumimoji="1" lang="ko-KR" altLang="en-US" dirty="0" err="1"/>
              <a:t>있었겟죠</a:t>
            </a:r>
            <a:r>
              <a:rPr kumimoji="1" lang="ko-KR" altLang="en-US" dirty="0"/>
              <a:t> 처음부터 잘 </a:t>
            </a:r>
            <a:r>
              <a:rPr kumimoji="1" lang="ko-KR" altLang="en-US" dirty="0" err="1"/>
              <a:t>한게</a:t>
            </a:r>
            <a:r>
              <a:rPr kumimoji="1" lang="ko-KR" altLang="en-US" dirty="0"/>
              <a:t> 아니겠죠 이런 식으로 그림을 그리면서 동작을 이해해보면 나중에는 그냥 봐도 어떻게 흘러갈지 보이게 됨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0C0-E954-4142-9683-68218B21BB7C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54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79254-BC48-CE8B-57B8-889EDCFC0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044E8-B45E-EADB-6607-3C1BC92A2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0F7D0-6AE2-0B75-82AB-AE8EDB7F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ACACF5-EC8A-1689-0B39-9C63AA30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A4B79-104C-5A7E-E910-AB769025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56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EC7E-2F99-1F08-36DF-9D4E69C9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44F4C-BE64-713B-2915-20403CF3A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F8E81-A8DB-3646-B600-4D93489C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F11A0-61B5-7418-09C4-38BB1E19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1F57F-4AD9-5C16-7FA4-137B5069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794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A1CB9E-F50D-037B-BC1A-E28408FE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C710F-56DE-4ACE-1C91-C2C92E4DD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7B69D-858C-9284-BF44-3A0BF217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F18CE-6182-9B6F-7FF2-9B9DFC5E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AEE8B-8C52-FC2A-B67E-F420F930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42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9E5D3-E91E-C6DD-58B7-BAE305EE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BE24D-DC0D-ACCC-922F-EAD452B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16A525-7687-7B81-4B5D-2CD6456C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53A7B-940A-7F9C-74B1-241804EF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71369-86FE-814B-C164-CE38E0C4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170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64647-CC48-F015-0710-71C3813F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2150F-9BD4-39DC-91ED-22480D2A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E43AE-FA3C-FCCD-9C96-A2795DA0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C28F6-AC1B-E6B5-F9B0-A7E52C5C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E748E-F1E5-CDD0-5946-E57F8342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74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3A402-38E1-CCB5-B60D-58BB5AE4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23D68-62C9-56CB-7EDC-01097B194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0B8E0-33AF-B938-CD7B-70C124CE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238F7-86B1-C420-E6E0-DED9A925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53E8C-CDE5-F92B-6F96-B49D1153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5DD51-D878-136C-12CB-468EBBBE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019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37BAF-E099-7988-C6F0-0B4D8B1C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4A0CB-2AD6-885D-6676-56518D64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1ED39-45E8-FA50-79E9-91A7C5231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541222-9D83-746B-8D54-14AF717C0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7D1E72-347D-1D77-4060-D863C3366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A3B90A-B065-504D-C907-B097CD63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978567-F224-C072-1837-98D916CC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16110B-42C9-A255-3358-79BC6AA7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388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CE69-896F-133D-803E-766944A2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BC4EC0-8C37-4876-903D-C100F642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1AF784-5128-D990-6572-8218C3D1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D5BB9D-8B05-C6CA-E49D-F83E70E7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648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E87FF9-EDA7-BFF7-DD66-19BE5D74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E075F4-05E9-E863-690F-59EACD9A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486C6-E398-1A41-9527-3E0F5097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210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A017F-B4B5-C9DE-B7D9-B3DA7FCE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8ED54-A8C6-A786-60A4-FB69D351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2FAAC6-3B42-009C-A1DB-5BD8A1A92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AA3C05-8889-3553-C09B-65578FA8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42F60A-7EE1-244A-2AE4-59575595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18D03-79F4-0045-6FF9-49DB78616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810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7E1FE-46FF-D9AF-D0D9-D0193B46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ECB5E0-11B3-2C3C-5FAF-203CB903B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DE6DA-3A27-8685-3323-EFC3BDE93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E1DF9-741D-8C3B-904D-5AA42BFC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2FE0B-7FAD-57B2-0BA6-9F53D6FA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6992B9-4EE7-E6BD-6164-00A9D0A7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158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7CDA2E-0942-CE0E-E9C1-CD62AE3E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4104F9-7836-5E76-9BDD-1EBC4A71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28EC2-F09A-28D6-2FDC-7E8DAE7D0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8921-27A5-8E41-BC19-6B62548BD9B4}" type="datetimeFigureOut">
              <a:rPr kumimoji="1" lang="ko-Kore-KR" altLang="en-US" smtClean="0"/>
              <a:t>8/1/25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15229-FE1F-E91B-5F6E-790C01FF5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5032F-D213-60DC-937B-0B8292019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7642-5671-B94F-804B-BDBB2FEC3B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20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966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A56C6E7-FD6A-A6F1-6FFD-1E1402AD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505" y="538540"/>
            <a:ext cx="3552393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EC65AA2-F206-01F1-0C49-274000601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59347"/>
            <a:ext cx="10909640" cy="1687814"/>
          </a:xfrm>
        </p:spPr>
        <p:txBody>
          <a:bodyPr anchor="b">
            <a:normAutofit fontScale="90000"/>
          </a:bodyPr>
          <a:lstStyle/>
          <a:p>
            <a:br>
              <a:rPr kumimoji="1" lang="en-US" altLang="ko-KR" sz="5600" dirty="0"/>
            </a:br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en-US" altLang="ko-KR" sz="5600" dirty="0"/>
              <a:t>3</a:t>
            </a:r>
            <a:r>
              <a:rPr kumimoji="1" lang="ko-KR" altLang="en-US" sz="5600" dirty="0"/>
              <a:t>주차</a:t>
            </a:r>
            <a:br>
              <a:rPr kumimoji="1" lang="en-US" altLang="ko-KR" sz="5600" dirty="0"/>
            </a:br>
            <a:r>
              <a:rPr kumimoji="1" lang="ko-KR" altLang="en-US" sz="5600" dirty="0"/>
              <a:t>완전탐색 </a:t>
            </a:r>
            <a:r>
              <a:rPr kumimoji="1" lang="en-US" altLang="ko-KR" sz="5600" dirty="0"/>
              <a:t>/</a:t>
            </a:r>
            <a:r>
              <a:rPr kumimoji="1" lang="ko-KR" altLang="en-US" sz="5600" dirty="0"/>
              <a:t> 백트래킹 </a:t>
            </a:r>
            <a:r>
              <a:rPr kumimoji="1" lang="en-US" altLang="ko-KR" sz="5600" dirty="0"/>
              <a:t>/</a:t>
            </a:r>
            <a:r>
              <a:rPr kumimoji="1" lang="ko-KR" altLang="en-US" sz="5600" dirty="0"/>
              <a:t> </a:t>
            </a:r>
            <a:r>
              <a:rPr kumimoji="1" lang="ko-KR" altLang="en-US" sz="5600" dirty="0" err="1"/>
              <a:t>누적합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121238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54C62-A83A-E8D6-F5E4-56D02D98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완전탐색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스킬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63C50-F73D-2970-AB11-FECB2859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순열</a:t>
            </a:r>
            <a:endParaRPr kumimoji="1" lang="en-US" altLang="ko-Kore-KR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내가 정점에 방문하는 순서에 따라 답이 달라질 때</a:t>
            </a:r>
            <a:endParaRPr kumimoji="1" lang="en-US" altLang="ko-KR" sz="2000" dirty="0"/>
          </a:p>
          <a:p>
            <a:endParaRPr kumimoji="1" lang="en-US" altLang="en-US" sz="2000" dirty="0"/>
          </a:p>
          <a:p>
            <a:r>
              <a:rPr kumimoji="1" lang="ko-KR" altLang="en-US" sz="2000" dirty="0"/>
              <a:t>방문하는 모든 순서의 경우의 수를</a:t>
            </a:r>
            <a:endParaRPr kumimoji="1" lang="en-US" altLang="ko-KR" sz="2000" dirty="0"/>
          </a:p>
          <a:p>
            <a:endParaRPr kumimoji="1" lang="en-US" altLang="en-US" sz="2000" dirty="0"/>
          </a:p>
          <a:p>
            <a:r>
              <a:rPr kumimoji="1" lang="ko-KR" altLang="en-US" sz="2000" dirty="0"/>
              <a:t>완전탐색 하는 것</a:t>
            </a:r>
            <a:endParaRPr kumimoji="1" lang="ko-Kore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CB721-DACD-8622-E3FD-D8835A3D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833" y="436418"/>
            <a:ext cx="4893407" cy="59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68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05012-0916-CCE3-F3A7-7CE13A07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완전탐색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스킬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EC5D0-DD0C-2B29-28FB-2B53FE5E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매개변수</a:t>
            </a:r>
            <a:r>
              <a:rPr kumimoji="1" lang="ko-KR" altLang="en-US" dirty="0"/>
              <a:t> 탐색</a:t>
            </a:r>
            <a:endParaRPr kumimoji="1" lang="en-US" altLang="ko-KR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N</a:t>
            </a:r>
            <a:r>
              <a:rPr kumimoji="1" lang="ko-KR" altLang="en-US" sz="2000" dirty="0" err="1"/>
              <a:t>부터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</a:t>
            </a:r>
            <a:r>
              <a:rPr kumimoji="1" lang="ko-KR" altLang="en-US" sz="2000" dirty="0"/>
              <a:t> 범위에서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주어진 조건을 만족하는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최대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혹은 최소값을 찾아야 할 때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N</a:t>
            </a:r>
            <a:r>
              <a:rPr kumimoji="1" lang="ko-KR" altLang="en-US" sz="2000" dirty="0" err="1"/>
              <a:t>부터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 </a:t>
            </a:r>
            <a:r>
              <a:rPr kumimoji="1" lang="ko-KR" altLang="en-US" sz="2000" dirty="0"/>
              <a:t>사이의 모든 범위를 완전탐색</a:t>
            </a:r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8A2CBE-92D4-CA5A-958A-D8292411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3434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6D1BA-C238-73AB-B70C-936E857B0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2348-8D3C-4CC5-202E-FFC309BE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완전탐색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스킬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C5BC5D-B456-1FA4-B8E6-57CF335F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DFS/BFS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그래프 내 모든 정점을 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깊이 기반 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 너비 기반 의 두가지 방식으로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완전 탐색하는 것</a:t>
            </a:r>
            <a:endParaRPr kumimoji="1"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C03A49-6ADF-C70B-F065-4FAB2D0DD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365125"/>
            <a:ext cx="4597400" cy="2578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6A6AE05-A6F4-1A7B-30BB-391868A38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0" y="3194113"/>
            <a:ext cx="4261040" cy="36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0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6BFF2-75F3-D227-FD55-A4C8445E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완전탐색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스킬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9C355-D39B-8EA3-A94D-591FE0D66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비트마스킹</a:t>
            </a:r>
            <a:endParaRPr kumimoji="1" lang="en-US" altLang="ko-Kore-KR" dirty="0"/>
          </a:p>
          <a:p>
            <a:r>
              <a:rPr kumimoji="1" lang="ko-Kore-KR" altLang="en-US" dirty="0"/>
              <a:t>정수형</a:t>
            </a:r>
            <a:r>
              <a:rPr kumimoji="1" lang="ko-KR" altLang="en-US" dirty="0"/>
              <a:t> 하나를 </a:t>
            </a:r>
            <a:r>
              <a:rPr kumimoji="1" lang="en-US" altLang="ko-KR" dirty="0"/>
              <a:t>bit </a:t>
            </a:r>
            <a:r>
              <a:rPr kumimoji="1" lang="ko-KR" altLang="en-US" dirty="0"/>
              <a:t>단위로 생각해서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이루어진 </a:t>
            </a:r>
            <a:r>
              <a:rPr kumimoji="1" lang="en-US" altLang="ko-KR" dirty="0"/>
              <a:t>n</a:t>
            </a:r>
            <a:r>
              <a:rPr kumimoji="1" lang="ko-KR" altLang="en-US" dirty="0"/>
              <a:t>비트로 생각하면 </a:t>
            </a:r>
            <a:r>
              <a:rPr kumimoji="1" lang="en-US" altLang="ko-KR" dirty="0"/>
              <a:t>n</a:t>
            </a:r>
            <a:r>
              <a:rPr kumimoji="1" lang="ko-KR" altLang="en-US" dirty="0"/>
              <a:t> 개의 정점에 대한 처리 상태를 표현할 수 있음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0BCBB3-1DA2-F792-12D0-B426A904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0811"/>
            <a:ext cx="10074146" cy="19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3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72DD8A-AA16-066C-52E0-D61F6EACE3D1}"/>
              </a:ext>
            </a:extLst>
          </p:cNvPr>
          <p:cNvSpPr txBox="1">
            <a:spLocks/>
          </p:cNvSpPr>
          <p:nvPr/>
        </p:nvSpPr>
        <p:spPr>
          <a:xfrm>
            <a:off x="641180" y="2585093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ko-KR" altLang="en-US" sz="11500" dirty="0"/>
              <a:t>재귀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234206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07500-B850-F0CF-8ADF-0A37863E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재귀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3789E-774F-8E5A-E7F0-C8D00700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자기</a:t>
            </a:r>
            <a:r>
              <a:rPr kumimoji="1" lang="ko-KR" altLang="en-US" dirty="0"/>
              <a:t> 자신을 호출하는 함수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왜</a:t>
            </a:r>
            <a:r>
              <a:rPr kumimoji="1" lang="ko-KR" altLang="en-US" dirty="0"/>
              <a:t> 사용하나요</a:t>
            </a:r>
            <a:r>
              <a:rPr kumimoji="1" lang="en-US" altLang="ko-KR" dirty="0"/>
              <a:t>?</a:t>
            </a:r>
            <a:endParaRPr kumimoji="1" lang="en-US" altLang="ko-KR" sz="2000" dirty="0"/>
          </a:p>
          <a:p>
            <a:pPr>
              <a:buFontTx/>
              <a:buChar char="-"/>
            </a:pPr>
            <a:r>
              <a:rPr kumimoji="1" lang="ko-KR" altLang="en-US" sz="2000" dirty="0"/>
              <a:t>같은 것을 구현하는 </a:t>
            </a:r>
            <a:r>
              <a:rPr kumimoji="1" lang="ko-KR" altLang="en-US" sz="2000" dirty="0" err="1"/>
              <a:t>반복문</a:t>
            </a:r>
            <a:r>
              <a:rPr kumimoji="1" lang="ko-KR" altLang="en-US" sz="2000" dirty="0"/>
              <a:t> 코드보다 보통 짧음</a:t>
            </a:r>
            <a:endParaRPr kumimoji="1" lang="en-US" altLang="ko-KR" sz="2000" dirty="0"/>
          </a:p>
          <a:p>
            <a:pPr>
              <a:buFontTx/>
              <a:buChar char="-"/>
            </a:pPr>
            <a:r>
              <a:rPr kumimoji="1" lang="ko-KR" altLang="en-US" sz="2000" dirty="0"/>
              <a:t>비슷한 하위 작업으로 반복되는 작업에 용이</a:t>
            </a:r>
            <a:endParaRPr kumimoji="1" lang="en-US" altLang="ko-KR" sz="2000" dirty="0"/>
          </a:p>
          <a:p>
            <a:pPr>
              <a:buFontTx/>
              <a:buChar char="-"/>
            </a:pPr>
            <a:endParaRPr kumimoji="1" lang="en-US" altLang="ko-KR" sz="2000" dirty="0"/>
          </a:p>
          <a:p>
            <a:pPr>
              <a:buFontTx/>
              <a:buChar char="-"/>
            </a:pPr>
            <a:r>
              <a:rPr kumimoji="1" lang="ko-KR" altLang="en-US" sz="2000" dirty="0"/>
              <a:t>알고리즘 유형은 아니고 구현 전략에 가까움</a:t>
            </a:r>
            <a:endParaRPr kumimoji="1" lang="en-US" altLang="ko-KR" sz="2000" dirty="0"/>
          </a:p>
          <a:p>
            <a:pPr>
              <a:buFontTx/>
              <a:buChar char="-"/>
            </a:pPr>
            <a:endParaRPr kumimoji="1" lang="en-US" altLang="ko-Kore-KR" sz="2000" dirty="0"/>
          </a:p>
          <a:p>
            <a:pPr marL="0" indent="0">
              <a:buNone/>
            </a:pP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695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CAD71-C356-6DBF-0A4A-A8D2072B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재귀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조건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661EB-127F-D5A3-9961-59FCE1177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기저 사례</a:t>
            </a:r>
            <a:r>
              <a:rPr kumimoji="1" lang="en-US" altLang="ko-KR" dirty="0"/>
              <a:t>(base case)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더 이상 쪼개지지 않는 작업에 대해 재귀 탈출 조건 필요</a:t>
            </a:r>
            <a:r>
              <a:rPr kumimoji="1" lang="en-US" altLang="ko-KR" sz="2000" dirty="0"/>
              <a:t>(</a:t>
            </a:r>
            <a:r>
              <a:rPr kumimoji="1" lang="ko-KR" altLang="en-US" sz="2000" dirty="0">
                <a:solidFill>
                  <a:srgbClr val="FF0000"/>
                </a:solidFill>
              </a:rPr>
              <a:t>무한 루프 방지</a:t>
            </a:r>
            <a:r>
              <a:rPr kumimoji="1" lang="en-US" altLang="ko-KR" sz="2000" dirty="0"/>
              <a:t>)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매개 변수</a:t>
            </a:r>
            <a:r>
              <a:rPr kumimoji="1" lang="en-US" altLang="ko-KR" dirty="0"/>
              <a:t>(Parameter)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상태 관리에 필요한 변수들을 매개변수에 담을지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전역 변수로 사용할지에 대한 판단 필요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반환값</a:t>
            </a:r>
            <a:r>
              <a:rPr kumimoji="1" lang="en-US" altLang="ko-KR" dirty="0"/>
              <a:t>(Return Value)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void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사용하거나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int, string </a:t>
            </a:r>
            <a:r>
              <a:rPr kumimoji="1" lang="ko-KR" altLang="en-US" sz="2000" dirty="0"/>
              <a:t>등을 </a:t>
            </a:r>
            <a:r>
              <a:rPr kumimoji="1" lang="ko-KR" altLang="en-US" sz="2000" dirty="0" err="1"/>
              <a:t>반환하게하는</a:t>
            </a:r>
            <a:r>
              <a:rPr kumimoji="1" lang="ko-KR" altLang="en-US" sz="2000" dirty="0"/>
              <a:t> 등 </a:t>
            </a:r>
            <a:r>
              <a:rPr kumimoji="1" lang="ko-KR" altLang="en-US" sz="2000" dirty="0">
                <a:solidFill>
                  <a:srgbClr val="FF0000"/>
                </a:solidFill>
              </a:rPr>
              <a:t>상황에 맞는 선언 </a:t>
            </a:r>
            <a:r>
              <a:rPr kumimoji="1" lang="ko-KR" altLang="en-US" sz="2000" dirty="0"/>
              <a:t>필요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647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9C502-1B51-69AA-70E1-ECF434AC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재귀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예시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팩토리얼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5F5523-AF8B-CFD1-3158-C6C019BA6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6352"/>
            <a:ext cx="6918710" cy="30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1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902A4-FB1B-FE19-BD8D-3DC97A97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재귀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동작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8FB341B-EC73-0A2A-DFDA-F54908FF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4364"/>
            <a:ext cx="8319996" cy="317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AC826-B22B-C540-A4C8-460CE14A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재귀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예시</a:t>
            </a:r>
            <a:r>
              <a:rPr kumimoji="1" lang="en-US" altLang="ko-KR" dirty="0"/>
              <a:t>(</a:t>
            </a:r>
            <a:r>
              <a:rPr kumimoji="1" lang="ko-KR" altLang="en-US" dirty="0"/>
              <a:t>피보나치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5ACA988-403F-9D49-8CED-B17391DE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436" y="1690688"/>
            <a:ext cx="3712753" cy="37368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2C7F9A-6C2A-D6D1-37A0-5BF88EB78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54433"/>
            <a:ext cx="5359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7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72DD8A-AA16-066C-52E0-D61F6EACE3D1}"/>
              </a:ext>
            </a:extLst>
          </p:cNvPr>
          <p:cNvSpPr txBox="1">
            <a:spLocks/>
          </p:cNvSpPr>
          <p:nvPr/>
        </p:nvSpPr>
        <p:spPr>
          <a:xfrm>
            <a:off x="641180" y="2585093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ko-KR" altLang="en-US" sz="17600" dirty="0"/>
              <a:t>과제 발표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196733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4DA2E-687E-127A-A9C3-F66C0404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재귀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동작</a:t>
            </a:r>
            <a:endParaRPr kumimoji="1" lang="ko-Kore-KR" altLang="en-US" dirty="0"/>
          </a:p>
        </p:txBody>
      </p:sp>
      <p:pic>
        <p:nvPicPr>
          <p:cNvPr id="5" name="그림 4" descr="폰트, 텍스트, 친필, 디자인이(가) 표시된 사진&#10;&#10;자동 생성된 설명">
            <a:extLst>
              <a:ext uri="{FF2B5EF4-FFF2-40B4-BE49-F238E27FC236}">
                <a16:creationId xmlns:a16="http://schemas.microsoft.com/office/drawing/2014/main" id="{507CE848-526B-E8A7-C5B4-91BBA4B2B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77" y="1690688"/>
            <a:ext cx="7772400" cy="4853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E19B4E-B165-1394-8E3B-5272E7D0C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66756"/>
            <a:ext cx="5359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2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51B45-C4FF-63CC-F6A0-3A59228B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재귀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FE71E-691D-B391-7979-99618768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758"/>
            <a:ext cx="7289800" cy="349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8A4629-DDC5-8164-F70C-F45B714E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996" y="951002"/>
            <a:ext cx="901700" cy="5716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2ED28C-EA6E-7438-1BF3-0F62B1228F86}"/>
              </a:ext>
            </a:extLst>
          </p:cNvPr>
          <p:cNvSpPr txBox="1"/>
          <p:nvPr/>
        </p:nvSpPr>
        <p:spPr>
          <a:xfrm>
            <a:off x="838200" y="5589142"/>
            <a:ext cx="728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dirty="0"/>
              <a:t>n</a:t>
            </a:r>
            <a:r>
              <a:rPr kumimoji="1" lang="ko-KR" altLang="en-US" dirty="0"/>
              <a:t>개 중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개를 줄 세우는 </a:t>
            </a:r>
            <a:r>
              <a:rPr kumimoji="1" lang="ko-KR" altLang="en-US" dirty="0" err="1"/>
              <a:t>반복문</a:t>
            </a:r>
            <a:r>
              <a:rPr kumimoji="1" lang="ko-KR" altLang="en-US" dirty="0"/>
              <a:t> 코드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이 코드의 한계는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3130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7A6F8-79E6-C23C-DC41-7E65EB82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재귀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D13A69-1882-5828-C2A0-DC13E2D7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R" sz="2000" dirty="0"/>
              <a:t>N</a:t>
            </a:r>
            <a:r>
              <a:rPr kumimoji="1" lang="ko-KR" altLang="en-US" sz="2000" dirty="0"/>
              <a:t>개 중 </a:t>
            </a:r>
            <a:r>
              <a:rPr kumimoji="1" lang="en-US" altLang="ko-KR" sz="2000" dirty="0"/>
              <a:t>M</a:t>
            </a:r>
            <a:r>
              <a:rPr kumimoji="1" lang="ko-KR" altLang="en-US" sz="2000" dirty="0"/>
              <a:t>개를 뽑는다고 했을 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N</a:t>
            </a:r>
            <a:r>
              <a:rPr kumimoji="1" lang="ko-KR" altLang="en-US" sz="2000" dirty="0"/>
              <a:t>은 지정할 수 있지만 </a:t>
            </a:r>
            <a:r>
              <a:rPr kumimoji="1" lang="en-US" altLang="ko-KR" sz="2000" dirty="0"/>
              <a:t>M</a:t>
            </a:r>
            <a:r>
              <a:rPr kumimoji="1" lang="ko-KR" altLang="en-US" sz="2000" dirty="0"/>
              <a:t>은 지정할 수 없음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1600" dirty="0"/>
              <a:t>-&gt;</a:t>
            </a:r>
            <a:r>
              <a:rPr kumimoji="1" lang="ko-KR" altLang="en-US" sz="1600" dirty="0"/>
              <a:t> 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코드 재사용 불가능</a:t>
            </a: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-&gt; M</a:t>
            </a:r>
            <a:r>
              <a:rPr kumimoji="1" lang="ko-KR" altLang="en-US" sz="1600" dirty="0"/>
              <a:t>이 최대 </a:t>
            </a:r>
            <a:r>
              <a:rPr kumimoji="1" lang="en-US" altLang="ko-KR" sz="1600" dirty="0"/>
              <a:t>1000</a:t>
            </a:r>
            <a:r>
              <a:rPr kumimoji="1" lang="ko-KR" altLang="en-US" sz="1600" dirty="0"/>
              <a:t>이라고 하면 </a:t>
            </a:r>
            <a:r>
              <a:rPr kumimoji="1" lang="en-US" altLang="ko-KR" sz="1600" dirty="0"/>
              <a:t>1~1000</a:t>
            </a:r>
            <a:r>
              <a:rPr kumimoji="1" lang="ko-KR" altLang="en-US" sz="1600" dirty="0"/>
              <a:t>까지의 분기 처리된 중첩 반복문을 총 </a:t>
            </a:r>
            <a:r>
              <a:rPr kumimoji="1" lang="en-US" altLang="ko-KR" sz="1600" dirty="0">
                <a:solidFill>
                  <a:srgbClr val="FF0000"/>
                </a:solidFill>
              </a:rPr>
              <a:t>1000</a:t>
            </a:r>
            <a:r>
              <a:rPr kumimoji="1" lang="ko-KR" altLang="en-US" sz="1600" dirty="0">
                <a:solidFill>
                  <a:srgbClr val="FF0000"/>
                </a:solidFill>
              </a:rPr>
              <a:t> * </a:t>
            </a:r>
            <a:r>
              <a:rPr kumimoji="1" lang="en-US" altLang="ko-KR" sz="1600" dirty="0">
                <a:solidFill>
                  <a:srgbClr val="FF0000"/>
                </a:solidFill>
              </a:rPr>
              <a:t>1001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/</a:t>
            </a:r>
            <a:r>
              <a:rPr kumimoji="1" lang="ko-KR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</a:rPr>
              <a:t>2</a:t>
            </a:r>
            <a:r>
              <a:rPr kumimoji="1" lang="ko-KR" altLang="en-US" sz="1600" dirty="0">
                <a:solidFill>
                  <a:srgbClr val="FF0000"/>
                </a:solidFill>
              </a:rPr>
              <a:t>개 </a:t>
            </a:r>
            <a:r>
              <a:rPr kumimoji="1" lang="ko-KR" altLang="en-US" sz="1600" dirty="0"/>
              <a:t>만들어야 함</a:t>
            </a:r>
            <a:r>
              <a:rPr kumimoji="1" lang="en-US" altLang="ko-KR" sz="1600" dirty="0"/>
              <a:t>.</a:t>
            </a:r>
          </a:p>
          <a:p>
            <a:pPr marL="0" indent="0">
              <a:buNone/>
            </a:pPr>
            <a:endParaRPr kumimoji="1" lang="en-US" altLang="ko-KR" sz="1600" dirty="0"/>
          </a:p>
          <a:p>
            <a:r>
              <a:rPr kumimoji="1" lang="ko-KR" altLang="en-US" sz="2000" dirty="0"/>
              <a:t>무식한 분기처리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</a:t>
            </a:r>
            <a:r>
              <a:rPr kumimoji="1" lang="ko-KR" altLang="en-US" sz="1600" dirty="0"/>
              <a:t>이 </a:t>
            </a:r>
            <a:r>
              <a:rPr kumimoji="1" lang="en-US" altLang="ko-KR" sz="1600" dirty="0"/>
              <a:t>1000</a:t>
            </a:r>
            <a:r>
              <a:rPr kumimoji="1" lang="ko-KR" altLang="en-US" sz="1600" dirty="0"/>
              <a:t>이라고 한다면</a:t>
            </a:r>
            <a:r>
              <a:rPr kumimoji="1" lang="en-US" altLang="ko-KR" sz="1600" dirty="0"/>
              <a:t>…</a:t>
            </a:r>
          </a:p>
          <a:p>
            <a:pPr marL="0" indent="0">
              <a:buNone/>
            </a:pPr>
            <a:endParaRPr kumimoji="1" lang="en-US" altLang="ko-KR" sz="1600" dirty="0"/>
          </a:p>
          <a:p>
            <a:r>
              <a:rPr kumimoji="1" lang="ko-KR" altLang="en-US" sz="2000" dirty="0"/>
              <a:t>그렇다면 재귀는</a:t>
            </a:r>
            <a:r>
              <a:rPr kumimoji="1" lang="en-US" altLang="ko-KR" sz="2000" dirty="0"/>
              <a:t>?</a:t>
            </a:r>
          </a:p>
          <a:p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B160EF-B6D5-5153-1D95-331AB5C3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038" y="1825625"/>
            <a:ext cx="1552173" cy="3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9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274DF-1017-8694-B08B-1830DFA0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기억나시나요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20534F-9013-BC54-9D58-0F45CDD6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445265" cy="39654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DFF33E-1FF0-58CB-CCE0-2AF8D0C22576}"/>
              </a:ext>
            </a:extLst>
          </p:cNvPr>
          <p:cNvSpPr txBox="1"/>
          <p:nvPr/>
        </p:nvSpPr>
        <p:spPr>
          <a:xfrm>
            <a:off x="838200" y="5656105"/>
            <a:ext cx="4448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600" dirty="0"/>
              <a:t>앞의 </a:t>
            </a:r>
            <a:r>
              <a:rPr kumimoji="1" lang="ko-KR" altLang="en-US" sz="1600" dirty="0" err="1"/>
              <a:t>반복문</a:t>
            </a:r>
            <a:r>
              <a:rPr kumimoji="1" lang="ko-KR" altLang="en-US" sz="1600" dirty="0"/>
              <a:t> 코드는 결국 </a:t>
            </a:r>
            <a:r>
              <a:rPr kumimoji="1" lang="en-US" altLang="ko-KR" sz="1600" dirty="0"/>
              <a:t>5P4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구현한 코드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ko-KR" altLang="en-US" sz="1600" dirty="0"/>
              <a:t>이 코드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재귀 사용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조금 수정한다면</a:t>
            </a:r>
            <a:endParaRPr kumimoji="1" lang="en-US" altLang="ko-KR" sz="1600" dirty="0"/>
          </a:p>
          <a:p>
            <a:pPr marL="285750" indent="-285750">
              <a:buFontTx/>
              <a:buChar char="-"/>
            </a:pPr>
            <a:r>
              <a:rPr kumimoji="1" lang="en-US" altLang="ko-KR" sz="1600" dirty="0" err="1"/>
              <a:t>nPm</a:t>
            </a:r>
            <a:r>
              <a:rPr kumimoji="1" lang="ko-KR" altLang="en-US" sz="1600" dirty="0"/>
              <a:t> 을 구현하여 사용가능 </a:t>
            </a:r>
            <a:r>
              <a:rPr kumimoji="1" lang="en-US" altLang="ko-KR" sz="1600" dirty="0"/>
              <a:t>!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2484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72DD8A-AA16-066C-52E0-D61F6EACE3D1}"/>
              </a:ext>
            </a:extLst>
          </p:cNvPr>
          <p:cNvSpPr txBox="1">
            <a:spLocks/>
          </p:cNvSpPr>
          <p:nvPr/>
        </p:nvSpPr>
        <p:spPr>
          <a:xfrm>
            <a:off x="641180" y="2585093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ko-KR" altLang="en-US" sz="11200" dirty="0"/>
              <a:t>백트래킹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3287214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6982E-904E-7066-4416-5114104C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백트래킹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50E13-AA94-E886-8E71-0809B5E9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답을</a:t>
            </a:r>
            <a:r>
              <a:rPr kumimoji="1" lang="ko-KR" altLang="en-US" dirty="0"/>
              <a:t> 찾으러 가는 도중 해가 성립되지 않음이 보이면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다시 돌아가서  해를 찾아가는 방식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ko-Kore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조건을 만족하는 경우에만 탐색을 진행</a:t>
            </a:r>
            <a:endParaRPr kumimoji="1" lang="en-US" altLang="ko-KR" dirty="0"/>
          </a:p>
          <a:p>
            <a:endParaRPr kumimoji="1" lang="en-US" altLang="en-US" dirty="0"/>
          </a:p>
          <a:p>
            <a:r>
              <a:rPr kumimoji="1" lang="ko-KR" altLang="en-US" dirty="0"/>
              <a:t>똑똑한 </a:t>
            </a:r>
            <a:r>
              <a:rPr kumimoji="1" lang="ko-KR" altLang="en-US" dirty="0" err="1"/>
              <a:t>브루트포스라고</a:t>
            </a:r>
            <a:r>
              <a:rPr kumimoji="1" lang="ko-KR" altLang="en-US" dirty="0"/>
              <a:t> 생각해도 됩니다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답이 </a:t>
            </a:r>
            <a:r>
              <a:rPr kumimoji="1" lang="ko-KR" altLang="en-US" sz="2000" dirty="0" err="1"/>
              <a:t>될수</a:t>
            </a:r>
            <a:r>
              <a:rPr kumimoji="1" lang="ko-KR" altLang="en-US" sz="2000" dirty="0"/>
              <a:t> 없는 방향에 대한 연산은 수행하지 않는다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즉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브루트포스보다는</a:t>
            </a:r>
            <a:r>
              <a:rPr kumimoji="1" lang="ko-KR" altLang="en-US" sz="2000" dirty="0"/>
              <a:t> 효율적으로 탐색한다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4308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B6F56-C384-0208-4EF6-A0A899C4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백트래킹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C3551-24E3-A0DE-DCE7-D369741D9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가지치기</a:t>
            </a:r>
            <a:r>
              <a:rPr kumimoji="1" lang="en-US" altLang="ko-Kore-KR" dirty="0"/>
              <a:t>(Pruning)</a:t>
            </a:r>
          </a:p>
          <a:p>
            <a:pPr marL="0" indent="0">
              <a:buNone/>
            </a:pPr>
            <a:r>
              <a:rPr kumimoji="1" lang="en-US" altLang="ko-Kore-KR" sz="2000" dirty="0"/>
              <a:t>-&gt;</a:t>
            </a:r>
            <a:r>
              <a:rPr kumimoji="1" lang="en-US" altLang="ko-Kore-KR" dirty="0"/>
              <a:t> </a:t>
            </a:r>
            <a:r>
              <a:rPr kumimoji="1" lang="ko-KR" altLang="en-US" sz="2000" dirty="0"/>
              <a:t>현재 가고 있는 방향성이 해를 성립하지 않음을 깨달으면 그 경로로 더 이상 가지 않는다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가지를 친다</a:t>
            </a:r>
            <a:r>
              <a:rPr kumimoji="1" lang="en-US" altLang="ko-KR" sz="2000" dirty="0"/>
              <a:t>)</a:t>
            </a:r>
            <a:endParaRPr kumimoji="1" lang="en-US" altLang="ko-Kore-KR" sz="2000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유망하다</a:t>
            </a:r>
            <a:r>
              <a:rPr kumimoji="1" lang="en-US" altLang="ko-Kore-KR" dirty="0"/>
              <a:t>(Promising)</a:t>
            </a:r>
          </a:p>
          <a:p>
            <a:pPr marL="0" indent="0">
              <a:buNone/>
            </a:pPr>
            <a:r>
              <a:rPr kumimoji="1" lang="en-US" altLang="ko-Kore-KR" sz="2000" dirty="0"/>
              <a:t>-&gt;</a:t>
            </a:r>
            <a:r>
              <a:rPr kumimoji="1" lang="ko-KR" altLang="en-US" sz="2000" dirty="0"/>
              <a:t> 현재 방향성이 해가 될 가능성이 있는 경우 유망하다고 함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819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975AA-7B48-1E26-655B-1BF3453A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백트래킹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203E2E-C973-C5AB-0C3D-3B2904D8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즉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가지치기를 통해 현재 해가 유망한지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유망한지 않은지를 잘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판단하는 것이 백트래킹의 핵심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68110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0649-318E-E748-A00C-85005C48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백트래킹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대표 문제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D7998-D232-E447-6207-E2F2E65A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nQueen – </a:t>
            </a:r>
            <a:r>
              <a:rPr kumimoji="1" lang="ko-KR" altLang="en-US"/>
              <a:t>백준 </a:t>
            </a:r>
            <a:r>
              <a:rPr kumimoji="1" lang="en-US" altLang="ko-KR"/>
              <a:t>9663</a:t>
            </a:r>
          </a:p>
          <a:p>
            <a:endParaRPr kumimoji="1" lang="en-US" altLang="ko-KR"/>
          </a:p>
          <a:p>
            <a:pPr marL="457200" lvl="1" indent="0">
              <a:buNone/>
            </a:pPr>
            <a:r>
              <a:rPr kumimoji="1" lang="en-US" altLang="ko-KR"/>
              <a:t>N</a:t>
            </a:r>
            <a:r>
              <a:rPr kumimoji="1" lang="ko-KR" altLang="en-US"/>
              <a:t> </a:t>
            </a:r>
            <a:r>
              <a:rPr kumimoji="1" lang="en-US" altLang="ko-KR"/>
              <a:t>x N </a:t>
            </a:r>
            <a:r>
              <a:rPr kumimoji="1" lang="ko-KR" altLang="en-US"/>
              <a:t>크기의 체스판에 퀸 </a:t>
            </a:r>
            <a:r>
              <a:rPr kumimoji="1" lang="en-US" altLang="ko-KR"/>
              <a:t>N</a:t>
            </a:r>
            <a:r>
              <a:rPr kumimoji="1" lang="ko-KR" altLang="en-US"/>
              <a:t>개를 서로 공격할 수 없게 놓는 경우의 수를 구하자</a:t>
            </a:r>
            <a:r>
              <a:rPr kumimoji="1" lang="en-US" altLang="ko-KR"/>
              <a:t>.</a:t>
            </a:r>
            <a:r>
              <a:rPr kumimoji="1" lang="ko-KR" altLang="en-US"/>
              <a:t> </a:t>
            </a:r>
            <a:endParaRPr kumimoji="1" lang="en-US" altLang="ko-KR"/>
          </a:p>
          <a:p>
            <a:pPr marL="457200" lvl="1" indent="0">
              <a:buNone/>
            </a:pPr>
            <a:endParaRPr kumimoji="1" lang="en-US" altLang="ko-Kore-KR"/>
          </a:p>
          <a:p>
            <a:pPr marL="457200" lvl="1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348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0649-318E-E748-A00C-85005C48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백트래킹 </a:t>
            </a:r>
            <a:r>
              <a:rPr kumimoji="1" lang="en-US" altLang="ko-KR" dirty="0"/>
              <a:t>-</a:t>
            </a:r>
            <a:r>
              <a:rPr kumimoji="1" lang="ko-KR" altLang="en-US" dirty="0"/>
              <a:t> 대표 문제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D7998-D232-E447-6207-E2F2E65A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/>
              <a:t>nQueen</a:t>
            </a:r>
            <a:r>
              <a:rPr kumimoji="1" lang="ko-KR" altLang="en-US"/>
              <a:t> 문제의 가지치기</a:t>
            </a:r>
            <a:endParaRPr kumimoji="1" lang="en-US" altLang="ko-KR"/>
          </a:p>
          <a:p>
            <a:endParaRPr kumimoji="1" lang="en-US" altLang="ko-Kore-KR"/>
          </a:p>
          <a:p>
            <a:pPr lvl="1"/>
            <a:r>
              <a:rPr kumimoji="1" lang="ko-KR" altLang="en-US"/>
              <a:t>체스판에 퀸 한 개를 두고</a:t>
            </a:r>
            <a:r>
              <a:rPr kumimoji="1" lang="en-US" altLang="ko-KR"/>
              <a:t>,</a:t>
            </a:r>
            <a:r>
              <a:rPr kumimoji="1" lang="ko-KR" altLang="en-US"/>
              <a:t> 다음 줄 어디에 둘 수 있을까</a:t>
            </a:r>
            <a:r>
              <a:rPr kumimoji="1" lang="en-US" altLang="ko-KR"/>
              <a:t>?</a:t>
            </a:r>
          </a:p>
          <a:p>
            <a:pPr lvl="2"/>
            <a:r>
              <a:rPr kumimoji="1" lang="ko-KR" altLang="en-US"/>
              <a:t>즉</a:t>
            </a:r>
            <a:r>
              <a:rPr kumimoji="1" lang="en-US" altLang="ko-KR"/>
              <a:t>,</a:t>
            </a:r>
            <a:r>
              <a:rPr kumimoji="1" lang="ko-KR" altLang="en-US"/>
              <a:t> 유망한지 판별하자 </a:t>
            </a:r>
            <a:r>
              <a:rPr kumimoji="1" lang="en-US" altLang="ko-KR"/>
              <a:t>!</a:t>
            </a:r>
          </a:p>
          <a:p>
            <a:pPr lvl="1"/>
            <a:endParaRPr kumimoji="1" lang="en-US" altLang="ko-Kore-KR"/>
          </a:p>
          <a:p>
            <a:pPr marL="457200" lvl="1" indent="0">
              <a:buNone/>
            </a:pPr>
            <a:endParaRPr kumimoji="1" lang="en-US" altLang="ko-KR" dirty="0"/>
          </a:p>
        </p:txBody>
      </p:sp>
      <p:pic>
        <p:nvPicPr>
          <p:cNvPr id="5" name="그림 4" descr="텍스트, 쇼지, 낱말맞추기게임, 건물이(가) 표시된 사진&#10;&#10;자동 생성된 설명">
            <a:extLst>
              <a:ext uri="{FF2B5EF4-FFF2-40B4-BE49-F238E27FC236}">
                <a16:creationId xmlns:a16="http://schemas.microsoft.com/office/drawing/2014/main" id="{20A1EDF0-AE52-B0B4-5CA7-70E0A84A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3854976"/>
            <a:ext cx="1447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5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72DD8A-AA16-066C-52E0-D61F6EACE3D1}"/>
              </a:ext>
            </a:extLst>
          </p:cNvPr>
          <p:cNvSpPr txBox="1">
            <a:spLocks/>
          </p:cNvSpPr>
          <p:nvPr/>
        </p:nvSpPr>
        <p:spPr>
          <a:xfrm>
            <a:off x="641180" y="2585093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ko-KR" altLang="en-US" sz="5600" dirty="0"/>
              <a:t>완전 탐색 </a:t>
            </a:r>
            <a:r>
              <a:rPr kumimoji="1" lang="en-US" altLang="ko-KR" sz="5600" dirty="0"/>
              <a:t>(Brute</a:t>
            </a:r>
            <a:r>
              <a:rPr kumimoji="1" lang="ko-KR" altLang="en-US" sz="5600" dirty="0"/>
              <a:t> </a:t>
            </a:r>
            <a:r>
              <a:rPr kumimoji="1" lang="en-US" altLang="ko-KR" sz="5600" dirty="0"/>
              <a:t>–</a:t>
            </a:r>
            <a:r>
              <a:rPr kumimoji="1" lang="ko-KR" altLang="en-US" sz="5600" dirty="0"/>
              <a:t> </a:t>
            </a:r>
            <a:r>
              <a:rPr kumimoji="1" lang="en-US" altLang="ko-KR" sz="5600" dirty="0"/>
              <a:t>Force)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4088137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0649-318E-E748-A00C-85005C48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백트래킹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N Queen </a:t>
            </a:r>
            <a:endParaRPr kumimoji="1" lang="ko-Kore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C2C0C3C-5F3B-6672-A773-7ECA2457F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17" y="1690688"/>
            <a:ext cx="4064000" cy="17526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C30B13-8054-C481-B426-FE6045AA1591}"/>
              </a:ext>
            </a:extLst>
          </p:cNvPr>
          <p:cNvSpPr txBox="1"/>
          <p:nvPr/>
        </p:nvSpPr>
        <p:spPr>
          <a:xfrm>
            <a:off x="1219200" y="3516800"/>
            <a:ext cx="62985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dirty="0"/>
              <a:t>첫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째줄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첫 번째 위치에 퀸을 두었다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두 번째 줄 첫 번째부터 마지막 칸 까지 어디에 둘 수 있지</a:t>
            </a:r>
            <a:r>
              <a:rPr kumimoji="1" lang="en-US" altLang="ko-KR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ore-KR" altLang="en-US" dirty="0">
                <a:solidFill>
                  <a:srgbClr val="FF0000"/>
                </a:solidFill>
              </a:rPr>
              <a:t>유망한지</a:t>
            </a:r>
            <a:r>
              <a:rPr kumimoji="1" lang="ko-KR" altLang="en-US" dirty="0">
                <a:solidFill>
                  <a:srgbClr val="FF0000"/>
                </a:solidFill>
              </a:rPr>
              <a:t> 판별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1</a:t>
            </a:r>
            <a:r>
              <a:rPr kumimoji="1" lang="ko-KR" altLang="en-US" dirty="0"/>
              <a:t> 번째 위치에 둘 수 있나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2 </a:t>
            </a:r>
            <a:r>
              <a:rPr kumimoji="1" lang="ko-KR" altLang="en-US" dirty="0"/>
              <a:t>번째 위치에 둘 수 있나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3 </a:t>
            </a:r>
            <a:r>
              <a:rPr kumimoji="1" lang="ko-KR" altLang="en-US" dirty="0"/>
              <a:t>번째 위치에 둘 수 있나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(O) -&gt;</a:t>
            </a:r>
            <a:r>
              <a:rPr kumimoji="1" lang="ko-KR" altLang="en-US" dirty="0"/>
              <a:t> 두고 다음 줄로 </a:t>
            </a:r>
            <a:r>
              <a:rPr kumimoji="1" lang="en-US" altLang="ko-KR" dirty="0"/>
              <a:t>!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007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0649-318E-E748-A00C-85005C48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백트래킹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N Queen 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30B13-8054-C481-B426-FE6045AA1591}"/>
              </a:ext>
            </a:extLst>
          </p:cNvPr>
          <p:cNvSpPr txBox="1"/>
          <p:nvPr/>
        </p:nvSpPr>
        <p:spPr>
          <a:xfrm>
            <a:off x="1219200" y="3516800"/>
            <a:ext cx="4363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dirty="0"/>
              <a:t>첫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째줄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첫 번째 위치에 퀸을 두었다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두 번째 줄 세 번째 위치에 퀸을 두었다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세 번째 줄 어디에 놓지</a:t>
            </a:r>
            <a:r>
              <a:rPr kumimoji="1" lang="en-US" altLang="ko-KR" dirty="0"/>
              <a:t>?</a:t>
            </a:r>
            <a:endParaRPr kumimoji="1" lang="en-US" altLang="ko-Kore-KR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1</a:t>
            </a:r>
            <a:r>
              <a:rPr kumimoji="1" lang="ko-KR" altLang="en-US" dirty="0"/>
              <a:t> 번째 위치에 둘 수 있나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2 </a:t>
            </a:r>
            <a:r>
              <a:rPr kumimoji="1" lang="ko-KR" altLang="en-US" dirty="0"/>
              <a:t>번째 위치에 둘 수 있나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3 </a:t>
            </a:r>
            <a:r>
              <a:rPr kumimoji="1" lang="ko-KR" altLang="en-US" dirty="0"/>
              <a:t>번째 위치에 둘 수 있나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4</a:t>
            </a:r>
            <a:r>
              <a:rPr kumimoji="1" lang="ko-KR" altLang="en-US" dirty="0"/>
              <a:t> 번째 위치에 둘 수 있나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되돌아가자 </a:t>
            </a:r>
            <a:r>
              <a:rPr kumimoji="1" lang="en-US" altLang="ko-KR" dirty="0"/>
              <a:t>!!</a:t>
            </a:r>
            <a:r>
              <a:rPr kumimoji="1" lang="ko-KR" altLang="en-US" dirty="0"/>
              <a:t> 못 놓는다 </a:t>
            </a:r>
            <a:r>
              <a:rPr kumimoji="1" lang="en-US" altLang="ko-KR" dirty="0"/>
              <a:t>!!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어디로 되돌아갈까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91FF02-A348-4AAE-E8D6-610B97F5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32400"/>
            <a:ext cx="3873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7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C0649-318E-E748-A00C-85005C48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백트래킹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N Queen 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30B13-8054-C481-B426-FE6045AA1591}"/>
              </a:ext>
            </a:extLst>
          </p:cNvPr>
          <p:cNvSpPr txBox="1"/>
          <p:nvPr/>
        </p:nvSpPr>
        <p:spPr>
          <a:xfrm>
            <a:off x="1219200" y="3516800"/>
            <a:ext cx="81499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ore-KR" altLang="en-US" dirty="0"/>
              <a:t>첫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째줄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첫 번째 위치에 퀸을 두었다</a:t>
            </a:r>
            <a:r>
              <a:rPr kumimoji="1"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두 번째 줄 첫 번째부터 마지막 칸 까지 어디에 둘 수 있지</a:t>
            </a:r>
            <a:r>
              <a:rPr kumimoji="1" lang="en-US" altLang="ko-KR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ore-KR" altLang="en-US" dirty="0">
                <a:solidFill>
                  <a:srgbClr val="FF0000"/>
                </a:solidFill>
              </a:rPr>
              <a:t>유망한지</a:t>
            </a:r>
            <a:r>
              <a:rPr kumimoji="1" lang="ko-KR" altLang="en-US" dirty="0">
                <a:solidFill>
                  <a:srgbClr val="FF0000"/>
                </a:solidFill>
              </a:rPr>
              <a:t> 판별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1</a:t>
            </a:r>
            <a:r>
              <a:rPr kumimoji="1" lang="ko-KR" altLang="en-US" dirty="0"/>
              <a:t> 번째 위치에 둘 수 있나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2 </a:t>
            </a:r>
            <a:r>
              <a:rPr kumimoji="1" lang="ko-KR" altLang="en-US" dirty="0"/>
              <a:t>번째 위치에 둘 수 있나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(X)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3 </a:t>
            </a:r>
            <a:r>
              <a:rPr kumimoji="1" lang="ko-KR" altLang="en-US" dirty="0"/>
              <a:t>번째 위치에 둘 수 있나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(X) &lt;-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되돌아왔다</a:t>
            </a:r>
            <a:r>
              <a:rPr kumimoji="1" lang="en-US" altLang="ko-KR" dirty="0"/>
              <a:t>!</a:t>
            </a:r>
            <a:r>
              <a:rPr kumimoji="1" lang="ko-KR" altLang="en-US" dirty="0"/>
              <a:t> 유망하지 </a:t>
            </a:r>
            <a:r>
              <a:rPr kumimoji="1" lang="ko-KR" altLang="en-US" dirty="0" err="1"/>
              <a:t>않은거였어</a:t>
            </a:r>
            <a:r>
              <a:rPr kumimoji="1" lang="en-US" altLang="ko-KR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ko-KR" dirty="0"/>
              <a:t>4</a:t>
            </a:r>
            <a:r>
              <a:rPr kumimoji="1" lang="ko-KR" altLang="en-US" dirty="0"/>
              <a:t> 번째 위치에 둘 수 있나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(O) -&gt; </a:t>
            </a:r>
            <a:r>
              <a:rPr kumimoji="1" lang="ko-KR" altLang="en-US" dirty="0"/>
              <a:t>두고 다음 줄로</a:t>
            </a:r>
            <a:r>
              <a:rPr kumimoji="1" lang="en-US" altLang="ko-KR" dirty="0"/>
              <a:t>!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반복 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언제까지</a:t>
            </a:r>
            <a:r>
              <a:rPr kumimoji="1" lang="en-US" altLang="ko-KR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N</a:t>
            </a:r>
            <a:r>
              <a:rPr kumimoji="1" lang="ko-KR" altLang="en-US" dirty="0"/>
              <a:t>개 놓았을 때 까지</a:t>
            </a:r>
            <a:r>
              <a:rPr kumimoji="1" lang="en-US" altLang="ko-KR" dirty="0"/>
              <a:t>..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030F51-0F8B-31F8-076F-11515D70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15021"/>
            <a:ext cx="2959739" cy="19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87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90555-68C6-D561-C117-97D31BE3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같이</a:t>
            </a:r>
            <a:r>
              <a:rPr kumimoji="1" lang="ko-KR" altLang="en-US" dirty="0"/>
              <a:t> 풀어봅시다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1A251-B854-3EB7-30F2-01BF95A1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N Queen </a:t>
            </a:r>
            <a:r>
              <a:rPr kumimoji="1" lang="ko-KR" altLang="en-US" dirty="0"/>
              <a:t>문제 </a:t>
            </a:r>
            <a:r>
              <a:rPr kumimoji="1" lang="ko-KR" altLang="en-US" dirty="0" err="1"/>
              <a:t>풀어보기</a:t>
            </a:r>
            <a:endParaRPr kumimoji="1" lang="en-US" altLang="ko-KR" dirty="0"/>
          </a:p>
          <a:p>
            <a:pPr lvl="1"/>
            <a:r>
              <a:rPr kumimoji="1" lang="en" altLang="ko-Kore-KR" dirty="0">
                <a:hlinkClick r:id="rId3"/>
              </a:rPr>
              <a:t>https://www.acmicpc.net/problem/9663</a:t>
            </a:r>
            <a:endParaRPr kumimoji="1" lang="en" altLang="ko-Kore-KR" dirty="0"/>
          </a:p>
          <a:p>
            <a:pPr lvl="1"/>
            <a:endParaRPr kumimoji="1" lang="en" altLang="ko-Kore-KR" dirty="0"/>
          </a:p>
          <a:p>
            <a:pPr marL="457200" lvl="1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6689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277A3-1E80-690D-6CEF-D6A0EEEC8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45347BD-B053-2291-1FB6-56CCABB47CDC}"/>
              </a:ext>
            </a:extLst>
          </p:cNvPr>
          <p:cNvSpPr txBox="1">
            <a:spLocks/>
          </p:cNvSpPr>
          <p:nvPr/>
        </p:nvSpPr>
        <p:spPr>
          <a:xfrm>
            <a:off x="641180" y="2585093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ko-KR" altLang="en-US" sz="11200" dirty="0" err="1"/>
              <a:t>누적합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3906846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498E8-3CF1-9756-9A45-3DEB996E7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E2248-6B13-FCA2-A744-D64FAA87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누적합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92064-7CED-0635-43CE-72CE8E52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까지 범위의 배열 </a:t>
            </a:r>
            <a:r>
              <a:rPr kumimoji="1" lang="en-US" altLang="ko-KR" dirty="0" err="1"/>
              <a:t>Arr</a:t>
            </a:r>
            <a:r>
              <a:rPr kumimoji="1" lang="ko-KR" altLang="en-US" dirty="0"/>
              <a:t>에서</a:t>
            </a:r>
            <a:endParaRPr kumimoji="1" lang="en-US" altLang="ko-KR" dirty="0"/>
          </a:p>
          <a:p>
            <a:endParaRPr kumimoji="1" lang="en-US" altLang="en-US" sz="2000" dirty="0"/>
          </a:p>
          <a:p>
            <a:r>
              <a:rPr kumimoji="1" lang="ko-KR" altLang="en-US" sz="2000" dirty="0"/>
              <a:t>임의의 두 정수 </a:t>
            </a:r>
            <a:r>
              <a:rPr kumimoji="1" lang="en-US" altLang="en-US" sz="2000" dirty="0"/>
              <a:t>n, m(1 &lt;= n &lt;= m &lt;= N) </a:t>
            </a:r>
            <a:r>
              <a:rPr kumimoji="1" lang="ko-KR" altLang="en-US" sz="2000" dirty="0"/>
              <a:t>이 주어졌을 때</a:t>
            </a:r>
            <a:endParaRPr kumimoji="1" lang="en-US" altLang="ko-KR" sz="2000" dirty="0"/>
          </a:p>
          <a:p>
            <a:endParaRPr kumimoji="1" lang="en-US" altLang="en-US" sz="2000" dirty="0"/>
          </a:p>
          <a:p>
            <a:r>
              <a:rPr kumimoji="1" lang="en-US" altLang="en-US" sz="2000" dirty="0"/>
              <a:t>n</a:t>
            </a:r>
            <a:r>
              <a:rPr kumimoji="1" lang="ko-KR" altLang="en-US" sz="2000" dirty="0" err="1"/>
              <a:t>부터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</a:t>
            </a:r>
            <a:r>
              <a:rPr kumimoji="1" lang="ko-KR" altLang="en-US" sz="2000" dirty="0"/>
              <a:t>까지 </a:t>
            </a:r>
            <a:r>
              <a:rPr kumimoji="1" lang="en-US" altLang="ko-KR" sz="2000" dirty="0" err="1"/>
              <a:t>arr</a:t>
            </a:r>
            <a:r>
              <a:rPr kumimoji="1" lang="en-US" altLang="ko-KR" sz="2000" dirty="0"/>
              <a:t>[n] ~ </a:t>
            </a:r>
            <a:r>
              <a:rPr kumimoji="1" lang="en-US" altLang="ko-KR" sz="2000" dirty="0" err="1"/>
              <a:t>arr</a:t>
            </a:r>
            <a:r>
              <a:rPr kumimoji="1" lang="en-US" altLang="ko-KR" sz="2000" dirty="0"/>
              <a:t>[m]</a:t>
            </a:r>
            <a:r>
              <a:rPr kumimoji="1" lang="ko-KR" altLang="en-US" sz="2000" dirty="0"/>
              <a:t>의 합을 구하려면</a:t>
            </a:r>
            <a:r>
              <a:rPr kumimoji="1" lang="en-US" altLang="ko-KR" sz="2000" dirty="0"/>
              <a:t>?</a:t>
            </a:r>
          </a:p>
          <a:p>
            <a:endParaRPr kumimoji="1" lang="en-US" altLang="en-US" sz="2000" dirty="0"/>
          </a:p>
          <a:p>
            <a:r>
              <a:rPr kumimoji="1" lang="ko-KR" altLang="en-US" sz="2000" dirty="0"/>
              <a:t>생각해보세요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7060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2CB6A-C2C9-2043-40F7-CD5FD6F4B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32E0F-A53E-F35E-39C9-DF449296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누적합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60906-9D6E-80AE-C17A-39D6BADD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까지 범위의 배열 </a:t>
            </a:r>
            <a:r>
              <a:rPr kumimoji="1" lang="en-US" altLang="ko-KR" dirty="0" err="1"/>
              <a:t>Arr</a:t>
            </a:r>
            <a:r>
              <a:rPr kumimoji="1" lang="ko-KR" altLang="en-US" dirty="0"/>
              <a:t>에서</a:t>
            </a:r>
            <a:endParaRPr kumimoji="1" lang="en-US" altLang="ko-KR" dirty="0"/>
          </a:p>
          <a:p>
            <a:endParaRPr kumimoji="1" lang="en-US" altLang="en-US" sz="2000" dirty="0"/>
          </a:p>
          <a:p>
            <a:r>
              <a:rPr kumimoji="1" lang="ko-KR" altLang="en-US" sz="2000" dirty="0"/>
              <a:t>임의의 두 정수 </a:t>
            </a:r>
            <a:r>
              <a:rPr kumimoji="1" lang="en-US" altLang="en-US" sz="2000" dirty="0"/>
              <a:t>n, m(1 &lt;= n &lt;= m &lt;= N) </a:t>
            </a:r>
            <a:r>
              <a:rPr kumimoji="1" lang="ko-KR" altLang="en-US" sz="2000" dirty="0"/>
              <a:t>이 주어졌을 때</a:t>
            </a:r>
            <a:endParaRPr kumimoji="1" lang="en-US" altLang="ko-KR" sz="2000" dirty="0"/>
          </a:p>
          <a:p>
            <a:endParaRPr kumimoji="1" lang="en-US" altLang="en-US" sz="2000" dirty="0"/>
          </a:p>
          <a:p>
            <a:r>
              <a:rPr kumimoji="1" lang="en-US" altLang="en-US" sz="2000" dirty="0"/>
              <a:t>n</a:t>
            </a:r>
            <a:r>
              <a:rPr kumimoji="1" lang="ko-KR" altLang="en-US" sz="2000" dirty="0" err="1"/>
              <a:t>부터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</a:t>
            </a:r>
            <a:r>
              <a:rPr kumimoji="1" lang="ko-KR" altLang="en-US" sz="2000" dirty="0"/>
              <a:t>까지 </a:t>
            </a:r>
            <a:r>
              <a:rPr kumimoji="1" lang="en-US" altLang="ko-KR" sz="2000" dirty="0" err="1"/>
              <a:t>arr</a:t>
            </a:r>
            <a:r>
              <a:rPr kumimoji="1" lang="en-US" altLang="ko-KR" sz="2000" dirty="0"/>
              <a:t>[n] ~ </a:t>
            </a:r>
            <a:r>
              <a:rPr kumimoji="1" lang="en-US" altLang="ko-KR" sz="2000" dirty="0" err="1"/>
              <a:t>arr</a:t>
            </a:r>
            <a:r>
              <a:rPr kumimoji="1" lang="en-US" altLang="ko-KR" sz="2000" dirty="0"/>
              <a:t>[m]</a:t>
            </a:r>
            <a:r>
              <a:rPr kumimoji="1" lang="ko-KR" altLang="en-US" sz="2000" dirty="0"/>
              <a:t>의 합을 구하려면</a:t>
            </a:r>
            <a:r>
              <a:rPr kumimoji="1" lang="en-US" altLang="ko-KR" sz="2000" dirty="0"/>
              <a:t>?</a:t>
            </a:r>
          </a:p>
          <a:p>
            <a:endParaRPr kumimoji="1" lang="en-US" altLang="en-US" sz="2000" dirty="0"/>
          </a:p>
          <a:p>
            <a:r>
              <a:rPr kumimoji="1" lang="ko-KR" altLang="en-US" sz="2000" dirty="0"/>
              <a:t>생각해보세요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117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93218-3407-D368-8EE6-4F8F2808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누적합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F2903-E2E3-E8E2-6BFF-89F4EA60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단일 연산은 </a:t>
            </a:r>
            <a:r>
              <a:rPr kumimoji="1" lang="en-US" altLang="ko-KR" dirty="0"/>
              <a:t>O(N) </a:t>
            </a:r>
            <a:r>
              <a:rPr kumimoji="1" lang="ko-KR" altLang="en-US" dirty="0"/>
              <a:t>시간에 수행 가능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N</a:t>
            </a:r>
            <a:r>
              <a:rPr kumimoji="1" lang="ko-KR" altLang="en-US" dirty="0"/>
              <a:t>번 수행하면 </a:t>
            </a:r>
            <a:r>
              <a:rPr kumimoji="1" lang="en-US" altLang="ko-KR" dirty="0"/>
              <a:t>O(N^2)</a:t>
            </a:r>
            <a:r>
              <a:rPr kumimoji="1" lang="ko-KR" altLang="en-US" dirty="0"/>
              <a:t> 시간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2E049-B0F4-F4AC-2DA5-6789EA87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838" y="1825625"/>
            <a:ext cx="4427962" cy="26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97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03BFC-45D4-1870-B83A-AEB5D734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누적합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7C901-4EBC-40E7-E2D0-32A545E8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 연산을 </a:t>
            </a:r>
            <a:r>
              <a:rPr kumimoji="1" lang="en-US" altLang="ko-KR" dirty="0"/>
              <a:t>O(1) </a:t>
            </a:r>
            <a:r>
              <a:rPr kumimoji="1" lang="ko-KR" altLang="en-US" dirty="0"/>
              <a:t>시간에 수행할 수 있는 방법이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바로 </a:t>
            </a:r>
            <a:r>
              <a:rPr kumimoji="1" lang="ko-KR" altLang="en-US" dirty="0" err="1"/>
              <a:t>누적합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어떻게 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6649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CDABB-856B-5A1A-495F-C1039105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누적합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002E3-1E66-8E84-5FB3-2BD09640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prefix_sum</a:t>
            </a:r>
            <a:r>
              <a:rPr kumimoji="1" lang="ko-KR" altLang="en-US" dirty="0"/>
              <a:t>이라는 배열을 선언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prefix_sum</a:t>
            </a:r>
            <a:r>
              <a:rPr kumimoji="1" lang="en-US" altLang="ko-KR" dirty="0"/>
              <a:t>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</a:t>
            </a:r>
            <a:r>
              <a:rPr kumimoji="1" lang="ko-KR" altLang="en-US" dirty="0"/>
              <a:t> 에는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번째 까지의 합을 담아둠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A3814-4D40-1FAB-BE13-D187F9C0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29" y="4001294"/>
            <a:ext cx="47371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B53E0-F564-1A52-EA73-860B2E7D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완전탐색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70B83-E884-1CF0-45F8-2EF413C7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브루트</a:t>
            </a:r>
            <a:r>
              <a:rPr kumimoji="1" lang="ko-KR" altLang="en-US" dirty="0"/>
              <a:t> 포스</a:t>
            </a:r>
            <a:endParaRPr kumimoji="1" lang="en-US" altLang="ko-KR" dirty="0"/>
          </a:p>
          <a:p>
            <a:r>
              <a:rPr kumimoji="1" lang="ko-KR" altLang="en-US" dirty="0"/>
              <a:t>모든 경우의 수를 다 체크해서 다 찾는 방법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8423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B3F-F6C1-27DA-8F82-F2F4E20E1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2EB65-7380-1FBD-5D95-47B4CBD6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누적합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2F5B5-D3D3-87A8-E8DF-2C9F5776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똑같이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m</a:t>
            </a:r>
            <a:r>
              <a:rPr kumimoji="1" lang="ko-KR" altLang="en-US" dirty="0"/>
              <a:t>이 주어지고 그 구간의 합을 구하라고 하면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prefix_sum</a:t>
            </a:r>
            <a:r>
              <a:rPr kumimoji="1" lang="en-US" altLang="ko-KR" dirty="0"/>
              <a:t>[m] – </a:t>
            </a:r>
            <a:r>
              <a:rPr kumimoji="1" lang="en-US" altLang="ko-KR" dirty="0" err="1"/>
              <a:t>prefix_sum</a:t>
            </a:r>
            <a:r>
              <a:rPr kumimoji="1" lang="en-US" altLang="ko-KR" dirty="0"/>
              <a:t>[n-1]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구하면 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오 어떻게요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130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0AF43-749E-E46C-EACA-D77BC98EF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5C951-F96D-A108-C78D-EA40F892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누적합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9E390-7804-1323-3ADB-D71F4264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똑같이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m</a:t>
            </a:r>
            <a:r>
              <a:rPr kumimoji="1" lang="ko-KR" altLang="en-US" dirty="0"/>
              <a:t>이 주어지고 그 구간의 합을 구하라고 하면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prefix_sum</a:t>
            </a:r>
            <a:r>
              <a:rPr kumimoji="1" lang="en-US" altLang="ko-KR" dirty="0"/>
              <a:t>[m] – </a:t>
            </a:r>
            <a:r>
              <a:rPr kumimoji="1" lang="en-US" altLang="ko-KR" dirty="0" err="1"/>
              <a:t>prefix_sum</a:t>
            </a:r>
            <a:r>
              <a:rPr kumimoji="1" lang="en-US" altLang="ko-KR" dirty="0"/>
              <a:t>[n-1]</a:t>
            </a:r>
          </a:p>
          <a:p>
            <a:pPr marL="0" indent="0">
              <a:buNone/>
            </a:pPr>
            <a:r>
              <a:rPr kumimoji="1" lang="en-US" altLang="ko-KR" sz="1800" dirty="0"/>
              <a:t>-&gt; </a:t>
            </a:r>
            <a:r>
              <a:rPr kumimoji="1" lang="en-US" altLang="ko-KR" sz="1800" dirty="0" err="1"/>
              <a:t>prefix_sum</a:t>
            </a:r>
            <a:r>
              <a:rPr kumimoji="1" lang="en-US" altLang="ko-KR" sz="1800" dirty="0"/>
              <a:t>[m] = 1 + 2 + … + n + … + m</a:t>
            </a:r>
          </a:p>
          <a:p>
            <a:pPr marL="0" indent="0">
              <a:buNone/>
            </a:pPr>
            <a:r>
              <a:rPr kumimoji="1" lang="en-US" altLang="ko-KR" sz="1800" dirty="0"/>
              <a:t>-&gt; </a:t>
            </a:r>
            <a:r>
              <a:rPr kumimoji="1" lang="en-US" altLang="ko-KR" sz="1800" dirty="0" err="1"/>
              <a:t>prefix_sum</a:t>
            </a:r>
            <a:r>
              <a:rPr kumimoji="1" lang="en-US" altLang="ko-KR" sz="1800" dirty="0"/>
              <a:t>[n-1] = 1 + 2 + … + n-1</a:t>
            </a:r>
          </a:p>
          <a:p>
            <a:pPr marL="0" indent="0">
              <a:buNone/>
            </a:pPr>
            <a:r>
              <a:rPr kumimoji="1" lang="en-US" altLang="ko-KR" sz="1800" dirty="0"/>
              <a:t>-&gt; </a:t>
            </a:r>
            <a:r>
              <a:rPr kumimoji="1" lang="ko-KR" altLang="en-US" sz="1800" dirty="0"/>
              <a:t>두개를 빼면</a:t>
            </a:r>
            <a:r>
              <a:rPr kumimoji="1" lang="en-US" altLang="ko-KR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466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EF036-3F7E-EB9C-5D73-CE7E09B5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D1DB7-EA7B-ADC1-9294-A1AD3717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누적합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C0AE9-A3F0-7969-3E98-803AE6D3A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구간의 합을 구하는 문제를 </a:t>
            </a:r>
            <a:r>
              <a:rPr kumimoji="1" lang="en-US" altLang="ko-KR" dirty="0"/>
              <a:t>O(1)</a:t>
            </a:r>
            <a:r>
              <a:rPr kumimoji="1" lang="ko-KR" altLang="en-US" dirty="0"/>
              <a:t> 시간에 해결할 수 있는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-&gt; </a:t>
            </a:r>
            <a:r>
              <a:rPr kumimoji="1" lang="ko-KR" altLang="en-US" sz="2000" dirty="0"/>
              <a:t>강력한 알고리즘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은은한 수학적 개념을 곁들인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Trade-Off?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누적합</a:t>
            </a:r>
            <a:r>
              <a:rPr kumimoji="1" lang="ko-KR" altLang="en-US" sz="2000" dirty="0"/>
              <a:t> 배열을 하나 더 만듦으로써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O(N)</a:t>
            </a:r>
            <a:r>
              <a:rPr kumimoji="1" lang="ko-KR" altLang="en-US" sz="2000" dirty="0"/>
              <a:t> 시간에 수행되던 알고리즘을 </a:t>
            </a:r>
            <a:r>
              <a:rPr kumimoji="1" lang="en-US" altLang="ko-KR" sz="2000" dirty="0"/>
              <a:t>O(1)</a:t>
            </a:r>
            <a:r>
              <a:rPr kumimoji="1" lang="ko-KR" altLang="en-US" sz="2000" dirty="0"/>
              <a:t>시간으로 단축했다</a:t>
            </a:r>
            <a:r>
              <a:rPr kumimoji="1"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6880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30E1B-60B1-4793-974F-E2F993CD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누적합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한계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3421469-A83E-F110-665F-B29E2C57E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332" y="1445960"/>
            <a:ext cx="7874758" cy="50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88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D268D-D471-065D-6F02-407BA8A3F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9C5A-0F2B-2C30-FB2B-7B937708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누적합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한계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9B608-DD35-788B-5F7E-8E5A4AA5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구간 내 수의 변경이 존재함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단순히 </a:t>
            </a:r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</a:t>
            </a:r>
            <a:r>
              <a:rPr lang="ko-KR" altLang="en-US" dirty="0"/>
              <a:t>만 </a:t>
            </a:r>
            <a:r>
              <a:rPr lang="ko-KR" altLang="en-US" dirty="0" err="1"/>
              <a:t>바꾸는게</a:t>
            </a:r>
            <a:r>
              <a:rPr lang="ko-KR" altLang="en-US" dirty="0"/>
              <a:t> 아닌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1~i</a:t>
            </a:r>
            <a:r>
              <a:rPr lang="ko-KR" altLang="en-US" dirty="0"/>
              <a:t> 범위의 </a:t>
            </a:r>
            <a:r>
              <a:rPr lang="en-US" altLang="ko-KR" dirty="0" err="1"/>
              <a:t>prefix_sum</a:t>
            </a:r>
            <a:r>
              <a:rPr lang="ko-KR" altLang="en-US" dirty="0"/>
              <a:t> 배열을 모두 갱신해줘야 함</a:t>
            </a:r>
          </a:p>
        </p:txBody>
      </p:sp>
    </p:spTree>
    <p:extLst>
      <p:ext uri="{BB962C8B-B14F-4D97-AF65-F5344CB8AC3E}">
        <p14:creationId xmlns:p14="http://schemas.microsoft.com/office/powerpoint/2010/main" val="2760582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16D75-A455-E9AD-314F-06DEE3C07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014F7-C113-C49E-9C49-4EB24BB6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누적합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한계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1E343D-06CA-A949-DBC4-3E684D35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따라서 갱신 </a:t>
            </a:r>
            <a:r>
              <a:rPr lang="en-US" altLang="ko-KR" dirty="0"/>
              <a:t>1</a:t>
            </a:r>
            <a:r>
              <a:rPr lang="ko-KR" altLang="en-US" dirty="0"/>
              <a:t>번에 </a:t>
            </a:r>
            <a:r>
              <a:rPr lang="en-US" altLang="ko-KR" dirty="0"/>
              <a:t>O(N)</a:t>
            </a:r>
            <a:r>
              <a:rPr lang="ko-KR" altLang="en-US" dirty="0"/>
              <a:t> 시간 연산이 필요하게 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갱신이 빈번한 문제에선 누적합을 사용할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그럼 어떻게 해요</a:t>
            </a:r>
            <a:r>
              <a:rPr lang="en-US" altLang="ko-KR" dirty="0"/>
              <a:t>??</a:t>
            </a:r>
          </a:p>
          <a:p>
            <a:pPr marL="0" indent="0">
              <a:buNone/>
            </a:pPr>
            <a:r>
              <a:rPr lang="en-US" altLang="ko-KR" sz="2000" dirty="0"/>
              <a:t>-&gt;</a:t>
            </a:r>
            <a:r>
              <a:rPr lang="ko-KR" altLang="en-US" sz="2000" dirty="0"/>
              <a:t> 세그먼트 트리라는 자료구조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-&gt;</a:t>
            </a:r>
            <a:r>
              <a:rPr lang="ko-KR" altLang="en-US" sz="2000" dirty="0"/>
              <a:t> 구간 내 저장한 누적합을 </a:t>
            </a:r>
            <a:r>
              <a:rPr lang="en-US" altLang="ko-KR" sz="2000" dirty="0"/>
              <a:t>O(</a:t>
            </a:r>
            <a:r>
              <a:rPr lang="en-US" altLang="ko-KR" sz="2000" dirty="0" err="1"/>
              <a:t>logn</a:t>
            </a:r>
            <a:r>
              <a:rPr lang="en-US" altLang="ko-KR" sz="2000" dirty="0"/>
              <a:t>)</a:t>
            </a:r>
            <a:r>
              <a:rPr lang="ko-KR" altLang="en-US" sz="2000" dirty="0"/>
              <a:t>시간에 바꿀 수 있는 자료구조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9538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F5159-110A-99FA-2E69-A2793FC0A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770D86C-034A-27FB-CB8A-668049B523E8}"/>
              </a:ext>
            </a:extLst>
          </p:cNvPr>
          <p:cNvSpPr txBox="1">
            <a:spLocks/>
          </p:cNvSpPr>
          <p:nvPr/>
        </p:nvSpPr>
        <p:spPr>
          <a:xfrm>
            <a:off x="641180" y="2585093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ko-KR" altLang="en-US" sz="11200" dirty="0"/>
              <a:t>활동사진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3500969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DB542-6390-F5D3-86A7-241194A09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D89FABB-BF73-1781-33BC-DAB30B1E5BEC}"/>
              </a:ext>
            </a:extLst>
          </p:cNvPr>
          <p:cNvSpPr txBox="1">
            <a:spLocks/>
          </p:cNvSpPr>
          <p:nvPr/>
        </p:nvSpPr>
        <p:spPr>
          <a:xfrm>
            <a:off x="641180" y="2585093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ko-KR" altLang="en-US" sz="11200" dirty="0"/>
              <a:t>마무리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190922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B53E0-F564-1A52-EA73-860B2E7D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완전탐색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70B83-E884-1CF0-45F8-2EF413C7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브루트</a:t>
            </a:r>
            <a:r>
              <a:rPr kumimoji="1" lang="ko-KR" altLang="en-US" dirty="0"/>
              <a:t> 포스</a:t>
            </a:r>
            <a:endParaRPr kumimoji="1" lang="en-US" altLang="ko-KR" dirty="0"/>
          </a:p>
          <a:p>
            <a:r>
              <a:rPr kumimoji="1" lang="ko-KR" altLang="en-US" dirty="0"/>
              <a:t>모든 경우의 수를 다 체크해서 다 찾는 방법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>
                <a:solidFill>
                  <a:srgbClr val="FF0000"/>
                </a:solidFill>
              </a:rPr>
              <a:t>직관적</a:t>
            </a:r>
            <a:r>
              <a:rPr kumimoji="1" lang="ko-KR" altLang="en-US" dirty="0"/>
              <a:t>이고 이해하기 쉬운 풀이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문제의 </a:t>
            </a:r>
            <a:r>
              <a:rPr kumimoji="1" lang="ko-KR" altLang="en-US" dirty="0" err="1"/>
              <a:t>결괏값을</a:t>
            </a:r>
            <a:r>
              <a:rPr kumimoji="1" lang="ko-KR" altLang="en-US" dirty="0"/>
              <a:t> 얻는 </a:t>
            </a:r>
            <a:r>
              <a:rPr kumimoji="1" lang="ko-KR" altLang="en-US" dirty="0">
                <a:solidFill>
                  <a:srgbClr val="FF0000"/>
                </a:solidFill>
              </a:rPr>
              <a:t>가장 확실하며 기초적인</a:t>
            </a:r>
            <a:r>
              <a:rPr kumimoji="1" lang="ko-KR" altLang="en-US" dirty="0"/>
              <a:t> 방법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6636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13555-B932-6A86-2F5A-4983A4D3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완전탐색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715FF-44C3-27E7-7912-0B9C1038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구현만 가능하다면 대부분의 문제에 대한 해를 낼 수 있음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문제의 입력 범위에 따라 실행 시간이 비례하는 정도가 큼</a:t>
            </a:r>
            <a:r>
              <a:rPr kumimoji="1" lang="en-US" altLang="ko-KR" dirty="0"/>
              <a:t>.</a:t>
            </a:r>
          </a:p>
          <a:p>
            <a:pPr>
              <a:buFontTx/>
              <a:buChar char="-"/>
            </a:pPr>
            <a:r>
              <a:rPr kumimoji="1" lang="ko-KR" altLang="en-US" sz="1600" dirty="0"/>
              <a:t>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어떤 경우에 사용할 수 있는지에 대한 판단 필요</a:t>
            </a:r>
            <a:r>
              <a:rPr kumimoji="1" lang="en-US" altLang="ko-KR" sz="1600" dirty="0"/>
              <a:t>.</a:t>
            </a:r>
          </a:p>
          <a:p>
            <a:pPr>
              <a:buFontTx/>
              <a:buChar char="-"/>
            </a:pPr>
            <a:r>
              <a:rPr kumimoji="1" lang="ko-KR" altLang="en-US" sz="1600" dirty="0"/>
              <a:t>대부분의 문제의 해를 구할 수 있지만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 연산의 효율성이 매우 떨어짐</a:t>
            </a:r>
            <a:endParaRPr kumimoji="1" lang="en-US" altLang="ko-KR" sz="1600" dirty="0"/>
          </a:p>
          <a:p>
            <a:pPr>
              <a:buFontTx/>
              <a:buChar char="-"/>
            </a:pPr>
            <a:endParaRPr kumimoji="1" lang="en-US" altLang="ko-KR" sz="1600" dirty="0"/>
          </a:p>
          <a:p>
            <a:pPr>
              <a:buFontTx/>
              <a:buChar char="-"/>
            </a:pPr>
            <a:endParaRPr kumimoji="1" lang="en-US" altLang="ko-KR" sz="1600" dirty="0"/>
          </a:p>
          <a:p>
            <a:pPr>
              <a:buFontTx/>
              <a:buChar char="-"/>
            </a:pPr>
            <a:endParaRPr kumimoji="1" lang="en-US" altLang="en-US" sz="1600" dirty="0"/>
          </a:p>
          <a:p>
            <a:pPr marL="0" indent="0">
              <a:buNone/>
            </a:pPr>
            <a:endParaRPr kumimoji="1" lang="en-US" altLang="en-US" sz="1600" dirty="0"/>
          </a:p>
          <a:p>
            <a:pPr>
              <a:buFontTx/>
              <a:buChar char="-"/>
            </a:pP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300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F8F5-7093-9813-052E-01B4869D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완전탐색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A5ADE-9AB8-2544-671B-894B67816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00</a:t>
            </a:r>
            <a:r>
              <a:rPr kumimoji="1" lang="ko-KR" altLang="en-US" dirty="0"/>
              <a:t>만 자리의 정수형 비밀번호를 찾으려고 한다면</a:t>
            </a:r>
            <a:r>
              <a:rPr kumimoji="1" lang="en-US" altLang="ko-KR" dirty="0"/>
              <a:t>?(</a:t>
            </a:r>
            <a:r>
              <a:rPr kumimoji="1" lang="ko-KR" altLang="en-US" dirty="0"/>
              <a:t>시간제한 </a:t>
            </a:r>
            <a:r>
              <a:rPr kumimoji="1" lang="en-US" altLang="ko-KR" dirty="0"/>
              <a:t>X)</a:t>
            </a:r>
          </a:p>
          <a:p>
            <a:pPr marL="0" indent="0">
              <a:buNone/>
            </a:pPr>
            <a:r>
              <a:rPr kumimoji="1" lang="en-US" altLang="ko-KR" sz="1600" dirty="0"/>
              <a:t>(100</a:t>
            </a:r>
            <a:r>
              <a:rPr kumimoji="1" lang="ko-KR" altLang="en-US" sz="1600" dirty="0" err="1"/>
              <a:t>만자리</a:t>
            </a:r>
            <a:r>
              <a:rPr kumimoji="1" lang="ko-KR" altLang="en-US" sz="1600" dirty="0"/>
              <a:t> 인 것과 정수형 인 것 외 다른 그 어떤 조건도 존재하지 않음</a:t>
            </a:r>
            <a:r>
              <a:rPr kumimoji="1" lang="en-US" altLang="ko-KR" sz="1600" dirty="0"/>
              <a:t>)</a:t>
            </a:r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1600" dirty="0"/>
              <a:t>-</a:t>
            </a:r>
            <a:r>
              <a:rPr kumimoji="1" lang="ko-KR" altLang="en-US" sz="1600" dirty="0"/>
              <a:t> 생각해보세요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2185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751E7-68F8-BE54-66C3-4C2C574B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완전탐색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BC9ED-B768-EB46-D725-4BD1259C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r>
              <a:rPr kumimoji="1" lang="ko-KR" altLang="en-US" dirty="0"/>
              <a:t>자리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만 자리까지 </a:t>
            </a:r>
            <a:r>
              <a:rPr kumimoji="1" lang="en-US" altLang="ko-KR" dirty="0"/>
              <a:t>0~9</a:t>
            </a:r>
            <a:r>
              <a:rPr kumimoji="1" lang="ko-KR" altLang="en-US" dirty="0"/>
              <a:t>까지 넣어보며 탐색 가능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1600" dirty="0"/>
              <a:t>-&gt;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10^100</a:t>
            </a:r>
            <a:r>
              <a:rPr kumimoji="1" lang="ko-KR" altLang="en-US" sz="1600" dirty="0"/>
              <a:t>만 번 연산에 구할 수 있음</a:t>
            </a:r>
            <a:r>
              <a:rPr kumimoji="1" lang="en-US" altLang="ko-KR" sz="1600" dirty="0"/>
              <a:t>.</a:t>
            </a:r>
          </a:p>
          <a:p>
            <a:pPr marL="0" indent="0">
              <a:buNone/>
            </a:pPr>
            <a:r>
              <a:rPr kumimoji="1" lang="en-US" altLang="ko-KR" sz="1600" dirty="0"/>
              <a:t>-&gt;</a:t>
            </a:r>
            <a:r>
              <a:rPr kumimoji="1" lang="ko-KR" altLang="en-US" sz="1600" dirty="0"/>
              <a:t> 비현실적으로 느리지만 어쨌든 구할 수는 있음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547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2250B-6E98-F0D7-55AF-D4F292EE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완전탐색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종류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150DA-C024-E2AB-6A03-C9D7D7BB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ore-KR" altLang="en-US" dirty="0"/>
              <a:t>지금까지</a:t>
            </a:r>
            <a:r>
              <a:rPr kumimoji="1" lang="ko-KR" altLang="en-US" dirty="0"/>
              <a:t> 앞에서 설명한 </a:t>
            </a:r>
            <a:r>
              <a:rPr kumimoji="1" lang="ko-KR" altLang="en-US"/>
              <a:t>건 브루트포스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sz="2000" dirty="0"/>
              <a:t>완전탐색 </a:t>
            </a:r>
            <a:r>
              <a:rPr kumimoji="1" lang="en-US" altLang="ko-KR" sz="2000" dirty="0"/>
              <a:t>!=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브루트포스</a:t>
            </a:r>
            <a:endParaRPr kumimoji="1" lang="en-US" altLang="ko-KR" sz="2000" dirty="0"/>
          </a:p>
          <a:p>
            <a:endParaRPr kumimoji="1" lang="en-US" altLang="ko-Kore-KR" dirty="0"/>
          </a:p>
          <a:p>
            <a:r>
              <a:rPr kumimoji="1" lang="ko-KR" altLang="en-US" dirty="0"/>
              <a:t>다른 종류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순열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sz="2000" dirty="0"/>
              <a:t>서로 다른 </a:t>
            </a:r>
            <a:r>
              <a:rPr kumimoji="1" lang="en-US" altLang="ko-KR" sz="2000" dirty="0"/>
              <a:t>N</a:t>
            </a:r>
            <a:r>
              <a:rPr kumimoji="1" lang="ko-KR" altLang="en-US" sz="2000" dirty="0"/>
              <a:t>개를 일렬로 나열하는 경우의 수 </a:t>
            </a:r>
            <a:r>
              <a:rPr kumimoji="1" lang="en-US" altLang="ko-KR" sz="2000" dirty="0"/>
              <a:t>O(N!)</a:t>
            </a:r>
          </a:p>
          <a:p>
            <a:r>
              <a:rPr kumimoji="1" lang="ko-KR" altLang="en-US" dirty="0"/>
              <a:t>백트래킹</a:t>
            </a:r>
            <a:r>
              <a:rPr kumimoji="1" lang="en-US" altLang="ko-KR" dirty="0"/>
              <a:t> – </a:t>
            </a:r>
            <a:r>
              <a:rPr kumimoji="1" lang="ko-KR" altLang="en-US" sz="2000" dirty="0"/>
              <a:t>모든 경우의 수를 가능한 후보군에서 가지를 치는 방식</a:t>
            </a:r>
            <a:endParaRPr kumimoji="1" lang="en-US" altLang="ko-KR" sz="2000" dirty="0"/>
          </a:p>
          <a:p>
            <a:r>
              <a:rPr kumimoji="1" lang="en-US" altLang="ko-KR" dirty="0"/>
              <a:t>DFS/BFS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sz="2000" dirty="0"/>
              <a:t>그래프에서 모든 경우를 탐색한 경우</a:t>
            </a:r>
            <a:endParaRPr kumimoji="1" lang="en-US" altLang="ko-KR" sz="2000" dirty="0"/>
          </a:p>
          <a:p>
            <a:r>
              <a:rPr kumimoji="1" lang="ko-KR" altLang="en-US" dirty="0" err="1"/>
              <a:t>비트마스킹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sz="1600" dirty="0"/>
              <a:t>이전에 체크한 여부를 비트로 변환하여 검사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8471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1743</Words>
  <Application>Microsoft Macintosh PowerPoint</Application>
  <PresentationFormat>와이드스크린</PresentationFormat>
  <Paragraphs>293</Paragraphs>
  <Slides>47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테마</vt:lpstr>
      <vt:lpstr>   3주차 완전탐색 / 백트래킹 / 누적합 </vt:lpstr>
      <vt:lpstr>PowerPoint 프레젠테이션</vt:lpstr>
      <vt:lpstr>PowerPoint 프레젠테이션</vt:lpstr>
      <vt:lpstr>완전탐색 - 개념</vt:lpstr>
      <vt:lpstr>완전탐색 - 개념</vt:lpstr>
      <vt:lpstr>완전탐색 - 개념 </vt:lpstr>
      <vt:lpstr>완전탐색 - 예시</vt:lpstr>
      <vt:lpstr>완전탐색 - 예시</vt:lpstr>
      <vt:lpstr>완전탐색 - 종류</vt:lpstr>
      <vt:lpstr>완전탐색 - 스킬</vt:lpstr>
      <vt:lpstr>완전탐색 - 스킬</vt:lpstr>
      <vt:lpstr>완전탐색 - 스킬</vt:lpstr>
      <vt:lpstr>완전탐색 - 스킬</vt:lpstr>
      <vt:lpstr>PowerPoint 프레젠테이션</vt:lpstr>
      <vt:lpstr>재귀 - 개념</vt:lpstr>
      <vt:lpstr>재귀 - 조건</vt:lpstr>
      <vt:lpstr>재귀 – 예시(팩토리얼)</vt:lpstr>
      <vt:lpstr>재귀 - 동작</vt:lpstr>
      <vt:lpstr>재귀 – 예시(피보나치)</vt:lpstr>
      <vt:lpstr>재귀 – 동작</vt:lpstr>
      <vt:lpstr>재귀 - 예시</vt:lpstr>
      <vt:lpstr>재귀 - 예시</vt:lpstr>
      <vt:lpstr>기억나시나요?</vt:lpstr>
      <vt:lpstr>PowerPoint 프레젠테이션</vt:lpstr>
      <vt:lpstr>백트래킹 - 개념</vt:lpstr>
      <vt:lpstr>백트래킹 - 개념</vt:lpstr>
      <vt:lpstr>백트래킹 - 개념</vt:lpstr>
      <vt:lpstr>백트래킹 - 대표 문제</vt:lpstr>
      <vt:lpstr>백트래킹 - 대표 문제</vt:lpstr>
      <vt:lpstr>백트래킹 - N Queen </vt:lpstr>
      <vt:lpstr>백트래킹 - N Queen </vt:lpstr>
      <vt:lpstr>백트래킹 - N Queen </vt:lpstr>
      <vt:lpstr>같이 풀어봅시다.</vt:lpstr>
      <vt:lpstr>PowerPoint 프레젠테이션</vt:lpstr>
      <vt:lpstr>누적합 - 개념</vt:lpstr>
      <vt:lpstr>누적합 - 개념</vt:lpstr>
      <vt:lpstr>누적합 - 개념</vt:lpstr>
      <vt:lpstr>누적합 - 개념</vt:lpstr>
      <vt:lpstr>누적합 - 개념</vt:lpstr>
      <vt:lpstr>누적합 - 개념</vt:lpstr>
      <vt:lpstr>누적합 - 개념</vt:lpstr>
      <vt:lpstr>누적합 – 개념</vt:lpstr>
      <vt:lpstr>누적합 - 한계</vt:lpstr>
      <vt:lpstr>누적합 - 한계</vt:lpstr>
      <vt:lpstr>누적합 - 한계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2주차 완전탐색 / 백트래킹 </dc:title>
  <dc:creator>권혁준</dc:creator>
  <cp:lastModifiedBy>권 혁준</cp:lastModifiedBy>
  <cp:revision>7</cp:revision>
  <dcterms:created xsi:type="dcterms:W3CDTF">2023-07-18T12:34:48Z</dcterms:created>
  <dcterms:modified xsi:type="dcterms:W3CDTF">2025-08-01T11:50:44Z</dcterms:modified>
</cp:coreProperties>
</file>