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5" r:id="rId9"/>
    <p:sldId id="264" r:id="rId10"/>
    <p:sldId id="266" r:id="rId11"/>
    <p:sldId id="268" r:id="rId12"/>
    <p:sldId id="267" r:id="rId13"/>
    <p:sldId id="269" r:id="rId14"/>
    <p:sldId id="270" r:id="rId15"/>
    <p:sldId id="271" r:id="rId16"/>
    <p:sldId id="273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4" r:id="rId27"/>
    <p:sldId id="287" r:id="rId28"/>
    <p:sldId id="285" r:id="rId29"/>
    <p:sldId id="283" r:id="rId3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63"/>
    <p:restoredTop sz="96197"/>
  </p:normalViewPr>
  <p:slideViewPr>
    <p:cSldViewPr snapToGrid="0">
      <p:cViewPr varScale="1">
        <p:scale>
          <a:sx n="124" d="100"/>
          <a:sy n="124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692D8-CF97-0D1D-E064-9974F37D7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16CA43-163B-5B79-7A95-D07720131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F50101-82BC-26FD-47D0-715D7202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5E0-610C-AD4A-B90C-146FF0F07D48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3FF63-4909-D3AE-C0D3-27982207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F06F8-D3ED-5156-AD5D-48361F6D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4DFA-57E8-C642-9AFF-1E02F4C930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106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39EFD-40BF-98FB-D6A7-8B1FF81C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D165E0-5D8E-C44B-9D5A-611CCC4B4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61705-AEA2-01C0-5D76-1FCCF1C8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5E0-610C-AD4A-B90C-146FF0F07D48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50C8F-B2DC-CA16-1FE4-77B4A0EF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200CD-0613-C5B8-D92E-5D1675EC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4DFA-57E8-C642-9AFF-1E02F4C930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537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AF7030-8249-AFA5-3DC8-BF2E5CB65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0D4B16-E170-B7FB-2A13-EA925E072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6AE4E-006A-8905-71A1-9CBFA30C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5E0-610C-AD4A-B90C-146FF0F07D48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40A22-598B-A5FC-77A3-D3BCAE9C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1A491-1144-3BCE-A528-66C7F978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4DFA-57E8-C642-9AFF-1E02F4C930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889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9C87B-DF59-36C5-541E-775230A11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E8BFB4-0653-978D-70A6-D4B6DAF38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1F6408-7985-FA5E-0531-FCEC15A65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5E0-610C-AD4A-B90C-146FF0F07D48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09FEF-083C-4F4E-5E35-527DB25A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36886-DC52-0114-40FB-8CA5D387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4DFA-57E8-C642-9AFF-1E02F4C930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988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249F7-BE4F-589C-22C9-03F7B3ED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0294CC-3DA3-A295-1C8E-FC153A911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2AE2C3-4BFC-47A6-5AD0-2AD7ECC2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5E0-610C-AD4A-B90C-146FF0F07D48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17521-199A-8410-E4F9-16C30178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A800A-39D1-B472-75FA-F89619D4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4DFA-57E8-C642-9AFF-1E02F4C930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10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94142-9569-CD87-0E41-CAE384E1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B9C1B-B2EF-AB06-63F4-115BA677C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03687A-4AA3-232F-1EA3-2F66C30C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FCE441-B29E-6C3A-84E3-E45C2BFA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5E0-610C-AD4A-B90C-146FF0F07D48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28606-281D-63CC-D87B-C7E21405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999132-4605-8DAE-710D-4F4A202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4DFA-57E8-C642-9AFF-1E02F4C930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2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F05BE-C72E-359A-CA92-48950E0C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E33227-36B4-8E76-DDF9-B335FF70C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AF4E5-7F14-1B73-29A5-5EED890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7DEDD0-D898-443A-E300-8470EEF2E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3589DC-B0D3-26A4-E877-8AD9AE925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7E1B95-DE53-A13C-C37D-04B83347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5E0-610C-AD4A-B90C-146FF0F07D48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8CBA08-41CA-050F-DED1-27DDEECC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A289A7-3E71-0124-41FF-BCCD00E3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4DFA-57E8-C642-9AFF-1E02F4C930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2124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322FA-3793-8D96-8626-8986D66F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129F7-030A-E575-85C7-A63B7D3A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5E0-610C-AD4A-B90C-146FF0F07D48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59380D-C372-0E12-C8E3-7F0C4D54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21D761-E7D6-B8D6-74C8-BEE8771E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4DFA-57E8-C642-9AFF-1E02F4C930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116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66AFDA-6A89-293B-6577-DBD3EB2B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5E0-610C-AD4A-B90C-146FF0F07D48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DA4AEB-CD21-7E97-4753-79F44E2E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92A77-9B6E-32AF-F05F-2D0DD067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4DFA-57E8-C642-9AFF-1E02F4C930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031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BC75C-11EC-22CE-4324-BBB68C29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77F0B-02A8-AE04-F665-82880C46F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FE9B7E-3208-DEB0-4CF7-F6CF2516B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B9DFAD-A416-A2BB-0F98-FFD03390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5E0-610C-AD4A-B90C-146FF0F07D48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EF37E9-64E4-DB52-E1DF-25DC4F3C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62021-88ED-E582-5691-92DDD891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4DFA-57E8-C642-9AFF-1E02F4C930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48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C4362-E00E-C737-170C-38F47FF0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60559F-7DF3-4F32-8A49-99B435583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1A70D-A430-FCB5-8262-C982FAAFB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EE34E8-927D-D4D0-DBF7-06D4C425A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A5E0-610C-AD4A-B90C-146FF0F07D48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7CEBEC-3AFD-3683-5F35-4DB43772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6581BF-CFBE-B427-69B8-F50372D3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4DFA-57E8-C642-9AFF-1E02F4C930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7161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B40729-4E5D-6B8D-71DD-7BABA7CB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0DC51-9093-88E3-8961-981F1B608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761D1C-5BB4-47C6-5941-52936A97E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CA5E0-610C-AD4A-B90C-146FF0F07D48}" type="datetimeFigureOut">
              <a:rPr kumimoji="1" lang="ko-Kore-KR" altLang="en-US" smtClean="0"/>
              <a:t>2023. 7. 25.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807D4-CA4A-B3DE-068F-D6295ED40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BE65B-2112-F17E-A12A-2D8DD84FD8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4DFA-57E8-C642-9AFF-1E02F4C9303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212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E717F55-5E42-21BB-997F-A8E4D1E63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7505" y="538540"/>
            <a:ext cx="3552393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7ECB073-5F59-3361-21D9-FD911222B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59347"/>
            <a:ext cx="10909640" cy="1687814"/>
          </a:xfrm>
        </p:spPr>
        <p:txBody>
          <a:bodyPr anchor="b">
            <a:normAutofit fontScale="90000"/>
          </a:bodyPr>
          <a:lstStyle/>
          <a:p>
            <a:br>
              <a:rPr kumimoji="1" lang="en-US" altLang="ko-KR" sz="5600" dirty="0"/>
            </a:br>
            <a:br>
              <a:rPr kumimoji="1" lang="en-US" altLang="ko-KR" sz="5600" dirty="0"/>
            </a:br>
            <a:br>
              <a:rPr kumimoji="1" lang="en-US" altLang="ko-KR" sz="5600" dirty="0"/>
            </a:br>
            <a:r>
              <a:rPr kumimoji="1" lang="en-US" altLang="ko-KR" sz="5600" dirty="0"/>
              <a:t>4</a:t>
            </a:r>
            <a:r>
              <a:rPr kumimoji="1" lang="ko-KR" altLang="en-US" sz="5600" dirty="0"/>
              <a:t>주차</a:t>
            </a:r>
            <a:br>
              <a:rPr kumimoji="1" lang="en-US" altLang="ko-KR" sz="5600" dirty="0"/>
            </a:br>
            <a:r>
              <a:rPr kumimoji="1" lang="en-US" altLang="ko-KR" sz="5600" dirty="0"/>
              <a:t>DP</a:t>
            </a:r>
            <a:br>
              <a:rPr kumimoji="1" lang="en-US" altLang="ko-KR" sz="5600" dirty="0"/>
            </a:br>
            <a:endParaRPr kumimoji="1" lang="ko-Kore-KR" altLang="en-US" sz="5600" dirty="0"/>
          </a:p>
        </p:txBody>
      </p:sp>
    </p:spTree>
    <p:extLst>
      <p:ext uri="{BB962C8B-B14F-4D97-AF65-F5344CB8AC3E}">
        <p14:creationId xmlns:p14="http://schemas.microsoft.com/office/powerpoint/2010/main" val="2584779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457CB-4B4D-C4CA-9D25-32C611B6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다이나믹</a:t>
            </a:r>
            <a:r>
              <a:rPr kumimoji="1" lang="ko-KR" altLang="en-US" dirty="0"/>
              <a:t> 프로그래밍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841C0-FF1A-C08F-169E-FF40F9E24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왜</a:t>
            </a:r>
            <a:r>
              <a:rPr kumimoji="1" lang="ko-KR" altLang="en-US" dirty="0"/>
              <a:t> 다이나믹 프로그래밍인가요</a:t>
            </a:r>
            <a:r>
              <a:rPr kumimoji="1" lang="en-US" altLang="ko-KR" dirty="0"/>
              <a:t>??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93458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457CB-4B4D-C4CA-9D25-32C611B6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다이나믹</a:t>
            </a:r>
            <a:r>
              <a:rPr kumimoji="1" lang="ko-KR" altLang="en-US" dirty="0"/>
              <a:t> 프로그래밍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841C0-FF1A-C08F-169E-FF40F9E24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왜</a:t>
            </a:r>
            <a:r>
              <a:rPr kumimoji="1" lang="ko-KR" altLang="en-US" dirty="0"/>
              <a:t> 다이나믹 프로그래밍인가요</a:t>
            </a:r>
            <a:r>
              <a:rPr kumimoji="1" lang="en-US" altLang="ko-KR" dirty="0"/>
              <a:t>??</a:t>
            </a:r>
          </a:p>
          <a:p>
            <a:pPr marL="0" indent="0">
              <a:buNone/>
            </a:pPr>
            <a:r>
              <a:rPr kumimoji="1" lang="ko-KR" altLang="en-US" sz="2000" dirty="0"/>
              <a:t> </a:t>
            </a: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Richard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Bellman</a:t>
            </a:r>
            <a:r>
              <a:rPr kumimoji="1" lang="ko-KR" altLang="en-US" sz="2000" dirty="0"/>
              <a:t>이 아무 의미 없이 </a:t>
            </a:r>
            <a:r>
              <a:rPr kumimoji="1" lang="ko-KR" altLang="en-US" sz="2000" dirty="0" err="1">
                <a:solidFill>
                  <a:srgbClr val="FF0000"/>
                </a:solidFill>
              </a:rPr>
              <a:t>간지나서</a:t>
            </a:r>
            <a:r>
              <a:rPr kumimoji="1" lang="ko-KR" altLang="en-US" sz="2000" dirty="0"/>
              <a:t> 붙인 이름 </a:t>
            </a:r>
            <a:r>
              <a:rPr kumimoji="1" lang="ko-KR" altLang="en-US" sz="2000" dirty="0" err="1"/>
              <a:t>ㅋ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7299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31F3E-6F66-9319-E2FD-8A81037B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다이나믹</a:t>
            </a:r>
            <a:r>
              <a:rPr kumimoji="1" lang="ko-KR" altLang="en-US" dirty="0"/>
              <a:t> 프로그래밍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D788B-328A-E0EF-7422-1C5E0027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하나의</a:t>
            </a:r>
            <a:r>
              <a:rPr kumimoji="1" lang="ko-KR" altLang="en-US" dirty="0"/>
              <a:t> 큰 문제를 작은 문제로 나누어서 해결하는 기법</a:t>
            </a:r>
            <a:r>
              <a:rPr kumimoji="1" lang="en-US" altLang="ko-KR" dirty="0"/>
              <a:t>!</a:t>
            </a:r>
          </a:p>
          <a:p>
            <a:pPr marL="0" indent="0">
              <a:buNone/>
            </a:pPr>
            <a:r>
              <a:rPr kumimoji="1" lang="en-US" altLang="ko-KR" sz="2000" dirty="0"/>
              <a:t>-</a:t>
            </a:r>
            <a:r>
              <a:rPr kumimoji="1" lang="ko-KR" altLang="en-US" sz="2000" dirty="0"/>
              <a:t> 엥</a:t>
            </a:r>
            <a:r>
              <a:rPr kumimoji="1" lang="en-US" altLang="ko-KR" sz="2000" dirty="0"/>
              <a:t>??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분할정복이랑</a:t>
            </a:r>
            <a:r>
              <a:rPr kumimoji="1" lang="ko-KR" altLang="en-US" sz="2000" dirty="0"/>
              <a:t> 똑같은 것 아닌가요</a:t>
            </a:r>
            <a:r>
              <a:rPr kumimoji="1" lang="en-US" altLang="ko-KR" sz="2000" dirty="0"/>
              <a:t>??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881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31F3E-6F66-9319-E2FD-8A81037B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다이나믹</a:t>
            </a:r>
            <a:r>
              <a:rPr kumimoji="1" lang="ko-KR" altLang="en-US" dirty="0"/>
              <a:t> 프로그래밍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D788B-328A-E0EF-7422-1C5E0027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분할</a:t>
            </a:r>
            <a:r>
              <a:rPr kumimoji="1" lang="ko-KR" altLang="en-US" dirty="0"/>
              <a:t> 정복과의 차이점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Memoization</a:t>
            </a:r>
            <a:r>
              <a:rPr kumimoji="1" lang="en-US" altLang="ko-KR" dirty="0"/>
              <a:t>!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큰 문제를 작은 문제로 나누어서 해결할 때 이전에 이미 계산한 값을 메모리에 저장함으로써 동일한 계산의 반복 수행을 제거하는 기법</a:t>
            </a:r>
            <a:r>
              <a:rPr kumimoji="1" lang="en-US" altLang="ko-KR" sz="2000" dirty="0"/>
              <a:t>!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133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31F3E-6F66-9319-E2FD-8A81037B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메모이제이션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예시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E1CCD-BBBE-FB0B-006A-DAB4AF179AAE}"/>
              </a:ext>
            </a:extLst>
          </p:cNvPr>
          <p:cNvSpPr txBox="1"/>
          <p:nvPr/>
        </p:nvSpPr>
        <p:spPr>
          <a:xfrm>
            <a:off x="657230" y="4101584"/>
            <a:ext cx="46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피보나치 수열</a:t>
            </a:r>
            <a:r>
              <a:rPr kumimoji="1" lang="en-US" altLang="ko-KR" dirty="0"/>
              <a:t>(</a:t>
            </a:r>
            <a:r>
              <a:rPr kumimoji="1" lang="ko-KR" altLang="en-US" dirty="0"/>
              <a:t>분할 정복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9F18BA-EA92-5781-6EAC-D8A59D0D4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636" y="1733550"/>
            <a:ext cx="4318000" cy="2552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5661D5-3AF6-5309-22D3-CDBF547A8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30" y="1733550"/>
            <a:ext cx="4526084" cy="21398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5C6942-352A-F072-4335-2C8DF7B8615A}"/>
              </a:ext>
            </a:extLst>
          </p:cNvPr>
          <p:cNvSpPr txBox="1"/>
          <p:nvPr/>
        </p:nvSpPr>
        <p:spPr>
          <a:xfrm>
            <a:off x="6464443" y="4443785"/>
            <a:ext cx="46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피보나치 수열</a:t>
            </a:r>
            <a:r>
              <a:rPr kumimoji="1" lang="en-US" altLang="ko-KR" dirty="0"/>
              <a:t>(DP, </a:t>
            </a:r>
            <a:r>
              <a:rPr kumimoji="1" lang="ko-KR" altLang="en-US" dirty="0" err="1"/>
              <a:t>메모이제이션</a:t>
            </a:r>
            <a:r>
              <a:rPr kumimoji="1" lang="ko-KR" altLang="en-US" dirty="0"/>
              <a:t> 사용</a:t>
            </a:r>
            <a:r>
              <a:rPr kumimoji="1" lang="en-US" altLang="ko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46804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31F3E-6F66-9319-E2FD-8A81037B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피보나치 수열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차이점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B6A8F6-1C38-0271-9A17-989C65040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8348"/>
            <a:ext cx="5672142" cy="4097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63B57D-2511-A8AF-5623-3B8F6C20551C}"/>
              </a:ext>
            </a:extLst>
          </p:cNvPr>
          <p:cNvSpPr txBox="1"/>
          <p:nvPr/>
        </p:nvSpPr>
        <p:spPr>
          <a:xfrm>
            <a:off x="7253555" y="1938348"/>
            <a:ext cx="44795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ore-KR" altLang="en-US" dirty="0"/>
              <a:t>메모이제이션</a:t>
            </a:r>
            <a:r>
              <a:rPr kumimoji="1" lang="ko-KR" altLang="en-US" dirty="0"/>
              <a:t> 미 사용시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이미 계산된 부분도 다시 호출해서 계산해야 함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O(2^n)</a:t>
            </a:r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 err="1"/>
              <a:t>메모이제이션</a:t>
            </a:r>
            <a:r>
              <a:rPr kumimoji="1" lang="ko-KR" altLang="en-US" dirty="0"/>
              <a:t> 사용시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이미 계산한 부분은 저장된 배열에서 가져와서 사용</a:t>
            </a:r>
            <a:r>
              <a:rPr kumimoji="1" lang="en-US" altLang="ko-KR" dirty="0"/>
              <a:t>(</a:t>
            </a:r>
            <a:r>
              <a:rPr kumimoji="1" lang="ko-KR" altLang="en-US" dirty="0"/>
              <a:t>다시 계산하지 않음</a:t>
            </a:r>
            <a:r>
              <a:rPr kumimoji="1" lang="en-US" altLang="ko-KR" dirty="0"/>
              <a:t>).</a:t>
            </a:r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O(n)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8849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31F3E-6F66-9319-E2FD-8A81037B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다이나믹</a:t>
            </a:r>
            <a:r>
              <a:rPr kumimoji="1" lang="ko-KR" altLang="en-US" dirty="0"/>
              <a:t> 프로그래밍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개념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D788B-328A-E0EF-7422-1C5E0027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분할</a:t>
            </a:r>
            <a:r>
              <a:rPr kumimoji="1" lang="ko-KR" altLang="en-US" dirty="0"/>
              <a:t> 정복과의 차이점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Memoization</a:t>
            </a:r>
            <a:r>
              <a:rPr kumimoji="1" lang="en-US" altLang="ko-KR" dirty="0"/>
              <a:t>!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큰 문제를 작은 문제로 나누어서 해결할 때 이전에 이미 계산한 값을 메모리에 저장함으로써 동일한 계산의 반복 수행을 제거하는 기법</a:t>
            </a:r>
            <a:r>
              <a:rPr kumimoji="1" lang="en-US" altLang="ko-KR" sz="2000" dirty="0"/>
              <a:t>!</a:t>
            </a:r>
          </a:p>
          <a:p>
            <a:pPr marL="0" indent="0">
              <a:buNone/>
            </a:pPr>
            <a:endParaRPr kumimoji="1" lang="en-US" altLang="ko-Kore-KR" sz="2000" dirty="0"/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즉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부분 문제의 중복 여부가 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분할 정복 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DP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나누는 것</a:t>
            </a:r>
            <a:r>
              <a:rPr kumimoji="1" lang="en-US" altLang="ko-KR" sz="2000" dirty="0"/>
              <a:t>!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7924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31F3E-6F66-9319-E2FD-8A81037B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다이나믹</a:t>
            </a:r>
            <a:r>
              <a:rPr kumimoji="1" lang="ko-KR" altLang="en-US" dirty="0"/>
              <a:t> 프로그래밍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조건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D788B-328A-E0EF-7422-1C5E0027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DP</a:t>
            </a:r>
            <a:r>
              <a:rPr kumimoji="1" lang="ko-Kore-KR" altLang="en-US" dirty="0"/>
              <a:t>를</a:t>
            </a:r>
            <a:r>
              <a:rPr kumimoji="1" lang="ko-KR" altLang="en-US" dirty="0"/>
              <a:t> 언제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어떻게 사용하는 건가요</a:t>
            </a:r>
            <a:r>
              <a:rPr kumimoji="1" lang="en-US" altLang="ko-KR" dirty="0"/>
              <a:t>??</a:t>
            </a:r>
          </a:p>
          <a:p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부분 문제가 겹치는 경우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큰 문제를 작은 문제로 나누었을 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같은 문제들이 반복되는 구조일 경우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작은 문제가 겹치지 않으면 해를 저장할 이유가 없겠죠</a:t>
            </a:r>
            <a:r>
              <a:rPr kumimoji="1" lang="en-US" altLang="ko-KR" sz="2000" dirty="0"/>
              <a:t>?</a:t>
            </a:r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최적 부분 구조인 경우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같은 문제는 구할 때마다 해가 같아야 함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그래야 부분 문제의 해를 통해 전체 문제를 해결할 수 있음</a:t>
            </a:r>
            <a:r>
              <a:rPr kumimoji="1" lang="en-US" altLang="ko-KR" sz="2000" dirty="0"/>
              <a:t>.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9387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A40F5-CF24-125C-35B2-404DEB29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다이나믹</a:t>
            </a:r>
            <a:r>
              <a:rPr kumimoji="1" lang="ko-KR" altLang="en-US" dirty="0"/>
              <a:t> 프로그래밍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풀이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69F55-EFC7-0F21-0E7E-C6ACD556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풀이 접근법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514350" indent="-514350">
              <a:buAutoNum type="arabicPeriod"/>
            </a:pPr>
            <a:r>
              <a:rPr kumimoji="1" lang="en-US" altLang="ko-KR" dirty="0"/>
              <a:t>DP</a:t>
            </a:r>
            <a:r>
              <a:rPr kumimoji="1" lang="ko-KR" altLang="en-US" dirty="0"/>
              <a:t>로 풀 수 있는 문제인지 확인한다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sz="2200" dirty="0"/>
              <a:t>-</a:t>
            </a:r>
            <a:r>
              <a:rPr kumimoji="1" lang="ko-KR" altLang="en-US" sz="2200" dirty="0"/>
              <a:t> 부분 문제로 나눌 수 있는지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메모이제이션이</a:t>
            </a:r>
            <a:r>
              <a:rPr kumimoji="1" lang="ko-KR" altLang="en-US" sz="2200" dirty="0"/>
              <a:t> 가능한 범위인지</a:t>
            </a:r>
            <a:endParaRPr kumimoji="1"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1527194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A40F5-CF24-125C-35B2-404DEB29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다이나믹</a:t>
            </a:r>
            <a:r>
              <a:rPr kumimoji="1" lang="ko-KR" altLang="en-US" dirty="0"/>
              <a:t> 프로그래밍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풀이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69F55-EFC7-0F21-0E7E-C6ACD556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풀이 접근법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514350" indent="-514350">
              <a:buAutoNum type="arabicPeriod"/>
            </a:pPr>
            <a:r>
              <a:rPr kumimoji="1" lang="en-US" altLang="ko-KR" dirty="0"/>
              <a:t>DP</a:t>
            </a:r>
            <a:r>
              <a:rPr kumimoji="1" lang="ko-KR" altLang="en-US" dirty="0"/>
              <a:t>로 풀 수 있는 문제인지 확인한다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sz="2200" dirty="0"/>
              <a:t>-</a:t>
            </a:r>
            <a:r>
              <a:rPr kumimoji="1" lang="ko-KR" altLang="en-US" sz="2200" dirty="0"/>
              <a:t> 부분 문제로 나눌 수 있는지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메모이제이션이</a:t>
            </a:r>
            <a:r>
              <a:rPr kumimoji="1" lang="ko-KR" altLang="en-US" sz="2200" dirty="0"/>
              <a:t> 가능한 범위인지</a:t>
            </a:r>
            <a:endParaRPr kumimoji="1" lang="en-US" altLang="ko-KR" sz="2200" dirty="0"/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문제의 변수를 확인한다</a:t>
            </a:r>
            <a:r>
              <a:rPr kumimoji="1" lang="en-US" altLang="ko-KR" dirty="0"/>
              <a:t>.</a:t>
            </a:r>
          </a:p>
          <a:p>
            <a:pPr>
              <a:buFontTx/>
              <a:buChar char="-"/>
            </a:pPr>
            <a:r>
              <a:rPr kumimoji="1" lang="ko-KR" altLang="en-US" sz="1900" dirty="0"/>
              <a:t>문제의 변수 </a:t>
            </a:r>
            <a:r>
              <a:rPr kumimoji="1" lang="en-US" altLang="ko-KR" sz="1900" dirty="0"/>
              <a:t>:</a:t>
            </a:r>
            <a:r>
              <a:rPr kumimoji="1" lang="ko-KR" altLang="en-US" sz="1900" dirty="0"/>
              <a:t> 해당 변수에 대한 결과를 찾고 이를 </a:t>
            </a:r>
            <a:r>
              <a:rPr kumimoji="1" lang="ko-KR" altLang="en-US" sz="1900" dirty="0" err="1"/>
              <a:t>재사용해야하므로</a:t>
            </a:r>
            <a:r>
              <a:rPr kumimoji="1" lang="en-US" altLang="ko-KR" sz="1900" dirty="0"/>
              <a:t>,</a:t>
            </a:r>
            <a:r>
              <a:rPr kumimoji="1" lang="ko-KR" altLang="en-US" sz="1900" dirty="0"/>
              <a:t> 변수를 어떤 것으로</a:t>
            </a:r>
            <a:endParaRPr kumimoji="1" lang="en-US" altLang="ko-KR" sz="1900" dirty="0"/>
          </a:p>
          <a:p>
            <a:pPr marL="0" indent="0">
              <a:buNone/>
            </a:pPr>
            <a:r>
              <a:rPr kumimoji="1" lang="ko-KR" altLang="en-US" sz="1900" dirty="0"/>
              <a:t> </a:t>
            </a:r>
            <a:r>
              <a:rPr kumimoji="1" lang="ko-KR" altLang="en-US" sz="1900" dirty="0" err="1"/>
              <a:t>설정해야할지를</a:t>
            </a:r>
            <a:r>
              <a:rPr kumimoji="1" lang="ko-KR" altLang="en-US" sz="1900" dirty="0"/>
              <a:t> 정함</a:t>
            </a:r>
            <a:r>
              <a:rPr kumimoji="1" lang="en-US" altLang="ko-KR" sz="1900" dirty="0"/>
              <a:t>.</a:t>
            </a:r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5358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872DD8A-AA16-066C-52E0-D61F6EACE3D1}"/>
              </a:ext>
            </a:extLst>
          </p:cNvPr>
          <p:cNvSpPr txBox="1">
            <a:spLocks/>
          </p:cNvSpPr>
          <p:nvPr/>
        </p:nvSpPr>
        <p:spPr>
          <a:xfrm>
            <a:off x="641180" y="2585093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kumimoji="1" lang="en-US" altLang="ko-KR" sz="5600" dirty="0"/>
            </a:br>
            <a:br>
              <a:rPr kumimoji="1" lang="en-US" altLang="ko-KR" sz="5600" dirty="0"/>
            </a:br>
            <a:r>
              <a:rPr kumimoji="1" lang="ko-KR" altLang="en-US" sz="17600" dirty="0"/>
              <a:t>과제 발표</a:t>
            </a:r>
            <a:br>
              <a:rPr kumimoji="1" lang="en-US" altLang="ko-KR" sz="5600" dirty="0"/>
            </a:br>
            <a:endParaRPr kumimoji="1" lang="ko-Kore-KR" altLang="en-US" sz="5600" dirty="0"/>
          </a:p>
        </p:txBody>
      </p:sp>
    </p:spTree>
    <p:extLst>
      <p:ext uri="{BB962C8B-B14F-4D97-AF65-F5344CB8AC3E}">
        <p14:creationId xmlns:p14="http://schemas.microsoft.com/office/powerpoint/2010/main" val="1967333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A40F5-CF24-125C-35B2-404DEB29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다이나믹</a:t>
            </a:r>
            <a:r>
              <a:rPr kumimoji="1" lang="ko-KR" altLang="en-US" dirty="0"/>
              <a:t> 프로그래밍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풀이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69F55-EFC7-0F21-0E7E-C6ACD556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풀이 접근법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514350" indent="-514350">
              <a:buAutoNum type="arabicPeriod"/>
            </a:pPr>
            <a:r>
              <a:rPr kumimoji="1" lang="en-US" altLang="ko-KR" dirty="0"/>
              <a:t>DP</a:t>
            </a:r>
            <a:r>
              <a:rPr kumimoji="1" lang="ko-KR" altLang="en-US" dirty="0"/>
              <a:t>로 풀 수 있는 문제인지 확인한다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sz="2200" dirty="0"/>
              <a:t>-</a:t>
            </a:r>
            <a:r>
              <a:rPr kumimoji="1" lang="ko-KR" altLang="en-US" sz="2200" dirty="0"/>
              <a:t> 부분 문제로 나눌 수 있는지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메모이제이션이</a:t>
            </a:r>
            <a:r>
              <a:rPr kumimoji="1" lang="ko-KR" altLang="en-US" sz="2200" dirty="0"/>
              <a:t> 가능한 범위인지</a:t>
            </a:r>
            <a:endParaRPr kumimoji="1" lang="en-US" altLang="ko-KR" sz="2200" dirty="0"/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문제의 변수를 확인한다</a:t>
            </a:r>
            <a:r>
              <a:rPr kumimoji="1" lang="en-US" altLang="ko-KR" dirty="0"/>
              <a:t>.</a:t>
            </a:r>
          </a:p>
          <a:p>
            <a:pPr>
              <a:buFontTx/>
              <a:buChar char="-"/>
            </a:pPr>
            <a:r>
              <a:rPr kumimoji="1" lang="ko-KR" altLang="en-US" sz="1900" dirty="0"/>
              <a:t>문제의 변수 </a:t>
            </a:r>
            <a:r>
              <a:rPr kumimoji="1" lang="en-US" altLang="ko-KR" sz="1900" dirty="0"/>
              <a:t>:</a:t>
            </a:r>
            <a:r>
              <a:rPr kumimoji="1" lang="ko-KR" altLang="en-US" sz="1900" dirty="0"/>
              <a:t> 해당 변수에 대한 결과를 찾고 이를 </a:t>
            </a:r>
            <a:r>
              <a:rPr kumimoji="1" lang="ko-KR" altLang="en-US" sz="1900" dirty="0" err="1"/>
              <a:t>재사용해야하므로</a:t>
            </a:r>
            <a:r>
              <a:rPr kumimoji="1" lang="en-US" altLang="ko-KR" sz="1900" dirty="0"/>
              <a:t>,</a:t>
            </a:r>
            <a:r>
              <a:rPr kumimoji="1" lang="ko-KR" altLang="en-US" sz="1900" dirty="0"/>
              <a:t> 변수를 어떤 것으로</a:t>
            </a:r>
            <a:endParaRPr kumimoji="1" lang="en-US" altLang="ko-KR" sz="1900" dirty="0"/>
          </a:p>
          <a:p>
            <a:pPr marL="0" indent="0">
              <a:buNone/>
            </a:pPr>
            <a:r>
              <a:rPr kumimoji="1" lang="ko-KR" altLang="en-US" sz="1900" dirty="0"/>
              <a:t> </a:t>
            </a:r>
            <a:r>
              <a:rPr kumimoji="1" lang="ko-KR" altLang="en-US" sz="1900" dirty="0" err="1"/>
              <a:t>설정해야할지를</a:t>
            </a:r>
            <a:r>
              <a:rPr kumimoji="1" lang="ko-KR" altLang="en-US" sz="1900" dirty="0"/>
              <a:t> 정함</a:t>
            </a:r>
            <a:r>
              <a:rPr kumimoji="1" lang="en-US" altLang="ko-KR" sz="1900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점화식을 구한다</a:t>
            </a:r>
            <a:r>
              <a:rPr kumimoji="1" lang="en-US" altLang="ko-KR" dirty="0"/>
              <a:t>.</a:t>
            </a:r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48933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A40F5-CF24-125C-35B2-404DEB29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다이나믹</a:t>
            </a:r>
            <a:r>
              <a:rPr kumimoji="1" lang="ko-KR" altLang="en-US" dirty="0"/>
              <a:t> 프로그래밍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풀이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69F55-EFC7-0F21-0E7E-C6ACD556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ko-Kore-KR" altLang="en-US" dirty="0"/>
              <a:t>문제</a:t>
            </a:r>
            <a:r>
              <a:rPr kumimoji="1" lang="ko-KR" altLang="en-US" dirty="0"/>
              <a:t> 풀이 접근법</a:t>
            </a:r>
            <a:endParaRPr kumimoji="1" lang="en-US" altLang="ko-KR" dirty="0"/>
          </a:p>
          <a:p>
            <a:endParaRPr kumimoji="1" lang="en-US" altLang="ko-Kore-KR" dirty="0"/>
          </a:p>
          <a:p>
            <a:pPr marL="514350" indent="-514350">
              <a:buAutoNum type="arabicPeriod"/>
            </a:pPr>
            <a:r>
              <a:rPr kumimoji="1" lang="en-US" altLang="ko-KR" dirty="0"/>
              <a:t>DP</a:t>
            </a:r>
            <a:r>
              <a:rPr kumimoji="1" lang="ko-KR" altLang="en-US" dirty="0"/>
              <a:t>로 풀 수 있는 문제인지 확인한다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sz="2200" dirty="0"/>
              <a:t>-</a:t>
            </a:r>
            <a:r>
              <a:rPr kumimoji="1" lang="ko-KR" altLang="en-US" sz="2200" dirty="0"/>
              <a:t> 부분 문제로 나눌 수 있는지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메모이제이션이</a:t>
            </a:r>
            <a:r>
              <a:rPr kumimoji="1" lang="ko-KR" altLang="en-US" sz="2200" dirty="0"/>
              <a:t> 가능한 범위인지</a:t>
            </a:r>
            <a:endParaRPr kumimoji="1" lang="en-US" altLang="ko-KR" sz="2200" dirty="0"/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문제의 변수를 확인한다</a:t>
            </a:r>
            <a:r>
              <a:rPr kumimoji="1" lang="en-US" altLang="ko-KR" dirty="0"/>
              <a:t>.</a:t>
            </a:r>
          </a:p>
          <a:p>
            <a:pPr>
              <a:buFontTx/>
              <a:buChar char="-"/>
            </a:pPr>
            <a:r>
              <a:rPr kumimoji="1" lang="ko-KR" altLang="en-US" sz="1900" dirty="0"/>
              <a:t>문제의 변수 </a:t>
            </a:r>
            <a:r>
              <a:rPr kumimoji="1" lang="en-US" altLang="ko-KR" sz="1900" dirty="0"/>
              <a:t>:</a:t>
            </a:r>
            <a:r>
              <a:rPr kumimoji="1" lang="ko-KR" altLang="en-US" sz="1900" dirty="0"/>
              <a:t> 해당 변수에 대한 결과를 찾고 이를 </a:t>
            </a:r>
            <a:r>
              <a:rPr kumimoji="1" lang="ko-KR" altLang="en-US" sz="1900" dirty="0" err="1"/>
              <a:t>재사용해야하므로</a:t>
            </a:r>
            <a:r>
              <a:rPr kumimoji="1" lang="en-US" altLang="ko-KR" sz="1900" dirty="0"/>
              <a:t>,</a:t>
            </a:r>
            <a:r>
              <a:rPr kumimoji="1" lang="ko-KR" altLang="en-US" sz="1900" dirty="0"/>
              <a:t> 변수를 어떤 것으로</a:t>
            </a:r>
            <a:endParaRPr kumimoji="1" lang="en-US" altLang="ko-KR" sz="1900" dirty="0"/>
          </a:p>
          <a:p>
            <a:pPr marL="0" indent="0">
              <a:buNone/>
            </a:pPr>
            <a:r>
              <a:rPr kumimoji="1" lang="ko-KR" altLang="en-US" sz="1900" dirty="0"/>
              <a:t> </a:t>
            </a:r>
            <a:r>
              <a:rPr kumimoji="1" lang="ko-KR" altLang="en-US" sz="1900" dirty="0" err="1"/>
              <a:t>설정해야할지를</a:t>
            </a:r>
            <a:r>
              <a:rPr kumimoji="1" lang="ko-KR" altLang="en-US" sz="1900" dirty="0"/>
              <a:t> 정함</a:t>
            </a:r>
            <a:r>
              <a:rPr kumimoji="1" lang="en-US" altLang="ko-KR" sz="1900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점화식을 구한다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4.</a:t>
            </a:r>
            <a:r>
              <a:rPr kumimoji="1" lang="ko-KR" altLang="en-US" dirty="0"/>
              <a:t> 구현</a:t>
            </a:r>
            <a:endParaRPr kumimoji="1" lang="en-US" altLang="ko-KR" dirty="0"/>
          </a:p>
          <a:p>
            <a:pPr>
              <a:buFontTx/>
              <a:buChar char="-"/>
            </a:pPr>
            <a:r>
              <a:rPr kumimoji="1" lang="en-US" altLang="ko-KR" sz="2200" dirty="0"/>
              <a:t>Top-Down </a:t>
            </a:r>
            <a:r>
              <a:rPr kumimoji="1" lang="ko-KR" altLang="en-US" sz="2200" dirty="0" err="1"/>
              <a:t>으로</a:t>
            </a:r>
            <a:r>
              <a:rPr kumimoji="1" lang="ko-KR" altLang="en-US" sz="2200" dirty="0"/>
              <a:t> 구현할지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Bottom-Up</a:t>
            </a:r>
            <a:r>
              <a:rPr kumimoji="1" lang="ko-KR" altLang="en-US" sz="2200" dirty="0" err="1"/>
              <a:t>으로</a:t>
            </a:r>
            <a:r>
              <a:rPr kumimoji="1" lang="ko-KR" altLang="en-US" sz="2200" dirty="0"/>
              <a:t> 구현할지</a:t>
            </a:r>
            <a:r>
              <a:rPr kumimoji="1" lang="en-US" altLang="ko-KR" sz="2200" dirty="0"/>
              <a:t>.</a:t>
            </a:r>
          </a:p>
          <a:p>
            <a:pPr>
              <a:buFontTx/>
              <a:buChar char="-"/>
            </a:pPr>
            <a:r>
              <a:rPr kumimoji="1" lang="ko-Kore-KR" altLang="en-US" sz="2200" dirty="0"/>
              <a:t>메모이제이션을</a:t>
            </a:r>
            <a:r>
              <a:rPr kumimoji="1" lang="ko-KR" altLang="en-US" sz="2200" dirty="0"/>
              <a:t> 어떻게 구현할지</a:t>
            </a:r>
            <a:r>
              <a:rPr kumimoji="1" lang="en-US" altLang="ko-KR" sz="2200" dirty="0"/>
              <a:t>.</a:t>
            </a:r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96886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814AC-877B-336D-042E-66916EA8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다이나믹</a:t>
            </a:r>
            <a:r>
              <a:rPr kumimoji="1" lang="ko-KR" altLang="en-US" dirty="0"/>
              <a:t> 프로그래밍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스킬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B9209-81FF-1685-9F01-A66E1459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Top-Down ? Bottom – Up ?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쉽게</a:t>
            </a:r>
            <a:r>
              <a:rPr kumimoji="1" lang="ko-KR" altLang="en-US" dirty="0"/>
              <a:t> 말해서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Top-Down</a:t>
            </a:r>
            <a:r>
              <a:rPr kumimoji="1" lang="ko-KR" altLang="en-US" dirty="0"/>
              <a:t>은 재귀로 구현하는 것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Bottom-Up</a:t>
            </a:r>
            <a:r>
              <a:rPr kumimoji="1" lang="ko-KR" altLang="en-US" dirty="0"/>
              <a:t>은 반복문으로 구현하는 것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8779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814AC-877B-336D-042E-66916EA8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다이나믹</a:t>
            </a:r>
            <a:r>
              <a:rPr kumimoji="1" lang="ko-KR" altLang="en-US" dirty="0"/>
              <a:t> 프로그래밍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스킬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B9209-81FF-1685-9F01-A66E1459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Top-Down ? Bottom – Up ?</a:t>
            </a:r>
          </a:p>
          <a:p>
            <a:endParaRPr kumimoji="1" lang="en-US" altLang="ko-Kore-KR" dirty="0"/>
          </a:p>
          <a:p>
            <a:r>
              <a:rPr kumimoji="1" lang="en-US" altLang="ko-Kore-KR" sz="2000" dirty="0"/>
              <a:t>Top-Down</a:t>
            </a:r>
            <a:r>
              <a:rPr kumimoji="1" lang="ko-Kore-KR" altLang="en-US" sz="2000" dirty="0"/>
              <a:t> </a:t>
            </a:r>
            <a:r>
              <a:rPr kumimoji="1" lang="ko-KR" altLang="en-US" sz="2000" dirty="0"/>
              <a:t>기법은 값이 큰 것에서 작은 것 순으로 부분 문제를 해결하는 것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r>
              <a:rPr kumimoji="1" lang="en-US" altLang="ko-KR" sz="2000" dirty="0"/>
              <a:t>ex) </a:t>
            </a:r>
            <a:r>
              <a:rPr kumimoji="1" lang="ko-KR" altLang="en-US" sz="2000" dirty="0"/>
              <a:t>피보나치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f(10) = f(9) + f(8) -&gt; f(9) = f(8) + f(7) ……</a:t>
            </a:r>
          </a:p>
          <a:p>
            <a:endParaRPr kumimoji="1" lang="en-US" altLang="ko-KR" sz="2000" dirty="0"/>
          </a:p>
          <a:p>
            <a:r>
              <a:rPr kumimoji="1" lang="en-US" altLang="ko-Kore-KR" sz="2000" dirty="0"/>
              <a:t>Bottom-U</a:t>
            </a:r>
            <a:r>
              <a:rPr kumimoji="1" lang="en-US" altLang="ko-KR" sz="2000" dirty="0"/>
              <a:t>p</a:t>
            </a:r>
            <a:r>
              <a:rPr kumimoji="1" lang="ko-KR" altLang="en-US" sz="2000" dirty="0"/>
              <a:t> 기법은 값이 작은 것에서 큰 것 순으로 부분 문제를 해결하는 것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r>
              <a:rPr kumimoji="1" lang="en-US" altLang="ko-Kore-KR" sz="2000" dirty="0"/>
              <a:t>ex) f(3) = f(2) + f(1) -&gt; f(4) = f(3) + f(2) ……</a:t>
            </a:r>
          </a:p>
        </p:txBody>
      </p:sp>
    </p:spTree>
    <p:extLst>
      <p:ext uri="{BB962C8B-B14F-4D97-AF65-F5344CB8AC3E}">
        <p14:creationId xmlns:p14="http://schemas.microsoft.com/office/powerpoint/2010/main" val="1855661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D814AC-877B-336D-042E-66916EA8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다이나믹</a:t>
            </a:r>
            <a:r>
              <a:rPr kumimoji="1" lang="ko-KR" altLang="en-US" dirty="0"/>
              <a:t> 프로그래밍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스킬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B9209-81FF-1685-9F01-A66E1459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000" dirty="0"/>
              <a:t>중요한 것은 문제를 많이 풀어보고 감을 익히는 것</a:t>
            </a:r>
            <a:r>
              <a:rPr kumimoji="1" lang="en-US" altLang="ko-KR" sz="2000" dirty="0"/>
              <a:t>!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3645892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C02D65-7CFD-B4F7-C227-71C4E6498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63" y="477029"/>
            <a:ext cx="10377252" cy="54408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128ECE-6A70-87AD-035F-6DE4333F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54" y="5831571"/>
            <a:ext cx="7772400" cy="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18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9B500-1615-31D1-BA67-0800EC7F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,2,3</a:t>
            </a:r>
            <a:r>
              <a:rPr kumimoji="1" lang="ko-KR" altLang="en-US" dirty="0"/>
              <a:t> 더하기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C5899-3433-F4B0-930A-C09EE3EB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ko-KR" dirty="0"/>
              <a:t>DP</a:t>
            </a:r>
            <a:r>
              <a:rPr kumimoji="1" lang="ko-KR" altLang="en-US" dirty="0"/>
              <a:t>로 풀 수 있는가</a:t>
            </a:r>
            <a:r>
              <a:rPr kumimoji="1" lang="en-US" altLang="ko-KR" dirty="0"/>
              <a:t>?</a:t>
            </a:r>
          </a:p>
          <a:p>
            <a:pPr marL="0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 부분 문제로 나눌 수 있는가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문제의 변수는 무엇일까</a:t>
            </a:r>
            <a:r>
              <a:rPr kumimoji="1" lang="en-US" altLang="ko-KR" dirty="0"/>
              <a:t>?</a:t>
            </a:r>
          </a:p>
          <a:p>
            <a:pPr marL="0" indent="0">
              <a:buNone/>
            </a:pPr>
            <a:r>
              <a:rPr kumimoji="1" lang="en-US" altLang="ko-KR" dirty="0"/>
              <a:t>(</a:t>
            </a:r>
            <a:r>
              <a:rPr kumimoji="1" lang="ko-KR" altLang="en-US" dirty="0"/>
              <a:t> 어디에 어떤 것을 저장해야 할까 </a:t>
            </a:r>
            <a:r>
              <a:rPr kumimoji="1" lang="en-US" altLang="ko-KR" dirty="0"/>
              <a:t>?</a:t>
            </a:r>
            <a:r>
              <a:rPr kumimoji="1" lang="ko-KR" altLang="en-US" dirty="0"/>
              <a:t> 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점화식을 어떻게 작성할 수 있을까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8554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9B500-1615-31D1-BA67-0800EC7F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,2,3</a:t>
            </a:r>
            <a:r>
              <a:rPr kumimoji="1" lang="ko-KR" altLang="en-US" dirty="0"/>
              <a:t> 더하기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C5899-3433-F4B0-930A-C09EE3EB0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en-US" altLang="ko-KR" dirty="0"/>
              <a:t>DP</a:t>
            </a:r>
            <a:r>
              <a:rPr kumimoji="1" lang="ko-KR" altLang="en-US" dirty="0"/>
              <a:t>로 풀 수 있는가</a:t>
            </a:r>
            <a:r>
              <a:rPr kumimoji="1" lang="en-US" altLang="ko-KR" dirty="0"/>
              <a:t>?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은 </a:t>
            </a:r>
            <a:r>
              <a:rPr kumimoji="1" lang="en-US" altLang="ko-KR" sz="2000" dirty="0"/>
              <a:t>1.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1+1,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은 </a:t>
            </a:r>
            <a:r>
              <a:rPr kumimoji="1" lang="en-US" altLang="ko-KR" sz="2000" dirty="0"/>
              <a:t>1+1+1,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2+1,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1+2,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3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는</a:t>
            </a:r>
            <a:r>
              <a:rPr kumimoji="1" lang="en-US" altLang="ko-KR" sz="2000" dirty="0"/>
              <a:t>?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1+1+1+1,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1+1+2,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1+2+1,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2+1+1,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2+2,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1+3,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3+1</a:t>
            </a:r>
            <a:endParaRPr kumimoji="1" lang="en-US" altLang="ko-Kore-KR" sz="2000" dirty="0"/>
          </a:p>
          <a:p>
            <a:pPr marL="0" indent="0"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문제의 변수는 무엇일까</a:t>
            </a:r>
            <a:r>
              <a:rPr kumimoji="1" lang="en-US" altLang="ko-KR" dirty="0"/>
              <a:t>?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 err="1"/>
              <a:t>dp</a:t>
            </a:r>
            <a:r>
              <a:rPr kumimoji="1" lang="en-US" altLang="ko-KR" sz="2000" dirty="0"/>
              <a:t>[n]</a:t>
            </a:r>
            <a:r>
              <a:rPr kumimoji="1" lang="ko-KR" altLang="en-US" sz="2000" dirty="0"/>
              <a:t>에 </a:t>
            </a:r>
            <a:r>
              <a:rPr kumimoji="1" lang="en-US" altLang="ko-KR" sz="2000" dirty="0"/>
              <a:t>n</a:t>
            </a:r>
            <a:r>
              <a:rPr kumimoji="1" lang="ko-KR" altLang="en-US" sz="2000" dirty="0"/>
              <a:t>을 </a:t>
            </a:r>
            <a:r>
              <a:rPr kumimoji="1" lang="en-US" altLang="ko-KR" sz="2000" dirty="0"/>
              <a:t>1,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의 합으로 나타내는 방법의 가짓수를 저장</a:t>
            </a:r>
            <a:endParaRPr kumimoji="1" lang="en-US" altLang="ko-Kore-KR" sz="2000" dirty="0"/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점화식을 어떻게 작성할 수 있을까</a:t>
            </a:r>
            <a:r>
              <a:rPr kumimoji="1" lang="en-US" altLang="ko-KR" dirty="0"/>
              <a:t>?</a:t>
            </a:r>
            <a:endParaRPr kumimoji="1" lang="en-US" altLang="ko-KR" sz="2000" dirty="0"/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A(n) = A(n-1) + A(n-2) + A(n-3)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68200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48B92-2DE3-7C6D-FD1B-1B0038A0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1,2,3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더하기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직접 풀어봅시다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963B82-17D8-E0AB-DFC9-F3B6CF35B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백준</a:t>
            </a:r>
            <a:r>
              <a:rPr kumimoji="1" lang="ko-KR" altLang="en-US" dirty="0"/>
              <a:t> </a:t>
            </a:r>
            <a:r>
              <a:rPr kumimoji="1" lang="en-US" altLang="ko-KR" dirty="0"/>
              <a:t>9095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58865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53D3A-DC7D-92FF-2260-FEAA44DB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이번</a:t>
            </a:r>
            <a:r>
              <a:rPr kumimoji="1" lang="ko-KR" altLang="en-US" dirty="0"/>
              <a:t> 주 과제 </a:t>
            </a:r>
            <a:r>
              <a:rPr kumimoji="1" lang="en-US" altLang="ko-KR" dirty="0"/>
              <a:t>-</a:t>
            </a:r>
            <a:r>
              <a:rPr kumimoji="1" lang="ko-KR" altLang="en-US" dirty="0"/>
              <a:t> 규칙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B8AB7-E62E-F4CD-E4B9-D1881E26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본인이</a:t>
            </a:r>
            <a:r>
              <a:rPr kumimoji="1" lang="ko-KR" altLang="en-US" dirty="0"/>
              <a:t> 문제에 대해 작성한 </a:t>
            </a:r>
            <a:r>
              <a:rPr kumimoji="1" lang="ko-KR" altLang="en-US" dirty="0">
                <a:solidFill>
                  <a:srgbClr val="FF0000"/>
                </a:solidFill>
              </a:rPr>
              <a:t>점화식</a:t>
            </a:r>
            <a:r>
              <a:rPr kumimoji="1" lang="ko-KR" altLang="en-US" dirty="0"/>
              <a:t>을 첨부할 것</a:t>
            </a:r>
            <a:r>
              <a:rPr kumimoji="1" lang="en-US" altLang="ko-KR" dirty="0"/>
              <a:t>!</a:t>
            </a:r>
          </a:p>
          <a:p>
            <a:r>
              <a:rPr kumimoji="1" lang="ko-Kore-KR" altLang="en-US" dirty="0"/>
              <a:t>점화식을</a:t>
            </a:r>
            <a:r>
              <a:rPr kumimoji="1" lang="ko-KR" altLang="en-US" dirty="0"/>
              <a:t> 세우지 못했다면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문제에 어느 부분까지 접근했는지를 설명해주세요 </a:t>
            </a:r>
            <a:r>
              <a:rPr kumimoji="1" lang="en-US" altLang="ko-KR" dirty="0">
                <a:sym typeface="Wingdings" pitchFamily="2" charset="2"/>
              </a:rPr>
              <a:t>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712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F0CCC-AA9E-84A3-99C5-9BFF019B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분할</a:t>
            </a:r>
            <a:r>
              <a:rPr kumimoji="1" lang="ko-KR" altLang="en-US" dirty="0"/>
              <a:t> 정복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개념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702912-F2A5-8DED-D734-A6794C56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큰</a:t>
            </a:r>
            <a:r>
              <a:rPr kumimoji="1" lang="ko-KR" altLang="en-US" dirty="0"/>
              <a:t> 문제를 작은 문제로 나누어서 해결하는 기법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하나의 큰 문제를 해결하는 것보다 이를 작은 문제들로 쪼개어 해결하는 것이 더 쉬운 경우에 사용</a:t>
            </a:r>
            <a:r>
              <a:rPr kumimoji="1" lang="en-US" altLang="ko-KR" dirty="0"/>
              <a:t>!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분할 정복 자체로 하나의 기법이 되기도 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이를 응용하여 만들어진 다른 기법들도 존재</a:t>
            </a:r>
            <a:r>
              <a:rPr kumimoji="1"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490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98B9B-12DE-4C5B-B991-7757F8D9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분할</a:t>
            </a:r>
            <a:r>
              <a:rPr kumimoji="1" lang="ko-KR" altLang="en-US" dirty="0"/>
              <a:t> 정복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예시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580D60-315B-3F03-1535-94D9AE6CC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5" y="1690688"/>
            <a:ext cx="4618552" cy="461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F0D4E1-F09F-D855-C9EB-BC956E84B13E}"/>
              </a:ext>
            </a:extLst>
          </p:cNvPr>
          <p:cNvSpPr txBox="1"/>
          <p:nvPr/>
        </p:nvSpPr>
        <p:spPr>
          <a:xfrm>
            <a:off x="5537771" y="1690688"/>
            <a:ext cx="5948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   분할 정복으로 구현된 대표적인 예시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병합 정렬</a:t>
            </a:r>
            <a:r>
              <a:rPr kumimoji="1" lang="en-US" altLang="ko-KR" dirty="0"/>
              <a:t>(Merge</a:t>
            </a:r>
            <a:r>
              <a:rPr kumimoji="1" lang="ko-KR" altLang="en-US" dirty="0"/>
              <a:t> </a:t>
            </a:r>
            <a:r>
              <a:rPr kumimoji="1" lang="en-US" altLang="ko-KR" dirty="0"/>
              <a:t>Sort)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   </a:t>
            </a:r>
            <a:r>
              <a:rPr kumimoji="1" lang="en-US" altLang="ko-KR" dirty="0"/>
              <a:t>N</a:t>
            </a:r>
            <a:r>
              <a:rPr kumimoji="1" lang="ko-KR" altLang="en-US" dirty="0"/>
              <a:t> 개의 데이터를 정렬하는 것을 </a:t>
            </a:r>
            <a:r>
              <a:rPr kumimoji="1" lang="en-US" altLang="ko-KR" dirty="0"/>
              <a:t>O(</a:t>
            </a:r>
            <a:r>
              <a:rPr kumimoji="1" lang="en-US" altLang="ko-KR" dirty="0" err="1"/>
              <a:t>nlogn</a:t>
            </a:r>
            <a:r>
              <a:rPr kumimoji="1" lang="en-US" altLang="ko-KR" dirty="0"/>
              <a:t>)</a:t>
            </a:r>
            <a:r>
              <a:rPr kumimoji="1" lang="ko-KR" altLang="en-US" dirty="0"/>
              <a:t> 시간에 수행할 수 있음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46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C3A21-C26A-FAA3-4948-B23E1244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분할</a:t>
            </a:r>
            <a:r>
              <a:rPr kumimoji="1" lang="ko-KR" altLang="en-US" dirty="0"/>
              <a:t> 정복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예시</a:t>
            </a:r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7DA507-15A7-2914-3339-93479CBA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5437909" cy="478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13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180B1-FF36-6070-C669-23E0E308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분할</a:t>
            </a:r>
            <a:r>
              <a:rPr kumimoji="1" lang="ko-KR" altLang="en-US" dirty="0"/>
              <a:t> 정복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장점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0E77B-7F4C-81C2-5CAA-0871EC5D3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병렬적인 문제 풀이로 인한 효율성 증가</a:t>
            </a:r>
            <a:r>
              <a:rPr kumimoji="1" lang="en-US" altLang="ko-KR" dirty="0"/>
              <a:t>!</a:t>
            </a:r>
          </a:p>
          <a:p>
            <a:r>
              <a:rPr kumimoji="1" lang="ko-Kore-KR" altLang="en-US" dirty="0"/>
              <a:t>해를</a:t>
            </a:r>
            <a:r>
              <a:rPr kumimoji="1" lang="ko-KR" altLang="en-US" dirty="0"/>
              <a:t> 구하기 어려운 문제를 보다 쉽게 풀어낼 수 있다</a:t>
            </a:r>
            <a:r>
              <a:rPr kumimoji="1" lang="en-US" altLang="ko-KR" dirty="0"/>
              <a:t>!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633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44578-8AA1-30F9-BDB0-BC182975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분할</a:t>
            </a:r>
            <a:r>
              <a:rPr kumimoji="1" lang="ko-KR" altLang="en-US" dirty="0"/>
              <a:t> 정복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단점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70155-B888-134C-E116-B229293C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재귀를</a:t>
            </a:r>
            <a:r>
              <a:rPr kumimoji="1" lang="ko-KR" altLang="en-US" dirty="0"/>
              <a:t> 사용할 때의 단점과 같음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많은 함수 호출로 인한 단점과 같음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과도한 메모리 사용에 주의</a:t>
            </a:r>
            <a:endParaRPr kumimoji="1" lang="ko-Kore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7057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EDAE5-E183-4DFD-8211-3AD88CCA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분할</a:t>
            </a:r>
            <a:r>
              <a:rPr kumimoji="1" lang="ko-KR" altLang="en-US" dirty="0"/>
              <a:t> 정복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Z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A4A1C9-4B96-E54D-A13E-06C40B1F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97" y="1430355"/>
            <a:ext cx="5111803" cy="512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2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E9923-204E-AA6E-C7B5-8ED64753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분할</a:t>
            </a:r>
            <a:r>
              <a:rPr kumimoji="1" lang="ko-KR" altLang="en-US" dirty="0"/>
              <a:t> 정복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Z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7942AD-BB9E-09BF-B91A-57EF13DF3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3370"/>
            <a:ext cx="6846389" cy="4899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6B7881-E04E-7699-68CF-B502ED0A9172}"/>
              </a:ext>
            </a:extLst>
          </p:cNvPr>
          <p:cNvSpPr txBox="1"/>
          <p:nvPr/>
        </p:nvSpPr>
        <p:spPr>
          <a:xfrm>
            <a:off x="7962472" y="1593370"/>
            <a:ext cx="39041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ko-KR" altLang="en-US" dirty="0"/>
              <a:t>완전 </a:t>
            </a:r>
            <a:r>
              <a:rPr kumimoji="1" lang="ko-KR" altLang="en-US" dirty="0" err="1"/>
              <a:t>탐색시</a:t>
            </a:r>
            <a:r>
              <a:rPr kumimoji="1" lang="ko-KR" altLang="en-US" dirty="0"/>
              <a:t> </a:t>
            </a:r>
            <a:r>
              <a:rPr kumimoji="1" lang="en-US" altLang="ko-KR" dirty="0"/>
              <a:t>O(2^N * 2^N) </a:t>
            </a:r>
            <a:r>
              <a:rPr kumimoji="1" lang="ko-KR" altLang="en-US" dirty="0"/>
              <a:t>시간이 걸림</a:t>
            </a:r>
            <a:endParaRPr kumimoji="1" lang="ko-Kore-KR" altLang="en-US" dirty="0"/>
          </a:p>
          <a:p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en-US" altLang="ko-Kore-KR" dirty="0"/>
              <a:t>2^N * 2^N </a:t>
            </a:r>
            <a:r>
              <a:rPr kumimoji="1" lang="ko-KR" altLang="en-US" dirty="0"/>
              <a:t>크기의 사각형을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¼</a:t>
            </a:r>
            <a:r>
              <a:rPr kumimoji="1" lang="ko-KR" altLang="en-US" dirty="0"/>
              <a:t> 사이즈로 </a:t>
            </a:r>
            <a:r>
              <a:rPr kumimoji="1" lang="ko-KR" altLang="en-US" dirty="0" err="1"/>
              <a:t>쪼개가며</a:t>
            </a:r>
            <a:r>
              <a:rPr kumimoji="1" lang="ko-KR" altLang="en-US" dirty="0"/>
              <a:t> 탐색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정답의 조건에 부합하지 않으면 탐색하지 않음</a:t>
            </a:r>
            <a:r>
              <a:rPr kumimoji="1"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kumimoji="1" lang="en-US" altLang="ko-Kore-KR" dirty="0"/>
          </a:p>
          <a:p>
            <a:pPr marL="285750" indent="-285750">
              <a:buFontTx/>
              <a:buChar char="-"/>
            </a:pPr>
            <a:r>
              <a:rPr kumimoji="1" lang="ko-Kore-KR" altLang="en-US" dirty="0"/>
              <a:t>기저</a:t>
            </a:r>
            <a:r>
              <a:rPr kumimoji="1" lang="ko-KR" altLang="en-US" dirty="0"/>
              <a:t> 사례인 </a:t>
            </a:r>
            <a:r>
              <a:rPr kumimoji="1" lang="ko-KR" altLang="en-US" dirty="0" err="1"/>
              <a:t>하나짜리</a:t>
            </a:r>
            <a:r>
              <a:rPr kumimoji="1" lang="ko-KR" altLang="en-US" dirty="0"/>
              <a:t> 사각형을 찾으면 정답인지를 판별</a:t>
            </a:r>
            <a:r>
              <a:rPr kumimoji="1" lang="en-US" altLang="ko-KR" dirty="0"/>
              <a:t>!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88412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937</Words>
  <Application>Microsoft Macintosh PowerPoint</Application>
  <PresentationFormat>와이드스크린</PresentationFormat>
  <Paragraphs>142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테마</vt:lpstr>
      <vt:lpstr>   4주차 DP </vt:lpstr>
      <vt:lpstr>PowerPoint 프레젠테이션</vt:lpstr>
      <vt:lpstr>분할 정복 : 개념</vt:lpstr>
      <vt:lpstr>분할 정복 : 예시</vt:lpstr>
      <vt:lpstr>분할 정복 - 예시</vt:lpstr>
      <vt:lpstr>분할 정복 : 장점</vt:lpstr>
      <vt:lpstr>분할 정복 : 단점</vt:lpstr>
      <vt:lpstr>분할 정복 - Z</vt:lpstr>
      <vt:lpstr>분할 정복 – Z</vt:lpstr>
      <vt:lpstr>다이나믹 프로그래밍</vt:lpstr>
      <vt:lpstr>다이나믹 프로그래밍</vt:lpstr>
      <vt:lpstr>다이나믹 프로그래밍 - 개념</vt:lpstr>
      <vt:lpstr>다이나믹 프로그래밍 - 개념</vt:lpstr>
      <vt:lpstr>메모이제이션 - 예시</vt:lpstr>
      <vt:lpstr>피보나치 수열 - 차이점</vt:lpstr>
      <vt:lpstr>다이나믹 프로그래밍 - 개념</vt:lpstr>
      <vt:lpstr>다이나믹 프로그래밍 - 조건</vt:lpstr>
      <vt:lpstr>다이나믹 프로그래밍 - 풀이</vt:lpstr>
      <vt:lpstr>다이나믹 프로그래밍 - 풀이</vt:lpstr>
      <vt:lpstr>다이나믹 프로그래밍 - 풀이</vt:lpstr>
      <vt:lpstr>다이나믹 프로그래밍 - 풀이</vt:lpstr>
      <vt:lpstr>다이나믹 프로그래밍 - 스킬</vt:lpstr>
      <vt:lpstr>다이나믹 프로그래밍 - 스킬</vt:lpstr>
      <vt:lpstr>다이나믹 프로그래밍 - 스킬</vt:lpstr>
      <vt:lpstr>PowerPoint 프레젠테이션</vt:lpstr>
      <vt:lpstr>1,2,3 더하기</vt:lpstr>
      <vt:lpstr>1,2,3 더하기</vt:lpstr>
      <vt:lpstr>1,2,3 더하기 – 직접 풀어봅시다.</vt:lpstr>
      <vt:lpstr>이번 주 과제 - 규칙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4주차 DP </dc:title>
  <dc:creator>권혁준</dc:creator>
  <cp:lastModifiedBy>권혁준</cp:lastModifiedBy>
  <cp:revision>1</cp:revision>
  <dcterms:created xsi:type="dcterms:W3CDTF">2023-07-25T11:54:39Z</dcterms:created>
  <dcterms:modified xsi:type="dcterms:W3CDTF">2023-07-25T13:17:32Z</dcterms:modified>
</cp:coreProperties>
</file>