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4" r:id="rId15"/>
    <p:sldId id="268" r:id="rId16"/>
    <p:sldId id="272" r:id="rId17"/>
    <p:sldId id="267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86"/>
    <p:restoredTop sz="96197"/>
  </p:normalViewPr>
  <p:slideViewPr>
    <p:cSldViewPr snapToGrid="0">
      <p:cViewPr varScale="1">
        <p:scale>
          <a:sx n="89" d="100"/>
          <a:sy n="89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FD46E-68C1-05B3-C503-5062FC54F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BF4B3A-DAB0-AC93-1B7C-301EB2E51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0779D-9789-3AE7-52B8-FF31D525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2879-4A92-BA4D-BA87-768C4B47E04B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E376A-730A-B72F-0335-12D6BB4E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17CC4-3426-3A46-2BDF-E609D25E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B0AB-FC87-CC40-85F0-4026DE0860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55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6BAFB-C8BF-7B1E-BC00-F86E064E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112075-1A7C-7D3E-543D-714130D1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D3897-95DA-AA16-4410-72265E5F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2879-4A92-BA4D-BA87-768C4B47E04B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D6E78-4584-A19A-4D4A-76C273A2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DC690-7010-84E7-460F-0BC8C3CE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B0AB-FC87-CC40-85F0-4026DE0860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86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A5FAA5-F757-81C0-181B-997FE4342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453FC8-CAFC-E787-5D4E-5F046979C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AE713-9B58-2785-C3BA-D2E033C3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2879-4A92-BA4D-BA87-768C4B47E04B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FDE6E-7655-3ED9-3932-EC5991A6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02710-F6D3-B423-9F70-16F25BC6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B0AB-FC87-CC40-85F0-4026DE0860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356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76915-9E11-C3CC-2DEB-92CC4887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97A6D-B82C-8495-8C43-7EF69727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8CCE0-A48D-4446-8B31-9FD0CE8B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2879-4A92-BA4D-BA87-768C4B47E04B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71FCF-9B68-B2A4-C3F1-6C5DAFAE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376A4-301A-9849-2EFC-A50913A5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B0AB-FC87-CC40-85F0-4026DE0860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671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3F7F4-6920-175F-431D-CD2FA868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E66A9A-365B-9A7C-4521-BC9EAFA07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C530A-2F55-6D05-CCA7-2719BF84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2879-4A92-BA4D-BA87-768C4B47E04B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170419-9523-0C5B-A818-448169CE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A890E-2F39-5E67-63D4-125A5CAE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B0AB-FC87-CC40-85F0-4026DE0860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006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FF2EA-F9CA-9653-A799-DAE89E20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5E907-3BD2-CB2B-30D3-C3EED6F33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604CA1-FCFE-E31D-EC4D-D1241A101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9FF68D-F866-9AB7-755B-383F1F1C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2879-4A92-BA4D-BA87-768C4B47E04B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BA868A-8666-F8E5-2E8D-5F59B960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4ACF5E-330A-9E46-180E-C2A9F361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B0AB-FC87-CC40-85F0-4026DE0860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479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4D12D-367A-5917-A193-DE18C106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1BB14-1F68-5EBE-FBA2-E3EB80F18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FA93B-B30C-B16C-3896-80596877B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F552FB-4730-4B9C-82B9-93D449D40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219B6F-E596-7944-6B88-EF9EC33CD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1F2C28-55D6-9A9B-127B-3D220D64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2879-4A92-BA4D-BA87-768C4B47E04B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2579DF-D126-F1AB-2A11-94EA4EE9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44AC9-5117-F7F1-0E02-BD95A927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B0AB-FC87-CC40-85F0-4026DE0860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78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881D9-A6E0-F6EA-BDA3-73B1E017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FD529E-4C96-38D2-F3F5-E25551CC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2879-4A92-BA4D-BA87-768C4B47E04B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BE8FBB-130D-ACF8-A16E-13364D64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B51202-5ADC-E76F-EE25-9D984228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B0AB-FC87-CC40-85F0-4026DE0860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877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523E8D-4100-437B-16C3-7372BF67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2879-4A92-BA4D-BA87-768C4B47E04B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8760F0-AD3F-5B9E-A7E3-D30CBA3C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55368A-18DC-2E41-8A32-1FB9C8F2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B0AB-FC87-CC40-85F0-4026DE0860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98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88007-4B41-8885-71FB-2647F47CC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762A9-FA49-6DA3-7F75-BB2EDB76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DAB0A-210B-8BB8-D7BA-DEA40E89D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043C99-2C48-DB10-87B9-18A8B018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2879-4A92-BA4D-BA87-768C4B47E04B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A026F6-920A-B702-37F6-049DE6C3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5216D-AB1B-AA07-3362-0D7B8171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B0AB-FC87-CC40-85F0-4026DE0860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756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A8A89-D39B-B3D7-BB34-2A112453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2E65A6-3F00-7FC7-57A7-7AB7B9191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27564B-EBDC-EB0B-6AF1-075AA1C66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8EF91C-D49A-2878-4226-7F2AACCF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2879-4A92-BA4D-BA87-768C4B47E04B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F0832F-B5DF-4636-ECC9-2C3479ED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D23F52-BA19-D5D1-423C-AE0C9B1E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B0AB-FC87-CC40-85F0-4026DE0860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121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843BA6-9363-1A94-1C08-36F6F774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57FF34-C307-DB64-BF26-611679C4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B83B3-F76B-2098-05BE-2E80EFD4B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2879-4A92-BA4D-BA87-768C4B47E04B}" type="datetimeFigureOut">
              <a:rPr kumimoji="1" lang="ko-Kore-KR" altLang="en-US" smtClean="0"/>
              <a:t>2023. 8. 9.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B6C2F-9D90-8C10-5E1F-0CE0B6A62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BA5EA-531C-064F-7F8D-1C0F40C19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7B0AB-FC87-CC40-85F0-4026DE08607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957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7B29A94-D090-D59D-5787-726CB9A97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7505" y="538540"/>
            <a:ext cx="3552393" cy="274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D8965EA-7241-EC5B-AA5D-EA6B9DE1C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734700"/>
            <a:ext cx="10909640" cy="1687814"/>
          </a:xfrm>
        </p:spPr>
        <p:txBody>
          <a:bodyPr anchor="b">
            <a:normAutofit fontScale="90000"/>
          </a:bodyPr>
          <a:lstStyle/>
          <a:p>
            <a:br>
              <a:rPr kumimoji="1" lang="en-US" altLang="ko-KR" sz="5600" dirty="0"/>
            </a:br>
            <a:br>
              <a:rPr kumimoji="1" lang="en-US" altLang="ko-KR" sz="5600" dirty="0"/>
            </a:br>
            <a:br>
              <a:rPr kumimoji="1" lang="en-US" altLang="ko-KR" sz="5600" dirty="0"/>
            </a:br>
            <a:r>
              <a:rPr kumimoji="1" lang="en-US" altLang="ko-KR" sz="5600" dirty="0"/>
              <a:t>5</a:t>
            </a:r>
            <a:r>
              <a:rPr kumimoji="1" lang="ko-KR" altLang="en-US" sz="5600" dirty="0"/>
              <a:t>주차</a:t>
            </a:r>
            <a:br>
              <a:rPr kumimoji="1" lang="en-US" altLang="ko-KR" sz="5600" dirty="0"/>
            </a:br>
            <a:r>
              <a:rPr kumimoji="1" lang="ko-KR" altLang="en-US" sz="5600" dirty="0"/>
              <a:t>그래프 탐색</a:t>
            </a:r>
            <a:br>
              <a:rPr kumimoji="1" lang="en-US" altLang="ko-KR" sz="5600" dirty="0"/>
            </a:br>
            <a:r>
              <a:rPr kumimoji="1" lang="en-US" altLang="ko-KR" sz="5600" dirty="0"/>
              <a:t>(DFS, BFS)</a:t>
            </a:r>
            <a:br>
              <a:rPr kumimoji="1" lang="en-US" altLang="ko-KR" sz="5600" dirty="0"/>
            </a:br>
            <a:endParaRPr kumimoji="1" lang="ko-Kore-KR" altLang="en-US" sz="5600" dirty="0"/>
          </a:p>
        </p:txBody>
      </p:sp>
    </p:spTree>
    <p:extLst>
      <p:ext uri="{BB962C8B-B14F-4D97-AF65-F5344CB8AC3E}">
        <p14:creationId xmlns:p14="http://schemas.microsoft.com/office/powerpoint/2010/main" val="1522368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75E66-3553-B708-F5AF-27B9C720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DFS – </a:t>
            </a:r>
            <a:r>
              <a:rPr kumimoji="1" lang="ko-KR" altLang="en-US" dirty="0" err="1"/>
              <a:t>시간복잡도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A1854-BAA2-19F5-CB75-295F7F3A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그래프</a:t>
            </a:r>
            <a:r>
              <a:rPr kumimoji="1" lang="ko-KR" altLang="en-US" dirty="0"/>
              <a:t> 구현 방식에 따라 다름</a:t>
            </a:r>
            <a:r>
              <a:rPr kumimoji="1" lang="en-US" altLang="ko-KR" dirty="0"/>
              <a:t>!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인접행렬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en-US" altLang="ko-KR" sz="2000" dirty="0"/>
              <a:t>O(V^2)</a:t>
            </a:r>
          </a:p>
          <a:p>
            <a:pPr>
              <a:buFontTx/>
              <a:buChar char="-"/>
            </a:pPr>
            <a:endParaRPr kumimoji="1" lang="en-US" altLang="ko-KR" dirty="0"/>
          </a:p>
          <a:p>
            <a:r>
              <a:rPr kumimoji="1" lang="ko-KR" altLang="en-US" dirty="0"/>
              <a:t>인접리스트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 </a:t>
            </a:r>
            <a:r>
              <a:rPr kumimoji="1" lang="en-US" altLang="ko-KR" sz="2000" dirty="0"/>
              <a:t>O(V+E) (</a:t>
            </a:r>
            <a:r>
              <a:rPr kumimoji="1" lang="ko-KR" altLang="en-US" sz="2000" dirty="0"/>
              <a:t>이때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E &lt; V^2)</a:t>
            </a:r>
          </a:p>
          <a:p>
            <a:endParaRPr kumimoji="1" lang="en-US" alt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72E689-DE77-2B42-8E07-D18FB4F66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290" y="2662385"/>
            <a:ext cx="3035300" cy="1955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3EA834-17BA-DAE3-4288-3FDFF942A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814" y="2662385"/>
            <a:ext cx="34163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4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3A664-80FA-0AB0-214C-27CCC3C4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DFS - </a:t>
            </a:r>
            <a:r>
              <a:rPr kumimoji="1" lang="ko-Kore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4D10C-9591-9712-0508-125CDB04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dirty="0"/>
              <a:t>2</a:t>
            </a:r>
            <a:r>
              <a:rPr kumimoji="1" lang="ko-KR" altLang="en-US" sz="2000" dirty="0"/>
              <a:t>가지 방법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재귀 함수 사용</a:t>
            </a:r>
            <a:endParaRPr kumimoji="1" lang="en-US" altLang="ko-KR" sz="2000" dirty="0"/>
          </a:p>
          <a:p>
            <a:r>
              <a:rPr kumimoji="1" lang="ko-KR" altLang="en-US" sz="2000" dirty="0"/>
              <a:t>스택 사용</a:t>
            </a:r>
            <a:endParaRPr kumimoji="1"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212691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43904-6F0C-D7CE-2764-57C69398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DFS - </a:t>
            </a:r>
            <a:r>
              <a:rPr kumimoji="1" lang="ko-KR" altLang="en-US" dirty="0"/>
              <a:t>재귀</a:t>
            </a:r>
            <a:endParaRPr kumimoji="1" lang="ko-Kore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E8E7E46-2810-DF5F-C78D-9B4DF6273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77" y="1930204"/>
            <a:ext cx="5508023" cy="21897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8602F4-44FE-C4F3-D8B0-9DF433CA1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419" y="2370082"/>
            <a:ext cx="3851143" cy="374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50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149B5-33FF-B598-0472-2AEDAE3E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DFS - </a:t>
            </a:r>
            <a:r>
              <a:rPr kumimoji="1" lang="ko-Kore-KR" altLang="en-US" dirty="0"/>
              <a:t>스택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0241C2-F51A-9AFF-48E0-896A2B2F5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420" y="2370083"/>
            <a:ext cx="3619500" cy="35179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833F492-2236-1890-5ECF-F0E307A7F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88" y="2041413"/>
            <a:ext cx="5225407" cy="277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5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3A664-80FA-0AB0-214C-27CCC3C4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DFS - </a:t>
            </a:r>
            <a:r>
              <a:rPr kumimoji="1" lang="ko-Kore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4D10C-9591-9712-0508-125CDB04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dirty="0"/>
              <a:t>2</a:t>
            </a:r>
            <a:r>
              <a:rPr kumimoji="1" lang="ko-KR" altLang="en-US" sz="2000" dirty="0"/>
              <a:t>가지 방법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재귀 함수 사용</a:t>
            </a:r>
            <a:endParaRPr kumimoji="1" lang="en-US" altLang="ko-KR" sz="2000" dirty="0"/>
          </a:p>
          <a:p>
            <a:r>
              <a:rPr kumimoji="1" lang="ko-KR" altLang="en-US" sz="2000" dirty="0"/>
              <a:t>스택 사용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재귀 함수를 사용하는 것이 보다 구현이 편리하다</a:t>
            </a:r>
            <a:r>
              <a:rPr kumimoji="1" lang="en-US" altLang="ko-KR" sz="2000" dirty="0"/>
              <a:t>!</a:t>
            </a:r>
          </a:p>
          <a:p>
            <a:r>
              <a:rPr kumimoji="1" lang="ko-KR" altLang="en-US" sz="2000" dirty="0"/>
              <a:t>하지만 문제의 조건에 따라 스택으로 구현해야 할 필요도 있음</a:t>
            </a:r>
            <a:r>
              <a:rPr kumimoji="1" lang="en-US" altLang="ko-KR" sz="2000" dirty="0"/>
              <a:t>.</a:t>
            </a:r>
            <a:endParaRPr kumimoji="1"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1486055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1D87B-9956-57EF-94AF-AB383562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DFS – </a:t>
            </a:r>
            <a:r>
              <a:rPr kumimoji="1" lang="ko-KR" altLang="en-US" dirty="0"/>
              <a:t>구현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1AEBB-CDC5-66BE-6FD8-D0101E17C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dirty="0"/>
              <a:t>DFS</a:t>
            </a:r>
            <a:r>
              <a:rPr kumimoji="1" lang="ko-Kore-KR" altLang="en-US" sz="2000" dirty="0"/>
              <a:t>를</a:t>
            </a:r>
            <a:r>
              <a:rPr kumimoji="1" lang="ko-KR" altLang="en-US" sz="2000" dirty="0"/>
              <a:t> 구현할 때 핵심은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방문 처리를 정확하게 하는 것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1600" dirty="0"/>
              <a:t>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bool </a:t>
            </a:r>
            <a:r>
              <a:rPr kumimoji="1" lang="ko-KR" altLang="en-US" sz="1600" dirty="0"/>
              <a:t>배열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혹은 </a:t>
            </a:r>
            <a:r>
              <a:rPr kumimoji="1" lang="en-US" altLang="ko-KR" sz="1600" dirty="0"/>
              <a:t>int </a:t>
            </a:r>
            <a:r>
              <a:rPr kumimoji="1" lang="ko-KR" altLang="en-US" sz="1600" dirty="0"/>
              <a:t>배열을 만들어서 방문여부 저장</a:t>
            </a: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600" dirty="0"/>
          </a:p>
          <a:p>
            <a:r>
              <a:rPr kumimoji="1" lang="ko-Kore-KR" altLang="en-US" sz="2000" dirty="0"/>
              <a:t>방문할</a:t>
            </a:r>
            <a:r>
              <a:rPr kumimoji="1" lang="ko-KR" altLang="en-US" sz="2000" dirty="0"/>
              <a:t> 때의 동작을 잘 구현하는 것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1600" dirty="0"/>
              <a:t>-&gt;</a:t>
            </a:r>
            <a:r>
              <a:rPr kumimoji="1" lang="ko-KR" altLang="en-US" sz="1600" dirty="0"/>
              <a:t> 단순히 순서를 출력하는 것부터 복잡한 동작을 수행할 수도 있음</a:t>
            </a:r>
            <a:r>
              <a:rPr kumimoji="1" lang="en-US" altLang="ko-KR" sz="1600" dirty="0"/>
              <a:t>.</a:t>
            </a:r>
          </a:p>
          <a:p>
            <a:pPr marL="0" indent="0">
              <a:buNone/>
            </a:pPr>
            <a:endParaRPr kumimoji="1" lang="en-US" altLang="ko-KR" sz="2000" dirty="0"/>
          </a:p>
          <a:p>
            <a:r>
              <a:rPr kumimoji="1" lang="ko-KR" altLang="en-US" sz="2000" dirty="0"/>
              <a:t>탈출조건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return</a:t>
            </a:r>
            <a:r>
              <a:rPr kumimoji="1" lang="ko-KR" altLang="en-US" sz="2000" dirty="0"/>
              <a:t>값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지역 변수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전역 변수를 적절히 활용하는 것</a:t>
            </a:r>
            <a:endParaRPr kumimoji="1" lang="en-US" altLang="ko-KR" sz="2000" dirty="0"/>
          </a:p>
          <a:p>
            <a:pPr marL="0" indent="0">
              <a:buNone/>
            </a:pPr>
            <a:endParaRPr kumimoji="1" lang="en-US" altLang="ko-Kore-KR" sz="1600" dirty="0"/>
          </a:p>
          <a:p>
            <a:pPr marL="0" indent="0">
              <a:buNone/>
            </a:pP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277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7C844-044E-7109-9299-D70B5C52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Breadth-First Search(BFS)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2052B-6C4A-59E0-EB2E-D906EEE88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000" dirty="0"/>
              <a:t>깊이</a:t>
            </a:r>
            <a:r>
              <a:rPr kumimoji="1" lang="ko-KR" altLang="en-US" sz="2000" dirty="0"/>
              <a:t> 우선 탐색</a:t>
            </a:r>
            <a:endParaRPr kumimoji="1" lang="en-US" altLang="ko-KR" sz="2000" dirty="0"/>
          </a:p>
          <a:p>
            <a:r>
              <a:rPr kumimoji="1" lang="ko-Kore-KR" altLang="en-US" sz="2000" dirty="0"/>
              <a:t>하나의</a:t>
            </a:r>
            <a:r>
              <a:rPr kumimoji="1" lang="ko-KR" altLang="en-US" sz="2000" dirty="0"/>
              <a:t> 정점을 시작으로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너비를 우선하여 탐색한다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6E8DD5-0129-95CF-7565-A5E73866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0" y="3001963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19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7247B-5C11-3524-A940-F0CCFAE4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BFS – </a:t>
            </a:r>
            <a:r>
              <a:rPr kumimoji="1" lang="ko-KR" altLang="en-US" dirty="0" err="1"/>
              <a:t>시간복잡도</a:t>
            </a:r>
            <a:endParaRPr kumimoji="1" lang="ko-Kore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071CF4F-DAE5-B37A-746C-ECD60FBEE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/>
              <a:t>그래프 구현 방식에 따라 다름</a:t>
            </a:r>
            <a:r>
              <a:rPr kumimoji="1" lang="en-US" altLang="ko-KR" dirty="0"/>
              <a:t>!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인접행렬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en-US" altLang="ko-KR" sz="2000" dirty="0"/>
              <a:t>O(V^2)</a:t>
            </a:r>
          </a:p>
          <a:p>
            <a:pPr>
              <a:buFontTx/>
              <a:buChar char="-"/>
            </a:pPr>
            <a:endParaRPr kumimoji="1" lang="en-US" altLang="ko-KR" dirty="0"/>
          </a:p>
          <a:p>
            <a:r>
              <a:rPr kumimoji="1" lang="ko-KR" altLang="en-US" dirty="0"/>
              <a:t>인접리스트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 </a:t>
            </a:r>
            <a:r>
              <a:rPr kumimoji="1" lang="en-US" altLang="ko-KR" sz="2000" dirty="0"/>
              <a:t>O(V+E) (</a:t>
            </a:r>
            <a:r>
              <a:rPr kumimoji="1" lang="ko-KR" altLang="en-US" sz="2000" dirty="0"/>
              <a:t>이때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E &lt; V^2)</a:t>
            </a:r>
          </a:p>
          <a:p>
            <a:endParaRPr kumimoji="1" lang="en-US" alt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0D184D-94A4-383F-AC2D-AFF148AC8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290" y="2662385"/>
            <a:ext cx="3035300" cy="1955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84D338-C824-06B7-1E2C-C9179B7A8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814" y="2662385"/>
            <a:ext cx="34163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3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1091A-DB4C-E320-9DA9-928B5DDD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BFS - </a:t>
            </a:r>
            <a:r>
              <a:rPr kumimoji="1" lang="ko-Kore-KR" altLang="en-US" dirty="0"/>
              <a:t>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1BF2B-D002-F5B6-6994-74711290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dirty="0"/>
              <a:t>DFS –&gt; </a:t>
            </a:r>
            <a:r>
              <a:rPr kumimoji="1" lang="ko-KR" altLang="en-US" sz="2000" dirty="0"/>
              <a:t>깊이를 기반으로 탐색하는 것에 스택 구조</a:t>
            </a:r>
            <a:r>
              <a:rPr kumimoji="1" lang="en-US" altLang="ko-KR" sz="2000" dirty="0"/>
              <a:t>(LIFO)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활용함</a:t>
            </a:r>
            <a:r>
              <a:rPr kumimoji="1" lang="en-US" altLang="ko-KR" sz="2000" dirty="0"/>
              <a:t>.</a:t>
            </a:r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그렇다면 </a:t>
            </a:r>
            <a:r>
              <a:rPr kumimoji="1" lang="en-US" altLang="ko-KR" sz="2000" dirty="0"/>
              <a:t>BFS</a:t>
            </a:r>
            <a:r>
              <a:rPr kumimoji="1" lang="ko-KR" altLang="en-US" sz="2000" dirty="0"/>
              <a:t>는 </a:t>
            </a:r>
            <a:r>
              <a:rPr kumimoji="1" lang="en-US" altLang="ko-KR" sz="2000" dirty="0"/>
              <a:t>??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10061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1091A-DB4C-E320-9DA9-928B5DDD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BFS - </a:t>
            </a:r>
            <a:r>
              <a:rPr kumimoji="1" lang="ko-Kore-KR" altLang="en-US" dirty="0"/>
              <a:t>자료구조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1BF2B-D002-F5B6-6994-74711290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dirty="0"/>
              <a:t>DFS –&gt; </a:t>
            </a:r>
            <a:r>
              <a:rPr kumimoji="1" lang="ko-KR" altLang="en-US" sz="2000" dirty="0"/>
              <a:t>깊이를 기반으로 탐색하는 것에 스택 구조</a:t>
            </a:r>
            <a:r>
              <a:rPr kumimoji="1" lang="en-US" altLang="ko-KR" sz="2000" dirty="0"/>
              <a:t>(LIFO)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활용함</a:t>
            </a:r>
            <a:r>
              <a:rPr kumimoji="1" lang="en-US" altLang="ko-KR" sz="2000" dirty="0"/>
              <a:t>.</a:t>
            </a:r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그렇다면 </a:t>
            </a:r>
            <a:r>
              <a:rPr kumimoji="1" lang="en-US" altLang="ko-KR" sz="2000" dirty="0"/>
              <a:t>BFS</a:t>
            </a:r>
            <a:r>
              <a:rPr kumimoji="1" lang="ko-KR" altLang="en-US" sz="2000" dirty="0"/>
              <a:t>는 </a:t>
            </a:r>
            <a:r>
              <a:rPr kumimoji="1" lang="en-US" altLang="ko-KR" sz="2000" dirty="0"/>
              <a:t>??</a:t>
            </a:r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너비를 기반으로 탐색하는 것에 큐 구조</a:t>
            </a:r>
            <a:r>
              <a:rPr kumimoji="1" lang="en-US" altLang="ko-KR" sz="2000" dirty="0"/>
              <a:t>(FIFO)</a:t>
            </a:r>
            <a:r>
              <a:rPr kumimoji="1" lang="ko-KR" altLang="en-US" sz="2000" dirty="0"/>
              <a:t> 활용</a:t>
            </a:r>
            <a:r>
              <a:rPr kumimoji="1" lang="en-US" altLang="ko-KR" sz="2000" dirty="0"/>
              <a:t>!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385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4ABA2-257E-A920-A9C1-3CF5663B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그래프 탐색</a:t>
            </a:r>
            <a:r>
              <a:rPr kumimoji="1" lang="en-US" altLang="ko-KR" dirty="0"/>
              <a:t>???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E3BD2-5671-923D-AB45-A68009F6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이미</a:t>
            </a:r>
            <a:r>
              <a:rPr kumimoji="1" lang="ko-KR" altLang="en-US" dirty="0"/>
              <a:t> 자료구조 수업시간에 다 했던 내용 아닌가요</a:t>
            </a:r>
            <a:r>
              <a:rPr kumimoji="1" lang="en-US" altLang="ko-KR" dirty="0"/>
              <a:t>?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굳이 수업을 하셔야 하나요</a:t>
            </a:r>
            <a:r>
              <a:rPr kumimoji="1" lang="en-US" altLang="ko-KR" dirty="0"/>
              <a:t>??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61332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80991-75A7-E047-4936-60701786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BFS – </a:t>
            </a:r>
            <a:r>
              <a:rPr kumimoji="1" lang="ko-KR" altLang="en-US" dirty="0"/>
              <a:t>큐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F5D262-415A-8319-2180-624F2A1A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224" y="4312240"/>
            <a:ext cx="2730746" cy="25457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C0862D-F819-2A27-CB67-9BAAC406B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022" y="371323"/>
            <a:ext cx="3023151" cy="386017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DFEAA9B-0899-AC89-C8AA-7163F5F55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45" y="2041931"/>
            <a:ext cx="5637331" cy="303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28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49294-17A7-E23D-6381-BE0E7F75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DFS vs BFS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C8FFD-D91B-8373-A05A-9353F485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어느 상황에 어떤 탐색을 사용하나요</a:t>
            </a:r>
            <a:r>
              <a:rPr kumimoji="1" lang="en-US" altLang="ko-KR" dirty="0"/>
              <a:t>??</a:t>
            </a:r>
          </a:p>
          <a:p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R" sz="2000" dirty="0"/>
              <a:t>1.</a:t>
            </a:r>
            <a:r>
              <a:rPr kumimoji="1" lang="ko-KR" altLang="en-US" sz="2000" dirty="0"/>
              <a:t> 그래프의 모든 정점 탐색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1600" dirty="0"/>
              <a:t>-&gt;</a:t>
            </a:r>
            <a:r>
              <a:rPr kumimoji="1" lang="ko-KR" altLang="en-US" sz="1600" dirty="0"/>
              <a:t> 둘 중 편한 것 사용</a:t>
            </a:r>
            <a:r>
              <a:rPr kumimoji="1" lang="en-US" altLang="ko-KR" sz="1600" dirty="0"/>
              <a:t>!</a:t>
            </a:r>
            <a:endParaRPr kumimoji="1" lang="en-US" altLang="ko-Kore-KR" sz="1600" dirty="0"/>
          </a:p>
          <a:p>
            <a:pPr marL="0" indent="0">
              <a:buNone/>
            </a:pPr>
            <a:r>
              <a:rPr kumimoji="1" lang="en-US" altLang="ko-KR" sz="2000" dirty="0"/>
              <a:t>2.</a:t>
            </a:r>
            <a:r>
              <a:rPr kumimoji="1" lang="ko-KR" altLang="en-US" sz="2000" dirty="0"/>
              <a:t> 경로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출발점부터 도착점까지 정점과 간선의 집합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에 특징이 있다면</a:t>
            </a:r>
            <a:r>
              <a:rPr kumimoji="1" lang="en-US" altLang="ko-KR" sz="2000" dirty="0"/>
              <a:t>?</a:t>
            </a:r>
          </a:p>
          <a:p>
            <a:pPr marL="0" indent="0">
              <a:buNone/>
            </a:pPr>
            <a:r>
              <a:rPr kumimoji="1" lang="en-US" altLang="ko-KR" sz="1600" dirty="0"/>
              <a:t>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DFS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통해 경로를 유지하며 </a:t>
            </a:r>
            <a:r>
              <a:rPr kumimoji="1" lang="ko-KR" altLang="en-US" sz="1600" dirty="0" err="1"/>
              <a:t>구현해야함</a:t>
            </a:r>
            <a:r>
              <a:rPr kumimoji="1" lang="en-US" altLang="ko-KR" sz="1600" dirty="0"/>
              <a:t>!</a:t>
            </a:r>
          </a:p>
          <a:p>
            <a:pPr marL="0" indent="0">
              <a:buNone/>
            </a:pPr>
            <a:r>
              <a:rPr kumimoji="1" lang="en-US" altLang="ko-KR" sz="1600" dirty="0"/>
              <a:t>(BFS</a:t>
            </a:r>
            <a:r>
              <a:rPr kumimoji="1" lang="ko-KR" altLang="en-US" sz="1600" dirty="0"/>
              <a:t>로도 경로를 유지할 수 있는 방법은 있으나 메모리 소모 큼</a:t>
            </a:r>
            <a:r>
              <a:rPr kumimoji="1" lang="en-US" altLang="ko-KR" sz="1600" dirty="0"/>
              <a:t>)</a:t>
            </a:r>
            <a:endParaRPr kumimoji="1" lang="en-US" altLang="ko-Kore-KR" sz="1600" dirty="0"/>
          </a:p>
          <a:p>
            <a:pPr marL="0" indent="0">
              <a:buNone/>
            </a:pPr>
            <a:r>
              <a:rPr kumimoji="1" lang="en-US" altLang="ko-KR" sz="2000" dirty="0"/>
              <a:t>3.</a:t>
            </a:r>
            <a:r>
              <a:rPr kumimoji="1" lang="ko-KR" altLang="en-US" sz="2000" dirty="0"/>
              <a:t> 최단 거리를 구해야 한다면</a:t>
            </a:r>
            <a:r>
              <a:rPr kumimoji="1" lang="en-US" altLang="ko-KR" sz="2000" dirty="0"/>
              <a:t>?</a:t>
            </a:r>
          </a:p>
          <a:p>
            <a:pPr marL="0" indent="0">
              <a:buNone/>
            </a:pPr>
            <a:r>
              <a:rPr kumimoji="1" lang="en-US" altLang="ko-KR" sz="1600" dirty="0"/>
              <a:t>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BFS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사용해야함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단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간선의 가중치가 없을 때만</a:t>
            </a:r>
            <a:r>
              <a:rPr kumimoji="1" lang="en-US" altLang="ko-KR" sz="1600" dirty="0"/>
              <a:t>)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0645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73300-8352-12EB-7F00-E16B6D44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같이</a:t>
            </a:r>
            <a:r>
              <a:rPr kumimoji="1" lang="ko-KR" altLang="en-US" dirty="0"/>
              <a:t> 풀어봅시다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F2EA8-91AE-E97D-838D-3DA6DD4BE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백준 </a:t>
            </a:r>
            <a:r>
              <a:rPr kumimoji="1" lang="en-US" altLang="ko-KR" dirty="0"/>
              <a:t>1260</a:t>
            </a:r>
          </a:p>
          <a:p>
            <a:r>
              <a:rPr kumimoji="1" lang="en-US" altLang="ko-Kore-KR" dirty="0"/>
              <a:t>DFS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BFS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20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4ABA2-257E-A920-A9C1-3CF5663B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그래프 탐색</a:t>
            </a:r>
            <a:r>
              <a:rPr kumimoji="1" lang="en-US" altLang="ko-KR" dirty="0"/>
              <a:t>???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E3BD2-5671-923D-AB45-A68009F6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이미</a:t>
            </a:r>
            <a:r>
              <a:rPr kumimoji="1" lang="ko-KR" altLang="en-US" dirty="0"/>
              <a:t> 자료구조 수업시간에 다 했던 내용 아닌가요</a:t>
            </a:r>
            <a:r>
              <a:rPr kumimoji="1" lang="en-US" altLang="ko-KR" dirty="0"/>
              <a:t>?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굳이 수업을 하셔야 하나요</a:t>
            </a:r>
            <a:r>
              <a:rPr kumimoji="1" lang="en-US" altLang="ko-KR" dirty="0"/>
              <a:t>??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CE26D0-6307-18A5-577F-A776365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2650"/>
            <a:ext cx="2439256" cy="24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3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4ABA2-257E-A920-A9C1-3CF5663B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그래프 탐색</a:t>
            </a:r>
            <a:r>
              <a:rPr kumimoji="1" lang="en-US" altLang="ko-KR" dirty="0"/>
              <a:t>???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E3BD2-5671-923D-AB45-A68009F6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이미</a:t>
            </a:r>
            <a:r>
              <a:rPr kumimoji="1" lang="ko-KR" altLang="en-US" dirty="0"/>
              <a:t> 자료구조 수업시간에 다 했던 내용 아닌가요</a:t>
            </a:r>
            <a:r>
              <a:rPr kumimoji="1" lang="en-US" altLang="ko-KR" dirty="0"/>
              <a:t>?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굳이 수업을 하셔야 하나요</a:t>
            </a:r>
            <a:r>
              <a:rPr kumimoji="1" lang="en-US" altLang="ko-KR" dirty="0"/>
              <a:t>??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개념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기본 유형을 꽉 잡아야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이후에 배울 활용 유형을 잡을 수 있다</a:t>
            </a:r>
            <a:r>
              <a:rPr kumimoji="1"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5591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271F9-3076-6B5A-1ACB-2F9F50E3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D4B32-F407-0D48-4946-6F705BDC9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sz="2000" dirty="0"/>
              <a:t>정점</a:t>
            </a:r>
            <a:r>
              <a:rPr kumimoji="1" lang="en-US" altLang="ko-Kore-KR" sz="2000" dirty="0"/>
              <a:t>(vertex)</a:t>
            </a:r>
            <a:r>
              <a:rPr kumimoji="1" lang="ko-KR" altLang="en-US" sz="2000" dirty="0"/>
              <a:t>들과 정점들을 연결하는 간선</a:t>
            </a:r>
            <a:r>
              <a:rPr kumimoji="1" lang="en-US" altLang="ko-KR" sz="2000" dirty="0"/>
              <a:t>(edge)</a:t>
            </a:r>
            <a:r>
              <a:rPr kumimoji="1" lang="ko-KR" altLang="en-US" sz="2000" dirty="0"/>
              <a:t>을 </a:t>
            </a:r>
            <a:r>
              <a:rPr kumimoji="1" lang="ko-KR" altLang="en-US" sz="2000" dirty="0" err="1"/>
              <a:t>모아놓은</a:t>
            </a:r>
            <a:r>
              <a:rPr kumimoji="1" lang="ko-KR" altLang="en-US" sz="2000" dirty="0"/>
              <a:t> 자료구조</a:t>
            </a:r>
            <a:r>
              <a:rPr kumimoji="1" lang="en-US" altLang="ko-KR" sz="2000" dirty="0"/>
              <a:t>.</a:t>
            </a:r>
          </a:p>
          <a:p>
            <a:r>
              <a:rPr kumimoji="1" lang="ko-Kore-KR" altLang="en-US" sz="2000" dirty="0"/>
              <a:t>연결되어</a:t>
            </a:r>
            <a:r>
              <a:rPr kumimoji="1" lang="ko-KR" altLang="en-US" sz="2000" dirty="0"/>
              <a:t> 있는 객체 간의 관계를 나타낼 때 사용함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D15660-17B6-FE5D-CAB8-EAC8A215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4163"/>
            <a:ext cx="3225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2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C64F1-4A5E-93D0-92FD-1CA10735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그래프</a:t>
            </a:r>
            <a:r>
              <a:rPr kumimoji="1" lang="ko-KR" altLang="en-US" dirty="0"/>
              <a:t> 탐색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1CC42-14DD-7445-F9BA-18AE72F5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000" dirty="0"/>
              <a:t>그래프에</a:t>
            </a:r>
            <a:r>
              <a:rPr kumimoji="1" lang="ko-KR" altLang="en-US" sz="2000" dirty="0"/>
              <a:t> 대한 가장 기본적인 연산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하나의 정점으로부터 시작하여 다른 정점을 차례로 방문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529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C64F1-4A5E-93D0-92FD-1CA10735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그래프</a:t>
            </a:r>
            <a:r>
              <a:rPr kumimoji="1" lang="ko-KR" altLang="en-US" dirty="0"/>
              <a:t> 탐색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1CC42-14DD-7445-F9BA-18AE72F5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000" dirty="0"/>
              <a:t>그래프에</a:t>
            </a:r>
            <a:r>
              <a:rPr kumimoji="1" lang="ko-KR" altLang="en-US" sz="2000" dirty="0"/>
              <a:t> 대한 가장 기본적인 연산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하나의 정점으로부터 시작하여 다른 정점을 차례로 방문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그래프의 유형을 파악하는 것이 중요</a:t>
            </a:r>
            <a:r>
              <a:rPr kumimoji="1" lang="en-US" altLang="ko-KR" sz="2000" dirty="0"/>
              <a:t>!</a:t>
            </a:r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알고리즘 문제 중 가장 비중이 높고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중요하다</a:t>
            </a:r>
            <a:r>
              <a:rPr kumimoji="1" lang="en-US" altLang="ko-KR" sz="2000" dirty="0"/>
              <a:t>!</a:t>
            </a:r>
          </a:p>
          <a:p>
            <a:endParaRPr kumimoji="1" lang="en-US" altLang="ko-Kore-KR" sz="2000" dirty="0"/>
          </a:p>
          <a:p>
            <a:endParaRPr kumimoji="1"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82FE40-1960-5046-4204-9A58F85E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17768"/>
            <a:ext cx="36449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1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7C844-044E-7109-9299-D70B5C52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Depth-First Search(DFS)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2052B-6C4A-59E0-EB2E-D906EEE88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000" dirty="0"/>
              <a:t>깊이</a:t>
            </a:r>
            <a:r>
              <a:rPr kumimoji="1" lang="ko-KR" altLang="en-US" sz="2000" dirty="0"/>
              <a:t> 우선 탐색</a:t>
            </a:r>
            <a:endParaRPr kumimoji="1" lang="en-US" altLang="ko-KR" sz="2000" dirty="0"/>
          </a:p>
          <a:p>
            <a:r>
              <a:rPr kumimoji="1" lang="ko-Kore-KR" altLang="en-US" sz="2000" dirty="0"/>
              <a:t>하나의</a:t>
            </a:r>
            <a:r>
              <a:rPr kumimoji="1" lang="ko-KR" altLang="en-US" sz="2000" dirty="0"/>
              <a:t> 정점을 시작으로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깊이를 우선하여 탐색한다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6A195E-56AD-DCF5-8F45-1C846453A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696" y="31369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4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75E66-3553-B708-F5AF-27B9C720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DFS – </a:t>
            </a:r>
            <a:r>
              <a:rPr kumimoji="1" lang="ko-KR" altLang="en-US" dirty="0" err="1"/>
              <a:t>시간복잡도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A1854-BAA2-19F5-CB75-295F7F3A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그래프</a:t>
            </a:r>
            <a:r>
              <a:rPr kumimoji="1" lang="ko-KR" altLang="en-US" dirty="0"/>
              <a:t> 구현 방식에 따라 다름</a:t>
            </a:r>
            <a:r>
              <a:rPr kumimoji="1" lang="en-US" altLang="ko-KR" dirty="0"/>
              <a:t>!</a:t>
            </a:r>
          </a:p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34036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492</Words>
  <Application>Microsoft Macintosh PowerPoint</Application>
  <PresentationFormat>와이드스크린</PresentationFormat>
  <Paragraphs>106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테마</vt:lpstr>
      <vt:lpstr>   5주차 그래프 탐색 (DFS, BFS) </vt:lpstr>
      <vt:lpstr>그래프 탐색???</vt:lpstr>
      <vt:lpstr>그래프 탐색???</vt:lpstr>
      <vt:lpstr>그래프 탐색???</vt:lpstr>
      <vt:lpstr>그래프</vt:lpstr>
      <vt:lpstr>그래프 탐색</vt:lpstr>
      <vt:lpstr>그래프 탐색</vt:lpstr>
      <vt:lpstr>Depth-First Search(DFS)</vt:lpstr>
      <vt:lpstr>DFS – 시간복잡도</vt:lpstr>
      <vt:lpstr>DFS – 시간복잡도</vt:lpstr>
      <vt:lpstr>DFS - 구현</vt:lpstr>
      <vt:lpstr>DFS - 재귀</vt:lpstr>
      <vt:lpstr>DFS - 스택</vt:lpstr>
      <vt:lpstr>DFS - 구현</vt:lpstr>
      <vt:lpstr>DFS – 구현</vt:lpstr>
      <vt:lpstr>Breadth-First Search(BFS)</vt:lpstr>
      <vt:lpstr>BFS – 시간복잡도</vt:lpstr>
      <vt:lpstr>BFS - 자료구조</vt:lpstr>
      <vt:lpstr>BFS - 자료구조</vt:lpstr>
      <vt:lpstr>BFS – 큐 </vt:lpstr>
      <vt:lpstr>DFS vs BFS</vt:lpstr>
      <vt:lpstr>같이 풀어봅시다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5주차 그래프 탐색 (DFS, BFS) </dc:title>
  <dc:creator>권혁준</dc:creator>
  <cp:lastModifiedBy>권혁준</cp:lastModifiedBy>
  <cp:revision>1</cp:revision>
  <dcterms:created xsi:type="dcterms:W3CDTF">2023-08-09T08:11:22Z</dcterms:created>
  <dcterms:modified xsi:type="dcterms:W3CDTF">2023-08-09T10:42:20Z</dcterms:modified>
</cp:coreProperties>
</file>