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5" r:id="rId9"/>
    <p:sldId id="273" r:id="rId10"/>
    <p:sldId id="264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84" r:id="rId24"/>
    <p:sldId id="278" r:id="rId25"/>
    <p:sldId id="279" r:id="rId26"/>
    <p:sldId id="280" r:id="rId27"/>
    <p:sldId id="282" r:id="rId28"/>
    <p:sldId id="281" r:id="rId29"/>
    <p:sldId id="283" r:id="rId3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/>
    <p:restoredTop sz="96296"/>
  </p:normalViewPr>
  <p:slideViewPr>
    <p:cSldViewPr snapToGrid="0">
      <p:cViewPr varScale="1">
        <p:scale>
          <a:sx n="124" d="100"/>
          <a:sy n="124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971FE-A108-F44F-A8D4-23C56CDB7A39}" type="datetimeFigureOut">
              <a:rPr kumimoji="1" lang="ko-Kore-KR" altLang="en-US" smtClean="0"/>
              <a:t>2023. 8. 15.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EBBBE-E46F-A04D-8D0E-1ADE53B709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247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196a4674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196a4674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196a46741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196a46741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196a46741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196a46741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196a46741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196a46741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196a46741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196a46741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196a46741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196a46741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196a4674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196a4674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3B096-153F-94D0-973A-A86611F0E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E34069-50B8-742D-8C57-5634631B0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066B1-7D5F-1E4F-B0A4-E58C57CC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9254-98C0-924F-8A1A-88E411D12658}" type="datetimeFigureOut">
              <a:rPr kumimoji="1" lang="ko-Kore-KR" altLang="en-US" smtClean="0"/>
              <a:t>2023. 8. 15.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F6D7C-2718-848F-7B02-D4957FF7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E5ECB-F486-E9B4-62BE-CBC5ED4C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81FE-1BCB-F742-9EC7-24079A9680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416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C01E0-7090-C476-0CD7-EAF805C6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45A388-F479-A48A-F78B-9B730702B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09928-3EA3-7EEB-F33D-567D4701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9254-98C0-924F-8A1A-88E411D12658}" type="datetimeFigureOut">
              <a:rPr kumimoji="1" lang="ko-Kore-KR" altLang="en-US" smtClean="0"/>
              <a:t>2023. 8. 15.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A106B-844C-736B-053E-1D38B842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67B18-8A5D-C818-F4DE-FF88BDCE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81FE-1BCB-F742-9EC7-24079A9680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708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EC4870-0163-1832-8123-77D4E00AB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B1485B-9ED7-D059-9D9F-9996EADDC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009C8-3EB4-0531-3FAF-B5900710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9254-98C0-924F-8A1A-88E411D12658}" type="datetimeFigureOut">
              <a:rPr kumimoji="1" lang="ko-Kore-KR" altLang="en-US" smtClean="0"/>
              <a:t>2023. 8. 15.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E5F5-3477-CAA8-5B5A-648CEAB7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969B9-D971-FD8B-9767-18D6D889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81FE-1BCB-F742-9EC7-24079A9680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9281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07488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F259F-2281-D678-4695-F45C2319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2A869-163C-86F7-84D4-A63B8259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25B41-884C-FF50-C415-601E9DEC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9254-98C0-924F-8A1A-88E411D12658}" type="datetimeFigureOut">
              <a:rPr kumimoji="1" lang="ko-Kore-KR" altLang="en-US" smtClean="0"/>
              <a:t>2023. 8. 15.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7B4F4-764B-7E6E-0187-1EB60B33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79304-C7ED-5C87-BA97-0DDADC2B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81FE-1BCB-F742-9EC7-24079A9680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833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D9C35-01AA-1CC5-6FB2-32975772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390415-B7A4-63FB-2BCD-96D8D0575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0C936-501D-075F-F5D7-3B79BD53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9254-98C0-924F-8A1A-88E411D12658}" type="datetimeFigureOut">
              <a:rPr kumimoji="1" lang="ko-Kore-KR" altLang="en-US" smtClean="0"/>
              <a:t>2023. 8. 15.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5948A-8E80-C8BB-D37C-8BE8B291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22395-0BC3-35AA-96FE-B57668BE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81FE-1BCB-F742-9EC7-24079A9680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668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7CF0-F7D4-A4DB-E02D-C476ACB2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542-B7F6-135A-9B4B-2598CD798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9446F-8951-5ACB-F26E-1818DF755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A9EF73-9754-523E-286C-C8402BE1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9254-98C0-924F-8A1A-88E411D12658}" type="datetimeFigureOut">
              <a:rPr kumimoji="1" lang="ko-Kore-KR" altLang="en-US" smtClean="0"/>
              <a:t>2023. 8. 15.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EA2C4-3554-D997-90B9-A6C9C6FA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1D4022-E658-D9C4-47CE-43852D57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81FE-1BCB-F742-9EC7-24079A9680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919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84821-182F-630E-7464-D9BF90F7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8CA07-1DE1-6BCE-C86F-487FE2660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69E659-DC42-642F-4421-B2E4038D2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329A3B-F6AB-2415-B055-6480B8232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902C63-9DA6-5FE7-0027-E54B3F8E1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95A9AE-CBA7-92AD-22C3-77208890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9254-98C0-924F-8A1A-88E411D12658}" type="datetimeFigureOut">
              <a:rPr kumimoji="1" lang="ko-Kore-KR" altLang="en-US" smtClean="0"/>
              <a:t>2023. 8. 15.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A7D3B6-E1D3-77FC-100F-3DA63E31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C194A4-21D1-BC6F-D781-BAAE6077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81FE-1BCB-F742-9EC7-24079A9680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042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DF727-22B3-BF38-6CBA-6C634D70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FB80E-64CB-48B7-80AA-C9EB580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9254-98C0-924F-8A1A-88E411D12658}" type="datetimeFigureOut">
              <a:rPr kumimoji="1" lang="ko-Kore-KR" altLang="en-US" smtClean="0"/>
              <a:t>2023. 8. 15.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D54D2A-FE5D-388F-132D-9EDE51D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4F5D7E-8AF0-AE6E-2C63-457AD41A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81FE-1BCB-F742-9EC7-24079A9680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721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E33480-661C-3F3D-13E7-2B49EC6D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9254-98C0-924F-8A1A-88E411D12658}" type="datetimeFigureOut">
              <a:rPr kumimoji="1" lang="ko-Kore-KR" altLang="en-US" smtClean="0"/>
              <a:t>2023. 8. 15.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F80358-D567-87C7-DEA6-1733653A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D44845-944A-D92F-16B2-B61E83F1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81FE-1BCB-F742-9EC7-24079A9680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551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74069-79A2-EB9C-6137-45215933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59889-9992-19CF-6975-CB78EAE2A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5B2DE2-ECE8-0622-872D-11857CC6F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F14E2-0041-7726-F668-4B015A3A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9254-98C0-924F-8A1A-88E411D12658}" type="datetimeFigureOut">
              <a:rPr kumimoji="1" lang="ko-Kore-KR" altLang="en-US" smtClean="0"/>
              <a:t>2023. 8. 15.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F793D-9472-6CAA-B086-AF436116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AD3E2-3790-5683-80F7-926066A7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81FE-1BCB-F742-9EC7-24079A9680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472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5AEA4-2719-6F85-F719-2FC993FB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3093D7-03F4-1020-F329-98A4D863D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FFCF87-CB1C-CD35-E2EA-F89E3928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4CA95-49FB-3D75-C576-DABD6991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9254-98C0-924F-8A1A-88E411D12658}" type="datetimeFigureOut">
              <a:rPr kumimoji="1" lang="ko-Kore-KR" altLang="en-US" smtClean="0"/>
              <a:t>2023. 8. 15.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ADEFAE-0774-AE0F-4A75-7C042CBF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B6191-5A2A-E7AD-2DFD-C4D6F647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81FE-1BCB-F742-9EC7-24079A9680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567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480013-5C8B-4578-D4B4-64FB0221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FD09C7-8060-2AFF-9921-44DC7017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0BBA1-B673-9858-09C9-2A37BECD6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A9254-98C0-924F-8A1A-88E411D12658}" type="datetimeFigureOut">
              <a:rPr kumimoji="1" lang="ko-Kore-KR" altLang="en-US" smtClean="0"/>
              <a:t>2023. 8. 15.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66962-10B2-E3D3-7D2B-A67D13BF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327B8-3A0D-697E-6B58-64D31A3C2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481FE-1BCB-F742-9EC7-24079A9680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291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F137589-8C06-1501-C4F8-10DF4AADC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7505" y="538540"/>
            <a:ext cx="3552393" cy="274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D64FE0B-34B4-AA30-5C8A-2859A0DEA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734700"/>
            <a:ext cx="10909640" cy="1687814"/>
          </a:xfrm>
        </p:spPr>
        <p:txBody>
          <a:bodyPr anchor="b">
            <a:normAutofit fontScale="90000"/>
          </a:bodyPr>
          <a:lstStyle/>
          <a:p>
            <a:br>
              <a:rPr kumimoji="1" lang="en-US" altLang="ko-KR" sz="5600" dirty="0"/>
            </a:br>
            <a:br>
              <a:rPr kumimoji="1" lang="en-US" altLang="ko-KR" sz="5600" dirty="0"/>
            </a:br>
            <a:br>
              <a:rPr kumimoji="1" lang="en-US" altLang="ko-KR" sz="5600" dirty="0"/>
            </a:br>
            <a:r>
              <a:rPr kumimoji="1" lang="en-US" altLang="ko-KR" sz="5600" dirty="0"/>
              <a:t>6</a:t>
            </a:r>
            <a:r>
              <a:rPr kumimoji="1" lang="ko-KR" altLang="en-US" sz="5600" dirty="0"/>
              <a:t>주차</a:t>
            </a:r>
            <a:br>
              <a:rPr kumimoji="1" lang="en-US" altLang="ko-KR" sz="5600" dirty="0"/>
            </a:br>
            <a:r>
              <a:rPr kumimoji="1" lang="ko-KR" altLang="en-US" sz="5600" dirty="0"/>
              <a:t>최단 경로</a:t>
            </a:r>
            <a:br>
              <a:rPr kumimoji="1" lang="en-US" altLang="ko-KR" sz="5600" dirty="0"/>
            </a:br>
            <a:endParaRPr kumimoji="1" lang="ko-Kore-KR" altLang="en-US" sz="5600" dirty="0"/>
          </a:p>
        </p:txBody>
      </p:sp>
    </p:spTree>
    <p:extLst>
      <p:ext uri="{BB962C8B-B14F-4D97-AF65-F5344CB8AC3E}">
        <p14:creationId xmlns:p14="http://schemas.microsoft.com/office/powerpoint/2010/main" val="249497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81D41-870F-A16D-3C1E-FD8F230D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다익스트라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6CC16-85CD-12C1-A943-EFB629BF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BFS + </a:t>
            </a:r>
            <a:r>
              <a:rPr kumimoji="1" lang="ko-KR" altLang="en-US" dirty="0" err="1"/>
              <a:t>그리디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9648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0A322-4CD4-1AD0-9D99-9C4CFB77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다익스트라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7B0B3-4FC8-AE66-F146-D31D33E1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BFS + </a:t>
            </a:r>
            <a:r>
              <a:rPr kumimoji="1" lang="ko-KR" altLang="en-US" dirty="0" err="1"/>
              <a:t>그리디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</a:p>
          <a:p>
            <a:endParaRPr kumimoji="1" lang="en-US" altLang="ko-Kore-KR" dirty="0"/>
          </a:p>
          <a:p>
            <a:r>
              <a:rPr kumimoji="1" lang="en-US" altLang="ko-Kore-KR" sz="2000" dirty="0"/>
              <a:t>BFS : </a:t>
            </a:r>
            <a:r>
              <a:rPr kumimoji="1" lang="ko-KR" altLang="en-US" sz="2000" dirty="0"/>
              <a:t>한 정점에 대한 방문 처리를 할 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인접한 정점들을 조건에 따라 큐에 담음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 err="1"/>
              <a:t>그리디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지금까지의 거리를 정렬해서 가장 거리가 작은 것을 우선으로 탐색함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DP : </a:t>
            </a:r>
            <a:r>
              <a:rPr kumimoji="1" lang="ko-KR" altLang="en-US" sz="2000" dirty="0"/>
              <a:t>어느 정점까지의 거리를 저장해서 그 거리보다 값이 큰 경로로는 방문하지 않음</a:t>
            </a:r>
            <a:endParaRPr kumimoji="1" lang="en-US" altLang="ko-KR" sz="2000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461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033" y="522833"/>
            <a:ext cx="5400000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6096000" y="1529267"/>
            <a:ext cx="5740400" cy="467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ko" sz="240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ko" altLang="en-US" sz="2400">
                <a:latin typeface="Open Sans"/>
                <a:ea typeface="Open Sans"/>
                <a:cs typeface="Open Sans"/>
                <a:sym typeface="Open Sans"/>
              </a:rPr>
              <a:t>번 정점에서 시작하는 다익스트라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altLang="ko" sz="240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ko" altLang="en-US" sz="2400">
                <a:latin typeface="Open Sans"/>
                <a:ea typeface="Open Sans"/>
                <a:cs typeface="Open Sans"/>
                <a:sym typeface="Open Sans"/>
              </a:rPr>
              <a:t>번 정점을 제외한 다른 정점들의 값은 무한대로 초기화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ko" altLang="en-US" sz="2400">
                <a:latin typeface="Open Sans"/>
                <a:ea typeface="Open Sans"/>
                <a:cs typeface="Open Sans"/>
                <a:sym typeface="Open Sans"/>
              </a:rPr>
              <a:t>거리가 가장 가까운 </a:t>
            </a:r>
            <a:r>
              <a:rPr lang="en-US" altLang="ko" sz="240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ko" altLang="en-US" sz="2400">
                <a:latin typeface="Open Sans"/>
                <a:ea typeface="Open Sans"/>
                <a:cs typeface="Open Sans"/>
                <a:sym typeface="Open Sans"/>
              </a:rPr>
              <a:t>번 정점 방문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altLang="ko" sz="240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ko" altLang="en-US" sz="2400">
                <a:latin typeface="Open Sans"/>
                <a:ea typeface="Open Sans"/>
                <a:cs typeface="Open Sans"/>
                <a:sym typeface="Open Sans"/>
              </a:rPr>
              <a:t>번 정점과 연결된 간선을 확인하며 </a:t>
            </a:r>
            <a:r>
              <a:rPr lang="en-US" altLang="ko" sz="2400">
                <a:latin typeface="Open Sans"/>
                <a:ea typeface="Open Sans"/>
                <a:cs typeface="Open Sans"/>
                <a:sym typeface="Open Sans"/>
              </a:rPr>
              <a:t>dist</a:t>
            </a:r>
            <a:r>
              <a:rPr lang="ko" altLang="en-US" sz="2400">
                <a:latin typeface="Open Sans"/>
                <a:ea typeface="Open Sans"/>
                <a:cs typeface="Open Sans"/>
                <a:sym typeface="Open Sans"/>
              </a:rPr>
              <a:t>배열 갱신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67" y="399785"/>
            <a:ext cx="5400000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6301900" y="2112234"/>
            <a:ext cx="5470000" cy="320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2400" dirty="0">
                <a:latin typeface="Open Sans"/>
                <a:ea typeface="Open Sans"/>
                <a:cs typeface="Open Sans"/>
                <a:sym typeface="Open Sans"/>
              </a:rPr>
              <a:t>아직 방문하지 않은 정점들 중 거리가 가장 가까운 정점을 선택해  방문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ko" altLang="en-US" sz="2400" dirty="0">
                <a:latin typeface="Open Sans"/>
                <a:ea typeface="Open Sans"/>
                <a:cs typeface="Open Sans"/>
                <a:sym typeface="Open Sans"/>
              </a:rPr>
              <a:t>옆의 그래프에서는 </a:t>
            </a:r>
            <a:r>
              <a:rPr lang="en-US" altLang="ko" sz="2400" dirty="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ko" altLang="en-US" sz="2400" dirty="0">
                <a:latin typeface="Open Sans"/>
                <a:ea typeface="Open Sans"/>
                <a:cs typeface="Open Sans"/>
                <a:sym typeface="Open Sans"/>
              </a:rPr>
              <a:t>번 정점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ko" altLang="en-US" sz="2400" dirty="0">
                <a:latin typeface="Open Sans"/>
                <a:ea typeface="Open Sans"/>
                <a:cs typeface="Open Sans"/>
                <a:sym typeface="Open Sans"/>
              </a:rPr>
              <a:t>방문하게 되는 정점은 최단거리가 </a:t>
            </a:r>
            <a:r>
              <a:rPr lang="ko" altLang="en-US" sz="2400" b="1" dirty="0">
                <a:latin typeface="Open Sans"/>
                <a:ea typeface="Open Sans"/>
                <a:cs typeface="Open Sans"/>
                <a:sym typeface="Open Sans"/>
              </a:rPr>
              <a:t>확정</a:t>
            </a:r>
            <a:r>
              <a:rPr lang="ko" altLang="en-US" sz="2400" dirty="0">
                <a:latin typeface="Open Sans"/>
                <a:ea typeface="Open Sans"/>
                <a:cs typeface="Open Sans"/>
                <a:sym typeface="Open Sans"/>
              </a:rPr>
              <a:t>된다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altLang="ko" sz="2400" dirty="0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ko" altLang="en-US" sz="2400" dirty="0">
                <a:latin typeface="Open Sans"/>
                <a:ea typeface="Open Sans"/>
                <a:cs typeface="Open Sans"/>
                <a:sym typeface="Open Sans"/>
              </a:rPr>
              <a:t>이후에 절대 바뀌지 않음</a:t>
            </a:r>
            <a:r>
              <a:rPr lang="en-US" altLang="ko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203200"/>
            <a:ext cx="5400000" cy="54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203200"/>
            <a:ext cx="5400000" cy="54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203200"/>
            <a:ext cx="5400000" cy="54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203200"/>
            <a:ext cx="5400000" cy="54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203200"/>
            <a:ext cx="5400000" cy="54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D85ECD2-163E-DF27-E1E5-EC672B9F7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79" y="223762"/>
            <a:ext cx="5943356" cy="6410476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34027A3B-A88C-22A7-4157-48710B2BB357}"/>
              </a:ext>
            </a:extLst>
          </p:cNvPr>
          <p:cNvSpPr/>
          <p:nvPr/>
        </p:nvSpPr>
        <p:spPr>
          <a:xfrm>
            <a:off x="1744718" y="5087007"/>
            <a:ext cx="4078013" cy="914400"/>
          </a:xfrm>
          <a:prstGeom prst="frame">
            <a:avLst>
              <a:gd name="adj1" fmla="val 67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A8A4F2F7-93A1-F75A-FE7C-760F000008E3}"/>
              </a:ext>
            </a:extLst>
          </p:cNvPr>
          <p:cNvSpPr/>
          <p:nvPr/>
        </p:nvSpPr>
        <p:spPr>
          <a:xfrm>
            <a:off x="1524000" y="4235670"/>
            <a:ext cx="2606566" cy="218506"/>
          </a:xfrm>
          <a:prstGeom prst="frame">
            <a:avLst>
              <a:gd name="adj1" fmla="val 1472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2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4BB7926-2229-97DC-841F-5B4E0262C342}"/>
              </a:ext>
            </a:extLst>
          </p:cNvPr>
          <p:cNvSpPr txBox="1">
            <a:spLocks/>
          </p:cNvSpPr>
          <p:nvPr/>
        </p:nvSpPr>
        <p:spPr>
          <a:xfrm>
            <a:off x="641180" y="2259273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ore-KR" altLang="en-US" sz="5600" dirty="0"/>
              <a:t>과제</a:t>
            </a:r>
            <a:r>
              <a:rPr kumimoji="1" lang="ko-KR" altLang="en-US" sz="5600" dirty="0"/>
              <a:t> 발표</a:t>
            </a:r>
            <a:endParaRPr kumimoji="1" lang="ko-Kore-KR" altLang="en-US" sz="5600" dirty="0"/>
          </a:p>
        </p:txBody>
      </p:sp>
    </p:spTree>
    <p:extLst>
      <p:ext uri="{BB962C8B-B14F-4D97-AF65-F5344CB8AC3E}">
        <p14:creationId xmlns:p14="http://schemas.microsoft.com/office/powerpoint/2010/main" val="3498766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81D41-870F-A16D-3C1E-FD8F230D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다익스트라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스킬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6CC16-85CD-12C1-A943-EFB629BF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000" dirty="0" err="1"/>
              <a:t>다익스트라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시간복잡도는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O(</a:t>
            </a:r>
            <a:r>
              <a:rPr kumimoji="1" lang="en-US" altLang="ko-KR" sz="2000" dirty="0" err="1"/>
              <a:t>ElogV</a:t>
            </a:r>
            <a:r>
              <a:rPr kumimoji="1" lang="en-US" altLang="ko-KR" sz="2000" dirty="0"/>
              <a:t>)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결국 주어진 틀이 있고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그 틀 안에서 문제의 형식에 따라 구현을 수정하고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최적화 하는 것이 핵심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그렇다면 </a:t>
            </a:r>
            <a:r>
              <a:rPr kumimoji="1" lang="ko-KR" altLang="en-US" sz="2000" dirty="0" err="1"/>
              <a:t>중요한건</a:t>
            </a:r>
            <a:r>
              <a:rPr kumimoji="1" lang="ko-KR" altLang="en-US" sz="2000" dirty="0"/>
              <a:t> 디테일</a:t>
            </a:r>
            <a:r>
              <a:rPr kumimoji="1" lang="en-US" altLang="ko-KR" sz="2000" dirty="0"/>
              <a:t>!!</a:t>
            </a:r>
          </a:p>
          <a:p>
            <a:endParaRPr kumimoji="1" lang="en-US" altLang="ko-Kore-KR" sz="2000" dirty="0"/>
          </a:p>
          <a:p>
            <a:r>
              <a:rPr kumimoji="1" lang="en-US" altLang="ko-Kore-KR" sz="2000" dirty="0"/>
              <a:t>INF </a:t>
            </a:r>
            <a:r>
              <a:rPr kumimoji="1" lang="ko-KR" altLang="en-US" sz="2000" dirty="0"/>
              <a:t>값을 무엇으로 지정할지</a:t>
            </a:r>
            <a:endParaRPr kumimoji="1" lang="en-US" altLang="ko-KR" sz="2000" dirty="0"/>
          </a:p>
          <a:p>
            <a:r>
              <a:rPr kumimoji="1" lang="en-US" altLang="ko-Kore-KR" sz="2000" dirty="0" err="1"/>
              <a:t>Dist</a:t>
            </a:r>
            <a:r>
              <a:rPr kumimoji="1" lang="ko-KR" altLang="en-US" sz="2000" dirty="0"/>
              <a:t> 배열의 자료형</a:t>
            </a:r>
            <a:r>
              <a:rPr kumimoji="1" lang="en-US" altLang="ko-KR" sz="2000" dirty="0"/>
              <a:t>(int, long long </a:t>
            </a:r>
            <a:r>
              <a:rPr kumimoji="1" lang="ko-KR" altLang="en-US" sz="2000" dirty="0"/>
              <a:t>등</a:t>
            </a:r>
            <a:r>
              <a:rPr kumimoji="1" lang="en-US" altLang="ko-KR" sz="2000" dirty="0"/>
              <a:t>)</a:t>
            </a:r>
          </a:p>
          <a:p>
            <a:r>
              <a:rPr kumimoji="1" lang="ko-KR" altLang="en-US" sz="2000" dirty="0"/>
              <a:t>유향</a:t>
            </a:r>
            <a:r>
              <a:rPr kumimoji="1" lang="en-US" altLang="ko-KR" sz="2000" dirty="0"/>
              <a:t>/</a:t>
            </a:r>
            <a:r>
              <a:rPr kumimoji="1" lang="ko-KR" altLang="en-US" sz="2000" dirty="0" err="1"/>
              <a:t>무향</a:t>
            </a:r>
            <a:r>
              <a:rPr kumimoji="1" lang="ko-KR" altLang="en-US" sz="2000" dirty="0"/>
              <a:t> 그래프 여부</a:t>
            </a:r>
            <a:endParaRPr kumimoji="1" lang="en-US" altLang="ko-KR" sz="2000" dirty="0"/>
          </a:p>
          <a:p>
            <a:r>
              <a:rPr kumimoji="1" lang="ko-KR" altLang="en-US" sz="2000" dirty="0"/>
              <a:t>한 정점을 찾으면 멈추는지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아니면 모든 정점을 탐색하는지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ko-KR" altLang="en-US" sz="1600" dirty="0" err="1"/>
              <a:t>ㄴ</a:t>
            </a:r>
            <a:r>
              <a:rPr kumimoji="1" lang="ko-KR" altLang="en-US" sz="1600" dirty="0"/>
              <a:t> 대표적인 삽질의 이유들 </a:t>
            </a:r>
            <a:r>
              <a:rPr kumimoji="1" lang="ko-KR" altLang="en-US" sz="1600" dirty="0" err="1"/>
              <a:t>ㅋㅋ</a:t>
            </a:r>
            <a:endParaRPr kumimoji="1" lang="en-US" altLang="ko-Kore-KR" sz="16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04797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F27A6-D598-218F-5CEB-C055D2B7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SSP – </a:t>
            </a:r>
            <a:r>
              <a:rPr kumimoji="1" lang="ko-KR" altLang="en-US" dirty="0" err="1"/>
              <a:t>벨만</a:t>
            </a:r>
            <a:r>
              <a:rPr kumimoji="1" lang="ko-KR" altLang="en-US" dirty="0"/>
              <a:t> 포드 </a:t>
            </a:r>
            <a:r>
              <a:rPr kumimoji="1" lang="en-US" altLang="ko-KR" dirty="0"/>
              <a:t>??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FCD4F-2181-51A3-5E4C-E4F0656D1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sz="2000" dirty="0"/>
              <a:t>다익스트라에서</a:t>
            </a:r>
            <a:r>
              <a:rPr kumimoji="1" lang="ko-KR" altLang="en-US" sz="2000" dirty="0"/>
              <a:t> 음수 가중치가 안되는 이유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 err="1"/>
              <a:t>다익스트라는</a:t>
            </a:r>
            <a:r>
              <a:rPr kumimoji="1" lang="ko-KR" altLang="en-US" sz="2000" dirty="0"/>
              <a:t> 아직 방문하지 않은 정점들 중 가장 거리가 가까운 정점을 방문 처리하고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한 번 방문 처리된 정점에 대해 다시 방문하지 않음</a:t>
            </a:r>
            <a:r>
              <a:rPr kumimoji="1" lang="en-US" altLang="ko-KR" sz="2000" dirty="0"/>
              <a:t>.</a:t>
            </a:r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음수 가중치가 있다면 </a:t>
            </a:r>
            <a:r>
              <a:rPr kumimoji="1" lang="en-US" altLang="ko-KR" sz="2000" dirty="0"/>
              <a:t>??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후에 더 짧은 거리의 경로가 발견되더라도 해당 정점을 방문 처리하지 않을 것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80611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8499-0EE7-AE1C-EFA7-67E3356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SSP – </a:t>
            </a:r>
            <a:r>
              <a:rPr kumimoji="1" lang="ko-KR" altLang="en-US" dirty="0" err="1"/>
              <a:t>벨만</a:t>
            </a:r>
            <a:r>
              <a:rPr kumimoji="1" lang="ko-KR" altLang="en-US" dirty="0"/>
              <a:t> 포드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3429C-89B8-70FC-F7D4-F4C130318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음수 가중치가 있는 그래프에 대해서는 </a:t>
            </a:r>
            <a:r>
              <a:rPr kumimoji="1" lang="ko-KR" altLang="en-US" dirty="0" err="1"/>
              <a:t>벨만</a:t>
            </a:r>
            <a:r>
              <a:rPr kumimoji="1" lang="ko-KR" altLang="en-US" dirty="0"/>
              <a:t> 포드를 사용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음의 사이클이 있는지를 판별할 수 있음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그런데 </a:t>
            </a:r>
            <a:r>
              <a:rPr kumimoji="1" lang="en-US" altLang="ko-KR" dirty="0"/>
              <a:t>..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백준 기준 문제 수 단 </a:t>
            </a:r>
            <a:r>
              <a:rPr kumimoji="1" lang="en-US" altLang="ko-KR" dirty="0"/>
              <a:t>33</a:t>
            </a:r>
            <a:r>
              <a:rPr kumimoji="1" lang="ko-KR" altLang="en-US" dirty="0"/>
              <a:t>문제 </a:t>
            </a:r>
            <a:r>
              <a:rPr kumimoji="1" lang="en-US" altLang="ko-KR" dirty="0"/>
              <a:t>..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05CF7-9CBC-8559-B75A-02F42946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55269"/>
            <a:ext cx="8454887" cy="49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58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8499-0EE7-AE1C-EFA7-67E3356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SSP – </a:t>
            </a:r>
            <a:r>
              <a:rPr kumimoji="1" lang="ko-KR" altLang="en-US" dirty="0" err="1"/>
              <a:t>벨만</a:t>
            </a:r>
            <a:r>
              <a:rPr kumimoji="1" lang="ko-KR" altLang="en-US" dirty="0"/>
              <a:t> 포드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3429C-89B8-70FC-F7D4-F4C130318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그런데 </a:t>
            </a:r>
            <a:r>
              <a:rPr kumimoji="1" lang="en-US" altLang="ko-KR" dirty="0"/>
              <a:t>..</a:t>
            </a:r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ko-KR" altLang="en-US" dirty="0"/>
              <a:t>백준 기준 문제 수 단 </a:t>
            </a:r>
            <a:r>
              <a:rPr kumimoji="1" lang="en-US" altLang="ko-KR" dirty="0"/>
              <a:t>33</a:t>
            </a:r>
            <a:r>
              <a:rPr kumimoji="1" lang="ko-KR" altLang="en-US" dirty="0"/>
              <a:t>문제 </a:t>
            </a:r>
            <a:r>
              <a:rPr kumimoji="1" lang="en-US" altLang="ko-KR" dirty="0"/>
              <a:t>..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잘 나오지 않음 </a:t>
            </a:r>
            <a:r>
              <a:rPr kumimoji="1" lang="en-US" altLang="ko-KR" dirty="0"/>
              <a:t>!!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05CF7-9CBC-8559-B75A-02F42946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4955"/>
            <a:ext cx="8454887" cy="49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26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46F49-CF51-8E84-242E-D77E06B5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ASP – </a:t>
            </a:r>
            <a:r>
              <a:rPr kumimoji="1" lang="ko-KR" altLang="en-US" dirty="0" err="1"/>
              <a:t>다익스트라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1D324-B363-1C15-A151-15CF5F708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엥</a:t>
            </a:r>
            <a:r>
              <a:rPr kumimoji="1" lang="ko-KR" altLang="en-US" dirty="0"/>
              <a:t> </a:t>
            </a:r>
            <a:r>
              <a:rPr kumimoji="1" lang="en-US" altLang="ko-KR" dirty="0"/>
              <a:t>??</a:t>
            </a:r>
            <a:r>
              <a:rPr kumimoji="1" lang="ko-KR" altLang="en-US" dirty="0"/>
              <a:t> 아까는 </a:t>
            </a:r>
            <a:r>
              <a:rPr kumimoji="1" lang="ko-KR" altLang="en-US" dirty="0" err="1"/>
              <a:t>플로이드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워셜이라면서요</a:t>
            </a:r>
            <a:r>
              <a:rPr kumimoji="1" lang="en-US" altLang="ko-KR" dirty="0"/>
              <a:t>..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사실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다익스트라로도</a:t>
            </a:r>
            <a:r>
              <a:rPr kumimoji="1" lang="ko-KR" altLang="en-US" dirty="0"/>
              <a:t> 모든 정점 쌍에 대한 최단 경로를 구할 수는 있음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단순히 </a:t>
            </a:r>
            <a:r>
              <a:rPr kumimoji="1" lang="ko-KR" altLang="en-US" dirty="0" err="1"/>
              <a:t>다익스트라를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V</a:t>
            </a:r>
            <a:r>
              <a:rPr kumimoji="1" lang="ko-KR" altLang="en-US" dirty="0"/>
              <a:t>번 수행하면 됨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시간복잡도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O(E*</a:t>
            </a:r>
            <a:r>
              <a:rPr kumimoji="1" lang="en-US" altLang="ko-KR" dirty="0" err="1"/>
              <a:t>VlogV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58794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A7603-9151-264F-5D2D-572B484D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플로이드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워셜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개념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A7239-A4DE-3CDF-D171-0C02723D6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/>
              <a:t>ASP - </a:t>
            </a:r>
            <a:r>
              <a:rPr kumimoji="1" lang="ko-Kore-KR" altLang="en-US" sz="2000" dirty="0"/>
              <a:t>모든</a:t>
            </a:r>
            <a:r>
              <a:rPr kumimoji="1" lang="ko-KR" altLang="en-US" sz="2000" dirty="0"/>
              <a:t> 정점 쌍 간의 최단 경로를 구하는 알고리즘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ore-KR" altLang="en-US" sz="2000" dirty="0"/>
              <a:t>음의</a:t>
            </a:r>
            <a:r>
              <a:rPr kumimoji="1" lang="ko-KR" altLang="en-US" sz="2000" dirty="0"/>
              <a:t> 가중치가 있어도 사용 가능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인접 행렬 사용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ore-KR" altLang="en-US" sz="2000" dirty="0"/>
              <a:t>두</a:t>
            </a:r>
            <a:r>
              <a:rPr kumimoji="1" lang="ko-KR" altLang="en-US" sz="2000" dirty="0"/>
              <a:t> 정점 </a:t>
            </a:r>
            <a:r>
              <a:rPr kumimoji="1" lang="en-US" altLang="ko-KR" sz="2000" dirty="0" err="1"/>
              <a:t>i</a:t>
            </a:r>
            <a:r>
              <a:rPr kumimoji="1" lang="en-US" altLang="ko-KR" sz="2000" dirty="0"/>
              <a:t>, j </a:t>
            </a:r>
            <a:r>
              <a:rPr kumimoji="1" lang="ko-KR" altLang="en-US" sz="2000" dirty="0"/>
              <a:t>간의 거리 </a:t>
            </a:r>
            <a:r>
              <a:rPr kumimoji="1" lang="en-US" altLang="ko-KR" sz="2000" dirty="0" err="1"/>
              <a:t>i</a:t>
            </a:r>
            <a:r>
              <a:rPr kumimoji="1" lang="en-US" altLang="ko-KR" sz="2000" dirty="0"/>
              <a:t> -&gt; j</a:t>
            </a:r>
            <a:r>
              <a:rPr kumimoji="1" lang="ko-KR" altLang="en-US" sz="2000" dirty="0"/>
              <a:t>에 대해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다른 정점 </a:t>
            </a:r>
            <a:r>
              <a:rPr kumimoji="1" lang="en-US" altLang="ko-KR" sz="2000" dirty="0"/>
              <a:t>k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거쳐갔을 때의 거리 </a:t>
            </a:r>
            <a:r>
              <a:rPr kumimoji="1" lang="en-US" altLang="ko-KR" sz="2000" dirty="0" err="1"/>
              <a:t>i</a:t>
            </a:r>
            <a:r>
              <a:rPr kumimoji="1" lang="en-US" altLang="ko-KR" sz="2000" dirty="0"/>
              <a:t> -&gt; k -&gt; j</a:t>
            </a:r>
            <a:r>
              <a:rPr kumimoji="1" lang="ko-KR" altLang="en-US" sz="2000" dirty="0"/>
              <a:t> 의 값이 더 작다면 </a:t>
            </a:r>
            <a:r>
              <a:rPr kumimoji="1" lang="en-US" altLang="ko-KR" sz="2000" dirty="0" err="1"/>
              <a:t>i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-&gt;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k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-&gt;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j </a:t>
            </a:r>
            <a:r>
              <a:rPr kumimoji="1" lang="ko-KR" altLang="en-US" sz="2000" dirty="0"/>
              <a:t>로 최단 거리를 갱신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 err="1"/>
              <a:t>시간복잡도는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O(V^3)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-&gt;</a:t>
            </a:r>
            <a:r>
              <a:rPr kumimoji="1" lang="ko-KR" altLang="en-US" sz="2000" dirty="0"/>
              <a:t> 간선의 개수에 영향을 받지 않음</a:t>
            </a:r>
            <a:r>
              <a:rPr kumimoji="1" lang="en-US" altLang="ko-KR" sz="2000" dirty="0"/>
              <a:t>!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7907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8878D-B222-202D-19BB-9CA8D4BD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플로이드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워셜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6B2D7-9395-549B-D2CD-88470F01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 err="1"/>
              <a:t>dist</a:t>
            </a:r>
            <a:r>
              <a:rPr kumimoji="1" lang="en-US" altLang="ko-Kore-KR" sz="2000" dirty="0"/>
              <a:t>[</a:t>
            </a:r>
            <a:r>
              <a:rPr kumimoji="1" lang="en-US" altLang="ko-Kore-KR" sz="2000" dirty="0" err="1"/>
              <a:t>i</a:t>
            </a:r>
            <a:r>
              <a:rPr kumimoji="1" lang="en-US" altLang="ko-Kore-KR" sz="2000" dirty="0"/>
              <a:t>][j] : </a:t>
            </a:r>
            <a:r>
              <a:rPr kumimoji="1" lang="ko-KR" altLang="en-US" sz="2000" dirty="0"/>
              <a:t>정점 </a:t>
            </a:r>
            <a:r>
              <a:rPr kumimoji="1" lang="en-US" altLang="ko-Kore-KR" sz="2000" dirty="0" err="1"/>
              <a:t>i</a:t>
            </a:r>
            <a:r>
              <a:rPr kumimoji="1" lang="ko-Kore-KR" altLang="en-US" sz="2000" dirty="0"/>
              <a:t>로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부터</a:t>
            </a:r>
            <a:r>
              <a:rPr kumimoji="1" lang="ko-KR" altLang="en-US" sz="2000" dirty="0"/>
              <a:t> 정점 </a:t>
            </a:r>
            <a:r>
              <a:rPr kumimoji="1" lang="en-US" altLang="ko-KR" sz="2000" dirty="0"/>
              <a:t>j</a:t>
            </a:r>
            <a:r>
              <a:rPr kumimoji="1" lang="ko-KR" altLang="en-US" sz="2000" dirty="0"/>
              <a:t>까지의 최단 거리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ko-KR" altLang="en-US" sz="2000" dirty="0"/>
              <a:t>초기값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ko-KR" altLang="en-US" sz="2000" dirty="0"/>
              <a:t>두 정점 사이에 간선이 있다면 </a:t>
            </a:r>
            <a:r>
              <a:rPr kumimoji="1" lang="en-US" altLang="ko-KR" sz="2000" dirty="0"/>
              <a:t>-&gt;</a:t>
            </a:r>
            <a:r>
              <a:rPr kumimoji="1" lang="ko-KR" altLang="en-US" sz="2000" dirty="0"/>
              <a:t> 해당 가중치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ko-KR" altLang="en-US" sz="2000" dirty="0"/>
              <a:t>없다면 </a:t>
            </a:r>
            <a:r>
              <a:rPr kumimoji="1" lang="en-US" altLang="ko-KR" sz="2000" dirty="0"/>
              <a:t>-&gt;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INF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r>
              <a:rPr kumimoji="1" lang="ko-KR" altLang="en-US" sz="2000" dirty="0"/>
              <a:t>그래프 상의 모든 정점 쌍에 대해서 현재의 </a:t>
            </a:r>
            <a:r>
              <a:rPr kumimoji="1" lang="en-US" altLang="ko-KR" sz="2000" dirty="0" err="1"/>
              <a:t>i</a:t>
            </a:r>
            <a:r>
              <a:rPr kumimoji="1" lang="en-US" altLang="ko-KR" sz="2000" dirty="0"/>
              <a:t>-&gt;j</a:t>
            </a:r>
            <a:r>
              <a:rPr kumimoji="1" lang="ko-KR" altLang="en-US" sz="2000" dirty="0"/>
              <a:t> 거리와 </a:t>
            </a:r>
            <a:r>
              <a:rPr kumimoji="1" lang="en-US" altLang="ko-KR" sz="2000" dirty="0" err="1"/>
              <a:t>i</a:t>
            </a:r>
            <a:r>
              <a:rPr kumimoji="1" lang="en-US" altLang="ko-KR" sz="2000" dirty="0"/>
              <a:t>-&gt;k-&gt;j </a:t>
            </a:r>
            <a:r>
              <a:rPr kumimoji="1" lang="ko-KR" altLang="en-US" sz="2000" dirty="0"/>
              <a:t>거리를 비교하며 더 작은 것으로 갱신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위 과정을 </a:t>
            </a:r>
            <a:r>
              <a:rPr kumimoji="1" lang="en-US" altLang="ko-KR" sz="2000" dirty="0"/>
              <a:t>V</a:t>
            </a:r>
            <a:r>
              <a:rPr kumimoji="1" lang="ko-KR" altLang="en-US" sz="2000" dirty="0"/>
              <a:t>번 반복하면 됨 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9414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A83C24C-92CA-68BC-FCAE-61397ABB8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643" y="322293"/>
            <a:ext cx="10316817" cy="613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45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E04955-2488-AED2-1E40-A7219CEBC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8" y="0"/>
            <a:ext cx="6402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37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9AE8C-45D5-3EE4-CF9B-D4510CEA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다익스트라</a:t>
            </a:r>
            <a:r>
              <a:rPr kumimoji="1" lang="ko-KR" altLang="en-US" dirty="0"/>
              <a:t> </a:t>
            </a:r>
            <a:r>
              <a:rPr kumimoji="1" lang="en-US" altLang="ko-KR" dirty="0"/>
              <a:t>VS </a:t>
            </a:r>
            <a:r>
              <a:rPr kumimoji="1" lang="ko-KR" altLang="en-US" dirty="0" err="1"/>
              <a:t>플로이드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DB1DF-EA24-0361-5455-B0941187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ore-KR" dirty="0"/>
              <a:t>ASP</a:t>
            </a:r>
            <a:r>
              <a:rPr kumimoji="1" lang="ko-KR" altLang="en-US" dirty="0"/>
              <a:t> 문제에 대해서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다익스트라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O(V*</a:t>
            </a:r>
            <a:r>
              <a:rPr kumimoji="1" lang="en-US" altLang="ko-KR" dirty="0" err="1"/>
              <a:t>ElogV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 err="1"/>
              <a:t>플로이드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O(V^3)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플로이드</a:t>
            </a:r>
            <a:r>
              <a:rPr kumimoji="1" lang="ko-KR" altLang="en-US" dirty="0"/>
              <a:t> 문제를 보면 </a:t>
            </a:r>
            <a:r>
              <a:rPr kumimoji="1" lang="en-US" altLang="ko-KR" dirty="0"/>
              <a:t>??</a:t>
            </a:r>
          </a:p>
          <a:p>
            <a:r>
              <a:rPr kumimoji="1" lang="ko-KR" altLang="en-US" dirty="0"/>
              <a:t>정점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/>
              <a:t> 개 간선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100,000</a:t>
            </a:r>
            <a:r>
              <a:rPr kumimoji="1" lang="ko-KR" altLang="en-US" dirty="0"/>
              <a:t> 개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그래프의 형태에 따라 알맞은 걸 사용</a:t>
            </a:r>
            <a:r>
              <a:rPr kumimoji="1" lang="en-US" altLang="ko-KR" dirty="0"/>
              <a:t>~!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3550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4B00E-8B03-3B15-0FF0-136F178B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최단</a:t>
            </a:r>
            <a:r>
              <a:rPr kumimoji="1" lang="ko-KR" altLang="en-US" dirty="0"/>
              <a:t> 경로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14693-D059-6130-A5BC-59EC9A673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/>
              <a:t>BFS</a:t>
            </a:r>
            <a:r>
              <a:rPr kumimoji="1" lang="ko-Kore-KR" altLang="en-US" sz="2000" dirty="0"/>
              <a:t>로</a:t>
            </a:r>
            <a:r>
              <a:rPr kumimoji="1" lang="ko-KR" altLang="en-US" sz="2000" dirty="0"/>
              <a:t> 두 정점 간의 최단 경로를 구할 수 있었던 이유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056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4B00E-8B03-3B15-0FF0-136F178B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최단</a:t>
            </a:r>
            <a:r>
              <a:rPr kumimoji="1" lang="ko-KR" altLang="en-US" dirty="0"/>
              <a:t> 경로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14693-D059-6130-A5BC-59EC9A673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/>
              <a:t>BFS</a:t>
            </a:r>
            <a:r>
              <a:rPr kumimoji="1" lang="ko-Kore-KR" altLang="en-US" sz="2000" dirty="0"/>
              <a:t>로</a:t>
            </a:r>
            <a:r>
              <a:rPr kumimoji="1" lang="ko-KR" altLang="en-US" sz="2000" dirty="0"/>
              <a:t> 두 정점 간의 최단 경로를 구할 수 있었던 이유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해당 문제에서는 모든 간선의 가중치가 </a:t>
            </a:r>
            <a:r>
              <a:rPr kumimoji="1" lang="en-US" altLang="ko-KR" sz="2000" dirty="0"/>
              <a:t>1</a:t>
            </a:r>
            <a:r>
              <a:rPr kumimoji="1" lang="ko-KR" altLang="en-US" sz="2000" dirty="0"/>
              <a:t>이기 때문에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시작 정점에서 출발하여 가장 먼저 도착 정점에 도달했을 때의 경로가 최단 경로가 될 수 있다</a:t>
            </a:r>
            <a:r>
              <a:rPr kumimoji="1" lang="en-US" altLang="ko-KR" sz="2000" dirty="0"/>
              <a:t>!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36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D9353-C90D-37D2-D67B-78A6CE4A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최단</a:t>
            </a:r>
            <a:r>
              <a:rPr kumimoji="1" lang="ko-KR" altLang="en-US" dirty="0"/>
              <a:t> 경로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CCF97-17C2-494B-7F9A-D6DB943BE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000" dirty="0"/>
              <a:t>그렇다면</a:t>
            </a:r>
            <a:r>
              <a:rPr kumimoji="1" lang="ko-KR" altLang="en-US" sz="2000" dirty="0"/>
              <a:t> 가중치가 있는 그래프에서는 </a:t>
            </a:r>
            <a:r>
              <a:rPr kumimoji="1" lang="en-US" altLang="ko-KR" sz="2000" dirty="0"/>
              <a:t>?</a:t>
            </a:r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단순 </a:t>
            </a:r>
            <a:r>
              <a:rPr kumimoji="1" lang="en-US" altLang="ko-KR" sz="2000" dirty="0"/>
              <a:t>BFS</a:t>
            </a:r>
            <a:r>
              <a:rPr kumimoji="1" lang="ko-KR" altLang="en-US" sz="2000" dirty="0"/>
              <a:t>로는 최단 경로를 구할 수가 없다</a:t>
            </a:r>
            <a:r>
              <a:rPr kumimoji="1" lang="en-US" altLang="ko-KR" sz="2000" dirty="0"/>
              <a:t>!</a:t>
            </a:r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가장 먼저 도착한다고 해서 그 경로가 최단 경로가 되는 것이 아님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286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BAF16-FFD3-4008-218B-5B29103F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최단</a:t>
            </a:r>
            <a:r>
              <a:rPr kumimoji="1" lang="ko-KR" altLang="en-US" dirty="0"/>
              <a:t> 경로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B8635-A23B-5B6A-7752-CC088ADE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간선에</a:t>
            </a:r>
            <a:r>
              <a:rPr kumimoji="1" lang="ko-KR" altLang="en-US" dirty="0"/>
              <a:t> 가중치가 있는 그래프에서 최단 경로를 구하기 위해 사용되는 알고리즘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SSP(Single Source Shortest Path)</a:t>
            </a:r>
          </a:p>
          <a:p>
            <a:r>
              <a:rPr kumimoji="1" lang="ko-KR" altLang="en-US" dirty="0"/>
              <a:t>한 정점에서 다른 한 정점까지의 최단경로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ore-KR" dirty="0"/>
              <a:t>ASP(All pairs Shortest Path)</a:t>
            </a:r>
          </a:p>
          <a:p>
            <a:r>
              <a:rPr kumimoji="1" lang="ko-KR" altLang="en-US" dirty="0"/>
              <a:t>모든 정점에서 다른 모든 정점까지의 최단경로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05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C4E56-7C05-EC8E-5686-430CF5FE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SSP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2726B-9241-F3A3-848D-B2DB93F7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SSP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구하기 위해 사용되는 알고리즘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다익스트라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음의 사이클이 없을 때 사용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sz="2000" dirty="0" err="1"/>
              <a:t>무향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-&gt;</a:t>
            </a:r>
            <a:r>
              <a:rPr kumimoji="1" lang="ko-KR" altLang="en-US" sz="2000" dirty="0"/>
              <a:t> 음수 가중치가 있으면 안 됨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r>
              <a:rPr kumimoji="1" lang="ko-KR" altLang="en-US" sz="2000" dirty="0"/>
              <a:t>유향 </a:t>
            </a:r>
            <a:r>
              <a:rPr kumimoji="1" lang="en-US" altLang="ko-KR" sz="2000" dirty="0"/>
              <a:t>-&gt;</a:t>
            </a:r>
            <a:r>
              <a:rPr kumimoji="1" lang="ko-KR" altLang="en-US" sz="2000" dirty="0"/>
              <a:t> 음수 가중치는 있어도 되나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음의 </a:t>
            </a:r>
            <a:r>
              <a:rPr kumimoji="1" lang="ko-KR" altLang="en-US" sz="2000" dirty="0" err="1"/>
              <a:t>사이클이어서는</a:t>
            </a:r>
            <a:r>
              <a:rPr kumimoji="1" lang="ko-KR" altLang="en-US" sz="2000" dirty="0"/>
              <a:t> 안 됨</a:t>
            </a:r>
            <a:r>
              <a:rPr kumimoji="1" lang="en-US" altLang="ko-KR" sz="2000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벨만</a:t>
            </a:r>
            <a:r>
              <a:rPr kumimoji="1" lang="ko-KR" altLang="en-US" dirty="0"/>
              <a:t> 포드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음의 사이클이 있어도 사용 가능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4356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309FA-0906-6657-8B61-B7DE346D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다익스트라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개념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324A0-CA83-95B7-E221-83A751A9A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000" dirty="0"/>
              <a:t>입력받은</a:t>
            </a:r>
            <a:r>
              <a:rPr kumimoji="1" lang="ko-KR" altLang="en-US" sz="2000" dirty="0"/>
              <a:t> 간선을 인접리스트 형식으로 저장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시작 정점에서 한 정점까지의 최단 거리를 저장하는 배열 사용</a:t>
            </a:r>
            <a:r>
              <a:rPr kumimoji="1" lang="en-US" altLang="ko-KR" sz="2000" dirty="0"/>
              <a:t>(</a:t>
            </a:r>
            <a:r>
              <a:rPr kumimoji="1" lang="en-US" altLang="ko-KR" sz="2000" dirty="0" err="1"/>
              <a:t>dist</a:t>
            </a:r>
            <a:r>
              <a:rPr kumimoji="1" lang="en-US" altLang="ko-KR" sz="2000" dirty="0"/>
              <a:t>[])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초기에 모두 </a:t>
            </a:r>
            <a:r>
              <a:rPr kumimoji="1" lang="en-US" altLang="ko-KR" sz="2000" dirty="0"/>
              <a:t>INF(</a:t>
            </a:r>
            <a:r>
              <a:rPr kumimoji="1" lang="ko-KR" altLang="en-US" sz="2000" dirty="0"/>
              <a:t>무한대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로 초기화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시작 정점은 </a:t>
            </a:r>
            <a:r>
              <a:rPr kumimoji="1" lang="en-US" altLang="ko-KR" sz="2000" dirty="0"/>
              <a:t>0</a:t>
            </a:r>
            <a:r>
              <a:rPr kumimoji="1" lang="ko-KR" altLang="en-US" sz="2000" dirty="0" err="1"/>
              <a:t>으로</a:t>
            </a:r>
            <a:r>
              <a:rPr kumimoji="1" lang="ko-KR" altLang="en-US" sz="2000" dirty="0"/>
              <a:t> 초기화</a:t>
            </a:r>
            <a:endParaRPr kumimoji="1" lang="en-US" altLang="ko-KR" sz="2000" dirty="0"/>
          </a:p>
          <a:p>
            <a:pPr marL="0" indent="0">
              <a:buNone/>
            </a:pPr>
            <a:endParaRPr kumimoji="1" lang="en-US" altLang="ko-Kore-KR" sz="2000" dirty="0"/>
          </a:p>
          <a:p>
            <a:r>
              <a:rPr kumimoji="1" lang="ko-KR" altLang="en-US" sz="2000" dirty="0"/>
              <a:t>아직 방문하지 않은 정점 중 거리가 가장 가까운 정점을 선택해서 방문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해당 정점을 방문하면 </a:t>
            </a:r>
            <a:r>
              <a:rPr kumimoji="1" lang="en-US" altLang="ko-KR" sz="2000" dirty="0" err="1"/>
              <a:t>dist</a:t>
            </a:r>
            <a:r>
              <a:rPr kumimoji="1" lang="en-US" altLang="ko-KR" sz="2000" dirty="0"/>
              <a:t>[</a:t>
            </a:r>
            <a:r>
              <a:rPr kumimoji="1" lang="ko-KR" altLang="en-US" sz="2000" dirty="0"/>
              <a:t>다음 정점</a:t>
            </a:r>
            <a:r>
              <a:rPr kumimoji="1" lang="en-US" altLang="ko-KR" sz="2000" dirty="0"/>
              <a:t>]</a:t>
            </a:r>
            <a:r>
              <a:rPr kumimoji="1" lang="ko-KR" altLang="en-US" sz="2000" dirty="0"/>
              <a:t> 과 </a:t>
            </a:r>
            <a:r>
              <a:rPr kumimoji="1" lang="en-US" altLang="ko-KR" sz="2000" dirty="0" err="1"/>
              <a:t>dist</a:t>
            </a:r>
            <a:r>
              <a:rPr kumimoji="1" lang="en-US" altLang="ko-KR" sz="2000" dirty="0"/>
              <a:t>[</a:t>
            </a:r>
            <a:r>
              <a:rPr kumimoji="1" lang="ko-KR" altLang="en-US" sz="2000" dirty="0"/>
              <a:t>현재 정점</a:t>
            </a:r>
            <a:r>
              <a:rPr kumimoji="1" lang="en-US" altLang="ko-KR" sz="2000" dirty="0"/>
              <a:t>]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+</a:t>
            </a:r>
            <a:r>
              <a:rPr kumimoji="1" lang="ko-KR" altLang="en-US" sz="2000" dirty="0"/>
              <a:t> 다음 정점까지의 간선의 가중치 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비교하여 후자가 더 작으면 </a:t>
            </a:r>
            <a:r>
              <a:rPr kumimoji="1" lang="en-US" altLang="ko-KR" sz="2000" dirty="0" err="1"/>
              <a:t>dist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배열의 값 갱신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후에 방문할 정점으로 지정</a:t>
            </a:r>
            <a:r>
              <a:rPr kumimoji="1" lang="en-US" altLang="ko-KR" sz="2000" dirty="0"/>
              <a:t>.</a:t>
            </a:r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그래서 다음에 방문할 정점을 어디에 </a:t>
            </a:r>
            <a:r>
              <a:rPr kumimoji="1" lang="ko-KR" altLang="en-US" sz="2000" dirty="0" err="1"/>
              <a:t>담을건데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??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154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8C891-39D6-717F-D1D0-9EA6AD88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다익스트라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자료구조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A3BF3-7E4F-BD38-4F38-7064CD3D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아직</a:t>
            </a:r>
            <a:r>
              <a:rPr kumimoji="1" lang="ko-KR" altLang="en-US" dirty="0"/>
              <a:t> 방문하지 않은 정점 중 거리가 가장 가까운 정점에 방문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삽입할 때마다 최솟값을 기준으로 정렬되는 자료구조가 필요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MIN-PQ </a:t>
            </a:r>
            <a:r>
              <a:rPr kumimoji="1" lang="ko-KR" altLang="en-US" dirty="0"/>
              <a:t>사용</a:t>
            </a:r>
            <a:r>
              <a:rPr kumimoji="1" lang="en-US" altLang="ko-KR" dirty="0"/>
              <a:t>!</a:t>
            </a:r>
          </a:p>
          <a:p>
            <a:endParaRPr kumimoji="1" lang="en-US" altLang="ko-Kore-KR" dirty="0"/>
          </a:p>
          <a:p>
            <a:r>
              <a:rPr kumimoji="1" lang="en-US" altLang="ko-KR" dirty="0"/>
              <a:t>{</a:t>
            </a:r>
            <a:r>
              <a:rPr kumimoji="1" lang="ko-KR" altLang="en-US" dirty="0"/>
              <a:t>거리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정점 번호</a:t>
            </a:r>
            <a:r>
              <a:rPr kumimoji="1" lang="en-US" altLang="ko-KR" dirty="0"/>
              <a:t>}</a:t>
            </a:r>
            <a:r>
              <a:rPr kumimoji="1" lang="ko-KR" altLang="en-US" dirty="0"/>
              <a:t> 쌍을 넣어서 사용하면 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5398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780</Words>
  <Application>Microsoft Macintosh PowerPoint</Application>
  <PresentationFormat>와이드스크린</PresentationFormat>
  <Paragraphs>148</Paragraphs>
  <Slides>29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Open Sans</vt:lpstr>
      <vt:lpstr>Office 테마</vt:lpstr>
      <vt:lpstr>   6주차 최단 경로 </vt:lpstr>
      <vt:lpstr>PowerPoint 프레젠테이션</vt:lpstr>
      <vt:lpstr>최단 경로?</vt:lpstr>
      <vt:lpstr>최단 경로?</vt:lpstr>
      <vt:lpstr>최단 경로?</vt:lpstr>
      <vt:lpstr>최단 경로?</vt:lpstr>
      <vt:lpstr>SSP</vt:lpstr>
      <vt:lpstr>다익스트라 - 개념</vt:lpstr>
      <vt:lpstr>다익스트라 - 자료구조</vt:lpstr>
      <vt:lpstr>다익스트라</vt:lpstr>
      <vt:lpstr>다익스트라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다익스트라 - 스킬</vt:lpstr>
      <vt:lpstr>SSP – 벨만 포드 ??</vt:lpstr>
      <vt:lpstr>SSP – 벨만 포드</vt:lpstr>
      <vt:lpstr>SSP – 벨만 포드</vt:lpstr>
      <vt:lpstr>ASP – 다익스트라</vt:lpstr>
      <vt:lpstr>플로이드 – 워셜 - 개념</vt:lpstr>
      <vt:lpstr>플로이드 워셜 – 구현</vt:lpstr>
      <vt:lpstr>PowerPoint 프레젠테이션</vt:lpstr>
      <vt:lpstr>PowerPoint 프레젠테이션</vt:lpstr>
      <vt:lpstr>다익스트라 VS 플로이드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6주차 최단 경로 </dc:title>
  <dc:creator>권혁준</dc:creator>
  <cp:lastModifiedBy>권혁준</cp:lastModifiedBy>
  <cp:revision>2</cp:revision>
  <dcterms:created xsi:type="dcterms:W3CDTF">2023-08-15T04:33:59Z</dcterms:created>
  <dcterms:modified xsi:type="dcterms:W3CDTF">2023-08-15T06:29:32Z</dcterms:modified>
</cp:coreProperties>
</file>