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5" r:id="rId27"/>
    <p:sldId id="287" r:id="rId28"/>
    <p:sldId id="289" r:id="rId29"/>
    <p:sldId id="290" r:id="rId30"/>
    <p:sldId id="288" r:id="rId3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70"/>
    <p:restoredTop sz="96197"/>
  </p:normalViewPr>
  <p:slideViewPr>
    <p:cSldViewPr snapToGrid="0">
      <p:cViewPr varScale="1">
        <p:scale>
          <a:sx n="64" d="100"/>
          <a:sy n="64" d="100"/>
        </p:scale>
        <p:origin x="1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EF767-AA90-6C21-8725-09F45E240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CAA6DF-D020-2618-8B85-8153F9472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1D4E29-1244-19BF-AFD7-2AC220A2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99A8F-B17B-E225-94A0-5EB24B11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7649C-4DC2-A67D-EF3C-871EE23E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04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293D-FFD7-1835-10A7-5C257CBA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D25319-5836-008B-7EE0-1591B0506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BDFB4-D928-B598-494A-B5B8809B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02FD4-9869-A9F1-A0AC-3DA0857C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22E09-5399-127C-D574-AF671027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51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E1CF63-F6D2-F7F1-5E18-81335643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BE320-55DC-7D82-55AD-730DBC4A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73743-4A85-927D-9A7E-1973688F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F8C89-71EA-3ECC-AE26-3A9016E8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F95F5-C031-CB8F-4EDF-DB8F9CE6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42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5F0F9-602D-64DE-AD58-FC86891F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5EC19-C10B-8476-A084-FAF8490C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DEFA6-1A41-1CD1-FE87-78C9D570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9EFD4-1F82-2BB3-C710-A2F54187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457F3-9D3D-524E-4EA9-A3121688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289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09010-83D2-6B87-4040-6055430D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E8AD7-3DAC-EEE5-11A0-C79C672A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45C19-B853-D78E-F996-D672B46E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6F4C7-2D37-A9D2-F4F8-C5482498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56CD31-275A-8DDC-E9E4-0914BC31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403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362EF-620C-2B82-E5B3-26D10148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B3598-781B-0E70-A946-A7443A398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749BEA-738E-8B84-7A45-EE3E3B5DE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66E51-A8AE-5802-037A-EE9464FB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06CC6-FBF1-E601-B000-35A4DE78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9D87CF-63A8-16A9-932C-4398AF91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462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60EA-5161-3679-E70C-5C4FA1E0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E2A9DE-04E4-8B9C-610E-7F22BDF5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0F809-3DD6-D2C7-F9BE-2A4AA47D8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E9B3B-1499-3AAB-3F30-3A88D2A07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1D57BB-8B09-2374-9A49-2F4D9DD11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D2EB7F-8216-0496-60CF-A320AA86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4F5E60-A210-9997-8060-9E036FFC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C51AC-B2AB-6142-F2E7-C7902126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1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3CE6E-7AB0-33F4-0025-07A5D4B7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9B515C-72DC-9742-193F-62C74B69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4C614D-FEB0-958C-B10D-B8D87312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E2396-2B16-B3F6-12A6-884C0438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285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8194-65BE-803C-D668-3C5A89E3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1CE010-8A2A-5036-38D8-08CAC84B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9D6AC9-08EA-0692-F885-EF71D33F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445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C533B-B047-53A9-040B-A1F592AE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F207F-1231-1449-92CC-200A3CAD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8C6D7F-DA17-587A-9571-3FEF1565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D915D-05D2-DED2-EC5B-C9052B1A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1D31BB-61AE-AC82-A302-F97F42C4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C91D2-5AD3-60DF-7111-FCA8EFF8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41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1DFBE-A97C-E113-E023-D6978005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28CDB5-2D50-CBB1-DEB2-F7DD33F0F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19F7C-1989-DBB6-5EE8-B8815D684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E27934-2D02-382C-EB85-EBA11EB3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29D49A-1F4C-0952-A3E7-C8CDF064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15BF0-11E0-7901-FD39-F483A955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313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4F4004-5F6B-8F34-494D-CD4410D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4E51F-463E-BED6-727E-0C459798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91626-4F38-A584-8274-EC5CE4D09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BB61-DA1A-BC4F-BA2D-2F8FB8830AD5}" type="datetimeFigureOut">
              <a:rPr kumimoji="1" lang="ko-Kore-KR" altLang="en-US" smtClean="0"/>
              <a:t>8/29/25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7DDB1-B0D7-E7B8-1415-7281D7819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E2885-7146-0DA2-061B-4CD24BAFC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EFDA-7760-5240-B4C1-BF9DD518E4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19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5B16A5D-9D90-1588-EC51-44A40C0B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505" y="538540"/>
            <a:ext cx="3552393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D156E5F-2FE7-6132-8724-E1828B20F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734700"/>
            <a:ext cx="10909640" cy="1687814"/>
          </a:xfrm>
        </p:spPr>
        <p:txBody>
          <a:bodyPr anchor="b">
            <a:normAutofit fontScale="90000"/>
          </a:bodyPr>
          <a:lstStyle/>
          <a:p>
            <a:br>
              <a:rPr kumimoji="1" lang="en-US" altLang="ko-KR" sz="5600" dirty="0"/>
            </a:br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en-US" altLang="ko-KR" sz="5600" dirty="0"/>
              <a:t>7</a:t>
            </a:r>
            <a:r>
              <a:rPr kumimoji="1" lang="ko-KR" altLang="en-US" sz="5600" dirty="0"/>
              <a:t>주차</a:t>
            </a:r>
            <a:br>
              <a:rPr kumimoji="1" lang="en-US" altLang="ko-KR" sz="5600" dirty="0"/>
            </a:br>
            <a:r>
              <a:rPr kumimoji="1" lang="en-US" altLang="ko-KR" sz="5600" dirty="0"/>
              <a:t>MST,</a:t>
            </a:r>
            <a:r>
              <a:rPr kumimoji="1" lang="ko-KR" altLang="en-US" sz="5600" dirty="0"/>
              <a:t> </a:t>
            </a:r>
            <a:r>
              <a:rPr kumimoji="1" lang="ko-KR" altLang="en-US" sz="5600" dirty="0" err="1"/>
              <a:t>위상정렬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8310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gur">
            <a:extLst>
              <a:ext uri="{FF2B5EF4-FFF2-40B4-BE49-F238E27FC236}">
                <a16:creationId xmlns:a16="http://schemas.microsoft.com/office/drawing/2014/main" id="{A9C6749A-A8BF-F73C-CC9D-3C39850D3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0" y="618919"/>
            <a:ext cx="5359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334C30-2F74-CAC3-AABC-9ED68254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10733"/>
              </p:ext>
            </p:extLst>
          </p:nvPr>
        </p:nvGraphicFramePr>
        <p:xfrm>
          <a:off x="585036" y="4327024"/>
          <a:ext cx="8548914" cy="978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19">
                  <a:extLst>
                    <a:ext uri="{9D8B030D-6E8A-4147-A177-3AD203B41FA5}">
                      <a16:colId xmlns:a16="http://schemas.microsoft.com/office/drawing/2014/main" val="2161334481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938247970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2483231130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1997878347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3037326317"/>
                    </a:ext>
                  </a:extLst>
                </a:gridCol>
                <a:gridCol w="1424819">
                  <a:extLst>
                    <a:ext uri="{9D8B030D-6E8A-4147-A177-3AD203B41FA5}">
                      <a16:colId xmlns:a16="http://schemas.microsoft.com/office/drawing/2014/main" val="3319220131"/>
                    </a:ext>
                  </a:extLst>
                </a:gridCol>
              </a:tblGrid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 – 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 – 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 – 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 – 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 – 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2 - 3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4699"/>
                  </a:ext>
                </a:extLst>
              </a:tr>
              <a:tr h="48925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14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0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9A301E-7E88-F42B-969B-7E5FA0E7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3" y="0"/>
            <a:ext cx="4474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D693F-5C17-D821-9E9E-17D6A7DC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사이클</a:t>
            </a:r>
            <a:r>
              <a:rPr kumimoji="1" lang="ko-KR" altLang="en-US" dirty="0"/>
              <a:t> 확인 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66B74F-84E2-C1D4-B1B6-777820CC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결국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크루스칼의</a:t>
            </a:r>
            <a:r>
              <a:rPr kumimoji="1" lang="ko-KR" altLang="en-US" sz="2000" dirty="0"/>
              <a:t> 핵심은 사이클을 판별하는 것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사이클을</a:t>
            </a:r>
            <a:r>
              <a:rPr kumimoji="1" lang="ko-KR" altLang="en-US" sz="2000" dirty="0"/>
              <a:t> 판별하는 방식에 따라 </a:t>
            </a:r>
            <a:r>
              <a:rPr kumimoji="1" lang="ko-KR" altLang="en-US" sz="2000" dirty="0" err="1"/>
              <a:t>크루스칼</a:t>
            </a:r>
            <a:r>
              <a:rPr kumimoji="1" lang="ko-KR" altLang="en-US" sz="2000" dirty="0"/>
              <a:t> 알고리즘의 </a:t>
            </a:r>
            <a:r>
              <a:rPr kumimoji="1" lang="ko-KR" altLang="en-US" sz="2000" dirty="0" err="1"/>
              <a:t>시간복잡도가</a:t>
            </a:r>
            <a:r>
              <a:rPr kumimoji="1" lang="ko-KR" altLang="en-US" sz="2000" dirty="0"/>
              <a:t> 달라짐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어떻게 판별할까요 </a:t>
            </a:r>
            <a:r>
              <a:rPr kumimoji="1" lang="en-US" altLang="ko-KR" sz="2000" dirty="0"/>
              <a:t>??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7875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0E903-4E23-3808-E79F-BA24BE1A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유니온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파인드</a:t>
            </a:r>
            <a:r>
              <a:rPr kumimoji="1" lang="en-US" altLang="ko-KR" dirty="0"/>
              <a:t>(Union-Find)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43A1E-02F5-A176-61F2-F09396F8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서로소</a:t>
            </a:r>
            <a:r>
              <a:rPr kumimoji="1" lang="ko-KR" altLang="en-US" sz="2000" dirty="0"/>
              <a:t> 집합 자료구조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서로</a:t>
            </a:r>
            <a:r>
              <a:rPr kumimoji="1" lang="ko-KR" altLang="en-US" sz="2000" dirty="0"/>
              <a:t> 중복되지 않는 부분 집합들로 나누어진 원소들에 대한 정보를 다루는 자료구조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부분집합의 여부를 </a:t>
            </a:r>
            <a:r>
              <a:rPr kumimoji="1" lang="en-US" altLang="ko-KR" sz="2000" dirty="0"/>
              <a:t>O(1)</a:t>
            </a:r>
            <a:r>
              <a:rPr kumimoji="1" lang="ko-KR" altLang="en-US" sz="2000" dirty="0"/>
              <a:t>에 확인할 수 있는 강력한 자료구조 </a:t>
            </a:r>
            <a:r>
              <a:rPr kumimoji="1" lang="en-US" altLang="ko-KR" sz="2000" dirty="0"/>
              <a:t>!!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쉽게 말해 </a:t>
            </a:r>
            <a:r>
              <a:rPr kumimoji="1" lang="ko-KR" altLang="en-US" sz="2000" dirty="0" err="1"/>
              <a:t>크루스칼</a:t>
            </a:r>
            <a:r>
              <a:rPr kumimoji="1" lang="ko-KR" altLang="en-US" sz="2000" dirty="0"/>
              <a:t> 알고리즘에서 두 정점이 </a:t>
            </a:r>
            <a:r>
              <a:rPr kumimoji="1" lang="ko-KR" altLang="en-US" sz="2000" dirty="0" err="1"/>
              <a:t>연결되어있는지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같은 집합에 속하는지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확인 </a:t>
            </a:r>
            <a:br>
              <a:rPr kumimoji="1" lang="en-US" altLang="ko-KR" sz="2000" dirty="0"/>
            </a:br>
            <a:endParaRPr kumimoji="1" lang="en-US" altLang="ko-KR" sz="2000" dirty="0"/>
          </a:p>
          <a:p>
            <a:r>
              <a:rPr kumimoji="1" lang="ko-KR" altLang="en-US" sz="2000" dirty="0" err="1"/>
              <a:t>연결되어있지</a:t>
            </a:r>
            <a:r>
              <a:rPr kumimoji="1" lang="ko-KR" altLang="en-US" sz="2000" dirty="0"/>
              <a:t> 않다면  두 정점 사이의 간선을 추가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합집합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하는 것에 사용</a:t>
            </a:r>
            <a:r>
              <a:rPr kumimoji="1" lang="en-US" altLang="ko-KR" sz="2000" dirty="0"/>
              <a:t>.</a:t>
            </a:r>
            <a:br>
              <a:rPr kumimoji="1" lang="en-US" altLang="ko-KR" sz="2800" dirty="0"/>
            </a:br>
            <a:endParaRPr kumimoji="1" lang="en-US" altLang="ko-KR" sz="2800" dirty="0"/>
          </a:p>
          <a:p>
            <a:endParaRPr kumimoji="1" lang="ko-Kore-KR" altLang="en-US" sz="28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7757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F01DB-3CD5-D0E2-BD9C-072A96D8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유니온</a:t>
            </a:r>
            <a:r>
              <a:rPr kumimoji="1" lang="en-US" altLang="ko-Kore-KR" dirty="0"/>
              <a:t>-</a:t>
            </a:r>
            <a:r>
              <a:rPr kumimoji="1" lang="ko-KR" altLang="en-US" dirty="0" err="1"/>
              <a:t>파인드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연산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232A3-2515-CB88-258B-640F342C0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초기화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배열을 사용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각 배열에 저장되는 값은 해당 정점이 속한 집합 번호</a:t>
            </a:r>
            <a:endParaRPr kumimoji="1" lang="en-US" altLang="ko-KR" sz="2000" dirty="0"/>
          </a:p>
          <a:p>
            <a:pPr>
              <a:buFont typeface="Wingdings" pitchFamily="2" charset="2"/>
              <a:buChar char="è"/>
            </a:pPr>
            <a:endParaRPr kumimoji="1" lang="en-US" altLang="ko-Kore-KR" sz="2000" dirty="0"/>
          </a:p>
          <a:p>
            <a:r>
              <a:rPr kumimoji="1" lang="en-US" altLang="ko-Kore-KR" dirty="0"/>
              <a:t>Union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두 집합을 합치는 연산</a:t>
            </a:r>
            <a:endParaRPr kumimoji="1" lang="en-US" altLang="ko-KR" sz="2000" dirty="0"/>
          </a:p>
          <a:p>
            <a:pPr>
              <a:buFont typeface="Wingdings" pitchFamily="2" charset="2"/>
              <a:buChar char="è"/>
            </a:pPr>
            <a:endParaRPr kumimoji="1" lang="en-US" altLang="ko-Kore-KR" sz="2000" dirty="0"/>
          </a:p>
          <a:p>
            <a:r>
              <a:rPr kumimoji="1" lang="en-US" altLang="ko-Kore-KR" dirty="0"/>
              <a:t>Find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각 정점이 어느 집합에 속하는지 확인하는 연산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587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D3698B-F1DD-25E6-F0D9-1EF32C04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3" y="248934"/>
            <a:ext cx="93916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F3845D-8E50-4945-A0AC-C4B75651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34" y="1477463"/>
            <a:ext cx="83915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C4B943-94DD-4C3B-97F7-5D21E669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57162"/>
            <a:ext cx="84201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0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DBBF904-FCC4-44A3-9DE4-1D6F38BBF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42875"/>
            <a:ext cx="88773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9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8049AD-1CE7-D18E-43F3-9F0E1117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35" y="342380"/>
            <a:ext cx="4564210" cy="288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4A7513C-3287-BED1-1141-95DCFB6F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06" y="0"/>
            <a:ext cx="4474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540B8-30BF-7A41-D97E-45EBB2CB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트리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28ADD-C8A3-716C-9A21-3F5A0361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사이클이</a:t>
            </a:r>
            <a:r>
              <a:rPr kumimoji="1" lang="ko-KR" altLang="en-US" dirty="0"/>
              <a:t> 없는 그래프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두개의</a:t>
            </a:r>
            <a:r>
              <a:rPr kumimoji="1" lang="ko-KR" altLang="en-US" dirty="0"/>
              <a:t> 노드 사이에 항상 하나의 경로만 존재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정점이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개인 트리의 간선의 개수 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0606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540B8-30BF-7A41-D97E-45EBB2CB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위상 정렬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28ADD-C8A3-716C-9A21-3F5A0361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DAG(</a:t>
            </a:r>
            <a:r>
              <a:rPr kumimoji="1" lang="ko-KR" altLang="en-US" dirty="0"/>
              <a:t>사이클이 없는 유향 그래프</a:t>
            </a:r>
            <a:r>
              <a:rPr kumimoji="1" lang="en-US" altLang="ko-KR" dirty="0"/>
              <a:t>)</a:t>
            </a:r>
            <a:r>
              <a:rPr kumimoji="1" lang="ko-KR" altLang="en-US" dirty="0"/>
              <a:t> 에서 사용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순서가 있는 작업을 차례대로 수행해야 할 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작업의 순서를 결정 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8096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BD55-134B-8E30-045F-62B8FEC0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위상</a:t>
            </a:r>
            <a:r>
              <a:rPr kumimoji="1" lang="ko-KR" altLang="en-US" dirty="0"/>
              <a:t> 정렬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28E50-E8FE-EE9C-48E3-60FF4BAB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Indegree</a:t>
            </a:r>
            <a:r>
              <a:rPr kumimoji="1" lang="ko-KR" altLang="en-US" dirty="0"/>
              <a:t> 사용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큐 사용 방식</a:t>
            </a:r>
            <a:endParaRPr kumimoji="1" lang="en-US" altLang="ko-KR" sz="2000" dirty="0"/>
          </a:p>
          <a:p>
            <a:pPr>
              <a:buFont typeface="Wingdings" pitchFamily="2" charset="2"/>
              <a:buChar char="è"/>
            </a:pPr>
            <a:endParaRPr kumimoji="1" lang="en-US" altLang="ko-Kore-KR" dirty="0"/>
          </a:p>
          <a:p>
            <a:r>
              <a:rPr kumimoji="1" lang="en-US" altLang="ko-Kore-KR" dirty="0"/>
              <a:t>outdegree</a:t>
            </a:r>
            <a:r>
              <a:rPr kumimoji="1" lang="ko-KR" altLang="en-US" dirty="0"/>
              <a:t> 사용</a:t>
            </a: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스택 사용 방식</a:t>
            </a:r>
            <a:endParaRPr kumimoji="1" lang="en-US" altLang="ko-Kore-KR" sz="2000" dirty="0"/>
          </a:p>
          <a:p>
            <a:endParaRPr kumimoji="1" lang="en-US" altLang="ko-Kore-KR" dirty="0"/>
          </a:p>
          <a:p>
            <a:r>
              <a:rPr kumimoji="1" lang="ko-KR" altLang="en-US" dirty="0"/>
              <a:t>문제에 따라 둘 중 하나를 사용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오늘은 </a:t>
            </a:r>
            <a:r>
              <a:rPr kumimoji="1" lang="en-US" altLang="ko-KR" dirty="0"/>
              <a:t>indegree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 방식을 배울 것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3424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6A688-67BB-5218-6B99-E1EDF61B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동작</a:t>
            </a:r>
            <a:r>
              <a:rPr kumimoji="1" lang="ko-KR" altLang="en-US" dirty="0"/>
              <a:t> 순서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6C12-623F-9281-C377-EFFFD329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진입 차수가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인 정점을 큐에 삽입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ore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큐에서 원소를 꺼내 연결된 간선 삭제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실제 간선을 삭제하기보다는 연결된 정점의 </a:t>
            </a:r>
            <a:r>
              <a:rPr kumimoji="1" lang="ko-KR" altLang="en-US" dirty="0" err="1"/>
              <a:t>진입차수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감소</a:t>
            </a:r>
            <a:r>
              <a:rPr kumimoji="1" lang="en-US" altLang="ko-KR" dirty="0"/>
              <a:t>)</a:t>
            </a:r>
          </a:p>
          <a:p>
            <a:pPr marL="514350" indent="-514350">
              <a:buAutoNum type="arabicPeriod"/>
            </a:pPr>
            <a:endParaRPr kumimoji="1" lang="en-US" altLang="ko-Kore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삭제 이후 </a:t>
            </a:r>
            <a:r>
              <a:rPr kumimoji="1" lang="ko-KR" altLang="en-US" dirty="0" err="1"/>
              <a:t>진입차수가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된 정점을 큐에 삽입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ore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큐가 빌 때까지 위 과정을 반복</a:t>
            </a:r>
            <a:br>
              <a:rPr kumimoji="1" lang="en-US" altLang="ko-KR" dirty="0"/>
            </a:b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822653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0FAD5-4290-90C0-B083-EC297D32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동작</a:t>
            </a:r>
            <a:r>
              <a:rPr kumimoji="1"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ko-KR" altLang="en-US" sz="5400" dirty="0"/>
              <a:t>예시 </a:t>
            </a:r>
            <a:r>
              <a:rPr kumimoji="1" lang="en-US" altLang="ko-KR" sz="5400" dirty="0"/>
              <a:t>–</a:t>
            </a:r>
            <a:r>
              <a:rPr kumimoji="1" lang="ko-KR" altLang="en-US" sz="5400" dirty="0"/>
              <a:t> 큐 활용</a:t>
            </a:r>
            <a:endParaRPr kumimoji="1" lang="en-US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62EBD27-91EE-6B5D-D65E-B4A12554F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922"/>
            <a:ext cx="10515599" cy="40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04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199EAA-493A-4DE4-FE17-09AE829A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291395"/>
            <a:ext cx="9537700" cy="1511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2BAE0B-4F77-E7EF-2C6A-5CFD1F25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3" y="1714500"/>
            <a:ext cx="93472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16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B3CFA0C-8605-E57B-F215-8ED0EF47F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315" y="643466"/>
            <a:ext cx="81033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0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CB153A-53D0-34F8-B662-E7ADA21A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47" y="643466"/>
            <a:ext cx="84731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915AFE-6651-4B3B-965C-3759BB36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47650"/>
            <a:ext cx="105283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9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ABD55-134B-8E30-045F-62B8FEC0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위상</a:t>
            </a:r>
            <a:r>
              <a:rPr kumimoji="1" lang="ko-KR" altLang="en-US" dirty="0"/>
              <a:t> 정렬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초기화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D010D-A33D-7506-287E-71BEFD459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13" y="1690688"/>
            <a:ext cx="4633860" cy="29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4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ABB0-DA7E-EF73-7072-24559CA5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480"/>
            <a:ext cx="10515600" cy="1325563"/>
          </a:xfrm>
        </p:spPr>
        <p:txBody>
          <a:bodyPr/>
          <a:lstStyle/>
          <a:p>
            <a:r>
              <a:rPr kumimoji="1" lang="ko-Kore-KR" altLang="en-US" dirty="0"/>
              <a:t>위상</a:t>
            </a:r>
            <a:r>
              <a:rPr kumimoji="1" lang="ko-KR" altLang="en-US" dirty="0"/>
              <a:t> 정렬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동작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11D9F-43E0-2CEB-57DA-06C5641A9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38" y="1381339"/>
            <a:ext cx="4447974" cy="53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테이블이(가) 표시된 사진&#10;&#10;자동 생성된 설명">
            <a:extLst>
              <a:ext uri="{FF2B5EF4-FFF2-40B4-BE49-F238E27FC236}">
                <a16:creationId xmlns:a16="http://schemas.microsoft.com/office/drawing/2014/main" id="{FE61D7F0-CD4C-1741-C9A9-D527632E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727" y="580712"/>
            <a:ext cx="10276546" cy="56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0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77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03827-500F-9E9A-1453-ED542FFA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신장</a:t>
            </a:r>
            <a:r>
              <a:rPr kumimoji="1" lang="ko-KR" altLang="en-US" dirty="0"/>
              <a:t> 트리</a:t>
            </a:r>
            <a:r>
              <a:rPr kumimoji="1" lang="en-US" altLang="ko-KR" dirty="0"/>
              <a:t>(Spanning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Tree)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F37FB-0501-AF56-9C94-2FA48C5A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그래프</a:t>
            </a:r>
            <a:r>
              <a:rPr kumimoji="1" lang="ko-KR" altLang="en-US" dirty="0"/>
              <a:t> 안의 모든 정점을 포함하는 트리</a:t>
            </a:r>
            <a:endParaRPr kumimoji="1" lang="en-US" altLang="ko-KR" dirty="0"/>
          </a:p>
          <a:p>
            <a:r>
              <a:rPr kumimoji="1" lang="ko-KR" altLang="en-US" dirty="0"/>
              <a:t>여러 개가 존재할 수 있음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모든 정점들이 연결되어 있어야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사이클을 포함하면 안됨</a:t>
            </a:r>
            <a:r>
              <a:rPr kumimoji="1"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586BC2-0B1E-16C5-064A-972A823D0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20" y="3304543"/>
            <a:ext cx="5214680" cy="321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03827-500F-9E9A-1453-ED542FFA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신장</a:t>
            </a:r>
            <a:r>
              <a:rPr kumimoji="1" lang="ko-KR" altLang="en-US" dirty="0"/>
              <a:t> 트리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F37FB-0501-AF56-9C94-2FA48C5A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구하는 방법 </a:t>
            </a:r>
            <a:r>
              <a:rPr kumimoji="1" lang="en-US" altLang="ko-KR" dirty="0"/>
              <a:t>??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DFS/BFS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탐색된 간선을 모으면 됨 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0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ABE4B-C68F-C3EE-5A7E-C6F3AFAE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최소</a:t>
            </a:r>
            <a:r>
              <a:rPr kumimoji="1" lang="ko-KR" altLang="en-US" dirty="0"/>
              <a:t> 신장 트리</a:t>
            </a:r>
            <a:r>
              <a:rPr kumimoji="1" lang="en-US" altLang="ko-KR" dirty="0"/>
              <a:t>(Minimum</a:t>
            </a:r>
            <a:r>
              <a:rPr kumimoji="1" lang="ko-KR" altLang="en-US" dirty="0"/>
              <a:t> </a:t>
            </a:r>
            <a:r>
              <a:rPr kumimoji="1" lang="en-US" altLang="ko-KR" dirty="0"/>
              <a:t>Spanning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Tree)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DE12C-4CDB-4B9B-1BC8-F6E927743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신장</a:t>
            </a:r>
            <a:r>
              <a:rPr kumimoji="1" lang="ko-KR" altLang="en-US" dirty="0"/>
              <a:t> 트리 중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간선의 가중치들의 총합이 가장 작은 것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아래 그래프에서 최소 신장 트리는 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8BF099-6608-278D-1130-BF1645B9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21" y="2886399"/>
            <a:ext cx="5458968" cy="342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80ACD-495F-A93D-5FC3-8BFA408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최소 신장 트리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F96D0-4A70-AF65-3B6E-379E3170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두</a:t>
            </a:r>
            <a:r>
              <a:rPr kumimoji="1" lang="ko-KR" altLang="en-US" dirty="0"/>
              <a:t> 가지 알고리즘이 있음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프림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정점 선택 기반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O(V^2) or O(</a:t>
            </a:r>
            <a:r>
              <a:rPr kumimoji="1" lang="en-US" altLang="ko-KR" sz="2000" dirty="0" err="1"/>
              <a:t>elogV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R" altLang="en-US" dirty="0" err="1"/>
              <a:t>크루스칼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ore-KR" sz="2000" dirty="0"/>
              <a:t>- </a:t>
            </a:r>
            <a:r>
              <a:rPr kumimoji="1" lang="ko-KR" altLang="en-US" sz="2000" dirty="0"/>
              <a:t>간선 선택 기반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ore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O(eloge)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448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A6492-6089-A132-62C7-9D46F0A1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최소 신장 트리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1C659-B7A8-B880-20A8-9D72C631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장</a:t>
            </a:r>
            <a:r>
              <a:rPr kumimoji="1" lang="ko-KR" altLang="en-US" dirty="0"/>
              <a:t>단점이 있다 </a:t>
            </a:r>
            <a:r>
              <a:rPr kumimoji="1" lang="en-US" altLang="ko-KR" dirty="0"/>
              <a:t>!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Sparse Graph -&gt; </a:t>
            </a:r>
            <a:r>
              <a:rPr kumimoji="1" lang="ko-KR" altLang="en-US" dirty="0" err="1"/>
              <a:t>크루스칼이</a:t>
            </a:r>
            <a:r>
              <a:rPr kumimoji="1" lang="ko-KR" altLang="en-US" dirty="0"/>
              <a:t> 효율적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Dense Graph -&gt; 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프림이</a:t>
            </a:r>
            <a:r>
              <a:rPr kumimoji="1" lang="ko-KR" altLang="en-US" dirty="0"/>
              <a:t> 효율적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오늘 배울 것은 </a:t>
            </a:r>
            <a:r>
              <a:rPr kumimoji="1" lang="ko-KR" altLang="en-US" dirty="0" err="1"/>
              <a:t>크루스칼</a:t>
            </a:r>
            <a:r>
              <a:rPr kumimoji="1" lang="ko-KR" altLang="en-US" dirty="0"/>
              <a:t> 알고리즘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65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0DD7A-D883-D284-D578-2089108B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크루스칼</a:t>
            </a:r>
            <a:r>
              <a:rPr kumimoji="1" lang="en-US" altLang="ko-KR" dirty="0"/>
              <a:t>(Kruskal)</a:t>
            </a:r>
            <a:r>
              <a:rPr kumimoji="1" lang="ko-KR" altLang="en-US" dirty="0"/>
              <a:t> 알고리즘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93367-B7A4-855D-1609-BBBED537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모든</a:t>
            </a:r>
            <a:r>
              <a:rPr kumimoji="1" lang="ko-KR" altLang="en-US" sz="2000" dirty="0"/>
              <a:t> 간선을 가중치의 오름차순으로 정렬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가중치가 낮은 간선부터 해당 간선을 그래프에 추가하였을 때 사이클이 생기는 지를 확인</a:t>
            </a:r>
            <a:endParaRPr kumimoji="1" lang="en-US" altLang="ko-KR" sz="2000" dirty="0"/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사이클이 생긴다면 넘어가고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생기지 않는다면 </a:t>
            </a:r>
            <a:r>
              <a:rPr kumimoji="1" lang="en-US" altLang="ko-KR" sz="2000" dirty="0"/>
              <a:t>MST</a:t>
            </a:r>
            <a:r>
              <a:rPr kumimoji="1" lang="ko-KR" altLang="en-US" sz="2000" dirty="0"/>
              <a:t>의 간선으로 판별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880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427</Words>
  <Application>Microsoft Macintosh PowerPoint</Application>
  <PresentationFormat>와이드스크린</PresentationFormat>
  <Paragraphs>105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테마</vt:lpstr>
      <vt:lpstr>   7주차 MST, 위상정렬 </vt:lpstr>
      <vt:lpstr>트리</vt:lpstr>
      <vt:lpstr>PowerPoint 프레젠테이션</vt:lpstr>
      <vt:lpstr>신장 트리(Spanning Tree)</vt:lpstr>
      <vt:lpstr>신장 트리</vt:lpstr>
      <vt:lpstr>최소 신장 트리(Minimum Spanning Tree)</vt:lpstr>
      <vt:lpstr>최소 신장 트리</vt:lpstr>
      <vt:lpstr>최소 신장 트리</vt:lpstr>
      <vt:lpstr>크루스칼(Kruskal) 알고리즘</vt:lpstr>
      <vt:lpstr>PowerPoint 프레젠테이션</vt:lpstr>
      <vt:lpstr>PowerPoint 프레젠테이션</vt:lpstr>
      <vt:lpstr>사이클 확인 ??</vt:lpstr>
      <vt:lpstr>유니온-파인드(Union-Find)</vt:lpstr>
      <vt:lpstr>유니온-파인드 -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위상 정렬</vt:lpstr>
      <vt:lpstr>위상 정렬</vt:lpstr>
      <vt:lpstr>동작 순서</vt:lpstr>
      <vt:lpstr>동작 예시 – 큐 활용</vt:lpstr>
      <vt:lpstr>PowerPoint 프레젠테이션</vt:lpstr>
      <vt:lpstr>PowerPoint 프레젠테이션</vt:lpstr>
      <vt:lpstr>PowerPoint 프레젠테이션</vt:lpstr>
      <vt:lpstr>PowerPoint 프레젠테이션</vt:lpstr>
      <vt:lpstr>위상 정렬 - 초기화</vt:lpstr>
      <vt:lpstr>위상 정렬 - 동작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7주차 MST, 위상정렬 </dc:title>
  <dc:creator>권혁준</dc:creator>
  <cp:lastModifiedBy>권 혁준</cp:lastModifiedBy>
  <cp:revision>2</cp:revision>
  <dcterms:created xsi:type="dcterms:W3CDTF">2023-08-23T08:47:11Z</dcterms:created>
  <dcterms:modified xsi:type="dcterms:W3CDTF">2025-08-29T01:36:29Z</dcterms:modified>
</cp:coreProperties>
</file>