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1FD66BEB-5AED-406D-B017-9E32D6571B50}" type="datetimeFigureOut">
              <a:rPr lang="zh-CN" altLang="en-US" smtClean="0"/>
              <a:t>2014/8/16</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72D1176B-E801-49FE-BD41-0877D978FAF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FD66BEB-5AED-406D-B017-9E32D6571B50}" type="datetimeFigureOut">
              <a:rPr lang="zh-CN" altLang="en-US" smtClean="0"/>
              <a:t>2014/8/16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72D1176B-E801-49FE-BD41-0877D978FA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FD66BEB-5AED-406D-B017-9E32D6571B50}" type="datetimeFigureOut">
              <a:rPr lang="zh-CN" altLang="en-US" smtClean="0"/>
              <a:t>2014/8/16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72D1176B-E801-49FE-BD41-0877D978FAF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FD66BEB-5AED-406D-B017-9E32D6571B50}" type="datetimeFigureOut">
              <a:rPr lang="zh-CN" altLang="en-US" smtClean="0"/>
              <a:t>2014/8/16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D1176B-E801-49FE-BD41-0877D978FAFE}" type="slidenum">
              <a:rPr lang="zh-CN" altLang="en-US" smtClean="0"/>
              <a:t>‹#›</a:t>
            </a:fld>
            <a:endParaRPr lang="zh-CN" altLang="en-US"/>
          </a:p>
        </p:txBody>
      </p:sp>
    </p:spTree>
    <p:extLst>
      <p:ext uri="{BB962C8B-B14F-4D97-AF65-F5344CB8AC3E}">
        <p14:creationId xmlns:p14="http://schemas.microsoft.com/office/powerpoint/2010/main" val="275191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FD66BEB-5AED-406D-B017-9E32D6571B50}" type="datetimeFigureOut">
              <a:rPr lang="zh-CN" altLang="en-US" smtClean="0"/>
              <a:t>2014/8/16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72D1176B-E801-49FE-BD41-0877D978FAFE}"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1FD66BEB-5AED-406D-B017-9E32D6571B50}" type="datetimeFigureOut">
              <a:rPr lang="zh-CN" altLang="en-US" smtClean="0"/>
              <a:t>2014/8/16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72D1176B-E801-49FE-BD41-0877D978FAFE}"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1FD66BEB-5AED-406D-B017-9E32D6571B50}" type="datetimeFigureOut">
              <a:rPr lang="zh-CN" altLang="en-US" smtClean="0"/>
              <a:t>2014/8/16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72D1176B-E801-49FE-BD41-0877D978FAFE}"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1FD66BEB-5AED-406D-B017-9E32D6571B50}" type="datetimeFigureOut">
              <a:rPr lang="zh-CN" altLang="en-US" smtClean="0"/>
              <a:t>2014/8/16</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72D1176B-E801-49FE-BD41-0877D978FAFE}"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1FD66BEB-5AED-406D-B017-9E32D6571B50}" type="datetimeFigureOut">
              <a:rPr lang="zh-CN" altLang="en-US" smtClean="0"/>
              <a:t>2014/8/16</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72D1176B-E801-49FE-BD41-0877D978FAFE}"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1FD66BEB-5AED-406D-B017-9E32D6571B50}" type="datetimeFigureOut">
              <a:rPr lang="zh-CN" altLang="en-US" smtClean="0"/>
              <a:t>2014/8/16</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72D1176B-E801-49FE-BD41-0877D978FA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1FD66BEB-5AED-406D-B017-9E32D6571B50}" type="datetimeFigureOut">
              <a:rPr lang="zh-CN" altLang="en-US" smtClean="0"/>
              <a:t>2014/8/16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72D1176B-E801-49FE-BD41-0877D978FAFE}"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1FD66BEB-5AED-406D-B017-9E32D6571B50}" type="datetimeFigureOut">
              <a:rPr lang="zh-CN" altLang="en-US" smtClean="0"/>
              <a:t>2014/8/16</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72D1176B-E801-49FE-BD41-0877D978FAFE}"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FD66BEB-5AED-406D-B017-9E32D6571B50}" type="datetimeFigureOut">
              <a:rPr lang="zh-CN" altLang="en-US" smtClean="0"/>
              <a:t>2014/8/16</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2D1176B-E801-49FE-BD41-0877D978FAF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黑体"/>
              </a:rPr>
              <a:t>第</a:t>
            </a:r>
            <a:r>
              <a:rPr lang="en-US" altLang="zh-CN" b="1" i="0" u="none" strike="noStrike" kern="1800" baseline="0" smtClean="0">
                <a:latin typeface="Times New Roman"/>
                <a:ea typeface="黑体"/>
              </a:rPr>
              <a:t>1</a:t>
            </a:r>
            <a:r>
              <a:rPr lang="zh-CN" altLang="en-US" b="0" i="0" u="none" strike="noStrike" kern="1800" baseline="0" smtClean="0">
                <a:latin typeface="Times New Roman"/>
                <a:ea typeface="黑体"/>
              </a:rPr>
              <a:t>章  </a:t>
            </a:r>
            <a:r>
              <a:rPr lang="en-US" altLang="zh-CN" b="1" i="0" u="none" strike="noStrike" kern="1800" baseline="0" smtClean="0">
                <a:latin typeface="Times New Roman"/>
                <a:ea typeface="黑体"/>
              </a:rPr>
              <a:t>Linux</a:t>
            </a:r>
            <a:r>
              <a:rPr lang="zh-CN" altLang="en-US" b="0" i="0" u="none" strike="noStrike" kern="1800" baseline="0" smtClean="0">
                <a:latin typeface="Times New Roman"/>
                <a:ea typeface="黑体"/>
              </a:rPr>
              <a:t>操作系统概述</a:t>
            </a:r>
          </a:p>
        </p:txBody>
      </p:sp>
      <p:sp>
        <p:nvSpPr>
          <p:cNvPr id="3" name="文本占位符 2"/>
          <p:cNvSpPr>
            <a:spLocks noGrp="1"/>
          </p:cNvSpPr>
          <p:nvPr>
            <p:ph type="body" idx="1"/>
          </p:nvPr>
        </p:nvSpPr>
        <p:spPr/>
        <p:txBody>
          <a:bodyPr/>
          <a:lstStyle/>
          <a:p>
            <a:r>
              <a:rPr lang="en-US" altLang="zh-CN"/>
              <a:t>1.1  Linux</a:t>
            </a:r>
            <a:r>
              <a:rPr lang="zh-CN" altLang="en-US"/>
              <a:t>发展</a:t>
            </a:r>
            <a:r>
              <a:rPr lang="zh-CN" altLang="en-US" smtClean="0"/>
              <a:t>历史</a:t>
            </a:r>
            <a:endParaRPr lang="en-US" altLang="zh-CN" smtClean="0"/>
          </a:p>
          <a:p>
            <a:r>
              <a:rPr lang="en-US" altLang="zh-CN"/>
              <a:t>1.2  Linux</a:t>
            </a:r>
            <a:r>
              <a:rPr lang="zh-CN" altLang="en-US"/>
              <a:t>的</a:t>
            </a:r>
            <a:r>
              <a:rPr lang="zh-CN" altLang="en-US"/>
              <a:t>发展</a:t>
            </a:r>
            <a:r>
              <a:rPr lang="zh-CN" altLang="en-US" smtClean="0"/>
              <a:t>要素</a:t>
            </a:r>
            <a:endParaRPr lang="en-US" altLang="zh-CN" smtClean="0"/>
          </a:p>
          <a:p>
            <a:r>
              <a:rPr lang="en-US" altLang="zh-CN"/>
              <a:t>1.3  Linux</a:t>
            </a:r>
            <a:r>
              <a:rPr lang="zh-CN" altLang="en-US"/>
              <a:t>与</a:t>
            </a:r>
            <a:r>
              <a:rPr lang="en-US" altLang="zh-CN"/>
              <a:t>UNIX</a:t>
            </a:r>
            <a:r>
              <a:rPr lang="zh-CN" altLang="en-US"/>
              <a:t>的</a:t>
            </a:r>
            <a:r>
              <a:rPr lang="zh-CN" altLang="en-US" smtClean="0"/>
              <a:t>异同</a:t>
            </a:r>
            <a:endParaRPr lang="en-US" altLang="zh-CN" smtClean="0"/>
          </a:p>
          <a:p>
            <a:r>
              <a:rPr lang="en-US" altLang="zh-CN"/>
              <a:t>1.4  </a:t>
            </a:r>
            <a:r>
              <a:rPr lang="zh-CN" altLang="en-US"/>
              <a:t>操作系统类型选择和内核版本</a:t>
            </a:r>
            <a:r>
              <a:rPr lang="zh-CN" altLang="en-US"/>
              <a:t>的</a:t>
            </a:r>
            <a:r>
              <a:rPr lang="zh-CN" altLang="en-US" smtClean="0"/>
              <a:t>选择</a:t>
            </a:r>
            <a:endParaRPr lang="en-US" altLang="zh-CN" smtClean="0"/>
          </a:p>
          <a:p>
            <a:r>
              <a:rPr lang="en-US" altLang="zh-CN"/>
              <a:t>1.5  Linux</a:t>
            </a:r>
            <a:r>
              <a:rPr lang="zh-CN" altLang="en-US"/>
              <a:t>的</a:t>
            </a:r>
            <a:r>
              <a:rPr lang="zh-CN" altLang="en-US"/>
              <a:t>系统</a:t>
            </a:r>
            <a:r>
              <a:rPr lang="zh-CN" altLang="en-US" smtClean="0"/>
              <a:t>架构</a:t>
            </a:r>
            <a:endParaRPr lang="en-US" altLang="zh-CN" smtClean="0"/>
          </a:p>
          <a:p>
            <a:r>
              <a:rPr lang="en-US" altLang="zh-CN"/>
              <a:t>1.6  GNU</a:t>
            </a:r>
            <a:r>
              <a:rPr lang="zh-CN" altLang="en-US"/>
              <a:t>通用公共许可证</a:t>
            </a:r>
          </a:p>
        </p:txBody>
      </p:sp>
    </p:spTree>
    <p:extLst>
      <p:ext uri="{BB962C8B-B14F-4D97-AF65-F5344CB8AC3E}">
        <p14:creationId xmlns:p14="http://schemas.microsoft.com/office/powerpoint/2010/main" val="2978640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1.4  </a:t>
            </a:r>
            <a:r>
              <a:rPr lang="zh-CN" altLang="en-US" b="0" i="0" u="none" strike="noStrike" kern="1800" baseline="0" smtClean="0">
                <a:latin typeface="Times New Roman"/>
                <a:ea typeface="黑体"/>
              </a:rPr>
              <a:t>操作系统类型选择和内核版本的选择</a:t>
            </a:r>
          </a:p>
        </p:txBody>
      </p:sp>
      <p:sp>
        <p:nvSpPr>
          <p:cNvPr id="3" name="文本占位符 2"/>
          <p:cNvSpPr>
            <a:spLocks noGrp="1"/>
          </p:cNvSpPr>
          <p:nvPr>
            <p:ph type="body" idx="1"/>
          </p:nvPr>
        </p:nvSpPr>
        <p:spPr/>
        <p:txBody>
          <a:bodyPr/>
          <a:lstStyle/>
          <a:p>
            <a:r>
              <a:rPr lang="en-US" altLang="zh-CN"/>
              <a:t>1.4.1  </a:t>
            </a:r>
            <a:r>
              <a:rPr lang="zh-CN" altLang="en-US"/>
              <a:t>常见的不同公司发行的</a:t>
            </a:r>
            <a:r>
              <a:rPr lang="en-US" altLang="zh-CN"/>
              <a:t>Linux</a:t>
            </a:r>
            <a:r>
              <a:rPr lang="zh-CN" altLang="en-US" smtClean="0"/>
              <a:t>异同</a:t>
            </a:r>
            <a:endParaRPr lang="en-US" altLang="zh-CN" smtClean="0"/>
          </a:p>
          <a:p>
            <a:r>
              <a:rPr lang="en-US" altLang="zh-CN"/>
              <a:t>1.4.2  </a:t>
            </a:r>
            <a:r>
              <a:rPr lang="zh-CN" altLang="en-US"/>
              <a:t>内核版本的选择</a:t>
            </a:r>
          </a:p>
        </p:txBody>
      </p:sp>
    </p:spTree>
    <p:extLst>
      <p:ext uri="{BB962C8B-B14F-4D97-AF65-F5344CB8AC3E}">
        <p14:creationId xmlns:p14="http://schemas.microsoft.com/office/powerpoint/2010/main" val="1326698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1.4.1  </a:t>
            </a:r>
            <a:r>
              <a:rPr lang="zh-CN" altLang="en-US" b="0" i="0" u="none" strike="noStrike" kern="1800" baseline="0" smtClean="0">
                <a:latin typeface="Times New Roman"/>
                <a:ea typeface="黑体"/>
              </a:rPr>
              <a:t>常见的不同公司发行的</a:t>
            </a:r>
            <a:r>
              <a:rPr lang="en-US" altLang="zh-CN" b="0" i="0" u="none" strike="noStrike" kern="1800" baseline="0" smtClean="0">
                <a:latin typeface="Times New Roman"/>
                <a:ea typeface="黑体"/>
              </a:rPr>
              <a:t>Linux</a:t>
            </a:r>
            <a:r>
              <a:rPr lang="zh-CN" altLang="en-US" b="0" i="0" u="none" strike="noStrike" kern="1800" baseline="0" smtClean="0">
                <a:latin typeface="Times New Roman"/>
                <a:ea typeface="黑体"/>
              </a:rPr>
              <a:t>异同</a:t>
            </a:r>
          </a:p>
        </p:txBody>
      </p:sp>
      <p:graphicFrame>
        <p:nvGraphicFramePr>
          <p:cNvPr id="4" name="表格 3"/>
          <p:cNvGraphicFramePr>
            <a:graphicFrameLocks noGrp="1"/>
          </p:cNvGraphicFramePr>
          <p:nvPr>
            <p:extLst>
              <p:ext uri="{D42A27DB-BD31-4B8C-83A1-F6EECF244321}">
                <p14:modId xmlns:p14="http://schemas.microsoft.com/office/powerpoint/2010/main" val="3859658626"/>
              </p:ext>
            </p:extLst>
          </p:nvPr>
        </p:nvGraphicFramePr>
        <p:xfrm>
          <a:off x="323528" y="1916832"/>
          <a:ext cx="8000817" cy="3312365"/>
        </p:xfrm>
        <a:graphic>
          <a:graphicData uri="http://schemas.openxmlformats.org/drawingml/2006/table">
            <a:tbl>
              <a:tblPr>
                <a:tableStyleId>{5C22544A-7EE6-4342-B048-85BDC9FD1C3A}</a:tableStyleId>
              </a:tblPr>
              <a:tblGrid>
                <a:gridCol w="1374540"/>
                <a:gridCol w="2153852"/>
                <a:gridCol w="1296144"/>
                <a:gridCol w="3176281"/>
              </a:tblGrid>
              <a:tr h="329241">
                <a:tc>
                  <a:txBody>
                    <a:bodyPr/>
                    <a:lstStyle/>
                    <a:p>
                      <a:pPr algn="just">
                        <a:lnSpc>
                          <a:spcPts val="1350"/>
                        </a:lnSpc>
                        <a:spcAft>
                          <a:spcPts val="100"/>
                        </a:spcAft>
                      </a:pPr>
                      <a:r>
                        <a:rPr lang="zh-CN" sz="1400">
                          <a:effectLst/>
                        </a:rPr>
                        <a:t>版本名称</a:t>
                      </a:r>
                      <a:endParaRPr lang="zh-CN" sz="1400">
                        <a:effectLst/>
                        <a:latin typeface="Times New Roman"/>
                        <a:ea typeface="宋体"/>
                      </a:endParaRPr>
                    </a:p>
                  </a:txBody>
                  <a:tcPr marL="68580" marR="68580" marT="0" marB="0" anchor="ctr"/>
                </a:tc>
                <a:tc>
                  <a:txBody>
                    <a:bodyPr/>
                    <a:lstStyle/>
                    <a:p>
                      <a:pPr algn="ctr">
                        <a:lnSpc>
                          <a:spcPts val="1350"/>
                        </a:lnSpc>
                        <a:spcAft>
                          <a:spcPts val="100"/>
                        </a:spcAft>
                      </a:pPr>
                      <a:r>
                        <a:rPr lang="zh-CN" sz="1400">
                          <a:effectLst/>
                        </a:rPr>
                        <a:t>网</a:t>
                      </a:r>
                      <a:r>
                        <a:rPr lang="en-US" sz="1400">
                          <a:effectLst/>
                        </a:rPr>
                        <a:t>    </a:t>
                      </a:r>
                      <a:r>
                        <a:rPr lang="zh-CN" sz="1400">
                          <a:effectLst/>
                        </a:rPr>
                        <a:t>址</a:t>
                      </a:r>
                      <a:endParaRPr lang="zh-CN" sz="1400">
                        <a:effectLst/>
                        <a:latin typeface="Times New Roman"/>
                        <a:ea typeface="宋体"/>
                      </a:endParaRPr>
                    </a:p>
                  </a:txBody>
                  <a:tcPr marL="68580" marR="68580" marT="0" marB="0" anchor="ctr"/>
                </a:tc>
                <a:tc>
                  <a:txBody>
                    <a:bodyPr/>
                    <a:lstStyle/>
                    <a:p>
                      <a:pPr algn="ctr">
                        <a:lnSpc>
                          <a:spcPts val="1350"/>
                        </a:lnSpc>
                        <a:spcAft>
                          <a:spcPts val="100"/>
                        </a:spcAft>
                      </a:pPr>
                      <a:r>
                        <a:rPr lang="zh-CN" sz="1400">
                          <a:effectLst/>
                        </a:rPr>
                        <a:t>特</a:t>
                      </a:r>
                      <a:r>
                        <a:rPr lang="en-US" sz="1400">
                          <a:effectLst/>
                        </a:rPr>
                        <a:t>    </a:t>
                      </a:r>
                      <a:r>
                        <a:rPr lang="zh-CN" sz="1400">
                          <a:effectLst/>
                        </a:rPr>
                        <a:t>点</a:t>
                      </a:r>
                      <a:endParaRPr lang="zh-CN" sz="1400">
                        <a:effectLst/>
                        <a:latin typeface="Times New Roman"/>
                        <a:ea typeface="宋体"/>
                      </a:endParaRPr>
                    </a:p>
                  </a:txBody>
                  <a:tcPr marL="68580" marR="68580" marT="0" marB="0" anchor="ctr"/>
                </a:tc>
                <a:tc>
                  <a:txBody>
                    <a:bodyPr/>
                    <a:lstStyle/>
                    <a:p>
                      <a:pPr algn="ctr">
                        <a:lnSpc>
                          <a:spcPts val="1350"/>
                        </a:lnSpc>
                        <a:spcAft>
                          <a:spcPts val="100"/>
                        </a:spcAft>
                      </a:pPr>
                      <a:r>
                        <a:rPr lang="zh-CN" sz="1400">
                          <a:effectLst/>
                        </a:rPr>
                        <a:t>软件包管理器</a:t>
                      </a:r>
                      <a:endParaRPr lang="zh-CN" sz="1400">
                        <a:effectLst/>
                        <a:latin typeface="Times New Roman"/>
                        <a:ea typeface="宋体"/>
                      </a:endParaRPr>
                    </a:p>
                  </a:txBody>
                  <a:tcPr marL="68580" marR="68580" marT="0" marB="0" anchor="ctr"/>
                </a:tc>
              </a:tr>
              <a:tr h="329241">
                <a:tc>
                  <a:txBody>
                    <a:bodyPr/>
                    <a:lstStyle/>
                    <a:p>
                      <a:pPr algn="just">
                        <a:lnSpc>
                          <a:spcPts val="1350"/>
                        </a:lnSpc>
                        <a:spcAft>
                          <a:spcPts val="100"/>
                        </a:spcAft>
                      </a:pPr>
                      <a:r>
                        <a:rPr lang="en-US" sz="1400">
                          <a:effectLst/>
                        </a:rPr>
                        <a:t>Debian Linux</a:t>
                      </a:r>
                      <a:endParaRPr lang="zh-CN" sz="1400">
                        <a:effectLst/>
                        <a:latin typeface="Times New Roman"/>
                        <a:ea typeface="宋体"/>
                      </a:endParaRPr>
                    </a:p>
                  </a:txBody>
                  <a:tcPr marL="68580" marR="68580" marT="0" marB="0" anchor="ctr"/>
                </a:tc>
                <a:tc>
                  <a:txBody>
                    <a:bodyPr/>
                    <a:lstStyle/>
                    <a:p>
                      <a:pPr algn="just">
                        <a:lnSpc>
                          <a:spcPts val="1350"/>
                        </a:lnSpc>
                        <a:spcAft>
                          <a:spcPts val="100"/>
                        </a:spcAft>
                      </a:pPr>
                      <a:r>
                        <a:rPr lang="en-US" sz="1400">
                          <a:effectLst/>
                        </a:rPr>
                        <a:t>www.debian.org</a:t>
                      </a:r>
                      <a:endParaRPr lang="zh-CN" sz="1400">
                        <a:effectLst/>
                        <a:latin typeface="Times New Roman"/>
                        <a:ea typeface="宋体"/>
                      </a:endParaRPr>
                    </a:p>
                  </a:txBody>
                  <a:tcPr marL="68580" marR="68580" marT="0" marB="0" anchor="ctr"/>
                </a:tc>
                <a:tc>
                  <a:txBody>
                    <a:bodyPr/>
                    <a:lstStyle/>
                    <a:p>
                      <a:pPr algn="just">
                        <a:lnSpc>
                          <a:spcPts val="1350"/>
                        </a:lnSpc>
                        <a:spcAft>
                          <a:spcPts val="100"/>
                        </a:spcAft>
                      </a:pPr>
                      <a:r>
                        <a:rPr lang="en-US" sz="1400">
                          <a:effectLst/>
                        </a:rPr>
                        <a:t> </a:t>
                      </a:r>
                      <a:endParaRPr lang="zh-CN" sz="1400">
                        <a:effectLst/>
                        <a:latin typeface="Times New Roman"/>
                        <a:ea typeface="宋体"/>
                      </a:endParaRPr>
                    </a:p>
                  </a:txBody>
                  <a:tcPr marL="68580" marR="68580" marT="0" marB="0" anchor="ctr"/>
                </a:tc>
                <a:tc>
                  <a:txBody>
                    <a:bodyPr/>
                    <a:lstStyle/>
                    <a:p>
                      <a:pPr algn="just">
                        <a:lnSpc>
                          <a:spcPts val="1350"/>
                        </a:lnSpc>
                        <a:spcAft>
                          <a:spcPts val="100"/>
                        </a:spcAft>
                      </a:pPr>
                      <a:r>
                        <a:rPr lang="en-US" sz="1400">
                          <a:effectLst/>
                        </a:rPr>
                        <a:t>apt</a:t>
                      </a:r>
                      <a:endParaRPr lang="zh-CN" sz="1400">
                        <a:effectLst/>
                        <a:latin typeface="Times New Roman"/>
                        <a:ea typeface="宋体"/>
                      </a:endParaRPr>
                    </a:p>
                  </a:txBody>
                  <a:tcPr marL="68580" marR="68580" marT="0" marB="0" anchor="ctr"/>
                </a:tc>
              </a:tr>
              <a:tr h="329241">
                <a:tc>
                  <a:txBody>
                    <a:bodyPr/>
                    <a:lstStyle/>
                    <a:p>
                      <a:pPr algn="just">
                        <a:lnSpc>
                          <a:spcPts val="1350"/>
                        </a:lnSpc>
                        <a:spcAft>
                          <a:spcPts val="100"/>
                        </a:spcAft>
                      </a:pPr>
                      <a:r>
                        <a:rPr lang="en-US" sz="1400">
                          <a:effectLst/>
                        </a:rPr>
                        <a:t>Fedora Core</a:t>
                      </a:r>
                      <a:endParaRPr lang="zh-CN" sz="1400">
                        <a:effectLst/>
                        <a:latin typeface="Times New Roman"/>
                        <a:ea typeface="宋体"/>
                      </a:endParaRPr>
                    </a:p>
                  </a:txBody>
                  <a:tcPr marL="68580" marR="68580" marT="0" marB="0" anchor="ctr"/>
                </a:tc>
                <a:tc>
                  <a:txBody>
                    <a:bodyPr/>
                    <a:lstStyle/>
                    <a:p>
                      <a:pPr algn="just">
                        <a:lnSpc>
                          <a:spcPts val="1350"/>
                        </a:lnSpc>
                        <a:spcAft>
                          <a:spcPts val="100"/>
                        </a:spcAft>
                      </a:pPr>
                      <a:r>
                        <a:rPr lang="en-US" sz="1400">
                          <a:effectLst/>
                        </a:rPr>
                        <a:t>www.redhat.com</a:t>
                      </a:r>
                      <a:endParaRPr lang="zh-CN" sz="1400">
                        <a:effectLst/>
                        <a:latin typeface="Times New Roman"/>
                        <a:ea typeface="宋体"/>
                      </a:endParaRPr>
                    </a:p>
                  </a:txBody>
                  <a:tcPr marL="68580" marR="68580" marT="0" marB="0" anchor="ctr"/>
                </a:tc>
                <a:tc>
                  <a:txBody>
                    <a:bodyPr/>
                    <a:lstStyle/>
                    <a:p>
                      <a:pPr algn="just">
                        <a:lnSpc>
                          <a:spcPts val="1350"/>
                        </a:lnSpc>
                        <a:spcAft>
                          <a:spcPts val="100"/>
                        </a:spcAft>
                      </a:pPr>
                      <a:r>
                        <a:rPr lang="en-US" sz="1400">
                          <a:effectLst/>
                        </a:rPr>
                        <a:t> </a:t>
                      </a:r>
                      <a:endParaRPr lang="zh-CN" sz="1400">
                        <a:effectLst/>
                        <a:latin typeface="Times New Roman"/>
                        <a:ea typeface="宋体"/>
                      </a:endParaRPr>
                    </a:p>
                  </a:txBody>
                  <a:tcPr marL="68580" marR="68580" marT="0" marB="0" anchor="ctr"/>
                </a:tc>
                <a:tc>
                  <a:txBody>
                    <a:bodyPr/>
                    <a:lstStyle/>
                    <a:p>
                      <a:pPr algn="just">
                        <a:lnSpc>
                          <a:spcPts val="1350"/>
                        </a:lnSpc>
                        <a:spcAft>
                          <a:spcPts val="100"/>
                        </a:spcAft>
                      </a:pPr>
                      <a:r>
                        <a:rPr lang="en-US" sz="1400">
                          <a:effectLst/>
                        </a:rPr>
                        <a:t>up2date</a:t>
                      </a:r>
                      <a:r>
                        <a:rPr lang="zh-CN" sz="1400">
                          <a:effectLst/>
                        </a:rPr>
                        <a:t>（</a:t>
                      </a:r>
                      <a:r>
                        <a:rPr lang="en-US" sz="1400">
                          <a:effectLst/>
                        </a:rPr>
                        <a:t>rpm)</a:t>
                      </a:r>
                      <a:r>
                        <a:rPr lang="zh-CN" sz="1400">
                          <a:effectLst/>
                        </a:rPr>
                        <a:t>， </a:t>
                      </a:r>
                      <a:r>
                        <a:rPr lang="en-US" sz="1400">
                          <a:effectLst/>
                        </a:rPr>
                        <a:t>yum</a:t>
                      </a:r>
                      <a:r>
                        <a:rPr lang="zh-CN" sz="1400">
                          <a:effectLst/>
                        </a:rPr>
                        <a:t>（</a:t>
                      </a:r>
                      <a:r>
                        <a:rPr lang="en-US" sz="1400">
                          <a:effectLst/>
                        </a:rPr>
                        <a:t>rpm</a:t>
                      </a:r>
                      <a:r>
                        <a:rPr lang="zh-CN" sz="1400">
                          <a:effectLst/>
                        </a:rPr>
                        <a:t>）</a:t>
                      </a:r>
                      <a:endParaRPr lang="zh-CN" sz="1400">
                        <a:effectLst/>
                        <a:latin typeface="Times New Roman"/>
                        <a:ea typeface="宋体"/>
                      </a:endParaRPr>
                    </a:p>
                  </a:txBody>
                  <a:tcPr marL="68580" marR="68580" marT="0" marB="0" anchor="ctr"/>
                </a:tc>
              </a:tr>
              <a:tr h="329241">
                <a:tc>
                  <a:txBody>
                    <a:bodyPr/>
                    <a:lstStyle/>
                    <a:p>
                      <a:pPr algn="just">
                        <a:lnSpc>
                          <a:spcPts val="1350"/>
                        </a:lnSpc>
                        <a:spcAft>
                          <a:spcPts val="100"/>
                        </a:spcAft>
                      </a:pPr>
                      <a:r>
                        <a:rPr lang="en-US" sz="1400">
                          <a:effectLst/>
                        </a:rPr>
                        <a:t>CentOS</a:t>
                      </a:r>
                      <a:endParaRPr lang="zh-CN" sz="1400">
                        <a:effectLst/>
                        <a:latin typeface="Times New Roman"/>
                        <a:ea typeface="宋体"/>
                      </a:endParaRPr>
                    </a:p>
                  </a:txBody>
                  <a:tcPr marL="68580" marR="68580" marT="0" marB="0" anchor="ctr"/>
                </a:tc>
                <a:tc>
                  <a:txBody>
                    <a:bodyPr/>
                    <a:lstStyle/>
                    <a:p>
                      <a:pPr algn="just">
                        <a:lnSpc>
                          <a:spcPts val="1350"/>
                        </a:lnSpc>
                        <a:spcAft>
                          <a:spcPts val="100"/>
                        </a:spcAft>
                      </a:pPr>
                      <a:r>
                        <a:rPr lang="en-US" sz="1400">
                          <a:effectLst/>
                        </a:rPr>
                        <a:t>www.centos.org</a:t>
                      </a:r>
                      <a:endParaRPr lang="zh-CN" sz="1400">
                        <a:effectLst/>
                        <a:latin typeface="Times New Roman"/>
                        <a:ea typeface="宋体"/>
                      </a:endParaRPr>
                    </a:p>
                  </a:txBody>
                  <a:tcPr marL="68580" marR="68580" marT="0" marB="0" anchor="ctr"/>
                </a:tc>
                <a:tc>
                  <a:txBody>
                    <a:bodyPr/>
                    <a:lstStyle/>
                    <a:p>
                      <a:pPr algn="just">
                        <a:lnSpc>
                          <a:spcPts val="1350"/>
                        </a:lnSpc>
                        <a:spcAft>
                          <a:spcPts val="100"/>
                        </a:spcAft>
                      </a:pPr>
                      <a:r>
                        <a:rPr lang="en-US" sz="1400">
                          <a:effectLst/>
                        </a:rPr>
                        <a:t> </a:t>
                      </a:r>
                      <a:endParaRPr lang="zh-CN" sz="1400">
                        <a:effectLst/>
                        <a:latin typeface="Times New Roman"/>
                        <a:ea typeface="宋体"/>
                      </a:endParaRPr>
                    </a:p>
                  </a:txBody>
                  <a:tcPr marL="68580" marR="68580" marT="0" marB="0" anchor="ctr"/>
                </a:tc>
                <a:tc>
                  <a:txBody>
                    <a:bodyPr/>
                    <a:lstStyle/>
                    <a:p>
                      <a:pPr algn="just">
                        <a:lnSpc>
                          <a:spcPts val="1350"/>
                        </a:lnSpc>
                        <a:spcAft>
                          <a:spcPts val="100"/>
                        </a:spcAft>
                      </a:pPr>
                      <a:r>
                        <a:rPr lang="en-US" sz="1400">
                          <a:effectLst/>
                        </a:rPr>
                        <a:t>rpm</a:t>
                      </a:r>
                      <a:endParaRPr lang="zh-CN" sz="1400">
                        <a:effectLst/>
                        <a:latin typeface="Times New Roman"/>
                        <a:ea typeface="宋体"/>
                      </a:endParaRPr>
                    </a:p>
                  </a:txBody>
                  <a:tcPr marL="68580" marR="68580" marT="0" marB="0" anchor="ctr"/>
                </a:tc>
              </a:tr>
              <a:tr h="678437">
                <a:tc>
                  <a:txBody>
                    <a:bodyPr/>
                    <a:lstStyle/>
                    <a:p>
                      <a:pPr algn="just">
                        <a:lnSpc>
                          <a:spcPts val="1350"/>
                        </a:lnSpc>
                        <a:spcAft>
                          <a:spcPts val="100"/>
                        </a:spcAft>
                      </a:pPr>
                      <a:r>
                        <a:rPr lang="en-US" sz="1400">
                          <a:effectLst/>
                        </a:rPr>
                        <a:t>SUSE Linux</a:t>
                      </a:r>
                      <a:endParaRPr lang="zh-CN" sz="1400">
                        <a:effectLst/>
                        <a:latin typeface="Times New Roman"/>
                        <a:ea typeface="宋体"/>
                      </a:endParaRPr>
                    </a:p>
                  </a:txBody>
                  <a:tcPr marL="68580" marR="68580" marT="0" marB="0" anchor="ctr"/>
                </a:tc>
                <a:tc>
                  <a:txBody>
                    <a:bodyPr/>
                    <a:lstStyle/>
                    <a:p>
                      <a:pPr algn="just">
                        <a:lnSpc>
                          <a:spcPts val="1350"/>
                        </a:lnSpc>
                        <a:spcAft>
                          <a:spcPts val="100"/>
                        </a:spcAft>
                      </a:pPr>
                      <a:r>
                        <a:rPr lang="en-US" sz="1400">
                          <a:effectLst/>
                        </a:rPr>
                        <a:t>www.suse.com</a:t>
                      </a:r>
                      <a:endParaRPr lang="zh-CN" sz="1400">
                        <a:effectLst/>
                        <a:latin typeface="Times New Roman"/>
                        <a:ea typeface="宋体"/>
                      </a:endParaRPr>
                    </a:p>
                  </a:txBody>
                  <a:tcPr marL="68580" marR="68580" marT="0" marB="0" anchor="ctr"/>
                </a:tc>
                <a:tc>
                  <a:txBody>
                    <a:bodyPr/>
                    <a:lstStyle/>
                    <a:p>
                      <a:pPr algn="just">
                        <a:lnSpc>
                          <a:spcPts val="1350"/>
                        </a:lnSpc>
                        <a:spcAft>
                          <a:spcPts val="100"/>
                        </a:spcAft>
                      </a:pPr>
                      <a:r>
                        <a:rPr lang="en-US" sz="1400">
                          <a:effectLst/>
                        </a:rPr>
                        <a:t> </a:t>
                      </a:r>
                      <a:endParaRPr lang="zh-CN" sz="1400">
                        <a:effectLst/>
                        <a:latin typeface="Times New Roman"/>
                        <a:ea typeface="宋体"/>
                      </a:endParaRPr>
                    </a:p>
                  </a:txBody>
                  <a:tcPr marL="68580" marR="68580" marT="0" marB="0" anchor="ctr"/>
                </a:tc>
                <a:tc>
                  <a:txBody>
                    <a:bodyPr/>
                    <a:lstStyle/>
                    <a:p>
                      <a:pPr algn="just">
                        <a:lnSpc>
                          <a:spcPts val="1350"/>
                        </a:lnSpc>
                        <a:spcAft>
                          <a:spcPts val="100"/>
                        </a:spcAft>
                      </a:pPr>
                      <a:r>
                        <a:rPr lang="en-US" sz="1400">
                          <a:effectLst/>
                        </a:rPr>
                        <a:t>YaST</a:t>
                      </a:r>
                      <a:r>
                        <a:rPr lang="zh-CN" sz="1400">
                          <a:effectLst/>
                        </a:rPr>
                        <a:t>（</a:t>
                      </a:r>
                      <a:r>
                        <a:rPr lang="en-US" sz="1400">
                          <a:effectLst/>
                        </a:rPr>
                        <a:t>rpm</a:t>
                      </a:r>
                      <a:r>
                        <a:rPr lang="zh-CN" sz="1400">
                          <a:effectLst/>
                        </a:rPr>
                        <a:t>），第三方</a:t>
                      </a:r>
                      <a:r>
                        <a:rPr lang="en-US" sz="1400">
                          <a:effectLst/>
                        </a:rPr>
                        <a:t>apt</a:t>
                      </a:r>
                      <a:r>
                        <a:rPr lang="zh-CN" sz="1400">
                          <a:effectLst/>
                        </a:rPr>
                        <a:t>（</a:t>
                      </a:r>
                      <a:r>
                        <a:rPr lang="en-US" sz="1400">
                          <a:effectLst/>
                        </a:rPr>
                        <a:t>rpm</a:t>
                      </a:r>
                      <a:r>
                        <a:rPr lang="zh-CN" sz="1400">
                          <a:effectLst/>
                        </a:rPr>
                        <a:t>）软件库（</a:t>
                      </a:r>
                      <a:r>
                        <a:rPr lang="en-US" sz="1400">
                          <a:effectLst/>
                        </a:rPr>
                        <a:t>repository</a:t>
                      </a:r>
                      <a:r>
                        <a:rPr lang="zh-CN" sz="1400">
                          <a:effectLst/>
                        </a:rPr>
                        <a:t>）</a:t>
                      </a:r>
                      <a:endParaRPr lang="zh-CN" sz="1400">
                        <a:effectLst/>
                        <a:latin typeface="Times New Roman"/>
                        <a:ea typeface="宋体"/>
                      </a:endParaRPr>
                    </a:p>
                  </a:txBody>
                  <a:tcPr marL="68580" marR="68580" marT="0" marB="0" anchor="ctr"/>
                </a:tc>
              </a:tr>
              <a:tr h="329241">
                <a:tc>
                  <a:txBody>
                    <a:bodyPr/>
                    <a:lstStyle/>
                    <a:p>
                      <a:pPr algn="just">
                        <a:lnSpc>
                          <a:spcPts val="1350"/>
                        </a:lnSpc>
                        <a:spcAft>
                          <a:spcPts val="100"/>
                        </a:spcAft>
                      </a:pPr>
                      <a:r>
                        <a:rPr lang="en-US" sz="1400">
                          <a:effectLst/>
                        </a:rPr>
                        <a:t>Mandriva</a:t>
                      </a:r>
                      <a:endParaRPr lang="zh-CN" sz="1400">
                        <a:effectLst/>
                        <a:latin typeface="Times New Roman"/>
                        <a:ea typeface="宋体"/>
                      </a:endParaRPr>
                    </a:p>
                  </a:txBody>
                  <a:tcPr marL="68580" marR="68580" marT="0" marB="0" anchor="ctr"/>
                </a:tc>
                <a:tc>
                  <a:txBody>
                    <a:bodyPr/>
                    <a:lstStyle/>
                    <a:p>
                      <a:pPr algn="just">
                        <a:lnSpc>
                          <a:spcPts val="1350"/>
                        </a:lnSpc>
                        <a:spcAft>
                          <a:spcPts val="100"/>
                        </a:spcAft>
                      </a:pPr>
                      <a:r>
                        <a:rPr lang="en-US" sz="1400">
                          <a:effectLst/>
                        </a:rPr>
                        <a:t>www.mandriva.com</a:t>
                      </a:r>
                      <a:endParaRPr lang="zh-CN" sz="1400">
                        <a:effectLst/>
                        <a:latin typeface="Times New Roman"/>
                        <a:ea typeface="宋体"/>
                      </a:endParaRPr>
                    </a:p>
                  </a:txBody>
                  <a:tcPr marL="68580" marR="68580" marT="0" marB="0" anchor="ctr"/>
                </a:tc>
                <a:tc>
                  <a:txBody>
                    <a:bodyPr/>
                    <a:lstStyle/>
                    <a:p>
                      <a:pPr algn="just">
                        <a:lnSpc>
                          <a:spcPts val="1350"/>
                        </a:lnSpc>
                        <a:spcAft>
                          <a:spcPts val="100"/>
                        </a:spcAft>
                      </a:pPr>
                      <a:r>
                        <a:rPr lang="en-US" sz="1400">
                          <a:effectLst/>
                        </a:rPr>
                        <a:t> </a:t>
                      </a:r>
                      <a:endParaRPr lang="zh-CN" sz="1400">
                        <a:effectLst/>
                        <a:latin typeface="Times New Roman"/>
                        <a:ea typeface="宋体"/>
                      </a:endParaRPr>
                    </a:p>
                  </a:txBody>
                  <a:tcPr marL="68580" marR="68580" marT="0" marB="0" anchor="ctr"/>
                </a:tc>
                <a:tc>
                  <a:txBody>
                    <a:bodyPr/>
                    <a:lstStyle/>
                    <a:p>
                      <a:pPr algn="just">
                        <a:lnSpc>
                          <a:spcPts val="1350"/>
                        </a:lnSpc>
                        <a:spcAft>
                          <a:spcPts val="100"/>
                        </a:spcAft>
                      </a:pPr>
                      <a:r>
                        <a:rPr lang="en-US" sz="1400">
                          <a:effectLst/>
                        </a:rPr>
                        <a:t>rpm</a:t>
                      </a:r>
                      <a:endParaRPr lang="zh-CN" sz="1400">
                        <a:effectLst/>
                        <a:latin typeface="Times New Roman"/>
                        <a:ea typeface="宋体"/>
                      </a:endParaRPr>
                    </a:p>
                  </a:txBody>
                  <a:tcPr marL="68580" marR="68580" marT="0" marB="0" anchor="ctr"/>
                </a:tc>
              </a:tr>
              <a:tr h="329241">
                <a:tc>
                  <a:txBody>
                    <a:bodyPr/>
                    <a:lstStyle/>
                    <a:p>
                      <a:pPr algn="just">
                        <a:lnSpc>
                          <a:spcPts val="1350"/>
                        </a:lnSpc>
                        <a:spcAft>
                          <a:spcPts val="100"/>
                        </a:spcAft>
                      </a:pPr>
                      <a:r>
                        <a:rPr lang="en-US" sz="1400">
                          <a:effectLst/>
                        </a:rPr>
                        <a:t>KNOPPIX</a:t>
                      </a:r>
                      <a:endParaRPr lang="zh-CN" sz="1400">
                        <a:effectLst/>
                        <a:latin typeface="Times New Roman"/>
                        <a:ea typeface="宋体"/>
                      </a:endParaRPr>
                    </a:p>
                  </a:txBody>
                  <a:tcPr marL="68580" marR="68580" marT="0" marB="0" anchor="ctr"/>
                </a:tc>
                <a:tc>
                  <a:txBody>
                    <a:bodyPr/>
                    <a:lstStyle/>
                    <a:p>
                      <a:pPr algn="just">
                        <a:lnSpc>
                          <a:spcPts val="1350"/>
                        </a:lnSpc>
                        <a:spcAft>
                          <a:spcPts val="100"/>
                        </a:spcAft>
                      </a:pPr>
                      <a:r>
                        <a:rPr lang="en-US" sz="1400">
                          <a:effectLst/>
                        </a:rPr>
                        <a:t>www.knoppix.com</a:t>
                      </a:r>
                      <a:endParaRPr lang="zh-CN" sz="1400">
                        <a:effectLst/>
                        <a:latin typeface="Times New Roman"/>
                        <a:ea typeface="宋体"/>
                      </a:endParaRPr>
                    </a:p>
                  </a:txBody>
                  <a:tcPr marL="68580" marR="68580" marT="0" marB="0" anchor="ctr"/>
                </a:tc>
                <a:tc>
                  <a:txBody>
                    <a:bodyPr/>
                    <a:lstStyle/>
                    <a:p>
                      <a:pPr algn="just">
                        <a:lnSpc>
                          <a:spcPts val="1350"/>
                        </a:lnSpc>
                        <a:spcAft>
                          <a:spcPts val="100"/>
                        </a:spcAft>
                      </a:pPr>
                      <a:r>
                        <a:rPr lang="en-US" sz="1400">
                          <a:effectLst/>
                        </a:rPr>
                        <a:t> </a:t>
                      </a:r>
                      <a:endParaRPr lang="zh-CN" sz="1400">
                        <a:effectLst/>
                        <a:latin typeface="Times New Roman"/>
                        <a:ea typeface="宋体"/>
                      </a:endParaRPr>
                    </a:p>
                  </a:txBody>
                  <a:tcPr marL="68580" marR="68580" marT="0" marB="0" anchor="ctr"/>
                </a:tc>
                <a:tc>
                  <a:txBody>
                    <a:bodyPr/>
                    <a:lstStyle/>
                    <a:p>
                      <a:pPr algn="just">
                        <a:lnSpc>
                          <a:spcPts val="1350"/>
                        </a:lnSpc>
                        <a:spcAft>
                          <a:spcPts val="100"/>
                        </a:spcAft>
                      </a:pPr>
                      <a:r>
                        <a:rPr lang="en-US" sz="1400">
                          <a:effectLst/>
                        </a:rPr>
                        <a:t>apt</a:t>
                      </a:r>
                      <a:endParaRPr lang="zh-CN" sz="1400">
                        <a:effectLst/>
                        <a:latin typeface="Times New Roman"/>
                        <a:ea typeface="宋体"/>
                      </a:endParaRPr>
                    </a:p>
                  </a:txBody>
                  <a:tcPr marL="68580" marR="68580" marT="0" marB="0" anchor="ctr"/>
                </a:tc>
              </a:tr>
              <a:tr h="329241">
                <a:tc>
                  <a:txBody>
                    <a:bodyPr/>
                    <a:lstStyle/>
                    <a:p>
                      <a:pPr algn="just">
                        <a:lnSpc>
                          <a:spcPts val="1350"/>
                        </a:lnSpc>
                        <a:spcAft>
                          <a:spcPts val="100"/>
                        </a:spcAft>
                      </a:pPr>
                      <a:r>
                        <a:rPr lang="en-US" sz="1400">
                          <a:effectLst/>
                        </a:rPr>
                        <a:t>Gentoo Linux</a:t>
                      </a:r>
                      <a:endParaRPr lang="zh-CN" sz="1400">
                        <a:effectLst/>
                        <a:latin typeface="Times New Roman"/>
                        <a:ea typeface="宋体"/>
                      </a:endParaRPr>
                    </a:p>
                  </a:txBody>
                  <a:tcPr marL="68580" marR="68580" marT="0" marB="0" anchor="ctr"/>
                </a:tc>
                <a:tc>
                  <a:txBody>
                    <a:bodyPr/>
                    <a:lstStyle/>
                    <a:p>
                      <a:pPr algn="just">
                        <a:lnSpc>
                          <a:spcPts val="1350"/>
                        </a:lnSpc>
                        <a:spcAft>
                          <a:spcPts val="100"/>
                        </a:spcAft>
                      </a:pPr>
                      <a:r>
                        <a:rPr lang="en-US" sz="1400">
                          <a:effectLst/>
                        </a:rPr>
                        <a:t>www.gentoo.org</a:t>
                      </a:r>
                      <a:endParaRPr lang="zh-CN" sz="1400">
                        <a:effectLst/>
                        <a:latin typeface="Times New Roman"/>
                        <a:ea typeface="宋体"/>
                      </a:endParaRPr>
                    </a:p>
                  </a:txBody>
                  <a:tcPr marL="68580" marR="68580" marT="0" marB="0" anchor="ctr"/>
                </a:tc>
                <a:tc>
                  <a:txBody>
                    <a:bodyPr/>
                    <a:lstStyle/>
                    <a:p>
                      <a:pPr algn="just">
                        <a:lnSpc>
                          <a:spcPts val="1350"/>
                        </a:lnSpc>
                        <a:spcAft>
                          <a:spcPts val="100"/>
                        </a:spcAft>
                      </a:pPr>
                      <a:r>
                        <a:rPr lang="en-US" sz="1400">
                          <a:effectLst/>
                        </a:rPr>
                        <a:t> </a:t>
                      </a:r>
                      <a:endParaRPr lang="zh-CN" sz="1400">
                        <a:effectLst/>
                        <a:latin typeface="Times New Roman"/>
                        <a:ea typeface="宋体"/>
                      </a:endParaRPr>
                    </a:p>
                  </a:txBody>
                  <a:tcPr marL="68580" marR="68580" marT="0" marB="0" anchor="ctr"/>
                </a:tc>
                <a:tc>
                  <a:txBody>
                    <a:bodyPr/>
                    <a:lstStyle/>
                    <a:p>
                      <a:pPr algn="just">
                        <a:lnSpc>
                          <a:spcPts val="1350"/>
                        </a:lnSpc>
                        <a:spcAft>
                          <a:spcPts val="100"/>
                        </a:spcAft>
                      </a:pPr>
                      <a:r>
                        <a:rPr lang="en-US" sz="1400">
                          <a:effectLst/>
                        </a:rPr>
                        <a:t>portage</a:t>
                      </a:r>
                      <a:endParaRPr lang="zh-CN" sz="1400">
                        <a:effectLst/>
                        <a:latin typeface="Times New Roman"/>
                        <a:ea typeface="宋体"/>
                      </a:endParaRPr>
                    </a:p>
                  </a:txBody>
                  <a:tcPr marL="68580" marR="68580" marT="0" marB="0" anchor="ctr"/>
                </a:tc>
              </a:tr>
              <a:tr h="329241">
                <a:tc>
                  <a:txBody>
                    <a:bodyPr/>
                    <a:lstStyle/>
                    <a:p>
                      <a:pPr algn="just">
                        <a:lnSpc>
                          <a:spcPts val="1350"/>
                        </a:lnSpc>
                        <a:spcAft>
                          <a:spcPts val="100"/>
                        </a:spcAft>
                      </a:pPr>
                      <a:r>
                        <a:rPr lang="en-US" sz="1400">
                          <a:effectLst/>
                        </a:rPr>
                        <a:t>Ubuntu</a:t>
                      </a:r>
                      <a:endParaRPr lang="zh-CN" sz="1400">
                        <a:effectLst/>
                        <a:latin typeface="Times New Roman"/>
                        <a:ea typeface="宋体"/>
                      </a:endParaRPr>
                    </a:p>
                  </a:txBody>
                  <a:tcPr marL="68580" marR="68580" marT="0" marB="0" anchor="ctr"/>
                </a:tc>
                <a:tc>
                  <a:txBody>
                    <a:bodyPr/>
                    <a:lstStyle/>
                    <a:p>
                      <a:pPr algn="just">
                        <a:lnSpc>
                          <a:spcPts val="1350"/>
                        </a:lnSpc>
                        <a:spcAft>
                          <a:spcPts val="100"/>
                        </a:spcAft>
                      </a:pPr>
                      <a:r>
                        <a:rPr lang="en-US" sz="1400">
                          <a:effectLst/>
                        </a:rPr>
                        <a:t>www.ubuntu.com</a:t>
                      </a:r>
                      <a:endParaRPr lang="zh-CN" sz="1400">
                        <a:effectLst/>
                        <a:latin typeface="Times New Roman"/>
                        <a:ea typeface="宋体"/>
                      </a:endParaRPr>
                    </a:p>
                  </a:txBody>
                  <a:tcPr marL="68580" marR="68580" marT="0" marB="0" anchor="ctr"/>
                </a:tc>
                <a:tc>
                  <a:txBody>
                    <a:bodyPr/>
                    <a:lstStyle/>
                    <a:p>
                      <a:pPr algn="just">
                        <a:lnSpc>
                          <a:spcPts val="1350"/>
                        </a:lnSpc>
                        <a:spcAft>
                          <a:spcPts val="100"/>
                        </a:spcAft>
                      </a:pPr>
                      <a:r>
                        <a:rPr lang="en-US" sz="1400">
                          <a:effectLst/>
                        </a:rPr>
                        <a:t> </a:t>
                      </a:r>
                      <a:endParaRPr lang="zh-CN" sz="1400">
                        <a:effectLst/>
                        <a:latin typeface="Times New Roman"/>
                        <a:ea typeface="宋体"/>
                      </a:endParaRPr>
                    </a:p>
                  </a:txBody>
                  <a:tcPr marL="68580" marR="68580" marT="0" marB="0" anchor="ctr"/>
                </a:tc>
                <a:tc>
                  <a:txBody>
                    <a:bodyPr/>
                    <a:lstStyle/>
                    <a:p>
                      <a:pPr algn="just">
                        <a:lnSpc>
                          <a:spcPts val="1350"/>
                        </a:lnSpc>
                        <a:spcAft>
                          <a:spcPts val="100"/>
                        </a:spcAft>
                      </a:pPr>
                      <a:r>
                        <a:rPr lang="en-US" sz="1400">
                          <a:effectLst/>
                        </a:rPr>
                        <a:t>apt</a:t>
                      </a:r>
                      <a:endParaRPr lang="zh-CN" sz="140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4251637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1.4.2  </a:t>
            </a:r>
            <a:r>
              <a:rPr lang="zh-CN" altLang="en-US" b="0" i="0" u="none" strike="noStrike" kern="1800" baseline="0" smtClean="0">
                <a:latin typeface="Times New Roman"/>
                <a:ea typeface="黑体"/>
              </a:rPr>
              <a:t>内核版本的选择</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内核是</a:t>
            </a:r>
            <a:r>
              <a:rPr lang="en-US" altLang="zh-CN" b="0" i="0" u="none" strike="noStrike" baseline="0" smtClean="0">
                <a:latin typeface="Times New Roman"/>
              </a:rPr>
              <a:t>Linux</a:t>
            </a:r>
            <a:r>
              <a:rPr lang="zh-CN" altLang="en-US" b="0" i="0" u="none" strike="noStrike" baseline="0" smtClean="0">
                <a:latin typeface="Times New Roman"/>
              </a:rPr>
              <a:t>操作系统的最重要的部分，从最初的</a:t>
            </a:r>
            <a:r>
              <a:rPr lang="en-US" altLang="zh-CN" b="0" i="0" u="none" strike="noStrike" baseline="0" smtClean="0">
                <a:latin typeface="Times New Roman"/>
              </a:rPr>
              <a:t>0.95</a:t>
            </a:r>
            <a:r>
              <a:rPr lang="zh-CN" altLang="en-US" b="0" i="0" u="none" strike="noStrike" baseline="0" smtClean="0">
                <a:latin typeface="Times New Roman"/>
              </a:rPr>
              <a:t>版本到目前的</a:t>
            </a:r>
            <a:r>
              <a:rPr lang="en-US" altLang="zh-CN" b="0" i="0" u="none" strike="noStrike" baseline="0" smtClean="0">
                <a:latin typeface="Times New Roman"/>
              </a:rPr>
              <a:t>3.9.4</a:t>
            </a:r>
            <a:r>
              <a:rPr lang="zh-CN" altLang="en-US" b="0" i="0" u="none" strike="noStrike" baseline="0" smtClean="0">
                <a:latin typeface="Times New Roman"/>
              </a:rPr>
              <a:t>版本，</a:t>
            </a:r>
            <a:r>
              <a:rPr lang="en-US" altLang="zh-CN" b="0" i="0" u="none" strike="noStrike" baseline="0" smtClean="0">
                <a:latin typeface="Times New Roman"/>
              </a:rPr>
              <a:t>Linux</a:t>
            </a:r>
            <a:r>
              <a:rPr lang="zh-CN" altLang="en-US" b="0" i="0" u="none" strike="noStrike" baseline="0" smtClean="0">
                <a:latin typeface="Times New Roman"/>
              </a:rPr>
              <a:t>内核开发经过了</a:t>
            </a:r>
            <a:r>
              <a:rPr lang="en-US" altLang="zh-CN" b="0" i="0" u="none" strike="noStrike" baseline="0" smtClean="0">
                <a:latin typeface="Times New Roman"/>
              </a:rPr>
              <a:t>20</a:t>
            </a:r>
            <a:r>
              <a:rPr lang="zh-CN" altLang="en-US" b="0" i="0" u="none" strike="noStrike" baseline="0" smtClean="0">
                <a:latin typeface="Times New Roman"/>
              </a:rPr>
              <a:t>多年的时间，其架构已经十分稳定。</a:t>
            </a:r>
            <a:r>
              <a:rPr lang="en-US" altLang="zh-CN" b="0" i="0" u="none" strike="noStrike" baseline="0" smtClean="0">
                <a:latin typeface="Times New Roman"/>
              </a:rPr>
              <a:t>Linux</a:t>
            </a:r>
            <a:r>
              <a:rPr lang="zh-CN" altLang="en-US" b="0" i="0" u="none" strike="noStrike" baseline="0" smtClean="0">
                <a:latin typeface="Times New Roman"/>
              </a:rPr>
              <a:t>内核的编号采用如下编号形式：</a:t>
            </a:r>
          </a:p>
          <a:p>
            <a:pPr marR="0" lvl="0" rtl="0"/>
            <a:endParaRPr lang="zh-CN" altLang="en-US" b="0" i="0" u="none" strike="noStrike" baseline="0" smtClean="0">
              <a:latin typeface="Times New Roman"/>
            </a:endParaRPr>
          </a:p>
          <a:p>
            <a:pPr marR="0" lvl="0" rtl="0"/>
            <a:r>
              <a:rPr lang="zh-CN" altLang="en-US" b="0" i="0" u="none" strike="noStrike" baseline="0" smtClean="0">
                <a:latin typeface="Times New Roman"/>
              </a:rPr>
              <a:t>主版本号</a:t>
            </a:r>
            <a:r>
              <a:rPr lang="en-US" altLang="zh-CN" b="0" i="0" u="none" strike="noStrike" baseline="0" smtClean="0">
                <a:latin typeface="Times New Roman"/>
              </a:rPr>
              <a:t>.</a:t>
            </a:r>
            <a:r>
              <a:rPr lang="zh-CN" altLang="en-US" b="0" i="0" u="none" strike="noStrike" baseline="0" smtClean="0">
                <a:latin typeface="Times New Roman"/>
              </a:rPr>
              <a:t>次版本号</a:t>
            </a:r>
            <a:r>
              <a:rPr lang="en-US" altLang="zh-CN" b="0" i="0" u="none" strike="noStrike" baseline="0" smtClean="0">
                <a:latin typeface="Times New Roman"/>
              </a:rPr>
              <a:t>.</a:t>
            </a:r>
            <a:r>
              <a:rPr lang="zh-CN" altLang="en-US" b="0" i="0" u="none" strike="noStrike" baseline="0" smtClean="0">
                <a:latin typeface="Times New Roman"/>
              </a:rPr>
              <a:t>主补丁号</a:t>
            </a:r>
            <a:r>
              <a:rPr lang="en-US" altLang="zh-CN" b="0" i="0" u="none" strike="noStrike" baseline="0" smtClean="0">
                <a:latin typeface="Times New Roman"/>
              </a:rPr>
              <a:t>.</a:t>
            </a:r>
            <a:r>
              <a:rPr lang="zh-CN" altLang="en-US" b="0" i="0" u="none" strike="noStrike" baseline="0" smtClean="0">
                <a:latin typeface="Times New Roman"/>
              </a:rPr>
              <a:t>次补丁号</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4174160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1.5  Linux</a:t>
            </a:r>
            <a:r>
              <a:rPr lang="zh-CN" altLang="en-US" b="0" i="0" u="none" strike="noStrike" kern="1800" baseline="0" smtClean="0">
                <a:latin typeface="Times New Roman"/>
                <a:ea typeface="黑体"/>
              </a:rPr>
              <a:t>的系统架构</a:t>
            </a:r>
          </a:p>
        </p:txBody>
      </p:sp>
      <p:sp>
        <p:nvSpPr>
          <p:cNvPr id="3" name="文本占位符 2"/>
          <p:cNvSpPr>
            <a:spLocks noGrp="1"/>
          </p:cNvSpPr>
          <p:nvPr>
            <p:ph type="body" idx="1"/>
          </p:nvPr>
        </p:nvSpPr>
        <p:spPr/>
        <p:txBody>
          <a:bodyPr/>
          <a:lstStyle/>
          <a:p>
            <a:r>
              <a:rPr lang="en-US" altLang="zh-CN"/>
              <a:t>1.5.1  Linux</a:t>
            </a:r>
            <a:r>
              <a:rPr lang="zh-CN" altLang="en-US"/>
              <a:t>内核的</a:t>
            </a:r>
            <a:r>
              <a:rPr lang="zh-CN" altLang="en-US"/>
              <a:t>主要</a:t>
            </a:r>
            <a:r>
              <a:rPr lang="zh-CN" altLang="en-US" smtClean="0"/>
              <a:t>模块</a:t>
            </a:r>
            <a:endParaRPr lang="en-US" altLang="zh-CN" smtClean="0"/>
          </a:p>
          <a:p>
            <a:r>
              <a:rPr lang="en-US" altLang="zh-CN"/>
              <a:t>1.5.2  Linux</a:t>
            </a:r>
            <a:r>
              <a:rPr lang="zh-CN" altLang="en-US"/>
              <a:t>的文件结构</a:t>
            </a:r>
          </a:p>
        </p:txBody>
      </p:sp>
    </p:spTree>
    <p:extLst>
      <p:ext uri="{BB962C8B-B14F-4D97-AF65-F5344CB8AC3E}">
        <p14:creationId xmlns:p14="http://schemas.microsoft.com/office/powerpoint/2010/main" val="663771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1.5.1  Linux</a:t>
            </a:r>
            <a:r>
              <a:rPr lang="zh-CN" altLang="en-US" b="0" i="0" u="none" strike="noStrike" kern="1800" baseline="0" smtClean="0">
                <a:latin typeface="Times New Roman"/>
                <a:ea typeface="黑体"/>
              </a:rPr>
              <a:t>内核的主要模块</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Linux</a:t>
            </a:r>
            <a:r>
              <a:rPr lang="zh-CN" altLang="en-US" b="0" i="0" u="none" strike="noStrike" baseline="0" smtClean="0">
                <a:latin typeface="Times New Roman"/>
              </a:rPr>
              <a:t>的内核主要由</a:t>
            </a:r>
            <a:r>
              <a:rPr lang="en-US" altLang="zh-CN" b="0" i="0" u="none" strike="noStrike" baseline="0" smtClean="0">
                <a:latin typeface="Times New Roman"/>
              </a:rPr>
              <a:t>5</a:t>
            </a:r>
            <a:r>
              <a:rPr lang="zh-CN" altLang="en-US" b="0" i="0" u="none" strike="noStrike" baseline="0" smtClean="0">
                <a:latin typeface="Times New Roman"/>
              </a:rPr>
              <a:t>个子系统组成：进程调度、内存管理、虚拟文件系统、网络接口、进程间通信。下面依次讲解这</a:t>
            </a:r>
            <a:r>
              <a:rPr lang="en-US" altLang="zh-CN" b="0" i="0" u="none" strike="noStrike" baseline="0" smtClean="0">
                <a:latin typeface="Times New Roman"/>
              </a:rPr>
              <a:t>5</a:t>
            </a:r>
            <a:r>
              <a:rPr lang="zh-CN" altLang="en-US" b="0" i="0" u="none" strike="noStrike" baseline="0" smtClean="0">
                <a:latin typeface="Times New Roman"/>
              </a:rPr>
              <a:t>个子系统</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zh-CN" altLang="en-US">
                <a:latin typeface="Times New Roman"/>
              </a:rPr>
              <a:t>进程调度</a:t>
            </a:r>
            <a:r>
              <a:rPr lang="en-US" altLang="zh-CN" smtClean="0">
                <a:latin typeface="Times New Roman"/>
              </a:rPr>
              <a:t>SCHED</a:t>
            </a:r>
          </a:p>
          <a:p>
            <a:pPr lvl="0"/>
            <a:r>
              <a:rPr lang="en-US" altLang="zh-CN">
                <a:latin typeface="Times New Roman"/>
              </a:rPr>
              <a:t>2</a:t>
            </a:r>
            <a:r>
              <a:rPr lang="zh-CN" altLang="en-US">
                <a:latin typeface="Times New Roman"/>
              </a:rPr>
              <a:t>．内存</a:t>
            </a:r>
            <a:r>
              <a:rPr lang="zh-CN" altLang="en-US">
                <a:latin typeface="Times New Roman"/>
              </a:rPr>
              <a:t>管理</a:t>
            </a:r>
            <a:r>
              <a:rPr lang="en-US" altLang="zh-CN" smtClean="0">
                <a:latin typeface="Times New Roman"/>
              </a:rPr>
              <a:t>MMU</a:t>
            </a:r>
          </a:p>
          <a:p>
            <a:pPr lvl="0"/>
            <a:r>
              <a:rPr lang="en-US" altLang="zh-CN">
                <a:latin typeface="Times New Roman"/>
              </a:rPr>
              <a:t>3</a:t>
            </a:r>
            <a:r>
              <a:rPr lang="zh-CN" altLang="en-US">
                <a:latin typeface="Times New Roman"/>
              </a:rPr>
              <a:t>．虚拟</a:t>
            </a:r>
            <a:r>
              <a:rPr lang="zh-CN" altLang="en-US">
                <a:latin typeface="Times New Roman"/>
              </a:rPr>
              <a:t>文件系统</a:t>
            </a:r>
            <a:r>
              <a:rPr lang="en-US" altLang="zh-CN" smtClean="0">
                <a:latin typeface="Times New Roman"/>
              </a:rPr>
              <a:t>VFS</a:t>
            </a:r>
          </a:p>
          <a:p>
            <a:pPr lvl="0"/>
            <a:r>
              <a:rPr lang="en-US" altLang="zh-CN">
                <a:latin typeface="Times New Roman"/>
              </a:rPr>
              <a:t>4</a:t>
            </a:r>
            <a:r>
              <a:rPr lang="zh-CN" altLang="en-US">
                <a:latin typeface="Times New Roman"/>
              </a:rPr>
              <a:t>．</a:t>
            </a:r>
            <a:r>
              <a:rPr lang="zh-CN" altLang="en-US">
                <a:latin typeface="Times New Roman"/>
              </a:rPr>
              <a:t>网络</a:t>
            </a:r>
            <a:r>
              <a:rPr lang="zh-CN" altLang="en-US" smtClean="0">
                <a:latin typeface="Times New Roman"/>
              </a:rPr>
              <a:t>接口</a:t>
            </a:r>
            <a:endParaRPr lang="en-US" altLang="zh-CN" smtClean="0">
              <a:latin typeface="Times New Roman"/>
            </a:endParaRPr>
          </a:p>
          <a:p>
            <a:pPr lvl="0"/>
            <a:r>
              <a:rPr lang="en-US" altLang="zh-CN">
                <a:latin typeface="Times New Roman"/>
              </a:rPr>
              <a:t>5</a:t>
            </a:r>
            <a:r>
              <a:rPr lang="zh-CN" altLang="en-US">
                <a:latin typeface="Times New Roman"/>
              </a:rPr>
              <a:t>．进程间通信</a:t>
            </a:r>
            <a:endParaRPr lang="zh-CN" altLang="en-US" b="0" i="0" u="none" strike="noStrike" baseline="0" smtClean="0">
              <a:latin typeface="Times New Roman"/>
            </a:endParaRPr>
          </a:p>
        </p:txBody>
      </p:sp>
    </p:spTree>
    <p:extLst>
      <p:ext uri="{BB962C8B-B14F-4D97-AF65-F5344CB8AC3E}">
        <p14:creationId xmlns:p14="http://schemas.microsoft.com/office/powerpoint/2010/main" val="3436637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．进程调度</a:t>
            </a:r>
            <a:r>
              <a:rPr lang="en-US" altLang="zh-CN" b="0" i="0" u="none" strike="noStrike" kern="1800" baseline="0" smtClean="0">
                <a:latin typeface="Times New Roman"/>
                <a:ea typeface="黑体"/>
              </a:rPr>
              <a:t>SCHED</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进程调度指的是系统对进程的多种状态之间转换的策略。</a:t>
            </a:r>
            <a:r>
              <a:rPr lang="en-US" altLang="zh-CN" b="0" i="0" u="none" strike="noStrike" baseline="0" smtClean="0">
                <a:latin typeface="Times New Roman"/>
              </a:rPr>
              <a:t>Linux</a:t>
            </a:r>
            <a:r>
              <a:rPr lang="zh-CN" altLang="en-US" b="0" i="0" u="none" strike="noStrike" baseline="0" smtClean="0">
                <a:latin typeface="Times New Roman"/>
              </a:rPr>
              <a:t>下的进程调度有</a:t>
            </a:r>
            <a:r>
              <a:rPr lang="en-US" altLang="zh-CN" b="0" i="0" u="none" strike="noStrike" baseline="0" smtClean="0">
                <a:latin typeface="Times New Roman"/>
              </a:rPr>
              <a:t>3</a:t>
            </a:r>
            <a:r>
              <a:rPr lang="zh-CN" altLang="en-US" b="0" i="0" u="none" strike="noStrike" baseline="0" smtClean="0">
                <a:latin typeface="Times New Roman"/>
              </a:rPr>
              <a:t>种策略：</a:t>
            </a:r>
            <a:r>
              <a:rPr lang="en-US" altLang="zh-CN" b="0" i="0" u="none" strike="noStrike" baseline="0" smtClean="0">
                <a:latin typeface="Times New Roman"/>
              </a:rPr>
              <a:t>SCHED_OTHER</a:t>
            </a:r>
            <a:r>
              <a:rPr lang="zh-CN" altLang="en-US" b="0" i="0" u="none" strike="noStrike" baseline="0" smtClean="0">
                <a:latin typeface="Times New Roman"/>
              </a:rPr>
              <a:t>、</a:t>
            </a:r>
            <a:r>
              <a:rPr lang="en-US" altLang="zh-CN" b="0" i="0" u="none" strike="noStrike" baseline="0" smtClean="0">
                <a:latin typeface="Times New Roman"/>
              </a:rPr>
              <a:t>SCHED_FIFO</a:t>
            </a:r>
            <a:r>
              <a:rPr lang="zh-CN" altLang="en-US" b="0" i="0" u="none" strike="noStrike" baseline="0" smtClean="0">
                <a:latin typeface="Times New Roman"/>
              </a:rPr>
              <a:t>和</a:t>
            </a:r>
            <a:r>
              <a:rPr lang="en-US" altLang="zh-CN" b="0" i="0" u="none" strike="noStrike" baseline="0" smtClean="0">
                <a:latin typeface="Times New Roman"/>
              </a:rPr>
              <a:t>SCHED_RR</a:t>
            </a:r>
            <a:r>
              <a:rPr lang="zh-CN" altLang="en-US" b="0" i="0" u="none" strike="noStrike" baseline="0" smtClean="0">
                <a:latin typeface="Times New Roman"/>
              </a:rPr>
              <a:t>。</a:t>
            </a:r>
          </a:p>
        </p:txBody>
      </p:sp>
    </p:spTree>
    <p:extLst>
      <p:ext uri="{BB962C8B-B14F-4D97-AF65-F5344CB8AC3E}">
        <p14:creationId xmlns:p14="http://schemas.microsoft.com/office/powerpoint/2010/main" val="3209365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．内存管理</a:t>
            </a:r>
            <a:r>
              <a:rPr lang="en-US" altLang="zh-CN" b="0" i="0" u="none" strike="noStrike" kern="1800" baseline="0" smtClean="0">
                <a:latin typeface="Times New Roman"/>
                <a:ea typeface="黑体"/>
              </a:rPr>
              <a:t>MMU</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内存管理是多个进程间的内存共享策略。在</a:t>
            </a:r>
            <a:r>
              <a:rPr lang="en-US" altLang="zh-CN" b="0" i="0" u="none" strike="noStrike" baseline="0" smtClean="0">
                <a:latin typeface="Times New Roman"/>
              </a:rPr>
              <a:t>Linux</a:t>
            </a:r>
            <a:r>
              <a:rPr lang="zh-CN" altLang="en-US" b="0" i="0" u="none" strike="noStrike" baseline="0" smtClean="0">
                <a:latin typeface="Times New Roman"/>
              </a:rPr>
              <a:t>系统中，内存管理的主要概念是虚拟内存。虚拟内存可以让进程拥有比实际物理内存更大的内存，可以是实际内存的很多倍。每个进程的虚拟内存有不同的地址空间，多个进程的虚拟内存不会冲突。</a:t>
            </a:r>
          </a:p>
        </p:txBody>
      </p:sp>
    </p:spTree>
    <p:extLst>
      <p:ext uri="{BB962C8B-B14F-4D97-AF65-F5344CB8AC3E}">
        <p14:creationId xmlns:p14="http://schemas.microsoft.com/office/powerpoint/2010/main" val="3747014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．虚拟文件系统</a:t>
            </a:r>
            <a:r>
              <a:rPr lang="en-US" altLang="zh-CN" b="0" i="0" u="none" strike="noStrike" kern="1800" baseline="0" smtClean="0">
                <a:latin typeface="Times New Roman"/>
                <a:ea typeface="黑体"/>
              </a:rPr>
              <a:t>VFS</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a:t>
            </a:r>
            <a:r>
              <a:rPr lang="en-US" altLang="zh-CN" b="0" i="0" u="none" strike="noStrike" baseline="0" smtClean="0">
                <a:latin typeface="Times New Roman"/>
              </a:rPr>
              <a:t>Linux</a:t>
            </a:r>
            <a:r>
              <a:rPr lang="zh-CN" altLang="en-US" b="0" i="0" u="none" strike="noStrike" baseline="0" smtClean="0">
                <a:latin typeface="Times New Roman"/>
              </a:rPr>
              <a:t>下支持多种文件系统，如</a:t>
            </a:r>
            <a:r>
              <a:rPr lang="en-US" altLang="zh-CN" b="0" i="0" u="none" strike="noStrike" baseline="0" smtClean="0">
                <a:latin typeface="Times New Roman"/>
              </a:rPr>
              <a:t>ext</a:t>
            </a:r>
            <a:r>
              <a:rPr lang="zh-CN" altLang="en-US" b="0" i="0" u="none" strike="noStrike" baseline="0" smtClean="0">
                <a:latin typeface="Times New Roman"/>
              </a:rPr>
              <a:t>、</a:t>
            </a:r>
            <a:r>
              <a:rPr lang="en-US" altLang="zh-CN" b="0" i="0" u="none" strike="noStrike" baseline="0" smtClean="0">
                <a:latin typeface="Times New Roman"/>
              </a:rPr>
              <a:t>ext2</a:t>
            </a:r>
            <a:r>
              <a:rPr lang="zh-CN" altLang="en-US" b="0" i="0" u="none" strike="noStrike" baseline="0" smtClean="0">
                <a:latin typeface="Times New Roman"/>
              </a:rPr>
              <a:t>、</a:t>
            </a:r>
            <a:r>
              <a:rPr lang="en-US" altLang="zh-CN" b="0" i="0" u="none" strike="noStrike" baseline="0" smtClean="0">
                <a:latin typeface="Times New Roman"/>
              </a:rPr>
              <a:t>minix</a:t>
            </a:r>
            <a:r>
              <a:rPr lang="zh-CN" altLang="en-US" b="0" i="0" u="none" strike="noStrike" baseline="0" smtClean="0">
                <a:latin typeface="Times New Roman"/>
              </a:rPr>
              <a:t>、</a:t>
            </a:r>
            <a:r>
              <a:rPr lang="en-US" altLang="zh-CN" b="0" i="0" u="none" strike="noStrike" baseline="0" smtClean="0">
                <a:latin typeface="Times New Roman"/>
              </a:rPr>
              <a:t>umsdos</a:t>
            </a:r>
            <a:r>
              <a:rPr lang="zh-CN" altLang="en-US" b="0" i="0" u="none" strike="noStrike" baseline="0" smtClean="0">
                <a:latin typeface="Times New Roman"/>
              </a:rPr>
              <a:t>、</a:t>
            </a:r>
            <a:r>
              <a:rPr lang="en-US" altLang="zh-CN" b="0" i="0" u="none" strike="noStrike" baseline="0" smtClean="0">
                <a:latin typeface="Times New Roman"/>
              </a:rPr>
              <a:t>msdos</a:t>
            </a:r>
            <a:r>
              <a:rPr lang="zh-CN" altLang="en-US" b="0" i="0" u="none" strike="noStrike" baseline="0" smtClean="0">
                <a:latin typeface="Times New Roman"/>
              </a:rPr>
              <a:t>、</a:t>
            </a:r>
            <a:r>
              <a:rPr lang="en-US" altLang="zh-CN" b="0" i="0" u="none" strike="noStrike" baseline="0" smtClean="0">
                <a:latin typeface="Times New Roman"/>
              </a:rPr>
              <a:t>vfat</a:t>
            </a:r>
            <a:r>
              <a:rPr lang="zh-CN" altLang="en-US" b="0" i="0" u="none" strike="noStrike" baseline="0" smtClean="0">
                <a:latin typeface="Times New Roman"/>
              </a:rPr>
              <a:t>、</a:t>
            </a:r>
            <a:r>
              <a:rPr lang="en-US" altLang="zh-CN" b="0" i="0" u="none" strike="noStrike" baseline="0" smtClean="0">
                <a:latin typeface="Times New Roman"/>
              </a:rPr>
              <a:t>ntfs</a:t>
            </a:r>
            <a:r>
              <a:rPr lang="zh-CN" altLang="en-US" b="0" i="0" u="none" strike="noStrike" baseline="0" smtClean="0">
                <a:latin typeface="Times New Roman"/>
              </a:rPr>
              <a:t>、</a:t>
            </a:r>
            <a:r>
              <a:rPr lang="en-US" altLang="zh-CN" b="0" i="0" u="none" strike="noStrike" baseline="0" smtClean="0">
                <a:latin typeface="Times New Roman"/>
              </a:rPr>
              <a:t>proc</a:t>
            </a:r>
            <a:r>
              <a:rPr lang="zh-CN" altLang="en-US" b="0" i="0" u="none" strike="noStrike" baseline="0" smtClean="0">
                <a:latin typeface="Times New Roman"/>
              </a:rPr>
              <a:t>、</a:t>
            </a:r>
            <a:r>
              <a:rPr lang="en-US" altLang="zh-CN" b="0" i="0" u="none" strike="noStrike" baseline="0" smtClean="0">
                <a:latin typeface="Times New Roman"/>
              </a:rPr>
              <a:t>smb</a:t>
            </a:r>
            <a:r>
              <a:rPr lang="zh-CN" altLang="en-US" b="0" i="0" u="none" strike="noStrike" baseline="0" smtClean="0">
                <a:latin typeface="Times New Roman"/>
              </a:rPr>
              <a:t>、</a:t>
            </a:r>
            <a:r>
              <a:rPr lang="en-US" altLang="zh-CN" b="0" i="0" u="none" strike="noStrike" baseline="0" smtClean="0">
                <a:latin typeface="Times New Roman"/>
              </a:rPr>
              <a:t>ncp</a:t>
            </a:r>
            <a:r>
              <a:rPr lang="zh-CN" altLang="en-US" b="0" i="0" u="none" strike="noStrike" baseline="0" smtClean="0">
                <a:latin typeface="Times New Roman"/>
              </a:rPr>
              <a:t>、</a:t>
            </a:r>
            <a:r>
              <a:rPr lang="en-US" altLang="zh-CN" b="0" i="0" u="none" strike="noStrike" baseline="0" smtClean="0">
                <a:latin typeface="Times New Roman"/>
              </a:rPr>
              <a:t>iso9660</a:t>
            </a:r>
            <a:r>
              <a:rPr lang="zh-CN" altLang="en-US" b="0" i="0" u="none" strike="noStrike" baseline="0" smtClean="0">
                <a:latin typeface="Times New Roman"/>
              </a:rPr>
              <a:t>、</a:t>
            </a:r>
            <a:r>
              <a:rPr lang="en-US" altLang="zh-CN" b="0" i="0" u="none" strike="noStrike" baseline="0" smtClean="0">
                <a:latin typeface="Times New Roman"/>
              </a:rPr>
              <a:t>sysv</a:t>
            </a:r>
            <a:r>
              <a:rPr lang="zh-CN" altLang="en-US" b="0" i="0" u="none" strike="noStrike" baseline="0" smtClean="0">
                <a:latin typeface="Times New Roman"/>
              </a:rPr>
              <a:t>、</a:t>
            </a:r>
            <a:r>
              <a:rPr lang="en-US" altLang="zh-CN" b="0" i="0" u="none" strike="noStrike" baseline="0" smtClean="0">
                <a:latin typeface="Times New Roman"/>
              </a:rPr>
              <a:t>hpfs</a:t>
            </a:r>
            <a:r>
              <a:rPr lang="zh-CN" altLang="en-US" b="0" i="0" u="none" strike="noStrike" baseline="0" smtClean="0">
                <a:latin typeface="Times New Roman"/>
              </a:rPr>
              <a:t>、</a:t>
            </a:r>
            <a:r>
              <a:rPr lang="en-US" altLang="zh-CN" b="0" i="0" u="none" strike="noStrike" baseline="0" smtClean="0">
                <a:latin typeface="Times New Roman"/>
              </a:rPr>
              <a:t>affs</a:t>
            </a:r>
            <a:r>
              <a:rPr lang="zh-CN" altLang="en-US" b="0" i="0" u="none" strike="noStrike" baseline="0" smtClean="0">
                <a:latin typeface="Times New Roman"/>
              </a:rPr>
              <a:t>等。目前</a:t>
            </a:r>
            <a:r>
              <a:rPr lang="en-US" altLang="zh-CN" b="0" i="0" u="none" strike="noStrike" baseline="0" smtClean="0">
                <a:latin typeface="Times New Roman"/>
              </a:rPr>
              <a:t>Linux</a:t>
            </a:r>
            <a:r>
              <a:rPr lang="zh-CN" altLang="en-US" b="0" i="0" u="none" strike="noStrike" baseline="0" smtClean="0">
                <a:latin typeface="Times New Roman"/>
              </a:rPr>
              <a:t>下最常用的文件格式是</a:t>
            </a:r>
            <a:r>
              <a:rPr lang="en-US" altLang="zh-CN" b="0" i="0" u="none" strike="noStrike" baseline="0" smtClean="0">
                <a:latin typeface="Times New Roman"/>
              </a:rPr>
              <a:t>ext2</a:t>
            </a:r>
            <a:r>
              <a:rPr lang="zh-CN" altLang="en-US" b="0" i="0" u="none" strike="noStrike" baseline="0" smtClean="0">
                <a:latin typeface="Times New Roman"/>
              </a:rPr>
              <a:t>和</a:t>
            </a:r>
            <a:r>
              <a:rPr lang="en-US" altLang="zh-CN" b="0" i="0" u="none" strike="noStrike" baseline="0" smtClean="0">
                <a:latin typeface="Times New Roman"/>
              </a:rPr>
              <a:t>ext3</a:t>
            </a:r>
            <a:r>
              <a:rPr lang="zh-CN" altLang="en-US" b="0" i="0" u="none" strike="noStrike" baseline="0" smtClean="0">
                <a:latin typeface="Times New Roman"/>
              </a:rPr>
              <a:t>。</a:t>
            </a:r>
          </a:p>
        </p:txBody>
      </p:sp>
    </p:spTree>
    <p:extLst>
      <p:ext uri="{BB962C8B-B14F-4D97-AF65-F5344CB8AC3E}">
        <p14:creationId xmlns:p14="http://schemas.microsoft.com/office/powerpoint/2010/main" val="3238510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a:t>
            </a:r>
            <a:r>
              <a:rPr lang="zh-CN" altLang="en-US" b="0" i="0" u="none" strike="noStrike" kern="1800" baseline="0" smtClean="0">
                <a:latin typeface="Times New Roman"/>
                <a:ea typeface="黑体"/>
              </a:rPr>
              <a:t>．网络接口</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Linux</a:t>
            </a:r>
            <a:r>
              <a:rPr lang="zh-CN" altLang="en-US" b="0" i="0" u="none" strike="noStrike" baseline="0" smtClean="0">
                <a:latin typeface="Times New Roman"/>
              </a:rPr>
              <a:t>是在</a:t>
            </a:r>
            <a:r>
              <a:rPr lang="en-US" altLang="zh-CN" b="0" i="0" u="none" strike="noStrike" baseline="0" smtClean="0">
                <a:latin typeface="Times New Roman"/>
              </a:rPr>
              <a:t>Internet</a:t>
            </a:r>
            <a:r>
              <a:rPr lang="zh-CN" altLang="en-US" b="0" i="0" u="none" strike="noStrike" baseline="0" smtClean="0">
                <a:latin typeface="Times New Roman"/>
              </a:rPr>
              <a:t>飞速发展的时期成长起来的，所以</a:t>
            </a:r>
            <a:r>
              <a:rPr lang="en-US" altLang="zh-CN" b="0" i="0" u="none" strike="noStrike" baseline="0" smtClean="0">
                <a:latin typeface="Times New Roman"/>
              </a:rPr>
              <a:t>Linux</a:t>
            </a:r>
            <a:r>
              <a:rPr lang="zh-CN" altLang="en-US" b="0" i="0" u="none" strike="noStrike" baseline="0" smtClean="0">
                <a:latin typeface="Times New Roman"/>
              </a:rPr>
              <a:t>支持多种网络接口和协议。网络接口分为网络协议和驱动程序，网络协议是一种网络传输的通信标准，而网络驱动则是对硬件设备的驱动程序。</a:t>
            </a:r>
            <a:r>
              <a:rPr lang="en-US" altLang="zh-CN" b="0" i="0" u="none" strike="noStrike" baseline="0" smtClean="0">
                <a:latin typeface="Times New Roman"/>
              </a:rPr>
              <a:t>Linux</a:t>
            </a:r>
            <a:r>
              <a:rPr lang="zh-CN" altLang="en-US" b="0" i="0" u="none" strike="noStrike" baseline="0" smtClean="0">
                <a:latin typeface="Times New Roman"/>
              </a:rPr>
              <a:t>支持的网络设备多种多样，几乎目前所有网络设备都有驱动程序。</a:t>
            </a:r>
          </a:p>
        </p:txBody>
      </p:sp>
    </p:spTree>
    <p:extLst>
      <p:ext uri="{BB962C8B-B14F-4D97-AF65-F5344CB8AC3E}">
        <p14:creationId xmlns:p14="http://schemas.microsoft.com/office/powerpoint/2010/main" val="2332148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a:t>
            </a:r>
            <a:r>
              <a:rPr lang="zh-CN" altLang="en-US" b="0" i="0" u="none" strike="noStrike" kern="1800" baseline="0" smtClean="0">
                <a:latin typeface="Times New Roman"/>
                <a:ea typeface="黑体"/>
              </a:rPr>
              <a:t>．进程间通信</a:t>
            </a:r>
            <a:endParaRPr lang="zh-CN" altLang="en-US" b="0" i="0" u="none" strike="noStrike" kern="1800" baseline="0" smtClean="0">
              <a:latin typeface="Arial"/>
              <a:ea typeface="黑体"/>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Linux</a:t>
            </a:r>
            <a:r>
              <a:rPr lang="zh-CN" altLang="en-US" b="0" i="0" u="none" strike="noStrike" baseline="0" smtClean="0">
                <a:latin typeface="Times New Roman"/>
              </a:rPr>
              <a:t>操作系统支持多进程，进程之间需要进行数据的交流才能完成控制、协同工作等功能，</a:t>
            </a:r>
            <a:r>
              <a:rPr lang="en-US" altLang="zh-CN" b="0" i="0" u="none" strike="noStrike" baseline="0" smtClean="0">
                <a:latin typeface="Times New Roman"/>
              </a:rPr>
              <a:t>Linux</a:t>
            </a:r>
            <a:r>
              <a:rPr lang="zh-CN" altLang="en-US" b="0" i="0" u="none" strike="noStrike" baseline="0" smtClean="0">
                <a:latin typeface="Times New Roman"/>
              </a:rPr>
              <a:t>的进程间通信是从</a:t>
            </a:r>
            <a:r>
              <a:rPr lang="en-US" altLang="zh-CN" b="0" i="0" u="none" strike="noStrike" baseline="0" smtClean="0">
                <a:latin typeface="Times New Roman"/>
              </a:rPr>
              <a:t>UNIX</a:t>
            </a:r>
            <a:r>
              <a:rPr lang="zh-CN" altLang="en-US" b="0" i="0" u="none" strike="noStrike" baseline="0" smtClean="0">
                <a:latin typeface="Times New Roman"/>
              </a:rPr>
              <a:t>系统继承过来的。</a:t>
            </a:r>
            <a:r>
              <a:rPr lang="en-US" altLang="zh-CN" b="0" i="0" u="none" strike="noStrike" baseline="0" smtClean="0">
                <a:latin typeface="Times New Roman"/>
              </a:rPr>
              <a:t>Linux</a:t>
            </a:r>
            <a:r>
              <a:rPr lang="zh-CN" altLang="en-US" b="0" i="0" u="none" strike="noStrike" baseline="0" smtClean="0">
                <a:latin typeface="Times New Roman"/>
              </a:rPr>
              <a:t>下的进程间通信方式主要有管道方式、信号方式、消息队列方式、共享内存和套接字等方法。</a:t>
            </a:r>
          </a:p>
        </p:txBody>
      </p:sp>
    </p:spTree>
    <p:extLst>
      <p:ext uri="{BB962C8B-B14F-4D97-AF65-F5344CB8AC3E}">
        <p14:creationId xmlns:p14="http://schemas.microsoft.com/office/powerpoint/2010/main" val="808124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1.1  Linux</a:t>
            </a:r>
            <a:r>
              <a:rPr lang="zh-CN" altLang="en-US" b="0" i="0" u="none" strike="noStrike" kern="1800" baseline="0" smtClean="0">
                <a:latin typeface="Times New Roman"/>
                <a:ea typeface="黑体"/>
              </a:rPr>
              <a:t>发展历史</a:t>
            </a:r>
          </a:p>
        </p:txBody>
      </p:sp>
      <p:sp>
        <p:nvSpPr>
          <p:cNvPr id="3" name="文本占位符 2"/>
          <p:cNvSpPr>
            <a:spLocks noGrp="1"/>
          </p:cNvSpPr>
          <p:nvPr>
            <p:ph type="body" idx="1"/>
          </p:nvPr>
        </p:nvSpPr>
        <p:spPr/>
        <p:txBody>
          <a:bodyPr/>
          <a:lstStyle/>
          <a:p>
            <a:r>
              <a:rPr lang="en-US" altLang="zh-CN"/>
              <a:t>1.1.1  Linux</a:t>
            </a:r>
            <a:r>
              <a:rPr lang="zh-CN" altLang="en-US"/>
              <a:t>的诞生</a:t>
            </a:r>
            <a:r>
              <a:rPr lang="zh-CN" altLang="en-US"/>
              <a:t>和</a:t>
            </a:r>
            <a:r>
              <a:rPr lang="zh-CN" altLang="en-US" smtClean="0"/>
              <a:t>发展</a:t>
            </a:r>
            <a:endParaRPr lang="en-US" altLang="zh-CN" smtClean="0"/>
          </a:p>
          <a:p>
            <a:r>
              <a:rPr lang="en-US" altLang="zh-CN"/>
              <a:t>1.1.2  Linux</a:t>
            </a:r>
            <a:r>
              <a:rPr lang="zh-CN" altLang="en-US"/>
              <a:t>名称的由来</a:t>
            </a:r>
          </a:p>
        </p:txBody>
      </p:sp>
    </p:spTree>
    <p:extLst>
      <p:ext uri="{BB962C8B-B14F-4D97-AF65-F5344CB8AC3E}">
        <p14:creationId xmlns:p14="http://schemas.microsoft.com/office/powerpoint/2010/main" val="2351973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1.5.2  Linux</a:t>
            </a:r>
            <a:r>
              <a:rPr lang="zh-CN" altLang="en-US" b="0" i="0" u="none" strike="noStrike" kern="1800" baseline="0" smtClean="0">
                <a:latin typeface="Times New Roman"/>
                <a:ea typeface="黑体"/>
              </a:rPr>
              <a:t>的文件结构</a:t>
            </a:r>
          </a:p>
        </p:txBody>
      </p:sp>
      <p:sp>
        <p:nvSpPr>
          <p:cNvPr id="3" name="文本占位符 2"/>
          <p:cNvSpPr>
            <a:spLocks noGrp="1"/>
          </p:cNvSpPr>
          <p:nvPr>
            <p:ph type="body" idx="1"/>
          </p:nvPr>
        </p:nvSpPr>
        <p:spPr>
          <a:xfrm>
            <a:off x="457200" y="1481328"/>
            <a:ext cx="5770984" cy="4525963"/>
          </a:xfrm>
        </p:spPr>
        <p:txBody>
          <a:bodyPr/>
          <a:lstStyle/>
          <a:p>
            <a:pPr marR="0" lvl="0" rtl="0"/>
            <a:r>
              <a:rPr lang="zh-CN" altLang="en-US" b="0" i="0" u="none" strike="noStrike" baseline="0" smtClean="0">
                <a:latin typeface="Times New Roman"/>
              </a:rPr>
              <a:t>与</a:t>
            </a:r>
            <a:r>
              <a:rPr lang="en-US" altLang="zh-CN" b="0" i="0" u="none" strike="noStrike" baseline="0" smtClean="0">
                <a:latin typeface="Times New Roman"/>
              </a:rPr>
              <a:t>Windows</a:t>
            </a:r>
            <a:r>
              <a:rPr lang="zh-CN" altLang="en-US" b="0" i="0" u="none" strike="noStrike" baseline="0" smtClean="0">
                <a:latin typeface="Times New Roman"/>
              </a:rPr>
              <a:t>下的文件组织结构不同，</a:t>
            </a:r>
            <a:r>
              <a:rPr lang="en-US" altLang="zh-CN" b="0" i="0" u="none" strike="noStrike" baseline="0" smtClean="0">
                <a:latin typeface="Times New Roman"/>
              </a:rPr>
              <a:t>Linux</a:t>
            </a:r>
            <a:r>
              <a:rPr lang="zh-CN" altLang="en-US" b="0" i="0" u="none" strike="noStrike" baseline="0" smtClean="0">
                <a:latin typeface="Times New Roman"/>
              </a:rPr>
              <a:t>不使用磁盘分区符号来访问文件系统，而是将整个文件系统表示成树状的结构，</a:t>
            </a:r>
            <a:r>
              <a:rPr lang="en-US" altLang="zh-CN" b="0" i="0" u="none" strike="noStrike" baseline="0" smtClean="0">
                <a:latin typeface="Times New Roman"/>
              </a:rPr>
              <a:t>Linux</a:t>
            </a:r>
            <a:r>
              <a:rPr lang="zh-CN" altLang="en-US" b="0" i="0" u="none" strike="noStrike" baseline="0" smtClean="0">
                <a:latin typeface="Times New Roman"/>
              </a:rPr>
              <a:t>系统每增加一个文件系统都会将其加入到这个树中。</a:t>
            </a:r>
          </a:p>
        </p:txBody>
      </p:sp>
      <p:pic>
        <p:nvPicPr>
          <p:cNvPr id="2050" name="Picture 2" descr="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208" y="260648"/>
            <a:ext cx="2520280" cy="6512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2157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1.6  GNU</a:t>
            </a:r>
            <a:r>
              <a:rPr lang="zh-CN" altLang="en-US" b="0" i="0" u="none" strike="noStrike" kern="1800" baseline="0" smtClean="0">
                <a:latin typeface="Times New Roman"/>
                <a:ea typeface="黑体"/>
              </a:rPr>
              <a:t>通用公共许可证</a:t>
            </a:r>
          </a:p>
        </p:txBody>
      </p:sp>
      <p:sp>
        <p:nvSpPr>
          <p:cNvPr id="3" name="文本占位符 2"/>
          <p:cNvSpPr>
            <a:spLocks noGrp="1"/>
          </p:cNvSpPr>
          <p:nvPr>
            <p:ph type="body" idx="1"/>
          </p:nvPr>
        </p:nvSpPr>
        <p:spPr/>
        <p:txBody>
          <a:bodyPr/>
          <a:lstStyle/>
          <a:p>
            <a:r>
              <a:rPr lang="en-US" altLang="zh-CN"/>
              <a:t>1.6.1  GPL</a:t>
            </a:r>
            <a:r>
              <a:rPr lang="zh-CN" altLang="en-US"/>
              <a:t>许可证</a:t>
            </a:r>
            <a:r>
              <a:rPr lang="zh-CN" altLang="en-US"/>
              <a:t>的</a:t>
            </a:r>
            <a:r>
              <a:rPr lang="zh-CN" altLang="en-US" smtClean="0"/>
              <a:t>历史</a:t>
            </a:r>
            <a:endParaRPr lang="en-US" altLang="zh-CN" smtClean="0"/>
          </a:p>
          <a:p>
            <a:r>
              <a:rPr lang="en-US" altLang="zh-CN"/>
              <a:t>1.6.2  GPL</a:t>
            </a:r>
            <a:r>
              <a:rPr lang="zh-CN" altLang="en-US"/>
              <a:t>的</a:t>
            </a:r>
            <a:r>
              <a:rPr lang="zh-CN" altLang="en-US"/>
              <a:t>自由</a:t>
            </a:r>
            <a:r>
              <a:rPr lang="zh-CN" altLang="en-US" smtClean="0"/>
              <a:t>理念</a:t>
            </a:r>
            <a:endParaRPr lang="en-US" altLang="zh-CN" smtClean="0"/>
          </a:p>
          <a:p>
            <a:r>
              <a:rPr lang="en-US" altLang="zh-CN"/>
              <a:t>1.6.3  GPL</a:t>
            </a:r>
            <a:r>
              <a:rPr lang="zh-CN" altLang="en-US"/>
              <a:t>的</a:t>
            </a:r>
            <a:r>
              <a:rPr lang="zh-CN" altLang="en-US"/>
              <a:t>基本</a:t>
            </a:r>
            <a:r>
              <a:rPr lang="zh-CN" altLang="en-US" smtClean="0"/>
              <a:t>条款</a:t>
            </a:r>
            <a:endParaRPr lang="en-US" altLang="zh-CN" smtClean="0"/>
          </a:p>
          <a:p>
            <a:r>
              <a:rPr lang="en-US" altLang="zh-CN"/>
              <a:t>1.6.4  </a:t>
            </a:r>
            <a:r>
              <a:rPr lang="zh-CN" altLang="en-US"/>
              <a:t>关于</a:t>
            </a:r>
            <a:r>
              <a:rPr lang="en-US" altLang="zh-CN"/>
              <a:t>GPL</a:t>
            </a:r>
            <a:r>
              <a:rPr lang="zh-CN" altLang="en-US"/>
              <a:t>许可证的争议</a:t>
            </a:r>
          </a:p>
        </p:txBody>
      </p:sp>
    </p:spTree>
    <p:extLst>
      <p:ext uri="{BB962C8B-B14F-4D97-AF65-F5344CB8AC3E}">
        <p14:creationId xmlns:p14="http://schemas.microsoft.com/office/powerpoint/2010/main" val="2275329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1.6.1  GPL</a:t>
            </a:r>
            <a:r>
              <a:rPr lang="zh-CN" altLang="en-US" b="0" i="0" u="none" strike="noStrike" kern="1800" baseline="0" smtClean="0">
                <a:latin typeface="Times New Roman"/>
                <a:ea typeface="黑体"/>
              </a:rPr>
              <a:t>许可证的历史</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GNU</a:t>
            </a:r>
            <a:r>
              <a:rPr lang="zh-CN" altLang="en-US" b="0" i="0" u="none" strike="noStrike" baseline="0" smtClean="0">
                <a:latin typeface="Times New Roman"/>
              </a:rPr>
              <a:t>通用公共许可证是由</a:t>
            </a:r>
            <a:r>
              <a:rPr lang="en-US" altLang="zh-CN" b="0" i="0" u="none" strike="noStrike" baseline="0" smtClean="0">
                <a:latin typeface="Times New Roman"/>
              </a:rPr>
              <a:t>Richard Stallman</a:t>
            </a:r>
            <a:r>
              <a:rPr lang="zh-CN" altLang="en-US" b="0" i="0" u="none" strike="noStrike" baseline="0" smtClean="0">
                <a:latin typeface="Times New Roman"/>
              </a:rPr>
              <a:t>为了</a:t>
            </a:r>
            <a:r>
              <a:rPr lang="en-US" altLang="zh-CN" b="0" i="0" u="none" strike="noStrike" baseline="0" smtClean="0">
                <a:latin typeface="Times New Roman"/>
              </a:rPr>
              <a:t>GNU</a:t>
            </a:r>
            <a:r>
              <a:rPr lang="zh-CN" altLang="en-US" b="0" i="0" u="none" strike="noStrike" baseline="0" smtClean="0">
                <a:latin typeface="Times New Roman"/>
              </a:rPr>
              <a:t>计划而撰写的，它以</a:t>
            </a:r>
            <a:r>
              <a:rPr lang="en-US" altLang="zh-CN" b="0" i="0" u="none" strike="noStrike" baseline="0" smtClean="0">
                <a:latin typeface="Times New Roman"/>
              </a:rPr>
              <a:t>GNU</a:t>
            </a:r>
            <a:r>
              <a:rPr lang="zh-CN" altLang="en-US" b="0" i="0" u="none" strike="noStrike" baseline="0" smtClean="0">
                <a:latin typeface="Times New Roman"/>
              </a:rPr>
              <a:t>的</a:t>
            </a:r>
            <a:r>
              <a:rPr lang="en-US" altLang="zh-CN" b="0" i="0" u="none" strike="noStrike" baseline="0" smtClean="0">
                <a:latin typeface="Times New Roman"/>
              </a:rPr>
              <a:t>Emacs</a:t>
            </a:r>
            <a:r>
              <a:rPr lang="zh-CN" altLang="en-US" b="0" i="0" u="none" strike="noStrike" baseline="0" smtClean="0">
                <a:latin typeface="Times New Roman"/>
              </a:rPr>
              <a:t>、</a:t>
            </a:r>
            <a:r>
              <a:rPr lang="en-US" altLang="zh-CN" b="0" i="0" u="none" strike="noStrike" baseline="0" smtClean="0">
                <a:latin typeface="Times New Roman"/>
              </a:rPr>
              <a:t>GDB</a:t>
            </a:r>
            <a:r>
              <a:rPr lang="zh-CN" altLang="en-US" b="0" i="0" u="none" strike="noStrike" baseline="0" smtClean="0">
                <a:latin typeface="Times New Roman"/>
              </a:rPr>
              <a:t>、</a:t>
            </a:r>
            <a:r>
              <a:rPr lang="en-US" altLang="zh-CN" b="0" i="0" u="none" strike="noStrike" baseline="0" smtClean="0">
                <a:latin typeface="Times New Roman"/>
              </a:rPr>
              <a:t>GCC</a:t>
            </a:r>
            <a:r>
              <a:rPr lang="zh-CN" altLang="en-US" b="0" i="0" u="none" strike="noStrike" baseline="0" smtClean="0">
                <a:latin typeface="Times New Roman"/>
              </a:rPr>
              <a:t>的早期许可证为蓝本。上述的这些许可证都包含了一些</a:t>
            </a:r>
            <a:r>
              <a:rPr lang="en-US" altLang="zh-CN" b="0" i="0" u="none" strike="noStrike" baseline="0" smtClean="0">
                <a:latin typeface="Times New Roman"/>
              </a:rPr>
              <a:t>GPL</a:t>
            </a:r>
            <a:r>
              <a:rPr lang="zh-CN" altLang="en-US" b="0" i="0" u="none" strike="noStrike" baseline="0" smtClean="0">
                <a:latin typeface="Times New Roman"/>
              </a:rPr>
              <a:t>中的版权思想，但是仅仅针对特定的某个程序。</a:t>
            </a:r>
            <a:r>
              <a:rPr lang="en-US" altLang="zh-CN" b="0" i="0" u="none" strike="noStrike" baseline="0" smtClean="0">
                <a:latin typeface="Times New Roman"/>
              </a:rPr>
              <a:t>Richard Stallman</a:t>
            </a:r>
            <a:r>
              <a:rPr lang="zh-CN" altLang="en-US" b="0" i="0" u="none" strike="noStrike" baseline="0" smtClean="0">
                <a:latin typeface="Times New Roman"/>
              </a:rPr>
              <a:t>的目标是创造出一种通用的软件许可证制度，来为所有的开源软件代码计划使用。</a:t>
            </a:r>
          </a:p>
          <a:p>
            <a:pPr marR="0" lvl="0" rtl="0"/>
            <a:r>
              <a:rPr lang="en-US" altLang="zh-CN" b="0" i="0" u="none" strike="noStrike" baseline="0" smtClean="0">
                <a:latin typeface="Times New Roman"/>
              </a:rPr>
              <a:t>GPL</a:t>
            </a:r>
            <a:r>
              <a:rPr lang="zh-CN" altLang="en-US" b="0" i="0" u="none" strike="noStrike" baseline="0" smtClean="0">
                <a:latin typeface="Times New Roman"/>
              </a:rPr>
              <a:t>的“版本</a:t>
            </a:r>
            <a:r>
              <a:rPr lang="en-US" altLang="zh-CN" b="0" i="0" u="none" strike="noStrike" baseline="0" smtClean="0">
                <a:latin typeface="Times New Roman"/>
              </a:rPr>
              <a:t>1</a:t>
            </a:r>
            <a:r>
              <a:rPr lang="zh-CN" altLang="en-US" b="0" i="0" u="none" strike="noStrike" baseline="0" smtClean="0">
                <a:latin typeface="Times New Roman"/>
              </a:rPr>
              <a:t>”，在</a:t>
            </a:r>
            <a:r>
              <a:rPr lang="en-US" altLang="zh-CN" b="0" i="0" u="none" strike="noStrike" baseline="0" smtClean="0">
                <a:latin typeface="Times New Roman"/>
              </a:rPr>
              <a:t>1989</a:t>
            </a:r>
            <a:r>
              <a:rPr lang="zh-CN" altLang="en-US" b="0" i="0" u="none" strike="noStrike" baseline="0" smtClean="0">
                <a:latin typeface="Times New Roman"/>
              </a:rPr>
              <a:t>年</a:t>
            </a:r>
            <a:r>
              <a:rPr lang="en-US" altLang="zh-CN" b="0" i="0" u="none" strike="noStrike" baseline="0" smtClean="0">
                <a:latin typeface="Times New Roman"/>
              </a:rPr>
              <a:t>1</a:t>
            </a:r>
            <a:r>
              <a:rPr lang="zh-CN" altLang="en-US" b="0" i="0" u="none" strike="noStrike" baseline="0" smtClean="0">
                <a:latin typeface="Times New Roman"/>
              </a:rPr>
              <a:t>月诞生。</a:t>
            </a:r>
          </a:p>
          <a:p>
            <a:pPr marR="0" lvl="0" rtl="0"/>
            <a:r>
              <a:rPr lang="en-US" altLang="zh-CN" b="0" i="0" u="none" strike="noStrike" baseline="0" smtClean="0">
                <a:latin typeface="Times New Roman"/>
              </a:rPr>
              <a:t>GPL</a:t>
            </a:r>
            <a:r>
              <a:rPr lang="zh-CN" altLang="en-US" b="0" i="0" u="none" strike="noStrike" baseline="0" smtClean="0">
                <a:latin typeface="Times New Roman"/>
              </a:rPr>
              <a:t>“版本</a:t>
            </a:r>
            <a:r>
              <a:rPr lang="en-US" altLang="zh-CN" b="0" i="0" u="none" strike="noStrike" baseline="0" smtClean="0">
                <a:latin typeface="Times New Roman"/>
              </a:rPr>
              <a:t>2</a:t>
            </a:r>
            <a:r>
              <a:rPr lang="zh-CN" altLang="en-US" b="0" i="0" u="none" strike="noStrike" baseline="0" smtClean="0">
                <a:latin typeface="Times New Roman"/>
              </a:rPr>
              <a:t>”于</a:t>
            </a:r>
            <a:r>
              <a:rPr lang="en-US" altLang="zh-CN" b="0" i="0" u="none" strike="noStrike" baseline="0" smtClean="0">
                <a:latin typeface="Times New Roman"/>
              </a:rPr>
              <a:t>1991</a:t>
            </a:r>
            <a:r>
              <a:rPr lang="zh-CN" altLang="en-US" b="0" i="0" u="none" strike="noStrike" baseline="0" smtClean="0">
                <a:latin typeface="Times New Roman"/>
              </a:rPr>
              <a:t>年</a:t>
            </a:r>
            <a:r>
              <a:rPr lang="en-US" altLang="zh-CN" b="0" i="0" u="none" strike="noStrike" baseline="0" smtClean="0">
                <a:latin typeface="Times New Roman"/>
              </a:rPr>
              <a:t>6</a:t>
            </a:r>
            <a:r>
              <a:rPr lang="zh-CN" altLang="en-US" b="0" i="0" u="none" strike="noStrike" baseline="0" smtClean="0">
                <a:latin typeface="Times New Roman"/>
              </a:rPr>
              <a:t>月发布时。</a:t>
            </a:r>
          </a:p>
          <a:p>
            <a:pPr marR="0" lvl="0" rtl="0"/>
            <a:r>
              <a:rPr lang="en-US" altLang="zh-CN" b="0" i="0" u="none" strike="noStrike" baseline="0" smtClean="0">
                <a:latin typeface="Times New Roman"/>
              </a:rPr>
              <a:t>GPLv3</a:t>
            </a:r>
            <a:r>
              <a:rPr lang="zh-CN" altLang="en-US" b="0" i="0" u="none" strike="noStrike" baseline="0" smtClean="0">
                <a:latin typeface="Times New Roman"/>
              </a:rPr>
              <a:t>在</a:t>
            </a:r>
            <a:r>
              <a:rPr lang="en-US" altLang="zh-CN" b="0" i="0" u="none" strike="noStrike" baseline="0" smtClean="0">
                <a:latin typeface="Times New Roman"/>
              </a:rPr>
              <a:t>2007</a:t>
            </a:r>
            <a:r>
              <a:rPr lang="zh-CN" altLang="en-US" b="0" i="0" u="none" strike="noStrike" baseline="0" smtClean="0">
                <a:latin typeface="Times New Roman"/>
              </a:rPr>
              <a:t>年</a:t>
            </a:r>
            <a:r>
              <a:rPr lang="en-US" altLang="zh-CN" b="0" i="0" u="none" strike="noStrike" baseline="0" smtClean="0">
                <a:latin typeface="Times New Roman"/>
              </a:rPr>
              <a:t>6</a:t>
            </a:r>
            <a:r>
              <a:rPr lang="zh-CN" altLang="en-US" b="0" i="0" u="none" strike="noStrike" baseline="0" smtClean="0">
                <a:latin typeface="Times New Roman"/>
              </a:rPr>
              <a:t>月份开始使用。</a:t>
            </a:r>
          </a:p>
        </p:txBody>
      </p:sp>
    </p:spTree>
    <p:extLst>
      <p:ext uri="{BB962C8B-B14F-4D97-AF65-F5344CB8AC3E}">
        <p14:creationId xmlns:p14="http://schemas.microsoft.com/office/powerpoint/2010/main" val="2820284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1.6.2  GPL</a:t>
            </a:r>
            <a:r>
              <a:rPr lang="zh-CN" altLang="en-US" b="0" i="0" u="none" strike="noStrike" kern="1800" baseline="0" smtClean="0">
                <a:latin typeface="Times New Roman"/>
                <a:ea typeface="黑体"/>
              </a:rPr>
              <a:t>的自由理念</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可以以任何目的运行所购买的程序；</a:t>
            </a:r>
          </a:p>
          <a:p>
            <a:pPr marR="0" lvl="0" rtl="0"/>
            <a:r>
              <a:rPr lang="zh-CN" altLang="en-US" b="0" i="0" u="none" strike="noStrike" baseline="0" smtClean="0">
                <a:latin typeface="Times New Roman"/>
              </a:rPr>
              <a:t>在得到程序代码的前提下，可以以学习为目的，对源程序进行修改；</a:t>
            </a:r>
          </a:p>
          <a:p>
            <a:pPr marR="0" lvl="0" rtl="0"/>
            <a:r>
              <a:rPr lang="zh-CN" altLang="en-US" b="0" i="0" u="none" strike="noStrike" baseline="0" smtClean="0">
                <a:latin typeface="Times New Roman"/>
              </a:rPr>
              <a:t>可以对复制件进行再发行；</a:t>
            </a:r>
          </a:p>
          <a:p>
            <a:pPr marR="0" lvl="0" rtl="0"/>
            <a:r>
              <a:rPr lang="zh-CN" altLang="en-US" b="0" i="0" u="none" strike="noStrike" baseline="0" smtClean="0">
                <a:latin typeface="Times New Roman"/>
              </a:rPr>
              <a:t>对所购买的程序进行改进，并进行公开发布。</a:t>
            </a:r>
          </a:p>
        </p:txBody>
      </p:sp>
    </p:spTree>
    <p:extLst>
      <p:ext uri="{BB962C8B-B14F-4D97-AF65-F5344CB8AC3E}">
        <p14:creationId xmlns:p14="http://schemas.microsoft.com/office/powerpoint/2010/main" val="766571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1.6.3  GPL</a:t>
            </a:r>
            <a:r>
              <a:rPr lang="zh-CN" altLang="en-US" b="0" i="0" u="none" strike="noStrike" kern="1800" baseline="0" smtClean="0">
                <a:latin typeface="Times New Roman"/>
                <a:ea typeface="黑体"/>
              </a:rPr>
              <a:t>的基本条款</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GPL</a:t>
            </a:r>
            <a:r>
              <a:rPr lang="zh-CN" altLang="en-US" b="0" i="0" u="none" strike="noStrike" baseline="0" smtClean="0">
                <a:latin typeface="Times New Roman"/>
              </a:rPr>
              <a:t>许可证作为</a:t>
            </a:r>
            <a:r>
              <a:rPr lang="en-US" altLang="zh-CN" b="0" i="0" u="none" strike="noStrike" baseline="0" smtClean="0">
                <a:latin typeface="Times New Roman"/>
              </a:rPr>
              <a:t>Linux</a:t>
            </a:r>
            <a:r>
              <a:rPr lang="zh-CN" altLang="en-US" b="0" i="0" u="none" strike="noStrike" baseline="0" smtClean="0">
                <a:latin typeface="Times New Roman"/>
              </a:rPr>
              <a:t>平台软件的主要许可证，有很多独特的地方。</a:t>
            </a:r>
            <a:r>
              <a:rPr lang="en-US" altLang="zh-CN" b="0" i="0" u="none" strike="noStrike" baseline="0" smtClean="0">
                <a:latin typeface="Times New Roman"/>
              </a:rPr>
              <a:t>GPL</a:t>
            </a:r>
            <a:r>
              <a:rPr lang="zh-CN" altLang="en-US" b="0" i="0" u="none" strike="noStrike" baseline="0" smtClean="0">
                <a:latin typeface="Times New Roman"/>
              </a:rPr>
              <a:t>授权的软件并不是说使用者在得到此软件后可以无限制地使用，而是同样要遵循一定的规则，其中主要的一点就是开放源代码。使用</a:t>
            </a:r>
            <a:r>
              <a:rPr lang="en-US" altLang="zh-CN" b="0" i="0" u="none" strike="noStrike" baseline="0" smtClean="0">
                <a:latin typeface="Times New Roman"/>
              </a:rPr>
              <a:t>GPL</a:t>
            </a:r>
            <a:r>
              <a:rPr lang="zh-CN" altLang="en-US" b="0" i="0" u="none" strike="noStrike" baseline="0" smtClean="0">
                <a:latin typeface="Times New Roman"/>
              </a:rPr>
              <a:t>授权发布的商业软件，也并不是不要钱，其盈利模式是采用收取服务费用的方式来获取利益。</a:t>
            </a:r>
            <a:r>
              <a:rPr lang="en-US" altLang="zh-CN" b="0" i="0" u="none" strike="noStrike" baseline="0" smtClean="0">
                <a:latin typeface="Times New Roman"/>
              </a:rPr>
              <a:t>GPL</a:t>
            </a:r>
            <a:r>
              <a:rPr lang="zh-CN" altLang="en-US" b="0" i="0" u="none" strike="noStrike" baseline="0" smtClean="0">
                <a:latin typeface="Times New Roman"/>
              </a:rPr>
              <a:t>中的主要条款包括权利授予、</a:t>
            </a:r>
            <a:r>
              <a:rPr lang="en-US" altLang="zh-CN" b="0" i="0" u="none" strike="noStrike" baseline="0" smtClean="0">
                <a:latin typeface="Times New Roman"/>
              </a:rPr>
              <a:t>Copyleft</a:t>
            </a:r>
            <a:r>
              <a:rPr lang="zh-CN" altLang="en-US" b="0" i="0" u="none" strike="noStrike" baseline="0" smtClean="0">
                <a:latin typeface="Times New Roman"/>
              </a:rPr>
              <a:t>。</a:t>
            </a:r>
          </a:p>
          <a:p>
            <a:pPr marR="0" lvl="0" rtl="0"/>
            <a:r>
              <a:rPr lang="en-US" altLang="zh-CN" b="0" i="0" u="none" strike="noStrike" baseline="0" smtClean="0">
                <a:latin typeface="Times New Roman"/>
              </a:rPr>
              <a:t>1</a:t>
            </a:r>
            <a:r>
              <a:rPr lang="zh-CN" altLang="en-US" b="0" i="0" u="none" strike="noStrike" baseline="0" smtClean="0">
                <a:latin typeface="Times New Roman"/>
              </a:rPr>
              <a:t>．授予的权利</a:t>
            </a:r>
          </a:p>
          <a:p>
            <a:pPr marR="0" lvl="0" rtl="0"/>
            <a:r>
              <a:rPr lang="en-US" altLang="zh-CN" b="0" i="0" u="none" strike="noStrike" baseline="0" smtClean="0">
                <a:latin typeface="Times New Roman"/>
              </a:rPr>
              <a:t>2</a:t>
            </a:r>
            <a:r>
              <a:rPr lang="zh-CN" altLang="en-US" b="0" i="0" u="none" strike="noStrike" baseline="0" smtClean="0">
                <a:latin typeface="Times New Roman"/>
              </a:rPr>
              <a:t>．</a:t>
            </a:r>
            <a:r>
              <a:rPr lang="en-US" altLang="zh-CN" b="0" i="0" u="none" strike="noStrike" baseline="0" smtClean="0">
                <a:latin typeface="Times New Roman"/>
              </a:rPr>
              <a:t>Copyleft</a:t>
            </a:r>
            <a:endParaRPr lang="zh-CN" altLang="en-US" b="0" i="0" u="none" strike="noStrike" baseline="0" smtClean="0">
              <a:latin typeface="Times New Roman"/>
            </a:endParaRPr>
          </a:p>
        </p:txBody>
      </p:sp>
    </p:spTree>
    <p:extLst>
      <p:ext uri="{BB962C8B-B14F-4D97-AF65-F5344CB8AC3E}">
        <p14:creationId xmlns:p14="http://schemas.microsoft.com/office/powerpoint/2010/main" val="2633256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1.1.1  Linux</a:t>
            </a:r>
            <a:r>
              <a:rPr lang="zh-CN" altLang="en-US" b="0" i="0" u="none" strike="noStrike" kern="1800" baseline="0" smtClean="0">
                <a:latin typeface="Times New Roman"/>
                <a:ea typeface="黑体"/>
              </a:rPr>
              <a:t>的诞生和发展</a:t>
            </a:r>
          </a:p>
        </p:txBody>
      </p:sp>
      <p:sp>
        <p:nvSpPr>
          <p:cNvPr id="3" name="文本占位符 2"/>
          <p:cNvSpPr>
            <a:spLocks noGrp="1"/>
          </p:cNvSpPr>
          <p:nvPr>
            <p:ph type="body" idx="1"/>
          </p:nvPr>
        </p:nvSpPr>
        <p:spPr/>
        <p:txBody>
          <a:bodyPr>
            <a:normAutofit fontScale="92500" lnSpcReduction="20000"/>
          </a:bodyPr>
          <a:lstStyle/>
          <a:p>
            <a:pPr marR="0" lvl="0" rtl="0"/>
            <a:r>
              <a:rPr lang="en-US" altLang="zh-CN" b="0" i="0" u="none" strike="noStrike" baseline="0" smtClean="0">
                <a:latin typeface="Times New Roman"/>
              </a:rPr>
              <a:t>Linux</a:t>
            </a:r>
            <a:r>
              <a:rPr lang="zh-CN" altLang="en-US" b="0" i="0" u="none" strike="noStrike" baseline="0" smtClean="0">
                <a:latin typeface="Times New Roman"/>
              </a:rPr>
              <a:t>的诞生和发展与个人计算机的发展历程是紧密相关的，特别是随着</a:t>
            </a:r>
            <a:r>
              <a:rPr lang="en-US" altLang="zh-CN" b="0" i="0" u="none" strike="noStrike" baseline="0" smtClean="0">
                <a:latin typeface="Times New Roman"/>
              </a:rPr>
              <a:t>Intel</a:t>
            </a:r>
            <a:r>
              <a:rPr lang="zh-CN" altLang="en-US" b="0" i="0" u="none" strike="noStrike" baseline="0" smtClean="0">
                <a:latin typeface="Times New Roman"/>
              </a:rPr>
              <a:t>的</a:t>
            </a:r>
            <a:r>
              <a:rPr lang="en-US" altLang="zh-CN" b="0" i="0" u="none" strike="noStrike" baseline="0" smtClean="0">
                <a:latin typeface="Times New Roman"/>
              </a:rPr>
              <a:t>i386</a:t>
            </a:r>
            <a:r>
              <a:rPr lang="zh-CN" altLang="en-US" b="0" i="0" u="none" strike="noStrike" baseline="0" smtClean="0">
                <a:latin typeface="Times New Roman"/>
              </a:rPr>
              <a:t>个人计算机的发展而逐步成熟。</a:t>
            </a:r>
            <a:r>
              <a:rPr lang="en-US" altLang="zh-CN" b="0" i="0" u="none" strike="noStrike" baseline="0" smtClean="0">
                <a:latin typeface="Times New Roman"/>
              </a:rPr>
              <a:t>IBM</a:t>
            </a:r>
            <a:r>
              <a:rPr lang="zh-CN" altLang="en-US" b="0" i="0" u="none" strike="noStrike" baseline="0" smtClean="0">
                <a:latin typeface="Times New Roman"/>
              </a:rPr>
              <a:t>公司在</a:t>
            </a:r>
            <a:r>
              <a:rPr lang="en-US" altLang="zh-CN" b="0" i="0" u="none" strike="noStrike" baseline="0" smtClean="0">
                <a:latin typeface="Times New Roman"/>
              </a:rPr>
              <a:t>1981</a:t>
            </a:r>
            <a:r>
              <a:rPr lang="zh-CN" altLang="en-US" b="0" i="0" u="none" strike="noStrike" baseline="0" smtClean="0">
                <a:latin typeface="Times New Roman"/>
              </a:rPr>
              <a:t>年推出了个人计算机</a:t>
            </a:r>
            <a:r>
              <a:rPr lang="en-US" altLang="zh-CN" b="0" i="0" u="none" strike="noStrike" baseline="0" smtClean="0">
                <a:latin typeface="Times New Roman"/>
              </a:rPr>
              <a:t>IBM PC</a:t>
            </a:r>
            <a:r>
              <a:rPr lang="zh-CN" altLang="en-US" b="0" i="0" u="none" strike="noStrike" baseline="0" smtClean="0">
                <a:latin typeface="Times New Roman"/>
              </a:rPr>
              <a:t>，从而造成个人计算机的发展和普及。</a:t>
            </a:r>
          </a:p>
          <a:p>
            <a:pPr marR="0" lvl="0" rtl="0"/>
            <a:r>
              <a:rPr lang="zh-CN" altLang="en-US" b="0" i="0" u="none" strike="noStrike" baseline="0" smtClean="0">
                <a:latin typeface="Times New Roman"/>
              </a:rPr>
              <a:t>与个人计算机对应，在大型机上的主流操作系统是</a:t>
            </a:r>
            <a:r>
              <a:rPr lang="en-US" altLang="zh-CN" b="0" i="0" u="none" strike="noStrike" baseline="0" smtClean="0">
                <a:latin typeface="Times New Roman"/>
              </a:rPr>
              <a:t>UNIX</a:t>
            </a:r>
            <a:r>
              <a:rPr lang="zh-CN" altLang="en-US" b="0" i="0" u="none" strike="noStrike" baseline="0" smtClean="0">
                <a:latin typeface="Times New Roman"/>
              </a:rPr>
              <a:t>，而</a:t>
            </a:r>
            <a:r>
              <a:rPr lang="en-US" altLang="zh-CN" b="0" i="0" u="none" strike="noStrike" baseline="0" smtClean="0">
                <a:latin typeface="Times New Roman"/>
              </a:rPr>
              <a:t>UNIX</a:t>
            </a:r>
            <a:r>
              <a:rPr lang="zh-CN" altLang="en-US" b="0" i="0" u="none" strike="noStrike" baseline="0" smtClean="0">
                <a:latin typeface="Times New Roman"/>
              </a:rPr>
              <a:t>操作系统对操作系统的发展有诸多障碍：</a:t>
            </a:r>
          </a:p>
          <a:p>
            <a:pPr marR="0" lvl="0" rtl="0"/>
            <a:r>
              <a:rPr lang="en-US" altLang="zh-CN" b="0" i="0" u="none" strike="noStrike" baseline="0" smtClean="0">
                <a:latin typeface="Times New Roman"/>
              </a:rPr>
              <a:t>UNIX</a:t>
            </a:r>
            <a:r>
              <a:rPr lang="zh-CN" altLang="en-US" b="0" i="0" u="none" strike="noStrike" baseline="0" smtClean="0">
                <a:latin typeface="Times New Roman"/>
              </a:rPr>
              <a:t>的经销商为了寻求高利率，将价格抬得很高，个人计算机的用户就根本不能靠近它，不利于操作系统的普及。</a:t>
            </a:r>
          </a:p>
          <a:p>
            <a:pPr marR="0" lvl="0" rtl="0"/>
            <a:r>
              <a:rPr lang="en-US" altLang="zh-CN" b="0" i="0" u="none" strike="noStrike" baseline="0" smtClean="0">
                <a:latin typeface="Times New Roman"/>
              </a:rPr>
              <a:t>UNIX</a:t>
            </a:r>
            <a:r>
              <a:rPr lang="zh-CN" altLang="en-US" b="0" i="0" u="none" strike="noStrike" baseline="0" smtClean="0">
                <a:latin typeface="Times New Roman"/>
              </a:rPr>
              <a:t>操作系统的源代码具有版权，虽然贝尔实验室许可可以在大学的教学中使用</a:t>
            </a:r>
            <a:r>
              <a:rPr lang="en-US" altLang="zh-CN" b="0" i="0" u="none" strike="noStrike" baseline="0" smtClean="0">
                <a:latin typeface="Times New Roman"/>
              </a:rPr>
              <a:t>UNIX</a:t>
            </a:r>
            <a:r>
              <a:rPr lang="zh-CN" altLang="en-US" b="0" i="0" u="none" strike="noStrike" baseline="0" smtClean="0">
                <a:latin typeface="Times New Roman"/>
              </a:rPr>
              <a:t>源代码，但是因为版权问题源代码一直不能公开。对于广大的</a:t>
            </a:r>
            <a:r>
              <a:rPr lang="en-US" altLang="zh-CN" b="0" i="0" u="none" strike="noStrike" baseline="0" smtClean="0">
                <a:latin typeface="Times New Roman"/>
              </a:rPr>
              <a:t>PC</a:t>
            </a:r>
            <a:r>
              <a:rPr lang="zh-CN" altLang="en-US" b="0" i="0" u="none" strike="noStrike" baseline="0" smtClean="0">
                <a:latin typeface="Times New Roman"/>
              </a:rPr>
              <a:t>用户，软件行业的供应商一直没有一个很好的办法来解决</a:t>
            </a:r>
            <a:r>
              <a:rPr lang="en-US" altLang="zh-CN" b="0" i="0" u="none" strike="noStrike" baseline="0" smtClean="0">
                <a:latin typeface="Times New Roman"/>
              </a:rPr>
              <a:t>UNIX</a:t>
            </a:r>
            <a:r>
              <a:rPr lang="zh-CN" altLang="en-US" b="0" i="0" u="none" strike="noStrike" baseline="0" smtClean="0">
                <a:latin typeface="Times New Roman"/>
              </a:rPr>
              <a:t>操作系统普及性问题的方法。</a:t>
            </a:r>
          </a:p>
        </p:txBody>
      </p:sp>
    </p:spTree>
    <p:extLst>
      <p:ext uri="{BB962C8B-B14F-4D97-AF65-F5344CB8AC3E}">
        <p14:creationId xmlns:p14="http://schemas.microsoft.com/office/powerpoint/2010/main" val="210245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1.1.2  Linux</a:t>
            </a:r>
            <a:r>
              <a:rPr lang="zh-CN" altLang="en-US" b="0" i="0" u="none" strike="noStrike" kern="1800" baseline="0" smtClean="0">
                <a:latin typeface="Times New Roman"/>
                <a:ea typeface="黑体"/>
              </a:rPr>
              <a:t>名称的由来</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Linux</a:t>
            </a:r>
            <a:r>
              <a:rPr lang="zh-CN" altLang="en-US" b="0" i="0" u="none" strike="noStrike" baseline="0" smtClean="0">
                <a:latin typeface="Times New Roman"/>
              </a:rPr>
              <a:t>操作系统的名称最初并没有被称做</a:t>
            </a:r>
            <a:r>
              <a:rPr lang="en-US" altLang="zh-CN" b="0" i="0" u="none" strike="noStrike" baseline="0" smtClean="0">
                <a:latin typeface="Times New Roman"/>
              </a:rPr>
              <a:t>Linux</a:t>
            </a:r>
            <a:r>
              <a:rPr lang="zh-CN" altLang="en-US" b="0" i="0" u="none" strike="noStrike" baseline="0" smtClean="0">
                <a:latin typeface="Times New Roman"/>
              </a:rPr>
              <a:t>。</a:t>
            </a:r>
            <a:r>
              <a:rPr lang="en-US" altLang="zh-CN" b="0" i="0" u="none" strike="noStrike" baseline="0" smtClean="0">
                <a:latin typeface="Times New Roman"/>
              </a:rPr>
              <a:t>Linus</a:t>
            </a:r>
            <a:r>
              <a:rPr lang="zh-CN" altLang="en-US" b="0" i="0" u="none" strike="noStrike" baseline="0" smtClean="0">
                <a:latin typeface="Times New Roman"/>
              </a:rPr>
              <a:t>给他的操作系统取的名字是</a:t>
            </a:r>
            <a:r>
              <a:rPr lang="en-US" altLang="zh-CN" b="0" i="0" u="none" strike="noStrike" baseline="0" smtClean="0">
                <a:latin typeface="Times New Roman"/>
              </a:rPr>
              <a:t>Freax</a:t>
            </a:r>
            <a:r>
              <a:rPr lang="zh-CN" altLang="en-US" b="0" i="0" u="none" strike="noStrike" baseline="0" smtClean="0">
                <a:latin typeface="Times New Roman"/>
              </a:rPr>
              <a:t>，这个单词的含义是怪诞的、怪物、异想天开的意思。当</a:t>
            </a:r>
            <a:r>
              <a:rPr lang="en-US" altLang="zh-CN" b="0" i="0" u="none" strike="noStrike" baseline="0" smtClean="0">
                <a:latin typeface="Times New Roman"/>
              </a:rPr>
              <a:t>Torvalds</a:t>
            </a:r>
            <a:r>
              <a:rPr lang="zh-CN" altLang="en-US" b="0" i="0" u="none" strike="noStrike" baseline="0" smtClean="0">
                <a:latin typeface="Times New Roman"/>
              </a:rPr>
              <a:t>将他的操作系统上传到服务器</a:t>
            </a:r>
            <a:r>
              <a:rPr lang="en-US" altLang="zh-CN" b="0" i="0" u="none" strike="noStrike" baseline="0" smtClean="0">
                <a:latin typeface="Times New Roman"/>
              </a:rPr>
              <a:t>ftp.funet.fi</a:t>
            </a:r>
            <a:r>
              <a:rPr lang="zh-CN" altLang="en-US" b="0" i="0" u="none" strike="noStrike" baseline="0" smtClean="0">
                <a:latin typeface="Times New Roman"/>
              </a:rPr>
              <a:t>上的时候，这个服务器的管理员</a:t>
            </a:r>
            <a:r>
              <a:rPr lang="en-US" altLang="zh-CN" b="0" i="0" u="none" strike="noStrike" baseline="0" smtClean="0">
                <a:latin typeface="Times New Roman"/>
              </a:rPr>
              <a:t>Ari Lemke</a:t>
            </a:r>
            <a:r>
              <a:rPr lang="zh-CN" altLang="en-US" b="0" i="0" u="none" strike="noStrike" baseline="0" smtClean="0">
                <a:latin typeface="Times New Roman"/>
              </a:rPr>
              <a:t>对</a:t>
            </a:r>
            <a:r>
              <a:rPr lang="en-US" altLang="zh-CN" b="0" i="0" u="none" strike="noStrike" baseline="0" smtClean="0">
                <a:latin typeface="Times New Roman"/>
              </a:rPr>
              <a:t>Freax</a:t>
            </a:r>
            <a:r>
              <a:rPr lang="zh-CN" altLang="en-US" b="0" i="0" u="none" strike="noStrike" baseline="0" smtClean="0">
                <a:latin typeface="Times New Roman"/>
              </a:rPr>
              <a:t>这个名称很不赞成，所以将操作系统的名称改为了</a:t>
            </a:r>
            <a:r>
              <a:rPr lang="en-US" altLang="zh-CN" b="0" i="0" u="none" strike="noStrike" baseline="0" smtClean="0">
                <a:latin typeface="Times New Roman"/>
              </a:rPr>
              <a:t>Linus</a:t>
            </a:r>
            <a:r>
              <a:rPr lang="zh-CN" altLang="en-US" b="0" i="0" u="none" strike="noStrike" baseline="0" smtClean="0">
                <a:latin typeface="Times New Roman"/>
              </a:rPr>
              <a:t>的谐音</a:t>
            </a:r>
            <a:r>
              <a:rPr lang="en-US" altLang="zh-CN" b="0" i="0" u="none" strike="noStrike" baseline="0" smtClean="0">
                <a:latin typeface="Times New Roman"/>
              </a:rPr>
              <a:t>Linux</a:t>
            </a:r>
            <a:r>
              <a:rPr lang="zh-CN" altLang="en-US" b="0" i="0" u="none" strike="noStrike" baseline="0" smtClean="0">
                <a:latin typeface="Times New Roman"/>
              </a:rPr>
              <a:t>，于是这个操作系统的名称就以</a:t>
            </a:r>
            <a:r>
              <a:rPr lang="en-US" altLang="zh-CN" b="0" i="0" u="none" strike="noStrike" baseline="0" smtClean="0">
                <a:latin typeface="Times New Roman"/>
              </a:rPr>
              <a:t>Linux</a:t>
            </a:r>
            <a:r>
              <a:rPr lang="zh-CN" altLang="en-US" b="0" i="0" u="none" strike="noStrike" baseline="0" smtClean="0">
                <a:latin typeface="Times New Roman"/>
              </a:rPr>
              <a:t>流传下来。</a:t>
            </a:r>
          </a:p>
        </p:txBody>
      </p:sp>
    </p:spTree>
    <p:extLst>
      <p:ext uri="{BB962C8B-B14F-4D97-AF65-F5344CB8AC3E}">
        <p14:creationId xmlns:p14="http://schemas.microsoft.com/office/powerpoint/2010/main" val="1818369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1.2  Linux</a:t>
            </a:r>
            <a:r>
              <a:rPr lang="zh-CN" altLang="en-US" b="0" i="0" u="none" strike="noStrike" kern="1800" baseline="0" smtClean="0">
                <a:latin typeface="Times New Roman"/>
                <a:ea typeface="黑体"/>
              </a:rPr>
              <a:t>的发展要素</a:t>
            </a:r>
          </a:p>
        </p:txBody>
      </p:sp>
      <p:sp>
        <p:nvSpPr>
          <p:cNvPr id="3" name="文本占位符 2"/>
          <p:cNvSpPr>
            <a:spLocks noGrp="1"/>
          </p:cNvSpPr>
          <p:nvPr>
            <p:ph type="body" idx="1"/>
          </p:nvPr>
        </p:nvSpPr>
        <p:spPr/>
        <p:txBody>
          <a:bodyPr/>
          <a:lstStyle/>
          <a:p>
            <a:r>
              <a:rPr lang="en-US" altLang="zh-CN"/>
              <a:t>1.2.1  </a:t>
            </a:r>
            <a:r>
              <a:rPr lang="en-US" altLang="zh-CN"/>
              <a:t>UNIX</a:t>
            </a:r>
            <a:r>
              <a:rPr lang="zh-CN" altLang="en-US" smtClean="0"/>
              <a:t>操作系统</a:t>
            </a:r>
            <a:endParaRPr lang="en-US" altLang="zh-CN" smtClean="0"/>
          </a:p>
          <a:p>
            <a:r>
              <a:rPr lang="en-US" altLang="zh-CN"/>
              <a:t>1.2.2  </a:t>
            </a:r>
            <a:r>
              <a:rPr lang="en-US" altLang="zh-CN"/>
              <a:t>Minix</a:t>
            </a:r>
            <a:r>
              <a:rPr lang="zh-CN" altLang="en-US" smtClean="0"/>
              <a:t>操作系统</a:t>
            </a:r>
            <a:endParaRPr lang="en-US" altLang="zh-CN" smtClean="0"/>
          </a:p>
          <a:p>
            <a:r>
              <a:rPr lang="en-US" altLang="zh-CN"/>
              <a:t>1.2.3  POSIX </a:t>
            </a:r>
            <a:r>
              <a:rPr lang="zh-CN" altLang="en-US"/>
              <a:t>标准</a:t>
            </a:r>
          </a:p>
        </p:txBody>
      </p:sp>
    </p:spTree>
    <p:extLst>
      <p:ext uri="{BB962C8B-B14F-4D97-AF65-F5344CB8AC3E}">
        <p14:creationId xmlns:p14="http://schemas.microsoft.com/office/powerpoint/2010/main" val="286493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1.2.1  UNIX</a:t>
            </a:r>
            <a:r>
              <a:rPr lang="zh-CN" altLang="en-US" b="0" i="0" u="none" strike="noStrike" kern="1800" baseline="0" smtClean="0">
                <a:latin typeface="Times New Roman"/>
                <a:ea typeface="黑体"/>
              </a:rPr>
              <a:t>操作系统</a:t>
            </a:r>
          </a:p>
        </p:txBody>
      </p:sp>
      <p:sp>
        <p:nvSpPr>
          <p:cNvPr id="3" name="文本占位符 2"/>
          <p:cNvSpPr>
            <a:spLocks noGrp="1"/>
          </p:cNvSpPr>
          <p:nvPr>
            <p:ph type="body" idx="1"/>
          </p:nvPr>
        </p:nvSpPr>
        <p:spPr/>
        <p:txBody>
          <a:bodyPr>
            <a:normAutofit fontScale="92500"/>
          </a:bodyPr>
          <a:lstStyle/>
          <a:p>
            <a:pPr marR="0" lvl="0" rtl="0"/>
            <a:r>
              <a:rPr lang="en-US" altLang="zh-CN" b="0" i="0" u="none" strike="noStrike" baseline="0" smtClean="0">
                <a:latin typeface="Times New Roman"/>
              </a:rPr>
              <a:t>UNIX</a:t>
            </a:r>
            <a:r>
              <a:rPr lang="zh-CN" altLang="en-US" b="0" i="0" u="none" strike="noStrike" baseline="0" smtClean="0">
                <a:latin typeface="Times New Roman"/>
              </a:rPr>
              <a:t>操作系统于</a:t>
            </a:r>
            <a:r>
              <a:rPr lang="en-US" altLang="zh-CN" b="0" i="0" u="none" strike="noStrike" baseline="0" smtClean="0">
                <a:latin typeface="Times New Roman"/>
              </a:rPr>
              <a:t>1969</a:t>
            </a:r>
            <a:r>
              <a:rPr lang="zh-CN" altLang="en-US" b="0" i="0" u="none" strike="noStrike" baseline="0" smtClean="0">
                <a:latin typeface="Times New Roman"/>
              </a:rPr>
              <a:t>年在</a:t>
            </a:r>
            <a:r>
              <a:rPr lang="en-US" altLang="zh-CN" b="0" i="0" u="none" strike="noStrike" baseline="0" smtClean="0">
                <a:latin typeface="Times New Roman"/>
              </a:rPr>
              <a:t>Bell</a:t>
            </a:r>
            <a:r>
              <a:rPr lang="zh-CN" altLang="en-US" b="0" i="0" u="none" strike="noStrike" baseline="0" smtClean="0">
                <a:latin typeface="Times New Roman"/>
              </a:rPr>
              <a:t>实验室诞生，它是美国贝尔实验室的</a:t>
            </a:r>
            <a:r>
              <a:rPr lang="en-US" altLang="zh-CN" b="0" i="0" u="none" strike="noStrike" baseline="0" smtClean="0">
                <a:latin typeface="Times New Roman"/>
              </a:rPr>
              <a:t>Ken.Thompson</a:t>
            </a:r>
            <a:r>
              <a:rPr lang="zh-CN" altLang="en-US" b="0" i="0" u="none" strike="noStrike" baseline="0" smtClean="0">
                <a:latin typeface="Times New Roman"/>
              </a:rPr>
              <a:t>和</a:t>
            </a:r>
            <a:r>
              <a:rPr lang="en-US" altLang="zh-CN" b="0" i="0" u="none" strike="noStrike" baseline="0" smtClean="0">
                <a:latin typeface="Times New Roman"/>
              </a:rPr>
              <a:t>Dennis Ritchie</a:t>
            </a:r>
            <a:r>
              <a:rPr lang="zh-CN" altLang="en-US" b="0" i="0" u="none" strike="noStrike" baseline="0" smtClean="0">
                <a:latin typeface="Times New Roman"/>
              </a:rPr>
              <a:t>在</a:t>
            </a:r>
            <a:r>
              <a:rPr lang="en-US" altLang="zh-CN" b="0" i="0" u="none" strike="noStrike" baseline="0" smtClean="0">
                <a:latin typeface="Times New Roman"/>
              </a:rPr>
              <a:t>DEC PDP-7</a:t>
            </a:r>
            <a:r>
              <a:rPr lang="zh-CN" altLang="en-US" b="0" i="0" u="none" strike="noStrike" baseline="0" smtClean="0">
                <a:latin typeface="Times New Roman"/>
              </a:rPr>
              <a:t>小型计算机系统上开发的一种分时操作系统。</a:t>
            </a:r>
          </a:p>
          <a:p>
            <a:pPr marR="0" lvl="0" rtl="0"/>
            <a:r>
              <a:rPr lang="zh-CN" altLang="en-US" b="0" i="0" u="none" strike="noStrike" baseline="0" smtClean="0">
                <a:latin typeface="Times New Roman"/>
              </a:rPr>
              <a:t>通常情况下，比较大型的系统应用，例如银行、电信部门，一般都采用固定机型的</a:t>
            </a:r>
            <a:r>
              <a:rPr lang="en-US" altLang="zh-CN" b="0" i="0" u="none" strike="noStrike" baseline="0" smtClean="0">
                <a:latin typeface="Times New Roman"/>
              </a:rPr>
              <a:t>UNIX</a:t>
            </a:r>
            <a:r>
              <a:rPr lang="zh-CN" altLang="en-US" b="0" i="0" u="none" strike="noStrike" baseline="0" smtClean="0">
                <a:latin typeface="Times New Roman"/>
              </a:rPr>
              <a:t>解决方案：在电信系统中以</a:t>
            </a:r>
            <a:r>
              <a:rPr lang="en-US" altLang="zh-CN" b="0" i="0" u="none" strike="noStrike" baseline="0" smtClean="0">
                <a:latin typeface="Times New Roman"/>
              </a:rPr>
              <a:t>SUN</a:t>
            </a:r>
            <a:r>
              <a:rPr lang="zh-CN" altLang="en-US" b="0" i="0" u="none" strike="noStrike" baseline="0" smtClean="0">
                <a:latin typeface="Times New Roman"/>
              </a:rPr>
              <a:t>（</a:t>
            </a:r>
            <a:r>
              <a:rPr lang="en-US" altLang="zh-CN" b="0" i="0" u="none" strike="noStrike" baseline="0" smtClean="0">
                <a:latin typeface="Times New Roman"/>
              </a:rPr>
              <a:t>SUN</a:t>
            </a:r>
            <a:r>
              <a:rPr lang="zh-CN" altLang="en-US" b="0" i="0" u="none" strike="noStrike" baseline="0" smtClean="0">
                <a:latin typeface="Times New Roman"/>
              </a:rPr>
              <a:t>公司已经被</a:t>
            </a:r>
            <a:r>
              <a:rPr lang="en-US" altLang="zh-CN" b="0" i="0" u="none" strike="noStrike" baseline="0" smtClean="0">
                <a:latin typeface="Times New Roman"/>
              </a:rPr>
              <a:t>Oracle</a:t>
            </a:r>
            <a:r>
              <a:rPr lang="zh-CN" altLang="en-US" b="0" i="0" u="none" strike="noStrike" baseline="0" smtClean="0">
                <a:latin typeface="Times New Roman"/>
              </a:rPr>
              <a:t>公司收购）的</a:t>
            </a:r>
            <a:r>
              <a:rPr lang="en-US" altLang="zh-CN" b="0" i="0" u="none" strike="noStrike" baseline="0" smtClean="0">
                <a:latin typeface="Times New Roman"/>
              </a:rPr>
              <a:t>UNIX</a:t>
            </a:r>
            <a:r>
              <a:rPr lang="zh-CN" altLang="en-US" b="0" i="0" u="none" strike="noStrike" baseline="0" smtClean="0">
                <a:latin typeface="Times New Roman"/>
              </a:rPr>
              <a:t>系统方案居多，在民航里以</a:t>
            </a:r>
            <a:r>
              <a:rPr lang="en-US" altLang="zh-CN" b="0" i="0" u="none" strike="noStrike" baseline="0" smtClean="0">
                <a:latin typeface="Times New Roman"/>
              </a:rPr>
              <a:t>HP</a:t>
            </a:r>
            <a:r>
              <a:rPr lang="zh-CN" altLang="en-US" b="0" i="0" u="none" strike="noStrike" baseline="0" smtClean="0">
                <a:latin typeface="Times New Roman"/>
              </a:rPr>
              <a:t>的系统方案居多，在银行里以</a:t>
            </a:r>
            <a:r>
              <a:rPr lang="en-US" altLang="zh-CN" b="0" i="0" u="none" strike="noStrike" baseline="0" smtClean="0">
                <a:latin typeface="Times New Roman"/>
              </a:rPr>
              <a:t>IBM</a:t>
            </a:r>
            <a:r>
              <a:rPr lang="zh-CN" altLang="en-US" b="0" i="0" u="none" strike="noStrike" baseline="0" smtClean="0">
                <a:latin typeface="Times New Roman"/>
              </a:rPr>
              <a:t>的系统方案居多。</a:t>
            </a:r>
          </a:p>
          <a:p>
            <a:pPr marR="0" lvl="0" rtl="0"/>
            <a:r>
              <a:rPr lang="en-US" altLang="zh-CN" b="0" i="0" u="none" strike="noStrike" baseline="0" smtClean="0">
                <a:latin typeface="Times New Roman"/>
              </a:rPr>
              <a:t>Linux</a:t>
            </a:r>
            <a:r>
              <a:rPr lang="zh-CN" altLang="en-US" b="0" i="0" u="none" strike="noStrike" baseline="0" smtClean="0">
                <a:latin typeface="Times New Roman"/>
              </a:rPr>
              <a:t>是一种</a:t>
            </a:r>
            <a:r>
              <a:rPr lang="en-US" altLang="zh-CN" b="0" i="0" u="none" strike="noStrike" baseline="0" smtClean="0">
                <a:latin typeface="Times New Roman"/>
              </a:rPr>
              <a:t>UNIX</a:t>
            </a:r>
            <a:r>
              <a:rPr lang="zh-CN" altLang="en-US" b="0" i="0" u="none" strike="noStrike" baseline="0" smtClean="0">
                <a:latin typeface="Times New Roman"/>
              </a:rPr>
              <a:t>的克隆系统，采用了几乎一致的系统</a:t>
            </a:r>
            <a:r>
              <a:rPr lang="en-US" altLang="zh-CN" b="0" i="0" u="none" strike="noStrike" baseline="0" smtClean="0">
                <a:latin typeface="Times New Roman"/>
              </a:rPr>
              <a:t>API</a:t>
            </a:r>
            <a:r>
              <a:rPr lang="zh-CN" altLang="en-US" b="0" i="0" u="none" strike="noStrike" baseline="0" smtClean="0">
                <a:latin typeface="Times New Roman"/>
              </a:rPr>
              <a:t>接口。特别是网络方面，二者接口的应用程序几乎完全一致。</a:t>
            </a:r>
          </a:p>
        </p:txBody>
      </p:sp>
    </p:spTree>
    <p:extLst>
      <p:ext uri="{BB962C8B-B14F-4D97-AF65-F5344CB8AC3E}">
        <p14:creationId xmlns:p14="http://schemas.microsoft.com/office/powerpoint/2010/main" val="2888884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1.2.2  Minix</a:t>
            </a:r>
            <a:r>
              <a:rPr lang="zh-CN" altLang="en-US" b="0" i="0" u="none" strike="noStrike" kern="1800" baseline="0" smtClean="0">
                <a:latin typeface="Times New Roman"/>
                <a:ea typeface="黑体"/>
              </a:rPr>
              <a:t>操作系统</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Minix</a:t>
            </a:r>
            <a:r>
              <a:rPr lang="zh-CN" altLang="en-US" b="0" i="0" u="none" strike="noStrike" baseline="0" smtClean="0">
                <a:latin typeface="Times New Roman"/>
              </a:rPr>
              <a:t>操作系统也是</a:t>
            </a:r>
            <a:r>
              <a:rPr lang="en-US" altLang="zh-CN" b="0" i="0" u="none" strike="noStrike" baseline="0" smtClean="0">
                <a:latin typeface="Times New Roman"/>
              </a:rPr>
              <a:t>UNIX</a:t>
            </a:r>
            <a:r>
              <a:rPr lang="zh-CN" altLang="en-US" b="0" i="0" u="none" strike="noStrike" baseline="0" smtClean="0">
                <a:latin typeface="Times New Roman"/>
              </a:rPr>
              <a:t>操作系统的一种克隆系统，它由荷兰</a:t>
            </a:r>
            <a:r>
              <a:rPr lang="en-US" altLang="zh-CN" b="0" i="0" u="none" strike="noStrike" baseline="0" smtClean="0">
                <a:latin typeface="Times New Roman"/>
              </a:rPr>
              <a:t>Amsterdam</a:t>
            </a:r>
            <a:r>
              <a:rPr lang="zh-CN" altLang="en-US" b="0" i="0" u="none" strike="noStrike" baseline="0" smtClean="0">
                <a:latin typeface="Times New Roman"/>
              </a:rPr>
              <a:t>的</a:t>
            </a:r>
            <a:r>
              <a:rPr lang="en-US" altLang="zh-CN" b="0" i="0" u="none" strike="noStrike" baseline="0" smtClean="0">
                <a:latin typeface="Times New Roman"/>
              </a:rPr>
              <a:t>Vrije</a:t>
            </a:r>
            <a:r>
              <a:rPr lang="zh-CN" altLang="en-US" b="0" i="0" u="none" strike="noStrike" baseline="0" smtClean="0">
                <a:latin typeface="Times New Roman"/>
              </a:rPr>
              <a:t>大学著名教授</a:t>
            </a:r>
            <a:r>
              <a:rPr lang="en-US" altLang="zh-CN" b="0" i="0" u="none" strike="noStrike" baseline="0" smtClean="0">
                <a:latin typeface="Times New Roman"/>
              </a:rPr>
              <a:t>Andrew S.Tanenbaum</a:t>
            </a:r>
            <a:r>
              <a:rPr lang="zh-CN" altLang="en-US" b="0" i="0" u="none" strike="noStrike" baseline="0" smtClean="0">
                <a:latin typeface="Times New Roman"/>
              </a:rPr>
              <a:t>于</a:t>
            </a:r>
            <a:r>
              <a:rPr lang="en-US" altLang="zh-CN" b="0" i="0" u="none" strike="noStrike" baseline="0" smtClean="0">
                <a:latin typeface="Times New Roman"/>
              </a:rPr>
              <a:t>1987</a:t>
            </a:r>
            <a:r>
              <a:rPr lang="zh-CN" altLang="en-US" b="0" i="0" u="none" strike="noStrike" baseline="0" smtClean="0">
                <a:latin typeface="Times New Roman"/>
              </a:rPr>
              <a:t>年开发完成。</a:t>
            </a:r>
            <a:r>
              <a:rPr lang="en-US" altLang="zh-CN" b="0" i="0" u="none" strike="noStrike" baseline="0" smtClean="0">
                <a:latin typeface="Times New Roman"/>
              </a:rPr>
              <a:t>Minux</a:t>
            </a:r>
            <a:r>
              <a:rPr lang="zh-CN" altLang="en-US" b="0" i="0" u="none" strike="noStrike" baseline="0" smtClean="0">
                <a:latin typeface="Times New Roman"/>
              </a:rPr>
              <a:t>操作系统目的主要用于学生学习操作系统原理时教学使用。在当时</a:t>
            </a:r>
            <a:r>
              <a:rPr lang="en-US" altLang="zh-CN" b="0" i="0" u="none" strike="noStrike" baseline="0" smtClean="0">
                <a:latin typeface="Times New Roman"/>
              </a:rPr>
              <a:t>Minix</a:t>
            </a:r>
            <a:r>
              <a:rPr lang="zh-CN" altLang="en-US" b="0" i="0" u="none" strike="noStrike" baseline="0" smtClean="0">
                <a:latin typeface="Times New Roman"/>
              </a:rPr>
              <a:t>操作系统在大学中是免费使用的，但是其他用途则需要收费。目前</a:t>
            </a:r>
            <a:r>
              <a:rPr lang="en-US" altLang="zh-CN" b="0" i="0" u="none" strike="noStrike" baseline="0" smtClean="0">
                <a:latin typeface="Times New Roman"/>
              </a:rPr>
              <a:t>Minix</a:t>
            </a:r>
            <a:r>
              <a:rPr lang="zh-CN" altLang="en-US" b="0" i="0" u="none" strike="noStrike" baseline="0" smtClean="0">
                <a:latin typeface="Times New Roman"/>
              </a:rPr>
              <a:t>操作系统已经全部是免费的，可以从许多</a:t>
            </a:r>
            <a:r>
              <a:rPr lang="en-US" altLang="zh-CN" b="0" i="0" u="none" strike="noStrike" baseline="0" smtClean="0">
                <a:latin typeface="Times New Roman"/>
              </a:rPr>
              <a:t>FTP</a:t>
            </a:r>
            <a:r>
              <a:rPr lang="zh-CN" altLang="en-US" b="0" i="0" u="none" strike="noStrike" baseline="0" smtClean="0">
                <a:latin typeface="Times New Roman"/>
              </a:rPr>
              <a:t>上下载，目前</a:t>
            </a:r>
            <a:r>
              <a:rPr lang="en-US" altLang="zh-CN" b="0" i="0" u="none" strike="noStrike" baseline="0" smtClean="0">
                <a:latin typeface="Times New Roman"/>
              </a:rPr>
              <a:t>Minix 3</a:t>
            </a:r>
            <a:r>
              <a:rPr lang="zh-CN" altLang="en-US" b="0" i="0" u="none" strike="noStrike" baseline="0" smtClean="0">
                <a:latin typeface="Times New Roman"/>
              </a:rPr>
              <a:t>是主流版本。</a:t>
            </a:r>
          </a:p>
        </p:txBody>
      </p:sp>
    </p:spTree>
    <p:extLst>
      <p:ext uri="{BB962C8B-B14F-4D97-AF65-F5344CB8AC3E}">
        <p14:creationId xmlns:p14="http://schemas.microsoft.com/office/powerpoint/2010/main" val="772710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1.2.3  POSIX </a:t>
            </a:r>
            <a:r>
              <a:rPr lang="zh-CN" altLang="en-US" b="0" i="0" u="none" strike="noStrike" kern="1800" baseline="0" smtClean="0">
                <a:latin typeface="Times New Roman"/>
                <a:ea typeface="黑体"/>
              </a:rPr>
              <a:t>标准</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POSIX</a:t>
            </a:r>
            <a:r>
              <a:rPr lang="zh-CN" altLang="en-US" b="0" i="0" u="none" strike="noStrike" baseline="0" smtClean="0">
                <a:latin typeface="Times New Roman"/>
              </a:rPr>
              <a:t>（</a:t>
            </a:r>
            <a:r>
              <a:rPr lang="en-US" altLang="zh-CN" b="0" i="0" u="none" strike="noStrike" baseline="0" smtClean="0">
                <a:latin typeface="Times New Roman"/>
              </a:rPr>
              <a:t>Portable Operating System Interface for Computing Systems</a:t>
            </a:r>
            <a:r>
              <a:rPr lang="zh-CN" altLang="en-US" b="0" i="0" u="none" strike="noStrike" baseline="0" smtClean="0">
                <a:latin typeface="Times New Roman"/>
              </a:rPr>
              <a:t>）是由</a:t>
            </a:r>
            <a:r>
              <a:rPr lang="en-US" altLang="zh-CN" b="0" i="0" u="none" strike="noStrike" baseline="0" smtClean="0">
                <a:latin typeface="Times New Roman"/>
              </a:rPr>
              <a:t>IEEE</a:t>
            </a:r>
            <a:r>
              <a:rPr lang="zh-CN" altLang="en-US" b="0" i="0" u="none" strike="noStrike" baseline="0" smtClean="0">
                <a:latin typeface="Times New Roman"/>
              </a:rPr>
              <a:t>和</a:t>
            </a:r>
            <a:r>
              <a:rPr lang="en-US" altLang="zh-CN" b="0" i="0" u="none" strike="noStrike" baseline="0" smtClean="0">
                <a:latin typeface="Times New Roman"/>
              </a:rPr>
              <a:t>ISO/IEC</a:t>
            </a:r>
            <a:r>
              <a:rPr lang="zh-CN" altLang="en-US" b="0" i="0" u="none" strike="noStrike" baseline="0" smtClean="0">
                <a:latin typeface="Times New Roman"/>
              </a:rPr>
              <a:t>开发的一套标准。</a:t>
            </a:r>
            <a:r>
              <a:rPr lang="en-US" altLang="zh-CN" b="0" i="0" u="none" strike="noStrike" baseline="0" smtClean="0">
                <a:latin typeface="Times New Roman"/>
              </a:rPr>
              <a:t>POSIX</a:t>
            </a:r>
            <a:r>
              <a:rPr lang="zh-CN" altLang="en-US" b="0" i="0" u="none" strike="noStrike" baseline="0" smtClean="0">
                <a:latin typeface="Times New Roman"/>
              </a:rPr>
              <a:t>标准是对</a:t>
            </a:r>
            <a:r>
              <a:rPr lang="en-US" altLang="zh-CN" b="0" i="0" u="none" strike="noStrike" baseline="0" smtClean="0">
                <a:latin typeface="Times New Roman"/>
              </a:rPr>
              <a:t>UNIX</a:t>
            </a:r>
            <a:r>
              <a:rPr lang="zh-CN" altLang="en-US" b="0" i="0" u="none" strike="noStrike" baseline="0" smtClean="0">
                <a:latin typeface="Times New Roman"/>
              </a:rPr>
              <a:t>操作系统的经验和实践的总结，对操作系统调用的服务接口进行了标准化，保证所编制的应用程序在源代码一级可以在多种操作系统上进行移植。</a:t>
            </a:r>
          </a:p>
        </p:txBody>
      </p:sp>
    </p:spTree>
    <p:extLst>
      <p:ext uri="{BB962C8B-B14F-4D97-AF65-F5344CB8AC3E}">
        <p14:creationId xmlns:p14="http://schemas.microsoft.com/office/powerpoint/2010/main" val="3381007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  Linux</a:t>
            </a:r>
            <a:r>
              <a:rPr lang="zh-CN" altLang="en-US" b="0" i="0" u="none" strike="noStrike" kern="1800" baseline="0" smtClean="0">
                <a:latin typeface="Times New Roman"/>
                <a:ea typeface="黑体"/>
              </a:rPr>
              <a:t>与</a:t>
            </a:r>
            <a:r>
              <a:rPr lang="en-US" altLang="zh-CN" b="0" i="0" u="none" strike="noStrike" kern="1800" baseline="0" smtClean="0">
                <a:latin typeface="Times New Roman"/>
                <a:ea typeface="黑体"/>
              </a:rPr>
              <a:t>UNIX</a:t>
            </a:r>
            <a:r>
              <a:rPr lang="zh-CN" altLang="en-US" b="0" i="0" u="none" strike="noStrike" kern="1800" baseline="0" smtClean="0">
                <a:latin typeface="Times New Roman"/>
                <a:ea typeface="黑体"/>
              </a:rPr>
              <a:t>的异同</a:t>
            </a:r>
          </a:p>
        </p:txBody>
      </p:sp>
      <p:sp>
        <p:nvSpPr>
          <p:cNvPr id="3" name="文本占位符 2"/>
          <p:cNvSpPr>
            <a:spLocks noGrp="1"/>
          </p:cNvSpPr>
          <p:nvPr>
            <p:ph type="body" idx="1"/>
          </p:nvPr>
        </p:nvSpPr>
        <p:spPr/>
        <p:txBody>
          <a:bodyPr>
            <a:normAutofit fontScale="77500" lnSpcReduction="20000"/>
          </a:bodyPr>
          <a:lstStyle/>
          <a:p>
            <a:pPr marR="0" lvl="0" rtl="0">
              <a:buFont typeface="Wingdings" panose="05000000000000000000" pitchFamily="2" charset="2"/>
              <a:buChar char="ü"/>
            </a:pPr>
            <a:r>
              <a:rPr lang="en-US" altLang="zh-CN" b="0" i="0" u="none" strike="noStrike" baseline="0" smtClean="0">
                <a:latin typeface="Times New Roman"/>
              </a:rPr>
              <a:t>UNIX</a:t>
            </a:r>
            <a:r>
              <a:rPr lang="zh-CN" altLang="en-US" b="0" i="0" u="none" strike="noStrike" baseline="0" smtClean="0">
                <a:latin typeface="Times New Roman"/>
              </a:rPr>
              <a:t>操作系统大多数是与硬件配套的，操作系统与硬件进行了绑定；而</a:t>
            </a:r>
            <a:r>
              <a:rPr lang="en-US" altLang="zh-CN" b="0" i="0" u="none" strike="noStrike" baseline="0" smtClean="0">
                <a:latin typeface="Times New Roman"/>
              </a:rPr>
              <a:t>Linux</a:t>
            </a:r>
            <a:r>
              <a:rPr lang="zh-CN" altLang="en-US" b="0" i="0" u="none" strike="noStrike" baseline="0" smtClean="0">
                <a:latin typeface="Times New Roman"/>
              </a:rPr>
              <a:t>则可运行在多种硬件平台上。</a:t>
            </a:r>
          </a:p>
          <a:p>
            <a:pPr marR="0" lvl="0" rtl="0">
              <a:buFont typeface="Wingdings" panose="05000000000000000000" pitchFamily="2" charset="2"/>
              <a:buChar char="ü"/>
            </a:pPr>
            <a:r>
              <a:rPr lang="en-US" altLang="zh-CN" b="0" i="0" u="none" strike="noStrike" baseline="0" smtClean="0">
                <a:latin typeface="Times New Roman"/>
              </a:rPr>
              <a:t>UNIX</a:t>
            </a:r>
            <a:r>
              <a:rPr lang="zh-CN" altLang="en-US" b="0" i="0" u="none" strike="noStrike" baseline="0" smtClean="0">
                <a:latin typeface="Times New Roman"/>
              </a:rPr>
              <a:t>操作系统是一种商业软件；而</a:t>
            </a:r>
            <a:r>
              <a:rPr lang="en-US" altLang="zh-CN" b="0" i="0" u="none" strike="noStrike" baseline="0" smtClean="0">
                <a:latin typeface="Times New Roman"/>
              </a:rPr>
              <a:t>Linux</a:t>
            </a:r>
            <a:r>
              <a:rPr lang="zh-CN" altLang="en-US" b="0" i="0" u="none" strike="noStrike" baseline="0" smtClean="0">
                <a:latin typeface="Times New Roman"/>
              </a:rPr>
              <a:t>操作提供则是一种自由软件，是免费的，并且公开源代码。</a:t>
            </a:r>
          </a:p>
          <a:p>
            <a:pPr marR="0" lvl="0" rtl="0">
              <a:buFont typeface="Wingdings" panose="05000000000000000000" pitchFamily="2" charset="2"/>
              <a:buChar char="ü"/>
            </a:pPr>
            <a:r>
              <a:rPr lang="en-US" altLang="zh-CN" b="0" i="0" u="none" strike="noStrike" baseline="0" smtClean="0">
                <a:latin typeface="Times New Roman"/>
              </a:rPr>
              <a:t>UNIX</a:t>
            </a:r>
            <a:r>
              <a:rPr lang="zh-CN" altLang="en-US" b="0" i="0" u="none" strike="noStrike" baseline="0" smtClean="0">
                <a:latin typeface="Times New Roman"/>
              </a:rPr>
              <a:t>的历史要比</a:t>
            </a:r>
            <a:r>
              <a:rPr lang="en-US" altLang="zh-CN" b="0" i="0" u="none" strike="noStrike" baseline="0" smtClean="0">
                <a:latin typeface="Times New Roman"/>
              </a:rPr>
              <a:t>Linux</a:t>
            </a:r>
            <a:r>
              <a:rPr lang="zh-CN" altLang="en-US" b="0" i="0" u="none" strike="noStrike" baseline="0" smtClean="0">
                <a:latin typeface="Times New Roman"/>
              </a:rPr>
              <a:t>悠久，但是</a:t>
            </a:r>
            <a:r>
              <a:rPr lang="en-US" altLang="zh-CN" b="0" i="0" u="none" strike="noStrike" baseline="0" smtClean="0">
                <a:latin typeface="Times New Roman"/>
              </a:rPr>
              <a:t>Linux</a:t>
            </a:r>
            <a:r>
              <a:rPr lang="zh-CN" altLang="en-US" b="0" i="0" u="none" strike="noStrike" baseline="0" smtClean="0">
                <a:latin typeface="Times New Roman"/>
              </a:rPr>
              <a:t>操作系统由于吸取了其他操作系统的经验，其设计思想虽然源于</a:t>
            </a:r>
            <a:r>
              <a:rPr lang="en-US" altLang="zh-CN" b="0" i="0" u="none" strike="noStrike" baseline="0" smtClean="0">
                <a:latin typeface="Times New Roman"/>
              </a:rPr>
              <a:t>UNIX</a:t>
            </a:r>
            <a:r>
              <a:rPr lang="zh-CN" altLang="en-US" b="0" i="0" u="none" strike="noStrike" baseline="0" smtClean="0">
                <a:latin typeface="Times New Roman"/>
              </a:rPr>
              <a:t>但是要优于</a:t>
            </a:r>
            <a:r>
              <a:rPr lang="en-US" altLang="zh-CN" b="0" i="0" u="none" strike="noStrike" baseline="0" smtClean="0">
                <a:latin typeface="Times New Roman"/>
              </a:rPr>
              <a:t>UNIX</a:t>
            </a:r>
            <a:r>
              <a:rPr lang="zh-CN" altLang="en-US" b="0" i="0" u="none" strike="noStrike" baseline="0" smtClean="0">
                <a:latin typeface="Times New Roman"/>
              </a:rPr>
              <a:t>。</a:t>
            </a:r>
          </a:p>
          <a:p>
            <a:pPr marR="0" lvl="0" rtl="0">
              <a:buFont typeface="Wingdings" panose="05000000000000000000" pitchFamily="2" charset="2"/>
              <a:buChar char="ü"/>
            </a:pPr>
            <a:r>
              <a:rPr lang="zh-CN" altLang="en-US" b="0" i="0" u="none" strike="noStrike" baseline="0" smtClean="0">
                <a:latin typeface="Times New Roman"/>
              </a:rPr>
              <a:t>虽然</a:t>
            </a:r>
            <a:r>
              <a:rPr lang="en-US" altLang="zh-CN" b="0" i="0" u="none" strike="noStrike" baseline="0" smtClean="0">
                <a:latin typeface="Times New Roman"/>
              </a:rPr>
              <a:t>UNIX</a:t>
            </a:r>
            <a:r>
              <a:rPr lang="zh-CN" altLang="en-US" b="0" i="0" u="none" strike="noStrike" baseline="0" smtClean="0">
                <a:latin typeface="Times New Roman"/>
              </a:rPr>
              <a:t>和</a:t>
            </a:r>
            <a:r>
              <a:rPr lang="en-US" altLang="zh-CN" b="0" i="0" u="none" strike="noStrike" baseline="0" smtClean="0">
                <a:latin typeface="Times New Roman"/>
              </a:rPr>
              <a:t>Linux</a:t>
            </a:r>
            <a:r>
              <a:rPr lang="zh-CN" altLang="en-US" b="0" i="0" u="none" strike="noStrike" baseline="0" smtClean="0">
                <a:latin typeface="Times New Roman"/>
              </a:rPr>
              <a:t>都是操作系统的名称，但</a:t>
            </a:r>
            <a:r>
              <a:rPr lang="en-US" altLang="zh-CN" b="0" i="0" u="none" strike="noStrike" baseline="0" smtClean="0">
                <a:latin typeface="Times New Roman"/>
              </a:rPr>
              <a:t>UNIX</a:t>
            </a:r>
            <a:r>
              <a:rPr lang="zh-CN" altLang="en-US" b="0" i="0" u="none" strike="noStrike" baseline="0" smtClean="0">
                <a:latin typeface="Times New Roman"/>
              </a:rPr>
              <a:t>除了是一种操作系统的名称外，作为商标，它归</a:t>
            </a:r>
            <a:r>
              <a:rPr lang="en-US" altLang="zh-CN" b="0" i="0" u="none" strike="noStrike" baseline="0" smtClean="0">
                <a:latin typeface="Times New Roman"/>
              </a:rPr>
              <a:t>SCO</a:t>
            </a:r>
            <a:r>
              <a:rPr lang="zh-CN" altLang="en-US" b="0" i="0" u="none" strike="noStrike" baseline="0" smtClean="0">
                <a:latin typeface="Times New Roman"/>
              </a:rPr>
              <a:t>所有。</a:t>
            </a:r>
          </a:p>
          <a:p>
            <a:pPr marR="0" lvl="0" rtl="0">
              <a:buFont typeface="Wingdings" panose="05000000000000000000" pitchFamily="2" charset="2"/>
              <a:buChar char="ü"/>
            </a:pPr>
            <a:r>
              <a:rPr lang="en-US" altLang="zh-CN" b="0" i="0" u="none" strike="noStrike" baseline="0" smtClean="0">
                <a:latin typeface="Times New Roman"/>
              </a:rPr>
              <a:t>Linux</a:t>
            </a:r>
            <a:r>
              <a:rPr lang="zh-CN" altLang="en-US" b="0" i="0" u="none" strike="noStrike" baseline="0" smtClean="0">
                <a:latin typeface="Times New Roman"/>
              </a:rPr>
              <a:t>的商业化版本有</a:t>
            </a:r>
            <a:r>
              <a:rPr lang="en-US" altLang="zh-CN" b="0" i="0" u="none" strike="noStrike" baseline="0" smtClean="0">
                <a:latin typeface="Times New Roman"/>
              </a:rPr>
              <a:t>Red Hat Linux</a:t>
            </a:r>
            <a:r>
              <a:rPr lang="zh-CN" altLang="en-US" b="0" i="0" u="none" strike="noStrike" baseline="0" smtClean="0">
                <a:latin typeface="Times New Roman"/>
              </a:rPr>
              <a:t>、</a:t>
            </a:r>
            <a:r>
              <a:rPr lang="en-US" altLang="zh-CN" b="0" i="0" u="none" strike="noStrike" baseline="0" smtClean="0">
                <a:latin typeface="Times New Roman"/>
              </a:rPr>
              <a:t>SuSe Linux</a:t>
            </a:r>
            <a:r>
              <a:rPr lang="zh-CN" altLang="en-US" b="0" i="0" u="none" strike="noStrike" baseline="0" smtClean="0">
                <a:latin typeface="Times New Roman"/>
              </a:rPr>
              <a:t>、</a:t>
            </a:r>
            <a:r>
              <a:rPr lang="en-US" altLang="zh-CN" b="0" i="0" u="none" strike="noStrike" baseline="0" smtClean="0">
                <a:latin typeface="Times New Roman"/>
              </a:rPr>
              <a:t>slakeware Linux</a:t>
            </a:r>
            <a:r>
              <a:rPr lang="zh-CN" altLang="en-US" b="0" i="0" u="none" strike="noStrike" baseline="0" smtClean="0">
                <a:latin typeface="Times New Roman"/>
              </a:rPr>
              <a:t>、国内的红旗</a:t>
            </a:r>
            <a:r>
              <a:rPr lang="en-US" altLang="zh-CN" b="0" i="0" u="none" strike="noStrike" baseline="0" smtClean="0">
                <a:latin typeface="Times New Roman"/>
              </a:rPr>
              <a:t>Linux</a:t>
            </a:r>
            <a:r>
              <a:rPr lang="zh-CN" altLang="en-US" b="0" i="0" u="none" strike="noStrike" baseline="0" smtClean="0">
                <a:latin typeface="Times New Roman"/>
              </a:rPr>
              <a:t>等，还有</a:t>
            </a:r>
            <a:r>
              <a:rPr lang="en-US" altLang="zh-CN" b="0" i="0" u="none" strike="noStrike" baseline="0" smtClean="0">
                <a:latin typeface="Times New Roman"/>
              </a:rPr>
              <a:t>Turbo Linux</a:t>
            </a:r>
            <a:r>
              <a:rPr lang="zh-CN" altLang="en-US" b="0" i="0" u="none" strike="noStrike" baseline="0" smtClean="0">
                <a:latin typeface="Times New Roman"/>
              </a:rPr>
              <a:t>；</a:t>
            </a:r>
            <a:r>
              <a:rPr lang="en-US" altLang="zh-CN" b="0" i="0" u="none" strike="noStrike" baseline="0" smtClean="0">
                <a:latin typeface="Times New Roman"/>
              </a:rPr>
              <a:t>UNIX</a:t>
            </a:r>
            <a:r>
              <a:rPr lang="zh-CN" altLang="en-US" b="0" i="0" u="none" strike="noStrike" baseline="0" smtClean="0">
                <a:latin typeface="Times New Roman"/>
              </a:rPr>
              <a:t>主要有</a:t>
            </a:r>
            <a:r>
              <a:rPr lang="en-US" altLang="zh-CN" b="0" i="0" u="none" strike="noStrike" baseline="0" smtClean="0">
                <a:latin typeface="Times New Roman"/>
              </a:rPr>
              <a:t>Oracle</a:t>
            </a:r>
            <a:r>
              <a:rPr lang="zh-CN" altLang="en-US" b="0" i="0" u="none" strike="noStrike" baseline="0" smtClean="0">
                <a:latin typeface="Times New Roman"/>
              </a:rPr>
              <a:t>的</a:t>
            </a:r>
            <a:r>
              <a:rPr lang="en-US" altLang="zh-CN" b="0" i="0" u="none" strike="noStrike" baseline="0" smtClean="0">
                <a:latin typeface="Times New Roman"/>
              </a:rPr>
              <a:t>Solaris</a:t>
            </a:r>
            <a:r>
              <a:rPr lang="zh-CN" altLang="en-US" b="0" i="0" u="none" strike="noStrike" baseline="0" smtClean="0">
                <a:latin typeface="Times New Roman"/>
              </a:rPr>
              <a:t>、</a:t>
            </a:r>
            <a:r>
              <a:rPr lang="en-US" altLang="zh-CN" b="0" i="0" u="none" strike="noStrike" baseline="0" smtClean="0">
                <a:latin typeface="Times New Roman"/>
              </a:rPr>
              <a:t>IBM</a:t>
            </a:r>
            <a:r>
              <a:rPr lang="zh-CN" altLang="en-US" b="0" i="0" u="none" strike="noStrike" baseline="0" smtClean="0">
                <a:latin typeface="Times New Roman"/>
              </a:rPr>
              <a:t>的</a:t>
            </a:r>
            <a:r>
              <a:rPr lang="en-US" altLang="zh-CN" b="0" i="0" u="none" strike="noStrike" baseline="0" smtClean="0">
                <a:latin typeface="Times New Roman"/>
              </a:rPr>
              <a:t>AIX</a:t>
            </a:r>
            <a:r>
              <a:rPr lang="zh-CN" altLang="en-US" b="0" i="0" u="none" strike="noStrike" baseline="0" smtClean="0">
                <a:latin typeface="Times New Roman"/>
              </a:rPr>
              <a:t>，</a:t>
            </a:r>
            <a:r>
              <a:rPr lang="en-US" altLang="zh-CN" b="0" i="0" u="none" strike="noStrike" baseline="0" smtClean="0">
                <a:latin typeface="Times New Roman"/>
              </a:rPr>
              <a:t>HP</a:t>
            </a:r>
            <a:r>
              <a:rPr lang="zh-CN" altLang="en-US" b="0" i="0" u="none" strike="noStrike" baseline="0" smtClean="0">
                <a:latin typeface="Times New Roman"/>
              </a:rPr>
              <a:t>的</a:t>
            </a:r>
            <a:r>
              <a:rPr lang="en-US" altLang="zh-CN" b="0" i="0" u="none" strike="noStrike" baseline="0" smtClean="0">
                <a:latin typeface="Times New Roman"/>
              </a:rPr>
              <a:t>HP-UX</a:t>
            </a:r>
            <a:r>
              <a:rPr lang="zh-CN" altLang="en-US" b="0" i="0" u="none" strike="noStrike" baseline="0" smtClean="0">
                <a:latin typeface="Times New Roman"/>
              </a:rPr>
              <a:t>，以及基于</a:t>
            </a:r>
            <a:r>
              <a:rPr lang="en-US" altLang="zh-CN" b="0" i="0" u="none" strike="noStrike" baseline="0" smtClean="0">
                <a:latin typeface="Times New Roman"/>
              </a:rPr>
              <a:t>x86</a:t>
            </a:r>
            <a:r>
              <a:rPr lang="zh-CN" altLang="en-US" b="0" i="0" u="none" strike="noStrike" baseline="0" smtClean="0">
                <a:latin typeface="Times New Roman"/>
              </a:rPr>
              <a:t>平台的</a:t>
            </a:r>
            <a:r>
              <a:rPr lang="en-US" altLang="zh-CN" b="0" i="0" u="none" strike="noStrike" baseline="0" smtClean="0">
                <a:latin typeface="Times New Roman"/>
              </a:rPr>
              <a:t>SCO UNIX/UNIXware</a:t>
            </a:r>
            <a:r>
              <a:rPr lang="zh-CN" altLang="en-US" b="0" i="0" u="none" strike="noStrike" baseline="0" smtClean="0">
                <a:latin typeface="Times New Roman"/>
              </a:rPr>
              <a:t>。</a:t>
            </a:r>
          </a:p>
          <a:p>
            <a:pPr marR="0" lvl="0" rtl="0">
              <a:buFont typeface="Wingdings" panose="05000000000000000000" pitchFamily="2" charset="2"/>
              <a:buChar char="ü"/>
            </a:pPr>
            <a:r>
              <a:rPr lang="en-US" altLang="zh-CN" b="0" i="0" u="none" strike="noStrike" baseline="0" smtClean="0">
                <a:latin typeface="Times New Roman"/>
              </a:rPr>
              <a:t>Linux</a:t>
            </a:r>
            <a:r>
              <a:rPr lang="zh-CN" altLang="en-US" b="0" i="0" u="none" strike="noStrike" baseline="0" smtClean="0">
                <a:latin typeface="Times New Roman"/>
              </a:rPr>
              <a:t>操作系统的内核是免费的；而</a:t>
            </a:r>
            <a:r>
              <a:rPr lang="en-US" altLang="zh-CN" b="0" i="0" u="none" strike="noStrike" baseline="0" smtClean="0">
                <a:latin typeface="Times New Roman"/>
              </a:rPr>
              <a:t>UNIX</a:t>
            </a:r>
            <a:r>
              <a:rPr lang="zh-CN" altLang="en-US" b="0" i="0" u="none" strike="noStrike" baseline="0" smtClean="0">
                <a:latin typeface="Times New Roman"/>
              </a:rPr>
              <a:t>的内核并不公开。</a:t>
            </a:r>
          </a:p>
          <a:p>
            <a:pPr marR="0" lvl="0" rtl="0">
              <a:buFont typeface="Wingdings" panose="05000000000000000000" pitchFamily="2" charset="2"/>
              <a:buChar char="ü"/>
            </a:pPr>
            <a:r>
              <a:rPr lang="zh-CN" altLang="en-US" b="0" i="0" u="none" strike="noStrike" baseline="0" smtClean="0">
                <a:latin typeface="Times New Roman"/>
              </a:rPr>
              <a:t>在对硬件的要求上，</a:t>
            </a:r>
            <a:r>
              <a:rPr lang="en-US" altLang="zh-CN" b="0" i="0" u="none" strike="noStrike" baseline="0" smtClean="0">
                <a:latin typeface="Times New Roman"/>
              </a:rPr>
              <a:t>Linux</a:t>
            </a:r>
            <a:r>
              <a:rPr lang="zh-CN" altLang="en-US" b="0" i="0" u="none" strike="noStrike" baseline="0" smtClean="0">
                <a:latin typeface="Times New Roman"/>
              </a:rPr>
              <a:t>操作系统要比</a:t>
            </a:r>
            <a:r>
              <a:rPr lang="en-US" altLang="zh-CN" b="0" i="0" u="none" strike="noStrike" baseline="0" smtClean="0">
                <a:latin typeface="Times New Roman"/>
              </a:rPr>
              <a:t>UNIX</a:t>
            </a:r>
            <a:r>
              <a:rPr lang="zh-CN" altLang="en-US" b="0" i="0" u="none" strike="noStrike" baseline="0" smtClean="0">
                <a:latin typeface="Times New Roman"/>
              </a:rPr>
              <a:t>要求低，并且没有</a:t>
            </a:r>
            <a:r>
              <a:rPr lang="en-US" altLang="zh-CN" b="0" i="0" u="none" strike="noStrike" baseline="0" smtClean="0">
                <a:latin typeface="Times New Roman"/>
              </a:rPr>
              <a:t>UNIX</a:t>
            </a:r>
            <a:r>
              <a:rPr lang="zh-CN" altLang="en-US" b="0" i="0" u="none" strike="noStrike" baseline="0" smtClean="0">
                <a:latin typeface="Times New Roman"/>
              </a:rPr>
              <a:t>对硬件要求的那么苛刻；在对系统的安装难易度上，</a:t>
            </a:r>
            <a:r>
              <a:rPr lang="en-US" altLang="zh-CN" b="0" i="0" u="none" strike="noStrike" baseline="0" smtClean="0">
                <a:latin typeface="Times New Roman"/>
              </a:rPr>
              <a:t>Linux</a:t>
            </a:r>
            <a:r>
              <a:rPr lang="zh-CN" altLang="en-US" b="0" i="0" u="none" strike="noStrike" baseline="0" smtClean="0">
                <a:latin typeface="Times New Roman"/>
              </a:rPr>
              <a:t>比</a:t>
            </a:r>
            <a:r>
              <a:rPr lang="en-US" altLang="zh-CN" b="0" i="0" u="none" strike="noStrike" baseline="0" smtClean="0">
                <a:latin typeface="Times New Roman"/>
              </a:rPr>
              <a:t>UNIX</a:t>
            </a:r>
            <a:r>
              <a:rPr lang="zh-CN" altLang="en-US" b="0" i="0" u="none" strike="noStrike" baseline="0" smtClean="0">
                <a:latin typeface="Times New Roman"/>
              </a:rPr>
              <a:t>容易得多；在使用上，</a:t>
            </a:r>
            <a:r>
              <a:rPr lang="en-US" altLang="zh-CN" b="0" i="0" u="none" strike="noStrike" baseline="0" smtClean="0">
                <a:latin typeface="Times New Roman"/>
              </a:rPr>
              <a:t>Linux</a:t>
            </a:r>
            <a:r>
              <a:rPr lang="zh-CN" altLang="en-US" b="0" i="0" u="none" strike="noStrike" baseline="0" smtClean="0">
                <a:latin typeface="Times New Roman"/>
              </a:rPr>
              <a:t>相对没有</a:t>
            </a:r>
            <a:r>
              <a:rPr lang="en-US" altLang="zh-CN" b="0" i="0" u="none" strike="noStrike" baseline="0" smtClean="0">
                <a:latin typeface="Times New Roman"/>
              </a:rPr>
              <a:t>UNIX</a:t>
            </a:r>
            <a:r>
              <a:rPr lang="zh-CN" altLang="en-US" b="0" i="0" u="none" strike="noStrike" baseline="0" smtClean="0">
                <a:latin typeface="Times New Roman"/>
              </a:rPr>
              <a:t>那么复杂。</a:t>
            </a:r>
          </a:p>
        </p:txBody>
      </p:sp>
    </p:spTree>
    <p:extLst>
      <p:ext uri="{BB962C8B-B14F-4D97-AF65-F5344CB8AC3E}">
        <p14:creationId xmlns:p14="http://schemas.microsoft.com/office/powerpoint/2010/main" val="32321950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第2章  Linux编程环境</Template>
  <TotalTime>5</TotalTime>
  <Words>1701</Words>
  <Application>Microsoft Office PowerPoint</Application>
  <PresentationFormat>全屏显示(4:3)</PresentationFormat>
  <Paragraphs>122</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聚合</vt:lpstr>
      <vt:lpstr>第1章  Linux操作系统概述</vt:lpstr>
      <vt:lpstr>1.1  Linux发展历史</vt:lpstr>
      <vt:lpstr>1.1.1  Linux的诞生和发展</vt:lpstr>
      <vt:lpstr>1.1.2  Linux名称的由来</vt:lpstr>
      <vt:lpstr>1.2  Linux的发展要素</vt:lpstr>
      <vt:lpstr>1.2.1  UNIX操作系统</vt:lpstr>
      <vt:lpstr>1.2.2  Minix操作系统</vt:lpstr>
      <vt:lpstr>1.2.3  POSIX 标准</vt:lpstr>
      <vt:lpstr>1.3  Linux与UNIX的异同</vt:lpstr>
      <vt:lpstr>1.4  操作系统类型选择和内核版本的选择</vt:lpstr>
      <vt:lpstr>1.4.1  常见的不同公司发行的Linux异同</vt:lpstr>
      <vt:lpstr>1.4.2  内核版本的选择</vt:lpstr>
      <vt:lpstr>1.5  Linux的系统架构</vt:lpstr>
      <vt:lpstr>1.5.1  Linux内核的主要模块</vt:lpstr>
      <vt:lpstr>1．进程调度SCHED</vt:lpstr>
      <vt:lpstr>2．内存管理MMU</vt:lpstr>
      <vt:lpstr>3．虚拟文件系统VFS</vt:lpstr>
      <vt:lpstr>4．网络接口</vt:lpstr>
      <vt:lpstr>5．进程间通信</vt:lpstr>
      <vt:lpstr>1.5.2  Linux的文件结构</vt:lpstr>
      <vt:lpstr>1.6  GNU通用公共许可证</vt:lpstr>
      <vt:lpstr>1.6.1  GPL许可证的历史</vt:lpstr>
      <vt:lpstr>1.6.2  GPL的自由理念</vt:lpstr>
      <vt:lpstr>1.6.3  GPL的基本条款</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Linux操作系统概述</dc:title>
  <dc:creator>xu</dc:creator>
  <cp:lastModifiedBy>xu</cp:lastModifiedBy>
  <cp:revision>2</cp:revision>
  <dcterms:created xsi:type="dcterms:W3CDTF">2014-08-16T08:10:16Z</dcterms:created>
  <dcterms:modified xsi:type="dcterms:W3CDTF">2014-08-16T08:15:52Z</dcterms:modified>
</cp:coreProperties>
</file>