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A9B2C9DB-F2BE-4BD9-AD5D-E05429653901}" type="datetimeFigureOut">
              <a:rPr lang="zh-CN" altLang="en-US" smtClean="0"/>
              <a:t>2014/8/12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8E56B3F-92AA-47ED-93A4-D93EE472831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9B2C9DB-F2BE-4BD9-AD5D-E0542965390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9B2C9DB-F2BE-4BD9-AD5D-E0542965390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B2C9DB-F2BE-4BD9-AD5D-E0542965390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56B3F-92AA-47ED-93A4-D93EE4728312}"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9B2C9DB-F2BE-4BD9-AD5D-E0542965390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A9B2C9DB-F2BE-4BD9-AD5D-E05429653901}"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A9B2C9DB-F2BE-4BD9-AD5D-E05429653901}"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A9B2C9DB-F2BE-4BD9-AD5D-E05429653901}" type="datetimeFigureOut">
              <a:rPr lang="zh-CN" altLang="en-US" smtClean="0"/>
              <a:t>2014/8/12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9B2C9DB-F2BE-4BD9-AD5D-E05429653901}" type="datetimeFigureOut">
              <a:rPr lang="zh-CN" altLang="en-US" smtClean="0"/>
              <a:t>2014/8/12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A9B2C9DB-F2BE-4BD9-AD5D-E05429653901}" type="datetimeFigureOut">
              <a:rPr lang="zh-CN" altLang="en-US" smtClean="0"/>
              <a:t>2014/8/12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9B2C9DB-F2BE-4BD9-AD5D-E05429653901}"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28E56B3F-92AA-47ED-93A4-D93EE4728312}"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9B2C9DB-F2BE-4BD9-AD5D-E05429653901}" type="datetimeFigureOut">
              <a:rPr lang="zh-CN" altLang="en-US" smtClean="0"/>
              <a:t>2014/8/12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28E56B3F-92AA-47ED-93A4-D93EE4728312}"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9B2C9DB-F2BE-4BD9-AD5D-E05429653901}" type="datetimeFigureOut">
              <a:rPr lang="zh-CN" altLang="en-US" smtClean="0"/>
              <a:t>2014/8/12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8E56B3F-92AA-47ED-93A4-D93EE47283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10</a:t>
            </a:r>
            <a:r>
              <a:rPr lang="zh-CN" altLang="en-US" b="0" i="0" u="none" strike="noStrike" kern="1800" baseline="0" smtClean="0">
                <a:latin typeface="Times New Roman"/>
                <a:ea typeface="黑体"/>
              </a:rPr>
              <a:t>章  基于</a:t>
            </a:r>
            <a:r>
              <a:rPr lang="en-US" altLang="zh-CN" b="1" i="0" u="none" strike="noStrike" kern="1800" baseline="0" smtClean="0">
                <a:latin typeface="Times New Roman"/>
                <a:ea typeface="黑体"/>
              </a:rPr>
              <a:t>UDP</a:t>
            </a:r>
            <a:r>
              <a:rPr lang="zh-CN" altLang="en-US" b="0" i="0" u="none" strike="noStrike" kern="1800" baseline="0" smtClean="0">
                <a:latin typeface="Times New Roman"/>
                <a:ea typeface="黑体"/>
              </a:rPr>
              <a:t>协议的接收和发送</a:t>
            </a:r>
          </a:p>
        </p:txBody>
      </p:sp>
      <p:sp>
        <p:nvSpPr>
          <p:cNvPr id="3" name="文本占位符 2"/>
          <p:cNvSpPr>
            <a:spLocks noGrp="1"/>
          </p:cNvSpPr>
          <p:nvPr>
            <p:ph type="body" idx="1"/>
          </p:nvPr>
        </p:nvSpPr>
        <p:spPr/>
        <p:txBody>
          <a:bodyPr/>
          <a:lstStyle/>
          <a:p>
            <a:r>
              <a:rPr lang="en-US" altLang="zh-CN"/>
              <a:t>10.1  UDP</a:t>
            </a:r>
            <a:r>
              <a:rPr lang="zh-CN" altLang="en-US"/>
              <a:t>编程</a:t>
            </a:r>
            <a:r>
              <a:rPr lang="zh-CN" altLang="en-US" smtClean="0"/>
              <a:t>框架</a:t>
            </a:r>
            <a:endParaRPr lang="en-US" altLang="zh-CN" smtClean="0"/>
          </a:p>
          <a:p>
            <a:r>
              <a:rPr lang="en-US" altLang="zh-CN"/>
              <a:t>10.2  UDP</a:t>
            </a:r>
            <a:r>
              <a:rPr lang="zh-CN" altLang="en-US"/>
              <a:t>协议程序设计的</a:t>
            </a:r>
            <a:r>
              <a:rPr lang="zh-CN" altLang="en-US"/>
              <a:t>常用</a:t>
            </a:r>
            <a:r>
              <a:rPr lang="zh-CN" altLang="en-US" smtClean="0"/>
              <a:t>函数</a:t>
            </a:r>
            <a:endParaRPr lang="en-US" altLang="zh-CN" smtClean="0"/>
          </a:p>
          <a:p>
            <a:r>
              <a:rPr lang="en-US" altLang="zh-CN"/>
              <a:t>10.3  UDP</a:t>
            </a:r>
            <a:r>
              <a:rPr lang="zh-CN" altLang="en-US"/>
              <a:t>接收和发送数据</a:t>
            </a:r>
            <a:r>
              <a:rPr lang="zh-CN" altLang="en-US"/>
              <a:t>的</a:t>
            </a:r>
            <a:r>
              <a:rPr lang="zh-CN" altLang="en-US" smtClean="0"/>
              <a:t>例子</a:t>
            </a:r>
            <a:endParaRPr lang="en-US" altLang="zh-CN" smtClean="0"/>
          </a:p>
          <a:p>
            <a:r>
              <a:rPr lang="en-US" altLang="zh-CN"/>
              <a:t>10.4  UDP</a:t>
            </a:r>
            <a:r>
              <a:rPr lang="zh-CN" altLang="en-US"/>
              <a:t>协议程序设计中的几个问题</a:t>
            </a:r>
          </a:p>
        </p:txBody>
      </p:sp>
    </p:spTree>
    <p:extLst>
      <p:ext uri="{BB962C8B-B14F-4D97-AF65-F5344CB8AC3E}">
        <p14:creationId xmlns:p14="http://schemas.microsoft.com/office/powerpoint/2010/main" val="64392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10.2.1  </a:t>
            </a:r>
            <a:r>
              <a:rPr lang="zh-CN" altLang="en-US" b="0" i="0" u="none" strike="noStrike" kern="1800" baseline="0" smtClean="0">
                <a:latin typeface="Times New Roman"/>
                <a:ea typeface="黑体"/>
              </a:rPr>
              <a:t>建立套接字</a:t>
            </a:r>
            <a:r>
              <a:rPr lang="en-US" altLang="zh-CN" b="0" i="0" u="none" strike="noStrike" kern="1800" baseline="0" smtClean="0">
                <a:latin typeface="Times New Roman"/>
                <a:ea typeface="黑体"/>
              </a:rPr>
              <a:t>socket()</a:t>
            </a:r>
            <a:r>
              <a:rPr lang="zh-CN" altLang="en-US" b="0" i="0" u="none" strike="noStrike" kern="1800" baseline="0" smtClean="0">
                <a:latin typeface="Times New Roman"/>
                <a:ea typeface="黑体"/>
              </a:rPr>
              <a:t>和绑定套接字</a:t>
            </a:r>
            <a:r>
              <a:rPr lang="en-US" altLang="zh-CN" b="0" i="0" u="none" strike="noStrike" kern="1800" baseline="0" smtClean="0">
                <a:latin typeface="Times New Roman"/>
                <a:ea typeface="黑体"/>
              </a:rPr>
              <a:t>bind()</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协议建立套接字的方式同</a:t>
            </a:r>
            <a:r>
              <a:rPr lang="en-US" altLang="zh-CN" b="0" i="0" u="none" strike="noStrike" baseline="0" smtClean="0">
                <a:latin typeface="Times New Roman"/>
              </a:rPr>
              <a:t>TCP</a:t>
            </a:r>
            <a:r>
              <a:rPr lang="zh-CN" altLang="en-US" b="0" i="0" u="none" strike="noStrike" baseline="0" smtClean="0">
                <a:latin typeface="Times New Roman"/>
              </a:rPr>
              <a:t>方式一样，使用</a:t>
            </a:r>
            <a:r>
              <a:rPr lang="en-US" altLang="zh-CN" b="0" i="0" u="none" strike="noStrike" baseline="0" smtClean="0">
                <a:latin typeface="Times New Roman"/>
              </a:rPr>
              <a:t>socket()</a:t>
            </a:r>
            <a:r>
              <a:rPr lang="zh-CN" altLang="en-US" b="0" i="0" u="none" strike="noStrike" baseline="0" smtClean="0">
                <a:latin typeface="Times New Roman"/>
              </a:rPr>
              <a:t>函数，只不过协议的类型使用</a:t>
            </a:r>
            <a:r>
              <a:rPr lang="en-US" altLang="zh-CN" b="0" i="0" u="none" strike="noStrike" baseline="0" smtClean="0">
                <a:latin typeface="Times New Roman"/>
              </a:rPr>
              <a:t>SOCK_DGRAM</a:t>
            </a:r>
            <a:r>
              <a:rPr lang="zh-CN" altLang="en-US" b="0" i="0" u="none" strike="noStrike" baseline="0" smtClean="0">
                <a:latin typeface="Times New Roman"/>
              </a:rPr>
              <a:t>，而不是</a:t>
            </a:r>
            <a:r>
              <a:rPr lang="en-US" altLang="zh-CN" b="0" i="0" u="none" strike="noStrike" baseline="0" smtClean="0">
                <a:latin typeface="Times New Roman"/>
              </a:rPr>
              <a:t>SOCK_STREAM</a:t>
            </a:r>
            <a:r>
              <a:rPr lang="zh-CN" altLang="en-US" b="0" i="0" u="none" strike="noStrike" baseline="0" smtClean="0">
                <a:latin typeface="Times New Roman"/>
              </a:rPr>
              <a:t>。例如下面是建立一个</a:t>
            </a:r>
            <a:r>
              <a:rPr lang="en-US" altLang="zh-CN" b="0" i="0" u="none" strike="noStrike" baseline="0" smtClean="0">
                <a:latin typeface="Times New Roman"/>
              </a:rPr>
              <a:t>UDP</a:t>
            </a:r>
            <a:r>
              <a:rPr lang="zh-CN" altLang="en-US" b="0" i="0" u="none" strike="noStrike" baseline="0" smtClean="0">
                <a:latin typeface="Times New Roman"/>
              </a:rPr>
              <a:t>套接字文件描述符的代码。</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s;</a:t>
            </a:r>
          </a:p>
          <a:p>
            <a:pPr marR="0" lvl="0" rtl="0"/>
            <a:r>
              <a:rPr lang="en-US" altLang="zh-CN" b="0" i="0" u="none" strike="noStrike" baseline="0" smtClean="0">
                <a:latin typeface="Times New Roman"/>
              </a:rPr>
              <a:t>s =  socket(AF_INET, SOCK_DGRAM, 0);</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37586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10.2.2  </a:t>
            </a:r>
            <a:r>
              <a:rPr lang="zh-CN" altLang="en-US" b="0" i="0" u="none" strike="noStrike" kern="1800" baseline="0" smtClean="0">
                <a:latin typeface="Times New Roman"/>
                <a:ea typeface="黑体"/>
              </a:rPr>
              <a:t>接收数据</a:t>
            </a:r>
            <a:r>
              <a:rPr lang="en-US" altLang="zh-CN" b="0" i="0" u="none" strike="noStrike" kern="1800" baseline="0" smtClean="0">
                <a:latin typeface="Times New Roman"/>
                <a:ea typeface="黑体"/>
              </a:rPr>
              <a:t>recvfrom()/recv()</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当客户端成功建立了一个套接字文件描述符并构建了合适的</a:t>
            </a:r>
            <a:r>
              <a:rPr lang="en-US" altLang="zh-CN" b="0" i="0" u="none" strike="noStrike" baseline="0" smtClean="0">
                <a:latin typeface="Times New Roman"/>
              </a:rPr>
              <a:t>struct sockaddr</a:t>
            </a:r>
            <a:r>
              <a:rPr lang="zh-CN" altLang="en-US" b="0" i="0" u="none" strike="noStrike" baseline="0" smtClean="0">
                <a:latin typeface="Times New Roman"/>
              </a:rPr>
              <a:t>结构或者服务器端成功地将套接字文件描述符和地址结构绑定后，可以使用</a:t>
            </a:r>
            <a:r>
              <a:rPr lang="en-US" altLang="zh-CN" b="0" i="0" u="none" strike="noStrike" baseline="0" smtClean="0">
                <a:latin typeface="Times New Roman"/>
              </a:rPr>
              <a:t>recv()</a:t>
            </a:r>
            <a:r>
              <a:rPr lang="zh-CN" altLang="en-US" b="0" i="0" u="none" strike="noStrike" baseline="0" smtClean="0">
                <a:latin typeface="Times New Roman"/>
              </a:rPr>
              <a:t>或者</a:t>
            </a:r>
            <a:r>
              <a:rPr lang="en-US" altLang="zh-CN" b="0" i="0" u="none" strike="noStrike" baseline="0" smtClean="0">
                <a:latin typeface="Times New Roman"/>
              </a:rPr>
              <a:t>recvfrom()</a:t>
            </a:r>
            <a:r>
              <a:rPr lang="zh-CN" altLang="en-US" b="0" i="0" u="none" strike="noStrike" baseline="0" smtClean="0">
                <a:latin typeface="Times New Roman"/>
              </a:rPr>
              <a:t>来接收到达此套接字文件描述符上的数据或者在这个套接字文件描述符上等待数据的到来</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en-US" altLang="zh-CN"/>
              <a:t>recv()</a:t>
            </a:r>
            <a:r>
              <a:rPr lang="zh-CN" altLang="zh-CN"/>
              <a:t>函数和</a:t>
            </a:r>
            <a:r>
              <a:rPr lang="en-US" altLang="zh-CN"/>
              <a:t>recvfrom()</a:t>
            </a:r>
            <a:r>
              <a:rPr lang="zh-CN" altLang="zh-CN"/>
              <a:t>函数</a:t>
            </a:r>
            <a:r>
              <a:rPr lang="zh-CN" altLang="zh-CN" smtClean="0"/>
              <a:t>介绍</a:t>
            </a:r>
            <a:endParaRPr lang="en-US" altLang="zh-CN" smtClean="0"/>
          </a:p>
          <a:p>
            <a:pPr lvl="0"/>
            <a:r>
              <a:rPr lang="en-US" altLang="zh-CN"/>
              <a:t>2</a:t>
            </a:r>
            <a:r>
              <a:rPr lang="zh-CN" altLang="zh-CN"/>
              <a:t>．使用</a:t>
            </a:r>
            <a:r>
              <a:rPr lang="en-US" altLang="zh-CN"/>
              <a:t>recvfrom()</a:t>
            </a:r>
            <a:r>
              <a:rPr lang="zh-CN" altLang="zh-CN"/>
              <a:t>函数</a:t>
            </a:r>
            <a:r>
              <a:rPr lang="zh-CN" altLang="zh-CN"/>
              <a:t>的</a:t>
            </a:r>
            <a:r>
              <a:rPr lang="zh-CN" altLang="zh-CN" smtClean="0"/>
              <a:t>例子</a:t>
            </a:r>
            <a:endParaRPr lang="en-US" altLang="zh-CN" smtClean="0"/>
          </a:p>
          <a:p>
            <a:pPr lvl="0"/>
            <a:r>
              <a:rPr lang="en-US" altLang="zh-CN"/>
              <a:t>3</a:t>
            </a:r>
            <a:r>
              <a:rPr lang="zh-CN" altLang="zh-CN"/>
              <a:t>．应用层</a:t>
            </a:r>
            <a:r>
              <a:rPr lang="en-US" altLang="zh-CN"/>
              <a:t>recv()</a:t>
            </a:r>
            <a:r>
              <a:rPr lang="zh-CN" altLang="zh-CN"/>
              <a:t>函数和内核函数的关系</a:t>
            </a:r>
            <a:endParaRPr lang="zh-CN" altLang="en-US" b="0" i="0" u="none" strike="noStrike" baseline="0" smtClean="0">
              <a:latin typeface="Times New Roman"/>
            </a:endParaRPr>
          </a:p>
        </p:txBody>
      </p:sp>
    </p:spTree>
    <p:extLst>
      <p:ext uri="{BB962C8B-B14F-4D97-AF65-F5344CB8AC3E}">
        <p14:creationId xmlns:p14="http://schemas.microsoft.com/office/powerpoint/2010/main" val="424558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recv()</a:t>
            </a:r>
            <a:r>
              <a:rPr lang="zh-CN" altLang="en-US" b="0" i="0" u="none" strike="noStrike" kern="1800" baseline="0" smtClean="0">
                <a:latin typeface="Times New Roman"/>
                <a:ea typeface="黑体"/>
              </a:rPr>
              <a:t>函数和</a:t>
            </a:r>
            <a:r>
              <a:rPr lang="en-US" altLang="zh-CN" b="0" i="0" u="none" strike="noStrike" kern="1800" baseline="0" smtClean="0">
                <a:latin typeface="Times New Roman"/>
                <a:ea typeface="黑体"/>
              </a:rPr>
              <a:t>recvfrom()</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recv()</a:t>
            </a:r>
            <a:r>
              <a:rPr lang="zh-CN" altLang="en-US" b="0" i="0" u="none" strike="noStrike" baseline="0" smtClean="0">
                <a:latin typeface="Times New Roman"/>
              </a:rPr>
              <a:t>函数和</a:t>
            </a:r>
            <a:r>
              <a:rPr lang="en-US" altLang="zh-CN" b="0" i="0" u="none" strike="noStrike" baseline="0" smtClean="0">
                <a:latin typeface="Times New Roman"/>
              </a:rPr>
              <a:t>recvfrom()</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ssize_t recv(int s, void</a:t>
            </a:r>
            <a:r>
              <a:rPr lang="zh-CN" altLang="en-US" b="0" i="0" u="none" strike="noStrike" baseline="0" smtClean="0">
                <a:latin typeface="Times New Roman"/>
              </a:rPr>
              <a:t>*</a:t>
            </a:r>
            <a:r>
              <a:rPr lang="de-DE" altLang="zh-CN" b="0" i="0" u="none" strike="noStrike" baseline="0" smtClean="0">
                <a:latin typeface="Times New Roman"/>
              </a:rPr>
              <a:t>buf, size_t len, int flags);</a:t>
            </a:r>
          </a:p>
          <a:p>
            <a:pPr marR="0" lvl="0" rtl="0"/>
            <a:r>
              <a:rPr lang="en-US" altLang="zh-CN" b="0" i="0" u="none" strike="noStrike" baseline="0" smtClean="0">
                <a:latin typeface="Times New Roman"/>
              </a:rPr>
              <a:t>ssize_t recvfrom(int s, void</a:t>
            </a:r>
            <a:r>
              <a:rPr lang="zh-CN" altLang="en-US" b="0" i="0" u="none" strike="noStrike" baseline="0" smtClean="0">
                <a:latin typeface="Times New Roman"/>
              </a:rPr>
              <a:t>*</a:t>
            </a:r>
            <a:r>
              <a:rPr lang="de-DE" altLang="zh-CN" b="0" i="0" u="none" strike="noStrike" baseline="0" smtClean="0">
                <a:latin typeface="Times New Roman"/>
              </a:rPr>
              <a:t>buf, size_t len, int flags,</a:t>
            </a:r>
          </a:p>
          <a:p>
            <a:pPr marR="0" lvl="0" rtl="0"/>
            <a:r>
              <a:rPr lang="zh-CN" altLang="en-US" b="0" i="0" u="none" strike="noStrike" baseline="0" smtClean="0">
                <a:latin typeface="Times New Roman"/>
              </a:rPr>
              <a:t>                </a:t>
            </a:r>
            <a:r>
              <a:rPr lang="en-US" altLang="zh-CN" b="0" i="0" u="none" strike="noStrike" baseline="0" smtClean="0">
                <a:latin typeface="Times New Roman"/>
              </a:rPr>
              <a:t>struct sockaddr</a:t>
            </a:r>
            <a:r>
              <a:rPr lang="zh-CN" altLang="en-US" b="0" i="0" u="none" strike="noStrike" baseline="0" smtClean="0">
                <a:latin typeface="Times New Roman"/>
              </a:rPr>
              <a:t>*</a:t>
            </a:r>
            <a:r>
              <a:rPr lang="en-US" altLang="zh-CN" b="0" i="0" u="none" strike="noStrike" baseline="0" smtClean="0">
                <a:latin typeface="Times New Roman"/>
              </a:rPr>
              <a:t>from, socklen_t</a:t>
            </a:r>
            <a:r>
              <a:rPr lang="zh-CN" altLang="en-US" b="0" i="0" u="none" strike="noStrike" baseline="0" smtClean="0">
                <a:latin typeface="Times New Roman"/>
              </a:rPr>
              <a:t>*</a:t>
            </a:r>
            <a:r>
              <a:rPr lang="en-US" altLang="zh-CN" b="0" i="0" u="none" strike="noStrike" baseline="0" smtClean="0">
                <a:latin typeface="Times New Roman"/>
              </a:rPr>
              <a:t>fromlen); </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72426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recvfrom()</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下面是一个简单的例子，通过这个例子读者可以了解如何使用</a:t>
            </a:r>
            <a:r>
              <a:rPr lang="en-US" altLang="zh-CN" b="0" i="0" u="none" strike="noStrike" baseline="0" smtClean="0">
                <a:latin typeface="Times New Roman"/>
              </a:rPr>
              <a:t>recvfrom()</a:t>
            </a:r>
            <a:r>
              <a:rPr lang="zh-CN" altLang="en-US" b="0" i="0" u="none" strike="noStrike" baseline="0" smtClean="0">
                <a:latin typeface="Times New Roman"/>
              </a:rPr>
              <a:t>函数以及什么时候使用</a:t>
            </a:r>
            <a:r>
              <a:rPr lang="en-US" altLang="zh-CN" b="0" i="0" u="none" strike="noStrike" baseline="0" smtClean="0">
                <a:latin typeface="Times New Roman"/>
              </a:rPr>
              <a:t>recvfrom()</a:t>
            </a:r>
            <a:r>
              <a:rPr lang="zh-CN" altLang="en-US" b="0" i="0" u="none" strike="noStrike" baseline="0" smtClean="0">
                <a:latin typeface="Times New Roman"/>
              </a:rPr>
              <a:t>函数。</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n</a:t>
            </a:r>
            <a:r>
              <a:rPr lang="zh-CN" altLang="en-US" b="0" i="0" u="none" strike="noStrike" baseline="0" smtClean="0">
                <a:latin typeface="Times New Roman"/>
              </a:rPr>
              <a:t> </a:t>
            </a:r>
            <a:r>
              <a:rPr lang="en-US" altLang="zh-CN" b="0" i="0" u="none" strike="noStrike" baseline="0" smtClean="0">
                <a:latin typeface="Times New Roman"/>
              </a:rPr>
              <a:t>= recvfrom(s, buff, 128, 0, (struct sockaddr</a:t>
            </a:r>
            <a:r>
              <a:rPr lang="zh-CN" altLang="en-US" b="0" i="0" u="none" strike="noStrike" baseline="0" smtClean="0">
                <a:latin typeface="Times New Roman"/>
              </a:rPr>
              <a:t>*</a:t>
            </a:r>
            <a:r>
              <a:rPr lang="en-US" altLang="zh-CN" b="0" i="0" u="none" strike="noStrike" baseline="0" smtClean="0">
                <a:latin typeface="Times New Roman"/>
              </a:rPr>
              <a:t>)&amp;from, &amp;from_len);</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6707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6389" y="116632"/>
            <a:ext cx="4988099" cy="6566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．应用层</a:t>
            </a:r>
            <a:r>
              <a:rPr lang="en-US" altLang="zh-CN" b="0" i="0" u="none" strike="noStrike" kern="1800" baseline="0" smtClean="0">
                <a:latin typeface="Times New Roman"/>
                <a:ea typeface="黑体"/>
              </a:rPr>
              <a:t>recv()</a:t>
            </a:r>
            <a:r>
              <a:rPr lang="zh-CN" altLang="en-US" b="0" i="0" u="none" strike="noStrike" kern="1800" baseline="0" smtClean="0">
                <a:latin typeface="Times New Roman"/>
                <a:ea typeface="黑体"/>
              </a:rPr>
              <a:t>函数和内核函数的关系</a:t>
            </a:r>
          </a:p>
        </p:txBody>
      </p:sp>
      <p:sp>
        <p:nvSpPr>
          <p:cNvPr id="3" name="文本占位符 2"/>
          <p:cNvSpPr>
            <a:spLocks noGrp="1"/>
          </p:cNvSpPr>
          <p:nvPr>
            <p:ph type="body" idx="1"/>
          </p:nvPr>
        </p:nvSpPr>
        <p:spPr>
          <a:xfrm>
            <a:off x="457200" y="1481328"/>
            <a:ext cx="3322712" cy="4525963"/>
          </a:xfrm>
        </p:spPr>
        <p:txBody>
          <a:bodyPr/>
          <a:lstStyle/>
          <a:p>
            <a:pPr marR="0" lvl="0" rtl="0"/>
            <a:r>
              <a:rPr lang="zh-CN" altLang="en-US" b="0" i="0" u="none" strike="noStrike" baseline="0" smtClean="0">
                <a:latin typeface="Times New Roman"/>
              </a:rPr>
              <a:t>应用层的</a:t>
            </a:r>
            <a:r>
              <a:rPr lang="en-US" altLang="zh-CN" b="0" i="0" u="none" strike="noStrike" baseline="0" smtClean="0">
                <a:latin typeface="Times New Roman"/>
              </a:rPr>
              <a:t>recvfrom()</a:t>
            </a:r>
            <a:r>
              <a:rPr lang="zh-CN" altLang="en-US" b="0" i="0" u="none" strike="noStrike" baseline="0" smtClean="0">
                <a:latin typeface="Times New Roman"/>
              </a:rPr>
              <a:t>函数对应内核层的</a:t>
            </a:r>
            <a:r>
              <a:rPr lang="en-US" altLang="zh-CN" b="0" i="0" u="none" strike="noStrike" baseline="0" smtClean="0">
                <a:latin typeface="Times New Roman"/>
              </a:rPr>
              <a:t>sys_recvfrom()</a:t>
            </a:r>
            <a:r>
              <a:rPr lang="zh-CN" altLang="en-US" b="0" i="0" u="none" strike="noStrike" baseline="0" smtClean="0">
                <a:latin typeface="Times New Roman"/>
              </a:rPr>
              <a:t>系统调用函数。</a:t>
            </a:r>
          </a:p>
        </p:txBody>
      </p:sp>
    </p:spTree>
    <p:extLst>
      <p:ext uri="{BB962C8B-B14F-4D97-AF65-F5344CB8AC3E}">
        <p14:creationId xmlns:p14="http://schemas.microsoft.com/office/powerpoint/2010/main" val="77892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10.2.3  </a:t>
            </a:r>
            <a:r>
              <a:rPr lang="zh-CN" altLang="en-US" b="0" i="0" u="none" strike="noStrike" kern="1800" baseline="0" smtClean="0">
                <a:latin typeface="Times New Roman"/>
                <a:ea typeface="黑体"/>
              </a:rPr>
              <a:t>发送数据</a:t>
            </a:r>
            <a:r>
              <a:rPr lang="en-US" altLang="zh-CN" b="0" i="0" u="none" strike="noStrike" kern="1800" baseline="0" smtClean="0">
                <a:latin typeface="Times New Roman"/>
                <a:ea typeface="黑体"/>
              </a:rPr>
              <a:t>sendto()/send()</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当客户端成功地建立了一个套接字文件描述符，并构建了合适的</a:t>
            </a:r>
            <a:r>
              <a:rPr lang="en-US" altLang="zh-CN" b="0" i="0" u="none" strike="noStrike" baseline="0" smtClean="0">
                <a:latin typeface="Times New Roman"/>
              </a:rPr>
              <a:t>struct sockaddr</a:t>
            </a:r>
            <a:r>
              <a:rPr lang="zh-CN" altLang="en-US" b="0" i="0" u="none" strike="noStrike" baseline="0" smtClean="0">
                <a:latin typeface="Times New Roman"/>
              </a:rPr>
              <a:t>结构或者服务器端成功地将套接字文件描述符和地址结构绑定后，可以使用</a:t>
            </a:r>
            <a:r>
              <a:rPr lang="en-US" altLang="zh-CN" b="0" i="0" u="none" strike="noStrike" baseline="0" smtClean="0">
                <a:latin typeface="Times New Roman"/>
              </a:rPr>
              <a:t>send()</a:t>
            </a:r>
            <a:r>
              <a:rPr lang="zh-CN" altLang="en-US" b="0" i="0" u="none" strike="noStrike" baseline="0" smtClean="0">
                <a:latin typeface="Times New Roman"/>
              </a:rPr>
              <a:t>或者</a:t>
            </a:r>
            <a:r>
              <a:rPr lang="en-US" altLang="zh-CN" b="0" i="0" u="none" strike="noStrike" baseline="0" smtClean="0">
                <a:latin typeface="Times New Roman"/>
              </a:rPr>
              <a:t>sendto()</a:t>
            </a:r>
            <a:r>
              <a:rPr lang="zh-CN" altLang="en-US" b="0" i="0" u="none" strike="noStrike" baseline="0" smtClean="0">
                <a:latin typeface="Times New Roman"/>
              </a:rPr>
              <a:t>函数来发送数据到某个主机上</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en-US" altLang="zh-CN"/>
              <a:t>send()</a:t>
            </a:r>
            <a:r>
              <a:rPr lang="zh-CN" altLang="zh-CN"/>
              <a:t>函数和</a:t>
            </a:r>
            <a:r>
              <a:rPr lang="en-US" altLang="zh-CN"/>
              <a:t>sendto()</a:t>
            </a:r>
            <a:r>
              <a:rPr lang="zh-CN" altLang="zh-CN"/>
              <a:t>函数</a:t>
            </a:r>
            <a:r>
              <a:rPr lang="zh-CN" altLang="zh-CN" smtClean="0"/>
              <a:t>介绍</a:t>
            </a:r>
            <a:endParaRPr lang="en-US" altLang="zh-CN" smtClean="0"/>
          </a:p>
          <a:p>
            <a:pPr lvl="0"/>
            <a:r>
              <a:rPr lang="en-US" altLang="zh-CN"/>
              <a:t>2</a:t>
            </a:r>
            <a:r>
              <a:rPr lang="zh-CN" altLang="zh-CN"/>
              <a:t>．使用函数</a:t>
            </a:r>
            <a:r>
              <a:rPr lang="en-US" altLang="zh-CN"/>
              <a:t>sendto()</a:t>
            </a:r>
            <a:r>
              <a:rPr lang="zh-CN" altLang="zh-CN"/>
              <a:t>的</a:t>
            </a:r>
            <a:r>
              <a:rPr lang="zh-CN" altLang="zh-CN" smtClean="0"/>
              <a:t>例子</a:t>
            </a:r>
            <a:endParaRPr lang="en-US" altLang="zh-CN" smtClean="0"/>
          </a:p>
          <a:p>
            <a:pPr lvl="0"/>
            <a:r>
              <a:rPr lang="en-US" altLang="zh-CN"/>
              <a:t>3</a:t>
            </a:r>
            <a:r>
              <a:rPr lang="zh-CN" altLang="zh-CN"/>
              <a:t>．应用层</a:t>
            </a:r>
            <a:r>
              <a:rPr lang="en-US" altLang="zh-CN"/>
              <a:t>sendto()</a:t>
            </a:r>
            <a:r>
              <a:rPr lang="zh-CN" altLang="zh-CN"/>
              <a:t>函数和内核函数的关系</a:t>
            </a:r>
            <a:endParaRPr lang="zh-CN" altLang="en-US" b="0" i="0" u="none" strike="noStrike" baseline="0" smtClean="0">
              <a:latin typeface="Times New Roman"/>
            </a:endParaRPr>
          </a:p>
        </p:txBody>
      </p:sp>
    </p:spTree>
    <p:extLst>
      <p:ext uri="{BB962C8B-B14F-4D97-AF65-F5344CB8AC3E}">
        <p14:creationId xmlns:p14="http://schemas.microsoft.com/office/powerpoint/2010/main" val="327128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send()</a:t>
            </a:r>
            <a:r>
              <a:rPr lang="zh-CN" altLang="en-US" b="0" i="0" u="none" strike="noStrike" kern="1800" baseline="0" smtClean="0">
                <a:latin typeface="Times New Roman"/>
                <a:ea typeface="黑体"/>
              </a:rPr>
              <a:t>函数和</a:t>
            </a:r>
            <a:r>
              <a:rPr lang="en-US" altLang="zh-CN" b="0" i="0" u="none" strike="noStrike" kern="1800" baseline="0" smtClean="0">
                <a:latin typeface="Times New Roman"/>
                <a:ea typeface="黑体"/>
              </a:rPr>
              <a:t>sendto()</a:t>
            </a:r>
            <a:r>
              <a:rPr lang="zh-CN" altLang="en-US" b="0" i="0" u="none" strike="noStrike" kern="1800" baseline="0" smtClean="0">
                <a:latin typeface="Times New Roman"/>
                <a:ea typeface="黑体"/>
              </a:rPr>
              <a:t>函数介绍</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send()</a:t>
            </a:r>
            <a:r>
              <a:rPr lang="zh-CN" altLang="en-US" b="0" i="0" u="none" strike="noStrike" baseline="0" smtClean="0">
                <a:latin typeface="Times New Roman"/>
              </a:rPr>
              <a:t>函数和</a:t>
            </a:r>
            <a:r>
              <a:rPr lang="en-US" altLang="zh-CN" b="0" i="0" u="none" strike="noStrike" baseline="0" smtClean="0">
                <a:latin typeface="Times New Roman"/>
              </a:rPr>
              <a:t>sendto()</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ssize_t send(int s, const void</a:t>
            </a:r>
            <a:r>
              <a:rPr lang="zh-CN" altLang="en-US" b="0" i="0" u="none" strike="noStrike" baseline="0" smtClean="0">
                <a:latin typeface="Times New Roman"/>
              </a:rPr>
              <a:t>*</a:t>
            </a:r>
            <a:r>
              <a:rPr lang="de-DE" altLang="zh-CN" b="0" i="0" u="none" strike="noStrike" baseline="0" smtClean="0">
                <a:latin typeface="Times New Roman"/>
              </a:rPr>
              <a:t>buf, size_t len, int flags);</a:t>
            </a:r>
          </a:p>
          <a:p>
            <a:pPr marR="0" lvl="0" rtl="0"/>
            <a:r>
              <a:rPr lang="en-US" altLang="zh-CN" b="0" i="0" u="none" strike="noStrike" baseline="0" smtClean="0">
                <a:latin typeface="Times New Roman"/>
              </a:rPr>
              <a:t>ssize_t  sendto(int  s,  const  void</a:t>
            </a:r>
            <a:r>
              <a:rPr lang="zh-CN" altLang="en-US" b="0" i="0" u="none" strike="noStrike" baseline="0" smtClean="0">
                <a:latin typeface="Times New Roman"/>
              </a:rPr>
              <a:t>*</a:t>
            </a:r>
            <a:r>
              <a:rPr lang="en-US" altLang="zh-CN" b="0" i="0" u="none" strike="noStrike" baseline="0" smtClean="0">
                <a:latin typeface="Times New Roman"/>
              </a:rPr>
              <a:t>buf, size_t len, int flags, const</a:t>
            </a:r>
          </a:p>
          <a:p>
            <a:pPr marR="0" lvl="0" rtl="0"/>
            <a:r>
              <a:rPr lang="zh-CN" altLang="en-US" b="0" i="0" u="none" strike="noStrike" baseline="0" smtClean="0">
                <a:latin typeface="Times New Roman"/>
              </a:rPr>
              <a:t>       </a:t>
            </a:r>
            <a:r>
              <a:rPr lang="en-US" altLang="zh-CN" b="0" i="0" u="none" strike="noStrike" baseline="0" smtClean="0">
                <a:latin typeface="Times New Roman"/>
              </a:rPr>
              <a:t>struct sockaddr</a:t>
            </a:r>
            <a:r>
              <a:rPr lang="zh-CN" altLang="en-US" b="0" i="0" u="none" strike="noStrike" baseline="0" smtClean="0">
                <a:latin typeface="Times New Roman"/>
              </a:rPr>
              <a:t>*</a:t>
            </a:r>
            <a:r>
              <a:rPr lang="en-US" altLang="zh-CN" b="0" i="0" u="none" strike="noStrike" baseline="0" smtClean="0">
                <a:latin typeface="Times New Roman"/>
              </a:rPr>
              <a:t>to, socklen_t tolen);</a:t>
            </a:r>
            <a:endParaRPr lang="zh-CN" altLang="en-US" b="0" i="0" u="none" strike="noStrike" baseline="0" smtClean="0">
              <a:latin typeface="Times New Roman"/>
            </a:endParaRPr>
          </a:p>
        </p:txBody>
      </p:sp>
    </p:spTree>
    <p:extLst>
      <p:ext uri="{BB962C8B-B14F-4D97-AF65-F5344CB8AC3E}">
        <p14:creationId xmlns:p14="http://schemas.microsoft.com/office/powerpoint/2010/main" val="875616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．使用函数</a:t>
            </a:r>
            <a:r>
              <a:rPr lang="en-US" altLang="zh-CN" b="0" i="0" u="none" strike="noStrike" kern="1800" baseline="0" smtClean="0">
                <a:latin typeface="Times New Roman"/>
                <a:ea typeface="黑体"/>
              </a:rPr>
              <a:t>sendto()</a:t>
            </a:r>
            <a:r>
              <a:rPr lang="zh-CN" altLang="en-US" b="0" i="0" u="none" strike="noStrike" kern="1800" baseline="0" smtClean="0">
                <a:latin typeface="Times New Roman"/>
                <a:ea typeface="黑体"/>
              </a:rPr>
              <a:t>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下面是一个使用</a:t>
            </a:r>
            <a:r>
              <a:rPr lang="en-US" altLang="zh-CN" b="0" i="0" u="none" strike="noStrike" baseline="0" smtClean="0">
                <a:latin typeface="Times New Roman"/>
              </a:rPr>
              <a:t>sendto()</a:t>
            </a:r>
            <a:r>
              <a:rPr lang="zh-CN" altLang="en-US" b="0" i="0" u="none" strike="noStrike" baseline="0" smtClean="0">
                <a:latin typeface="Times New Roman"/>
              </a:rPr>
              <a:t>函数发送数据的简单例子。</a:t>
            </a:r>
          </a:p>
          <a:p>
            <a:pPr marR="0" lvl="0" rtl="0"/>
            <a:r>
              <a:rPr lang="en-US" altLang="zh-CN" b="1" i="0" u="none" strike="noStrike" baseline="0" smtClean="0">
                <a:latin typeface="Times New Roman"/>
              </a:rPr>
              <a:t>s = socket(AF_INET, SOCK_DGRAM,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初始化一个</a:t>
            </a:r>
            <a:r>
              <a:rPr lang="en-US" altLang="zh-CN" b="0" i="0" u="none" strike="noStrike" baseline="0" smtClean="0">
                <a:latin typeface="Times New Roman"/>
              </a:rPr>
              <a:t>IPv4</a:t>
            </a:r>
            <a:r>
              <a:rPr lang="zh-CN" altLang="en-US" b="0" i="0" u="none" strike="noStrike" baseline="0" smtClean="0">
                <a:latin typeface="Times New Roman"/>
              </a:rPr>
              <a:t>族的数据报套接字</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485020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．应用层</a:t>
            </a:r>
            <a:r>
              <a:rPr lang="en-US" altLang="zh-CN" b="0" i="0" u="none" strike="noStrike" kern="1800" baseline="0" smtClean="0">
                <a:latin typeface="Times New Roman"/>
                <a:ea typeface="黑体"/>
              </a:rPr>
              <a:t>sendto()</a:t>
            </a:r>
            <a:r>
              <a:rPr lang="zh-CN" altLang="en-US" b="0" i="0" u="none" strike="noStrike" kern="1800" baseline="0" smtClean="0">
                <a:latin typeface="Times New Roman"/>
                <a:ea typeface="黑体"/>
              </a:rPr>
              <a:t>函数和内核函数的关系</a:t>
            </a:r>
          </a:p>
        </p:txBody>
      </p:sp>
      <p:sp>
        <p:nvSpPr>
          <p:cNvPr id="3" name="文本占位符 2"/>
          <p:cNvSpPr>
            <a:spLocks noGrp="1"/>
          </p:cNvSpPr>
          <p:nvPr>
            <p:ph type="body" idx="1"/>
          </p:nvPr>
        </p:nvSpPr>
        <p:spPr>
          <a:xfrm>
            <a:off x="457200" y="1481328"/>
            <a:ext cx="4618856" cy="4525963"/>
          </a:xfrm>
        </p:spPr>
        <p:txBody>
          <a:bodyPr/>
          <a:lstStyle/>
          <a:p>
            <a:pPr marR="0" lvl="0" rtl="0"/>
            <a:r>
              <a:rPr lang="zh-CN" altLang="en-US" b="0" i="0" u="none" strike="noStrike" baseline="0" smtClean="0">
                <a:latin typeface="Times New Roman"/>
              </a:rPr>
              <a:t>应用层的</a:t>
            </a:r>
            <a:r>
              <a:rPr lang="en-US" altLang="zh-CN" b="0" i="0" u="none" strike="noStrike" baseline="0" smtClean="0">
                <a:latin typeface="Times New Roman"/>
              </a:rPr>
              <a:t>sendto()</a:t>
            </a:r>
            <a:r>
              <a:rPr lang="zh-CN" altLang="en-US" b="0" i="0" u="none" strike="noStrike" baseline="0" smtClean="0">
                <a:latin typeface="Times New Roman"/>
              </a:rPr>
              <a:t>函数对应内核层的</a:t>
            </a:r>
            <a:r>
              <a:rPr lang="en-US" altLang="zh-CN" b="0" i="0" u="none" strike="noStrike" baseline="0" smtClean="0">
                <a:latin typeface="Times New Roman"/>
              </a:rPr>
              <a:t>sys_sendto()</a:t>
            </a:r>
            <a:r>
              <a:rPr lang="zh-CN" altLang="en-US" b="0" i="0" u="none" strike="noStrike" baseline="0" smtClean="0">
                <a:latin typeface="Times New Roman"/>
              </a:rPr>
              <a:t>系统调用函数。</a:t>
            </a:r>
          </a:p>
        </p:txBody>
      </p:sp>
      <p:pic>
        <p:nvPicPr>
          <p:cNvPr id="3074" name="Picture 2" descr="1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1052736"/>
            <a:ext cx="3816424" cy="545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251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10.3  UDP</a:t>
            </a:r>
            <a:r>
              <a:rPr lang="zh-CN" altLang="en-US" b="0" i="0" u="none" strike="noStrike" kern="1800" baseline="0" smtClean="0">
                <a:latin typeface="Times New Roman"/>
                <a:ea typeface="黑体"/>
              </a:rPr>
              <a:t>接收和发送数据的例子</a:t>
            </a:r>
          </a:p>
        </p:txBody>
      </p:sp>
      <p:sp>
        <p:nvSpPr>
          <p:cNvPr id="3" name="文本占位符 2"/>
          <p:cNvSpPr>
            <a:spLocks noGrp="1"/>
          </p:cNvSpPr>
          <p:nvPr>
            <p:ph type="body" idx="1"/>
          </p:nvPr>
        </p:nvSpPr>
        <p:spPr/>
        <p:txBody>
          <a:bodyPr/>
          <a:lstStyle/>
          <a:p>
            <a:r>
              <a:rPr lang="en-US" altLang="zh-CN"/>
              <a:t>10.3.1  UDP</a:t>
            </a:r>
            <a:r>
              <a:rPr lang="zh-CN" altLang="en-US"/>
              <a:t>服务器</a:t>
            </a:r>
            <a:r>
              <a:rPr lang="zh-CN" altLang="en-US" smtClean="0"/>
              <a:t>端</a:t>
            </a:r>
            <a:endParaRPr lang="en-US" altLang="zh-CN" smtClean="0"/>
          </a:p>
          <a:p>
            <a:r>
              <a:rPr lang="en-US" altLang="zh-CN"/>
              <a:t>10.3.2  UDP</a:t>
            </a:r>
            <a:r>
              <a:rPr lang="zh-CN" altLang="en-US"/>
              <a:t>服务器</a:t>
            </a:r>
            <a:r>
              <a:rPr lang="zh-CN" altLang="en-US"/>
              <a:t>端</a:t>
            </a:r>
            <a:r>
              <a:rPr lang="zh-CN" altLang="en-US" smtClean="0"/>
              <a:t>数据处理</a:t>
            </a:r>
            <a:endParaRPr lang="en-US" altLang="zh-CN" smtClean="0"/>
          </a:p>
          <a:p>
            <a:r>
              <a:rPr lang="en-US" altLang="zh-CN"/>
              <a:t>10.3.3  </a:t>
            </a:r>
            <a:r>
              <a:rPr lang="en-US" altLang="zh-CN"/>
              <a:t>UDP</a:t>
            </a:r>
            <a:r>
              <a:rPr lang="zh-CN" altLang="en-US" smtClean="0"/>
              <a:t>客户端</a:t>
            </a:r>
            <a:endParaRPr lang="en-US" altLang="zh-CN" smtClean="0"/>
          </a:p>
          <a:p>
            <a:r>
              <a:rPr lang="en-US" altLang="zh-CN"/>
              <a:t>10.3.4  UDP</a:t>
            </a:r>
            <a:r>
              <a:rPr lang="zh-CN" altLang="en-US"/>
              <a:t>客户端</a:t>
            </a:r>
            <a:r>
              <a:rPr lang="zh-CN" altLang="en-US" smtClean="0"/>
              <a:t>数据处理</a:t>
            </a:r>
            <a:endParaRPr lang="en-US" altLang="zh-CN" smtClean="0"/>
          </a:p>
          <a:p>
            <a:r>
              <a:rPr lang="en-US" altLang="zh-CN"/>
              <a:t>10.3.5  </a:t>
            </a:r>
            <a:r>
              <a:rPr lang="zh-CN" altLang="en-US"/>
              <a:t>测试</a:t>
            </a:r>
            <a:r>
              <a:rPr lang="en-US" altLang="zh-CN"/>
              <a:t>UDP</a:t>
            </a:r>
            <a:r>
              <a:rPr lang="zh-CN" altLang="en-US"/>
              <a:t>程序</a:t>
            </a:r>
          </a:p>
        </p:txBody>
      </p:sp>
    </p:spTree>
    <p:extLst>
      <p:ext uri="{BB962C8B-B14F-4D97-AF65-F5344CB8AC3E}">
        <p14:creationId xmlns:p14="http://schemas.microsoft.com/office/powerpoint/2010/main" val="361300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10.1  UDP</a:t>
            </a:r>
            <a:r>
              <a:rPr lang="zh-CN" altLang="en-US" b="0" i="0" u="none" strike="noStrike" kern="1800" baseline="0" smtClean="0">
                <a:latin typeface="Times New Roman"/>
                <a:ea typeface="黑体"/>
              </a:rPr>
              <a:t>编程框架</a:t>
            </a:r>
          </a:p>
        </p:txBody>
      </p:sp>
      <p:sp>
        <p:nvSpPr>
          <p:cNvPr id="3" name="文本占位符 2"/>
          <p:cNvSpPr>
            <a:spLocks noGrp="1"/>
          </p:cNvSpPr>
          <p:nvPr>
            <p:ph type="body" idx="1"/>
          </p:nvPr>
        </p:nvSpPr>
        <p:spPr/>
        <p:txBody>
          <a:bodyPr/>
          <a:lstStyle/>
          <a:p>
            <a:r>
              <a:rPr lang="en-US" altLang="zh-CN"/>
              <a:t>10.1.1  UDP</a:t>
            </a:r>
            <a:r>
              <a:rPr lang="zh-CN" altLang="en-US"/>
              <a:t>编程</a:t>
            </a:r>
            <a:r>
              <a:rPr lang="zh-CN" altLang="en-US" smtClean="0"/>
              <a:t>框图</a:t>
            </a:r>
            <a:endParaRPr lang="en-US" altLang="zh-CN" smtClean="0"/>
          </a:p>
          <a:p>
            <a:r>
              <a:rPr lang="en-US" altLang="zh-CN"/>
              <a:t>10.1.2  UDP</a:t>
            </a:r>
            <a:r>
              <a:rPr lang="zh-CN" altLang="en-US"/>
              <a:t>服务器</a:t>
            </a:r>
            <a:r>
              <a:rPr lang="zh-CN" altLang="en-US"/>
              <a:t>编程</a:t>
            </a:r>
            <a:r>
              <a:rPr lang="zh-CN" altLang="en-US" smtClean="0"/>
              <a:t>框架</a:t>
            </a:r>
            <a:endParaRPr lang="en-US" altLang="zh-CN" smtClean="0"/>
          </a:p>
          <a:p>
            <a:r>
              <a:rPr lang="en-US" altLang="zh-CN"/>
              <a:t>10.1.3  UDP</a:t>
            </a:r>
            <a:r>
              <a:rPr lang="zh-CN" altLang="zh-CN"/>
              <a:t>客户端编程框架</a:t>
            </a:r>
            <a:endParaRPr lang="zh-CN" altLang="en-US"/>
          </a:p>
        </p:txBody>
      </p:sp>
    </p:spTree>
    <p:extLst>
      <p:ext uri="{BB962C8B-B14F-4D97-AF65-F5344CB8AC3E}">
        <p14:creationId xmlns:p14="http://schemas.microsoft.com/office/powerpoint/2010/main" val="472811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10.3.1  UDP</a:t>
            </a:r>
            <a:r>
              <a:rPr lang="zh-CN" altLang="en-US" b="0" i="0" u="none" strike="noStrike" kern="1800" baseline="0" smtClean="0">
                <a:latin typeface="Times New Roman"/>
                <a:ea typeface="黑体"/>
              </a:rPr>
              <a:t>服务器端</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的服务器端与</a:t>
            </a:r>
            <a:r>
              <a:rPr lang="en-US" altLang="zh-CN" b="0" i="0" u="none" strike="noStrike" baseline="0" smtClean="0">
                <a:latin typeface="Times New Roman"/>
              </a:rPr>
              <a:t>TCP</a:t>
            </a:r>
            <a:r>
              <a:rPr lang="zh-CN" altLang="en-US" b="0" i="0" u="none" strike="noStrike" baseline="0" smtClean="0">
                <a:latin typeface="Times New Roman"/>
              </a:rPr>
              <a:t>服务器端十分相似，不过流程要简单得多。服务器的代码如下，其步骤为：</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）建立一个套接字文件描述符</a:t>
            </a:r>
            <a:r>
              <a:rPr lang="en-US" altLang="zh-CN" b="0" i="0" u="none" strike="noStrike" baseline="0" smtClean="0">
                <a:latin typeface="Times New Roman"/>
              </a:rPr>
              <a:t>s</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）填充地址结构</a:t>
            </a:r>
            <a:r>
              <a:rPr lang="en-US" altLang="zh-CN" b="0" i="0" u="none" strike="noStrike" baseline="0" smtClean="0">
                <a:latin typeface="Times New Roman"/>
              </a:rPr>
              <a:t>addr_serv</a:t>
            </a:r>
            <a:r>
              <a:rPr lang="zh-CN" altLang="en-US" b="0" i="0" u="none" strike="noStrike" baseline="0" smtClean="0">
                <a:latin typeface="Times New Roman"/>
              </a:rPr>
              <a:t>，协议为</a:t>
            </a:r>
            <a:r>
              <a:rPr lang="en-US" altLang="zh-CN" b="0" i="0" u="none" strike="noStrike" baseline="0" smtClean="0">
                <a:latin typeface="Times New Roman"/>
              </a:rPr>
              <a:t>AF_INET</a:t>
            </a:r>
            <a:r>
              <a:rPr lang="zh-CN" altLang="en-US" b="0" i="0" u="none" strike="noStrike" baseline="0" smtClean="0">
                <a:latin typeface="Times New Roman"/>
              </a:rPr>
              <a:t>，地址为任意地址，端口为</a:t>
            </a:r>
            <a:r>
              <a:rPr lang="en-US" altLang="zh-CN" b="0" i="0" u="none" strike="noStrike" baseline="0" smtClean="0">
                <a:latin typeface="Times New Roman"/>
              </a:rPr>
              <a:t>PORT_SERV</a:t>
            </a:r>
            <a:r>
              <a:rPr lang="zh-CN" altLang="en-US" b="0" i="0" u="none" strike="noStrike" baseline="0" smtClean="0">
                <a:latin typeface="Times New Roman"/>
              </a:rPr>
              <a:t>（</a:t>
            </a:r>
            <a:r>
              <a:rPr lang="en-US" altLang="zh-CN" b="0" i="0" u="none" strike="noStrike" baseline="0" smtClean="0">
                <a:latin typeface="Times New Roman"/>
              </a:rPr>
              <a:t>8888</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）将套接字文件描述符</a:t>
            </a:r>
            <a:r>
              <a:rPr lang="en-US" altLang="zh-CN" b="0" i="0" u="none" strike="noStrike" baseline="0" smtClean="0">
                <a:latin typeface="Times New Roman"/>
              </a:rPr>
              <a:t>s</a:t>
            </a:r>
            <a:r>
              <a:rPr lang="zh-CN" altLang="en-US" b="0" i="0" u="none" strike="noStrike" baseline="0" smtClean="0">
                <a:latin typeface="Times New Roman"/>
              </a:rPr>
              <a:t>绑定到地址</a:t>
            </a:r>
            <a:r>
              <a:rPr lang="en-US" altLang="zh-CN" b="0" i="0" u="none" strike="noStrike" baseline="0" smtClean="0">
                <a:latin typeface="Times New Roman"/>
              </a:rPr>
              <a:t>addr_serv</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）调用</a:t>
            </a:r>
            <a:r>
              <a:rPr lang="en-US" altLang="zh-CN" b="0" i="0" u="none" strike="noStrike" baseline="0" smtClean="0">
                <a:latin typeface="Times New Roman"/>
              </a:rPr>
              <a:t>udpserv_echo()</a:t>
            </a:r>
            <a:r>
              <a:rPr lang="zh-CN" altLang="en-US" b="0" i="0" u="none" strike="noStrike" baseline="0" smtClean="0">
                <a:latin typeface="Times New Roman"/>
              </a:rPr>
              <a:t>函数处理客户端数据。</a:t>
            </a:r>
          </a:p>
          <a:p>
            <a:pPr marR="0" lvl="0" rtl="0"/>
            <a:r>
              <a:rPr lang="en-US" altLang="zh-CN" b="0" i="0" u="none" strike="noStrike" baseline="0" smtClean="0">
                <a:latin typeface="Times New Roman"/>
              </a:rPr>
              <a:t>20</a:t>
            </a:r>
            <a:r>
              <a:rPr lang="zh-CN" altLang="en-US" b="0" i="0" u="none" strike="noStrike" baseline="0" smtClean="0">
                <a:latin typeface="Times New Roman"/>
              </a:rPr>
              <a:t>	</a:t>
            </a:r>
            <a:r>
              <a:rPr lang="en-US" altLang="zh-CN" b="1" i="0" u="none" strike="noStrike" baseline="0" smtClean="0">
                <a:latin typeface="Times New Roman"/>
              </a:rPr>
              <a:t>udpserv_echo(s</a:t>
            </a:r>
            <a:r>
              <a:rPr lang="en-US" altLang="zh-CN" b="1" i="0" u="none" strike="noStrike" baseline="0" smtClean="0">
                <a:latin typeface="Times New Roman"/>
              </a:rPr>
              <a:t>, (struct sockaddr</a:t>
            </a:r>
            <a:r>
              <a:rPr lang="zh-CN" altLang="en-US" b="1" i="0" u="none" strike="noStrike" baseline="-25000" smtClean="0">
                <a:latin typeface="Times New Roman"/>
              </a:rPr>
              <a:t>*</a:t>
            </a:r>
            <a:r>
              <a:rPr lang="en-US" altLang="zh-CN" b="1" i="0" u="none" strike="noStrike" baseline="0" smtClean="0">
                <a:latin typeface="Times New Roman"/>
              </a:rPr>
              <a:t>)&amp;addr_clie);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回显处理程序</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77626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10.3.2  UDP</a:t>
            </a:r>
            <a:r>
              <a:rPr lang="zh-CN" altLang="en-US" b="0" i="0" u="none" strike="noStrike" kern="1800" baseline="0" smtClean="0">
                <a:latin typeface="Times New Roman"/>
                <a:ea typeface="黑体"/>
              </a:rPr>
              <a:t>服务器端数据处理</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udpserv_echo()</a:t>
            </a:r>
            <a:r>
              <a:rPr lang="zh-CN" altLang="en-US" b="0" i="0" u="none" strike="noStrike" baseline="0" smtClean="0">
                <a:latin typeface="Times New Roman"/>
              </a:rPr>
              <a:t>的代码如下，其中的处理过程很简单，服务器循环等待客户端的数据，当服务器接收到客户端的数据后，将接收到的数据发回给客户端。</a:t>
            </a:r>
          </a:p>
        </p:txBody>
      </p:sp>
    </p:spTree>
    <p:extLst>
      <p:ext uri="{BB962C8B-B14F-4D97-AF65-F5344CB8AC3E}">
        <p14:creationId xmlns:p14="http://schemas.microsoft.com/office/powerpoint/2010/main" val="185649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10.3.3  UDP</a:t>
            </a:r>
            <a:r>
              <a:rPr lang="zh-CN" altLang="en-US" b="0" i="0" u="none" strike="noStrike" kern="1800" baseline="0" smtClean="0">
                <a:latin typeface="Times New Roman"/>
                <a:ea typeface="黑体"/>
              </a:rPr>
              <a:t>客户端</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客户端向服务器端发送数据</a:t>
            </a:r>
            <a:r>
              <a:rPr lang="en-US" altLang="zh-CN" b="0" i="0" u="none" strike="noStrike" baseline="0" smtClean="0">
                <a:latin typeface="Times New Roman"/>
              </a:rPr>
              <a:t>UDP TEST</a:t>
            </a:r>
            <a:r>
              <a:rPr lang="zh-CN" altLang="en-US" b="0" i="0" u="none" strike="noStrike" baseline="0" smtClean="0">
                <a:latin typeface="Times New Roman"/>
              </a:rPr>
              <a:t>，然后接收服务器端的回复信息，并将服务器端的数据打印出来。客户端的代码如下，其步骤为：</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）建立一个套接字文件描述符</a:t>
            </a:r>
            <a:r>
              <a:rPr lang="en-US" altLang="zh-CN" b="0" i="0" u="none" strike="noStrike" baseline="0" smtClean="0">
                <a:latin typeface="Times New Roman"/>
              </a:rPr>
              <a:t>s</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）填充地址结构</a:t>
            </a:r>
            <a:r>
              <a:rPr lang="en-US" altLang="zh-CN" b="0" i="0" u="none" strike="noStrike" baseline="0" smtClean="0">
                <a:latin typeface="Times New Roman"/>
              </a:rPr>
              <a:t>addr_serv</a:t>
            </a:r>
            <a:r>
              <a:rPr lang="zh-CN" altLang="en-US" b="0" i="0" u="none" strike="noStrike" baseline="0" smtClean="0">
                <a:latin typeface="Times New Roman"/>
              </a:rPr>
              <a:t>，协议为</a:t>
            </a:r>
            <a:r>
              <a:rPr lang="en-US" altLang="zh-CN" b="0" i="0" u="none" strike="noStrike" baseline="0" smtClean="0">
                <a:latin typeface="Times New Roman"/>
              </a:rPr>
              <a:t>AF_INET</a:t>
            </a:r>
            <a:r>
              <a:rPr lang="zh-CN" altLang="en-US" b="0" i="0" u="none" strike="noStrike" baseline="0" smtClean="0">
                <a:latin typeface="Times New Roman"/>
              </a:rPr>
              <a:t>，地址为任意地址，端口为</a:t>
            </a:r>
            <a:r>
              <a:rPr lang="en-US" altLang="zh-CN" b="0" i="0" u="none" strike="noStrike" baseline="0" smtClean="0">
                <a:latin typeface="Times New Roman"/>
              </a:rPr>
              <a:t>PORT_SERV</a:t>
            </a:r>
            <a:r>
              <a:rPr lang="zh-CN" altLang="en-US" b="0" i="0" u="none" strike="noStrike" baseline="0" smtClean="0">
                <a:latin typeface="Times New Roman"/>
              </a:rPr>
              <a:t>（</a:t>
            </a:r>
            <a:r>
              <a:rPr lang="en-US" altLang="zh-CN" b="0" i="0" u="none" strike="noStrike" baseline="0" smtClean="0">
                <a:latin typeface="Times New Roman"/>
              </a:rPr>
              <a:t>8888</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）将套接字文件描述符</a:t>
            </a:r>
            <a:r>
              <a:rPr lang="en-US" altLang="zh-CN" b="0" i="0" u="none" strike="noStrike" baseline="0" smtClean="0">
                <a:latin typeface="Times New Roman"/>
              </a:rPr>
              <a:t>s</a:t>
            </a:r>
            <a:r>
              <a:rPr lang="zh-CN" altLang="en-US" b="0" i="0" u="none" strike="noStrike" baseline="0" smtClean="0">
                <a:latin typeface="Times New Roman"/>
              </a:rPr>
              <a:t>绑定到地址</a:t>
            </a:r>
            <a:r>
              <a:rPr lang="en-US" altLang="zh-CN" b="0" i="0" u="none" strike="noStrike" baseline="0" smtClean="0">
                <a:latin typeface="Times New Roman"/>
              </a:rPr>
              <a:t>addr_serv</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）调用</a:t>
            </a:r>
            <a:r>
              <a:rPr lang="en-US" altLang="zh-CN" b="0" i="0" u="none" strike="noStrike" baseline="0" smtClean="0">
                <a:latin typeface="Times New Roman"/>
              </a:rPr>
              <a:t>udpclie_echo()</a:t>
            </a:r>
            <a:r>
              <a:rPr lang="zh-CN" altLang="en-US" b="0" i="0" u="none" strike="noStrike" baseline="0" smtClean="0">
                <a:latin typeface="Times New Roman"/>
              </a:rPr>
              <a:t>函数和服务器通信。</a:t>
            </a:r>
          </a:p>
        </p:txBody>
      </p:sp>
    </p:spTree>
    <p:extLst>
      <p:ext uri="{BB962C8B-B14F-4D97-AF65-F5344CB8AC3E}">
        <p14:creationId xmlns:p14="http://schemas.microsoft.com/office/powerpoint/2010/main" val="404903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10.3.4  UDP</a:t>
            </a:r>
            <a:r>
              <a:rPr lang="zh-CN" altLang="en-US" b="0" i="0" u="none" strike="noStrike" kern="1800" baseline="0" smtClean="0">
                <a:latin typeface="Times New Roman"/>
                <a:ea typeface="黑体"/>
              </a:rPr>
              <a:t>客户端数据处理</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udpclie_echo()</a:t>
            </a:r>
            <a:r>
              <a:rPr lang="zh-CN" altLang="en-US" b="0" i="0" u="none" strike="noStrike" baseline="0" smtClean="0">
                <a:latin typeface="Times New Roman"/>
              </a:rPr>
              <a:t>函数的代码如下，其中处理过程同样简单，向服务器端发送字符串</a:t>
            </a:r>
            <a:r>
              <a:rPr lang="en-US" altLang="zh-CN" b="0" i="0" u="none" strike="noStrike" baseline="0" smtClean="0">
                <a:latin typeface="Times New Roman"/>
              </a:rPr>
              <a:t>UDP TEST</a:t>
            </a:r>
            <a:r>
              <a:rPr lang="zh-CN" altLang="en-US" b="0" i="0" u="none" strike="noStrike" baseline="0" smtClean="0">
                <a:latin typeface="Times New Roman"/>
              </a:rPr>
              <a:t>，接收服务器的响应，并将接收到的服务器数据打印出来。</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1" i="0" u="none" strike="noStrike" baseline="0" smtClean="0">
                <a:latin typeface="Times New Roman"/>
              </a:rPr>
              <a:t>sendto(s, buff, BUFF_LEN, 0, to, 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发送给服务器</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1" i="0" u="none" strike="noStrike" baseline="0" smtClean="0">
                <a:latin typeface="Times New Roman"/>
              </a:rPr>
              <a:t>recvfrom(s, buff, BUFF_LEN, 0, (struct sockaddr</a:t>
            </a:r>
            <a:r>
              <a:rPr lang="zh-CN" altLang="en-US" b="1" i="0" u="none" strike="noStrike" baseline="-25000" smtClean="0">
                <a:latin typeface="Times New Roman"/>
              </a:rPr>
              <a:t>*</a:t>
            </a:r>
            <a:r>
              <a:rPr lang="en-US" altLang="zh-CN" b="1" i="0" u="none" strike="noStrike" baseline="0" smtClean="0">
                <a:latin typeface="Times New Roman"/>
              </a:rPr>
              <a:t>)&amp;from, &amp;len);</a:t>
            </a:r>
            <a:r>
              <a:rPr lang="zh-CN" altLang="en-US" b="0" i="0" u="none" strike="noStrike" baseline="0" smtClean="0">
                <a:latin typeface="Times New Roman"/>
              </a:rPr>
              <a:t>	</a:t>
            </a:r>
            <a:br>
              <a:rPr lang="zh-CN" altLang="en-US" b="0" i="0" u="none" strike="noStrike" baseline="0" smtClean="0">
                <a:latin typeface="Times New Roman"/>
              </a:rPr>
            </a:br>
            <a:endParaRPr lang="zh-CN" altLang="en-US" b="0" i="0" u="none" strike="noStrike" baseline="0" smtClean="0">
              <a:latin typeface="Times New Roman"/>
            </a:endParaRPr>
          </a:p>
        </p:txBody>
      </p:sp>
    </p:spTree>
    <p:extLst>
      <p:ext uri="{BB962C8B-B14F-4D97-AF65-F5344CB8AC3E}">
        <p14:creationId xmlns:p14="http://schemas.microsoft.com/office/powerpoint/2010/main" val="1289157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10.3.5  </a:t>
            </a:r>
            <a:r>
              <a:rPr lang="zh-CN" altLang="en-US" b="0" i="0" u="none" strike="noStrike" kern="1800" baseline="0" smtClean="0">
                <a:latin typeface="Times New Roman"/>
                <a:ea typeface="黑体"/>
              </a:rPr>
              <a:t>测试</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程序</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将服务器端的代码存到</a:t>
            </a:r>
            <a:r>
              <a:rPr lang="en-US" altLang="zh-CN" b="0" i="0" u="none" strike="noStrike" baseline="0" smtClean="0">
                <a:latin typeface="Times New Roman"/>
              </a:rPr>
              <a:t>udp_server01.c</a:t>
            </a:r>
            <a:r>
              <a:rPr lang="zh-CN" altLang="en-US" b="0" i="0" u="none" strike="noStrike" baseline="0" smtClean="0">
                <a:latin typeface="Times New Roman"/>
              </a:rPr>
              <a:t>文件中，将客户端的代码存放到</a:t>
            </a:r>
            <a:r>
              <a:rPr lang="en-US" altLang="zh-CN" b="0" i="0" u="none" strike="noStrike" baseline="0" smtClean="0">
                <a:latin typeface="Times New Roman"/>
              </a:rPr>
              <a:t>udp_client01.c</a:t>
            </a:r>
            <a:r>
              <a:rPr lang="zh-CN" altLang="en-US" b="0" i="0" u="none" strike="noStrike" baseline="0" smtClean="0">
                <a:latin typeface="Times New Roman"/>
              </a:rPr>
              <a:t>文件中。按照如下方式进行编译：</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$gcc –o udp_server01 udp_server01.c</a:t>
            </a:r>
          </a:p>
          <a:p>
            <a:pPr marR="0" lvl="0" rtl="0"/>
            <a:r>
              <a:rPr lang="en-US" altLang="zh-CN" b="0" i="0" u="none" strike="noStrike" baseline="0" smtClean="0">
                <a:latin typeface="Times New Roman"/>
              </a:rPr>
              <a:t>$gcc –o udp_client01 udp_client01.c</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先运行服务器程序，这时</a:t>
            </a:r>
            <a:r>
              <a:rPr lang="en-US" altLang="zh-CN" b="0" i="0" u="none" strike="noStrike" baseline="0" smtClean="0">
                <a:latin typeface="Times New Roman"/>
              </a:rPr>
              <a:t>UDP</a:t>
            </a:r>
            <a:r>
              <a:rPr lang="zh-CN" altLang="en-US" b="0" i="0" u="none" strike="noStrike" baseline="0" smtClean="0">
                <a:latin typeface="Times New Roman"/>
              </a:rPr>
              <a:t>服务器会在</a:t>
            </a:r>
            <a:r>
              <a:rPr lang="en-US" altLang="zh-CN" b="0" i="0" u="none" strike="noStrike" baseline="0" smtClean="0">
                <a:latin typeface="Times New Roman"/>
              </a:rPr>
              <a:t>8888</a:t>
            </a:r>
            <a:r>
              <a:rPr lang="zh-CN" altLang="en-US" b="0" i="0" u="none" strike="noStrike" baseline="0" smtClean="0">
                <a:latin typeface="Times New Roman"/>
              </a:rPr>
              <a:t>端口等待数据到来。</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 ./udp_server01</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再运行客户端的程序，客户端向服务器端发送字符串</a:t>
            </a:r>
            <a:r>
              <a:rPr lang="en-US" altLang="zh-CN" b="0" i="0" u="none" strike="noStrike" baseline="0" smtClean="0">
                <a:latin typeface="Times New Roman"/>
              </a:rPr>
              <a:t>UDP TEST</a:t>
            </a:r>
            <a:r>
              <a:rPr lang="zh-CN" altLang="en-US" b="0" i="0" u="none" strike="noStrike" baseline="0" smtClean="0">
                <a:latin typeface="Times New Roman"/>
              </a:rPr>
              <a:t>，并接收服务器的信息反馈。</a:t>
            </a:r>
          </a:p>
        </p:txBody>
      </p:sp>
    </p:spTree>
    <p:extLst>
      <p:ext uri="{BB962C8B-B14F-4D97-AF65-F5344CB8AC3E}">
        <p14:creationId xmlns:p14="http://schemas.microsoft.com/office/powerpoint/2010/main" val="4049594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10.4  UDP</a:t>
            </a:r>
            <a:r>
              <a:rPr lang="zh-CN" altLang="en-US" b="0" i="0" u="none" strike="noStrike" kern="1800" baseline="0" smtClean="0">
                <a:latin typeface="Times New Roman"/>
                <a:ea typeface="黑体"/>
              </a:rPr>
              <a:t>协议程序设计中的几个问题</a:t>
            </a:r>
          </a:p>
        </p:txBody>
      </p:sp>
      <p:sp>
        <p:nvSpPr>
          <p:cNvPr id="3" name="文本占位符 2"/>
          <p:cNvSpPr>
            <a:spLocks noGrp="1"/>
          </p:cNvSpPr>
          <p:nvPr>
            <p:ph type="body" idx="1"/>
          </p:nvPr>
        </p:nvSpPr>
        <p:spPr/>
        <p:txBody>
          <a:bodyPr/>
          <a:lstStyle/>
          <a:p>
            <a:r>
              <a:rPr lang="en-US" altLang="zh-CN"/>
              <a:t>10.4.1  UDP</a:t>
            </a:r>
            <a:r>
              <a:rPr lang="zh-CN" altLang="zh-CN"/>
              <a:t>报文</a:t>
            </a:r>
            <a:r>
              <a:rPr lang="zh-CN" altLang="zh-CN"/>
              <a:t>丢失</a:t>
            </a:r>
            <a:r>
              <a:rPr lang="zh-CN" altLang="zh-CN" smtClean="0"/>
              <a:t>数据</a:t>
            </a:r>
            <a:endParaRPr lang="en-US" altLang="zh-CN" smtClean="0"/>
          </a:p>
          <a:p>
            <a:r>
              <a:rPr lang="en-US" altLang="zh-CN"/>
              <a:t>10.4.2  UDP</a:t>
            </a:r>
            <a:r>
              <a:rPr lang="zh-CN" altLang="en-US"/>
              <a:t>数据发送中的</a:t>
            </a:r>
            <a:r>
              <a:rPr lang="zh-CN" altLang="en-US"/>
              <a:t>乱</a:t>
            </a:r>
            <a:r>
              <a:rPr lang="zh-CN" altLang="en-US" smtClean="0"/>
              <a:t>序</a:t>
            </a:r>
            <a:endParaRPr lang="en-US" altLang="zh-CN" smtClean="0"/>
          </a:p>
          <a:p>
            <a:r>
              <a:rPr lang="en-US" altLang="zh-CN"/>
              <a:t>10.4.3  UDP</a:t>
            </a:r>
            <a:r>
              <a:rPr lang="zh-CN" altLang="en-US"/>
              <a:t>协议中的</a:t>
            </a:r>
            <a:r>
              <a:rPr lang="en-US" altLang="zh-CN"/>
              <a:t>connect</a:t>
            </a:r>
            <a:r>
              <a:rPr lang="en-US" altLang="zh-CN"/>
              <a:t>()</a:t>
            </a:r>
            <a:r>
              <a:rPr lang="zh-CN" altLang="en-US" smtClean="0"/>
              <a:t>函数</a:t>
            </a:r>
            <a:endParaRPr lang="en-US" altLang="zh-CN" smtClean="0"/>
          </a:p>
          <a:p>
            <a:r>
              <a:rPr lang="en-US" altLang="zh-CN"/>
              <a:t>10.4.4  UDP</a:t>
            </a:r>
            <a:r>
              <a:rPr lang="zh-CN" altLang="en-US"/>
              <a:t>缺乏</a:t>
            </a:r>
            <a:r>
              <a:rPr lang="zh-CN" altLang="en-US" smtClean="0"/>
              <a:t>流量控制</a:t>
            </a:r>
            <a:endParaRPr lang="en-US" altLang="zh-CN" smtClean="0"/>
          </a:p>
          <a:p>
            <a:r>
              <a:rPr lang="en-US" altLang="zh-CN"/>
              <a:t>10.4.5  UDP</a:t>
            </a:r>
            <a:r>
              <a:rPr lang="zh-CN" altLang="en-US"/>
              <a:t>协议中的外出</a:t>
            </a:r>
            <a:r>
              <a:rPr lang="zh-CN" altLang="en-US"/>
              <a:t>网络</a:t>
            </a:r>
            <a:r>
              <a:rPr lang="zh-CN" altLang="en-US" smtClean="0"/>
              <a:t>接口</a:t>
            </a:r>
            <a:endParaRPr lang="en-US" altLang="zh-CN" smtClean="0"/>
          </a:p>
          <a:p>
            <a:r>
              <a:rPr lang="en-US" altLang="zh-CN"/>
              <a:t>10.4.6  UDP</a:t>
            </a:r>
            <a:r>
              <a:rPr lang="zh-CN" altLang="en-US"/>
              <a:t>协议中的数据报文截断</a:t>
            </a:r>
          </a:p>
        </p:txBody>
      </p:sp>
    </p:spTree>
    <p:extLst>
      <p:ext uri="{BB962C8B-B14F-4D97-AF65-F5344CB8AC3E}">
        <p14:creationId xmlns:p14="http://schemas.microsoft.com/office/powerpoint/2010/main" val="2926244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10.4.1  UDP</a:t>
            </a:r>
            <a:r>
              <a:rPr lang="zh-CN" altLang="en-US" b="0" i="0" u="none" strike="noStrike" kern="1800" baseline="0" smtClean="0">
                <a:latin typeface="Times New Roman"/>
                <a:ea typeface="黑体"/>
              </a:rPr>
              <a:t>报文丢失数据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利用</a:t>
            </a:r>
            <a:r>
              <a:rPr lang="en-US" altLang="zh-CN" b="0" i="0" u="none" strike="noStrike" baseline="0" smtClean="0">
                <a:latin typeface="Times New Roman"/>
              </a:rPr>
              <a:t>UDP</a:t>
            </a:r>
            <a:r>
              <a:rPr lang="zh-CN" altLang="en-US" b="0" i="0" u="none" strike="noStrike" baseline="0" smtClean="0">
                <a:latin typeface="Times New Roman"/>
              </a:rPr>
              <a:t>协议进行数据收发的时候，在局域网内一般情况下数据的接收方均能接收到发送方的数据，除非连接双方的主机发生故障，否则不会发生接收不到数据的情况</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UDP</a:t>
            </a:r>
            <a:r>
              <a:rPr lang="zh-CN" altLang="en-US">
                <a:latin typeface="Times New Roman"/>
              </a:rPr>
              <a:t>报文的正常</a:t>
            </a:r>
            <a:r>
              <a:rPr lang="zh-CN" altLang="en-US">
                <a:latin typeface="Times New Roman"/>
              </a:rPr>
              <a:t>发送</a:t>
            </a:r>
            <a:r>
              <a:rPr lang="zh-CN" altLang="en-US" smtClean="0">
                <a:latin typeface="Times New Roman"/>
              </a:rPr>
              <a:t>过程</a:t>
            </a:r>
            <a:endParaRPr lang="en-US" altLang="zh-CN" smtClean="0">
              <a:latin typeface="Times New Roman"/>
            </a:endParaRPr>
          </a:p>
          <a:p>
            <a:pPr lvl="0"/>
            <a:r>
              <a:rPr lang="en-US" altLang="zh-CN"/>
              <a:t>2</a:t>
            </a:r>
            <a:r>
              <a:rPr lang="zh-CN" altLang="zh-CN"/>
              <a:t>．</a:t>
            </a:r>
            <a:r>
              <a:rPr lang="en-US" altLang="zh-CN"/>
              <a:t>UDP</a:t>
            </a:r>
            <a:r>
              <a:rPr lang="zh-CN" altLang="zh-CN"/>
              <a:t>报文</a:t>
            </a:r>
            <a:r>
              <a:rPr lang="zh-CN" altLang="zh-CN"/>
              <a:t>的</a:t>
            </a:r>
            <a:r>
              <a:rPr lang="zh-CN" altLang="zh-CN" smtClean="0"/>
              <a:t>丢失</a:t>
            </a:r>
            <a:endParaRPr lang="en-US" altLang="zh-CN" smtClean="0"/>
          </a:p>
          <a:p>
            <a:pPr lvl="0"/>
            <a:r>
              <a:rPr lang="en-US" altLang="zh-CN">
                <a:latin typeface="Times New Roman"/>
              </a:rPr>
              <a:t>3</a:t>
            </a:r>
            <a:r>
              <a:rPr lang="zh-CN" altLang="en-US">
                <a:latin typeface="Times New Roman"/>
              </a:rPr>
              <a:t>．</a:t>
            </a:r>
            <a:r>
              <a:rPr lang="en-US" altLang="zh-CN">
                <a:latin typeface="Times New Roman"/>
              </a:rPr>
              <a:t>UDP</a:t>
            </a:r>
            <a:r>
              <a:rPr lang="zh-CN" altLang="en-US">
                <a:latin typeface="Times New Roman"/>
              </a:rPr>
              <a:t>报文丢失</a:t>
            </a:r>
            <a:r>
              <a:rPr lang="zh-CN" altLang="en-US">
                <a:latin typeface="Times New Roman"/>
              </a:rPr>
              <a:t>的</a:t>
            </a:r>
            <a:r>
              <a:rPr lang="zh-CN" altLang="en-US" smtClean="0">
                <a:latin typeface="Times New Roman"/>
              </a:rPr>
              <a:t>对策</a:t>
            </a:r>
            <a:endParaRPr lang="en-US" altLang="zh-CN" smtClean="0">
              <a:latin typeface="Times New Roman"/>
            </a:endParaRPr>
          </a:p>
          <a:p>
            <a:pPr marL="109728" lvl="0" indent="0">
              <a:buNone/>
            </a:pPr>
            <a:endParaRPr lang="zh-CN" altLang="en-US" b="0" i="0" u="none" strike="noStrike" baseline="0" smtClean="0">
              <a:latin typeface="Times New Roman"/>
            </a:endParaRPr>
          </a:p>
        </p:txBody>
      </p:sp>
    </p:spTree>
    <p:extLst>
      <p:ext uri="{BB962C8B-B14F-4D97-AF65-F5344CB8AC3E}">
        <p14:creationId xmlns:p14="http://schemas.microsoft.com/office/powerpoint/2010/main" val="3070284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717032"/>
            <a:ext cx="4710113"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报文的正常发送过程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而在</a:t>
            </a:r>
            <a:r>
              <a:rPr lang="en-US" altLang="zh-CN" b="0" i="0" u="none" strike="noStrike" baseline="0" smtClean="0">
                <a:latin typeface="Times New Roman"/>
              </a:rPr>
              <a:t>Internet</a:t>
            </a:r>
            <a:r>
              <a:rPr lang="zh-CN" altLang="en-US" b="0" i="0" u="none" strike="noStrike" baseline="0" smtClean="0">
                <a:latin typeface="Times New Roman"/>
              </a:rPr>
              <a:t>上，由于要经过多个路由器，正常情况下一个数据报文从主机</a:t>
            </a:r>
            <a:r>
              <a:rPr lang="en-US" altLang="zh-CN" b="0" i="0" u="none" strike="noStrike" baseline="0" smtClean="0">
                <a:latin typeface="Times New Roman"/>
              </a:rPr>
              <a:t>C</a:t>
            </a:r>
            <a:r>
              <a:rPr lang="zh-CN" altLang="en-US" b="0" i="0" u="none" strike="noStrike" baseline="0" smtClean="0">
                <a:latin typeface="Times New Roman"/>
              </a:rPr>
              <a:t>经过路由器</a:t>
            </a:r>
            <a:r>
              <a:rPr lang="en-US" altLang="zh-CN" b="0" i="0" u="none" strike="noStrike" baseline="0" smtClean="0">
                <a:latin typeface="Times New Roman"/>
              </a:rPr>
              <a:t>A</a:t>
            </a:r>
            <a:r>
              <a:rPr lang="zh-CN" altLang="en-US" b="0" i="0" u="none" strike="noStrike" baseline="0" smtClean="0">
                <a:latin typeface="Times New Roman"/>
              </a:rPr>
              <a:t>、路由器</a:t>
            </a:r>
            <a:r>
              <a:rPr lang="en-US" altLang="zh-CN" b="0" i="0" u="none" strike="noStrike" baseline="0" smtClean="0">
                <a:latin typeface="Times New Roman"/>
              </a:rPr>
              <a:t>B</a:t>
            </a:r>
            <a:r>
              <a:rPr lang="zh-CN" altLang="en-US" b="0" i="0" u="none" strike="noStrike" baseline="0" smtClean="0">
                <a:latin typeface="Times New Roman"/>
              </a:rPr>
              <a:t>、路由器</a:t>
            </a:r>
            <a:r>
              <a:rPr lang="en-US" altLang="zh-CN" b="0" i="0" u="none" strike="noStrike" baseline="0" smtClean="0">
                <a:latin typeface="Times New Roman"/>
              </a:rPr>
              <a:t>C</a:t>
            </a:r>
            <a:r>
              <a:rPr lang="zh-CN" altLang="en-US" b="0" i="0" u="none" strike="noStrike" baseline="0" smtClean="0">
                <a:latin typeface="Times New Roman"/>
              </a:rPr>
              <a:t>到达主机</a:t>
            </a:r>
            <a:r>
              <a:rPr lang="en-US" altLang="zh-CN" b="0" i="0" u="none" strike="noStrike" baseline="0" smtClean="0">
                <a:latin typeface="Times New Roman"/>
              </a:rPr>
              <a:t>S</a:t>
            </a:r>
            <a:r>
              <a:rPr lang="zh-CN" altLang="en-US" b="0" i="0" u="none" strike="noStrike" baseline="0" smtClean="0">
                <a:latin typeface="Times New Roman"/>
              </a:rPr>
              <a:t>，数据报文的路径如图</a:t>
            </a:r>
            <a:r>
              <a:rPr lang="en-US" altLang="zh-CN" b="0" i="0" u="none" strike="noStrike" baseline="0" smtClean="0">
                <a:latin typeface="Times New Roman"/>
              </a:rPr>
              <a:t>10.9</a:t>
            </a:r>
            <a:r>
              <a:rPr lang="zh-CN" altLang="en-US" b="0" i="0" u="none" strike="noStrike" baseline="0" smtClean="0">
                <a:latin typeface="Times New Roman"/>
              </a:rPr>
              <a:t>所示。主机</a:t>
            </a:r>
            <a:r>
              <a:rPr lang="en-US" altLang="zh-CN" b="0" i="0" u="none" strike="noStrike" baseline="0" smtClean="0">
                <a:latin typeface="Times New Roman"/>
              </a:rPr>
              <a:t>C</a:t>
            </a:r>
            <a:r>
              <a:rPr lang="zh-CN" altLang="en-US" b="0" i="0" u="none" strike="noStrike" baseline="0" smtClean="0">
                <a:latin typeface="Times New Roman"/>
              </a:rPr>
              <a:t>使用函数</a:t>
            </a:r>
            <a:r>
              <a:rPr lang="en-US" altLang="zh-CN" b="0" i="0" u="none" strike="noStrike" baseline="0" smtClean="0">
                <a:latin typeface="Times New Roman"/>
              </a:rPr>
              <a:t>sendto()</a:t>
            </a:r>
            <a:r>
              <a:rPr lang="zh-CN" altLang="en-US" b="0" i="0" u="none" strike="noStrike" baseline="0" smtClean="0">
                <a:latin typeface="Times New Roman"/>
              </a:rPr>
              <a:t>发送数据，主机</a:t>
            </a:r>
            <a:r>
              <a:rPr lang="en-US" altLang="zh-CN" b="0" i="0" u="none" strike="noStrike" baseline="0" smtClean="0">
                <a:latin typeface="Times New Roman"/>
              </a:rPr>
              <a:t>S</a:t>
            </a:r>
            <a:r>
              <a:rPr lang="zh-CN" altLang="en-US" b="0" i="0" u="none" strike="noStrike" baseline="0" smtClean="0">
                <a:latin typeface="Times New Roman"/>
              </a:rPr>
              <a:t>使用</a:t>
            </a:r>
            <a:r>
              <a:rPr lang="en-US" altLang="zh-CN" b="0" i="0" u="none" strike="noStrike" baseline="0" smtClean="0">
                <a:latin typeface="Times New Roman"/>
              </a:rPr>
              <a:t>recvfrom()</a:t>
            </a:r>
            <a:r>
              <a:rPr lang="zh-CN" altLang="en-US" b="0" i="0" u="none" strike="noStrike" baseline="0" smtClean="0">
                <a:latin typeface="Times New Roman"/>
              </a:rPr>
              <a:t>函数接收数据，主机</a:t>
            </a:r>
            <a:r>
              <a:rPr lang="en-US" altLang="zh-CN" b="0" i="0" u="none" strike="noStrike" baseline="0" smtClean="0">
                <a:latin typeface="Times New Roman"/>
              </a:rPr>
              <a:t>S</a:t>
            </a:r>
            <a:r>
              <a:rPr lang="zh-CN" altLang="en-US" b="0" i="0" u="none" strike="noStrike" baseline="0" smtClean="0">
                <a:latin typeface="Times New Roman"/>
              </a:rPr>
              <a:t>在没有数据到来的时候，会一直阻塞等待。</a:t>
            </a:r>
          </a:p>
        </p:txBody>
      </p:sp>
    </p:spTree>
    <p:extLst>
      <p:ext uri="{BB962C8B-B14F-4D97-AF65-F5344CB8AC3E}">
        <p14:creationId xmlns:p14="http://schemas.microsoft.com/office/powerpoint/2010/main" val="14702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报文的丢失</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路由器要对转发的数据进行存储、处理、合法性判定、转发等操作，容易出现错误，所以很可能在路由器转发的过程中出现数据丢失的现象，如图</a:t>
            </a:r>
            <a:r>
              <a:rPr lang="en-US" altLang="zh-CN" b="0" i="0" u="none" strike="noStrike" baseline="0" smtClean="0">
                <a:latin typeface="Times New Roman"/>
              </a:rPr>
              <a:t>10.10</a:t>
            </a:r>
            <a:r>
              <a:rPr lang="zh-CN" altLang="en-US" b="0" i="0" u="none" strike="noStrike" baseline="0" smtClean="0">
                <a:latin typeface="Times New Roman"/>
              </a:rPr>
              <a:t>所示。当</a:t>
            </a:r>
            <a:r>
              <a:rPr lang="en-US" altLang="zh-CN" b="0" i="0" u="none" strike="noStrike" baseline="0" smtClean="0">
                <a:latin typeface="Times New Roman"/>
              </a:rPr>
              <a:t>UDP</a:t>
            </a:r>
            <a:r>
              <a:rPr lang="zh-CN" altLang="en-US" b="0" i="0" u="none" strike="noStrike" baseline="0" smtClean="0">
                <a:latin typeface="Times New Roman"/>
              </a:rPr>
              <a:t>的数据报文丢失的时候，函数</a:t>
            </a:r>
            <a:r>
              <a:rPr lang="en-US" altLang="zh-CN" b="0" i="0" u="none" strike="noStrike" baseline="0" smtClean="0">
                <a:latin typeface="Times New Roman"/>
              </a:rPr>
              <a:t>recvfrom()</a:t>
            </a:r>
            <a:r>
              <a:rPr lang="zh-CN" altLang="en-US" b="0" i="0" u="none" strike="noStrike" baseline="0" smtClean="0">
                <a:latin typeface="Times New Roman"/>
              </a:rPr>
              <a:t>会一直阻塞，直到数据到来。</a:t>
            </a:r>
          </a:p>
        </p:txBody>
      </p:sp>
      <p:pic>
        <p:nvPicPr>
          <p:cNvPr id="5122" name="Picture 2" descr="10-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0063" y="3737694"/>
            <a:ext cx="4594225"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524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报文丢失的对策</a:t>
            </a:r>
          </a:p>
        </p:txBody>
      </p:sp>
      <p:sp>
        <p:nvSpPr>
          <p:cNvPr id="3" name="文本占位符 2"/>
          <p:cNvSpPr>
            <a:spLocks noGrp="1"/>
          </p:cNvSpPr>
          <p:nvPr>
            <p:ph type="body" idx="1"/>
          </p:nvPr>
        </p:nvSpPr>
        <p:spPr>
          <a:xfrm>
            <a:off x="457200" y="1279301"/>
            <a:ext cx="8229600" cy="4525963"/>
          </a:xfrm>
        </p:spPr>
        <p:txBody>
          <a:bodyPr/>
          <a:lstStyle/>
          <a:p>
            <a:pPr marR="0" lvl="0" rtl="0"/>
            <a:r>
              <a:rPr lang="zh-CN" altLang="en-US" b="0" i="0" u="none" strike="noStrike" baseline="0" smtClean="0">
                <a:latin typeface="Times New Roman"/>
              </a:rPr>
              <a:t>主机</a:t>
            </a:r>
            <a:r>
              <a:rPr lang="en-US" altLang="zh-CN" b="0" i="0" u="none" strike="noStrike" baseline="0" smtClean="0">
                <a:latin typeface="Times New Roman"/>
              </a:rPr>
              <a:t>C</a:t>
            </a:r>
            <a:r>
              <a:rPr lang="zh-CN" altLang="en-US" b="0" i="0" u="none" strike="noStrike" baseline="0" smtClean="0">
                <a:latin typeface="Times New Roman"/>
              </a:rPr>
              <a:t>发送的数据经过路由器，到达主机</a:t>
            </a:r>
            <a:r>
              <a:rPr lang="en-US" altLang="zh-CN" b="0" i="0" u="none" strike="noStrike" baseline="0" smtClean="0">
                <a:latin typeface="Times New Roman"/>
              </a:rPr>
              <a:t>S</a:t>
            </a:r>
            <a:r>
              <a:rPr lang="zh-CN" altLang="en-US" b="0" i="0" u="none" strike="noStrike" baseline="0" smtClean="0">
                <a:latin typeface="Times New Roman"/>
              </a:rPr>
              <a:t>后，主机</a:t>
            </a:r>
            <a:r>
              <a:rPr lang="en-US" altLang="zh-CN" b="0" i="0" u="none" strike="noStrike" baseline="0" smtClean="0">
                <a:latin typeface="Times New Roman"/>
              </a:rPr>
              <a:t>S</a:t>
            </a:r>
            <a:r>
              <a:rPr lang="zh-CN" altLang="en-US" b="0" i="0" u="none" strike="noStrike" baseline="0" smtClean="0">
                <a:latin typeface="Times New Roman"/>
              </a:rPr>
              <a:t>要发送一个接收到此数据报文的响应，主机</a:t>
            </a:r>
            <a:r>
              <a:rPr lang="en-US" altLang="zh-CN" b="0" i="0" u="none" strike="noStrike" baseline="0" smtClean="0">
                <a:latin typeface="Times New Roman"/>
              </a:rPr>
              <a:t>C</a:t>
            </a:r>
            <a:r>
              <a:rPr lang="zh-CN" altLang="en-US" b="0" i="0" u="none" strike="noStrike" baseline="0" smtClean="0">
                <a:latin typeface="Times New Roman"/>
              </a:rPr>
              <a:t>要对主机</a:t>
            </a:r>
            <a:r>
              <a:rPr lang="en-US" altLang="zh-CN" b="0" i="0" u="none" strike="noStrike" baseline="0" smtClean="0">
                <a:latin typeface="Times New Roman"/>
              </a:rPr>
              <a:t>S</a:t>
            </a:r>
            <a:r>
              <a:rPr lang="zh-CN" altLang="en-US" b="0" i="0" u="none" strike="noStrike" baseline="0" smtClean="0">
                <a:latin typeface="Times New Roman"/>
              </a:rPr>
              <a:t>的响应进行记录，直到之前发送的数据报文</a:t>
            </a:r>
            <a:r>
              <a:rPr lang="en-US" altLang="zh-CN" b="0" i="0" u="none" strike="noStrike" baseline="0" smtClean="0">
                <a:latin typeface="Times New Roman"/>
              </a:rPr>
              <a:t>1</a:t>
            </a:r>
            <a:r>
              <a:rPr lang="zh-CN" altLang="en-US" b="0" i="0" u="none" strike="noStrike" baseline="0" smtClean="0">
                <a:latin typeface="Times New Roman"/>
              </a:rPr>
              <a:t>已经被主机</a:t>
            </a:r>
            <a:r>
              <a:rPr lang="en-US" altLang="zh-CN" b="0" i="0" u="none" strike="noStrike" baseline="0" smtClean="0">
                <a:latin typeface="Times New Roman"/>
              </a:rPr>
              <a:t>S</a:t>
            </a:r>
            <a:r>
              <a:rPr lang="zh-CN" altLang="en-US" b="0" i="0" u="none" strike="noStrike" baseline="0" smtClean="0">
                <a:latin typeface="Times New Roman"/>
              </a:rPr>
              <a:t>接收到。如果数据报文在经过路由器的时候，被路由器丢弃，则主机</a:t>
            </a:r>
            <a:r>
              <a:rPr lang="en-US" altLang="zh-CN" b="0" i="0" u="none" strike="noStrike" baseline="0" smtClean="0">
                <a:latin typeface="Times New Roman"/>
              </a:rPr>
              <a:t>C</a:t>
            </a:r>
            <a:r>
              <a:rPr lang="zh-CN" altLang="en-US" b="0" i="0" u="none" strike="noStrike" baseline="0" smtClean="0">
                <a:latin typeface="Times New Roman"/>
              </a:rPr>
              <a:t>和主机</a:t>
            </a:r>
            <a:r>
              <a:rPr lang="en-US" altLang="zh-CN" b="0" i="0" u="none" strike="noStrike" baseline="0" smtClean="0">
                <a:latin typeface="Times New Roman"/>
              </a:rPr>
              <a:t>S</a:t>
            </a:r>
            <a:r>
              <a:rPr lang="zh-CN" altLang="en-US" b="0" i="0" u="none" strike="noStrike" baseline="0" smtClean="0">
                <a:latin typeface="Times New Roman"/>
              </a:rPr>
              <a:t>会对超时的数据进行重发。</a:t>
            </a:r>
          </a:p>
        </p:txBody>
      </p:sp>
      <p:pic>
        <p:nvPicPr>
          <p:cNvPr id="6146" name="Picture 2" descr="1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8031" y="3448893"/>
            <a:ext cx="517842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843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10.1.1  UDP</a:t>
            </a:r>
            <a:r>
              <a:rPr lang="zh-CN" altLang="en-US" b="0" i="0" u="none" strike="noStrike" kern="1800" baseline="0" smtClean="0">
                <a:latin typeface="Times New Roman"/>
                <a:ea typeface="黑体"/>
              </a:rPr>
              <a:t>编程框图</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协议的程序设计框架如图所示，客户端和服务器之间的差别在于服务器必须使用</a:t>
            </a:r>
            <a:r>
              <a:rPr lang="en-US" altLang="zh-CN" b="0" i="0" u="none" strike="noStrike" baseline="0" smtClean="0">
                <a:latin typeface="Times New Roman"/>
              </a:rPr>
              <a:t>bind()</a:t>
            </a:r>
            <a:r>
              <a:rPr lang="zh-CN" altLang="en-US" b="0" i="0" u="none" strike="noStrike" baseline="0" smtClean="0">
                <a:latin typeface="Times New Roman"/>
              </a:rPr>
              <a:t>函数来绑定侦听的本地</a:t>
            </a:r>
            <a:r>
              <a:rPr lang="en-US" altLang="zh-CN" b="0" i="0" u="none" strike="noStrike" baseline="0" smtClean="0">
                <a:latin typeface="Times New Roman"/>
              </a:rPr>
              <a:t>UDP</a:t>
            </a:r>
            <a:r>
              <a:rPr lang="zh-CN" altLang="en-US" b="0" i="0" u="none" strike="noStrike" baseline="0" smtClean="0">
                <a:latin typeface="Times New Roman"/>
              </a:rPr>
              <a:t>端口，而客户端则可以不进行绑定，直接发送到服务器地址的某个端口地址</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UDP</a:t>
            </a:r>
            <a:r>
              <a:rPr lang="zh-CN" altLang="en-US">
                <a:latin typeface="Times New Roman"/>
              </a:rPr>
              <a:t>协议的服务器</a:t>
            </a:r>
            <a:r>
              <a:rPr lang="zh-CN" altLang="en-US">
                <a:latin typeface="Times New Roman"/>
              </a:rPr>
              <a:t>端</a:t>
            </a:r>
            <a:r>
              <a:rPr lang="zh-CN" altLang="en-US" smtClean="0">
                <a:latin typeface="Times New Roman"/>
              </a:rPr>
              <a:t>流程</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UDP</a:t>
            </a:r>
            <a:r>
              <a:rPr lang="zh-CN" altLang="en-US">
                <a:latin typeface="Times New Roman"/>
              </a:rPr>
              <a:t>协议的</a:t>
            </a:r>
            <a:r>
              <a:rPr lang="zh-CN" altLang="en-US">
                <a:latin typeface="Times New Roman"/>
              </a:rPr>
              <a:t>客户端</a:t>
            </a:r>
            <a:r>
              <a:rPr lang="zh-CN" altLang="en-US" smtClean="0">
                <a:latin typeface="Times New Roman"/>
              </a:rPr>
              <a:t>流程</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UDP</a:t>
            </a:r>
            <a:r>
              <a:rPr lang="zh-CN" altLang="en-US">
                <a:latin typeface="Times New Roman"/>
              </a:rPr>
              <a:t>协议服务器和客户端之间的交互</a:t>
            </a:r>
            <a:endParaRPr lang="zh-CN" altLang="en-US" b="0" i="0" u="none" strike="noStrike" baseline="0" smtClean="0">
              <a:latin typeface="Times New Roman"/>
            </a:endParaRPr>
          </a:p>
        </p:txBody>
      </p:sp>
    </p:spTree>
    <p:extLst>
      <p:ext uri="{BB962C8B-B14F-4D97-AF65-F5344CB8AC3E}">
        <p14:creationId xmlns:p14="http://schemas.microsoft.com/office/powerpoint/2010/main" val="242603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10.4.2  UDP</a:t>
            </a:r>
            <a:r>
              <a:rPr lang="zh-CN" altLang="en-US" b="0" i="0" u="none" strike="noStrike" kern="1800" baseline="0" smtClean="0">
                <a:latin typeface="Times New Roman"/>
                <a:ea typeface="黑体"/>
              </a:rPr>
              <a:t>数据发送中的乱序</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协议数据收发过程中，会出现数据的乱序现象。所谓乱序是发送数据的顺序和接收数据的顺序不一致，例如发送数据的顺序为数据包</a:t>
            </a:r>
            <a:r>
              <a:rPr lang="en-US" altLang="zh-CN" b="0" i="0" u="none" strike="noStrike" baseline="0" smtClean="0">
                <a:latin typeface="Times New Roman"/>
              </a:rPr>
              <a:t>A</a:t>
            </a:r>
            <a:r>
              <a:rPr lang="zh-CN" altLang="en-US" b="0" i="0" u="none" strike="noStrike" baseline="0" smtClean="0">
                <a:latin typeface="Times New Roman"/>
              </a:rPr>
              <a:t>、数据包</a:t>
            </a:r>
            <a:r>
              <a:rPr lang="en-US" altLang="zh-CN" b="0" i="0" u="none" strike="noStrike" baseline="0" smtClean="0">
                <a:latin typeface="Times New Roman"/>
              </a:rPr>
              <a:t>B</a:t>
            </a:r>
            <a:r>
              <a:rPr lang="zh-CN" altLang="en-US" b="0" i="0" u="none" strike="noStrike" baseline="0" smtClean="0">
                <a:latin typeface="Times New Roman"/>
              </a:rPr>
              <a:t>、数据包</a:t>
            </a:r>
            <a:r>
              <a:rPr lang="en-US" altLang="zh-CN" b="0" i="0" u="none" strike="noStrike" baseline="0" smtClean="0">
                <a:latin typeface="Times New Roman"/>
              </a:rPr>
              <a:t>C</a:t>
            </a:r>
            <a:r>
              <a:rPr lang="zh-CN" altLang="en-US" b="0" i="0" u="none" strike="noStrike" baseline="0" smtClean="0">
                <a:latin typeface="Times New Roman"/>
              </a:rPr>
              <a:t>，而接收数据包的顺序变成了数据包</a:t>
            </a:r>
            <a:r>
              <a:rPr lang="en-US" altLang="zh-CN" b="0" i="0" u="none" strike="noStrike" baseline="0" smtClean="0">
                <a:latin typeface="Times New Roman"/>
              </a:rPr>
              <a:t>B</a:t>
            </a:r>
            <a:r>
              <a:rPr lang="zh-CN" altLang="en-US" b="0" i="0" u="none" strike="noStrike" baseline="0" smtClean="0">
                <a:latin typeface="Times New Roman"/>
              </a:rPr>
              <a:t>、数据包</a:t>
            </a:r>
            <a:r>
              <a:rPr lang="en-US" altLang="zh-CN" b="0" i="0" u="none" strike="noStrike" baseline="0" smtClean="0">
                <a:latin typeface="Times New Roman"/>
              </a:rPr>
              <a:t>A</a:t>
            </a:r>
            <a:r>
              <a:rPr lang="zh-CN" altLang="en-US" b="0" i="0" u="none" strike="noStrike" baseline="0" smtClean="0">
                <a:latin typeface="Times New Roman"/>
              </a:rPr>
              <a:t>、数据包</a:t>
            </a:r>
            <a:r>
              <a:rPr lang="en-US" altLang="zh-CN" b="0" i="0" u="none" strike="noStrike" baseline="0" smtClean="0">
                <a:latin typeface="Times New Roman"/>
              </a:rPr>
              <a:t>C</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UDP</a:t>
            </a:r>
            <a:r>
              <a:rPr lang="zh-CN" altLang="en-US">
                <a:latin typeface="Times New Roman"/>
              </a:rPr>
              <a:t>数据顺序收发</a:t>
            </a:r>
            <a:r>
              <a:rPr lang="zh-CN" altLang="en-US">
                <a:latin typeface="Times New Roman"/>
              </a:rPr>
              <a:t>的</a:t>
            </a:r>
            <a:r>
              <a:rPr lang="zh-CN" altLang="en-US" smtClean="0">
                <a:latin typeface="Times New Roman"/>
              </a:rPr>
              <a:t>过程</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UDP</a:t>
            </a:r>
            <a:r>
              <a:rPr lang="zh-CN" altLang="en-US">
                <a:latin typeface="Times New Roman"/>
              </a:rPr>
              <a:t>数据的</a:t>
            </a:r>
            <a:r>
              <a:rPr lang="zh-CN" altLang="en-US">
                <a:latin typeface="Times New Roman"/>
              </a:rPr>
              <a:t>乱</a:t>
            </a:r>
            <a:r>
              <a:rPr lang="zh-CN" altLang="en-US" smtClean="0">
                <a:latin typeface="Times New Roman"/>
              </a:rPr>
              <a:t>序</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UDP</a:t>
            </a:r>
            <a:r>
              <a:rPr lang="zh-CN" altLang="en-US">
                <a:latin typeface="Times New Roman"/>
              </a:rPr>
              <a:t>乱序的对策</a:t>
            </a:r>
            <a:endParaRPr lang="zh-CN" altLang="en-US" b="0" i="0" u="none" strike="noStrike" baseline="0" smtClean="0">
              <a:latin typeface="Times New Roman"/>
            </a:endParaRPr>
          </a:p>
        </p:txBody>
      </p:sp>
    </p:spTree>
    <p:extLst>
      <p:ext uri="{BB962C8B-B14F-4D97-AF65-F5344CB8AC3E}">
        <p14:creationId xmlns:p14="http://schemas.microsoft.com/office/powerpoint/2010/main" val="250561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数据顺序收发的过程</a:t>
            </a:r>
          </a:p>
        </p:txBody>
      </p:sp>
      <p:pic>
        <p:nvPicPr>
          <p:cNvPr id="7170" name="Picture 2" descr="1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988840"/>
            <a:ext cx="5952919" cy="371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235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数据的乱序</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的数据包在网络上传输的时候，有可能造成数据的顺序更改，接收方的数据顺序和发送方的数据顺序发生了颠倒。这主要是由于路由的不同和路由的存储转发的顺序不同造成的。路由器的存储转发可能造成数据顺序的更改。</a:t>
            </a:r>
          </a:p>
        </p:txBody>
      </p:sp>
      <p:pic>
        <p:nvPicPr>
          <p:cNvPr id="8194" name="Picture 2" descr="10-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3659169"/>
            <a:ext cx="4739269" cy="301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70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乱序的对策</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对于乱序的解决方法可以采用发送端在数据段中加入数据报序号的方法，这样接收端对接收到数据的头端进行简单地处理就可以重新获得原始顺序的数据。</a:t>
            </a:r>
          </a:p>
        </p:txBody>
      </p:sp>
      <p:pic>
        <p:nvPicPr>
          <p:cNvPr id="9218" name="Picture 2" descr="10-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2799505"/>
            <a:ext cx="5328592" cy="379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825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10.4.3  UDP</a:t>
            </a:r>
            <a:r>
              <a:rPr lang="zh-CN" altLang="en-US" b="0" i="0" u="none" strike="noStrike" kern="1800" baseline="0" smtClean="0">
                <a:latin typeface="Times New Roman"/>
                <a:ea typeface="黑体"/>
              </a:rPr>
              <a:t>协议中的</a:t>
            </a:r>
            <a:r>
              <a:rPr lang="en-US" altLang="zh-CN" b="0" i="0" u="none" strike="noStrike" kern="1800" baseline="0" smtClean="0">
                <a:latin typeface="Times New Roman"/>
                <a:ea typeface="黑体"/>
              </a:rPr>
              <a:t>connect()</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connect()</a:t>
            </a:r>
            <a:r>
              <a:rPr lang="zh-CN" altLang="en-US" b="0" i="0" u="none" strike="noStrike" baseline="0" smtClean="0">
                <a:latin typeface="Times New Roman"/>
              </a:rPr>
              <a:t>函数在</a:t>
            </a:r>
            <a:r>
              <a:rPr lang="en-US" altLang="zh-CN" b="0" i="0" u="none" strike="noStrike" baseline="0" smtClean="0">
                <a:latin typeface="Times New Roman"/>
              </a:rPr>
              <a:t>TCP</a:t>
            </a:r>
            <a:r>
              <a:rPr lang="zh-CN" altLang="en-US" b="0" i="0" u="none" strike="noStrike" baseline="0" smtClean="0">
                <a:latin typeface="Times New Roman"/>
              </a:rPr>
              <a:t>协议中会发生三次握手，建立一个持续的连接，一般不用于</a:t>
            </a:r>
            <a:r>
              <a:rPr lang="en-US" altLang="zh-CN" b="0" i="0" u="none" strike="noStrike" baseline="0" smtClean="0">
                <a:latin typeface="Times New Roman"/>
              </a:rPr>
              <a:t>UDP</a:t>
            </a:r>
            <a:r>
              <a:rPr lang="zh-CN" altLang="en-US" b="0" i="0" u="none" strike="noStrike" baseline="0" smtClean="0">
                <a:latin typeface="Times New Roman"/>
              </a:rPr>
              <a:t>。在</a:t>
            </a:r>
            <a:r>
              <a:rPr lang="en-US" altLang="zh-CN" b="0" i="0" u="none" strike="noStrike" baseline="0" smtClean="0">
                <a:latin typeface="Times New Roman"/>
              </a:rPr>
              <a:t>UDP</a:t>
            </a:r>
            <a:r>
              <a:rPr lang="zh-CN" altLang="en-US" b="0" i="0" u="none" strike="noStrike" baseline="0" smtClean="0">
                <a:latin typeface="Times New Roman"/>
              </a:rPr>
              <a:t>协议中使用</a:t>
            </a:r>
            <a:r>
              <a:rPr lang="en-US" altLang="zh-CN" b="0" i="0" u="none" strike="noStrike" baseline="0" smtClean="0">
                <a:latin typeface="Times New Roman"/>
              </a:rPr>
              <a:t>connect()</a:t>
            </a:r>
            <a:r>
              <a:rPr lang="zh-CN" altLang="en-US" b="0" i="0" u="none" strike="noStrike" baseline="0" smtClean="0">
                <a:latin typeface="Times New Roman"/>
              </a:rPr>
              <a:t>函数的作用仅仅表示确定了另一方的地址，并没有其他的含义。</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1" i="0" u="none" strike="noStrike" baseline="0" smtClean="0">
                <a:latin typeface="Times New Roman"/>
              </a:rPr>
              <a:t>connect(s, to, sizeof(</a:t>
            </a:r>
            <a:r>
              <a:rPr lang="zh-CN" altLang="en-US" b="1" i="0" u="none" strike="noStrike" baseline="-25000" smtClean="0">
                <a:latin typeface="Times New Roman"/>
              </a:rPr>
              <a:t>*</a:t>
            </a:r>
            <a:r>
              <a:rPr lang="en-US" altLang="zh-CN" b="1" i="0" u="none" strike="noStrike" baseline="0" smtClean="0">
                <a:latin typeface="Times New Roman"/>
              </a:rPr>
              <a:t>to</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连接</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30299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10.4.4  UDP</a:t>
            </a:r>
            <a:r>
              <a:rPr lang="zh-CN" altLang="en-US" b="0" i="0" u="none" strike="noStrike" kern="1800" baseline="0" smtClean="0">
                <a:latin typeface="Times New Roman"/>
                <a:ea typeface="黑体"/>
              </a:rPr>
              <a:t>缺乏流量控制</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协议没有</a:t>
            </a:r>
            <a:r>
              <a:rPr lang="en-US" altLang="zh-CN" b="0" i="0" u="none" strike="noStrike" baseline="0" smtClean="0">
                <a:latin typeface="Times New Roman"/>
              </a:rPr>
              <a:t>TCP</a:t>
            </a:r>
            <a:r>
              <a:rPr lang="zh-CN" altLang="en-US" b="0" i="0" u="none" strike="noStrike" baseline="0" smtClean="0">
                <a:latin typeface="Times New Roman"/>
              </a:rPr>
              <a:t>协议所具有的滑动窗口概念，接收数据的时候直接将数据放到缓冲区中。如果用户没有及时地从缓冲区中将数据复制出来，后面到来的数据会接着向缓冲区中放入。当缓冲区满的时候，后面到来的数据会覆盖之前的数据造成数据的丢失</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en-US" altLang="zh-CN"/>
              <a:t>UDP</a:t>
            </a:r>
            <a:r>
              <a:rPr lang="zh-CN" altLang="zh-CN"/>
              <a:t>缺乏</a:t>
            </a:r>
            <a:r>
              <a:rPr lang="zh-CN" altLang="zh-CN"/>
              <a:t>流量控制</a:t>
            </a:r>
            <a:r>
              <a:rPr lang="zh-CN" altLang="zh-CN" smtClean="0"/>
              <a:t>概念</a:t>
            </a:r>
            <a:endParaRPr lang="en-US" altLang="zh-CN" smtClean="0"/>
          </a:p>
          <a:p>
            <a:pPr lvl="0"/>
            <a:r>
              <a:rPr lang="en-US" altLang="zh-CN"/>
              <a:t>2</a:t>
            </a:r>
            <a:r>
              <a:rPr lang="zh-CN" altLang="zh-CN"/>
              <a:t>．缓冲区溢出对策</a:t>
            </a:r>
            <a:endParaRPr lang="zh-CN" altLang="en-US" b="0" i="0" u="none" strike="noStrike" baseline="0" smtClean="0">
              <a:latin typeface="Times New Roman"/>
            </a:endParaRPr>
          </a:p>
        </p:txBody>
      </p:sp>
    </p:spTree>
    <p:extLst>
      <p:ext uri="{BB962C8B-B14F-4D97-AF65-F5344CB8AC3E}">
        <p14:creationId xmlns:p14="http://schemas.microsoft.com/office/powerpoint/2010/main" val="2124142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缺乏流量控制概念</a:t>
            </a:r>
          </a:p>
        </p:txBody>
      </p:sp>
      <p:pic>
        <p:nvPicPr>
          <p:cNvPr id="10242" name="Picture 2" descr="10-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969" y="1960998"/>
            <a:ext cx="2232248" cy="231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10-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667" y="1916832"/>
            <a:ext cx="2370138"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descr="10-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1916832"/>
            <a:ext cx="22891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351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．缓冲区溢出对策</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解决</a:t>
            </a:r>
            <a:r>
              <a:rPr lang="en-US" altLang="zh-CN" b="0" i="0" u="none" strike="noStrike" baseline="0" smtClean="0">
                <a:latin typeface="Times New Roman"/>
              </a:rPr>
              <a:t>UDP</a:t>
            </a:r>
            <a:r>
              <a:rPr lang="zh-CN" altLang="en-US" b="0" i="0" u="none" strike="noStrike" baseline="0" smtClean="0">
                <a:latin typeface="Times New Roman"/>
              </a:rPr>
              <a:t>接收缓冲区溢出的现象需要根据实际情况确定，一般可以用增大接收数据缓冲区和接收方接收单独处理的方法来解决局部的</a:t>
            </a:r>
            <a:r>
              <a:rPr lang="en-US" altLang="zh-CN" b="0" i="0" u="none" strike="noStrike" baseline="0" smtClean="0">
                <a:latin typeface="Times New Roman"/>
              </a:rPr>
              <a:t>UDP</a:t>
            </a:r>
            <a:r>
              <a:rPr lang="zh-CN" altLang="en-US" b="0" i="0" u="none" strike="noStrike" baseline="0" smtClean="0">
                <a:latin typeface="Times New Roman"/>
              </a:rPr>
              <a:t>数据接收缓冲区溢出问题。</a:t>
            </a:r>
          </a:p>
          <a:p>
            <a:pPr marR="0" lvl="0" rtl="0"/>
            <a:r>
              <a:rPr lang="en-US" altLang="zh-CN" b="1" i="0" u="none" strike="noStrike" baseline="0" smtClean="0">
                <a:latin typeface="Times New Roman"/>
              </a:rPr>
              <a:t>02</a:t>
            </a:r>
            <a:r>
              <a:rPr lang="zh-CN" altLang="en-US" b="1" i="0" u="none" strike="noStrike" baseline="0" smtClean="0">
                <a:latin typeface="Times New Roman"/>
              </a:rPr>
              <a:t>	</a:t>
            </a:r>
            <a:r>
              <a:rPr lang="en-US" altLang="zh-CN" b="1" i="0" u="none" strike="noStrike" baseline="0" smtClean="0">
                <a:latin typeface="Times New Roman"/>
              </a:rPr>
              <a:t>#define NUM_DATA 100</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接收缓冲区数量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nn-NO" altLang="zh-CN" b="1" i="0" u="none" strike="noStrike" baseline="0" smtClean="0">
                <a:latin typeface="Times New Roman"/>
              </a:rPr>
              <a:t>for(i </a:t>
            </a:r>
            <a:r>
              <a:rPr lang="nn-NO" altLang="zh-CN" b="1" i="0" u="none" strike="noStrike" baseline="0" smtClean="0">
                <a:latin typeface="Times New Roman"/>
              </a:rPr>
              <a:t>= 0; i&lt; NUM_DATA; i++)</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循环发送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           ...</a:t>
            </a:r>
            <a:endParaRPr lang="en-US" altLang="zh-CN" b="0" i="0" u="none" strike="noStrike" baseline="0" smtClean="0">
              <a:latin typeface="Times New Roman"/>
            </a:endParaRPr>
          </a:p>
          <a:p>
            <a:pPr marR="0" lvl="0" rtl="0"/>
            <a:r>
              <a:rPr lang="en-US" altLang="zh-CN" b="0" i="0" u="none" strike="noStrike" baseline="0" smtClean="0">
                <a:latin typeface="Times New Roman"/>
              </a:rPr>
              <a:t>17</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989425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10.4.5  UDP</a:t>
            </a:r>
            <a:r>
              <a:rPr lang="zh-CN" altLang="en-US" b="0" i="0" u="none" strike="noStrike" kern="1800" baseline="0" smtClean="0">
                <a:latin typeface="Times New Roman"/>
                <a:ea typeface="黑体"/>
              </a:rPr>
              <a:t>协议中的外出网络接口</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在网络程序设计的时候，有时需要设置一些特定的条件。例如一个主机有两个网卡，由于不同的网卡连接不同的子网，用户发送的数据从其中的一个网卡发出，将数据发送到特定的子网上。使用函数</a:t>
            </a:r>
            <a:r>
              <a:rPr lang="en-US" altLang="zh-CN" b="0" i="0" u="none" strike="noStrike" baseline="0" smtClean="0">
                <a:latin typeface="Times New Roman"/>
              </a:rPr>
              <a:t>connect()</a:t>
            </a:r>
            <a:r>
              <a:rPr lang="zh-CN" altLang="en-US" b="0" i="0" u="none" strike="noStrike" baseline="0" smtClean="0">
                <a:latin typeface="Times New Roman"/>
              </a:rPr>
              <a:t>可以将套接字文件描述符与一个网络地址结构进行绑定，在地址结构中所设置的值是发送接收数据时套接字采用的</a:t>
            </a:r>
            <a:r>
              <a:rPr lang="en-US" altLang="zh-CN" b="0" i="0" u="none" strike="noStrike" baseline="0" smtClean="0">
                <a:latin typeface="Times New Roman"/>
              </a:rPr>
              <a:t>IP</a:t>
            </a:r>
            <a:r>
              <a:rPr lang="zh-CN" altLang="en-US" b="0" i="0" u="none" strike="noStrike" baseline="0" smtClean="0">
                <a:latin typeface="Times New Roman"/>
              </a:rPr>
              <a:t>地址和端口。</a:t>
            </a:r>
          </a:p>
          <a:p>
            <a:pPr marR="0" lvl="0" rtl="0"/>
            <a:r>
              <a:rPr lang="en-US" altLang="zh-CN" b="0" i="0" u="none" strike="noStrike" baseline="0" smtClean="0">
                <a:latin typeface="Times New Roman"/>
              </a:rPr>
              <a:t>24</a:t>
            </a:r>
            <a:r>
              <a:rPr lang="zh-CN" altLang="en-US" b="0" i="0" u="none" strike="noStrike" baseline="0" smtClean="0">
                <a:latin typeface="Times New Roman"/>
              </a:rPr>
              <a:t>		</a:t>
            </a:r>
            <a:r>
              <a:rPr lang="en-US" altLang="zh-CN" b="1" i="0" u="none" strike="noStrike" baseline="0" smtClean="0">
                <a:latin typeface="Times New Roman"/>
              </a:rPr>
              <a:t>connect(s, (struct sockaddr*)&amp;addr_serv, sizeof(addr_serv));</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*连接服务器*</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860668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10.4.6  UDP</a:t>
            </a:r>
            <a:r>
              <a:rPr lang="zh-CN" altLang="en-US" b="0" i="0" u="none" strike="noStrike" kern="1800" baseline="0" smtClean="0">
                <a:latin typeface="Times New Roman"/>
                <a:ea typeface="黑体"/>
              </a:rPr>
              <a:t>协议中的数据报文截断</a:t>
            </a: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smtClean="0">
                <a:latin typeface="Times New Roman"/>
              </a:rPr>
              <a:t>当使用</a:t>
            </a:r>
            <a:r>
              <a:rPr lang="en-US" altLang="zh-CN" b="0" i="0" u="none" strike="noStrike" baseline="0" smtClean="0">
                <a:latin typeface="Times New Roman"/>
              </a:rPr>
              <a:t>UDP</a:t>
            </a:r>
            <a:r>
              <a:rPr lang="zh-CN" altLang="en-US" b="0" i="0" u="none" strike="noStrike" baseline="0" smtClean="0">
                <a:latin typeface="Times New Roman"/>
              </a:rPr>
              <a:t>协议接收数据的时候，如果应用程序传入的接收缓冲区的大小小于到来数据的大小时，接收缓冲区会保存最大可能接收到的数据，其他的数据将会丢失，并且有</a:t>
            </a:r>
            <a:r>
              <a:rPr lang="en-US" altLang="zh-CN" b="0" i="0" u="none" strike="noStrike" baseline="0" smtClean="0">
                <a:latin typeface="Times New Roman"/>
              </a:rPr>
              <a:t>MSG_TRUNC</a:t>
            </a:r>
            <a:r>
              <a:rPr lang="zh-CN" altLang="en-US" b="0" i="0" u="none" strike="noStrike" baseline="0" smtClean="0">
                <a:latin typeface="Times New Roman"/>
              </a:rPr>
              <a:t>的标志。</a:t>
            </a:r>
          </a:p>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1" i="0" u="none" strike="noStrike" baseline="0" smtClean="0">
                <a:latin typeface="Times New Roman"/>
              </a:rPr>
              <a:t>sendto(s</a:t>
            </a:r>
            <a:r>
              <a:rPr lang="en-US" altLang="zh-CN" b="1" i="0" u="none" strike="noStrike" baseline="0" smtClean="0">
                <a:latin typeface="Times New Roman"/>
              </a:rPr>
              <a:t>, buff, BUFF_LEN, 0, to, 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发送数据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nn-NO" altLang="zh-CN" b="0" i="0" u="none" strike="noStrike" baseline="0" smtClean="0">
                <a:latin typeface="Times New Roman"/>
              </a:rPr>
              <a:t>for(i </a:t>
            </a:r>
            <a:r>
              <a:rPr lang="nn-NO" altLang="zh-CN" b="0" i="0" u="none" strike="noStrike" baseline="0" smtClean="0">
                <a:latin typeface="Times New Roman"/>
              </a:rPr>
              <a:t>= 0; i&lt; 16; i++)</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zh-CN" altLang="en-US" b="0" i="0" u="none" strike="noStrike" smtClean="0">
                <a:latin typeface="Times New Roman"/>
              </a:rPr>
              <a:t>      </a:t>
            </a:r>
            <a:r>
              <a:rPr lang="en-US" altLang="zh-CN" b="0" i="0" u="none" strike="noStrike" baseline="0" smtClean="0">
                <a:latin typeface="Times New Roman"/>
              </a:rPr>
              <a:t>memset(buff</a:t>
            </a:r>
            <a:r>
              <a:rPr lang="en-US" altLang="zh-CN" b="0" i="0" u="none" strike="noStrike" baseline="0" smtClean="0">
                <a:latin typeface="Times New Roman"/>
              </a:rPr>
              <a:t>, 0, BUFF_LEN);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清空缓冲区</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zh-CN" altLang="en-US" b="0" i="0" u="none" strike="noStrike" baseline="0" smtClean="0">
                <a:latin typeface="Times New Roman"/>
              </a:rPr>
              <a:t>      </a:t>
            </a:r>
            <a:r>
              <a:rPr lang="zh-CN" altLang="en-US" b="0" i="0" u="none" strike="noStrike" smtClean="0">
                <a:latin typeface="Times New Roman"/>
              </a:rPr>
              <a:t> </a:t>
            </a:r>
            <a:r>
              <a:rPr lang="en-US" altLang="zh-CN" b="1" i="0" u="none" strike="noStrike" baseline="0" smtClean="0">
                <a:latin typeface="Times New Roman"/>
              </a:rPr>
              <a:t>int </a:t>
            </a:r>
            <a:r>
              <a:rPr lang="en-US" altLang="zh-CN" b="1" i="0" u="none" strike="noStrike" baseline="0" smtClean="0">
                <a:latin typeface="Times New Roman"/>
              </a:rPr>
              <a:t>err = recvfrom(s, buff, 1, 0, (struct sockaddr</a:t>
            </a:r>
            <a:r>
              <a:rPr lang="zh-CN" altLang="en-US" b="1" i="0" u="none" strike="noStrike" baseline="-25000" smtClean="0">
                <a:latin typeface="Times New Roman"/>
              </a:rPr>
              <a:t>*</a:t>
            </a:r>
            <a:r>
              <a:rPr lang="en-US" altLang="zh-CN" b="1" i="0" u="none" strike="noStrike" baseline="0" smtClean="0">
                <a:latin typeface="Times New Roman"/>
              </a:rPr>
              <a:t>) &amp;</a:t>
            </a:r>
            <a:r>
              <a:rPr lang="en-US" altLang="zh-CN" b="1" i="0" u="none" strike="noStrike" baseline="0" smtClean="0">
                <a:latin typeface="Times New Roman"/>
              </a:rPr>
              <a:t>from, &amp;len);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接收数据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("%dst:%c,err:%d\n",i,buff[0],err);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打印数据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17999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017093"/>
            <a:ext cx="43973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协议的服务器端流程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协议的服务器端程序设计的流程分为套接字建立、套接字与地址结构进行绑定、收发数据、关闭套接字等过程，分别对应于函数</a:t>
            </a:r>
            <a:r>
              <a:rPr lang="en-US" altLang="zh-CN" b="0" i="0" u="none" strike="noStrike" baseline="0" smtClean="0">
                <a:latin typeface="Times New Roman"/>
              </a:rPr>
              <a:t>socket()</a:t>
            </a:r>
            <a:r>
              <a:rPr lang="zh-CN" altLang="en-US" b="0" i="0" u="none" strike="noStrike" baseline="0" smtClean="0">
                <a:latin typeface="Times New Roman"/>
              </a:rPr>
              <a:t>、</a:t>
            </a:r>
            <a:r>
              <a:rPr lang="en-US" altLang="zh-CN" b="0" i="0" u="none" strike="noStrike" baseline="0" smtClean="0">
                <a:latin typeface="Times New Roman"/>
              </a:rPr>
              <a:t>bind()</a:t>
            </a:r>
            <a:r>
              <a:rPr lang="zh-CN" altLang="en-US" b="0" i="0" u="none" strike="noStrike" baseline="0" smtClean="0">
                <a:latin typeface="Times New Roman"/>
              </a:rPr>
              <a:t>、</a:t>
            </a:r>
            <a:r>
              <a:rPr lang="en-US" altLang="zh-CN" b="0" i="0" u="none" strike="noStrike" baseline="0" smtClean="0">
                <a:latin typeface="Times New Roman"/>
              </a:rPr>
              <a:t>sendto()</a:t>
            </a:r>
            <a:r>
              <a:rPr lang="zh-CN" altLang="en-US" b="0" i="0" u="none" strike="noStrike" baseline="0" smtClean="0">
                <a:latin typeface="Times New Roman"/>
              </a:rPr>
              <a:t>、</a:t>
            </a:r>
            <a:r>
              <a:rPr lang="en-US" altLang="zh-CN" b="0" i="0" u="none" strike="noStrike" baseline="0" smtClean="0">
                <a:latin typeface="Times New Roman"/>
              </a:rPr>
              <a:t>recvfrom()</a:t>
            </a:r>
            <a:r>
              <a:rPr lang="zh-CN" altLang="en-US" b="0" i="0" u="none" strike="noStrike" baseline="0" smtClean="0">
                <a:latin typeface="Times New Roman"/>
              </a:rPr>
              <a:t>和</a:t>
            </a:r>
            <a:r>
              <a:rPr lang="en-US" altLang="zh-CN" b="0" i="0" u="none" strike="noStrike" baseline="0" smtClean="0">
                <a:latin typeface="Times New Roman"/>
              </a:rPr>
              <a:t>close()</a:t>
            </a:r>
            <a:r>
              <a:rPr lang="zh-CN" altLang="en-US" b="0" i="0" u="none" strike="noStrike" baseline="0" smtClean="0">
                <a:latin typeface="Times New Roman"/>
              </a:rPr>
              <a:t>。</a:t>
            </a:r>
          </a:p>
        </p:txBody>
      </p:sp>
    </p:spTree>
    <p:extLst>
      <p:ext uri="{BB962C8B-B14F-4D97-AF65-F5344CB8AC3E}">
        <p14:creationId xmlns:p14="http://schemas.microsoft.com/office/powerpoint/2010/main" val="171655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协议的客户端流程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协议的服务器端程序设计的流程分为套接字建立、收发数据、关闭套接字等过程，分别对应于函数</a:t>
            </a:r>
            <a:r>
              <a:rPr lang="en-US" altLang="zh-CN" b="0" i="0" u="none" strike="noStrike" baseline="0" smtClean="0">
                <a:latin typeface="Times New Roman"/>
              </a:rPr>
              <a:t>socket()</a:t>
            </a:r>
            <a:r>
              <a:rPr lang="zh-CN" altLang="en-US" b="0" i="0" u="none" strike="noStrike" baseline="0" smtClean="0">
                <a:latin typeface="Times New Roman"/>
              </a:rPr>
              <a:t>、</a:t>
            </a:r>
            <a:r>
              <a:rPr lang="en-US" altLang="zh-CN" b="0" i="0" u="none" strike="noStrike" baseline="0" smtClean="0">
                <a:latin typeface="Times New Roman"/>
              </a:rPr>
              <a:t>sendto()</a:t>
            </a:r>
            <a:r>
              <a:rPr lang="zh-CN" altLang="en-US" b="0" i="0" u="none" strike="noStrike" baseline="0" smtClean="0">
                <a:latin typeface="Times New Roman"/>
              </a:rPr>
              <a:t>、</a:t>
            </a:r>
            <a:r>
              <a:rPr lang="en-US" altLang="zh-CN" b="0" i="0" u="none" strike="noStrike" baseline="0" smtClean="0">
                <a:latin typeface="Times New Roman"/>
              </a:rPr>
              <a:t>recvfrom()</a:t>
            </a:r>
            <a:r>
              <a:rPr lang="zh-CN" altLang="en-US" b="0" i="0" u="none" strike="noStrike" baseline="0" smtClean="0">
                <a:latin typeface="Times New Roman"/>
              </a:rPr>
              <a:t>和</a:t>
            </a:r>
            <a:r>
              <a:rPr lang="en-US" altLang="zh-CN" b="0" i="0" u="none" strike="noStrike" baseline="0" smtClean="0">
                <a:latin typeface="Times New Roman"/>
              </a:rPr>
              <a:t>close()</a:t>
            </a:r>
            <a:r>
              <a:rPr lang="zh-CN" altLang="en-US" b="0" i="0" u="none" strike="noStrike" baseline="0" smtClean="0">
                <a:latin typeface="Times New Roman"/>
              </a:rPr>
              <a:t>。</a:t>
            </a:r>
          </a:p>
        </p:txBody>
      </p:sp>
    </p:spTree>
    <p:extLst>
      <p:ext uri="{BB962C8B-B14F-4D97-AF65-F5344CB8AC3E}">
        <p14:creationId xmlns:p14="http://schemas.microsoft.com/office/powerpoint/2010/main" val="26355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协议服务器和客户端之间的交互</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协议中服务器和客户端的交互存在于数据的收发过程中。进行网络数据收发的时候，服务器和客户端的数据是对应的：客户端发送数据的动作，对服务器来说是接收数据的动作；客户端接收数据的动作，对服务器来说是发送数据的动作。</a:t>
            </a:r>
          </a:p>
        </p:txBody>
      </p:sp>
    </p:spTree>
    <p:extLst>
      <p:ext uri="{BB962C8B-B14F-4D97-AF65-F5344CB8AC3E}">
        <p14:creationId xmlns:p14="http://schemas.microsoft.com/office/powerpoint/2010/main" val="38327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10.1.2  UDP</a:t>
            </a:r>
            <a:r>
              <a:rPr lang="zh-CN" altLang="en-US" b="0" i="0" u="none" strike="noStrike" kern="1800" baseline="0" smtClean="0">
                <a:latin typeface="Times New Roman"/>
                <a:ea typeface="黑体"/>
              </a:rPr>
              <a:t>服务器编程框架</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服务器流程主要分为下述</a:t>
            </a:r>
            <a:r>
              <a:rPr lang="en-US" altLang="zh-CN" b="0" i="0" u="none" strike="noStrike" baseline="0" smtClean="0">
                <a:latin typeface="Times New Roman"/>
              </a:rPr>
              <a:t>6</a:t>
            </a:r>
            <a:r>
              <a:rPr lang="zh-CN" altLang="en-US" b="0" i="0" u="none" strike="noStrike" baseline="0" smtClean="0">
                <a:latin typeface="Times New Roman"/>
              </a:rPr>
              <a:t>个部分，即建立套接字、设置套接字地址参数、进行端口绑定、接收数据、发送数据、关闭套接字等。</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）建立套接字文件描述符，使用函数</a:t>
            </a:r>
            <a:r>
              <a:rPr lang="en-US" altLang="zh-CN" b="0" i="0" u="none" strike="noStrike" baseline="0" smtClean="0">
                <a:latin typeface="Times New Roman"/>
              </a:rPr>
              <a:t>socket()</a:t>
            </a:r>
            <a:r>
              <a:rPr lang="zh-CN" altLang="en-US" b="0" i="0" u="none" strike="noStrike" baseline="0" smtClean="0">
                <a:latin typeface="Times New Roman"/>
              </a:rPr>
              <a:t>，生成套接字文件描述符。</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）设置服务器地址和侦听端口，初始化要绑定的网络地址结构。</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）绑定侦听端口，使用</a:t>
            </a:r>
            <a:r>
              <a:rPr lang="en-US" altLang="zh-CN" b="0" i="0" u="none" strike="noStrike" baseline="0" smtClean="0">
                <a:latin typeface="Times New Roman"/>
              </a:rPr>
              <a:t>bind()</a:t>
            </a:r>
            <a:r>
              <a:rPr lang="zh-CN" altLang="en-US" b="0" i="0" u="none" strike="noStrike" baseline="0" smtClean="0">
                <a:latin typeface="Times New Roman"/>
              </a:rPr>
              <a:t>函数，将套接字文件描述符和一个地址类型变量进行绑定。</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）接收客户端的数据，使用</a:t>
            </a:r>
            <a:r>
              <a:rPr lang="en-US" altLang="zh-CN" b="0" i="0" u="none" strike="noStrike" baseline="0" smtClean="0">
                <a:latin typeface="Times New Roman"/>
              </a:rPr>
              <a:t>recvfrom()</a:t>
            </a:r>
            <a:r>
              <a:rPr lang="zh-CN" altLang="en-US" b="0" i="0" u="none" strike="noStrike" baseline="0" smtClean="0">
                <a:latin typeface="Times New Roman"/>
              </a:rPr>
              <a:t>函数接收客户端的网络数据。</a:t>
            </a:r>
          </a:p>
          <a:p>
            <a:pPr marR="0" lvl="0" rtl="0"/>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）向客户端发送数据，使用</a:t>
            </a:r>
            <a:r>
              <a:rPr lang="en-US" altLang="zh-CN" b="0" i="0" u="none" strike="noStrike" baseline="0" smtClean="0">
                <a:latin typeface="Times New Roman"/>
              </a:rPr>
              <a:t>sendto()</a:t>
            </a:r>
            <a:r>
              <a:rPr lang="zh-CN" altLang="en-US" b="0" i="0" u="none" strike="noStrike" baseline="0" smtClean="0">
                <a:latin typeface="Times New Roman"/>
              </a:rPr>
              <a:t>函数向服务器主机发送数据。</a:t>
            </a:r>
          </a:p>
          <a:p>
            <a:pPr marR="0" lvl="0" rtl="0"/>
            <a:r>
              <a:rPr lang="zh-CN" altLang="en-US" b="0" i="0" u="none" strike="noStrike" baseline="0" smtClean="0">
                <a:latin typeface="Times New Roman"/>
              </a:rPr>
              <a:t>（</a:t>
            </a:r>
            <a:r>
              <a:rPr lang="en-US" altLang="zh-CN" b="0" i="0" u="none" strike="noStrike" baseline="0" smtClean="0">
                <a:latin typeface="Times New Roman"/>
              </a:rPr>
              <a:t>6</a:t>
            </a:r>
            <a:r>
              <a:rPr lang="zh-CN" altLang="en-US" b="0" i="0" u="none" strike="noStrike" baseline="0" smtClean="0">
                <a:latin typeface="Times New Roman"/>
              </a:rPr>
              <a:t>）关闭套接字，使用</a:t>
            </a:r>
            <a:r>
              <a:rPr lang="en-US" altLang="zh-CN" b="0" i="0" u="none" strike="noStrike" baseline="0" smtClean="0">
                <a:latin typeface="Times New Roman"/>
              </a:rPr>
              <a:t>close()</a:t>
            </a:r>
            <a:r>
              <a:rPr lang="zh-CN" altLang="en-US" b="0" i="0" u="none" strike="noStrike" baseline="0" smtClean="0">
                <a:latin typeface="Times New Roman"/>
              </a:rPr>
              <a:t>函数释放资源。</a:t>
            </a:r>
          </a:p>
        </p:txBody>
      </p:sp>
    </p:spTree>
    <p:extLst>
      <p:ext uri="{BB962C8B-B14F-4D97-AF65-F5344CB8AC3E}">
        <p14:creationId xmlns:p14="http://schemas.microsoft.com/office/powerpoint/2010/main" val="121057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10.1.3  UDP</a:t>
            </a:r>
            <a:r>
              <a:rPr lang="zh-CN" altLang="en-US" b="0" i="0" u="none" strike="noStrike" kern="1800" baseline="0" smtClean="0">
                <a:latin typeface="Times New Roman"/>
                <a:ea typeface="黑体"/>
              </a:rPr>
              <a:t>客户端编程框架</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协议的客户端流程分为套接字建立、设置目的地址和端口、向服务器发送数据、从服务器接收数据、关闭套接字等</a:t>
            </a:r>
            <a:r>
              <a:rPr lang="en-US" altLang="zh-CN" b="0" i="0" u="none" strike="noStrike" baseline="0" smtClean="0">
                <a:latin typeface="Times New Roman"/>
              </a:rPr>
              <a:t>5</a:t>
            </a:r>
            <a:r>
              <a:rPr lang="zh-CN" altLang="en-US" b="0" i="0" u="none" strike="noStrike" baseline="0" smtClean="0">
                <a:latin typeface="Times New Roman"/>
              </a:rPr>
              <a:t>个部分。流程如下：</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）建立套接字文件描述符，</a:t>
            </a:r>
            <a:r>
              <a:rPr lang="en-US" altLang="zh-CN" b="0" i="0" u="none" strike="noStrike" baseline="0" smtClean="0">
                <a:latin typeface="Times New Roman"/>
              </a:rPr>
              <a:t>socket()</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）设置服务器地址和端口，</a:t>
            </a:r>
            <a:r>
              <a:rPr lang="en-US" altLang="zh-CN" b="0" i="0" u="none" strike="noStrike" baseline="0" smtClean="0">
                <a:latin typeface="Times New Roman"/>
              </a:rPr>
              <a:t>struct sockaddr</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）向服务器发送数据，</a:t>
            </a:r>
            <a:r>
              <a:rPr lang="en-US" altLang="zh-CN" b="0" i="0" u="none" strike="noStrike" baseline="0" smtClean="0">
                <a:latin typeface="Times New Roman"/>
              </a:rPr>
              <a:t>sendto()</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）接收服务器的数据，</a:t>
            </a:r>
            <a:r>
              <a:rPr lang="en-US" altLang="zh-CN" b="0" i="0" u="none" strike="noStrike" baseline="0" smtClean="0">
                <a:latin typeface="Times New Roman"/>
              </a:rPr>
              <a:t>recvfrom()</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）关闭套接字，</a:t>
            </a:r>
            <a:r>
              <a:rPr lang="en-US" altLang="zh-CN" b="0" i="0" u="none" strike="noStrike" baseline="0" smtClean="0">
                <a:latin typeface="Times New Roman"/>
              </a:rPr>
              <a:t>close()</a:t>
            </a:r>
            <a:r>
              <a:rPr lang="zh-CN" altLang="en-US" b="0" i="0" u="none" strike="noStrike" baseline="0" smtClean="0">
                <a:latin typeface="Times New Roman"/>
              </a:rPr>
              <a:t>。</a:t>
            </a:r>
          </a:p>
        </p:txBody>
      </p:sp>
    </p:spTree>
    <p:extLst>
      <p:ext uri="{BB962C8B-B14F-4D97-AF65-F5344CB8AC3E}">
        <p14:creationId xmlns:p14="http://schemas.microsoft.com/office/powerpoint/2010/main" val="69665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10.2  UDP</a:t>
            </a:r>
            <a:r>
              <a:rPr lang="zh-CN" altLang="en-US" b="0" i="0" u="none" strike="noStrike" kern="1800" baseline="0" smtClean="0">
                <a:latin typeface="Times New Roman"/>
                <a:ea typeface="黑体"/>
              </a:rPr>
              <a:t>协议程序设计的常用函数</a:t>
            </a:r>
          </a:p>
        </p:txBody>
      </p:sp>
      <p:sp>
        <p:nvSpPr>
          <p:cNvPr id="3" name="文本占位符 2"/>
          <p:cNvSpPr>
            <a:spLocks noGrp="1"/>
          </p:cNvSpPr>
          <p:nvPr>
            <p:ph type="body" idx="1"/>
          </p:nvPr>
        </p:nvSpPr>
        <p:spPr/>
        <p:txBody>
          <a:bodyPr/>
          <a:lstStyle/>
          <a:p>
            <a:r>
              <a:rPr lang="en-US" altLang="zh-CN"/>
              <a:t>10.2.1  </a:t>
            </a:r>
            <a:r>
              <a:rPr lang="zh-CN" altLang="zh-CN"/>
              <a:t>建立套接字</a:t>
            </a:r>
            <a:r>
              <a:rPr lang="en-US" altLang="zh-CN"/>
              <a:t>socket()</a:t>
            </a:r>
            <a:r>
              <a:rPr lang="zh-CN" altLang="zh-CN"/>
              <a:t>和绑定套接字</a:t>
            </a:r>
            <a:r>
              <a:rPr lang="en-US" altLang="zh-CN"/>
              <a:t>bind</a:t>
            </a:r>
            <a:r>
              <a:rPr lang="en-US" altLang="zh-CN" smtClean="0"/>
              <a:t>()</a:t>
            </a:r>
          </a:p>
          <a:p>
            <a:r>
              <a:rPr lang="en-US" altLang="zh-CN"/>
              <a:t>10.2.2  </a:t>
            </a:r>
            <a:r>
              <a:rPr lang="zh-CN" altLang="zh-CN"/>
              <a:t>接收数据</a:t>
            </a:r>
            <a:r>
              <a:rPr lang="en-US" altLang="zh-CN"/>
              <a:t>recvfrom()/</a:t>
            </a:r>
            <a:r>
              <a:rPr lang="en-US" altLang="zh-CN"/>
              <a:t>recv</a:t>
            </a:r>
            <a:r>
              <a:rPr lang="en-US" altLang="zh-CN" smtClean="0"/>
              <a:t>()</a:t>
            </a:r>
          </a:p>
          <a:p>
            <a:r>
              <a:rPr lang="en-US" altLang="zh-CN"/>
              <a:t>10.2.3  </a:t>
            </a:r>
            <a:r>
              <a:rPr lang="zh-CN" altLang="zh-CN"/>
              <a:t>发送数据</a:t>
            </a:r>
            <a:r>
              <a:rPr lang="en-US" altLang="zh-CN"/>
              <a:t>sendto()/send()</a:t>
            </a:r>
            <a:endParaRPr lang="zh-CN" altLang="en-US"/>
          </a:p>
        </p:txBody>
      </p:sp>
    </p:spTree>
    <p:extLst>
      <p:ext uri="{BB962C8B-B14F-4D97-AF65-F5344CB8AC3E}">
        <p14:creationId xmlns:p14="http://schemas.microsoft.com/office/powerpoint/2010/main" val="3059111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21</TotalTime>
  <Words>2481</Words>
  <Application>Microsoft Office PowerPoint</Application>
  <PresentationFormat>全屏显示(4:3)</PresentationFormat>
  <Paragraphs>172</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聚合</vt:lpstr>
      <vt:lpstr>第10章  基于UDP协议的接收和发送</vt:lpstr>
      <vt:lpstr>10.1  UDP编程框架</vt:lpstr>
      <vt:lpstr>10.1.1  UDP编程框图</vt:lpstr>
      <vt:lpstr>1．UDP协议的服务器端流程</vt:lpstr>
      <vt:lpstr>2．UDP协议的客户端流程</vt:lpstr>
      <vt:lpstr>3．UDP协议服务器和客户端之间的交互</vt:lpstr>
      <vt:lpstr>10.1.2  UDP服务器编程框架</vt:lpstr>
      <vt:lpstr>10.1.3  UDP客户端编程框架</vt:lpstr>
      <vt:lpstr>10.2  UDP协议程序设计的常用函数</vt:lpstr>
      <vt:lpstr>10.2.1  建立套接字socket()和绑定套接字bind()</vt:lpstr>
      <vt:lpstr>10.2.2  接收数据recvfrom()/recv()</vt:lpstr>
      <vt:lpstr>1．recv()函数和recvfrom()函数介绍</vt:lpstr>
      <vt:lpstr>2．使用recvfrom()函数的例子</vt:lpstr>
      <vt:lpstr>3．应用层recv()函数和内核函数的关系</vt:lpstr>
      <vt:lpstr>10.2.3  发送数据sendto()/send()</vt:lpstr>
      <vt:lpstr>1．send()函数和sendto()函数介绍</vt:lpstr>
      <vt:lpstr>2．使用函数sendto()的例子</vt:lpstr>
      <vt:lpstr>3．应用层sendto()函数和内核函数的关系</vt:lpstr>
      <vt:lpstr>10.3  UDP接收和发送数据的例子</vt:lpstr>
      <vt:lpstr>10.3.1  UDP服务器端</vt:lpstr>
      <vt:lpstr>10.3.2  UDP服务器端数据处理</vt:lpstr>
      <vt:lpstr>10.3.3  UDP客户端</vt:lpstr>
      <vt:lpstr>10.3.4  UDP客户端数据处理</vt:lpstr>
      <vt:lpstr>10.3.5  测试UDP程序</vt:lpstr>
      <vt:lpstr>10.4  UDP协议程序设计中的几个问题</vt:lpstr>
      <vt:lpstr>10.4.1  UDP报文丢失数据</vt:lpstr>
      <vt:lpstr>1．UDP报文的正常发送过程</vt:lpstr>
      <vt:lpstr>2．UDP报文的丢失</vt:lpstr>
      <vt:lpstr>3．UDP报文丢失的对策</vt:lpstr>
      <vt:lpstr>10.4.2  UDP数据发送中的乱序</vt:lpstr>
      <vt:lpstr>1．UDP数据顺序收发的过程</vt:lpstr>
      <vt:lpstr>2．UDP数据的乱序</vt:lpstr>
      <vt:lpstr>3．UDP乱序的对策</vt:lpstr>
      <vt:lpstr>10.4.3  UDP协议中的connect()函数</vt:lpstr>
      <vt:lpstr>10.4.4  UDP缺乏流量控制</vt:lpstr>
      <vt:lpstr>1．UDP缺乏流量控制概念</vt:lpstr>
      <vt:lpstr>2．缓冲区溢出对策</vt:lpstr>
      <vt:lpstr>10.4.5  UDP协议中的外出网络接口</vt:lpstr>
      <vt:lpstr>10.4.6  UDP协议中的数据报文截断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基于UDP协议的接收和发送</dc:title>
  <dc:creator>xu</dc:creator>
  <cp:lastModifiedBy>xu</cp:lastModifiedBy>
  <cp:revision>4</cp:revision>
  <dcterms:created xsi:type="dcterms:W3CDTF">2014-08-12T06:03:35Z</dcterms:created>
  <dcterms:modified xsi:type="dcterms:W3CDTF">2014-08-12T06:25:21Z</dcterms:modified>
</cp:coreProperties>
</file>