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A04CB806-62A5-4ECF-979E-7DF1A4D0BB41}" type="datetimeFigureOut">
              <a:rPr lang="zh-CN" altLang="en-US" smtClean="0"/>
              <a:t>2014/8/12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4E720E79-697E-4B0A-99C9-7F76ABE91FD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4CB806-62A5-4ECF-979E-7DF1A4D0BB4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20E79-697E-4B0A-99C9-7F76ABE91FD6}"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A04CB806-62A5-4ECF-979E-7DF1A4D0BB41}" type="datetimeFigureOut">
              <a:rPr lang="zh-CN" altLang="en-US" smtClean="0"/>
              <a:t>2014/8/12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04CB806-62A5-4ECF-979E-7DF1A4D0BB41}"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20E79-697E-4B0A-99C9-7F76ABE91FD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04CB806-62A5-4ECF-979E-7DF1A4D0BB41}" type="datetimeFigureOut">
              <a:rPr lang="zh-CN" altLang="en-US" smtClean="0"/>
              <a:t>2014/8/12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E720E79-697E-4B0A-99C9-7F76ABE91FD6}"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04CB806-62A5-4ECF-979E-7DF1A4D0BB41}" type="datetimeFigureOut">
              <a:rPr lang="zh-CN" altLang="en-US" smtClean="0"/>
              <a:t>2014/8/12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E720E79-697E-4B0A-99C9-7F76ABE91FD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11</a:t>
            </a:r>
            <a:r>
              <a:rPr lang="zh-CN" altLang="en-US" b="0" i="0" u="none" strike="noStrike" kern="1800" baseline="0" smtClean="0">
                <a:latin typeface="Times New Roman"/>
                <a:ea typeface="黑体"/>
              </a:rPr>
              <a:t>章  高级套接字</a:t>
            </a:r>
          </a:p>
        </p:txBody>
      </p:sp>
      <p:sp>
        <p:nvSpPr>
          <p:cNvPr id="3" name="文本占位符 2"/>
          <p:cNvSpPr>
            <a:spLocks noGrp="1"/>
          </p:cNvSpPr>
          <p:nvPr>
            <p:ph type="body" idx="1"/>
          </p:nvPr>
        </p:nvSpPr>
        <p:spPr/>
        <p:txBody>
          <a:bodyPr/>
          <a:lstStyle/>
          <a:p>
            <a:r>
              <a:rPr lang="en-US" altLang="zh-CN"/>
              <a:t>11.1  UNIX</a:t>
            </a:r>
            <a:r>
              <a:rPr lang="zh-CN" altLang="en-US"/>
              <a:t>域</a:t>
            </a:r>
            <a:r>
              <a:rPr lang="zh-CN" altLang="en-US" smtClean="0"/>
              <a:t>函数</a:t>
            </a:r>
            <a:endParaRPr lang="en-US" altLang="zh-CN" smtClean="0"/>
          </a:p>
          <a:p>
            <a:r>
              <a:rPr lang="en-US" altLang="zh-CN"/>
              <a:t>11.2  </a:t>
            </a:r>
            <a:r>
              <a:rPr lang="zh-CN" altLang="en-US" smtClean="0"/>
              <a:t>广播</a:t>
            </a:r>
            <a:endParaRPr lang="en-US" altLang="zh-CN" smtClean="0"/>
          </a:p>
          <a:p>
            <a:r>
              <a:rPr lang="en-US" altLang="zh-CN"/>
              <a:t>11.3  </a:t>
            </a:r>
            <a:r>
              <a:rPr lang="zh-CN" altLang="en-US" smtClean="0"/>
              <a:t>多播</a:t>
            </a:r>
            <a:endParaRPr lang="en-US" altLang="zh-CN" smtClean="0"/>
          </a:p>
          <a:p>
            <a:r>
              <a:rPr lang="en-US" altLang="zh-CN"/>
              <a:t>11.4  </a:t>
            </a:r>
            <a:r>
              <a:rPr lang="zh-CN" altLang="en-US"/>
              <a:t>数据链路层访问</a:t>
            </a:r>
          </a:p>
        </p:txBody>
      </p:sp>
    </p:spTree>
    <p:extLst>
      <p:ext uri="{BB962C8B-B14F-4D97-AF65-F5344CB8AC3E}">
        <p14:creationId xmlns:p14="http://schemas.microsoft.com/office/powerpoint/2010/main" val="44194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11.2.1  </a:t>
            </a:r>
            <a:r>
              <a:rPr lang="zh-CN" altLang="en-US" b="0" i="0" u="none" strike="noStrike" kern="1800" baseline="0" smtClean="0">
                <a:latin typeface="Times New Roman"/>
                <a:ea typeface="黑体"/>
              </a:rPr>
              <a:t>广播的</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通用的广播地址在不同的环境中的含义不同。例如，</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255.255.255.255</a:t>
            </a:r>
            <a:r>
              <a:rPr lang="zh-CN" altLang="en-US" b="0" i="0" u="none" strike="noStrike" baseline="0" smtClean="0">
                <a:latin typeface="Times New Roman"/>
              </a:rPr>
              <a:t>，一些</a:t>
            </a:r>
            <a:r>
              <a:rPr lang="en-US" altLang="zh-CN" b="0" i="0" u="none" strike="noStrike" baseline="0" smtClean="0">
                <a:latin typeface="Times New Roman"/>
              </a:rPr>
              <a:t>UNIX</a:t>
            </a:r>
            <a:r>
              <a:rPr lang="zh-CN" altLang="en-US" b="0" i="0" u="none" strike="noStrike" baseline="0" smtClean="0">
                <a:latin typeface="Times New Roman"/>
              </a:rPr>
              <a:t>系统将其解释为在主机的所有网络接口上进行广播，而有的</a:t>
            </a:r>
            <a:r>
              <a:rPr lang="en-US" altLang="zh-CN" b="0" i="0" u="none" strike="noStrike" baseline="0" smtClean="0">
                <a:latin typeface="Times New Roman"/>
              </a:rPr>
              <a:t>UNIX</a:t>
            </a:r>
            <a:r>
              <a:rPr lang="zh-CN" altLang="en-US" b="0" i="0" u="none" strike="noStrike" baseline="0" smtClean="0">
                <a:latin typeface="Times New Roman"/>
              </a:rPr>
              <a:t>内核只会选择其中的一个接口进行广播。当一个主机有多个网卡时，这就会成为一个问题。</a:t>
            </a:r>
          </a:p>
          <a:p>
            <a:pPr marR="0" lvl="0" rtl="0"/>
            <a:r>
              <a:rPr lang="zh-CN" altLang="en-US" b="0" i="0" u="none" strike="noStrike" baseline="0" smtClean="0">
                <a:latin typeface="Times New Roman"/>
              </a:rPr>
              <a:t>如果必须向每个网络接口广播，程序在广播之前应执行下面的步骤。</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）确定下一个或第一个接口名字。</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）确定接口的广播地址。</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）使用这个广播地址进行广播。</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）对于系统中其余的活动网络接口重复执行步骤（</a:t>
            </a:r>
            <a:r>
              <a:rPr lang="en-US" altLang="zh-CN" b="0" i="0" u="none" strike="noStrike" baseline="0" smtClean="0">
                <a:latin typeface="Times New Roman"/>
              </a:rPr>
              <a:t>1</a:t>
            </a:r>
            <a:r>
              <a:rPr lang="zh-CN" altLang="en-US" b="0" i="0" u="none" strike="noStrike" baseline="0" smtClean="0">
                <a:latin typeface="Times New Roman"/>
              </a:rPr>
              <a:t>）～步骤（</a:t>
            </a:r>
            <a:r>
              <a:rPr lang="en-US" altLang="zh-CN" b="0" i="0" u="none" strike="noStrike" baseline="0" smtClean="0">
                <a:latin typeface="Times New Roman"/>
              </a:rPr>
              <a:t>3</a:t>
            </a:r>
            <a:r>
              <a:rPr lang="zh-CN" altLang="en-US" b="0" i="0" u="none" strike="noStrike" baseline="0" smtClean="0">
                <a:latin typeface="Times New Roman"/>
              </a:rPr>
              <a:t>）。</a:t>
            </a:r>
          </a:p>
        </p:txBody>
      </p:sp>
    </p:spTree>
    <p:extLst>
      <p:ext uri="{BB962C8B-B14F-4D97-AF65-F5344CB8AC3E}">
        <p14:creationId xmlns:p14="http://schemas.microsoft.com/office/powerpoint/2010/main" val="99066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11.2.2  </a:t>
            </a:r>
            <a:r>
              <a:rPr lang="zh-CN" altLang="en-US" b="0" i="0" u="none" strike="noStrike" kern="1800" baseline="0" smtClean="0">
                <a:latin typeface="Times New Roman"/>
                <a:ea typeface="黑体"/>
              </a:rPr>
              <a:t>广播与单播的比较</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广播和单播的处理过程是不同的，单播的数据只是收发数据的特定主机进行处理，而广播的数据是整个局域网都进行处理。</a:t>
            </a:r>
          </a:p>
        </p:txBody>
      </p:sp>
      <p:pic>
        <p:nvPicPr>
          <p:cNvPr id="2050" name="Picture 2" descr="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5915" y="2727027"/>
            <a:ext cx="52165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84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11.2.3  </a:t>
            </a:r>
            <a:r>
              <a:rPr lang="zh-CN" altLang="en-US" b="0" i="0" u="none" strike="noStrike" kern="1800" baseline="0" smtClean="0">
                <a:latin typeface="Times New Roman"/>
                <a:ea typeface="黑体"/>
              </a:rPr>
              <a:t>广播的示例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本节中是一个服务器地址发现的代码，假设服务器为</a:t>
            </a:r>
            <a:r>
              <a:rPr lang="en-US" altLang="zh-CN" b="0" i="0" u="none" strike="noStrike" baseline="0" smtClean="0">
                <a:latin typeface="Times New Roman"/>
              </a:rPr>
              <a:t>A</a:t>
            </a:r>
            <a:r>
              <a:rPr lang="zh-CN" altLang="en-US" b="0" i="0" u="none" strike="noStrike" baseline="0" smtClean="0">
                <a:latin typeface="Times New Roman"/>
              </a:rPr>
              <a:t>，客户端为</a:t>
            </a:r>
            <a:r>
              <a:rPr lang="en-US" altLang="zh-CN" b="0" i="0" u="none" strike="noStrike" baseline="0" smtClean="0">
                <a:latin typeface="Times New Roman"/>
              </a:rPr>
              <a:t>B</a:t>
            </a:r>
            <a:r>
              <a:rPr lang="zh-CN" altLang="en-US" b="0" i="0" u="none" strike="noStrike" baseline="0" smtClean="0">
                <a:latin typeface="Times New Roman"/>
              </a:rPr>
              <a:t>。客户端在某个局域网启动的时候，不知道本局域网内是否有适合的服务器存在，它会使用广播在本局域网内发送特定协议的请求，如果有服务器响应了这种请求，则使用响应请求的</a:t>
            </a:r>
            <a:r>
              <a:rPr lang="en-US" altLang="zh-CN" b="0" i="0" u="none" strike="noStrike" baseline="0" smtClean="0">
                <a:latin typeface="Times New Roman"/>
              </a:rPr>
              <a:t>IP</a:t>
            </a:r>
            <a:r>
              <a:rPr lang="zh-CN" altLang="en-US" b="0" i="0" u="none" strike="noStrike" baseline="0" smtClean="0">
                <a:latin typeface="Times New Roman"/>
              </a:rPr>
              <a:t>地址进行连接，这是一种服务器</a:t>
            </a:r>
            <a:r>
              <a:rPr lang="en-US" altLang="zh-CN" b="0" i="0" u="none" strike="noStrike" baseline="0" smtClean="0">
                <a:latin typeface="Times New Roman"/>
              </a:rPr>
              <a:t>/</a:t>
            </a:r>
            <a:r>
              <a:rPr lang="zh-CN" altLang="en-US" b="0" i="0" u="none" strike="noStrike" baseline="0" smtClean="0">
                <a:latin typeface="Times New Roman"/>
              </a:rPr>
              <a:t>客户端自动发现的常用方法</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．广播</a:t>
            </a:r>
            <a:r>
              <a:rPr lang="zh-CN" altLang="en-US">
                <a:latin typeface="Times New Roman"/>
              </a:rPr>
              <a:t>例子</a:t>
            </a:r>
            <a:r>
              <a:rPr lang="zh-CN" altLang="en-US" smtClean="0">
                <a:latin typeface="Times New Roman"/>
              </a:rPr>
              <a:t>简介</a:t>
            </a:r>
            <a:endParaRPr lang="en-US" altLang="zh-CN" smtClean="0">
              <a:latin typeface="Times New Roman"/>
            </a:endParaRPr>
          </a:p>
          <a:p>
            <a:pPr lvl="0"/>
            <a:r>
              <a:rPr lang="en-US" altLang="zh-CN"/>
              <a:t>2</a:t>
            </a:r>
            <a:r>
              <a:rPr lang="zh-CN" altLang="zh-CN"/>
              <a:t>．广播的服务器</a:t>
            </a:r>
            <a:r>
              <a:rPr lang="zh-CN" altLang="zh-CN"/>
              <a:t>端</a:t>
            </a:r>
            <a:r>
              <a:rPr lang="zh-CN" altLang="zh-CN" smtClean="0"/>
              <a:t>代码</a:t>
            </a:r>
            <a:endParaRPr lang="en-US" altLang="zh-CN" smtClean="0"/>
          </a:p>
          <a:p>
            <a:pPr lvl="0"/>
            <a:r>
              <a:rPr lang="en-US" altLang="zh-CN"/>
              <a:t>3</a:t>
            </a:r>
            <a:r>
              <a:rPr lang="zh-CN" altLang="zh-CN"/>
              <a:t>．广播的客户端代码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73485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．广播例子简介</a:t>
            </a:r>
          </a:p>
        </p:txBody>
      </p:sp>
      <p:pic>
        <p:nvPicPr>
          <p:cNvPr id="3074" name="Picture 2" descr="1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29107"/>
            <a:ext cx="4250316" cy="656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597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．广播的服务器端代码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服务器等待客户端向某个端口发送数据，如果数据的格式正确，则服务器会向客户端发送响应数据。</a:t>
            </a:r>
          </a:p>
        </p:txBody>
      </p:sp>
    </p:spTree>
    <p:extLst>
      <p:ext uri="{BB962C8B-B14F-4D97-AF65-F5344CB8AC3E}">
        <p14:creationId xmlns:p14="http://schemas.microsoft.com/office/powerpoint/2010/main" val="251518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．广播的客户端代码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客户端向服务器端发送命令</a:t>
            </a:r>
            <a:r>
              <a:rPr lang="en-US" altLang="zh-CN" b="0" i="0" u="none" strike="noStrike" baseline="0" smtClean="0">
                <a:latin typeface="Times New Roman"/>
              </a:rPr>
              <a:t>IP_FOUND</a:t>
            </a:r>
            <a:r>
              <a:rPr lang="zh-CN" altLang="en-US" b="0" i="0" u="none" strike="noStrike" baseline="0" smtClean="0">
                <a:latin typeface="Times New Roman"/>
              </a:rPr>
              <a:t>，并等待服务器端的回复，如果有服务器回复，则向服务器发送</a:t>
            </a:r>
            <a:r>
              <a:rPr lang="en-US" altLang="zh-CN" b="0" i="0" u="none" strike="noStrike" baseline="0" smtClean="0">
                <a:latin typeface="Times New Roman"/>
              </a:rPr>
              <a:t>IP_FOUND_ACK</a:t>
            </a:r>
            <a:r>
              <a:rPr lang="zh-CN" altLang="en-US" b="0" i="0" u="none" strike="noStrike" baseline="0" smtClean="0">
                <a:latin typeface="Times New Roman"/>
              </a:rPr>
              <a:t>，否则发送</a:t>
            </a:r>
            <a:r>
              <a:rPr lang="en-US" altLang="zh-CN" b="0" i="0" u="none" strike="noStrike" baseline="0" smtClean="0">
                <a:latin typeface="Times New Roman"/>
              </a:rPr>
              <a:t>10</a:t>
            </a:r>
            <a:r>
              <a:rPr lang="zh-CN" altLang="en-US" b="0" i="0" u="none" strike="noStrike" baseline="0" smtClean="0">
                <a:latin typeface="Times New Roman"/>
              </a:rPr>
              <a:t>遍后退出。</a:t>
            </a:r>
          </a:p>
        </p:txBody>
      </p:sp>
    </p:spTree>
    <p:extLst>
      <p:ext uri="{BB962C8B-B14F-4D97-AF65-F5344CB8AC3E}">
        <p14:creationId xmlns:p14="http://schemas.microsoft.com/office/powerpoint/2010/main" val="303804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  </a:t>
            </a:r>
            <a:r>
              <a:rPr lang="zh-CN" altLang="en-US" b="0" i="0" u="none" strike="noStrike" kern="1800" baseline="0" smtClean="0">
                <a:latin typeface="Times New Roman"/>
                <a:ea typeface="黑体"/>
              </a:rPr>
              <a:t>多    播</a:t>
            </a:r>
          </a:p>
        </p:txBody>
      </p:sp>
      <p:sp>
        <p:nvSpPr>
          <p:cNvPr id="3" name="文本占位符 2"/>
          <p:cNvSpPr>
            <a:spLocks noGrp="1"/>
          </p:cNvSpPr>
          <p:nvPr>
            <p:ph type="body" idx="1"/>
          </p:nvPr>
        </p:nvSpPr>
        <p:spPr/>
        <p:txBody>
          <a:bodyPr/>
          <a:lstStyle/>
          <a:p>
            <a:r>
              <a:rPr lang="en-US" altLang="zh-CN"/>
              <a:t>11.3.1  </a:t>
            </a:r>
            <a:r>
              <a:rPr lang="zh-CN" altLang="en-US"/>
              <a:t>多播</a:t>
            </a:r>
            <a:r>
              <a:rPr lang="zh-CN" altLang="en-US"/>
              <a:t>的</a:t>
            </a:r>
            <a:r>
              <a:rPr lang="zh-CN" altLang="en-US" smtClean="0"/>
              <a:t>概念</a:t>
            </a:r>
            <a:endParaRPr lang="en-US" altLang="zh-CN" smtClean="0"/>
          </a:p>
          <a:p>
            <a:r>
              <a:rPr lang="en-US" altLang="zh-CN"/>
              <a:t>11.3.2  </a:t>
            </a:r>
            <a:r>
              <a:rPr lang="zh-CN" altLang="en-US"/>
              <a:t>广域网的</a:t>
            </a:r>
            <a:r>
              <a:rPr lang="zh-CN" altLang="en-US"/>
              <a:t>多</a:t>
            </a:r>
            <a:r>
              <a:rPr lang="zh-CN" altLang="en-US" smtClean="0"/>
              <a:t>播</a:t>
            </a:r>
            <a:endParaRPr lang="en-US" altLang="zh-CN" smtClean="0"/>
          </a:p>
          <a:p>
            <a:r>
              <a:rPr lang="en-US" altLang="zh-CN"/>
              <a:t>11.3.3  </a:t>
            </a:r>
            <a:r>
              <a:rPr lang="zh-CN" altLang="zh-CN"/>
              <a:t>多播</a:t>
            </a:r>
            <a:r>
              <a:rPr lang="zh-CN" altLang="zh-CN"/>
              <a:t>的</a:t>
            </a:r>
            <a:r>
              <a:rPr lang="zh-CN" altLang="zh-CN" smtClean="0"/>
              <a:t>编程</a:t>
            </a:r>
            <a:endParaRPr lang="en-US" altLang="zh-CN" smtClean="0"/>
          </a:p>
          <a:p>
            <a:r>
              <a:rPr lang="en-US" altLang="zh-CN"/>
              <a:t>11.3.4  </a:t>
            </a:r>
            <a:r>
              <a:rPr lang="zh-CN" altLang="en-US"/>
              <a:t>内核中的</a:t>
            </a:r>
            <a:r>
              <a:rPr lang="zh-CN" altLang="en-US"/>
              <a:t>多</a:t>
            </a:r>
            <a:r>
              <a:rPr lang="zh-CN" altLang="en-US" smtClean="0"/>
              <a:t>播</a:t>
            </a:r>
            <a:endParaRPr lang="en-US" altLang="zh-CN" smtClean="0"/>
          </a:p>
          <a:p>
            <a:r>
              <a:rPr lang="en-US" altLang="zh-CN"/>
              <a:t>11.3.5  </a:t>
            </a:r>
            <a:r>
              <a:rPr lang="zh-CN" altLang="zh-CN"/>
              <a:t>一个多播例子的</a:t>
            </a:r>
            <a:r>
              <a:rPr lang="zh-CN" altLang="zh-CN"/>
              <a:t>服务器</a:t>
            </a:r>
            <a:r>
              <a:rPr lang="zh-CN" altLang="zh-CN" smtClean="0"/>
              <a:t>端</a:t>
            </a:r>
            <a:endParaRPr lang="en-US" altLang="zh-CN" smtClean="0"/>
          </a:p>
          <a:p>
            <a:r>
              <a:rPr lang="en-US" altLang="zh-CN"/>
              <a:t>11.3.6  </a:t>
            </a:r>
            <a:r>
              <a:rPr lang="zh-CN" altLang="zh-CN"/>
              <a:t>一个多播例子的客户端</a:t>
            </a:r>
            <a:endParaRPr lang="zh-CN" altLang="en-US"/>
          </a:p>
        </p:txBody>
      </p:sp>
    </p:spTree>
    <p:extLst>
      <p:ext uri="{BB962C8B-B14F-4D97-AF65-F5344CB8AC3E}">
        <p14:creationId xmlns:p14="http://schemas.microsoft.com/office/powerpoint/2010/main" val="372360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11.3.1  </a:t>
            </a:r>
            <a:r>
              <a:rPr lang="zh-CN" altLang="en-US" b="0" i="0" u="none" strike="noStrike" kern="1800" baseline="0" smtClean="0">
                <a:latin typeface="Times New Roman"/>
                <a:ea typeface="黑体"/>
              </a:rPr>
              <a:t>多播的概念</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多播，也称为“组播”，将网络中同一业务类型主机进行了逻辑上的分组，进行数据收发的时候其数据仅仅在同一分组中进行，其他的主机没有加入此分组不能收发对应的数据。</a:t>
            </a:r>
          </a:p>
          <a:p>
            <a:pPr marR="0" lvl="0" rtl="0"/>
            <a:r>
              <a:rPr lang="zh-CN" altLang="en-US" b="0" i="0" u="none" strike="noStrike" baseline="0" smtClean="0">
                <a:latin typeface="Times New Roman"/>
              </a:rPr>
              <a:t>相对于传统的一对一的单播，多播具有如下的优点：</a:t>
            </a:r>
          </a:p>
          <a:p>
            <a:pPr marR="0" lvl="0" rtl="0">
              <a:buFont typeface="Wingdings" panose="05000000000000000000" pitchFamily="2" charset="2"/>
              <a:buChar char="ü"/>
            </a:pPr>
            <a:r>
              <a:rPr lang="zh-CN" altLang="en-US" b="0" i="0" u="none" strike="noStrike" baseline="0" smtClean="0">
                <a:latin typeface="Times New Roman"/>
              </a:rPr>
              <a:t>具有同种业务的主机加入同一数据流，共享同一通道，节省了带宽。</a:t>
            </a:r>
          </a:p>
          <a:p>
            <a:pPr marR="0" lvl="0" rtl="0">
              <a:buFont typeface="Wingdings" panose="05000000000000000000" pitchFamily="2" charset="2"/>
              <a:buChar char="ü"/>
            </a:pPr>
            <a:r>
              <a:rPr lang="zh-CN" altLang="en-US" b="0" i="0" u="none" strike="noStrike" baseline="0" smtClean="0">
                <a:latin typeface="Times New Roman"/>
              </a:rPr>
              <a:t>服务器的总带宽不受客户端带宽的限制。由于组播协议由接收者的需求来确定是否进行数据流的转发，所以服务器端的带宽是常量，与客户端的数量无关。</a:t>
            </a:r>
          </a:p>
          <a:p>
            <a:pPr marR="0" lvl="0" rtl="0">
              <a:buFont typeface="Wingdings" panose="05000000000000000000" pitchFamily="2" charset="2"/>
              <a:buChar char="ü"/>
            </a:pPr>
            <a:r>
              <a:rPr lang="zh-CN" altLang="en-US" b="0" i="0" u="none" strike="noStrike" baseline="0" smtClean="0">
                <a:latin typeface="Times New Roman"/>
              </a:rPr>
              <a:t>与单播一样，多播是允许在广域网即</a:t>
            </a:r>
            <a:r>
              <a:rPr lang="en-US" altLang="zh-CN" b="0" i="0" u="none" strike="noStrike" baseline="0" smtClean="0">
                <a:latin typeface="Times New Roman"/>
              </a:rPr>
              <a:t>Internet</a:t>
            </a:r>
            <a:r>
              <a:rPr lang="zh-CN" altLang="en-US" b="0" i="0" u="none" strike="noStrike" baseline="0" smtClean="0">
                <a:latin typeface="Times New Roman"/>
              </a:rPr>
              <a:t>上进行传输的，而广播仅仅在同一局域网上才能进行。</a:t>
            </a:r>
          </a:p>
          <a:p>
            <a:pPr marR="0" lvl="0" rtl="0"/>
            <a:r>
              <a:rPr lang="zh-CN" altLang="en-US" b="0" i="0" u="none" strike="noStrike" baseline="0" smtClean="0">
                <a:latin typeface="Times New Roman"/>
              </a:rPr>
              <a:t>多播的缺点：</a:t>
            </a:r>
          </a:p>
          <a:p>
            <a:pPr marR="0" lvl="0" rtl="0">
              <a:buFont typeface="Wingdings" panose="05000000000000000000" pitchFamily="2" charset="2"/>
              <a:buChar char="ü"/>
            </a:pPr>
            <a:r>
              <a:rPr lang="zh-CN" altLang="en-US" b="0" i="0" u="none" strike="noStrike" baseline="0" smtClean="0">
                <a:latin typeface="Times New Roman"/>
              </a:rPr>
              <a:t>多播与单播相比没有纠错机制，当发生错误的时候难以弥补，但是可以在应用层来实现此种功能。</a:t>
            </a:r>
          </a:p>
          <a:p>
            <a:pPr marR="0" lvl="0" rtl="0">
              <a:buFont typeface="Wingdings" panose="05000000000000000000" pitchFamily="2" charset="2"/>
              <a:buChar char="ü"/>
            </a:pPr>
            <a:r>
              <a:rPr lang="zh-CN" altLang="en-US" b="0" i="0" u="none" strike="noStrike" baseline="0" smtClean="0">
                <a:latin typeface="Times New Roman"/>
              </a:rPr>
              <a:t>多播的网络支持存在缺陷，需要路由器及网络协议栈的支持。</a:t>
            </a:r>
          </a:p>
        </p:txBody>
      </p:sp>
    </p:spTree>
    <p:extLst>
      <p:ext uri="{BB962C8B-B14F-4D97-AF65-F5344CB8AC3E}">
        <p14:creationId xmlns:p14="http://schemas.microsoft.com/office/powerpoint/2010/main" val="112082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11.3.2  </a:t>
            </a:r>
            <a:r>
              <a:rPr lang="zh-CN" altLang="en-US" b="0" i="0" u="none" strike="noStrike" kern="1800" baseline="0" smtClean="0">
                <a:latin typeface="Times New Roman"/>
                <a:ea typeface="黑体"/>
              </a:rPr>
              <a:t>广域网的多播</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多播的地址是特定的，</a:t>
            </a:r>
            <a:r>
              <a:rPr lang="en-US" altLang="zh-CN" b="0" i="0" u="none" strike="noStrike" baseline="0" smtClean="0">
                <a:latin typeface="Times New Roman"/>
              </a:rPr>
              <a:t>D</a:t>
            </a:r>
            <a:r>
              <a:rPr lang="zh-CN" altLang="en-US" b="0" i="0" u="none" strike="noStrike" baseline="0" smtClean="0">
                <a:latin typeface="Times New Roman"/>
              </a:rPr>
              <a:t>类地址用于多播。</a:t>
            </a:r>
            <a:r>
              <a:rPr lang="en-US" altLang="zh-CN" b="0" i="0" u="none" strike="noStrike" baseline="0" smtClean="0">
                <a:latin typeface="Times New Roman"/>
              </a:rPr>
              <a:t>D</a:t>
            </a:r>
            <a:r>
              <a:rPr lang="zh-CN" altLang="en-US" b="0" i="0" u="none" strike="noStrike" baseline="0" smtClean="0">
                <a:latin typeface="Times New Roman"/>
              </a:rPr>
              <a:t>类</a:t>
            </a:r>
            <a:r>
              <a:rPr lang="en-US" altLang="zh-CN" b="0" i="0" u="none" strike="noStrike" baseline="0" smtClean="0">
                <a:latin typeface="Times New Roman"/>
              </a:rPr>
              <a:t>IP</a:t>
            </a:r>
            <a:r>
              <a:rPr lang="zh-CN" altLang="en-US" b="0" i="0" u="none" strike="noStrike" baseline="0" smtClean="0">
                <a:latin typeface="Times New Roman"/>
              </a:rPr>
              <a:t>地址就是多播</a:t>
            </a:r>
            <a:r>
              <a:rPr lang="en-US" altLang="zh-CN" b="0" i="0" u="none" strike="noStrike" baseline="0" smtClean="0">
                <a:latin typeface="Times New Roman"/>
              </a:rPr>
              <a:t>IP</a:t>
            </a:r>
            <a:r>
              <a:rPr lang="zh-CN" altLang="en-US" b="0" i="0" u="none" strike="noStrike" baseline="0" smtClean="0">
                <a:latin typeface="Times New Roman"/>
              </a:rPr>
              <a:t>地址，即</a:t>
            </a:r>
            <a:r>
              <a:rPr lang="en-US" altLang="zh-CN" b="0" i="0" u="none" strike="noStrike" baseline="0" smtClean="0">
                <a:latin typeface="Times New Roman"/>
              </a:rPr>
              <a:t>224.0.0.0</a:t>
            </a:r>
            <a:r>
              <a:rPr lang="zh-CN" altLang="en-US" b="0" i="0" u="none" strike="noStrike" baseline="0" smtClean="0">
                <a:latin typeface="Times New Roman"/>
              </a:rPr>
              <a:t>至</a:t>
            </a:r>
            <a:r>
              <a:rPr lang="en-US" altLang="zh-CN" b="0" i="0" u="none" strike="noStrike" baseline="0" smtClean="0">
                <a:latin typeface="Times New Roman"/>
              </a:rPr>
              <a:t>239.255.255.255</a:t>
            </a:r>
            <a:r>
              <a:rPr lang="zh-CN" altLang="en-US" b="0" i="0" u="none" strike="noStrike" baseline="0" smtClean="0">
                <a:latin typeface="Times New Roman"/>
              </a:rPr>
              <a:t>之间的</a:t>
            </a:r>
            <a:r>
              <a:rPr lang="en-US" altLang="zh-CN" b="0" i="0" u="none" strike="noStrike" baseline="0" smtClean="0">
                <a:latin typeface="Times New Roman"/>
              </a:rPr>
              <a:t>IP</a:t>
            </a:r>
            <a:r>
              <a:rPr lang="zh-CN" altLang="en-US" b="0" i="0" u="none" strike="noStrike" baseline="0" smtClean="0">
                <a:latin typeface="Times New Roman"/>
              </a:rPr>
              <a:t>地址，并被划分为局部连接多播地址、预留多播地址和管理权限多播地址</a:t>
            </a:r>
            <a:r>
              <a:rPr lang="en-US" altLang="zh-CN" b="0" i="0" u="none" strike="noStrike" baseline="0" smtClean="0">
                <a:latin typeface="Times New Roman"/>
              </a:rPr>
              <a:t>3</a:t>
            </a:r>
            <a:r>
              <a:rPr lang="zh-CN" altLang="en-US" b="0" i="0" u="none" strike="noStrike" baseline="0" smtClean="0">
                <a:latin typeface="Times New Roman"/>
              </a:rPr>
              <a:t>类：</a:t>
            </a:r>
          </a:p>
          <a:p>
            <a:pPr marR="0" lvl="0" rtl="0"/>
            <a:r>
              <a:rPr lang="zh-CN" altLang="en-US" b="0" i="0" u="none" strike="noStrike" baseline="0" smtClean="0">
                <a:latin typeface="Times New Roman"/>
              </a:rPr>
              <a:t>局部多播地址：在</a:t>
            </a:r>
            <a:r>
              <a:rPr lang="en-US" altLang="zh-CN" b="0" i="0" u="none" strike="noStrike" baseline="0" smtClean="0">
                <a:latin typeface="Times New Roman"/>
              </a:rPr>
              <a:t>224.0.0.0</a:t>
            </a:r>
            <a:r>
              <a:rPr lang="zh-CN" altLang="en-US" b="0" i="0" u="none" strike="noStrike" baseline="0" smtClean="0">
                <a:latin typeface="Times New Roman"/>
              </a:rPr>
              <a:t>～</a:t>
            </a:r>
            <a:r>
              <a:rPr lang="en-US" altLang="zh-CN" b="0" i="0" u="none" strike="noStrike" baseline="0" smtClean="0">
                <a:latin typeface="Times New Roman"/>
              </a:rPr>
              <a:t>224.0.0.255</a:t>
            </a:r>
            <a:r>
              <a:rPr lang="zh-CN" altLang="en-US" b="0" i="0" u="none" strike="noStrike" baseline="0" smtClean="0">
                <a:latin typeface="Times New Roman"/>
              </a:rPr>
              <a:t>之间。</a:t>
            </a:r>
          </a:p>
          <a:p>
            <a:pPr marR="0" lvl="0" rtl="0"/>
            <a:r>
              <a:rPr lang="zh-CN" altLang="en-US" b="0" i="0" u="none" strike="noStrike" baseline="0" smtClean="0">
                <a:latin typeface="Times New Roman"/>
              </a:rPr>
              <a:t>预留多播地址：在</a:t>
            </a:r>
            <a:r>
              <a:rPr lang="en-US" altLang="zh-CN" b="0" i="0" u="none" strike="noStrike" baseline="0" smtClean="0">
                <a:latin typeface="Times New Roman"/>
              </a:rPr>
              <a:t>224.0.1.0</a:t>
            </a:r>
            <a:r>
              <a:rPr lang="zh-CN" altLang="en-US" b="0" i="0" u="none" strike="noStrike" baseline="0" smtClean="0">
                <a:latin typeface="Times New Roman"/>
              </a:rPr>
              <a:t>～</a:t>
            </a:r>
            <a:r>
              <a:rPr lang="en-US" altLang="zh-CN" b="0" i="0" u="none" strike="noStrike" baseline="0" smtClean="0">
                <a:latin typeface="Times New Roman"/>
              </a:rPr>
              <a:t>238.255.255.255</a:t>
            </a:r>
            <a:r>
              <a:rPr lang="zh-CN" altLang="en-US" b="0" i="0" u="none" strike="noStrike" baseline="0" smtClean="0">
                <a:latin typeface="Times New Roman"/>
              </a:rPr>
              <a:t>之间。</a:t>
            </a:r>
          </a:p>
          <a:p>
            <a:pPr marR="0" lvl="0" rtl="0"/>
            <a:r>
              <a:rPr lang="zh-CN" altLang="en-US" b="0" i="0" u="none" strike="noStrike" baseline="0" smtClean="0">
                <a:latin typeface="Times New Roman"/>
              </a:rPr>
              <a:t>管理权限多播地址：在</a:t>
            </a:r>
            <a:r>
              <a:rPr lang="en-US" altLang="zh-CN" b="0" i="0" u="none" strike="noStrike" baseline="0" smtClean="0">
                <a:latin typeface="Times New Roman"/>
              </a:rPr>
              <a:t>239.0.0.0</a:t>
            </a:r>
            <a:r>
              <a:rPr lang="zh-CN" altLang="en-US" b="0" i="0" u="none" strike="noStrike" baseline="0" smtClean="0">
                <a:latin typeface="Times New Roman"/>
              </a:rPr>
              <a:t>～</a:t>
            </a:r>
            <a:r>
              <a:rPr lang="en-US" altLang="zh-CN" b="0" i="0" u="none" strike="noStrike" baseline="0" smtClean="0">
                <a:latin typeface="Times New Roman"/>
              </a:rPr>
              <a:t>239.255.255.255</a:t>
            </a:r>
            <a:r>
              <a:rPr lang="zh-CN" altLang="en-US" b="0" i="0" u="none" strike="noStrike" baseline="0" smtClean="0">
                <a:latin typeface="Times New Roman"/>
              </a:rPr>
              <a:t>之间。</a:t>
            </a:r>
          </a:p>
        </p:txBody>
      </p:sp>
    </p:spTree>
    <p:extLst>
      <p:ext uri="{BB962C8B-B14F-4D97-AF65-F5344CB8AC3E}">
        <p14:creationId xmlns:p14="http://schemas.microsoft.com/office/powerpoint/2010/main" val="99712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11.3.3  </a:t>
            </a:r>
            <a:r>
              <a:rPr lang="zh-CN" altLang="en-US" b="0" i="0" u="none" strike="noStrike" kern="1800" baseline="0" smtClean="0">
                <a:latin typeface="Times New Roman"/>
                <a:ea typeface="黑体"/>
              </a:rPr>
              <a:t>多播的编程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多播的程序设计使用</a:t>
            </a:r>
            <a:r>
              <a:rPr lang="en-US" altLang="zh-CN" b="0" i="0" u="none" strike="noStrike" baseline="0" smtClean="0">
                <a:latin typeface="Times New Roman"/>
              </a:rPr>
              <a:t>setsockopt()</a:t>
            </a:r>
            <a:r>
              <a:rPr lang="zh-CN" altLang="en-US" b="0" i="0" u="none" strike="noStrike" baseline="0" smtClean="0">
                <a:latin typeface="Times New Roman"/>
              </a:rPr>
              <a:t>函数和</a:t>
            </a:r>
            <a:r>
              <a:rPr lang="en-US" altLang="zh-CN" b="0" i="0" u="none" strike="noStrike" baseline="0" smtClean="0">
                <a:latin typeface="Times New Roman"/>
              </a:rPr>
              <a:t>getsockopt()</a:t>
            </a:r>
            <a:r>
              <a:rPr lang="zh-CN" altLang="en-US" b="0" i="0" u="none" strike="noStrike" baseline="0" smtClean="0">
                <a:latin typeface="Times New Roman"/>
              </a:rPr>
              <a:t>函数来实现，多播的选项是</a:t>
            </a:r>
            <a:r>
              <a:rPr lang="en-US" altLang="zh-CN" b="0" i="0" u="none" strike="noStrike" baseline="0" smtClean="0">
                <a:latin typeface="Times New Roman"/>
              </a:rPr>
              <a:t>IP</a:t>
            </a:r>
            <a:r>
              <a:rPr lang="zh-CN" altLang="en-US" b="0" i="0" u="none" strike="noStrike" baseline="0" smtClean="0">
                <a:latin typeface="Times New Roman"/>
              </a:rPr>
              <a:t>层</a:t>
            </a:r>
            <a:r>
              <a:rPr lang="zh-CN" altLang="en-US" b="0" i="0" u="none" strike="noStrike" baseline="0" smtClean="0">
                <a:latin typeface="Times New Roman"/>
              </a:rPr>
              <a:t>的。</a:t>
            </a:r>
            <a:endParaRPr lang="en-US" altLang="zh-CN" b="0" i="0" u="none" strike="noStrike" baseline="0" smtClean="0">
              <a:latin typeface="Times New Roman"/>
            </a:endParaRPr>
          </a:p>
          <a:p>
            <a:pPr lvl="0"/>
            <a:r>
              <a:rPr lang="en-US" altLang="zh-CN"/>
              <a:t>1</a:t>
            </a:r>
            <a:r>
              <a:rPr lang="zh-CN" altLang="zh-CN"/>
              <a:t>．</a:t>
            </a:r>
            <a:r>
              <a:rPr lang="zh-CN" altLang="zh-CN"/>
              <a:t>选项</a:t>
            </a:r>
            <a:r>
              <a:rPr lang="en-US" altLang="zh-CN" smtClean="0"/>
              <a:t>IP_MULTICASE_TTL</a:t>
            </a:r>
          </a:p>
          <a:p>
            <a:pPr lvl="0"/>
            <a:r>
              <a:rPr lang="en-US" altLang="zh-CN"/>
              <a:t>2</a:t>
            </a:r>
            <a:r>
              <a:rPr lang="zh-CN" altLang="zh-CN"/>
              <a:t>．</a:t>
            </a:r>
            <a:r>
              <a:rPr lang="zh-CN" altLang="zh-CN"/>
              <a:t>选项</a:t>
            </a:r>
            <a:r>
              <a:rPr lang="en-US" altLang="zh-CN" smtClean="0"/>
              <a:t>IP_MULTICAST_IF</a:t>
            </a:r>
          </a:p>
          <a:p>
            <a:pPr lvl="0"/>
            <a:r>
              <a:rPr lang="en-US" altLang="zh-CN"/>
              <a:t>3</a:t>
            </a:r>
            <a:r>
              <a:rPr lang="zh-CN" altLang="zh-CN"/>
              <a:t>．选项</a:t>
            </a:r>
            <a:r>
              <a:rPr lang="en-US" altLang="zh-CN"/>
              <a:t>IP_ADD_MEMBERSHIP</a:t>
            </a:r>
            <a:r>
              <a:rPr lang="zh-CN" altLang="zh-CN"/>
              <a:t>和</a:t>
            </a:r>
            <a:r>
              <a:rPr lang="en-US" altLang="zh-CN" smtClean="0"/>
              <a:t>IP_DROP_MEMBERSHIP</a:t>
            </a:r>
          </a:p>
          <a:p>
            <a:pPr lvl="0"/>
            <a:r>
              <a:rPr lang="en-US" altLang="zh-CN"/>
              <a:t>4</a:t>
            </a:r>
            <a:r>
              <a:rPr lang="zh-CN" altLang="zh-CN"/>
              <a:t>．</a:t>
            </a:r>
            <a:r>
              <a:rPr lang="zh-CN" altLang="zh-CN"/>
              <a:t>选项</a:t>
            </a:r>
            <a:r>
              <a:rPr lang="en-US" altLang="zh-CN" smtClean="0"/>
              <a:t>IP_DROP_MEMBERSHIP</a:t>
            </a:r>
          </a:p>
          <a:p>
            <a:pPr lvl="0"/>
            <a:r>
              <a:rPr lang="en-US" altLang="zh-CN"/>
              <a:t>5</a:t>
            </a:r>
            <a:r>
              <a:rPr lang="zh-CN" altLang="zh-CN"/>
              <a:t>．多播程序设计的框架</a:t>
            </a:r>
            <a:endParaRPr lang="zh-CN" altLang="en-US" b="0" i="0" u="none" strike="noStrike" baseline="0" smtClean="0">
              <a:latin typeface="Times New Roman"/>
            </a:endParaRPr>
          </a:p>
        </p:txBody>
      </p:sp>
    </p:spTree>
    <p:extLst>
      <p:ext uri="{BB962C8B-B14F-4D97-AF65-F5344CB8AC3E}">
        <p14:creationId xmlns:p14="http://schemas.microsoft.com/office/powerpoint/2010/main" val="24478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  UNIX</a:t>
            </a:r>
            <a:r>
              <a:rPr lang="zh-CN" altLang="en-US" b="0" i="0" u="none" strike="noStrike" kern="1800" baseline="0" smtClean="0">
                <a:latin typeface="Times New Roman"/>
                <a:ea typeface="黑体"/>
              </a:rPr>
              <a:t>域函数</a:t>
            </a:r>
          </a:p>
        </p:txBody>
      </p:sp>
      <p:sp>
        <p:nvSpPr>
          <p:cNvPr id="3" name="文本占位符 2"/>
          <p:cNvSpPr>
            <a:spLocks noGrp="1"/>
          </p:cNvSpPr>
          <p:nvPr>
            <p:ph type="body" idx="1"/>
          </p:nvPr>
        </p:nvSpPr>
        <p:spPr/>
        <p:txBody>
          <a:bodyPr/>
          <a:lstStyle/>
          <a:p>
            <a:r>
              <a:rPr lang="en-US" altLang="zh-CN"/>
              <a:t>11.1.1  UNIX</a:t>
            </a:r>
            <a:r>
              <a:rPr lang="zh-CN" altLang="en-US"/>
              <a:t>域函数的</a:t>
            </a:r>
            <a:r>
              <a:rPr lang="zh-CN" altLang="en-US"/>
              <a:t>地址</a:t>
            </a:r>
            <a:r>
              <a:rPr lang="zh-CN" altLang="en-US" smtClean="0"/>
              <a:t>结构</a:t>
            </a:r>
            <a:endParaRPr lang="en-US" altLang="zh-CN" smtClean="0"/>
          </a:p>
          <a:p>
            <a:r>
              <a:rPr lang="en-US" altLang="zh-CN"/>
              <a:t>11.1.2  </a:t>
            </a:r>
            <a:r>
              <a:rPr lang="zh-CN" altLang="en-US"/>
              <a:t>套接</a:t>
            </a:r>
            <a:r>
              <a:rPr lang="zh-CN" altLang="en-US"/>
              <a:t>字</a:t>
            </a:r>
            <a:r>
              <a:rPr lang="zh-CN" altLang="en-US" smtClean="0"/>
              <a:t>函数</a:t>
            </a:r>
            <a:endParaRPr lang="en-US" altLang="zh-CN" smtClean="0"/>
          </a:p>
          <a:p>
            <a:r>
              <a:rPr lang="en-US" altLang="zh-CN"/>
              <a:t>11.1.3  </a:t>
            </a:r>
            <a:r>
              <a:rPr lang="zh-CN" altLang="en-US"/>
              <a:t>使用</a:t>
            </a:r>
            <a:r>
              <a:rPr lang="en-US" altLang="zh-CN"/>
              <a:t>UNIX</a:t>
            </a:r>
            <a:r>
              <a:rPr lang="zh-CN" altLang="en-US"/>
              <a:t>域函数进行套接</a:t>
            </a:r>
            <a:r>
              <a:rPr lang="zh-CN" altLang="en-US"/>
              <a:t>字</a:t>
            </a:r>
            <a:r>
              <a:rPr lang="zh-CN" altLang="en-US" smtClean="0"/>
              <a:t>编程</a:t>
            </a:r>
            <a:endParaRPr lang="en-US" altLang="zh-CN" smtClean="0"/>
          </a:p>
          <a:p>
            <a:r>
              <a:rPr lang="en-US" altLang="zh-CN"/>
              <a:t>11.1.4  </a:t>
            </a:r>
            <a:r>
              <a:rPr lang="zh-CN" altLang="en-US"/>
              <a:t>传递</a:t>
            </a:r>
            <a:r>
              <a:rPr lang="zh-CN" altLang="en-US"/>
              <a:t>文件</a:t>
            </a:r>
            <a:r>
              <a:rPr lang="zh-CN" altLang="en-US" smtClean="0"/>
              <a:t>描述符</a:t>
            </a:r>
            <a:endParaRPr lang="en-US" altLang="zh-CN" smtClean="0"/>
          </a:p>
          <a:p>
            <a:r>
              <a:rPr lang="en-US" altLang="zh-CN"/>
              <a:t>11.1.5  socketpair</a:t>
            </a:r>
            <a:r>
              <a:rPr lang="en-US" altLang="zh-CN"/>
              <a:t>()</a:t>
            </a:r>
            <a:r>
              <a:rPr lang="zh-CN" altLang="en-US" smtClean="0"/>
              <a:t>函数</a:t>
            </a:r>
            <a:endParaRPr lang="en-US" altLang="zh-CN" smtClean="0"/>
          </a:p>
          <a:p>
            <a:r>
              <a:rPr lang="en-US" altLang="zh-CN"/>
              <a:t>11.1.6  </a:t>
            </a:r>
            <a:r>
              <a:rPr lang="zh-CN" altLang="en-US"/>
              <a:t>传递文件描述符的例子</a:t>
            </a:r>
          </a:p>
        </p:txBody>
      </p:sp>
    </p:spTree>
    <p:extLst>
      <p:ext uri="{BB962C8B-B14F-4D97-AF65-F5344CB8AC3E}">
        <p14:creationId xmlns:p14="http://schemas.microsoft.com/office/powerpoint/2010/main" val="211988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IP_MULTICASE_TTL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IP_MULTICAST_TTL</a:t>
            </a:r>
            <a:r>
              <a:rPr lang="zh-CN" altLang="en-US" b="0" i="0" u="none" strike="noStrike" baseline="0" smtClean="0">
                <a:latin typeface="Times New Roman"/>
              </a:rPr>
              <a:t>允许设置超时</a:t>
            </a:r>
            <a:r>
              <a:rPr lang="en-US" altLang="zh-CN" b="0" i="0" u="none" strike="noStrike" baseline="0" smtClean="0">
                <a:latin typeface="Times New Roman"/>
              </a:rPr>
              <a:t>TTL</a:t>
            </a:r>
            <a:r>
              <a:rPr lang="zh-CN" altLang="en-US" b="0" i="0" u="none" strike="noStrike" baseline="0" smtClean="0">
                <a:latin typeface="Times New Roman"/>
              </a:rPr>
              <a:t>，范围为</a:t>
            </a:r>
            <a:r>
              <a:rPr lang="en-US" altLang="zh-CN" b="0" i="0" u="none" strike="noStrike" baseline="0" smtClean="0">
                <a:latin typeface="Times New Roman"/>
              </a:rPr>
              <a:t>0</a:t>
            </a:r>
            <a:r>
              <a:rPr lang="zh-CN" altLang="en-US" b="0" i="0" u="none" strike="noStrike" baseline="0" smtClean="0">
                <a:latin typeface="Times New Roman"/>
              </a:rPr>
              <a:t>～</a:t>
            </a:r>
            <a:r>
              <a:rPr lang="en-US" altLang="zh-CN" b="0" i="0" u="none" strike="noStrike" baseline="0" smtClean="0">
                <a:latin typeface="Times New Roman"/>
              </a:rPr>
              <a:t>255</a:t>
            </a:r>
            <a:r>
              <a:rPr lang="zh-CN" altLang="en-US" b="0" i="0" u="none" strike="noStrike" baseline="0" smtClean="0">
                <a:latin typeface="Times New Roman"/>
              </a:rPr>
              <a:t>之间的任何值，例如：</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unsigned char ttl=255; </a:t>
            </a:r>
          </a:p>
          <a:p>
            <a:pPr marR="0" lvl="0" rtl="0"/>
            <a:r>
              <a:rPr lang="en-US" altLang="zh-CN" b="0" i="0" u="none" strike="noStrike" baseline="0" smtClean="0">
                <a:latin typeface="Times New Roman"/>
              </a:rPr>
              <a:t>setsockopt(s,IPPROTO_IP,IP_MULTICAST_TTL,&amp;ttl,sizeof(ttl)); </a:t>
            </a:r>
            <a:endParaRPr lang="zh-CN" altLang="en-US" b="0" i="0" u="none" strike="noStrike" baseline="0" smtClean="0">
              <a:latin typeface="Times New Roman"/>
            </a:endParaRPr>
          </a:p>
        </p:txBody>
      </p:sp>
    </p:spTree>
    <p:extLst>
      <p:ext uri="{BB962C8B-B14F-4D97-AF65-F5344CB8AC3E}">
        <p14:creationId xmlns:p14="http://schemas.microsoft.com/office/powerpoint/2010/main" val="224955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IP_MULTICAST_IF</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IP_MULTICAST_IF</a:t>
            </a:r>
            <a:r>
              <a:rPr lang="zh-CN" altLang="en-US" b="0" i="0" u="none" strike="noStrike" baseline="0" smtClean="0">
                <a:latin typeface="Times New Roman"/>
              </a:rPr>
              <a:t>用于设置组播的默认网络接口，会从给定的网络接口发送，另一个网络接口会忽略此数据。例如：</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in_addr addr; </a:t>
            </a:r>
          </a:p>
          <a:p>
            <a:pPr marR="0" lvl="0" rtl="0"/>
            <a:r>
              <a:rPr lang="en-US" altLang="zh-CN" b="0" i="0" u="none" strike="noStrike" baseline="0" smtClean="0">
                <a:latin typeface="Times New Roman"/>
              </a:rPr>
              <a:t>setsockopt(s,IPPROTO_IP,IP_MULTICAST_IF,&amp;addr,sizeof(addr)); </a:t>
            </a:r>
            <a:endParaRPr lang="zh-CN" altLang="en-US" b="0" i="0" u="none" strike="noStrike" baseline="0" smtClean="0">
              <a:latin typeface="Times New Roman"/>
            </a:endParaRPr>
          </a:p>
        </p:txBody>
      </p:sp>
    </p:spTree>
    <p:extLst>
      <p:ext uri="{BB962C8B-B14F-4D97-AF65-F5344CB8AC3E}">
        <p14:creationId xmlns:p14="http://schemas.microsoft.com/office/powerpoint/2010/main" val="156768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IP_ADD_MEMBERSHIP</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IP_DROP_MEMBERSHIP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加入或者退出一个组播组，通过选项</a:t>
            </a:r>
            <a:r>
              <a:rPr lang="en-US" altLang="zh-CN" b="0" i="0" u="none" strike="noStrike" baseline="0" smtClean="0">
                <a:latin typeface="Times New Roman"/>
              </a:rPr>
              <a:t>IP_ADD_MEMBERSHIP</a:t>
            </a:r>
            <a:r>
              <a:rPr lang="zh-CN" altLang="en-US" b="0" i="0" u="none" strike="noStrike" baseline="0" smtClean="0">
                <a:latin typeface="Times New Roman"/>
              </a:rPr>
              <a:t>和</a:t>
            </a:r>
            <a:r>
              <a:rPr lang="en-US" altLang="zh-CN" b="0" i="0" u="none" strike="noStrike" baseline="0" smtClean="0">
                <a:latin typeface="Times New Roman"/>
              </a:rPr>
              <a:t>IP_DROP_MEMBERSHIP</a:t>
            </a:r>
            <a:r>
              <a:rPr lang="zh-CN" altLang="en-US" b="0" i="0" u="none" strike="noStrike" baseline="0" smtClean="0">
                <a:latin typeface="Times New Roman"/>
              </a:rPr>
              <a:t>，对一个结构</a:t>
            </a:r>
            <a:r>
              <a:rPr lang="en-US" altLang="zh-CN" b="0" i="0" u="none" strike="noStrike" baseline="0" smtClean="0">
                <a:latin typeface="Times New Roman"/>
              </a:rPr>
              <a:t>struct ip_mreq</a:t>
            </a:r>
            <a:r>
              <a:rPr lang="zh-CN" altLang="en-US" b="0" i="0" u="none" strike="noStrike" baseline="0" smtClean="0">
                <a:latin typeface="Times New Roman"/>
              </a:rPr>
              <a:t>类型的变量进行控制，</a:t>
            </a:r>
            <a:r>
              <a:rPr lang="en-US" altLang="zh-CN" b="0" i="0" u="none" strike="noStrike" baseline="0" smtClean="0">
                <a:latin typeface="Times New Roman"/>
              </a:rPr>
              <a:t>struct ip_mreq</a:t>
            </a:r>
            <a:r>
              <a:rPr lang="zh-CN" altLang="en-US" b="0" i="0" u="none" strike="noStrike" baseline="0" smtClean="0">
                <a:latin typeface="Times New Roman"/>
              </a:rPr>
              <a:t>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ip_mreq</a:t>
            </a:r>
            <a:r>
              <a:rPr lang="zh-CN" altLang="en-US" b="0" i="0" u="none" strike="noStrike" baseline="0" smtClean="0">
                <a:latin typeface="Times New Roman"/>
              </a:rPr>
              <a:t>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in_addr imn_multiaddr;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加入或者退出的广播组</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 </a:t>
            </a:r>
          </a:p>
          <a:p>
            <a:pPr marR="0" lvl="0" rtl="0"/>
            <a:r>
              <a:rPr lang="en-US" altLang="zh-CN" b="0" i="0" u="none" strike="noStrike" baseline="0" smtClean="0">
                <a:latin typeface="Times New Roman"/>
              </a:rPr>
              <a:t>      struct </a:t>
            </a:r>
            <a:r>
              <a:rPr lang="en-US" altLang="zh-CN" b="0" i="0" u="none" strike="noStrike" baseline="0" smtClean="0">
                <a:latin typeface="Times New Roman"/>
              </a:rPr>
              <a:t>in_addr imr_interface; </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加入或者退出的网络接口</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 </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50411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IP_DROP_MEMBERSHIP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IP_DROP_MEMBERSHIP</a:t>
            </a:r>
            <a:r>
              <a:rPr lang="zh-CN" altLang="en-US" b="0" i="0" u="none" strike="noStrike" baseline="0" smtClean="0">
                <a:latin typeface="Times New Roman"/>
              </a:rPr>
              <a:t>用于从一个广播组中退出。例如：</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ip_mreq mreq;</a:t>
            </a:r>
          </a:p>
          <a:p>
            <a:pPr marR="0" lvl="0" rtl="0"/>
            <a:r>
              <a:rPr lang="en-US" altLang="zh-CN" b="0" i="0" u="none" strike="noStrike" baseline="0" smtClean="0">
                <a:latin typeface="Times New Roman"/>
              </a:rPr>
              <a:t>setsockopt(s,IPPROTP_IP,IP_DROP_MEMBERSHIP,&amp;mreq,sizeof(sreq)); </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07427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．多播程序设计的框架</a:t>
            </a:r>
          </a:p>
        </p:txBody>
      </p:sp>
      <p:sp>
        <p:nvSpPr>
          <p:cNvPr id="3" name="文本占位符 2"/>
          <p:cNvSpPr>
            <a:spLocks noGrp="1"/>
          </p:cNvSpPr>
          <p:nvPr>
            <p:ph type="body" idx="1"/>
          </p:nvPr>
        </p:nvSpPr>
        <p:spPr>
          <a:xfrm>
            <a:off x="457200" y="1481328"/>
            <a:ext cx="5698976" cy="4525963"/>
          </a:xfrm>
        </p:spPr>
        <p:txBody>
          <a:bodyPr/>
          <a:lstStyle/>
          <a:p>
            <a:pPr marR="0" lvl="0" rtl="0"/>
            <a:r>
              <a:rPr lang="zh-CN" altLang="en-US" b="0" i="0" u="none" strike="noStrike" baseline="0" smtClean="0">
                <a:latin typeface="Times New Roman"/>
              </a:rPr>
              <a:t>要进行多播的编程，需要遵从一定的编程</a:t>
            </a:r>
            <a:r>
              <a:rPr lang="zh-CN" altLang="en-US" b="0" i="0" u="none" strike="noStrike" baseline="0" smtClean="0">
                <a:latin typeface="Times New Roman"/>
              </a:rPr>
              <a:t>框架。</a:t>
            </a:r>
            <a:endParaRPr lang="zh-CN" altLang="en-US" b="0" i="0" u="none" strike="noStrike" baseline="0" smtClean="0">
              <a:latin typeface="Times New Roman"/>
            </a:endParaRPr>
          </a:p>
        </p:txBody>
      </p:sp>
      <p:pic>
        <p:nvPicPr>
          <p:cNvPr id="4098" name="Picture 2" descr="1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379527"/>
            <a:ext cx="2407717" cy="608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023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11.3.4  </a:t>
            </a:r>
            <a:r>
              <a:rPr lang="zh-CN" altLang="en-US" b="0" i="0" u="none" strike="noStrike" kern="1800" baseline="0" smtClean="0">
                <a:latin typeface="Times New Roman"/>
                <a:ea typeface="黑体"/>
              </a:rPr>
              <a:t>内核中的多播</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内核中的多播是利用结构</a:t>
            </a:r>
            <a:r>
              <a:rPr lang="en-US" altLang="zh-CN" b="0" i="0" u="none" strike="noStrike" baseline="0" smtClean="0">
                <a:latin typeface="Times New Roman"/>
              </a:rPr>
              <a:t>struct ip_mc_socklist</a:t>
            </a:r>
            <a:r>
              <a:rPr lang="zh-CN" altLang="en-US" b="0" i="0" u="none" strike="noStrike" baseline="0" smtClean="0">
                <a:latin typeface="Times New Roman"/>
              </a:rPr>
              <a:t>来将多播的各个方面连接起来的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zh-CN" altLang="zh-CN"/>
              <a:t>结构</a:t>
            </a:r>
            <a:r>
              <a:rPr lang="en-US" altLang="zh-CN" smtClean="0"/>
              <a:t>ip_mc_socklist</a:t>
            </a:r>
          </a:p>
          <a:p>
            <a:pPr lvl="0"/>
            <a:r>
              <a:rPr lang="en-US" altLang="zh-CN"/>
              <a:t>2</a:t>
            </a:r>
            <a:r>
              <a:rPr lang="zh-CN" altLang="zh-CN"/>
              <a:t>．</a:t>
            </a:r>
            <a:r>
              <a:rPr lang="zh-CN" altLang="zh-CN"/>
              <a:t>结构</a:t>
            </a:r>
            <a:r>
              <a:rPr lang="en-US" altLang="zh-CN" smtClean="0"/>
              <a:t>ip_mreqn</a:t>
            </a:r>
          </a:p>
          <a:p>
            <a:pPr lvl="0"/>
            <a:r>
              <a:rPr lang="en-US" altLang="zh-CN"/>
              <a:t>3</a:t>
            </a:r>
            <a:r>
              <a:rPr lang="zh-CN" altLang="zh-CN"/>
              <a:t>．</a:t>
            </a:r>
            <a:r>
              <a:rPr lang="zh-CN" altLang="zh-CN"/>
              <a:t>结构</a:t>
            </a:r>
            <a:r>
              <a:rPr lang="en-US" altLang="zh-CN" smtClean="0"/>
              <a:t>ip_sf_socklist</a:t>
            </a:r>
          </a:p>
          <a:p>
            <a:pPr lvl="0"/>
            <a:r>
              <a:rPr lang="en-US" altLang="zh-CN"/>
              <a:t>4</a:t>
            </a:r>
            <a:r>
              <a:rPr lang="zh-CN" altLang="zh-CN"/>
              <a:t>．</a:t>
            </a:r>
            <a:r>
              <a:rPr lang="zh-CN" altLang="zh-CN"/>
              <a:t>选项</a:t>
            </a:r>
            <a:r>
              <a:rPr lang="en-US" altLang="zh-CN" smtClean="0"/>
              <a:t>IP_ADD_MEMBERSHIP</a:t>
            </a:r>
          </a:p>
          <a:p>
            <a:pPr lvl="0"/>
            <a:r>
              <a:rPr lang="en-US" altLang="zh-CN"/>
              <a:t>5</a:t>
            </a:r>
            <a:r>
              <a:rPr lang="zh-CN" altLang="zh-CN"/>
              <a:t>．选项</a:t>
            </a:r>
            <a:r>
              <a:rPr lang="en-US" altLang="zh-CN"/>
              <a:t>IP_DROP_MEMBERSHIP</a:t>
            </a:r>
            <a:endParaRPr lang="zh-CN" altLang="en-US" b="0" i="0" u="none" strike="noStrike" baseline="0" smtClean="0">
              <a:latin typeface="Times New Roman"/>
            </a:endParaRPr>
          </a:p>
        </p:txBody>
      </p:sp>
    </p:spTree>
    <p:extLst>
      <p:ext uri="{BB962C8B-B14F-4D97-AF65-F5344CB8AC3E}">
        <p14:creationId xmlns:p14="http://schemas.microsoft.com/office/powerpoint/2010/main" val="2974086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ip_mc_socklist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结构成员</a:t>
            </a:r>
            <a:r>
              <a:rPr lang="en-US" altLang="zh-CN" b="0" i="0" u="none" strike="noStrike" baseline="0" smtClean="0">
                <a:latin typeface="Times New Roman"/>
              </a:rPr>
              <a:t>mc_list</a:t>
            </a:r>
            <a:r>
              <a:rPr lang="zh-CN" altLang="en-US" b="0" i="0" u="none" strike="noStrike" baseline="0" smtClean="0">
                <a:latin typeface="Times New Roman"/>
              </a:rPr>
              <a:t>的原型为</a:t>
            </a:r>
            <a:r>
              <a:rPr lang="en-US" altLang="zh-CN" b="0" i="0" u="none" strike="noStrike" baseline="0" smtClean="0">
                <a:latin typeface="Times New Roman"/>
              </a:rPr>
              <a:t>struct</a:t>
            </a:r>
            <a:r>
              <a:rPr lang="zh-CN" altLang="en-US" b="0" i="0" u="none" strike="noStrike" baseline="0" smtClean="0">
                <a:latin typeface="Times New Roman"/>
              </a:rPr>
              <a:t> </a:t>
            </a:r>
            <a:r>
              <a:rPr lang="en-US" altLang="zh-CN" b="0" i="0" u="none" strike="noStrike" baseline="0" smtClean="0">
                <a:latin typeface="Times New Roman"/>
              </a:rPr>
              <a:t>ip_mc_socklist</a:t>
            </a:r>
            <a:r>
              <a:rPr lang="zh-CN" altLang="en-US" b="0" i="0" u="none" strike="noStrike" baseline="0" smtClean="0">
                <a:latin typeface="Times New Roman"/>
              </a:rPr>
              <a:t>，定义如下：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ip_mc_socklist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ip_mc_socklist</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next;</a:t>
            </a:r>
          </a:p>
          <a:p>
            <a:pPr marL="914400" lvl="3" indent="0">
              <a:buNone/>
            </a:pPr>
            <a:r>
              <a:rPr lang="en-US" altLang="zh-CN" sz="2700">
                <a:latin typeface="Times New Roman"/>
              </a:rPr>
              <a:t>struct ip_mreqn</a:t>
            </a:r>
            <a:r>
              <a:rPr lang="zh-CN" altLang="en-US" sz="2700">
                <a:latin typeface="Times New Roman"/>
              </a:rPr>
              <a:t>		</a:t>
            </a:r>
            <a:r>
              <a:rPr lang="en-US" altLang="zh-CN" sz="2700">
                <a:latin typeface="Times New Roman"/>
              </a:rPr>
              <a:t>multi;</a:t>
            </a:r>
          </a:p>
          <a:p>
            <a:pPr marR="0" lvl="0" rtl="0"/>
            <a:r>
              <a:rPr lang="en-US" altLang="zh-CN" b="0" i="0" u="none" strike="noStrike" baseline="0" smtClean="0">
                <a:latin typeface="Times New Roman"/>
              </a:rPr>
              <a:t>       unsigned </a:t>
            </a:r>
            <a:r>
              <a:rPr lang="en-US" altLang="zh-CN" b="0" i="0" u="none" strike="noStrike" baseline="0" smtClean="0">
                <a:latin typeface="Times New Roman"/>
              </a:rPr>
              <a:t>int</a:t>
            </a:r>
            <a:r>
              <a:rPr lang="zh-CN" altLang="en-US" b="0" i="0" u="none" strike="noStrike" baseline="0" smtClean="0">
                <a:latin typeface="Times New Roman"/>
              </a:rPr>
              <a:t>		</a:t>
            </a:r>
            <a:r>
              <a:rPr lang="en-US" altLang="zh-CN" b="0" i="0" u="none" strike="noStrike" baseline="0" smtClean="0">
                <a:latin typeface="Times New Roman"/>
              </a:rPr>
              <a:t>sfmode;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MCAST_{INCLUDE,EXCLUDE}</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ip_sf_socklist</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sflist;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8341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ip_mreqn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multi</a:t>
            </a:r>
            <a:r>
              <a:rPr lang="zh-CN" altLang="en-US" b="0" i="0" u="none" strike="noStrike" baseline="0" smtClean="0">
                <a:latin typeface="Times New Roman"/>
              </a:rPr>
              <a:t>成员的原型为结构</a:t>
            </a:r>
            <a:r>
              <a:rPr lang="en-US" altLang="zh-CN" b="0" i="0" u="none" strike="noStrike" baseline="0" smtClean="0">
                <a:latin typeface="Times New Roman"/>
              </a:rPr>
              <a:t>struct ip_mreqn</a:t>
            </a:r>
            <a:r>
              <a:rPr lang="zh-CN" altLang="en-US" b="0" i="0" u="none" strike="noStrike" baseline="0" smtClean="0">
                <a:latin typeface="Times New Roman"/>
              </a:rPr>
              <a:t>，定义如下：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ip_mreqn</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in_addr</a:t>
            </a:r>
            <a:r>
              <a:rPr lang="zh-CN" altLang="en-US" b="0" i="0" u="none" strike="noStrike" baseline="0" smtClean="0">
                <a:latin typeface="Times New Roman"/>
              </a:rPr>
              <a:t> </a:t>
            </a:r>
            <a:r>
              <a:rPr lang="en-US" altLang="zh-CN" b="0" i="0" u="none" strike="noStrike" baseline="0" smtClean="0">
                <a:latin typeface="Times New Roman"/>
              </a:rPr>
              <a:t>imr_multiaddr;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多播组的</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in_addr</a:t>
            </a:r>
            <a:r>
              <a:rPr lang="zh-CN" altLang="en-US" b="0" i="0" u="none" strike="noStrike" baseline="0" smtClean="0">
                <a:latin typeface="Times New Roman"/>
              </a:rPr>
              <a:t> </a:t>
            </a:r>
            <a:r>
              <a:rPr lang="en-US" altLang="zh-CN" b="0" i="0" u="none" strike="noStrike" baseline="0" smtClean="0">
                <a:latin typeface="Times New Roman"/>
              </a:rPr>
              <a:t>imr_address;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本地址网络接口的</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a:t>
            </a:r>
            <a:r>
              <a:rPr lang="zh-CN" altLang="en-US" b="0" i="0" u="none" strike="noStrike" baseline="0" smtClean="0">
                <a:latin typeface="Times New Roman"/>
              </a:rPr>
              <a:t> </a:t>
            </a:r>
            <a:r>
              <a:rPr lang="en-US" altLang="zh-CN" b="0" i="0" u="none" strike="noStrike" baseline="0" smtClean="0">
                <a:latin typeface="Times New Roman"/>
              </a:rPr>
              <a:t>imr_ifindex;		</a:t>
            </a:r>
            <a:r>
              <a:rPr lang="en-US" altLang="zh-CN" b="0" i="0" u="none" strike="noStrike"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网络接口序号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91961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ip_sf_socklist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成员</a:t>
            </a:r>
            <a:r>
              <a:rPr lang="en-US" altLang="zh-CN" b="0" i="0" u="none" strike="noStrike" baseline="0" smtClean="0">
                <a:latin typeface="Times New Roman"/>
              </a:rPr>
              <a:t>sflist</a:t>
            </a:r>
            <a:r>
              <a:rPr lang="zh-CN" altLang="en-US" b="0" i="0" u="none" strike="noStrike" baseline="0" smtClean="0">
                <a:latin typeface="Times New Roman"/>
              </a:rPr>
              <a:t>的原型为结构</a:t>
            </a:r>
            <a:r>
              <a:rPr lang="en-US" altLang="zh-CN" b="0" i="0" u="none" strike="noStrike" baseline="0" smtClean="0">
                <a:latin typeface="Times New Roman"/>
              </a:rPr>
              <a:t>struct ip_sf_socklist</a:t>
            </a:r>
            <a:r>
              <a:rPr lang="zh-CN" altLang="en-US" b="0" i="0" u="none" strike="noStrike" baseline="0" smtClean="0">
                <a:latin typeface="Times New Roman"/>
              </a:rPr>
              <a:t>，定义如下：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ip_sf_socklist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unsigned int sl_max;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当前</a:t>
            </a:r>
            <a:r>
              <a:rPr lang="en-US" altLang="zh-CN" b="0" i="0" u="none" strike="noStrike" baseline="0" smtClean="0">
                <a:latin typeface="Times New Roman"/>
              </a:rPr>
              <a:t>sl_addr</a:t>
            </a:r>
            <a:r>
              <a:rPr lang="zh-CN" altLang="en-US" b="0" i="0" u="none" strike="noStrike" baseline="0" smtClean="0">
                <a:latin typeface="Times New Roman"/>
              </a:rPr>
              <a:t>数组的最大可容纳量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unsigned int sl_count;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源地址列表中源地址的数量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__u32  </a:t>
            </a:r>
            <a:r>
              <a:rPr lang="en-US" altLang="zh-CN" b="0" i="0" u="none" strike="noStrike" baseline="0" smtClean="0">
                <a:latin typeface="Times New Roman"/>
              </a:rPr>
              <a:t>sl_addr[0</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源地址列表</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91934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IP_ADD_MEMBERSHIP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a:xfrm>
            <a:off x="457200" y="1481328"/>
            <a:ext cx="3344167" cy="4914809"/>
          </a:xfrm>
        </p:spPr>
        <p:txBody>
          <a:bodyPr>
            <a:normAutofit fontScale="92500" lnSpcReduction="10000"/>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IP_ADD_MEMBERSHIP</a:t>
            </a:r>
            <a:r>
              <a:rPr lang="zh-CN" altLang="en-US" b="0" i="0" u="none" strike="noStrike" baseline="0" smtClean="0">
                <a:latin typeface="Times New Roman"/>
              </a:rPr>
              <a:t>用于把一个本地的</a:t>
            </a:r>
            <a:r>
              <a:rPr lang="en-US" altLang="zh-CN" b="0" i="0" u="none" strike="noStrike" baseline="0" smtClean="0">
                <a:latin typeface="Times New Roman"/>
              </a:rPr>
              <a:t>IP</a:t>
            </a:r>
            <a:r>
              <a:rPr lang="zh-CN" altLang="en-US" b="0" i="0" u="none" strike="noStrike" baseline="0" smtClean="0">
                <a:latin typeface="Times New Roman"/>
              </a:rPr>
              <a:t>地址加入到一个多播组。在应用层调用函数</a:t>
            </a:r>
            <a:r>
              <a:rPr lang="en-US" altLang="zh-CN" b="0" i="0" u="none" strike="noStrike" baseline="0" smtClean="0">
                <a:latin typeface="Times New Roman"/>
              </a:rPr>
              <a:t>setsockopt()</a:t>
            </a:r>
            <a:r>
              <a:rPr lang="zh-CN" altLang="en-US" b="0" i="0" u="none" strike="noStrike" baseline="0" smtClean="0">
                <a:latin typeface="Times New Roman"/>
              </a:rPr>
              <a:t>函数的选项</a:t>
            </a:r>
            <a:r>
              <a:rPr lang="en-US" altLang="zh-CN" b="0" i="0" u="none" strike="noStrike" baseline="0" smtClean="0">
                <a:latin typeface="Times New Roman"/>
              </a:rPr>
              <a:t>IP_ADD_MEMBERSHIP</a:t>
            </a:r>
            <a:r>
              <a:rPr lang="zh-CN" altLang="en-US" b="0" i="0" u="none" strike="noStrike" baseline="0" smtClean="0">
                <a:latin typeface="Times New Roman"/>
              </a:rPr>
              <a:t>后，内核的处理过程如下，主要调用了函数</a:t>
            </a:r>
            <a:r>
              <a:rPr lang="en-US" altLang="zh-CN" b="0" i="0" u="none" strike="noStrike" baseline="0" smtClean="0">
                <a:latin typeface="Times New Roman"/>
              </a:rPr>
              <a:t>ip_mc_join_group()</a:t>
            </a:r>
            <a:r>
              <a:rPr lang="zh-CN" altLang="en-US" b="0" i="0" u="none" strike="noStrike" baseline="0" smtClean="0">
                <a:latin typeface="Times New Roman"/>
              </a:rPr>
              <a:t>。</a:t>
            </a:r>
          </a:p>
        </p:txBody>
      </p:sp>
      <p:pic>
        <p:nvPicPr>
          <p:cNvPr id="5122" name="Picture 2" descr="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367" y="836712"/>
            <a:ext cx="5091113"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566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11.1.1  UNIX</a:t>
            </a:r>
            <a:r>
              <a:rPr lang="zh-CN" altLang="en-US" b="0" i="0" u="none" strike="noStrike" kern="1800" baseline="0" smtClean="0">
                <a:latin typeface="Times New Roman"/>
                <a:ea typeface="黑体"/>
              </a:rPr>
              <a:t>域函数的地址结构</a:t>
            </a: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rPr>
              <a:t>UNIX</a:t>
            </a:r>
            <a:r>
              <a:rPr lang="zh-CN" altLang="en-US" b="0" i="0" u="none" strike="noStrike" baseline="0" smtClean="0">
                <a:latin typeface="Times New Roman"/>
              </a:rPr>
              <a:t>域的地址结构在文件</a:t>
            </a:r>
            <a:r>
              <a:rPr lang="en-US" altLang="zh-CN" b="0" i="0" u="none" strike="noStrike" baseline="0" smtClean="0">
                <a:latin typeface="Times New Roman"/>
              </a:rPr>
              <a:t>&lt;sys/un.h&gt;</a:t>
            </a:r>
            <a:r>
              <a:rPr lang="zh-CN" altLang="en-US" b="0" i="0" u="none" strike="noStrike" baseline="0" smtClean="0">
                <a:latin typeface="Times New Roman"/>
              </a:rPr>
              <a:t>中定义，结构的原型如下：</a:t>
            </a:r>
          </a:p>
          <a:p>
            <a:pPr marR="0" lvl="0" rtl="0"/>
            <a:r>
              <a:rPr lang="en-US" altLang="zh-CN" b="0" i="0" u="none" strike="noStrike" baseline="0" smtClean="0">
                <a:latin typeface="Times New Roman"/>
              </a:rPr>
              <a:t>#</a:t>
            </a:r>
            <a:r>
              <a:rPr lang="en-US" altLang="zh-CN" b="0" i="0" u="none" strike="noStrike" baseline="0" smtClean="0">
                <a:latin typeface="Times New Roman"/>
              </a:rPr>
              <a:t>define UNIX_PATH_MAX</a:t>
            </a:r>
            <a:r>
              <a:rPr lang="zh-CN" altLang="en-US" b="0" i="0" u="none" strike="noStrike" baseline="0" smtClean="0">
                <a:latin typeface="Times New Roman"/>
              </a:rPr>
              <a:t>	</a:t>
            </a:r>
            <a:r>
              <a:rPr lang="en-US" altLang="zh-CN" b="0" i="0" u="none" strike="noStrike" baseline="0" smtClean="0">
                <a:latin typeface="Times New Roman"/>
              </a:rPr>
              <a:t>108</a:t>
            </a:r>
          </a:p>
          <a:p>
            <a:pPr marR="0" lvl="0" rtl="0"/>
            <a:r>
              <a:rPr lang="en-US" altLang="zh-CN" b="0" i="0" u="none" strike="noStrike" baseline="0" smtClean="0">
                <a:latin typeface="Times New Roman"/>
              </a:rPr>
              <a:t>struct sockaddr_un {</a:t>
            </a:r>
          </a:p>
          <a:p>
            <a:pPr marR="0" lvl="0" rtl="0"/>
            <a:r>
              <a:rPr lang="en-US" altLang="zh-CN" b="0" i="0" u="none" strike="noStrike" baseline="0" smtClean="0">
                <a:latin typeface="Times New Roman"/>
              </a:rPr>
              <a:t>    sa_family_t </a:t>
            </a:r>
            <a:r>
              <a:rPr lang="en-US" altLang="zh-CN" b="0" i="0" u="none" strike="noStrike" baseline="0" smtClean="0">
                <a:latin typeface="Times New Roman"/>
              </a:rPr>
              <a:t>sun_family;</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AF_UNIX</a:t>
            </a:r>
            <a:r>
              <a:rPr lang="zh-CN" altLang="en-US" b="0" i="0" u="none" strike="noStrike" baseline="0" smtClean="0">
                <a:latin typeface="Times New Roman"/>
              </a:rPr>
              <a:t>协议族名称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en-US" altLang="zh-CN" b="0" i="0" u="none" strike="noStrike" baseline="0" smtClean="0">
                <a:latin typeface="Times New Roman"/>
              </a:rPr>
              <a:t>sun_path[UNIX_PATH_MAX];</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路径名</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结构</a:t>
            </a:r>
            <a:r>
              <a:rPr lang="en-US" altLang="zh-CN" b="0" i="0" u="none" strike="noStrike" baseline="0" smtClean="0">
                <a:latin typeface="Times New Roman"/>
              </a:rPr>
              <a:t>sockaddr_un</a:t>
            </a:r>
            <a:r>
              <a:rPr lang="zh-CN" altLang="en-US" b="0" i="0" u="none" strike="noStrike" baseline="0" smtClean="0">
                <a:latin typeface="Times New Roman"/>
              </a:rPr>
              <a:t>的长度使用宏</a:t>
            </a:r>
            <a:r>
              <a:rPr lang="en-US" altLang="zh-CN" b="0" i="0" u="none" strike="noStrike" baseline="0" smtClean="0">
                <a:latin typeface="Times New Roman"/>
              </a:rPr>
              <a:t>SUN_LEN</a:t>
            </a:r>
            <a:r>
              <a:rPr lang="zh-CN" altLang="en-US" b="0" i="0" u="none" strike="noStrike" baseline="0" smtClean="0">
                <a:latin typeface="Times New Roman"/>
              </a:rPr>
              <a:t>定义，默认大小为</a:t>
            </a:r>
            <a:r>
              <a:rPr lang="en-US" altLang="zh-CN" b="0" i="0" u="none" strike="noStrike" baseline="0" smtClean="0">
                <a:latin typeface="Times New Roman"/>
              </a:rPr>
              <a:t>108</a:t>
            </a:r>
            <a:r>
              <a:rPr lang="zh-CN" altLang="en-US" b="0" i="0" u="none" strike="noStrike" baseline="0" smtClean="0">
                <a:latin typeface="Times New Roman"/>
              </a:rPr>
              <a:t>，</a:t>
            </a:r>
            <a:r>
              <a:rPr lang="en-US" altLang="zh-CN" b="0" i="0" u="none" strike="noStrike" baseline="0" smtClean="0">
                <a:latin typeface="Times New Roman"/>
              </a:rPr>
              <a:t>SUN_LEN</a:t>
            </a:r>
            <a:r>
              <a:rPr lang="zh-CN" altLang="en-US" b="0" i="0" u="none" strike="noStrike" baseline="0" smtClean="0">
                <a:latin typeface="Times New Roman"/>
              </a:rPr>
              <a:t>宏的定义如下</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a:t>
            </a:r>
            <a:r>
              <a:rPr lang="en-US" altLang="zh-CN" b="0" i="0" u="none" strike="noStrike" baseline="0" smtClean="0">
                <a:latin typeface="Times New Roman"/>
              </a:rPr>
              <a:t>define SUN_LEN(ptr) ((size_t) (((struct sockaddr_un</a:t>
            </a:r>
            <a:r>
              <a:rPr lang="zh-CN" altLang="en-US" b="0" i="0" u="none" strike="noStrike" baseline="-25000" smtClean="0">
                <a:latin typeface="Times New Roman"/>
              </a:rPr>
              <a:t>*</a:t>
            </a:r>
            <a:r>
              <a:rPr lang="en-US" altLang="zh-CN" b="0" i="0" u="none" strike="noStrike" baseline="0" smtClean="0">
                <a:latin typeface="Times New Roman"/>
              </a:rPr>
              <a:t>) 0)-&gt;sun_path</a:t>
            </a:r>
            <a:r>
              <a:rPr lang="en-US" altLang="zh-CN" b="0" i="0" u="none" strike="noStrike" baseline="0" smtClean="0">
                <a:latin typeface="Times New Roman"/>
              </a:rPr>
              <a:t>)+ </a:t>
            </a:r>
            <a:r>
              <a:rPr lang="en-US" altLang="zh-CN" b="0" i="0" u="none" strike="noStrike" baseline="0" smtClean="0">
                <a:latin typeface="Times New Roman"/>
              </a:rPr>
              <a:t>strlen ((ptr)-&gt;sun_path))</a:t>
            </a:r>
            <a:endParaRPr lang="zh-CN" altLang="en-US" b="0" i="0" u="none" strike="noStrike" baseline="0" smtClean="0">
              <a:latin typeface="Times New Roman"/>
            </a:endParaRPr>
          </a:p>
        </p:txBody>
      </p:sp>
    </p:spTree>
    <p:extLst>
      <p:ext uri="{BB962C8B-B14F-4D97-AF65-F5344CB8AC3E}">
        <p14:creationId xmlns:p14="http://schemas.microsoft.com/office/powerpoint/2010/main" val="2457676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IP_DROP_MEMBERSHIP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a:xfrm>
            <a:off x="251520" y="1481328"/>
            <a:ext cx="3600399" cy="5188032"/>
          </a:xfrm>
        </p:spPr>
        <p:txBody>
          <a:bodyPr>
            <a:normAutofit/>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IP_DROP_MEMBERSHIP</a:t>
            </a:r>
            <a:r>
              <a:rPr lang="zh-CN" altLang="en-US" b="0" i="0" u="none" strike="noStrike" baseline="0" smtClean="0">
                <a:latin typeface="Times New Roman"/>
              </a:rPr>
              <a:t>用于把一个本地的</a:t>
            </a:r>
            <a:r>
              <a:rPr lang="en-US" altLang="zh-CN" b="0" i="0" u="none" strike="noStrike" baseline="0" smtClean="0">
                <a:latin typeface="Times New Roman"/>
              </a:rPr>
              <a:t>IP</a:t>
            </a:r>
            <a:r>
              <a:rPr lang="zh-CN" altLang="en-US" b="0" i="0" u="none" strike="noStrike" baseline="0" smtClean="0">
                <a:latin typeface="Times New Roman"/>
              </a:rPr>
              <a:t>地址从一个多播组中取出，在应用层调用</a:t>
            </a:r>
            <a:r>
              <a:rPr lang="en-US" altLang="zh-CN" b="0" i="0" u="none" strike="noStrike" baseline="0" smtClean="0">
                <a:latin typeface="Times New Roman"/>
              </a:rPr>
              <a:t>setsockopt()</a:t>
            </a:r>
            <a:r>
              <a:rPr lang="zh-CN" altLang="en-US" b="0" i="0" u="none" strike="noStrike" baseline="0" smtClean="0">
                <a:latin typeface="Times New Roman"/>
              </a:rPr>
              <a:t>函数的选项</a:t>
            </a:r>
            <a:r>
              <a:rPr lang="en-US" altLang="zh-CN" b="0" i="0" u="none" strike="noStrike" baseline="0" smtClean="0">
                <a:latin typeface="Times New Roman"/>
              </a:rPr>
              <a:t>IP_DROP_MEMBERSHIP</a:t>
            </a:r>
            <a:r>
              <a:rPr lang="zh-CN" altLang="en-US" b="0" i="0" u="none" strike="noStrike" baseline="0" smtClean="0">
                <a:latin typeface="Times New Roman"/>
              </a:rPr>
              <a:t>后，内核的处理过程如下，主要调用了函数</a:t>
            </a:r>
            <a:r>
              <a:rPr lang="en-US" altLang="zh-CN" b="0" i="0" u="none" strike="noStrike" baseline="0" smtClean="0">
                <a:latin typeface="Times New Roman"/>
              </a:rPr>
              <a:t>ip_mc_leave_group()</a:t>
            </a:r>
            <a:r>
              <a:rPr lang="zh-CN" altLang="en-US" b="0" i="0" u="none" strike="noStrike" baseline="0" smtClean="0">
                <a:latin typeface="Times New Roman"/>
              </a:rPr>
              <a:t>。</a:t>
            </a:r>
          </a:p>
        </p:txBody>
      </p:sp>
      <p:pic>
        <p:nvPicPr>
          <p:cNvPr id="6146" name="Picture 2" descr="11-9"/>
          <p:cNvPicPr>
            <a:picLocks noChangeAspect="1" noChangeArrowheads="1"/>
          </p:cNvPicPr>
          <p:nvPr/>
        </p:nvPicPr>
        <p:blipFill>
          <a:blip r:embed="rId2" cstate="print">
            <a:extLst>
              <a:ext uri="{28A0092B-C50C-407E-A947-70E740481C1C}">
                <a14:useLocalDpi xmlns:a14="http://schemas.microsoft.com/office/drawing/2010/main" val="0"/>
              </a:ext>
            </a:extLst>
          </a:blip>
          <a:srcRect b="768"/>
          <a:stretch>
            <a:fillRect/>
          </a:stretch>
        </p:blipFill>
        <p:spPr bwMode="auto">
          <a:xfrm>
            <a:off x="3995936" y="908720"/>
            <a:ext cx="5062537"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34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11.3.5  </a:t>
            </a:r>
            <a:r>
              <a:rPr lang="zh-CN" altLang="en-US" b="0" i="0" u="none" strike="noStrike" kern="1800" baseline="0" smtClean="0">
                <a:latin typeface="Times New Roman"/>
                <a:ea typeface="黑体"/>
              </a:rPr>
              <a:t>一个多播例子的服务器端</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下面是一个多播服务器的例子。多播服务器的程序设计很简单，建立一个数据包套接字，选定多播的</a:t>
            </a:r>
            <a:r>
              <a:rPr lang="en-US" altLang="zh-CN" b="0" i="0" u="none" strike="noStrike" baseline="0" smtClean="0">
                <a:latin typeface="Times New Roman"/>
              </a:rPr>
              <a:t>IP</a:t>
            </a:r>
            <a:r>
              <a:rPr lang="zh-CN" altLang="en-US" b="0" i="0" u="none" strike="noStrike" baseline="0" smtClean="0">
                <a:latin typeface="Times New Roman"/>
              </a:rPr>
              <a:t>地址和端口，直接向此多播地址发送数据就可以了。多播服务器的程序设计，不需要服务器加入多播组，可以直接向某个多播组发送数据。</a:t>
            </a:r>
          </a:p>
          <a:p>
            <a:pPr marR="0" lvl="0" rtl="0"/>
            <a:r>
              <a:rPr lang="en-US" altLang="zh-CN" b="0" i="0" u="none" strike="noStrike" baseline="0" smtClean="0">
                <a:latin typeface="Times New Roman"/>
              </a:rPr>
              <a:t>24while(1</a:t>
            </a:r>
            <a:r>
              <a:rPr lang="en-US" altLang="zh-CN" b="0" i="0" u="none" strike="noStrike" baseline="0" smtClean="0">
                <a:latin typeface="Times New Roman"/>
              </a:rPr>
              <a:t>) {</a:t>
            </a:r>
          </a:p>
          <a:p>
            <a:pPr marR="0" lvl="0" rtl="0"/>
            <a:r>
              <a:rPr lang="en-US" altLang="zh-CN" b="0" i="0" u="none" strike="noStrike" baseline="0" smtClean="0">
                <a:latin typeface="Times New Roman"/>
              </a:rPr>
              <a:t>25</a:t>
            </a:r>
            <a:r>
              <a:rPr lang="zh-CN" altLang="en-US" b="0" i="0" u="none" strike="noStrike" baseline="0" smtClean="0">
                <a:latin typeface="Times New Roman"/>
              </a:rPr>
              <a:t>	</a:t>
            </a:r>
            <a:r>
              <a:rPr lang="en-US" altLang="zh-CN" b="1" i="0" u="none" strike="noStrike" baseline="0" smtClean="0">
                <a:latin typeface="Times New Roman"/>
              </a:rPr>
              <a:t>int </a:t>
            </a:r>
            <a:r>
              <a:rPr lang="en-US" altLang="zh-CN" b="1" i="0" u="none" strike="noStrike" baseline="0" smtClean="0">
                <a:latin typeface="Times New Roman"/>
              </a:rPr>
              <a:t>n = sendto(s,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*套接字描述符*</a:t>
            </a:r>
            <a:r>
              <a:rPr lang="en-US" altLang="zh-CN" b="0" i="0" u="none" strike="noStrike" baseline="0" smtClean="0">
                <a:latin typeface="Times New Roman"/>
              </a:rPr>
              <a:t>/</a:t>
            </a:r>
          </a:p>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1" i="0" u="none" strike="noStrike" baseline="0" smtClean="0">
                <a:latin typeface="Times New Roman"/>
              </a:rPr>
              <a:t>MCAST_DATA</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*数据*</a:t>
            </a:r>
            <a:r>
              <a:rPr lang="en-US" altLang="zh-CN" b="0" i="0" u="none" strike="noStrike" baseline="0" smtClean="0">
                <a:latin typeface="Times New Roman"/>
              </a:rPr>
              <a:t>/</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1" i="0" u="none" strike="noStrike" baseline="0" smtClean="0">
                <a:latin typeface="Times New Roman"/>
              </a:rPr>
              <a:t>sizeof(MCAST_DATA</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*长度*</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1" i="0" u="none" strike="noStrike" baseline="0" smtClean="0">
                <a:latin typeface="Times New Roman"/>
              </a:rPr>
              <a:t>0</a:t>
            </a:r>
            <a:r>
              <a:rPr lang="en-US" altLang="zh-CN" b="1"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a:t>
            </a:r>
            <a:r>
              <a:rPr lang="en-US" altLang="zh-CN" b="0" i="0" u="none" strike="noStrike" baseline="0" smtClean="0">
                <a:latin typeface="Times New Roman"/>
              </a:rPr>
              <a:t>struct sockaddr</a:t>
            </a:r>
            <a:r>
              <a:rPr lang="zh-CN" altLang="en-US" b="0" i="0" u="none" strike="noStrike" baseline="0" smtClean="0">
                <a:latin typeface="Times New Roman"/>
              </a:rPr>
              <a:t>*</a:t>
            </a:r>
            <a:r>
              <a:rPr lang="en-US" altLang="zh-CN" b="0" i="0" u="none" strike="noStrike" baseline="0" smtClean="0">
                <a:latin typeface="Times New Roman"/>
              </a:rPr>
              <a:t>)&amp;mcast_addr,</a:t>
            </a:r>
            <a:r>
              <a:rPr lang="zh-CN" altLang="en-US" b="0" i="0" u="none" strike="noStrike" baseline="0" smtClean="0">
                <a:latin typeface="Times New Roman"/>
              </a:rPr>
              <a:t> </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0" i="0" u="none" strike="noStrike" baseline="0" smtClean="0">
                <a:latin typeface="Times New Roman"/>
              </a:rPr>
              <a:t>sizeof(mcast_addr</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24699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11.3.6  </a:t>
            </a:r>
            <a:r>
              <a:rPr lang="zh-CN" altLang="en-US" b="0" i="0" u="none" strike="noStrike" kern="1800" baseline="0" smtClean="0">
                <a:latin typeface="Times New Roman"/>
                <a:ea typeface="黑体"/>
              </a:rPr>
              <a:t>一个多播例子的客户端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多播组的</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224.0.0.88</a:t>
            </a:r>
            <a:r>
              <a:rPr lang="zh-CN" altLang="en-US" b="0" i="0" u="none" strike="noStrike" baseline="0" smtClean="0">
                <a:latin typeface="Times New Roman"/>
              </a:rPr>
              <a:t>，端口为</a:t>
            </a:r>
            <a:r>
              <a:rPr lang="en-US" altLang="zh-CN" b="0" i="0" u="none" strike="noStrike" baseline="0" smtClean="0">
                <a:latin typeface="Times New Roman"/>
              </a:rPr>
              <a:t>8888</a:t>
            </a:r>
            <a:r>
              <a:rPr lang="zh-CN" altLang="en-US" b="0" i="0" u="none" strike="noStrike" baseline="0" smtClean="0">
                <a:latin typeface="Times New Roman"/>
              </a:rPr>
              <a:t>，当客户端接收到多播的数据后将打印出来。</a:t>
            </a:r>
          </a:p>
          <a:p>
            <a:pPr marR="0" lvl="0" rtl="0"/>
            <a:r>
              <a:rPr lang="zh-CN" altLang="en-US" b="0" i="0" u="none" strike="noStrike" baseline="0" smtClean="0">
                <a:latin typeface="Times New Roman"/>
              </a:rPr>
              <a:t>客户端只有在加入多播组后才能接受多播组的数据，因此多播客户端在接收多播组的数据之前需要先加入多播组，当接收完毕后要退出多播组。</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78710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11.4  </a:t>
            </a:r>
            <a:r>
              <a:rPr lang="zh-CN" altLang="en-US" b="0" i="0" u="none" strike="noStrike" kern="1800" baseline="0" smtClean="0">
                <a:latin typeface="Times New Roman"/>
                <a:ea typeface="黑体"/>
              </a:rPr>
              <a:t>数据链路层访问</a:t>
            </a:r>
          </a:p>
        </p:txBody>
      </p:sp>
      <p:sp>
        <p:nvSpPr>
          <p:cNvPr id="3" name="文本占位符 2"/>
          <p:cNvSpPr>
            <a:spLocks noGrp="1"/>
          </p:cNvSpPr>
          <p:nvPr>
            <p:ph type="body" idx="1"/>
          </p:nvPr>
        </p:nvSpPr>
        <p:spPr/>
        <p:txBody>
          <a:bodyPr/>
          <a:lstStyle/>
          <a:p>
            <a:pPr lvl="0"/>
            <a:r>
              <a:rPr lang="en-US" altLang="zh-CN">
                <a:latin typeface="Times New Roman"/>
              </a:rPr>
              <a:t>11.4.1  </a:t>
            </a:r>
            <a:r>
              <a:rPr lang="en-US" altLang="zh-CN">
                <a:latin typeface="Times New Roman"/>
              </a:rPr>
              <a:t>SOCK_PACKET</a:t>
            </a:r>
            <a:r>
              <a:rPr lang="zh-CN" altLang="en-US" smtClean="0">
                <a:latin typeface="Times New Roman"/>
              </a:rPr>
              <a:t>类型</a:t>
            </a:r>
            <a:endParaRPr lang="en-US" altLang="zh-CN" smtClean="0">
              <a:latin typeface="Times New Roman"/>
            </a:endParaRPr>
          </a:p>
          <a:p>
            <a:pPr lvl="0"/>
            <a:r>
              <a:rPr lang="en-US" altLang="zh-CN">
                <a:latin typeface="Times New Roman"/>
              </a:rPr>
              <a:t>11.4.2  </a:t>
            </a:r>
            <a:r>
              <a:rPr lang="zh-CN" altLang="en-US">
                <a:latin typeface="Times New Roman"/>
              </a:rPr>
              <a:t>设置套接口以捕获链路帧的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11.4.3  </a:t>
            </a:r>
            <a:r>
              <a:rPr lang="zh-CN" altLang="en-US">
                <a:latin typeface="Times New Roman"/>
              </a:rPr>
              <a:t>从套接口读取链路帧的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11.4.4  </a:t>
            </a:r>
            <a:r>
              <a:rPr lang="zh-CN" altLang="en-US">
                <a:latin typeface="Times New Roman"/>
              </a:rPr>
              <a:t>定位</a:t>
            </a:r>
            <a:r>
              <a:rPr lang="en-US" altLang="zh-CN">
                <a:latin typeface="Times New Roman"/>
              </a:rPr>
              <a:t>IP</a:t>
            </a:r>
            <a:r>
              <a:rPr lang="zh-CN" altLang="en-US">
                <a:latin typeface="Times New Roman"/>
              </a:rPr>
              <a:t>包头的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11.4.5  </a:t>
            </a:r>
            <a:r>
              <a:rPr lang="zh-CN" altLang="en-US">
                <a:latin typeface="Times New Roman"/>
              </a:rPr>
              <a:t>定位</a:t>
            </a:r>
            <a:r>
              <a:rPr lang="en-US" altLang="zh-CN">
                <a:latin typeface="Times New Roman"/>
              </a:rPr>
              <a:t>TCP</a:t>
            </a:r>
            <a:r>
              <a:rPr lang="zh-CN" altLang="en-US">
                <a:latin typeface="Times New Roman"/>
              </a:rPr>
              <a:t>报头的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11.4.6  </a:t>
            </a:r>
            <a:r>
              <a:rPr lang="zh-CN" altLang="en-US">
                <a:latin typeface="Times New Roman"/>
              </a:rPr>
              <a:t>定位</a:t>
            </a:r>
            <a:r>
              <a:rPr lang="en-US" altLang="zh-CN">
                <a:latin typeface="Times New Roman"/>
              </a:rPr>
              <a:t>UDP</a:t>
            </a:r>
            <a:r>
              <a:rPr lang="zh-CN" altLang="en-US">
                <a:latin typeface="Times New Roman"/>
              </a:rPr>
              <a:t>报头的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11.4.7  </a:t>
            </a:r>
            <a:r>
              <a:rPr lang="zh-CN" altLang="en-US">
                <a:latin typeface="Times New Roman"/>
              </a:rPr>
              <a:t>定位应用层报文数据的</a:t>
            </a:r>
            <a:r>
              <a:rPr lang="zh-CN" altLang="en-US">
                <a:latin typeface="Times New Roman"/>
              </a:rPr>
              <a:t>编程</a:t>
            </a:r>
            <a:r>
              <a:rPr lang="zh-CN" altLang="en-US" smtClean="0">
                <a:latin typeface="Times New Roman"/>
              </a:rPr>
              <a:t>方法</a:t>
            </a:r>
            <a:endParaRPr lang="en-US" altLang="zh-CN" smtClean="0">
              <a:latin typeface="Times New Roman"/>
            </a:endParaRPr>
          </a:p>
          <a:p>
            <a:pPr lvl="0"/>
            <a:r>
              <a:rPr lang="en-US" altLang="zh-CN">
                <a:latin typeface="Times New Roman"/>
              </a:rPr>
              <a:t>11.4.8  </a:t>
            </a:r>
            <a:r>
              <a:rPr lang="zh-CN" altLang="en-US">
                <a:latin typeface="Times New Roman"/>
              </a:rPr>
              <a:t>使用</a:t>
            </a:r>
            <a:r>
              <a:rPr lang="en-US" altLang="zh-CN">
                <a:latin typeface="Times New Roman"/>
              </a:rPr>
              <a:t>SOCK_PACKET</a:t>
            </a:r>
            <a:r>
              <a:rPr lang="zh-CN" altLang="en-US">
                <a:latin typeface="Times New Roman"/>
              </a:rPr>
              <a:t>编写</a:t>
            </a:r>
            <a:r>
              <a:rPr lang="en-US" altLang="zh-CN">
                <a:latin typeface="Times New Roman"/>
              </a:rPr>
              <a:t>ARP</a:t>
            </a:r>
            <a:r>
              <a:rPr lang="zh-CN" altLang="en-US">
                <a:latin typeface="Times New Roman"/>
              </a:rPr>
              <a:t>请求程序的例子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3051090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11.4.1  SOCK_PACKET</a:t>
            </a:r>
            <a:r>
              <a:rPr lang="zh-CN" altLang="en-US" b="0" i="0" u="none" strike="noStrike" kern="1800" baseline="0" smtClean="0">
                <a:latin typeface="Times New Roman"/>
                <a:ea typeface="黑体"/>
              </a:rPr>
              <a:t>类型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建立套接字的时候选择</a:t>
            </a:r>
            <a:r>
              <a:rPr lang="en-US" altLang="zh-CN" b="0" i="0" u="none" strike="noStrike" baseline="0" smtClean="0">
                <a:latin typeface="Times New Roman"/>
              </a:rPr>
              <a:t>SOCK_PACKET</a:t>
            </a:r>
            <a:r>
              <a:rPr lang="zh-CN" altLang="en-US" b="0" i="0" u="none" strike="noStrike" baseline="0" smtClean="0">
                <a:latin typeface="Times New Roman"/>
              </a:rPr>
              <a:t>类型，内核将不对网络数据进行处理而直接交给用户，数据直接从网卡的协议栈交给用户。建立一个</a:t>
            </a:r>
            <a:r>
              <a:rPr lang="en-US" altLang="zh-CN" b="0" i="0" u="none" strike="noStrike" baseline="0" smtClean="0">
                <a:latin typeface="Times New Roman"/>
              </a:rPr>
              <a:t>SOCK_PACKET</a:t>
            </a:r>
            <a:r>
              <a:rPr lang="zh-CN" altLang="en-US" b="0" i="0" u="none" strike="noStrike" baseline="0" smtClean="0">
                <a:latin typeface="Times New Roman"/>
              </a:rPr>
              <a:t>类型的套接字使用如下方式：</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socket (AF_INET, SOCK_PACKET,htons(0x0003));</a:t>
            </a:r>
            <a:endParaRPr lang="zh-CN" altLang="en-US" b="0" i="0" u="none" strike="noStrike" baseline="0" smtClean="0">
              <a:latin typeface="Times New Roman"/>
            </a:endParaRPr>
          </a:p>
        </p:txBody>
      </p:sp>
    </p:spTree>
    <p:extLst>
      <p:ext uri="{BB962C8B-B14F-4D97-AF65-F5344CB8AC3E}">
        <p14:creationId xmlns:p14="http://schemas.microsoft.com/office/powerpoint/2010/main" val="553941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11.4.2  </a:t>
            </a:r>
            <a:r>
              <a:rPr lang="zh-CN" altLang="en-US" b="0" i="0" u="none" strike="noStrike" kern="1800" baseline="0" smtClean="0">
                <a:latin typeface="Times New Roman"/>
                <a:ea typeface="黑体"/>
              </a:rPr>
              <a:t>设置套接口以捕获链路帧的编程方法</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Linux</a:t>
            </a:r>
            <a:r>
              <a:rPr lang="zh-CN" altLang="en-US" b="0" i="0" u="none" strike="noStrike" baseline="0" smtClean="0">
                <a:latin typeface="Times New Roman"/>
              </a:rPr>
              <a:t>下编写网络监听程序，比较简单的方法是在超级用户模式下，利用类型为</a:t>
            </a:r>
            <a:r>
              <a:rPr lang="en-US" altLang="zh-CN" b="0" i="0" u="none" strike="noStrike" baseline="0" smtClean="0">
                <a:latin typeface="Times New Roman"/>
              </a:rPr>
              <a:t>SOCK_PACKET</a:t>
            </a:r>
            <a:r>
              <a:rPr lang="zh-CN" altLang="en-US" b="0" i="0" u="none" strike="noStrike" baseline="0" smtClean="0">
                <a:latin typeface="Times New Roman"/>
              </a:rPr>
              <a:t>的套接口（用</a:t>
            </a:r>
            <a:r>
              <a:rPr lang="en-US" altLang="zh-CN" b="0" i="0" u="none" strike="noStrike" baseline="0" smtClean="0">
                <a:latin typeface="Times New Roman"/>
              </a:rPr>
              <a:t>socket()</a:t>
            </a:r>
            <a:r>
              <a:rPr lang="zh-CN" altLang="en-US" b="0" i="0" u="none" strike="noStrike" baseline="0" smtClean="0">
                <a:latin typeface="Times New Roman"/>
              </a:rPr>
              <a:t>函数创建）来捕获链路帧数据。</a:t>
            </a:r>
            <a:r>
              <a:rPr lang="en-US" altLang="zh-CN" b="0" i="0" u="none" strike="noStrike" baseline="0" smtClean="0">
                <a:latin typeface="Times New Roman"/>
              </a:rPr>
              <a:t>Linux</a:t>
            </a:r>
            <a:r>
              <a:rPr lang="zh-CN" altLang="en-US" b="0" i="0" u="none" strike="noStrike" baseline="0" smtClean="0">
                <a:latin typeface="Times New Roman"/>
              </a:rPr>
              <a:t>程序中需引用如下头文件：</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#include &lt;sys/ioctl.h&gt;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ioctl </a:t>
            </a:r>
            <a:r>
              <a:rPr lang="zh-CN" altLang="en-US" b="0" i="0" u="none" strike="noStrike" baseline="0" smtClean="0">
                <a:latin typeface="Times New Roman"/>
              </a:rPr>
              <a:t>命令*</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&lt;netinet/if_ether.h&gt;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ethhdr </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&lt;net/if.h&gt;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ifreq </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&lt;netinet/in.h&gt;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in_addr</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&lt;netinet/ip.h&gt;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iphdr </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&lt;netinet/udp.h&gt;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udphdr </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#include &lt;netinet/tcp.h&gt;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tcphdr </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08661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11.4.3  </a:t>
            </a:r>
            <a:r>
              <a:rPr lang="zh-CN" altLang="en-US" b="0" i="0" u="none" strike="noStrike" kern="1800" baseline="0" smtClean="0">
                <a:latin typeface="Times New Roman"/>
                <a:ea typeface="黑体"/>
              </a:rPr>
              <a:t>从套接口读取链路帧的编程方法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以太网的数据结构总长度最大为</a:t>
            </a:r>
            <a:r>
              <a:rPr lang="en-US" altLang="zh-CN" b="0" i="0" u="none" strike="noStrike" baseline="0" smtClean="0">
                <a:latin typeface="Times New Roman"/>
              </a:rPr>
              <a:t>1518</a:t>
            </a:r>
            <a:r>
              <a:rPr lang="zh-CN" altLang="en-US" b="0" i="0" u="none" strike="noStrike" baseline="0" smtClean="0">
                <a:latin typeface="Times New Roman"/>
              </a:rPr>
              <a:t>字节，最小为</a:t>
            </a:r>
            <a:r>
              <a:rPr lang="en-US" altLang="zh-CN" b="0" i="0" u="none" strike="noStrike" baseline="0" smtClean="0">
                <a:latin typeface="Times New Roman"/>
              </a:rPr>
              <a:t>64</a:t>
            </a:r>
            <a:r>
              <a:rPr lang="zh-CN" altLang="en-US" b="0" i="0" u="none" strike="noStrike" baseline="0" smtClean="0">
                <a:latin typeface="Times New Roman"/>
              </a:rPr>
              <a:t>字节，其中目标地址的</a:t>
            </a:r>
            <a:r>
              <a:rPr lang="en-US" altLang="zh-CN" b="0" i="0" u="none" strike="noStrike" baseline="0" smtClean="0">
                <a:latin typeface="Times New Roman"/>
              </a:rPr>
              <a:t>MAC</a:t>
            </a:r>
            <a:r>
              <a:rPr lang="zh-CN" altLang="en-US" b="0" i="0" u="none" strike="noStrike" baseline="0" smtClean="0">
                <a:latin typeface="Times New Roman"/>
              </a:rPr>
              <a:t>为</a:t>
            </a:r>
            <a:r>
              <a:rPr lang="en-US" altLang="zh-CN" b="0" i="0" u="none" strike="noStrike" baseline="0" smtClean="0">
                <a:latin typeface="Times New Roman"/>
              </a:rPr>
              <a:t>6</a:t>
            </a:r>
            <a:r>
              <a:rPr lang="zh-CN" altLang="en-US" b="0" i="0" u="none" strike="noStrike" baseline="0" smtClean="0">
                <a:latin typeface="Times New Roman"/>
              </a:rPr>
              <a:t>字节，源地址</a:t>
            </a:r>
            <a:r>
              <a:rPr lang="en-US" altLang="zh-CN" b="0" i="0" u="none" strike="noStrike" baseline="0" smtClean="0">
                <a:latin typeface="Times New Roman"/>
              </a:rPr>
              <a:t>MAC</a:t>
            </a:r>
            <a:r>
              <a:rPr lang="zh-CN" altLang="en-US" b="0" i="0" u="none" strike="noStrike" baseline="0" smtClean="0">
                <a:latin typeface="Times New Roman"/>
              </a:rPr>
              <a:t>为</a:t>
            </a:r>
            <a:r>
              <a:rPr lang="en-US" altLang="zh-CN" b="0" i="0" u="none" strike="noStrike" baseline="0" smtClean="0">
                <a:latin typeface="Times New Roman"/>
              </a:rPr>
              <a:t>6</a:t>
            </a:r>
            <a:r>
              <a:rPr lang="zh-CN" altLang="en-US" b="0" i="0" u="none" strike="noStrike" baseline="0" smtClean="0">
                <a:latin typeface="Times New Roman"/>
              </a:rPr>
              <a:t>字节，协议类型为</a:t>
            </a:r>
            <a:r>
              <a:rPr lang="en-US" altLang="zh-CN" b="0" i="0" u="none" strike="noStrike" baseline="0" smtClean="0">
                <a:latin typeface="Times New Roman"/>
              </a:rPr>
              <a:t>2</a:t>
            </a:r>
            <a:r>
              <a:rPr lang="zh-CN" altLang="en-US" b="0" i="0" u="none" strike="noStrike" baseline="0" smtClean="0">
                <a:latin typeface="Times New Roman"/>
              </a:rPr>
              <a:t>字节，含有</a:t>
            </a:r>
            <a:r>
              <a:rPr lang="en-US" altLang="zh-CN" b="0" i="0" u="none" strike="noStrike" baseline="0" smtClean="0">
                <a:latin typeface="Times New Roman"/>
              </a:rPr>
              <a:t>46</a:t>
            </a:r>
            <a:r>
              <a:rPr lang="zh-CN" altLang="en-US" b="0" i="0" u="none" strike="noStrike" baseline="0" smtClean="0">
                <a:latin typeface="Times New Roman"/>
              </a:rPr>
              <a:t>～</a:t>
            </a:r>
            <a:r>
              <a:rPr lang="en-US" altLang="zh-CN" b="0" i="0" u="none" strike="noStrike" baseline="0" smtClean="0">
                <a:latin typeface="Times New Roman"/>
              </a:rPr>
              <a:t>1500</a:t>
            </a:r>
            <a:r>
              <a:rPr lang="zh-CN" altLang="en-US" b="0" i="0" u="none" strike="noStrike" baseline="0" smtClean="0">
                <a:latin typeface="Times New Roman"/>
              </a:rPr>
              <a:t>字节的数据，尾部为</a:t>
            </a:r>
            <a:r>
              <a:rPr lang="en-US" altLang="zh-CN" b="0" i="0" u="none" strike="noStrike" baseline="0" smtClean="0">
                <a:latin typeface="Times New Roman"/>
              </a:rPr>
              <a:t>4</a:t>
            </a:r>
            <a:r>
              <a:rPr lang="zh-CN" altLang="en-US" b="0" i="0" u="none" strike="noStrike" baseline="0" smtClean="0">
                <a:latin typeface="Times New Roman"/>
              </a:rPr>
              <a:t>个字节的</a:t>
            </a:r>
            <a:r>
              <a:rPr lang="en-US" altLang="zh-CN" b="0" i="0" u="none" strike="noStrike" baseline="0" smtClean="0">
                <a:latin typeface="Times New Roman"/>
              </a:rPr>
              <a:t>CRC</a:t>
            </a:r>
            <a:r>
              <a:rPr lang="zh-CN" altLang="en-US" b="0" i="0" u="none" strike="noStrike" baseline="0" smtClean="0">
                <a:latin typeface="Times New Roman"/>
              </a:rPr>
              <a:t>校验和。以太网的</a:t>
            </a:r>
            <a:r>
              <a:rPr lang="en-US" altLang="zh-CN" b="0" i="0" u="none" strike="noStrike" baseline="0" smtClean="0">
                <a:latin typeface="Times New Roman"/>
              </a:rPr>
              <a:t>CRC</a:t>
            </a:r>
            <a:r>
              <a:rPr lang="zh-CN" altLang="en-US" b="0" i="0" u="none" strike="noStrike" baseline="0" smtClean="0">
                <a:latin typeface="Times New Roman"/>
              </a:rPr>
              <a:t>校验和一般由硬件自动设置或者剥离，应用层不用考虑。</a:t>
            </a:r>
          </a:p>
        </p:txBody>
      </p:sp>
      <p:pic>
        <p:nvPicPr>
          <p:cNvPr id="7170" name="Picture 2" descr="11-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725144"/>
            <a:ext cx="7187812" cy="116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287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11.4.4  </a:t>
            </a:r>
            <a:r>
              <a:rPr lang="zh-CN" altLang="en-US" b="0" i="0" u="none" strike="noStrike" kern="1800" baseline="0" smtClean="0">
                <a:latin typeface="Times New Roman"/>
                <a:ea typeface="黑体"/>
              </a:rPr>
              <a:t>定位</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包头的编程方法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获得以太网帧后，当协议为</a:t>
            </a:r>
            <a:r>
              <a:rPr lang="en-US" altLang="zh-CN" b="0" i="0" u="none" strike="noStrike" baseline="0" smtClean="0">
                <a:latin typeface="Times New Roman"/>
              </a:rPr>
              <a:t>0x0800</a:t>
            </a:r>
            <a:r>
              <a:rPr lang="zh-CN" altLang="en-US" b="0" i="0" u="none" strike="noStrike" baseline="0" smtClean="0">
                <a:latin typeface="Times New Roman"/>
              </a:rPr>
              <a:t>时，其负载部分为</a:t>
            </a:r>
            <a:r>
              <a:rPr lang="en-US" altLang="zh-CN" b="0" i="0" u="none" strike="noStrike" baseline="0" smtClean="0">
                <a:latin typeface="Times New Roman"/>
              </a:rPr>
              <a:t>IP</a:t>
            </a:r>
            <a:r>
              <a:rPr lang="zh-CN" altLang="en-US" b="0" i="0" u="none" strike="noStrike" baseline="0" smtClean="0">
                <a:latin typeface="Times New Roman"/>
              </a:rPr>
              <a:t>协议。</a:t>
            </a:r>
          </a:p>
        </p:txBody>
      </p:sp>
      <p:pic>
        <p:nvPicPr>
          <p:cNvPr id="8194" name="Picture 2" descr="1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636912"/>
            <a:ext cx="7502531"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527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11.4.5  </a:t>
            </a:r>
            <a:r>
              <a:rPr lang="zh-CN" altLang="en-US" b="0" i="0" u="none" strike="noStrike" kern="1800" baseline="0" smtClean="0">
                <a:latin typeface="Times New Roman"/>
                <a:ea typeface="黑体"/>
              </a:rPr>
              <a:t>定位</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报头的编程方法</a:t>
            </a:r>
          </a:p>
        </p:txBody>
      </p:sp>
      <p:pic>
        <p:nvPicPr>
          <p:cNvPr id="9218" name="Picture 2" descr="1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348880"/>
            <a:ext cx="8234262"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275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11.4.6  </a:t>
            </a:r>
            <a:r>
              <a:rPr lang="zh-CN" altLang="en-US" b="0" i="0" u="none" strike="noStrike" kern="1800" baseline="0" smtClean="0">
                <a:latin typeface="Times New Roman"/>
                <a:ea typeface="黑体"/>
              </a:rPr>
              <a:t>定位</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报头的编程方法</a:t>
            </a:r>
          </a:p>
        </p:txBody>
      </p:sp>
      <p:pic>
        <p:nvPicPr>
          <p:cNvPr id="10242" name="Picture 2" descr="11-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204864"/>
            <a:ext cx="7926419"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41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11.1.2  </a:t>
            </a:r>
            <a:r>
              <a:rPr lang="zh-CN" altLang="en-US" b="0" i="0" u="none" strike="noStrike" kern="1800" baseline="0" smtClean="0">
                <a:latin typeface="Times New Roman"/>
                <a:ea typeface="黑体"/>
              </a:rPr>
              <a:t>套接字函数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UNIX</a:t>
            </a:r>
            <a:r>
              <a:rPr lang="zh-CN" altLang="en-US" b="0" i="0" u="none" strike="noStrike" baseline="0" smtClean="0">
                <a:latin typeface="Times New Roman"/>
              </a:rPr>
              <a:t>域的套接字函数和以太网套接字（</a:t>
            </a:r>
            <a:r>
              <a:rPr lang="en-US" altLang="zh-CN" b="0" i="0" u="none" strike="noStrike" baseline="0" smtClean="0">
                <a:latin typeface="Times New Roman"/>
              </a:rPr>
              <a:t>AF_INET</a:t>
            </a:r>
            <a:r>
              <a:rPr lang="zh-CN" altLang="en-US" b="0" i="0" u="none" strike="noStrike" baseline="0" smtClean="0">
                <a:latin typeface="Times New Roman"/>
              </a:rPr>
              <a:t>）的函数相同，但是当用于</a:t>
            </a:r>
            <a:r>
              <a:rPr lang="en-US" altLang="zh-CN" b="0" i="0" u="none" strike="noStrike" baseline="0" smtClean="0">
                <a:latin typeface="Times New Roman"/>
              </a:rPr>
              <a:t>UNIX</a:t>
            </a:r>
            <a:r>
              <a:rPr lang="zh-CN" altLang="en-US" b="0" i="0" u="none" strike="noStrike" baseline="0" smtClean="0">
                <a:latin typeface="Times New Roman"/>
              </a:rPr>
              <a:t>域套接字时，套接字函数有一些差别和限制。</a:t>
            </a:r>
          </a:p>
        </p:txBody>
      </p:sp>
    </p:spTree>
    <p:extLst>
      <p:ext uri="{BB962C8B-B14F-4D97-AF65-F5344CB8AC3E}">
        <p14:creationId xmlns:p14="http://schemas.microsoft.com/office/powerpoint/2010/main" val="1135109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11.4.7  </a:t>
            </a:r>
            <a:r>
              <a:rPr lang="zh-CN" altLang="en-US" b="0" i="0" u="none" strike="noStrike" kern="1800" baseline="0" smtClean="0">
                <a:latin typeface="Times New Roman"/>
                <a:ea typeface="黑体"/>
              </a:rPr>
              <a:t>定位应用层报文数据的编程方法</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rPr>
              <a:t>定位了</a:t>
            </a:r>
            <a:r>
              <a:rPr lang="en-US" altLang="zh-CN" b="0" i="0" u="none" strike="noStrike" baseline="0" smtClean="0">
                <a:latin typeface="Times New Roman"/>
              </a:rPr>
              <a:t>UDP</a:t>
            </a:r>
            <a:r>
              <a:rPr lang="zh-CN" altLang="en-US" b="0" i="0" u="none" strike="noStrike" baseline="0" smtClean="0">
                <a:latin typeface="Times New Roman"/>
              </a:rPr>
              <a:t>和</a:t>
            </a:r>
            <a:r>
              <a:rPr lang="en-US" altLang="zh-CN" b="0" i="0" u="none" strike="noStrike" baseline="0" smtClean="0">
                <a:latin typeface="Times New Roman"/>
              </a:rPr>
              <a:t>TCP</a:t>
            </a:r>
            <a:r>
              <a:rPr lang="zh-CN" altLang="en-US" b="0" i="0" u="none" strike="noStrike" baseline="0" smtClean="0">
                <a:latin typeface="Times New Roman"/>
              </a:rPr>
              <a:t>头部地址后，其中的数据部分为应用层报文数据</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char</a:t>
            </a:r>
            <a:r>
              <a:rPr lang="zh-CN" altLang="en-US" b="0" i="0" u="none" strike="noStrike" baseline="0" smtClean="0">
                <a:latin typeface="Times New Roman"/>
              </a:rPr>
              <a:t>*</a:t>
            </a:r>
            <a:r>
              <a:rPr lang="en-US" altLang="zh-CN" b="0" i="0" u="none" strike="noStrike" baseline="0" smtClean="0">
                <a:latin typeface="Times New Roman"/>
              </a:rPr>
              <a:t>app_data = NULL;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应用数据指针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app_len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应用数据长度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a:t>
            </a:r>
            <a:r>
              <a:rPr lang="en-US" altLang="zh-CN" b="0" i="0" u="none" strike="noStrike" baseline="0" smtClean="0">
                <a:latin typeface="Times New Roman"/>
              </a:rPr>
              <a:t>TCP</a:t>
            </a:r>
            <a:r>
              <a:rPr lang="zh-CN" altLang="en-US" b="0" i="0" u="none" strike="noStrike" baseline="0" smtClean="0">
                <a:latin typeface="Times New Roman"/>
              </a:rPr>
              <a:t>或者</a:t>
            </a:r>
            <a:r>
              <a:rPr lang="en-US" altLang="zh-CN" b="0" i="0" u="none" strike="noStrike" baseline="0" smtClean="0">
                <a:latin typeface="Times New Roman"/>
              </a:rPr>
              <a:t>UDP</a:t>
            </a:r>
            <a:r>
              <a:rPr lang="zh-CN" altLang="en-US" b="0" i="0" u="none" strike="noStrike" baseline="0" smtClean="0">
                <a:latin typeface="Times New Roman"/>
              </a:rPr>
              <a:t>的应用数据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if(p_iphdr-</a:t>
            </a:r>
            <a:r>
              <a:rPr lang="en-US" altLang="zh-CN" b="0" i="0" u="none" strike="noStrike" baseline="0" smtClean="0">
                <a:latin typeface="Times New Roman"/>
              </a:rPr>
              <a:t>&gt;protocol==6)</a:t>
            </a:r>
          </a:p>
          <a:p>
            <a:pPr marR="0" lvl="0" rtl="0"/>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        struct </a:t>
            </a:r>
            <a:r>
              <a:rPr lang="en-US" altLang="zh-CN" b="0" i="0" u="none" strike="noStrike" baseline="0" smtClean="0">
                <a:latin typeface="Times New Roman"/>
              </a:rPr>
              <a:t>tcphdr</a:t>
            </a:r>
            <a:r>
              <a:rPr lang="zh-CN" altLang="en-US" b="0" i="0" u="none" strike="noStrike" baseline="-25000" smtClean="0">
                <a:latin typeface="Times New Roman"/>
              </a:rPr>
              <a:t>*</a:t>
            </a:r>
            <a:r>
              <a:rPr lang="en-US" altLang="zh-CN" b="0" i="0" u="none" strike="noStrike" baseline="0" smtClean="0">
                <a:latin typeface="Times New Roman"/>
              </a:rPr>
              <a:t>p_tcphdr = (struct tcphdr</a:t>
            </a:r>
            <a:r>
              <a:rPr lang="zh-CN" altLang="en-US" b="0" i="0" u="none" strike="noStrike" baseline="-25000" smtClean="0">
                <a:latin typeface="Times New Roman"/>
              </a:rPr>
              <a:t>*</a:t>
            </a:r>
            <a:r>
              <a:rPr lang="en-US" altLang="zh-CN" b="0" i="0" u="none" strike="noStrike" baseline="0" smtClean="0">
                <a:latin typeface="Times New Roman"/>
              </a:rPr>
              <a:t>)(p_iphdr+p_iphdr-&gt;ihl</a:t>
            </a:r>
            <a:r>
              <a:rPr lang="zh-CN" altLang="en-US" b="0" i="0" u="none" strike="noStrike" baseline="-25000" smtClean="0">
                <a:latin typeface="Times New Roman"/>
              </a:rPr>
              <a:t>*</a:t>
            </a:r>
            <a:r>
              <a:rPr lang="en-US" altLang="zh-CN" b="0" i="0" u="none" strike="noStrike" baseline="0" smtClean="0">
                <a:latin typeface="Times New Roman"/>
              </a:rPr>
              <a:t>4</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取得</a:t>
            </a:r>
            <a:r>
              <a:rPr lang="en-US" altLang="zh-CN" b="0" i="0" u="none" strike="noStrike" baseline="0" smtClean="0">
                <a:latin typeface="Times New Roman"/>
              </a:rPr>
              <a:t>TCP</a:t>
            </a:r>
            <a:r>
              <a:rPr lang="zh-CN" altLang="en-US" b="0" i="0" u="none" strike="noStrike" baseline="0" smtClean="0">
                <a:latin typeface="Times New Roman"/>
              </a:rPr>
              <a:t>报头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app_data </a:t>
            </a:r>
            <a:r>
              <a:rPr lang="en-US" altLang="zh-CN" b="0" i="0" u="none" strike="noStrike" baseline="0" smtClean="0">
                <a:latin typeface="Times New Roman"/>
              </a:rPr>
              <a:t>= p_tcphdr + 20;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a:t>
            </a:r>
            <a:r>
              <a:rPr lang="en-US" altLang="zh-CN" b="0" i="0" u="none" strike="noStrike" baseline="0" smtClean="0">
                <a:latin typeface="Times New Roman"/>
              </a:rPr>
              <a:t>TCP</a:t>
            </a:r>
            <a:r>
              <a:rPr lang="zh-CN" altLang="en-US" b="0" i="0" u="none" strike="noStrike" baseline="0" smtClean="0">
                <a:latin typeface="Times New Roman"/>
              </a:rPr>
              <a:t>协议部分的应用数据地址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app_len </a:t>
            </a:r>
            <a:r>
              <a:rPr lang="en-US" altLang="zh-CN" b="0" i="0" u="none" strike="noStrike" baseline="0" smtClean="0">
                <a:latin typeface="Times New Roman"/>
              </a:rPr>
              <a:t>= n - 16 - p_iphdr-&gt;ihl</a:t>
            </a:r>
            <a:r>
              <a:rPr lang="zh-CN" altLang="en-US" b="0" i="0" u="none" strike="noStrike" baseline="-25000" smtClean="0">
                <a:latin typeface="Times New Roman"/>
              </a:rPr>
              <a:t>*</a:t>
            </a:r>
            <a:r>
              <a:rPr lang="en-US" altLang="zh-CN" b="0" i="0" u="none" strike="noStrike" baseline="0" smtClean="0">
                <a:latin typeface="Times New Roman"/>
              </a:rPr>
              <a:t>4 - 20</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获得</a:t>
            </a:r>
            <a:r>
              <a:rPr lang="en-US" altLang="zh-CN" b="0" i="0" u="none" strike="noStrike" baseline="0" smtClean="0">
                <a:latin typeface="Times New Roman"/>
              </a:rPr>
              <a:t>TCP</a:t>
            </a:r>
            <a:r>
              <a:rPr lang="zh-CN" altLang="en-US" b="0" i="0" u="none" strike="noStrike" baseline="0" smtClean="0">
                <a:latin typeface="Times New Roman"/>
              </a:rPr>
              <a:t>协议部分的应用数据长度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}else if(p_iphdr-&gt;protocol==17)</a:t>
            </a:r>
          </a:p>
          <a:p>
            <a:pPr marR="0" lvl="0" rtl="0"/>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         struct </a:t>
            </a:r>
            <a:r>
              <a:rPr lang="en-US" altLang="zh-CN" b="0" i="0" u="none" strike="noStrike" baseline="0" smtClean="0">
                <a:latin typeface="Times New Roman"/>
              </a:rPr>
              <a:t>udphdr</a:t>
            </a:r>
            <a:r>
              <a:rPr lang="zh-CN" altLang="en-US" b="0" i="0" u="none" strike="noStrike" baseline="-25000" smtClean="0">
                <a:latin typeface="Times New Roman"/>
              </a:rPr>
              <a:t>*</a:t>
            </a:r>
            <a:r>
              <a:rPr lang="en-US" altLang="zh-CN" b="0" i="0" u="none" strike="noStrike" baseline="0" smtClean="0">
                <a:latin typeface="Times New Roman"/>
              </a:rPr>
              <a:t>p_udphdr = (struct udphdr</a:t>
            </a:r>
            <a:r>
              <a:rPr lang="zh-CN" altLang="en-US" b="0" i="0" u="none" strike="noStrike" baseline="-25000" smtClean="0">
                <a:latin typeface="Times New Roman"/>
              </a:rPr>
              <a:t>*</a:t>
            </a:r>
            <a:r>
              <a:rPr lang="en-US" altLang="zh-CN" b="0" i="0" u="none" strike="noStrike" baseline="0" smtClean="0">
                <a:latin typeface="Times New Roman"/>
              </a:rPr>
              <a:t>)(p_iphdr+p_iphdr-&gt;ihl</a:t>
            </a:r>
            <a:r>
              <a:rPr lang="zh-CN" altLang="en-US" b="0" i="0" u="none" strike="noStrike" baseline="-25000" smtClean="0">
                <a:latin typeface="Times New Roman"/>
              </a:rPr>
              <a:t>*</a:t>
            </a:r>
            <a:r>
              <a:rPr lang="en-US" altLang="zh-CN" b="0" i="0" u="none" strike="noStrike" baseline="0" smtClean="0">
                <a:latin typeface="Times New Roman"/>
              </a:rPr>
              <a:t>4</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取得</a:t>
            </a:r>
            <a:r>
              <a:rPr lang="en-US" altLang="zh-CN" b="0" i="0" u="none" strike="noStrike" baseline="0" smtClean="0">
                <a:latin typeface="Times New Roman"/>
              </a:rPr>
              <a:t>UDP</a:t>
            </a:r>
            <a:r>
              <a:rPr lang="zh-CN" altLang="en-US" b="0" i="0" u="none" strike="noStrike" baseline="0" smtClean="0">
                <a:latin typeface="Times New Roman"/>
              </a:rPr>
              <a:t>报头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app_data </a:t>
            </a:r>
            <a:r>
              <a:rPr lang="en-US" altLang="zh-CN" b="0" i="0" u="none" strike="noStrike" baseline="0" smtClean="0">
                <a:latin typeface="Times New Roman"/>
              </a:rPr>
              <a:t>= p_udphdr</a:t>
            </a:r>
            <a:r>
              <a:rPr lang="zh-CN" altLang="en-US" b="0" i="0" u="none" strike="noStrike" baseline="0" smtClean="0">
                <a:latin typeface="Times New Roman"/>
              </a:rPr>
              <a:t> </a:t>
            </a:r>
            <a:r>
              <a:rPr lang="en-US" altLang="zh-CN" b="0" i="0" u="none" strike="noStrike" baseline="0" smtClean="0">
                <a:latin typeface="Times New Roman"/>
              </a:rPr>
              <a:t>+ p_udphdr-&gt;len;</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a:t>
            </a:r>
            <a:r>
              <a:rPr lang="en-US" altLang="zh-CN" b="0" i="0" u="none" strike="noStrike" baseline="0" smtClean="0">
                <a:latin typeface="Times New Roman"/>
              </a:rPr>
              <a:t>UDP</a:t>
            </a:r>
            <a:r>
              <a:rPr lang="zh-CN" altLang="en-US" b="0" i="0" u="none" strike="noStrike" baseline="0" smtClean="0">
                <a:latin typeface="Times New Roman"/>
              </a:rPr>
              <a:t>协议部分的应用数据地址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app_len </a:t>
            </a:r>
            <a:r>
              <a:rPr lang="en-US" altLang="zh-CN" b="0" i="0" u="none" strike="noStrike" baseline="0" smtClean="0">
                <a:latin typeface="Times New Roman"/>
              </a:rPr>
              <a:t>= n - 16 - p_iphdr-&gt;ihl</a:t>
            </a:r>
            <a:r>
              <a:rPr lang="zh-CN" altLang="en-US" b="0" i="0" u="none" strike="noStrike" baseline="-25000" smtClean="0">
                <a:latin typeface="Times New Roman"/>
              </a:rPr>
              <a:t>*</a:t>
            </a:r>
            <a:r>
              <a:rPr lang="en-US" altLang="zh-CN" b="0" i="0" u="none" strike="noStrike" baseline="0" smtClean="0">
                <a:latin typeface="Times New Roman"/>
              </a:rPr>
              <a:t>4 - p_udphdr-&gt;len</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获得</a:t>
            </a:r>
            <a:r>
              <a:rPr lang="en-US" altLang="zh-CN" b="0" i="0" u="none" strike="noStrike" baseline="0" smtClean="0">
                <a:latin typeface="Times New Roman"/>
              </a:rPr>
              <a:t>UDP</a:t>
            </a:r>
            <a:r>
              <a:rPr lang="zh-CN" altLang="en-US" b="0" i="0" u="none" strike="noStrike" baseline="0" smtClean="0">
                <a:latin typeface="Times New Roman"/>
              </a:rPr>
              <a:t>协议部分的应用数据长度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printf("application data address:0x%x, length:%d\n",app_data,app_len</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打印应用数据的地址和长度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527254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11.4.8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SOCK_PACKET</a:t>
            </a:r>
            <a:r>
              <a:rPr lang="zh-CN" altLang="en-US" b="0" i="0" u="none" strike="noStrike" kern="1800" baseline="0" smtClean="0">
                <a:latin typeface="Times New Roman"/>
                <a:ea typeface="黑体"/>
              </a:rPr>
              <a:t>编写</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请求程序的例子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本节利用</a:t>
            </a:r>
            <a:r>
              <a:rPr lang="en-US" altLang="zh-CN" b="0" i="0" u="none" strike="noStrike" baseline="0" smtClean="0">
                <a:latin typeface="Times New Roman"/>
              </a:rPr>
              <a:t>SOCK_PACKET</a:t>
            </a:r>
            <a:r>
              <a:rPr lang="zh-CN" altLang="en-US" b="0" i="0" u="none" strike="noStrike" baseline="0" smtClean="0">
                <a:latin typeface="Times New Roman"/>
              </a:rPr>
              <a:t>套接字进行</a:t>
            </a:r>
            <a:r>
              <a:rPr lang="en-US" altLang="zh-CN" b="0" i="0" u="none" strike="noStrike" baseline="0" smtClean="0">
                <a:latin typeface="Times New Roman"/>
              </a:rPr>
              <a:t>ARP</a:t>
            </a:r>
            <a:r>
              <a:rPr lang="zh-CN" altLang="en-US" b="0" i="0" u="none" strike="noStrike" baseline="0" smtClean="0">
                <a:latin typeface="Times New Roman"/>
              </a:rPr>
              <a:t>请求的程序设计，并给出代码的例子</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ARP</a:t>
            </a:r>
            <a:r>
              <a:rPr lang="zh-CN" altLang="zh-CN"/>
              <a:t>协议数据</a:t>
            </a:r>
            <a:r>
              <a:rPr lang="zh-CN" altLang="zh-CN"/>
              <a:t>和</a:t>
            </a:r>
            <a:r>
              <a:rPr lang="zh-CN" altLang="zh-CN" smtClean="0"/>
              <a:t>结构</a:t>
            </a:r>
            <a:endParaRPr lang="en-US" altLang="zh-CN" smtClean="0"/>
          </a:p>
          <a:p>
            <a:pPr lvl="0"/>
            <a:r>
              <a:rPr lang="en-US" altLang="zh-CN"/>
              <a:t>2</a:t>
            </a:r>
            <a:r>
              <a:rPr lang="zh-CN" altLang="zh-CN"/>
              <a:t>．例子中的</a:t>
            </a:r>
            <a:r>
              <a:rPr lang="en-US" altLang="zh-CN"/>
              <a:t>ARP</a:t>
            </a:r>
            <a:r>
              <a:rPr lang="zh-CN" altLang="zh-CN" smtClean="0"/>
              <a:t>数据结构</a:t>
            </a:r>
            <a:endParaRPr lang="en-US" altLang="zh-CN" smtClean="0"/>
          </a:p>
          <a:p>
            <a:pPr lvl="0"/>
            <a:r>
              <a:rPr lang="en-US" altLang="zh-CN">
                <a:latin typeface="Times New Roman"/>
              </a:rPr>
              <a:t>3</a:t>
            </a:r>
            <a:r>
              <a:rPr lang="zh-CN" altLang="en-US">
                <a:latin typeface="Times New Roman"/>
              </a:rPr>
              <a:t>．</a:t>
            </a:r>
            <a:r>
              <a:rPr lang="en-US" altLang="zh-CN">
                <a:latin typeface="Times New Roman"/>
              </a:rPr>
              <a:t>ARP</a:t>
            </a:r>
            <a:r>
              <a:rPr lang="zh-CN" altLang="en-US">
                <a:latin typeface="Times New Roman"/>
              </a:rPr>
              <a:t>请求的主程序代码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3462137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协议数据和结构</a:t>
            </a: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的数据结构在头文件</a:t>
            </a:r>
            <a:r>
              <a:rPr lang="en-US" altLang="zh-CN" b="0" i="0" u="none" strike="noStrike" baseline="0" smtClean="0">
                <a:latin typeface="Times New Roman"/>
              </a:rPr>
              <a:t>&lt;netinet/if_arp.h&gt;</a:t>
            </a:r>
            <a:r>
              <a:rPr lang="zh-CN" altLang="en-US" b="0" i="0" u="none" strike="noStrike" baseline="0" smtClean="0">
                <a:latin typeface="Times New Roman"/>
              </a:rPr>
              <a:t>中定义，代码如下</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struct arphdr</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be16</a:t>
            </a:r>
            <a:r>
              <a:rPr lang="zh-CN" altLang="en-US" b="0" i="0" u="none" strike="noStrike" baseline="0" smtClean="0">
                <a:latin typeface="Times New Roman"/>
              </a:rPr>
              <a:t>		</a:t>
            </a:r>
            <a:r>
              <a:rPr lang="en-US" altLang="zh-CN" b="0" i="0" u="none" strike="noStrike" baseline="0" smtClean="0">
                <a:latin typeface="Times New Roman"/>
              </a:rPr>
              <a:t>ar_hrd</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硬件类型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be16</a:t>
            </a:r>
            <a:r>
              <a:rPr lang="zh-CN" altLang="en-US" b="0" i="0" u="none" strike="noStrike" baseline="0" smtClean="0">
                <a:latin typeface="Times New Roman"/>
              </a:rPr>
              <a:t>		</a:t>
            </a:r>
            <a:r>
              <a:rPr lang="en-US" altLang="zh-CN" b="0" i="0" u="none" strike="noStrike" baseline="0" smtClean="0">
                <a:latin typeface="Times New Roman"/>
              </a:rPr>
              <a:t>ar_pro</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协议类型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unsigned </a:t>
            </a:r>
            <a:r>
              <a:rPr lang="en-US" altLang="zh-CN" b="0" i="0" u="none" strike="noStrike" baseline="0" smtClean="0">
                <a:latin typeface="Times New Roman"/>
              </a:rPr>
              <a:t>char</a:t>
            </a:r>
            <a:r>
              <a:rPr lang="zh-CN" altLang="en-US" b="0" i="0" u="none" strike="noStrike" baseline="0" smtClean="0">
                <a:latin typeface="Times New Roman"/>
              </a:rPr>
              <a:t>	</a:t>
            </a:r>
            <a:r>
              <a:rPr lang="en-US" altLang="zh-CN" b="0" i="0" u="none" strike="noStrike" baseline="0" smtClean="0">
                <a:latin typeface="Times New Roman"/>
              </a:rPr>
              <a:t>ar_hln;</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硬件地址长度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unsigned </a:t>
            </a:r>
            <a:r>
              <a:rPr lang="en-US" altLang="zh-CN" b="0" i="0" u="none" strike="noStrike" baseline="0" smtClean="0">
                <a:latin typeface="Times New Roman"/>
              </a:rPr>
              <a:t>char</a:t>
            </a:r>
            <a:r>
              <a:rPr lang="zh-CN" altLang="en-US" b="0" i="0" u="none" strike="noStrike" baseline="0" smtClean="0">
                <a:latin typeface="Times New Roman"/>
              </a:rPr>
              <a:t>	</a:t>
            </a:r>
            <a:r>
              <a:rPr lang="en-US" altLang="zh-CN" b="0" i="0" u="none" strike="noStrike" baseline="0" smtClean="0">
                <a:latin typeface="Times New Roman"/>
              </a:rPr>
              <a:t>ar_pln;</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协议地址长度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be16</a:t>
            </a:r>
            <a:r>
              <a:rPr lang="zh-CN" altLang="en-US" b="0" i="0" u="none" strike="noStrike" baseline="0" smtClean="0">
                <a:latin typeface="Times New Roman"/>
              </a:rPr>
              <a:t>	</a:t>
            </a:r>
            <a:r>
              <a:rPr lang="en-US" altLang="zh-CN" b="0" i="0" u="none" strike="noStrike" baseline="0" smtClean="0">
                <a:latin typeface="Times New Roman"/>
              </a:rPr>
              <a:t>ar_op</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ARP</a:t>
            </a:r>
            <a:r>
              <a:rPr lang="zh-CN" altLang="en-US" b="0" i="0" u="none" strike="noStrike" baseline="0" smtClean="0">
                <a:latin typeface="Times New Roman"/>
              </a:rPr>
              <a:t>操作码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83247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．例子中的</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数据结构</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定义如下以太网的</a:t>
            </a:r>
            <a:r>
              <a:rPr lang="en-US" altLang="zh-CN" b="0" i="0" u="none" strike="noStrike" baseline="0" smtClean="0">
                <a:latin typeface="Times New Roman"/>
              </a:rPr>
              <a:t>ARP</a:t>
            </a:r>
            <a:r>
              <a:rPr lang="zh-CN" altLang="en-US" b="0" i="0" u="none" strike="noStrike" baseline="0" smtClean="0">
                <a:latin typeface="Times New Roman"/>
              </a:rPr>
              <a:t>数据结构</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arppacket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unsigned short</a:t>
            </a:r>
            <a:r>
              <a:rPr lang="zh-CN" altLang="en-US" b="0" i="0" u="none" strike="noStrike" baseline="0" smtClean="0">
                <a:latin typeface="Times New Roman"/>
              </a:rPr>
              <a:t>	</a:t>
            </a:r>
            <a:r>
              <a:rPr lang="en-US" altLang="zh-CN" b="0" i="0" u="none" strike="noStrike" baseline="0" smtClean="0">
                <a:latin typeface="Times New Roman"/>
              </a:rPr>
              <a:t>ar_hrd;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硬件类型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short</a:t>
            </a:r>
            <a:r>
              <a:rPr lang="zh-CN" altLang="en-US" b="0" i="0" u="none" strike="noStrike" baseline="0" smtClean="0">
                <a:latin typeface="Times New Roman"/>
              </a:rPr>
              <a:t>	</a:t>
            </a:r>
            <a:r>
              <a:rPr lang="en-US" altLang="zh-CN" b="0" i="0" u="none" strike="noStrike" baseline="0" smtClean="0">
                <a:latin typeface="Times New Roman"/>
              </a:rPr>
              <a:t>ar_pro;</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ar_hln;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硬件地址长度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ar_pln;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协议地址长度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short</a:t>
            </a:r>
            <a:r>
              <a:rPr lang="zh-CN" altLang="en-US" b="0" i="0" u="none" strike="noStrike" baseline="0" smtClean="0">
                <a:latin typeface="Times New Roman"/>
              </a:rPr>
              <a:t>	</a:t>
            </a:r>
            <a:r>
              <a:rPr lang="en-US" altLang="zh-CN" b="0" i="0" u="none" strike="noStrike" baseline="0" smtClean="0">
                <a:latin typeface="Times New Roman"/>
              </a:rPr>
              <a:t>ar_op;</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ARP</a:t>
            </a:r>
            <a:r>
              <a:rPr lang="zh-CN" altLang="en-US" b="0" i="0" u="none" strike="noStrike" baseline="0" smtClean="0">
                <a:latin typeface="Times New Roman"/>
              </a:rPr>
              <a:t>操作码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ar_sha[ETH_ALEN];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发送方</a:t>
            </a:r>
            <a:r>
              <a:rPr lang="en-US" altLang="zh-CN" b="0" i="0" u="none" strike="noStrike" baseline="0" smtClean="0">
                <a:latin typeface="Times New Roman"/>
              </a:rPr>
              <a:t>MAC</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ar_sip;</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发送方</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ar_tha[ETH_ALEN];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a:t>
            </a:r>
            <a:r>
              <a:rPr lang="en-US" altLang="zh-CN" b="0" i="0" u="none" strike="noStrike" baseline="0" smtClean="0">
                <a:latin typeface="Times New Roman"/>
              </a:rPr>
              <a:t>MAC</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unsigned char</a:t>
            </a:r>
            <a:r>
              <a:rPr lang="zh-CN" altLang="en-US" b="0" i="0" u="none" strike="noStrike" baseline="0" smtClean="0">
                <a:latin typeface="Times New Roman"/>
              </a:rPr>
              <a:t>*	</a:t>
            </a:r>
            <a:r>
              <a:rPr lang="en-US" altLang="zh-CN" b="0" i="0" u="none" strike="noStrike" baseline="0" smtClean="0">
                <a:latin typeface="Times New Roman"/>
              </a:rPr>
              <a:t>ar_tip;</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a:t>
            </a:r>
            <a:r>
              <a:rPr lang="en-US" altLang="zh-CN" b="0" i="0" u="none" strike="noStrike" baseline="0" smtClean="0">
                <a:latin typeface="Times New Roman"/>
              </a:rPr>
              <a:t>IP</a:t>
            </a:r>
            <a:r>
              <a:rPr lang="zh-CN" altLang="en-US" b="0" i="0" u="none" strike="noStrike" baseline="0" smtClean="0">
                <a:latin typeface="Times New Roman"/>
              </a:rPr>
              <a:t>地址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049056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请求的主程序代码</a:t>
            </a:r>
          </a:p>
        </p:txBody>
      </p:sp>
      <p:sp>
        <p:nvSpPr>
          <p:cNvPr id="3" name="文本占位符 2"/>
          <p:cNvSpPr>
            <a:spLocks noGrp="1"/>
          </p:cNvSpPr>
          <p:nvPr>
            <p:ph type="body" idx="1"/>
          </p:nvPr>
        </p:nvSpPr>
        <p:spPr/>
        <p:txBody>
          <a:bodyPr>
            <a:normAutofit fontScale="55000" lnSpcReduction="20000"/>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请求包的构建包含了以太网头部部分、</a:t>
            </a:r>
            <a:r>
              <a:rPr lang="en-US" altLang="zh-CN" b="0" i="0" u="none" strike="noStrike" baseline="0" smtClean="0">
                <a:latin typeface="Times New Roman"/>
              </a:rPr>
              <a:t>ARP</a:t>
            </a:r>
            <a:r>
              <a:rPr lang="zh-CN" altLang="en-US" b="0" i="0" u="none" strike="noStrike" baseline="0" smtClean="0">
                <a:latin typeface="Times New Roman"/>
              </a:rPr>
              <a:t>头部部分、</a:t>
            </a:r>
            <a:r>
              <a:rPr lang="en-US" altLang="zh-CN" b="0" i="0" u="none" strike="noStrike" baseline="0" smtClean="0">
                <a:latin typeface="Times New Roman"/>
              </a:rPr>
              <a:t>ARP</a:t>
            </a:r>
            <a:r>
              <a:rPr lang="zh-CN" altLang="en-US" b="0" i="0" u="none" strike="noStrike" baseline="0" smtClean="0">
                <a:latin typeface="Times New Roman"/>
              </a:rPr>
              <a:t>的数据部分。由于</a:t>
            </a:r>
            <a:r>
              <a:rPr lang="en-US" altLang="zh-CN" b="0" i="0" u="none" strike="noStrike" baseline="0" smtClean="0">
                <a:latin typeface="Times New Roman"/>
              </a:rPr>
              <a:t>ARP</a:t>
            </a:r>
            <a:r>
              <a:rPr lang="zh-CN" altLang="en-US" b="0" i="0" u="none" strike="noStrike" baseline="0" smtClean="0">
                <a:latin typeface="Times New Roman"/>
              </a:rPr>
              <a:t>的作用就是查找目的</a:t>
            </a:r>
            <a:r>
              <a:rPr lang="en-US" altLang="zh-CN" b="0" i="0" u="none" strike="noStrike" baseline="0" smtClean="0">
                <a:latin typeface="Times New Roman"/>
              </a:rPr>
              <a:t>IP</a:t>
            </a:r>
            <a:r>
              <a:rPr lang="zh-CN" altLang="en-US" b="0" i="0" u="none" strike="noStrike" baseline="0" smtClean="0">
                <a:latin typeface="Times New Roman"/>
              </a:rPr>
              <a:t>地址的</a:t>
            </a:r>
            <a:r>
              <a:rPr lang="en-US" altLang="zh-CN" b="0" i="0" u="none" strike="noStrike" baseline="0" smtClean="0">
                <a:latin typeface="Times New Roman"/>
              </a:rPr>
              <a:t>MAC</a:t>
            </a:r>
            <a:r>
              <a:rPr lang="zh-CN" altLang="en-US" b="0" i="0" u="none" strike="noStrike" baseline="0" smtClean="0">
                <a:latin typeface="Times New Roman"/>
              </a:rPr>
              <a:t>地址，所以目的以太网地址是未知的。而且需要在整个以太网上查找其</a:t>
            </a:r>
            <a:r>
              <a:rPr lang="en-US" altLang="zh-CN" b="0" i="0" u="none" strike="noStrike" baseline="0" smtClean="0">
                <a:latin typeface="Times New Roman"/>
              </a:rPr>
              <a:t>IP</a:t>
            </a:r>
            <a:r>
              <a:rPr lang="zh-CN" altLang="en-US" b="0" i="0" u="none" strike="noStrike" baseline="0" smtClean="0">
                <a:latin typeface="Times New Roman"/>
              </a:rPr>
              <a:t>地址，所以目的以太网地址是一个全为</a:t>
            </a:r>
            <a:r>
              <a:rPr lang="en-US" altLang="zh-CN" b="0" i="0" u="none" strike="noStrike" baseline="0" smtClean="0">
                <a:latin typeface="Times New Roman"/>
              </a:rPr>
              <a:t>1</a:t>
            </a:r>
            <a:r>
              <a:rPr lang="zh-CN" altLang="en-US" b="0" i="0" u="none" strike="noStrike" baseline="0" smtClean="0">
                <a:latin typeface="Times New Roman"/>
              </a:rPr>
              <a:t>的值，即为</a:t>
            </a:r>
            <a:r>
              <a:rPr lang="en-US" altLang="zh-CN" b="0" i="0" u="none" strike="noStrike" baseline="0" smtClean="0">
                <a:latin typeface="Times New Roman"/>
              </a:rPr>
              <a:t>{0xFF,0xFF,0xFF,0xFF,0xFF,0xFF}</a:t>
            </a:r>
            <a:r>
              <a:rPr lang="zh-CN" altLang="en-US" b="0" i="0" u="none" strike="noStrike" baseline="0" smtClean="0">
                <a:latin typeface="Times New Roman"/>
              </a:rPr>
              <a:t>。</a:t>
            </a:r>
          </a:p>
          <a:p>
            <a:pPr marR="0" lvl="0" rtl="0"/>
            <a:r>
              <a:rPr lang="en-US" altLang="zh-CN" b="0" i="0" u="none" strike="noStrike" baseline="0" smtClean="0">
                <a:latin typeface="Times New Roman"/>
              </a:rPr>
              <a:t>38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*使</a:t>
            </a:r>
            <a:r>
              <a:rPr lang="en-US" altLang="zh-CN" b="0" i="0" u="none" strike="noStrike" baseline="0" smtClean="0">
                <a:latin typeface="Times New Roman"/>
              </a:rPr>
              <a:t>p_ethhdr</a:t>
            </a:r>
            <a:r>
              <a:rPr lang="zh-CN" altLang="en-US" b="0" i="0" u="none" strike="noStrike" baseline="0" smtClean="0">
                <a:latin typeface="Times New Roman"/>
              </a:rPr>
              <a:t>指向以太网帧的帧头*</a:t>
            </a:r>
            <a:r>
              <a:rPr lang="en-US" altLang="zh-CN" b="0" i="0" u="none" strike="noStrike" baseline="0" smtClean="0">
                <a:latin typeface="Times New Roman"/>
              </a:rPr>
              <a:t>/</a:t>
            </a:r>
          </a:p>
          <a:p>
            <a:pPr marR="0" lvl="0" rtl="0"/>
            <a:r>
              <a:rPr lang="en-US" altLang="zh-CN" b="0" i="0" u="none" strike="noStrike" baseline="0" smtClean="0">
                <a:latin typeface="Times New Roman"/>
              </a:rPr>
              <a:t>39</a:t>
            </a:r>
            <a:r>
              <a:rPr lang="zh-CN" altLang="en-US" b="0" i="0" u="none" strike="noStrike" baseline="0" smtClean="0">
                <a:latin typeface="Times New Roman"/>
              </a:rPr>
              <a:t>	</a:t>
            </a:r>
            <a:r>
              <a:rPr lang="en-US" altLang="zh-CN" b="1" i="0" u="none" strike="noStrike" baseline="0" smtClean="0">
                <a:latin typeface="Times New Roman"/>
              </a:rPr>
              <a:t>p_ethhdr </a:t>
            </a:r>
            <a:r>
              <a:rPr lang="en-US" altLang="zh-CN" b="1" i="0" u="none" strike="noStrike" baseline="0" smtClean="0">
                <a:latin typeface="Times New Roman"/>
              </a:rPr>
              <a:t>= (struct ethhdr*)ef;</a:t>
            </a:r>
          </a:p>
          <a:p>
            <a:pPr marR="0" lvl="0" rtl="0"/>
            <a:r>
              <a:rPr lang="en-US" altLang="zh-CN" b="0" i="0" u="none" strike="noStrike" baseline="0" smtClean="0">
                <a:latin typeface="Times New Roman"/>
              </a:rPr>
              <a:t>40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*复制目的以太网地址*</a:t>
            </a:r>
            <a:r>
              <a:rPr lang="en-US" altLang="zh-CN" b="0" i="0" u="none" strike="noStrike" baseline="0" smtClean="0">
                <a:latin typeface="Times New Roman"/>
              </a:rPr>
              <a:t>/</a:t>
            </a:r>
          </a:p>
          <a:p>
            <a:pPr marR="0" lvl="0" rtl="0"/>
            <a:r>
              <a:rPr lang="en-US" altLang="zh-CN" b="0" i="0" u="none" strike="noStrike" baseline="0" smtClean="0">
                <a:latin typeface="Times New Roman"/>
              </a:rPr>
              <a:t>41</a:t>
            </a:r>
            <a:r>
              <a:rPr lang="zh-CN" altLang="en-US" b="0" i="0" u="none" strike="noStrike" baseline="0" smtClean="0">
                <a:latin typeface="Times New Roman"/>
              </a:rPr>
              <a:t>	</a:t>
            </a:r>
            <a:r>
              <a:rPr lang="en-US" altLang="zh-CN" b="1" i="0" u="none" strike="noStrike" baseline="0" smtClean="0">
                <a:latin typeface="Times New Roman"/>
              </a:rPr>
              <a:t>memcpy(p_ethhdr-</a:t>
            </a:r>
            <a:r>
              <a:rPr lang="en-US" altLang="zh-CN" b="1" i="0" u="none" strike="noStrike" baseline="0" smtClean="0">
                <a:latin typeface="Times New Roman"/>
              </a:rPr>
              <a:t>&gt;h_dest, eth_dest, ETH_ALEN);</a:t>
            </a:r>
          </a:p>
          <a:p>
            <a:pPr marR="0" lvl="0" rtl="0"/>
            <a:r>
              <a:rPr lang="en-US" altLang="zh-CN" b="0" i="0" u="none" strike="noStrike" baseline="0" smtClean="0">
                <a:latin typeface="Times New Roman"/>
              </a:rPr>
              <a:t>42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*复制源以太网地址*</a:t>
            </a:r>
            <a:r>
              <a:rPr lang="en-US" altLang="zh-CN" b="0" i="0" u="none" strike="noStrike" baseline="0" smtClean="0">
                <a:latin typeface="Times New Roman"/>
              </a:rPr>
              <a:t>/</a:t>
            </a:r>
          </a:p>
          <a:p>
            <a:pPr marR="0" lvl="0" rtl="0"/>
            <a:r>
              <a:rPr lang="en-US" altLang="zh-CN" b="0" i="0" u="none" strike="noStrike" baseline="0" smtClean="0">
                <a:latin typeface="Times New Roman"/>
              </a:rPr>
              <a:t>43</a:t>
            </a:r>
            <a:r>
              <a:rPr lang="zh-CN" altLang="en-US" b="0" i="0" u="none" strike="noStrike" baseline="0" smtClean="0">
                <a:latin typeface="Times New Roman"/>
              </a:rPr>
              <a:t>	</a:t>
            </a:r>
            <a:r>
              <a:rPr lang="en-US" altLang="zh-CN" b="1" i="0" u="none" strike="noStrike" baseline="0" smtClean="0">
                <a:latin typeface="Times New Roman"/>
              </a:rPr>
              <a:t>memcpy(p_ethhdr-</a:t>
            </a:r>
            <a:r>
              <a:rPr lang="en-US" altLang="zh-CN" b="1" i="0" u="none" strike="noStrike" baseline="0" smtClean="0">
                <a:latin typeface="Times New Roman"/>
              </a:rPr>
              <a:t>&gt;h_source, eth_source, ETH_ALEN);</a:t>
            </a:r>
          </a:p>
          <a:p>
            <a:pPr marR="0" lvl="0" rtl="0"/>
            <a:r>
              <a:rPr lang="en-US" altLang="zh-CN" b="0" i="0" u="none" strike="noStrike" baseline="0" smtClean="0">
                <a:latin typeface="Times New Roman"/>
              </a:rPr>
              <a:t>53</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*复制源以太网地址*</a:t>
            </a:r>
            <a:r>
              <a:rPr lang="en-US" altLang="zh-CN" b="0" i="0" u="none" strike="noStrike" baseline="0" smtClean="0">
                <a:latin typeface="Times New Roman"/>
              </a:rPr>
              <a:t>/</a:t>
            </a:r>
          </a:p>
          <a:p>
            <a:pPr marR="0" lvl="0" rtl="0"/>
            <a:r>
              <a:rPr lang="en-US" altLang="zh-CN" b="0" i="0" u="none" strike="noStrike" baseline="0" smtClean="0">
                <a:latin typeface="Times New Roman"/>
              </a:rPr>
              <a:t>54</a:t>
            </a:r>
            <a:r>
              <a:rPr lang="zh-CN" altLang="en-US" b="0" i="0" u="none" strike="noStrike" baseline="0" smtClean="0">
                <a:latin typeface="Times New Roman"/>
              </a:rPr>
              <a:t>	</a:t>
            </a:r>
            <a:r>
              <a:rPr lang="en-US" altLang="zh-CN" b="1" i="0" u="none" strike="noStrike" baseline="0" smtClean="0">
                <a:latin typeface="Times New Roman"/>
              </a:rPr>
              <a:t>memcpy(p_arp-</a:t>
            </a:r>
            <a:r>
              <a:rPr lang="en-US" altLang="zh-CN" b="1" i="0" u="none" strike="noStrike" baseline="0" smtClean="0">
                <a:latin typeface="Times New Roman"/>
              </a:rPr>
              <a:t>&gt;ar_sha, eth_source, ETH_ALEN);</a:t>
            </a:r>
          </a:p>
          <a:p>
            <a:pPr marR="0" lvl="0" rtl="0"/>
            <a:r>
              <a:rPr lang="en-US" altLang="zh-CN" b="0" i="0" u="none" strike="noStrike" baseline="0" smtClean="0">
                <a:latin typeface="Times New Roman"/>
              </a:rPr>
              <a:t>55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*源</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a:t>
            </a:r>
          </a:p>
          <a:p>
            <a:pPr marR="0" lvl="0" rtl="0"/>
            <a:r>
              <a:rPr lang="en-US" altLang="zh-CN" b="0" i="0" u="none" strike="noStrike" baseline="0" smtClean="0">
                <a:latin typeface="Times New Roman"/>
              </a:rPr>
              <a:t>56</a:t>
            </a:r>
            <a:r>
              <a:rPr lang="zh-CN" altLang="en-US" b="0" i="0" u="none" strike="noStrike" baseline="0" smtClean="0">
                <a:latin typeface="Times New Roman"/>
              </a:rPr>
              <a:t>	</a:t>
            </a:r>
            <a:r>
              <a:rPr lang="en-US" altLang="zh-CN" b="1" i="0" u="none" strike="noStrike" baseline="0" smtClean="0">
                <a:latin typeface="Times New Roman"/>
              </a:rPr>
              <a:t>p_arp-</a:t>
            </a:r>
            <a:r>
              <a:rPr lang="en-US" altLang="zh-CN" b="1" i="0" u="none" strike="noStrike" baseline="0" smtClean="0">
                <a:latin typeface="Times New Roman"/>
              </a:rPr>
              <a:t>&gt;ar_sip=(unsigned char*)inet_addr("192.168.1.152");</a:t>
            </a:r>
          </a:p>
          <a:p>
            <a:pPr marR="0" lvl="0" rtl="0"/>
            <a:r>
              <a:rPr lang="en-US" altLang="zh-CN" b="0" i="0" u="none" strike="noStrike" baseline="0" smtClean="0">
                <a:latin typeface="Times New Roman"/>
              </a:rPr>
              <a:t>57</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*复制目的以太网地址*</a:t>
            </a:r>
            <a:r>
              <a:rPr lang="en-US" altLang="zh-CN" b="0" i="0" u="none" strike="noStrike" baseline="0" smtClean="0">
                <a:latin typeface="Times New Roman"/>
              </a:rPr>
              <a:t>/</a:t>
            </a:r>
          </a:p>
          <a:p>
            <a:pPr marR="0" lvl="0" rtl="0"/>
            <a:r>
              <a:rPr lang="en-US" altLang="zh-CN" b="0" i="0" u="none" strike="noStrike" baseline="0" smtClean="0">
                <a:latin typeface="Times New Roman"/>
              </a:rPr>
              <a:t>58</a:t>
            </a:r>
            <a:r>
              <a:rPr lang="zh-CN" altLang="en-US" b="0" i="0" u="none" strike="noStrike" baseline="0" smtClean="0">
                <a:latin typeface="Times New Roman"/>
              </a:rPr>
              <a:t>	</a:t>
            </a:r>
            <a:r>
              <a:rPr lang="en-US" altLang="zh-CN" b="1" i="0" u="none" strike="noStrike" baseline="0" smtClean="0">
                <a:latin typeface="Times New Roman"/>
              </a:rPr>
              <a:t>memcpy(p_arp-</a:t>
            </a:r>
            <a:r>
              <a:rPr lang="en-US" altLang="zh-CN" b="1" i="0" u="none" strike="noStrike" baseline="0" smtClean="0">
                <a:latin typeface="Times New Roman"/>
              </a:rPr>
              <a:t>&gt;ar_tha, eth_dest, ETH_ALEN);</a:t>
            </a:r>
          </a:p>
          <a:p>
            <a:pPr marR="0" lvl="0" rtl="0"/>
            <a:r>
              <a:rPr lang="en-US" altLang="zh-CN" b="0" i="0" u="none" strike="noStrike" baseline="0" smtClean="0">
                <a:latin typeface="Times New Roman"/>
              </a:rPr>
              <a:t>59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*目的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a:t>
            </a:r>
          </a:p>
          <a:p>
            <a:pPr marR="0" lvl="0" rtl="0"/>
            <a:r>
              <a:rPr lang="en-US" altLang="zh-CN" b="0" i="0" u="none" strike="noStrike" baseline="0" smtClean="0">
                <a:latin typeface="Times New Roman"/>
              </a:rPr>
              <a:t>60</a:t>
            </a:r>
            <a:r>
              <a:rPr lang="zh-CN" altLang="en-US" b="0" i="0" u="none" strike="noStrike" baseline="0" smtClean="0">
                <a:latin typeface="Times New Roman"/>
              </a:rPr>
              <a:t>	</a:t>
            </a:r>
            <a:r>
              <a:rPr lang="en-US" altLang="zh-CN" b="1" i="0" u="none" strike="noStrike" baseline="0" smtClean="0">
                <a:latin typeface="Times New Roman"/>
              </a:rPr>
              <a:t>p_arp-</a:t>
            </a:r>
            <a:r>
              <a:rPr lang="en-US" altLang="zh-CN" b="1" i="0" u="none" strike="noStrike" baseline="0" smtClean="0">
                <a:latin typeface="Times New Roman"/>
              </a:rPr>
              <a:t>&gt;ar_tip = (unsigned char*)inet_addr("192.168.1.1");</a:t>
            </a:r>
            <a:endParaRPr lang="zh-CN" altLang="en-US" b="0" i="0" u="none" strike="noStrike" baseline="0" smtClean="0">
              <a:latin typeface="Times New Roman"/>
            </a:endParaRPr>
          </a:p>
        </p:txBody>
      </p:sp>
    </p:spTree>
    <p:extLst>
      <p:ext uri="{BB962C8B-B14F-4D97-AF65-F5344CB8AC3E}">
        <p14:creationId xmlns:p14="http://schemas.microsoft.com/office/powerpoint/2010/main" val="351168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11.1.3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UNIX</a:t>
            </a:r>
            <a:r>
              <a:rPr lang="zh-CN" altLang="en-US" b="0" i="0" u="none" strike="noStrike" kern="1800" baseline="0" smtClean="0">
                <a:latin typeface="Times New Roman"/>
                <a:ea typeface="黑体"/>
              </a:rPr>
              <a:t>域函数进行套接字编程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UNIX</a:t>
            </a:r>
            <a:r>
              <a:rPr lang="zh-CN" altLang="en-US" b="0" i="0" u="none" strike="noStrike" baseline="0" smtClean="0">
                <a:latin typeface="Times New Roman"/>
              </a:rPr>
              <a:t>域函数进行套接字编程与</a:t>
            </a:r>
            <a:r>
              <a:rPr lang="en-US" altLang="zh-CN" b="0" i="0" u="none" strike="noStrike" baseline="0" smtClean="0">
                <a:latin typeface="Times New Roman"/>
              </a:rPr>
              <a:t>AF_INET</a:t>
            </a:r>
            <a:r>
              <a:rPr lang="zh-CN" altLang="en-US" b="0" i="0" u="none" strike="noStrike" baseline="0" smtClean="0">
                <a:latin typeface="Times New Roman"/>
              </a:rPr>
              <a:t>的方式一致，不同的地方在于地址结构不同。</a:t>
            </a:r>
          </a:p>
        </p:txBody>
      </p:sp>
    </p:spTree>
    <p:extLst>
      <p:ext uri="{BB962C8B-B14F-4D97-AF65-F5344CB8AC3E}">
        <p14:creationId xmlns:p14="http://schemas.microsoft.com/office/powerpoint/2010/main" val="233798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11.1.4  </a:t>
            </a:r>
            <a:r>
              <a:rPr lang="zh-CN" altLang="en-US" b="0" i="0" u="none" strike="noStrike" kern="1800" baseline="0" smtClean="0">
                <a:latin typeface="Times New Roman"/>
                <a:ea typeface="黑体"/>
              </a:rPr>
              <a:t>传递文件描述符</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系统中提供了一种特殊的方法，可以从一个进程中将一个已经打开的文件描述符传递给其他的任何进程。其基本过程如下：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）创建一个字节流或者数据报的</a:t>
            </a:r>
            <a:r>
              <a:rPr lang="en-US" altLang="zh-CN" b="0" i="0" u="none" strike="noStrike" baseline="0" smtClean="0">
                <a:latin typeface="Times New Roman"/>
              </a:rPr>
              <a:t>UNIX</a:t>
            </a:r>
            <a:r>
              <a:rPr lang="zh-CN" altLang="en-US" b="0" i="0" u="none" strike="noStrike" baseline="0" smtClean="0">
                <a:latin typeface="Times New Roman"/>
              </a:rPr>
              <a:t>域套接字。</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）进程可以用任何返回描述符的</a:t>
            </a:r>
            <a:r>
              <a:rPr lang="en-US" altLang="zh-CN" b="0" i="0" u="none" strike="noStrike" baseline="0" smtClean="0">
                <a:latin typeface="Times New Roman"/>
              </a:rPr>
              <a:t>UNIX</a:t>
            </a:r>
            <a:r>
              <a:rPr lang="zh-CN" altLang="en-US" b="0" i="0" u="none" strike="noStrike" baseline="0" smtClean="0">
                <a:latin typeface="Times New Roman"/>
              </a:rPr>
              <a:t>函数打开。可以在进程间传递任何类型的描述符。</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）发送进程建立一个</a:t>
            </a:r>
            <a:r>
              <a:rPr lang="en-US" altLang="zh-CN" b="0" i="0" u="none" strike="noStrike" baseline="0" smtClean="0">
                <a:latin typeface="Times New Roman"/>
              </a:rPr>
              <a:t>msghdr</a:t>
            </a:r>
            <a:r>
              <a:rPr lang="zh-CN" altLang="en-US" b="0" i="0" u="none" strike="noStrike" baseline="0" smtClean="0">
                <a:latin typeface="Times New Roman"/>
              </a:rPr>
              <a:t>结构，其中包含要传递的描述符。</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）接收进程调用</a:t>
            </a:r>
            <a:r>
              <a:rPr lang="en-US" altLang="zh-CN" b="0" i="0" u="none" strike="noStrike" baseline="0" smtClean="0">
                <a:latin typeface="Times New Roman"/>
              </a:rPr>
              <a:t>recvmsg()</a:t>
            </a:r>
            <a:r>
              <a:rPr lang="zh-CN" altLang="en-US" b="0" i="0" u="none" strike="noStrike" baseline="0" smtClean="0">
                <a:latin typeface="Times New Roman"/>
              </a:rPr>
              <a:t>在</a:t>
            </a:r>
            <a:r>
              <a:rPr lang="en-US" altLang="zh-CN" b="0" i="0" u="none" strike="noStrike" baseline="0" smtClean="0">
                <a:latin typeface="Times New Roman"/>
              </a:rPr>
              <a:t>UNIX</a:t>
            </a:r>
            <a:r>
              <a:rPr lang="zh-CN" altLang="en-US" b="0" i="0" u="none" strike="noStrike" baseline="0" smtClean="0">
                <a:latin typeface="Times New Roman"/>
              </a:rPr>
              <a:t>域套接字上接收套接字。</a:t>
            </a:r>
          </a:p>
        </p:txBody>
      </p:sp>
    </p:spTree>
    <p:extLst>
      <p:ext uri="{BB962C8B-B14F-4D97-AF65-F5344CB8AC3E}">
        <p14:creationId xmlns:p14="http://schemas.microsoft.com/office/powerpoint/2010/main" val="408508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11.1.5  socketpair()</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socketpair()</a:t>
            </a:r>
            <a:r>
              <a:rPr lang="zh-CN" altLang="en-US" b="0" i="0" u="none" strike="noStrike" baseline="0" smtClean="0">
                <a:latin typeface="Times New Roman"/>
              </a:rPr>
              <a:t>函数建立一对匿名的已经连接的套接字，其特性由协议族</a:t>
            </a:r>
            <a:r>
              <a:rPr lang="en-US" altLang="zh-CN" b="0" i="0" u="none" strike="noStrike" baseline="0" smtClean="0">
                <a:latin typeface="Times New Roman"/>
              </a:rPr>
              <a:t>d</a:t>
            </a:r>
            <a:r>
              <a:rPr lang="zh-CN" altLang="en-US" b="0" i="0" u="none" strike="noStrike" baseline="0" smtClean="0">
                <a:latin typeface="Times New Roman"/>
              </a:rPr>
              <a:t>、类型</a:t>
            </a:r>
            <a:r>
              <a:rPr lang="en-US" altLang="zh-CN" b="0" i="0" u="none" strike="noStrike" baseline="0" smtClean="0">
                <a:latin typeface="Times New Roman"/>
              </a:rPr>
              <a:t>type</a:t>
            </a:r>
            <a:r>
              <a:rPr lang="zh-CN" altLang="en-US" b="0" i="0" u="none" strike="noStrike" baseline="0" smtClean="0">
                <a:latin typeface="Times New Roman"/>
              </a:rPr>
              <a:t>、协议</a:t>
            </a:r>
            <a:r>
              <a:rPr lang="en-US" altLang="zh-CN" b="0" i="0" u="none" strike="noStrike" baseline="0" smtClean="0">
                <a:latin typeface="Times New Roman"/>
              </a:rPr>
              <a:t>protocol</a:t>
            </a:r>
            <a:r>
              <a:rPr lang="zh-CN" altLang="en-US" b="0" i="0" u="none" strike="noStrike" baseline="0" smtClean="0">
                <a:latin typeface="Times New Roman"/>
              </a:rPr>
              <a:t>决定，建立的两个套接字描述符会放在</a:t>
            </a:r>
            <a:r>
              <a:rPr lang="en-US" altLang="zh-CN" b="0" i="0" u="none" strike="noStrike" baseline="0" smtClean="0">
                <a:latin typeface="Times New Roman"/>
              </a:rPr>
              <a:t>sv[0]</a:t>
            </a:r>
            <a:r>
              <a:rPr lang="zh-CN" altLang="en-US" b="0" i="0" u="none" strike="noStrike" baseline="0" smtClean="0">
                <a:latin typeface="Times New Roman"/>
              </a:rPr>
              <a:t>和</a:t>
            </a:r>
            <a:r>
              <a:rPr lang="en-US" altLang="zh-CN" b="0" i="0" u="none" strike="noStrike" baseline="0" smtClean="0">
                <a:latin typeface="Times New Roman"/>
              </a:rPr>
              <a:t>sv[1]</a:t>
            </a:r>
            <a:r>
              <a:rPr lang="zh-CN" altLang="en-US" b="0" i="0" u="none" strike="noStrike" baseline="0" smtClean="0">
                <a:latin typeface="Times New Roman"/>
              </a:rPr>
              <a:t>中。</a:t>
            </a:r>
            <a:r>
              <a:rPr lang="en-US" altLang="zh-CN" b="0" i="0" u="none" strike="noStrike" baseline="0" smtClean="0">
                <a:latin typeface="Times New Roman"/>
              </a:rPr>
              <a:t>socketpair()</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sv-SE" altLang="zh-CN" b="0" i="0" u="none" strike="noStrike" baseline="0" smtClean="0">
                <a:latin typeface="Times New Roman"/>
              </a:rPr>
              <a:t>int socketpair(int d, int type, int protocol, int sv[2]);</a:t>
            </a:r>
          </a:p>
          <a:p>
            <a:pPr marR="0" lvl="0" rtl="0"/>
            <a:endParaRPr lang="zh-CN" altLang="en-US" b="0" i="0" u="none" strike="noStrike" baseline="0" smtClean="0">
              <a:latin typeface="Times New Roman"/>
            </a:endParaRPr>
          </a:p>
        </p:txBody>
      </p:sp>
      <p:pic>
        <p:nvPicPr>
          <p:cNvPr id="1026" name="Picture 2" descr="1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5249844"/>
            <a:ext cx="2016224" cy="153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1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2372" y="5248274"/>
            <a:ext cx="4117670" cy="149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66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11.1.6  </a:t>
            </a:r>
            <a:r>
              <a:rPr lang="zh-CN" altLang="en-US" b="0" i="0" u="none" strike="noStrike" kern="1800" baseline="0" smtClean="0">
                <a:latin typeface="Times New Roman"/>
                <a:ea typeface="黑体"/>
              </a:rPr>
              <a:t>传递文件描述符的例子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本节中使用一个实例来介绍进程间传递文件描述符的例子。分为两个进程，进程</a:t>
            </a:r>
            <a:r>
              <a:rPr lang="en-US" altLang="zh-CN" b="0" i="0" u="none" strike="noStrike" baseline="0" smtClean="0">
                <a:latin typeface="Times New Roman"/>
              </a:rPr>
              <a:t>A</a:t>
            </a:r>
            <a:r>
              <a:rPr lang="zh-CN" altLang="en-US" b="0" i="0" u="none" strike="noStrike" baseline="0" smtClean="0">
                <a:latin typeface="Times New Roman"/>
              </a:rPr>
              <a:t>中打开一个文件描述符，通过消息传送的方式将文件描述符传递给进程</a:t>
            </a:r>
            <a:r>
              <a:rPr lang="en-US" altLang="zh-CN" b="0" i="0" u="none" strike="noStrike" baseline="0" smtClean="0">
                <a:latin typeface="Times New Roman"/>
              </a:rPr>
              <a:t>B</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．进程</a:t>
            </a:r>
            <a:r>
              <a:rPr lang="en-US" altLang="zh-CN">
                <a:latin typeface="Times New Roman"/>
              </a:rPr>
              <a:t>A</a:t>
            </a:r>
            <a:r>
              <a:rPr lang="zh-CN" altLang="en-US">
                <a:latin typeface="Times New Roman"/>
              </a:rPr>
              <a:t>的</a:t>
            </a:r>
            <a:r>
              <a:rPr lang="zh-CN" altLang="en-US" smtClean="0">
                <a:latin typeface="Times New Roman"/>
              </a:rPr>
              <a:t>代码</a:t>
            </a:r>
            <a:endParaRPr lang="en-US" altLang="zh-CN" smtClean="0">
              <a:latin typeface="Times New Roman"/>
            </a:endParaRPr>
          </a:p>
          <a:p>
            <a:pPr lvl="0"/>
            <a:r>
              <a:rPr lang="en-US" altLang="zh-CN">
                <a:latin typeface="Times New Roman"/>
              </a:rPr>
              <a:t>2</a:t>
            </a:r>
            <a:r>
              <a:rPr lang="zh-CN" altLang="en-US">
                <a:latin typeface="Times New Roman"/>
              </a:rPr>
              <a:t>．进程</a:t>
            </a:r>
            <a:r>
              <a:rPr lang="en-US" altLang="zh-CN">
                <a:latin typeface="Times New Roman"/>
              </a:rPr>
              <a:t>B</a:t>
            </a:r>
            <a:r>
              <a:rPr lang="zh-CN" altLang="en-US">
                <a:latin typeface="Times New Roman"/>
              </a:rPr>
              <a:t>的代码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6345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  </a:t>
            </a:r>
            <a:r>
              <a:rPr lang="zh-CN" altLang="en-US" b="0" i="0" u="none" strike="noStrike" kern="1800" baseline="0" smtClean="0">
                <a:latin typeface="Times New Roman"/>
                <a:ea typeface="黑体"/>
              </a:rPr>
              <a:t>广    播</a:t>
            </a:r>
          </a:p>
        </p:txBody>
      </p:sp>
      <p:sp>
        <p:nvSpPr>
          <p:cNvPr id="3" name="文本占位符 2"/>
          <p:cNvSpPr>
            <a:spLocks noGrp="1"/>
          </p:cNvSpPr>
          <p:nvPr>
            <p:ph type="body" idx="1"/>
          </p:nvPr>
        </p:nvSpPr>
        <p:spPr/>
        <p:txBody>
          <a:bodyPr/>
          <a:lstStyle/>
          <a:p>
            <a:r>
              <a:rPr lang="en-US" altLang="zh-CN"/>
              <a:t>11.2.1  </a:t>
            </a:r>
            <a:r>
              <a:rPr lang="zh-CN" altLang="en-US"/>
              <a:t>广播的</a:t>
            </a:r>
            <a:r>
              <a:rPr lang="en-US" altLang="zh-CN"/>
              <a:t>IP</a:t>
            </a:r>
            <a:r>
              <a:rPr lang="zh-CN" altLang="en-US" smtClean="0"/>
              <a:t>地址</a:t>
            </a:r>
            <a:endParaRPr lang="en-US" altLang="zh-CN" smtClean="0"/>
          </a:p>
          <a:p>
            <a:r>
              <a:rPr lang="en-US" altLang="zh-CN"/>
              <a:t>11.2.2  </a:t>
            </a:r>
            <a:r>
              <a:rPr lang="zh-CN" altLang="en-US"/>
              <a:t>广播与单播</a:t>
            </a:r>
            <a:r>
              <a:rPr lang="zh-CN" altLang="en-US"/>
              <a:t>的</a:t>
            </a:r>
            <a:r>
              <a:rPr lang="zh-CN" altLang="en-US" smtClean="0"/>
              <a:t>比较</a:t>
            </a:r>
            <a:endParaRPr lang="en-US" altLang="zh-CN" smtClean="0"/>
          </a:p>
          <a:p>
            <a:r>
              <a:rPr lang="en-US" altLang="zh-CN"/>
              <a:t>11.2.3  </a:t>
            </a:r>
            <a:r>
              <a:rPr lang="zh-CN" altLang="en-US"/>
              <a:t>广播的示例</a:t>
            </a:r>
          </a:p>
        </p:txBody>
      </p:sp>
    </p:spTree>
    <p:extLst>
      <p:ext uri="{BB962C8B-B14F-4D97-AF65-F5344CB8AC3E}">
        <p14:creationId xmlns:p14="http://schemas.microsoft.com/office/powerpoint/2010/main" val="2670166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125</TotalTime>
  <Words>2316</Words>
  <Application>Microsoft Office PowerPoint</Application>
  <PresentationFormat>全屏显示(4:3)</PresentationFormat>
  <Paragraphs>263</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聚合</vt:lpstr>
      <vt:lpstr>第11章  高级套接字</vt:lpstr>
      <vt:lpstr>11.1  UNIX域函数</vt:lpstr>
      <vt:lpstr>11.1.1  UNIX域函数的地址结构</vt:lpstr>
      <vt:lpstr>11.1.2  套接字函数</vt:lpstr>
      <vt:lpstr>11.1.3  使用UNIX域函数进行套接字编程</vt:lpstr>
      <vt:lpstr>11.1.4  传递文件描述符</vt:lpstr>
      <vt:lpstr>11.1.5  socketpair()函数</vt:lpstr>
      <vt:lpstr>11.1.6  传递文件描述符的例子</vt:lpstr>
      <vt:lpstr>11.2  广    播</vt:lpstr>
      <vt:lpstr>11.2.1  广播的IP地址</vt:lpstr>
      <vt:lpstr>11.2.2  广播与单播的比较</vt:lpstr>
      <vt:lpstr>11.2.3  广播的示例</vt:lpstr>
      <vt:lpstr>1．广播例子简介</vt:lpstr>
      <vt:lpstr>2．广播的服务器端代码</vt:lpstr>
      <vt:lpstr>3．广播的客户端代码</vt:lpstr>
      <vt:lpstr>11.3  多    播</vt:lpstr>
      <vt:lpstr>11.3.1  多播的概念</vt:lpstr>
      <vt:lpstr>11.3.2  广域网的多播</vt:lpstr>
      <vt:lpstr>11.3.3  多播的编程</vt:lpstr>
      <vt:lpstr>1．选项IP_MULTICASE_TTL</vt:lpstr>
      <vt:lpstr>2．选项IP_MULTICAST_IF</vt:lpstr>
      <vt:lpstr>3．选项IP_ADD_MEMBERSHIP和IP_DROP_MEMBERSHIP</vt:lpstr>
      <vt:lpstr>4．选项IP_DROP_MEMBERSHIP</vt:lpstr>
      <vt:lpstr>5．多播程序设计的框架</vt:lpstr>
      <vt:lpstr>11.3.4  内核中的多播</vt:lpstr>
      <vt:lpstr>1．结构ip_mc_socklist</vt:lpstr>
      <vt:lpstr>2．结构ip_mreqn</vt:lpstr>
      <vt:lpstr>3．结构ip_sf_socklist</vt:lpstr>
      <vt:lpstr>4．选项IP_ADD_MEMBERSHIP</vt:lpstr>
      <vt:lpstr>5．选项IP_DROP_MEMBERSHIP</vt:lpstr>
      <vt:lpstr>11.3.5  一个多播例子的服务器端</vt:lpstr>
      <vt:lpstr>11.3.6  一个多播例子的客户端</vt:lpstr>
      <vt:lpstr>11.4  数据链路层访问</vt:lpstr>
      <vt:lpstr>11.4.1  SOCK_PACKET类型</vt:lpstr>
      <vt:lpstr>11.4.2  设置套接口以捕获链路帧的编程方法</vt:lpstr>
      <vt:lpstr>11.4.3  从套接口读取链路帧的编程方法</vt:lpstr>
      <vt:lpstr>11.4.4  定位IP包头的编程方法</vt:lpstr>
      <vt:lpstr>11.4.5  定位TCP报头的编程方法</vt:lpstr>
      <vt:lpstr>11.4.6  定位UDP报头的编程方法</vt:lpstr>
      <vt:lpstr>11.4.7  定位应用层报文数据的编程方法</vt:lpstr>
      <vt:lpstr>11.4.8  使用SOCK_PACKET编写ARP请求程序的例子</vt:lpstr>
      <vt:lpstr>1．ARP协议数据和结构</vt:lpstr>
      <vt:lpstr>2．例子中的ARP数据结构</vt:lpstr>
      <vt:lpstr>3．ARP请求的主程序代码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高级套接字</dc:title>
  <dc:creator>xu</dc:creator>
  <cp:lastModifiedBy>xu</cp:lastModifiedBy>
  <cp:revision>5</cp:revision>
  <dcterms:created xsi:type="dcterms:W3CDTF">2014-08-12T06:56:55Z</dcterms:created>
  <dcterms:modified xsi:type="dcterms:W3CDTF">2014-08-12T09:02:36Z</dcterms:modified>
</cp:coreProperties>
</file>