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43"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44"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F8609D36-4D66-4A7E-AAAD-82E0374F0EE9}" type="datetimeFigureOut">
              <a:rPr lang="zh-CN" altLang="en-US" smtClean="0"/>
              <a:t>2014/8/12</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ED495C51-1FDE-45C8-BAC6-AC70B8EACD1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8609D36-4D66-4A7E-AAAD-82E0374F0EE9}"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D495C51-1FDE-45C8-BAC6-AC70B8EACD1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8609D36-4D66-4A7E-AAAD-82E0374F0EE9}"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D495C51-1FDE-45C8-BAC6-AC70B8EACD1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609D36-4D66-4A7E-AAAD-82E0374F0EE9}"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95C51-1FDE-45C8-BAC6-AC70B8EACD1D}"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8609D36-4D66-4A7E-AAAD-82E0374F0EE9}"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D495C51-1FDE-45C8-BAC6-AC70B8EACD1D}"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F8609D36-4D66-4A7E-AAAD-82E0374F0EE9}"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D495C51-1FDE-45C8-BAC6-AC70B8EACD1D}"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8609D36-4D66-4A7E-AAAD-82E0374F0EE9}" type="datetimeFigureOut">
              <a:rPr lang="zh-CN" altLang="en-US" smtClean="0"/>
              <a:t>2014/8/12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ED495C51-1FDE-45C8-BAC6-AC70B8EACD1D}"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F8609D36-4D66-4A7E-AAAD-82E0374F0EE9}" type="datetimeFigureOut">
              <a:rPr lang="zh-CN" altLang="en-US" smtClean="0"/>
              <a:t>2014/8/12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ED495C51-1FDE-45C8-BAC6-AC70B8EACD1D}"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F8609D36-4D66-4A7E-AAAD-82E0374F0EE9}" type="datetimeFigureOut">
              <a:rPr lang="zh-CN" altLang="en-US" smtClean="0"/>
              <a:t>2014/8/12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ED495C51-1FDE-45C8-BAC6-AC70B8EACD1D}"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F8609D36-4D66-4A7E-AAAD-82E0374F0EE9}" type="datetimeFigureOut">
              <a:rPr lang="zh-CN" altLang="en-US" smtClean="0"/>
              <a:t>2014/8/12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ED495C51-1FDE-45C8-BAC6-AC70B8EACD1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F8609D36-4D66-4A7E-AAAD-82E0374F0EE9}" type="datetimeFigureOut">
              <a:rPr lang="zh-CN" altLang="en-US" smtClean="0"/>
              <a:t>2014/8/12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ED495C51-1FDE-45C8-BAC6-AC70B8EACD1D}"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F8609D36-4D66-4A7E-AAAD-82E0374F0EE9}" type="datetimeFigureOut">
              <a:rPr lang="zh-CN" altLang="en-US" smtClean="0"/>
              <a:t>2014/8/12</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ED495C51-1FDE-45C8-BAC6-AC70B8EACD1D}"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8609D36-4D66-4A7E-AAAD-82E0374F0EE9}" type="datetimeFigureOut">
              <a:rPr lang="zh-CN" altLang="en-US" smtClean="0"/>
              <a:t>2014/8/12</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495C51-1FDE-45C8-BAC6-AC70B8EACD1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12</a:t>
            </a:r>
            <a:r>
              <a:rPr lang="zh-CN" altLang="en-US" b="0" i="0" u="none" strike="noStrike" kern="1800" baseline="0" smtClean="0">
                <a:latin typeface="Times New Roman"/>
                <a:ea typeface="黑体"/>
              </a:rPr>
              <a:t>章  套接字选项</a:t>
            </a:r>
          </a:p>
        </p:txBody>
      </p:sp>
      <p:sp>
        <p:nvSpPr>
          <p:cNvPr id="3" name="文本占位符 2"/>
          <p:cNvSpPr>
            <a:spLocks noGrp="1"/>
          </p:cNvSpPr>
          <p:nvPr>
            <p:ph type="body" idx="1"/>
          </p:nvPr>
        </p:nvSpPr>
        <p:spPr/>
        <p:txBody>
          <a:bodyPr/>
          <a:lstStyle/>
          <a:p>
            <a:r>
              <a:rPr lang="en-US" altLang="zh-CN"/>
              <a:t>12.1  </a:t>
            </a:r>
            <a:r>
              <a:rPr lang="zh-CN" altLang="en-US"/>
              <a:t>获取和设置套接字选项</a:t>
            </a:r>
            <a:r>
              <a:rPr lang="en-US" altLang="zh-CN"/>
              <a:t>getsocketopt()/</a:t>
            </a:r>
            <a:r>
              <a:rPr lang="en-US" altLang="zh-CN"/>
              <a:t>setsocketopt</a:t>
            </a:r>
            <a:r>
              <a:rPr lang="en-US" altLang="zh-CN" smtClean="0"/>
              <a:t>()</a:t>
            </a:r>
          </a:p>
          <a:p>
            <a:r>
              <a:rPr lang="en-US" altLang="zh-CN"/>
              <a:t>12.2  SOL_SOCKET</a:t>
            </a:r>
            <a:r>
              <a:rPr lang="zh-CN" altLang="en-US"/>
              <a:t>协议</a:t>
            </a:r>
            <a:r>
              <a:rPr lang="zh-CN" altLang="en-US"/>
              <a:t>族</a:t>
            </a:r>
            <a:r>
              <a:rPr lang="zh-CN" altLang="en-US" smtClean="0"/>
              <a:t>选项</a:t>
            </a:r>
            <a:endParaRPr lang="en-US" altLang="zh-CN" smtClean="0"/>
          </a:p>
          <a:p>
            <a:r>
              <a:rPr lang="en-US" altLang="zh-CN"/>
              <a:t>12.3  </a:t>
            </a:r>
            <a:r>
              <a:rPr lang="en-US" altLang="zh-CN"/>
              <a:t>IPPROTO_IP</a:t>
            </a:r>
            <a:r>
              <a:rPr lang="zh-CN" altLang="en-US" smtClean="0"/>
              <a:t>选项</a:t>
            </a:r>
            <a:endParaRPr lang="en-US" altLang="zh-CN" smtClean="0"/>
          </a:p>
          <a:p>
            <a:r>
              <a:rPr lang="en-US" altLang="zh-CN"/>
              <a:t>12.4  </a:t>
            </a:r>
            <a:r>
              <a:rPr lang="en-US" altLang="zh-CN"/>
              <a:t>IPPROTO_TCP</a:t>
            </a:r>
            <a:r>
              <a:rPr lang="zh-CN" altLang="en-US" smtClean="0"/>
              <a:t>选项</a:t>
            </a:r>
            <a:endParaRPr lang="en-US" altLang="zh-CN" smtClean="0"/>
          </a:p>
          <a:p>
            <a:r>
              <a:rPr lang="en-US" altLang="zh-CN"/>
              <a:t>12.5  </a:t>
            </a:r>
            <a:r>
              <a:rPr lang="zh-CN" altLang="en-US"/>
              <a:t>使用套接</a:t>
            </a:r>
            <a:r>
              <a:rPr lang="zh-CN" altLang="en-US"/>
              <a:t>字</a:t>
            </a:r>
            <a:r>
              <a:rPr lang="zh-CN" altLang="en-US" smtClean="0"/>
              <a:t>选项</a:t>
            </a:r>
            <a:endParaRPr lang="en-US" altLang="zh-CN" smtClean="0"/>
          </a:p>
          <a:p>
            <a:r>
              <a:rPr lang="en-US" altLang="zh-CN"/>
              <a:t>12.6  ioctl</a:t>
            </a:r>
            <a:r>
              <a:rPr lang="en-US" altLang="zh-CN"/>
              <a:t>()</a:t>
            </a:r>
            <a:r>
              <a:rPr lang="zh-CN" altLang="en-US" smtClean="0"/>
              <a:t>函数</a:t>
            </a:r>
            <a:endParaRPr lang="en-US" altLang="zh-CN" smtClean="0"/>
          </a:p>
          <a:p>
            <a:r>
              <a:rPr lang="en-US" altLang="zh-CN"/>
              <a:t>12.7  fcntl</a:t>
            </a:r>
            <a:r>
              <a:rPr lang="en-US" altLang="zh-CN"/>
              <a:t>()</a:t>
            </a:r>
            <a:r>
              <a:rPr lang="zh-CN" altLang="en-US" smtClean="0"/>
              <a:t>函数</a:t>
            </a:r>
            <a:endParaRPr lang="en-US" altLang="zh-CN" smtClean="0"/>
          </a:p>
          <a:p>
            <a:endParaRPr lang="zh-CN" altLang="en-US"/>
          </a:p>
        </p:txBody>
      </p:sp>
    </p:spTree>
    <p:extLst>
      <p:ext uri="{BB962C8B-B14F-4D97-AF65-F5344CB8AC3E}">
        <p14:creationId xmlns:p14="http://schemas.microsoft.com/office/powerpoint/2010/main" val="126316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．主函数</a:t>
            </a:r>
            <a:r>
              <a:rPr lang="en-US" altLang="zh-CN" b="0" i="0" u="none" strike="noStrike" kern="1800" baseline="0" smtClean="0">
                <a:latin typeface="Times New Roman"/>
                <a:ea typeface="黑体"/>
              </a:rPr>
              <a:t>main()</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rPr>
              <a:t>主函数</a:t>
            </a:r>
            <a:r>
              <a:rPr lang="en-US" altLang="zh-CN" b="0" i="0" u="none" strike="noStrike" baseline="0" smtClean="0">
                <a:latin typeface="Times New Roman"/>
              </a:rPr>
              <a:t>main()</a:t>
            </a:r>
            <a:r>
              <a:rPr lang="zh-CN" altLang="en-US" b="0" i="0" u="none" strike="noStrike" baseline="0" smtClean="0">
                <a:latin typeface="Times New Roman"/>
              </a:rPr>
              <a:t>轮循数组</a:t>
            </a:r>
            <a:r>
              <a:rPr lang="en-US" altLang="zh-CN" b="0" i="0" u="none" strike="noStrike" baseline="0" smtClean="0">
                <a:latin typeface="Times New Roman"/>
              </a:rPr>
              <a:t>sockopts</a:t>
            </a:r>
            <a:r>
              <a:rPr lang="zh-CN" altLang="en-US" b="0" i="0" u="none" strike="noStrike" baseline="0" smtClean="0">
                <a:latin typeface="Times New Roman"/>
              </a:rPr>
              <a:t>中的每一项，将选项的值打印出来。</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01</a:t>
            </a:r>
            <a:r>
              <a:rPr lang="zh-CN" altLang="en-US" b="0" i="0" u="none" strike="noStrike" baseline="0" smtClean="0">
                <a:latin typeface="Times New Roman"/>
              </a:rPr>
              <a:t>	</a:t>
            </a:r>
            <a:r>
              <a:rPr lang="en-US" altLang="zh-CN" b="1" i="0" u="none" strike="noStrike" baseline="0" smtClean="0">
                <a:latin typeface="Times New Roman"/>
              </a:rPr>
              <a:t>while(sockopts[i</a:t>
            </a:r>
            <a:r>
              <a:rPr lang="en-US" altLang="zh-CN" b="1" i="0" u="none" strike="noStrike" baseline="0" smtClean="0">
                <a:latin typeface="Times New Roman"/>
              </a:rPr>
              <a:t>].valtype != VALMAX){</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*判断是否结尾，否则轮询</a:t>
            </a:r>
            <a:r>
              <a:rPr lang="zh-CN" altLang="en-US" b="0" i="0" u="none" strike="noStrike" baseline="0" smtClean="0">
                <a:latin typeface="Times New Roman"/>
              </a:rPr>
              <a:t>执行</a:t>
            </a:r>
            <a:r>
              <a:rPr lang="zh-CN" altLang="en-US" b="0" i="0" u="none" strike="noStrike" baseline="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96</a:t>
            </a:r>
            <a:r>
              <a:rPr lang="zh-CN" altLang="en-US" b="0" i="0" u="none" strike="noStrike" baseline="0" smtClean="0">
                <a:latin typeface="Times New Roman"/>
              </a:rPr>
              <a:t>		</a:t>
            </a:r>
            <a:r>
              <a:rPr lang="en-US" altLang="zh-CN" b="1" i="0" u="none" strike="noStrike" baseline="0" smtClean="0">
                <a:latin typeface="Times New Roman"/>
              </a:rPr>
              <a:t>len = </a:t>
            </a:r>
            <a:r>
              <a:rPr lang="en-US" altLang="zh-CN" b="1" i="0" u="none" strike="noStrike" baseline="0" smtClean="0">
                <a:latin typeface="Times New Roman"/>
              </a:rPr>
              <a:t>sizeof(sopts</a:t>
            </a:r>
            <a:r>
              <a:rPr lang="en-US" altLang="zh-CN" b="1"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*计算结构长度*</a:t>
            </a:r>
            <a:r>
              <a:rPr lang="en-US" altLang="zh-CN" b="0" i="0" u="none" strike="noStrike" baseline="0" smtClean="0">
                <a:latin typeface="Times New Roman"/>
              </a:rPr>
              <a:t>/</a:t>
            </a:r>
          </a:p>
          <a:p>
            <a:pPr marR="0" lvl="0" rtl="0"/>
            <a:r>
              <a:rPr lang="en-US" altLang="zh-CN" b="0" i="0" u="none" strike="noStrike" baseline="0" smtClean="0">
                <a:latin typeface="Times New Roman"/>
              </a:rPr>
              <a:t>97</a:t>
            </a:r>
            <a:r>
              <a:rPr lang="zh-CN" altLang="en-US" b="0" i="0" u="none" strike="noStrike" baseline="0" smtClean="0">
                <a:latin typeface="Times New Roman"/>
              </a:rPr>
              <a:t>		</a:t>
            </a:r>
            <a:r>
              <a:rPr lang="en-US" altLang="zh-CN" b="1" i="0" u="none" strike="noStrike" baseline="0" smtClean="0">
                <a:latin typeface="Times New Roman"/>
              </a:rPr>
              <a:t>err </a:t>
            </a:r>
            <a:r>
              <a:rPr lang="en-US" altLang="zh-CN" b="1" i="0" u="none" strike="noStrike" baseline="0" smtClean="0">
                <a:latin typeface="Times New Roman"/>
              </a:rPr>
              <a:t>= getsockopt(s, sockopts-&gt;level, sockopts-&gt;optname, &amp;optval,&amp;len);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*获取选项状态*</a:t>
            </a:r>
            <a:r>
              <a:rPr lang="en-US" altLang="zh-CN" b="0" i="0" u="none" strike="noStrike" baseline="0" smtClean="0">
                <a:latin typeface="Times New Roman"/>
              </a:rPr>
              <a:t>/</a:t>
            </a:r>
          </a:p>
          <a:p>
            <a:pPr marR="0" lvl="0" rtl="0"/>
            <a:r>
              <a:rPr lang="en-US" altLang="zh-CN" b="0" i="0" u="none" strike="noStrike" baseline="0" smtClean="0">
                <a:latin typeface="Times New Roman"/>
              </a:rPr>
              <a:t>98</a:t>
            </a:r>
            <a:r>
              <a:rPr lang="zh-CN" altLang="en-US" b="0" i="0" u="none" strike="noStrike" baseline="0" smtClean="0">
                <a:latin typeface="Times New Roman"/>
              </a:rPr>
              <a:t>			</a:t>
            </a:r>
          </a:p>
          <a:p>
            <a:pPr marR="0" lvl="0" rtl="0"/>
            <a:r>
              <a:rPr lang="en-US" altLang="zh-CN" b="0" i="0" u="none" strike="noStrike" baseline="0" smtClean="0">
                <a:latin typeface="Times New Roman"/>
              </a:rPr>
              <a:t>99</a:t>
            </a:r>
            <a:r>
              <a:rPr lang="zh-CN" altLang="en-US" b="0" i="0" u="none" strike="noStrike" baseline="0" smtClean="0">
                <a:latin typeface="Times New Roman"/>
              </a:rPr>
              <a:t>		</a:t>
            </a:r>
            <a:r>
              <a:rPr lang="en-US" altLang="zh-CN" b="1" i="0" u="none" strike="noStrike" baseline="0" smtClean="0">
                <a:latin typeface="Times New Roman"/>
              </a:rPr>
              <a:t>disp_outcome</a:t>
            </a:r>
            <a:r>
              <a:rPr lang="en-US" altLang="zh-CN" b="1" i="0" u="none" strike="noStrike" baseline="0" smtClean="0">
                <a:latin typeface="Times New Roman"/>
              </a:rPr>
              <a:t>(&amp;sockopts[i], len, err);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*显示结果*</a:t>
            </a:r>
            <a:r>
              <a:rPr lang="en-US" altLang="zh-CN" b="0" i="0" u="none" strike="noStrike" baseline="0" smtClean="0">
                <a:latin typeface="Times New Roman"/>
              </a:rPr>
              <a:t>/</a:t>
            </a:r>
          </a:p>
          <a:p>
            <a:pPr marR="0" lvl="0" rtl="0"/>
            <a:r>
              <a:rPr lang="en-US" altLang="zh-CN" b="0" i="0" u="none" strike="noStrike" baseline="0" smtClean="0">
                <a:latin typeface="Times New Roman"/>
              </a:rPr>
              <a:t>00</a:t>
            </a:r>
            <a:r>
              <a:rPr lang="zh-CN" altLang="en-US" b="0" i="0" u="none" strike="noStrike" baseline="0" smtClean="0">
                <a:latin typeface="Times New Roman"/>
              </a:rPr>
              <a:t>		</a:t>
            </a:r>
            <a:r>
              <a:rPr lang="en-US" altLang="zh-CN" b="0" i="0" u="none" strike="noStrike" baseline="0" smtClean="0">
                <a:latin typeface="Times New Roman"/>
              </a:rPr>
              <a:t>i++;			/</a:t>
            </a:r>
            <a:r>
              <a:rPr lang="zh-CN" altLang="en-US" b="0" i="0" u="none" strike="noStrike" baseline="0" smtClean="0">
                <a:latin typeface="Times New Roman"/>
              </a:rPr>
              <a:t>*递增*</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13873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6</a:t>
            </a:r>
            <a:r>
              <a:rPr lang="zh-CN" altLang="en-US" b="0" i="0" u="none" strike="noStrike" kern="1800" baseline="0" smtClean="0">
                <a:latin typeface="Times New Roman"/>
                <a:ea typeface="黑体"/>
              </a:rPr>
              <a:t>．代码的编译执行</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将上述代码保存为</a:t>
            </a:r>
            <a:r>
              <a:rPr lang="en-US" altLang="zh-CN" b="0" i="0" u="none" strike="noStrike" baseline="0" smtClean="0">
                <a:latin typeface="Times New Roman"/>
              </a:rPr>
              <a:t>sopts_get.c</a:t>
            </a:r>
            <a:r>
              <a:rPr lang="zh-CN" altLang="en-US" b="0" i="0" u="none" strike="noStrike" baseline="0" smtClean="0">
                <a:latin typeface="Times New Roman"/>
              </a:rPr>
              <a:t>，编译：</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$gcc –o sopts_get sopts_get.c</a:t>
            </a:r>
          </a:p>
          <a:p>
            <a:pPr marR="0" lvl="0" rtl="0"/>
            <a:r>
              <a:rPr lang="zh-CN" altLang="en-US" b="0" i="0" u="none" strike="noStrike" baseline="0" smtClean="0">
                <a:latin typeface="Times New Roman"/>
              </a:rPr>
              <a:t>执行可执行文件</a:t>
            </a:r>
            <a:r>
              <a:rPr lang="en-US" altLang="zh-CN" b="0" i="0" u="none" strike="noStrike" baseline="0" smtClean="0">
                <a:latin typeface="Times New Roman"/>
              </a:rPr>
              <a:t>sopts_get</a:t>
            </a:r>
            <a:r>
              <a:rPr lang="zh-CN" altLang="en-US" b="0" i="0" u="none" strike="noStrike" baseline="0" smtClean="0">
                <a:latin typeface="Times New Roman"/>
              </a:rPr>
              <a:t>后的结果如下，可知默认情况下的系统设置基本为</a:t>
            </a:r>
            <a:r>
              <a:rPr lang="en-US" altLang="zh-CN" b="0" i="0" u="none" strike="noStrike" baseline="0" smtClean="0">
                <a:latin typeface="Times New Roman"/>
              </a:rPr>
              <a:t>0</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./sopts_get</a:t>
            </a:r>
            <a:endParaRPr lang="zh-CN" altLang="en-US" b="0" i="0" u="none" strike="noStrike" baseline="0" smtClean="0">
              <a:latin typeface="Times New Roman"/>
            </a:endParaRPr>
          </a:p>
        </p:txBody>
      </p:sp>
    </p:spTree>
    <p:extLst>
      <p:ext uri="{BB962C8B-B14F-4D97-AF65-F5344CB8AC3E}">
        <p14:creationId xmlns:p14="http://schemas.microsoft.com/office/powerpoint/2010/main" val="205923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12.2  SOL_SOCKET</a:t>
            </a:r>
            <a:r>
              <a:rPr lang="zh-CN" altLang="en-US" b="0" i="0" u="none" strike="noStrike" kern="1800" baseline="0" smtClean="0">
                <a:latin typeface="Times New Roman"/>
                <a:ea typeface="黑体"/>
              </a:rPr>
              <a:t>协议族选项</a:t>
            </a:r>
          </a:p>
        </p:txBody>
      </p:sp>
      <p:sp>
        <p:nvSpPr>
          <p:cNvPr id="3" name="文本占位符 2"/>
          <p:cNvSpPr>
            <a:spLocks noGrp="1"/>
          </p:cNvSpPr>
          <p:nvPr>
            <p:ph type="body" idx="1"/>
          </p:nvPr>
        </p:nvSpPr>
        <p:spPr>
          <a:xfrm>
            <a:off x="457200" y="1481328"/>
            <a:ext cx="8229600" cy="4755984"/>
          </a:xfrm>
        </p:spPr>
        <p:txBody>
          <a:bodyPr>
            <a:normAutofit lnSpcReduction="10000"/>
          </a:bodyPr>
          <a:lstStyle/>
          <a:p>
            <a:r>
              <a:rPr lang="en-US" altLang="zh-CN"/>
              <a:t>12.2.1  SO_BROADCAST</a:t>
            </a:r>
            <a:r>
              <a:rPr lang="zh-CN" altLang="en-US"/>
              <a:t>广播</a:t>
            </a:r>
            <a:r>
              <a:rPr lang="zh-CN" altLang="en-US" smtClean="0"/>
              <a:t>选项</a:t>
            </a:r>
            <a:endParaRPr lang="en-US" altLang="zh-CN" smtClean="0"/>
          </a:p>
          <a:p>
            <a:r>
              <a:rPr lang="en-US" altLang="zh-CN"/>
              <a:t>12.2.2  SO_DEBUG</a:t>
            </a:r>
            <a:r>
              <a:rPr lang="zh-CN" altLang="zh-CN"/>
              <a:t>调试</a:t>
            </a:r>
            <a:r>
              <a:rPr lang="zh-CN" altLang="zh-CN" smtClean="0"/>
              <a:t>选项</a:t>
            </a:r>
            <a:endParaRPr lang="en-US" altLang="zh-CN" smtClean="0"/>
          </a:p>
          <a:p>
            <a:r>
              <a:rPr lang="en-US" altLang="zh-CN"/>
              <a:t>12.2.3  SO_DONTROUTE</a:t>
            </a:r>
            <a:r>
              <a:rPr lang="zh-CN" altLang="en-US"/>
              <a:t>不经过</a:t>
            </a:r>
            <a:r>
              <a:rPr lang="zh-CN" altLang="en-US"/>
              <a:t>路由</a:t>
            </a:r>
            <a:r>
              <a:rPr lang="zh-CN" altLang="en-US" smtClean="0"/>
              <a:t>选项</a:t>
            </a:r>
            <a:endParaRPr lang="en-US" altLang="zh-CN" smtClean="0"/>
          </a:p>
          <a:p>
            <a:r>
              <a:rPr lang="en-US" altLang="zh-CN"/>
              <a:t>12.2.4  SO_ERROR</a:t>
            </a:r>
            <a:r>
              <a:rPr lang="zh-CN" altLang="en-US"/>
              <a:t>错误</a:t>
            </a:r>
            <a:r>
              <a:rPr lang="zh-CN" altLang="en-US" smtClean="0"/>
              <a:t>选项</a:t>
            </a:r>
            <a:endParaRPr lang="en-US" altLang="zh-CN" smtClean="0"/>
          </a:p>
          <a:p>
            <a:r>
              <a:rPr lang="en-US" altLang="zh-CN"/>
              <a:t>12.2.5  SO_KEEPALIVE</a:t>
            </a:r>
            <a:r>
              <a:rPr lang="zh-CN" altLang="en-US"/>
              <a:t>保持</a:t>
            </a:r>
            <a:r>
              <a:rPr lang="zh-CN" altLang="en-US"/>
              <a:t>连接</a:t>
            </a:r>
            <a:r>
              <a:rPr lang="zh-CN" altLang="en-US" smtClean="0"/>
              <a:t>选项</a:t>
            </a:r>
            <a:endParaRPr lang="en-US" altLang="zh-CN" smtClean="0"/>
          </a:p>
          <a:p>
            <a:r>
              <a:rPr lang="en-US" altLang="zh-CN"/>
              <a:t>12.2.6  SO_LINGER</a:t>
            </a:r>
            <a:r>
              <a:rPr lang="zh-CN" altLang="en-US"/>
              <a:t>缓冲区处理</a:t>
            </a:r>
            <a:r>
              <a:rPr lang="zh-CN" altLang="en-US"/>
              <a:t>方式</a:t>
            </a:r>
            <a:r>
              <a:rPr lang="zh-CN" altLang="en-US" smtClean="0"/>
              <a:t>选项</a:t>
            </a:r>
            <a:endParaRPr lang="en-US" altLang="zh-CN" smtClean="0"/>
          </a:p>
          <a:p>
            <a:r>
              <a:rPr lang="en-US" altLang="zh-CN"/>
              <a:t>12.2.7  SO_OOBINLINE</a:t>
            </a:r>
            <a:r>
              <a:rPr lang="zh-CN" altLang="en-US"/>
              <a:t>带外数据处理</a:t>
            </a:r>
            <a:r>
              <a:rPr lang="zh-CN" altLang="en-US"/>
              <a:t>方式</a:t>
            </a:r>
            <a:r>
              <a:rPr lang="zh-CN" altLang="en-US" smtClean="0"/>
              <a:t>选项</a:t>
            </a:r>
            <a:endParaRPr lang="en-US" altLang="zh-CN" smtClean="0"/>
          </a:p>
          <a:p>
            <a:r>
              <a:rPr lang="en-US" altLang="zh-CN"/>
              <a:t>12.2.8  SO_RCVBUF</a:t>
            </a:r>
            <a:r>
              <a:rPr lang="zh-CN" altLang="en-US"/>
              <a:t>和</a:t>
            </a:r>
            <a:r>
              <a:rPr lang="en-US" altLang="zh-CN"/>
              <a:t>SO_SNDBUF</a:t>
            </a:r>
            <a:r>
              <a:rPr lang="zh-CN" altLang="en-US"/>
              <a:t>缓冲区</a:t>
            </a:r>
            <a:r>
              <a:rPr lang="zh-CN" altLang="en-US"/>
              <a:t>大小</a:t>
            </a:r>
            <a:r>
              <a:rPr lang="zh-CN" altLang="en-US" smtClean="0"/>
              <a:t>选项</a:t>
            </a:r>
            <a:endParaRPr lang="en-US" altLang="zh-CN" smtClean="0"/>
          </a:p>
          <a:p>
            <a:r>
              <a:rPr lang="en-US" altLang="zh-CN"/>
              <a:t>12.2.9  SO_RCVLOWAT</a:t>
            </a:r>
            <a:r>
              <a:rPr lang="zh-CN" altLang="en-US"/>
              <a:t>和</a:t>
            </a:r>
            <a:r>
              <a:rPr lang="en-US" altLang="zh-CN"/>
              <a:t>SO_SNDLOWAT</a:t>
            </a:r>
            <a:r>
              <a:rPr lang="zh-CN" altLang="en-US"/>
              <a:t>缓冲区下限选项</a:t>
            </a:r>
            <a:endParaRPr lang="en-US" altLang="zh-CN"/>
          </a:p>
          <a:p>
            <a:endParaRPr lang="zh-CN" altLang="en-US"/>
          </a:p>
        </p:txBody>
      </p:sp>
    </p:spTree>
    <p:extLst>
      <p:ext uri="{BB962C8B-B14F-4D97-AF65-F5344CB8AC3E}">
        <p14:creationId xmlns:p14="http://schemas.microsoft.com/office/powerpoint/2010/main" val="126895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12.2  SOL_SOCKET</a:t>
            </a:r>
            <a:r>
              <a:rPr lang="zh-CN" altLang="en-US" b="0" i="0" u="none" strike="noStrike" kern="1800" baseline="0" smtClean="0">
                <a:latin typeface="Times New Roman"/>
                <a:ea typeface="黑体"/>
              </a:rPr>
              <a:t>协议族选项</a:t>
            </a:r>
          </a:p>
        </p:txBody>
      </p:sp>
      <p:sp>
        <p:nvSpPr>
          <p:cNvPr id="3" name="文本占位符 2"/>
          <p:cNvSpPr>
            <a:spLocks noGrp="1"/>
          </p:cNvSpPr>
          <p:nvPr>
            <p:ph type="body" idx="1"/>
          </p:nvPr>
        </p:nvSpPr>
        <p:spPr/>
        <p:txBody>
          <a:bodyPr/>
          <a:lstStyle/>
          <a:p>
            <a:r>
              <a:rPr lang="en-US" altLang="zh-CN" smtClean="0"/>
              <a:t>12.2.10  </a:t>
            </a:r>
            <a:r>
              <a:rPr lang="en-US" altLang="zh-CN"/>
              <a:t>SO_RCVTIMEO</a:t>
            </a:r>
            <a:r>
              <a:rPr lang="zh-CN" altLang="en-US"/>
              <a:t>和</a:t>
            </a:r>
            <a:r>
              <a:rPr lang="en-US" altLang="zh-CN"/>
              <a:t>SO_SNDTIMEO</a:t>
            </a:r>
            <a:r>
              <a:rPr lang="zh-CN" altLang="en-US"/>
              <a:t>收发</a:t>
            </a:r>
            <a:r>
              <a:rPr lang="zh-CN" altLang="en-US"/>
              <a:t>超时</a:t>
            </a:r>
            <a:r>
              <a:rPr lang="zh-CN" altLang="en-US" smtClean="0"/>
              <a:t>选项</a:t>
            </a:r>
            <a:endParaRPr lang="en-US" altLang="zh-CN" smtClean="0"/>
          </a:p>
          <a:p>
            <a:r>
              <a:rPr lang="en-US" altLang="zh-CN"/>
              <a:t>12.2.11  SO_REUSERADDR</a:t>
            </a:r>
            <a:r>
              <a:rPr lang="zh-CN" altLang="en-US"/>
              <a:t>地址</a:t>
            </a:r>
            <a:r>
              <a:rPr lang="zh-CN" altLang="en-US"/>
              <a:t>重用</a:t>
            </a:r>
            <a:r>
              <a:rPr lang="zh-CN" altLang="en-US" smtClean="0"/>
              <a:t>选项</a:t>
            </a:r>
            <a:endParaRPr lang="en-US" altLang="zh-CN" smtClean="0"/>
          </a:p>
          <a:p>
            <a:r>
              <a:rPr lang="en-US" altLang="zh-CN"/>
              <a:t>12.2.12  SO_EXCLUSIVEADDRUSE</a:t>
            </a:r>
            <a:r>
              <a:rPr lang="zh-CN" altLang="en-US"/>
              <a:t>端口</a:t>
            </a:r>
            <a:r>
              <a:rPr lang="zh-CN" altLang="en-US"/>
              <a:t>独占</a:t>
            </a:r>
            <a:r>
              <a:rPr lang="zh-CN" altLang="en-US" smtClean="0"/>
              <a:t>选项</a:t>
            </a:r>
            <a:endParaRPr lang="en-US" altLang="zh-CN" smtClean="0"/>
          </a:p>
          <a:p>
            <a:r>
              <a:rPr lang="en-US" altLang="zh-CN"/>
              <a:t>12.2.13  SO_TYPE</a:t>
            </a:r>
            <a:r>
              <a:rPr lang="zh-CN" altLang="en-US"/>
              <a:t>套接字</a:t>
            </a:r>
            <a:r>
              <a:rPr lang="zh-CN" altLang="en-US"/>
              <a:t>类型</a:t>
            </a:r>
            <a:r>
              <a:rPr lang="zh-CN" altLang="en-US" smtClean="0"/>
              <a:t>选项</a:t>
            </a:r>
            <a:endParaRPr lang="en-US" altLang="zh-CN" smtClean="0"/>
          </a:p>
          <a:p>
            <a:r>
              <a:rPr lang="en-US" altLang="zh-CN"/>
              <a:t>12.2.14  SO_BSDCOMPAT</a:t>
            </a:r>
            <a:r>
              <a:rPr lang="zh-CN" altLang="en-US"/>
              <a:t>与</a:t>
            </a:r>
            <a:r>
              <a:rPr lang="en-US" altLang="zh-CN"/>
              <a:t>BSD</a:t>
            </a:r>
            <a:r>
              <a:rPr lang="zh-CN" altLang="en-US"/>
              <a:t>套接字</a:t>
            </a:r>
            <a:r>
              <a:rPr lang="zh-CN" altLang="en-US"/>
              <a:t>兼容</a:t>
            </a:r>
            <a:r>
              <a:rPr lang="zh-CN" altLang="en-US" smtClean="0"/>
              <a:t>选项</a:t>
            </a:r>
            <a:endParaRPr lang="en-US" altLang="zh-CN" smtClean="0"/>
          </a:p>
          <a:p>
            <a:r>
              <a:rPr lang="en-US" altLang="zh-CN"/>
              <a:t>12.2.15  SO_BINDTODEVICE</a:t>
            </a:r>
            <a:r>
              <a:rPr lang="zh-CN" altLang="en-US"/>
              <a:t>套接字网络接口</a:t>
            </a:r>
            <a:r>
              <a:rPr lang="zh-CN" altLang="en-US"/>
              <a:t>绑定</a:t>
            </a:r>
            <a:r>
              <a:rPr lang="zh-CN" altLang="en-US" smtClean="0"/>
              <a:t>选项</a:t>
            </a:r>
            <a:endParaRPr lang="en-US" altLang="zh-CN" smtClean="0"/>
          </a:p>
          <a:p>
            <a:r>
              <a:rPr lang="en-US" altLang="zh-CN"/>
              <a:t>12.2.16  SO_PRIORITY</a:t>
            </a:r>
            <a:r>
              <a:rPr lang="zh-CN" altLang="en-US"/>
              <a:t>套接字优先级选项</a:t>
            </a:r>
          </a:p>
        </p:txBody>
      </p:sp>
    </p:spTree>
    <p:extLst>
      <p:ext uri="{BB962C8B-B14F-4D97-AF65-F5344CB8AC3E}">
        <p14:creationId xmlns:p14="http://schemas.microsoft.com/office/powerpoint/2010/main" val="66554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12.2.1  SO_BROADCAST</a:t>
            </a:r>
            <a:r>
              <a:rPr lang="zh-CN" altLang="en-US" b="0" i="0" u="none" strike="noStrike" kern="1800" baseline="0" smtClean="0">
                <a:latin typeface="Times New Roman"/>
                <a:ea typeface="黑体"/>
              </a:rPr>
              <a:t>广播选项</a:t>
            </a:r>
          </a:p>
        </p:txBody>
      </p:sp>
      <p:sp>
        <p:nvSpPr>
          <p:cNvPr id="3" name="文本占位符 2"/>
          <p:cNvSpPr>
            <a:spLocks noGrp="1"/>
          </p:cNvSpPr>
          <p:nvPr>
            <p:ph type="body" idx="1"/>
          </p:nvPr>
        </p:nvSpPr>
        <p:spPr/>
        <p:txBody>
          <a:bodyPr>
            <a:normAutofit fontScale="62500" lnSpcReduction="20000"/>
          </a:bodyPr>
          <a:lstStyle/>
          <a:p>
            <a:pPr marR="0" lvl="0" rtl="0"/>
            <a:r>
              <a:rPr lang="en-US" altLang="zh-CN" b="0" i="0" u="none" strike="noStrike" baseline="0" smtClean="0">
                <a:latin typeface="Times New Roman"/>
              </a:rPr>
              <a:t>SO_BROADCAST</a:t>
            </a:r>
            <a:r>
              <a:rPr lang="zh-CN" altLang="en-US" b="0" i="0" u="none" strike="noStrike" baseline="0" smtClean="0">
                <a:latin typeface="Times New Roman"/>
              </a:rPr>
              <a:t>广播选项用于进行广播设置，默认情况下系统的广播是禁止的，因为很容易误用广播的功能造成网络灾难。例如下面的程序允许在局域网内进行广播</a:t>
            </a:r>
            <a:r>
              <a:rPr lang="zh-CN" altLang="en-US"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#define YES 1</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设置有效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#define NO 0</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设置无效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s;</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套接字变量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err;</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错误值</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optval = YES;</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将选项设置为有效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 = socket(AF_INET, SOCK_DGRAM,0);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建立套接字</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err = setsockopt(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设置选项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a:t>
            </a:r>
          </a:p>
          <a:p>
            <a:pPr marR="0" lvl="0" rtl="0"/>
            <a:r>
              <a:rPr lang="en-US" altLang="zh-CN" b="0" i="0" u="none" strike="noStrike" baseline="0" smtClean="0">
                <a:latin typeface="Times New Roman"/>
              </a:rPr>
              <a:t>SOL_SOCKET,</a:t>
            </a:r>
          </a:p>
          <a:p>
            <a:pPr marR="0" lvl="0" rtl="0"/>
            <a:r>
              <a:rPr lang="en-US" altLang="zh-CN" b="1" i="0" u="none" strike="noStrike" baseline="0" smtClean="0">
                <a:latin typeface="Times New Roman"/>
              </a:rPr>
              <a:t>SO_BROADCAST</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SO_BROADCAST</a:t>
            </a:r>
            <a:r>
              <a:rPr lang="zh-CN" altLang="en-US" b="0" i="0" u="none" strike="noStrike" baseline="0" smtClean="0">
                <a:latin typeface="Times New Roman"/>
              </a:rPr>
              <a:t>选项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&amp;optval,</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值为有效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sizeof(optval));</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值的长度</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if(err)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判断是否发生错误</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perror("setsockopt");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打印错误信息</a:t>
            </a:r>
            <a:r>
              <a:rPr lang="zh-CN" altLang="en-US" b="0" i="0" u="none" strike="noStrike" baseline="-25000" smtClean="0">
                <a:latin typeface="Times New Roman"/>
              </a:rPr>
              <a:t>*</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45396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12.2.2  SO_DEBUG</a:t>
            </a:r>
            <a:r>
              <a:rPr lang="zh-CN" altLang="en-US" b="0" i="0" u="none" strike="noStrike" kern="1800" baseline="0" smtClean="0">
                <a:latin typeface="Times New Roman"/>
                <a:ea typeface="黑体"/>
              </a:rPr>
              <a:t>调试选项</a:t>
            </a:r>
          </a:p>
        </p:txBody>
      </p:sp>
      <p:sp>
        <p:nvSpPr>
          <p:cNvPr id="3" name="文本占位符 2"/>
          <p:cNvSpPr>
            <a:spLocks noGrp="1"/>
          </p:cNvSpPr>
          <p:nvPr>
            <p:ph type="body" idx="1"/>
          </p:nvPr>
        </p:nvSpPr>
        <p:spPr/>
        <p:txBody>
          <a:bodyPr>
            <a:normAutofit fontScale="70000" lnSpcReduction="20000"/>
          </a:bodyPr>
          <a:lstStyle/>
          <a:p>
            <a:pPr marR="0" lvl="0" rtl="0"/>
            <a:r>
              <a:rPr lang="en-US" altLang="zh-CN" b="0" i="0" u="none" strike="noStrike" baseline="0" smtClean="0">
                <a:latin typeface="Times New Roman"/>
              </a:rPr>
              <a:t>SO_DEBUG</a:t>
            </a:r>
            <a:r>
              <a:rPr lang="zh-CN" altLang="en-US" b="0" i="0" u="none" strike="noStrike" baseline="0" smtClean="0">
                <a:latin typeface="Times New Roman"/>
              </a:rPr>
              <a:t>调试选项表示允许调试套接字，此选项仅支持</a:t>
            </a:r>
            <a:r>
              <a:rPr lang="en-US" altLang="zh-CN" b="0" i="0" u="none" strike="noStrike" baseline="0" smtClean="0">
                <a:latin typeface="Times New Roman"/>
              </a:rPr>
              <a:t>TCP</a:t>
            </a:r>
            <a:r>
              <a:rPr lang="zh-CN" altLang="en-US" b="0" i="0" u="none" strike="noStrike" baseline="0" smtClean="0">
                <a:latin typeface="Times New Roman"/>
              </a:rPr>
              <a:t>，当打开此选项时，</a:t>
            </a:r>
            <a:r>
              <a:rPr lang="en-US" altLang="zh-CN" b="0" i="0" u="none" strike="noStrike" baseline="0" smtClean="0">
                <a:latin typeface="Times New Roman"/>
              </a:rPr>
              <a:t>Linux</a:t>
            </a:r>
            <a:r>
              <a:rPr lang="zh-CN" altLang="en-US" b="0" i="0" u="none" strike="noStrike" baseline="0" smtClean="0">
                <a:latin typeface="Times New Roman"/>
              </a:rPr>
              <a:t>内核程序跟踪在此套接字上的发送和接收的数据，并将调试信息放到一个环形缓冲区中。</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#define YES 1</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设置有效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#define NO 0</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设置无效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s;</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套接字变量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err;</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错误值</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optval = YES;</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将选项设置为有效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 = socket(AF_INET,SOCK_STREAM,0);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建立一个</a:t>
            </a:r>
            <a:r>
              <a:rPr lang="en-US" altLang="zh-CN" b="0" i="0" u="none" strike="noStrike" baseline="0" smtClean="0">
                <a:latin typeface="Times New Roman"/>
              </a:rPr>
              <a:t>TCP</a:t>
            </a:r>
            <a:r>
              <a:rPr lang="zh-CN" altLang="en-US" b="0" i="0" u="none" strike="noStrike" baseline="0" smtClean="0">
                <a:latin typeface="Times New Roman"/>
              </a:rPr>
              <a:t>套接字</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err = setsockopt(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设置选项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a:t>
            </a:r>
          </a:p>
          <a:p>
            <a:pPr marR="0" lvl="0" rtl="0"/>
            <a:r>
              <a:rPr lang="en-US" altLang="zh-CN" b="0" i="0" u="none" strike="noStrike" baseline="0" smtClean="0">
                <a:latin typeface="Times New Roman"/>
              </a:rPr>
              <a:t>SOL_SOCKET,</a:t>
            </a:r>
          </a:p>
          <a:p>
            <a:pPr marR="0" lvl="0" rtl="0"/>
            <a:r>
              <a:rPr lang="en-US" altLang="zh-CN" b="1" i="0" u="none" strike="noStrike" baseline="0" smtClean="0">
                <a:latin typeface="Times New Roman"/>
              </a:rPr>
              <a:t>SO_DEBUG</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SO_DEBUG</a:t>
            </a:r>
            <a:r>
              <a:rPr lang="zh-CN" altLang="en-US" b="0" i="0" u="none" strike="noStrike" baseline="0" smtClean="0">
                <a:latin typeface="Times New Roman"/>
              </a:rPr>
              <a:t>选项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&amp;optval,</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值为有效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sizeof(optval));</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值的长度</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327646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12.2.3  SO_DONTROUTE</a:t>
            </a:r>
            <a:r>
              <a:rPr lang="zh-CN" altLang="en-US" b="0" i="0" u="none" strike="noStrike" kern="1800" baseline="0" smtClean="0">
                <a:latin typeface="Times New Roman"/>
                <a:ea typeface="黑体"/>
              </a:rPr>
              <a:t>不经过路由选项</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SO_DONTROUTE</a:t>
            </a:r>
            <a:r>
              <a:rPr lang="zh-CN" altLang="en-US" b="0" i="0" u="none" strike="noStrike" baseline="0" smtClean="0">
                <a:latin typeface="Times New Roman"/>
              </a:rPr>
              <a:t>选项的设置使发出的数据分组不经过正常的路由机制。分组将按照发送数据的目的地址和子网掩码选择一个合适的网络接口进行发送，而不用经过路由机制。如果不能由选定的网络接口确定，则会返回</a:t>
            </a:r>
            <a:r>
              <a:rPr lang="en-US" altLang="zh-CN" b="0" i="0" u="none" strike="noStrike" baseline="0" smtClean="0">
                <a:latin typeface="Times New Roman"/>
              </a:rPr>
              <a:t>ENETUNREACH</a:t>
            </a:r>
            <a:r>
              <a:rPr lang="zh-CN" altLang="en-US" b="0" i="0" u="none" strike="noStrike" baseline="0" smtClean="0">
                <a:latin typeface="Times New Roman"/>
              </a:rPr>
              <a:t>错误。</a:t>
            </a:r>
          </a:p>
        </p:txBody>
      </p:sp>
    </p:spTree>
    <p:extLst>
      <p:ext uri="{BB962C8B-B14F-4D97-AF65-F5344CB8AC3E}">
        <p14:creationId xmlns:p14="http://schemas.microsoft.com/office/powerpoint/2010/main" val="269655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12.2.4  SO_ERROR</a:t>
            </a:r>
            <a:r>
              <a:rPr lang="zh-CN" altLang="en-US" b="0" i="0" u="none" strike="noStrike" kern="1800" baseline="0" smtClean="0">
                <a:latin typeface="Times New Roman"/>
                <a:ea typeface="黑体"/>
              </a:rPr>
              <a:t>错误选项</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这个选项用来获得套接字错误，此套接字选项仅能够获取而不能进行设置。在</a:t>
            </a:r>
            <a:r>
              <a:rPr lang="en-US" altLang="zh-CN" b="0" i="0" u="none" strike="noStrike" baseline="0" smtClean="0">
                <a:latin typeface="Times New Roman"/>
              </a:rPr>
              <a:t>Linux</a:t>
            </a:r>
            <a:r>
              <a:rPr lang="zh-CN" altLang="en-US" b="0" i="0" u="none" strike="noStrike" baseline="0" smtClean="0">
                <a:latin typeface="Times New Roman"/>
              </a:rPr>
              <a:t>内核中的处理过程如下：</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）当套接字发生错误的时候，兼容</a:t>
            </a:r>
            <a:r>
              <a:rPr lang="en-US" altLang="zh-CN" b="0" i="0" u="none" strike="noStrike" baseline="0" smtClean="0">
                <a:latin typeface="Times New Roman"/>
              </a:rPr>
              <a:t>BSD</a:t>
            </a:r>
            <a:r>
              <a:rPr lang="zh-CN" altLang="en-US" b="0" i="0" u="none" strike="noStrike" baseline="0" smtClean="0">
                <a:latin typeface="Times New Roman"/>
              </a:rPr>
              <a:t>的网络协议将内核中的变量</a:t>
            </a:r>
            <a:r>
              <a:rPr lang="en-US" altLang="zh-CN" b="0" i="0" u="none" strike="noStrike" baseline="0" smtClean="0">
                <a:latin typeface="Times New Roman"/>
              </a:rPr>
              <a:t>so_error</a:t>
            </a:r>
            <a:r>
              <a:rPr lang="zh-CN" altLang="en-US" b="0" i="0" u="none" strike="noStrike" baseline="0" smtClean="0">
                <a:latin typeface="Times New Roman"/>
              </a:rPr>
              <a:t>设置为形如</a:t>
            </a:r>
            <a:r>
              <a:rPr lang="en-US" altLang="zh-CN" b="0" i="0" u="none" strike="noStrike" baseline="0" smtClean="0">
                <a:latin typeface="Times New Roman"/>
              </a:rPr>
              <a:t>UNIX_Exxx</a:t>
            </a:r>
            <a:r>
              <a:rPr lang="zh-CN" altLang="en-US" b="0" i="0" u="none" strike="noStrike" baseline="0" smtClean="0">
                <a:latin typeface="Times New Roman"/>
              </a:rPr>
              <a:t>的值。</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）内核通过两种方式通知用户进程：</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）进程在返回后，可以通过</a:t>
            </a:r>
            <a:r>
              <a:rPr lang="en-US" altLang="zh-CN" b="0" i="0" u="none" strike="noStrike" baseline="0" smtClean="0">
                <a:latin typeface="Times New Roman"/>
              </a:rPr>
              <a:t>getsockopt()</a:t>
            </a:r>
            <a:r>
              <a:rPr lang="zh-CN" altLang="en-US" b="0" i="0" u="none" strike="noStrike" baseline="0" smtClean="0">
                <a:latin typeface="Times New Roman"/>
              </a:rPr>
              <a:t>的</a:t>
            </a:r>
            <a:r>
              <a:rPr lang="en-US" altLang="zh-CN" b="0" i="0" u="none" strike="noStrike" baseline="0" smtClean="0">
                <a:latin typeface="Times New Roman"/>
              </a:rPr>
              <a:t>SO_ERROR</a:t>
            </a:r>
            <a:r>
              <a:rPr lang="zh-CN" altLang="en-US" b="0" i="0" u="none" strike="noStrike" baseline="0" smtClean="0">
                <a:latin typeface="Times New Roman"/>
              </a:rPr>
              <a:t>选项获得发生的错误号，这个值通过一个</a:t>
            </a:r>
            <a:r>
              <a:rPr lang="en-US" altLang="zh-CN" b="0" i="0" u="none" strike="noStrike" baseline="0" smtClean="0">
                <a:latin typeface="Times New Roman"/>
              </a:rPr>
              <a:t>int</a:t>
            </a:r>
            <a:r>
              <a:rPr lang="zh-CN" altLang="en-US" b="0" i="0" u="none" strike="noStrike" baseline="0" smtClean="0">
                <a:latin typeface="Times New Roman"/>
              </a:rPr>
              <a:t>类型的变量获得。</a:t>
            </a:r>
          </a:p>
        </p:txBody>
      </p:sp>
    </p:spTree>
    <p:extLst>
      <p:ext uri="{BB962C8B-B14F-4D97-AF65-F5344CB8AC3E}">
        <p14:creationId xmlns:p14="http://schemas.microsoft.com/office/powerpoint/2010/main" val="50662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12.2.5  SO_KEEPALIVE</a:t>
            </a:r>
            <a:r>
              <a:rPr lang="zh-CN" altLang="en-US" b="0" i="0" u="none" strike="noStrike" kern="1800" baseline="0" smtClean="0">
                <a:latin typeface="Times New Roman"/>
                <a:ea typeface="黑体"/>
              </a:rPr>
              <a:t>保持连接选项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选项</a:t>
            </a:r>
            <a:r>
              <a:rPr lang="en-US" altLang="zh-CN" b="0" i="0" u="none" strike="noStrike" baseline="0" smtClean="0">
                <a:latin typeface="Times New Roman"/>
              </a:rPr>
              <a:t>SO_KEEPALIVE</a:t>
            </a:r>
            <a:r>
              <a:rPr lang="zh-CN" altLang="en-US" b="0" i="0" u="none" strike="noStrike" baseline="0" smtClean="0">
                <a:latin typeface="Times New Roman"/>
              </a:rPr>
              <a:t>用于设置</a:t>
            </a:r>
            <a:r>
              <a:rPr lang="en-US" altLang="zh-CN" b="0" i="0" u="none" strike="noStrike" baseline="0" smtClean="0">
                <a:latin typeface="Times New Roman"/>
              </a:rPr>
              <a:t>TCP</a:t>
            </a:r>
            <a:r>
              <a:rPr lang="zh-CN" altLang="en-US" b="0" i="0" u="none" strike="noStrike" baseline="0" smtClean="0">
                <a:latin typeface="Times New Roman"/>
              </a:rPr>
              <a:t>连接的保持，当设置此项后，连接会测试连接的状态。这个选项用于可能长时间没有数据交流的连接，通常在服务器端进行设置。</a:t>
            </a:r>
          </a:p>
          <a:p>
            <a:pPr marR="0" lvl="0" rtl="0"/>
            <a:r>
              <a:rPr lang="zh-CN" altLang="en-US" b="0" i="0" u="none" strike="noStrike" baseline="0" smtClean="0">
                <a:latin typeface="Times New Roman"/>
              </a:rPr>
              <a:t>当设置</a:t>
            </a:r>
            <a:r>
              <a:rPr lang="en-US" altLang="zh-CN" b="0" i="0" u="none" strike="noStrike" baseline="0" smtClean="0">
                <a:latin typeface="Times New Roman"/>
              </a:rPr>
              <a:t>SO_KEEPALIVE</a:t>
            </a:r>
            <a:r>
              <a:rPr lang="zh-CN" altLang="en-US" b="0" i="0" u="none" strike="noStrike" baseline="0" smtClean="0">
                <a:latin typeface="Times New Roman"/>
              </a:rPr>
              <a:t>选项后，如果在两个小时内没有数据通信时，</a:t>
            </a:r>
            <a:r>
              <a:rPr lang="en-US" altLang="zh-CN" b="0" i="0" u="none" strike="noStrike" baseline="0" smtClean="0">
                <a:latin typeface="Times New Roman"/>
              </a:rPr>
              <a:t>TCP</a:t>
            </a:r>
            <a:r>
              <a:rPr lang="zh-CN" altLang="en-US" b="0" i="0" u="none" strike="noStrike" baseline="0" smtClean="0">
                <a:latin typeface="Times New Roman"/>
              </a:rPr>
              <a:t>会自动发送一个活动探测数据报文，对方必须对此进行响应。</a:t>
            </a:r>
          </a:p>
        </p:txBody>
      </p:sp>
    </p:spTree>
    <p:extLst>
      <p:ext uri="{BB962C8B-B14F-4D97-AF65-F5344CB8AC3E}">
        <p14:creationId xmlns:p14="http://schemas.microsoft.com/office/powerpoint/2010/main" val="3710580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12.2.6</a:t>
            </a:r>
            <a:r>
              <a:rPr lang="zh-CN" altLang="en-US" b="0" i="0" u="none" strike="noStrike" kern="1800" baseline="0" smtClean="0">
                <a:latin typeface="Times New Roman"/>
                <a:ea typeface="黑体"/>
              </a:rPr>
              <a:t>  </a:t>
            </a:r>
            <a:r>
              <a:rPr lang="en-US" altLang="zh-CN" b="0" i="0" u="none" strike="noStrike" kern="1800" baseline="0" smtClean="0">
                <a:latin typeface="Times New Roman"/>
                <a:ea typeface="黑体"/>
              </a:rPr>
              <a:t>SO_LINGER</a:t>
            </a:r>
            <a:r>
              <a:rPr lang="zh-CN" altLang="en-US" b="0" i="0" u="none" strike="noStrike" kern="1800" baseline="0" smtClean="0">
                <a:latin typeface="Times New Roman"/>
                <a:ea typeface="黑体"/>
              </a:rPr>
              <a:t>缓冲区处理方式选项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选项</a:t>
            </a:r>
            <a:r>
              <a:rPr lang="en-US" altLang="zh-CN" b="0" i="0" u="none" strike="noStrike" baseline="0" smtClean="0">
                <a:latin typeface="Times New Roman"/>
              </a:rPr>
              <a:t>SO_LINGER</a:t>
            </a:r>
            <a:r>
              <a:rPr lang="zh-CN" altLang="en-US" b="0" i="0" u="none" strike="noStrike" baseline="0" smtClean="0">
                <a:latin typeface="Times New Roman"/>
              </a:rPr>
              <a:t>用于设置</a:t>
            </a:r>
            <a:r>
              <a:rPr lang="en-US" altLang="zh-CN" b="0" i="0" u="none" strike="noStrike" baseline="0" smtClean="0">
                <a:latin typeface="Times New Roman"/>
              </a:rPr>
              <a:t>TCP</a:t>
            </a:r>
            <a:r>
              <a:rPr lang="zh-CN" altLang="en-US" b="0" i="0" u="none" strike="noStrike" baseline="0" smtClean="0">
                <a:latin typeface="Times New Roman"/>
              </a:rPr>
              <a:t>连接关闭时的行为方式，就是关闭流式连接时，发送缓冲区中的数据如何处理</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SO_LINGER</a:t>
            </a:r>
            <a:r>
              <a:rPr lang="zh-CN" altLang="en-US">
                <a:latin typeface="Times New Roman"/>
              </a:rPr>
              <a:t>选项</a:t>
            </a:r>
            <a:r>
              <a:rPr lang="zh-CN" altLang="en-US">
                <a:latin typeface="Times New Roman"/>
              </a:rPr>
              <a:t>的</a:t>
            </a:r>
            <a:r>
              <a:rPr lang="zh-CN" altLang="en-US" smtClean="0">
                <a:latin typeface="Times New Roman"/>
              </a:rPr>
              <a:t>含义</a:t>
            </a:r>
            <a:endParaRPr lang="en-US" altLang="zh-CN" smtClean="0">
              <a:latin typeface="Times New Roman"/>
            </a:endParaRPr>
          </a:p>
          <a:p>
            <a:pPr lvl="0"/>
            <a:r>
              <a:rPr lang="en-US" altLang="zh-CN">
                <a:latin typeface="Times New Roman"/>
              </a:rPr>
              <a:t>2</a:t>
            </a:r>
            <a:r>
              <a:rPr lang="zh-CN" altLang="en-US">
                <a:latin typeface="Times New Roman"/>
              </a:rPr>
              <a:t>．套接字关闭</a:t>
            </a:r>
            <a:r>
              <a:rPr lang="zh-CN" altLang="en-US">
                <a:latin typeface="Times New Roman"/>
              </a:rPr>
              <a:t>的</a:t>
            </a:r>
            <a:r>
              <a:rPr lang="zh-CN" altLang="en-US" smtClean="0">
                <a:latin typeface="Times New Roman"/>
              </a:rPr>
              <a:t>过程</a:t>
            </a:r>
            <a:endParaRPr lang="en-US" altLang="zh-CN" smtClean="0">
              <a:latin typeface="Times New Roman"/>
            </a:endParaRPr>
          </a:p>
          <a:p>
            <a:pPr lvl="0"/>
            <a:r>
              <a:rPr lang="en-US" altLang="zh-CN">
                <a:latin typeface="Times New Roman"/>
              </a:rPr>
              <a:t>3</a:t>
            </a:r>
            <a:r>
              <a:rPr lang="zh-CN" altLang="en-US">
                <a:latin typeface="Times New Roman"/>
              </a:rPr>
              <a:t>．选项</a:t>
            </a:r>
            <a:r>
              <a:rPr lang="en-US" altLang="zh-CN">
                <a:latin typeface="Times New Roman"/>
              </a:rPr>
              <a:t>SO_LINGER</a:t>
            </a:r>
            <a:r>
              <a:rPr lang="zh-CN" altLang="en-US">
                <a:latin typeface="Times New Roman"/>
              </a:rPr>
              <a:t>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5572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12.1  </a:t>
            </a:r>
            <a:r>
              <a:rPr lang="zh-CN" altLang="en-US" b="0" i="0" u="none" strike="noStrike" kern="1800" baseline="0" smtClean="0">
                <a:latin typeface="Times New Roman"/>
                <a:ea typeface="黑体"/>
              </a:rPr>
              <a:t>获取和设置套接字选项</a:t>
            </a:r>
            <a:r>
              <a:rPr lang="en-US" altLang="zh-CN" b="0" i="0" u="none" strike="noStrike" kern="1800" baseline="0" smtClean="0">
                <a:latin typeface="Times New Roman"/>
                <a:ea typeface="黑体"/>
              </a:rPr>
              <a:t>getsocketopt()/setsocketopt()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en-US" altLang="zh-CN"/>
              <a:t>12.1.1  getsockopt()</a:t>
            </a:r>
            <a:r>
              <a:rPr lang="zh-CN" altLang="en-US"/>
              <a:t>函数和</a:t>
            </a:r>
            <a:r>
              <a:rPr lang="en-US" altLang="zh-CN"/>
              <a:t>setsocketopt()</a:t>
            </a:r>
            <a:r>
              <a:rPr lang="zh-CN" altLang="en-US"/>
              <a:t>函数</a:t>
            </a:r>
            <a:r>
              <a:rPr lang="zh-CN" altLang="en-US"/>
              <a:t>的</a:t>
            </a:r>
            <a:r>
              <a:rPr lang="zh-CN" altLang="en-US" smtClean="0"/>
              <a:t>介绍</a:t>
            </a:r>
            <a:endParaRPr lang="en-US" altLang="zh-CN" smtClean="0"/>
          </a:p>
          <a:p>
            <a:r>
              <a:rPr lang="en-US" altLang="zh-CN"/>
              <a:t>12.1.2  </a:t>
            </a:r>
            <a:r>
              <a:rPr lang="zh-CN" altLang="en-US"/>
              <a:t>套接</a:t>
            </a:r>
            <a:r>
              <a:rPr lang="zh-CN" altLang="en-US"/>
              <a:t>字</a:t>
            </a:r>
            <a:r>
              <a:rPr lang="zh-CN" altLang="en-US" smtClean="0"/>
              <a:t>选项</a:t>
            </a:r>
            <a:endParaRPr lang="en-US" altLang="zh-CN" smtClean="0"/>
          </a:p>
          <a:p>
            <a:r>
              <a:rPr lang="en-US" altLang="zh-CN"/>
              <a:t>12.1.3  </a:t>
            </a:r>
            <a:r>
              <a:rPr lang="zh-CN" altLang="en-US"/>
              <a:t>套接字选项简单示例</a:t>
            </a:r>
          </a:p>
        </p:txBody>
      </p:sp>
    </p:spTree>
    <p:extLst>
      <p:ext uri="{BB962C8B-B14F-4D97-AF65-F5344CB8AC3E}">
        <p14:creationId xmlns:p14="http://schemas.microsoft.com/office/powerpoint/2010/main" val="3934988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SO_LINGER</a:t>
            </a:r>
            <a:r>
              <a:rPr lang="zh-CN" altLang="en-US" b="0" i="0" u="none" strike="noStrike" kern="1800" baseline="0" smtClean="0">
                <a:latin typeface="Times New Roman"/>
                <a:ea typeface="黑体"/>
              </a:rPr>
              <a:t>选项的含义</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Linux</a:t>
            </a:r>
            <a:r>
              <a:rPr lang="zh-CN" altLang="en-US" b="0" i="0" u="none" strike="noStrike" baseline="0" smtClean="0">
                <a:latin typeface="Times New Roman"/>
              </a:rPr>
              <a:t>内核的默认处理方式是当用户调用</a:t>
            </a:r>
            <a:r>
              <a:rPr lang="en-US" altLang="zh-CN" b="0" i="0" u="none" strike="noStrike" baseline="0" smtClean="0">
                <a:latin typeface="Times New Roman"/>
              </a:rPr>
              <a:t>close()</a:t>
            </a:r>
            <a:r>
              <a:rPr lang="zh-CN" altLang="en-US" b="0" i="0" u="none" strike="noStrike" baseline="0" smtClean="0">
                <a:latin typeface="Times New Roman"/>
              </a:rPr>
              <a:t>函数时，函数会立刻返回。选项</a:t>
            </a:r>
            <a:r>
              <a:rPr lang="en-US" altLang="zh-CN" b="0" i="0" u="none" strike="noStrike" baseline="0" smtClean="0">
                <a:latin typeface="Times New Roman"/>
              </a:rPr>
              <a:t>SO_LINGER</a:t>
            </a:r>
            <a:r>
              <a:rPr lang="zh-CN" altLang="en-US" b="0" i="0" u="none" strike="noStrike" baseline="0" smtClean="0">
                <a:latin typeface="Times New Roman"/>
              </a:rPr>
              <a:t>的操作是通过结构</a:t>
            </a:r>
            <a:r>
              <a:rPr lang="en-US" altLang="zh-CN" b="0" i="0" u="none" strike="noStrike" baseline="0" smtClean="0">
                <a:latin typeface="Times New Roman"/>
              </a:rPr>
              <a:t>struct linger</a:t>
            </a:r>
            <a:r>
              <a:rPr lang="zh-CN" altLang="en-US" b="0" i="0" u="none" strike="noStrike" baseline="0" smtClean="0">
                <a:latin typeface="Times New Roman"/>
              </a:rPr>
              <a:t>来进行的，结构定义如下：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linger </a:t>
            </a:r>
            <a:r>
              <a:rPr lang="en-US" altLang="zh-CN" b="0" i="0" u="none" strike="noStrike" baseline="0" smtClean="0">
                <a:latin typeface="Times New Roman"/>
              </a:rPr>
              <a:t>{</a:t>
            </a:r>
          </a:p>
          <a:p>
            <a:pPr marR="0" lvl="0" rtl="0"/>
            <a:r>
              <a:rPr lang="en-US" altLang="zh-CN" b="0" i="0" u="none" strike="noStrike" baseline="0" smtClean="0">
                <a:latin typeface="Times New Roman"/>
              </a:rPr>
              <a:t>		int    </a:t>
            </a:r>
            <a:r>
              <a:rPr lang="en-US" altLang="zh-CN" b="0" i="0" u="none" strike="noStrike" baseline="0" smtClean="0">
                <a:latin typeface="Times New Roman"/>
              </a:rPr>
              <a:t>l_onoff;</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是否设置延时关闭</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int    </a:t>
            </a:r>
            <a:r>
              <a:rPr lang="en-US" altLang="zh-CN" b="0" i="0" u="none" strike="noStrike" baseline="0" smtClean="0">
                <a:latin typeface="Times New Roman"/>
              </a:rPr>
              <a:t>l_linger;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超时时间</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70845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．套接字关闭的过程</a:t>
            </a:r>
          </a:p>
        </p:txBody>
      </p:sp>
      <p:pic>
        <p:nvPicPr>
          <p:cNvPr id="1027" name="Picture 3" descr="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692400"/>
            <a:ext cx="3438525"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1268760"/>
            <a:ext cx="3452813"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3240" y="3861048"/>
            <a:ext cx="395763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498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．选项</a:t>
            </a:r>
            <a:r>
              <a:rPr lang="en-US" altLang="zh-CN" b="0" i="0" u="none" strike="noStrike" kern="1800" baseline="0" smtClean="0">
                <a:latin typeface="Times New Roman"/>
                <a:ea typeface="黑体"/>
              </a:rPr>
              <a:t>SO_LINGER</a:t>
            </a:r>
            <a:r>
              <a:rPr lang="zh-CN" altLang="en-US" b="0" i="0" u="none" strike="noStrike" kern="1800" baseline="0" smtClean="0">
                <a:latin typeface="Times New Roman"/>
                <a:ea typeface="黑体"/>
              </a:rPr>
              <a:t>的例子</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rPr>
              <a:t>下面的代码是一个使用</a:t>
            </a:r>
            <a:r>
              <a:rPr lang="en-US" altLang="zh-CN" b="0" i="0" u="none" strike="noStrike" baseline="0" smtClean="0">
                <a:latin typeface="Times New Roman"/>
              </a:rPr>
              <a:t>SO_LINGER</a:t>
            </a:r>
            <a:r>
              <a:rPr lang="zh-CN" altLang="en-US" b="0" i="0" u="none" strike="noStrike" baseline="0" smtClean="0">
                <a:latin typeface="Times New Roman"/>
              </a:rPr>
              <a:t>选项的例子，使用</a:t>
            </a:r>
            <a:r>
              <a:rPr lang="en-US" altLang="zh-CN" b="0" i="0" u="none" strike="noStrike" baseline="0" smtClean="0">
                <a:latin typeface="Times New Roman"/>
              </a:rPr>
              <a:t>60s</a:t>
            </a:r>
            <a:r>
              <a:rPr lang="zh-CN" altLang="en-US" b="0" i="0" u="none" strike="noStrike" baseline="0" smtClean="0">
                <a:latin typeface="Times New Roman"/>
              </a:rPr>
              <a:t>的超时时限</a:t>
            </a:r>
            <a:r>
              <a:rPr lang="zh-CN" altLang="en-US" b="0" i="0" u="none" strike="noStrike" baseline="0" smtClean="0">
                <a:latin typeface="Times New Roman"/>
              </a:rPr>
              <a:t>。</a:t>
            </a:r>
            <a:endParaRPr lang="en-US" altLang="zh-CN" b="0" i="0" u="none" strike="noStrike" baseline="0" smtClean="0">
              <a:latin typeface="Times New Roman"/>
            </a:endParaRPr>
          </a:p>
          <a:p>
            <a:pPr marR="0" lvl="0" rtl="0"/>
            <a:endParaRPr lang="zh-CN" altLang="en-US" b="0" i="0" u="none" strike="noStrike" baseline="0" smtClean="0">
              <a:latin typeface="Times New Roman"/>
            </a:endParaRPr>
          </a:p>
          <a:p>
            <a:pPr marR="0" lvl="0" rtl="0"/>
            <a:r>
              <a:rPr lang="en-US" altLang="zh-CN" b="1" i="0" u="none" strike="noStrike" baseline="0" smtClean="0">
                <a:latin typeface="Times New Roman"/>
              </a:rPr>
              <a:t>optval.l_linger = 60;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linger</a:t>
            </a:r>
            <a:r>
              <a:rPr lang="zh-CN" altLang="en-US" b="0" i="0" u="none" strike="noStrike" baseline="0" smtClean="0">
                <a:latin typeface="Times New Roman"/>
              </a:rPr>
              <a:t>超时时间为</a:t>
            </a:r>
            <a:r>
              <a:rPr lang="en-US" altLang="zh-CN" b="0" i="0" u="none" strike="noStrike" baseline="0" smtClean="0">
                <a:latin typeface="Times New Roman"/>
              </a:rPr>
              <a:t>60s</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 = socket(AF_INET, SOCK_DGRAM,0);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建立套接字</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err = setsockopt(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设置选项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a:t>
            </a:r>
          </a:p>
          <a:p>
            <a:pPr marR="0" lvl="0" rtl="0"/>
            <a:r>
              <a:rPr lang="en-US" altLang="zh-CN" b="0" i="0" u="none" strike="noStrike" baseline="0" smtClean="0">
                <a:latin typeface="Times New Roman"/>
              </a:rPr>
              <a:t>SOL_SOCKET,</a:t>
            </a:r>
          </a:p>
          <a:p>
            <a:pPr marR="0" lvl="0" rtl="0"/>
            <a:r>
              <a:rPr lang="en-US" altLang="zh-CN" b="1" i="0" u="none" strike="noStrike" baseline="0" smtClean="0">
                <a:latin typeface="Times New Roman"/>
              </a:rPr>
              <a:t>SO_LINGER</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SO_LINGER</a:t>
            </a:r>
            <a:r>
              <a:rPr lang="zh-CN" altLang="en-US" b="0" i="0" u="none" strike="noStrike" baseline="0" smtClean="0">
                <a:latin typeface="Times New Roman"/>
              </a:rPr>
              <a:t>选项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&amp;optval,</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值为有效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sizeof(optval));</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值的长度</a:t>
            </a:r>
            <a:r>
              <a:rPr lang="zh-CN" altLang="en-US" b="0" i="0" u="none" strike="noStrike" baseline="-25000" smtClean="0">
                <a:latin typeface="Times New Roman"/>
              </a:rPr>
              <a:t>*</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217308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12.2.7  SO_OOBINLINE</a:t>
            </a:r>
            <a:r>
              <a:rPr lang="zh-CN" altLang="en-US" b="0" i="0" u="none" strike="noStrike" kern="1800" baseline="0" smtClean="0">
                <a:latin typeface="Times New Roman"/>
                <a:ea typeface="黑体"/>
              </a:rPr>
              <a:t>带外数据处理方式选项</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带外数据放入正常数据流，在普通数据流中接收带外数据。当进行了此项的设置后，带外数据不再通过另外的通道获得，在普通数据流中可以获得带外数据。在某些情况下，发送的数据会超过所限制的数据量。通常这些数据使用特殊的接收方式来进行，使用</a:t>
            </a:r>
            <a:r>
              <a:rPr lang="en-US" altLang="zh-CN" b="0" i="0" u="none" strike="noStrike" baseline="0" smtClean="0">
                <a:latin typeface="Times New Roman"/>
              </a:rPr>
              <a:t>SO_OOBINLINE</a:t>
            </a:r>
            <a:r>
              <a:rPr lang="zh-CN" altLang="en-US" b="0" i="0" u="none" strike="noStrike" baseline="0" smtClean="0">
                <a:latin typeface="Times New Roman"/>
              </a:rPr>
              <a:t>可以设置使用通用方法来接收带外数据。</a:t>
            </a:r>
          </a:p>
          <a:p>
            <a:pPr marR="0" lvl="0" rtl="0"/>
            <a:r>
              <a:rPr lang="en-US" altLang="zh-CN" b="0" i="0" u="none" strike="noStrike" baseline="0" smtClean="0">
                <a:latin typeface="Times New Roman"/>
              </a:rPr>
              <a:t>err = setsockopt(</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设置选项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a:t>
            </a:r>
          </a:p>
          <a:p>
            <a:pPr marR="0" lvl="0" rtl="0"/>
            <a:r>
              <a:rPr lang="en-US" altLang="zh-CN" b="0" i="0" u="none" strike="noStrike" baseline="0" smtClean="0">
                <a:latin typeface="Times New Roman"/>
              </a:rPr>
              <a:t>SOL_SOCKET,</a:t>
            </a:r>
          </a:p>
          <a:p>
            <a:pPr marR="0" lvl="0" rtl="0"/>
            <a:r>
              <a:rPr lang="en-US" altLang="zh-CN" b="1" i="0" u="none" strike="noStrike" baseline="0" smtClean="0">
                <a:latin typeface="Times New Roman"/>
              </a:rPr>
              <a:t>SO_OOBINLINE</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SO_OOBINLINE</a:t>
            </a:r>
            <a:r>
              <a:rPr lang="zh-CN" altLang="en-US" b="0" i="0" u="none" strike="noStrike" baseline="0" smtClean="0">
                <a:latin typeface="Times New Roman"/>
              </a:rPr>
              <a:t>选项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&amp;optval,</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值为有效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sizeof(optval));</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值的长度</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if(err)</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判断是否发生错误</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perror("setsockopt");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打印错误信息</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98809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12.2.8  SO_RCVBUF</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SO_SNDBUF</a:t>
            </a:r>
            <a:r>
              <a:rPr lang="zh-CN" altLang="en-US" b="0" i="0" u="none" strike="noStrike" kern="1800" baseline="0" smtClean="0">
                <a:latin typeface="Times New Roman"/>
                <a:ea typeface="黑体"/>
              </a:rPr>
              <a:t>缓冲区大小选项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选项</a:t>
            </a:r>
            <a:r>
              <a:rPr lang="en-US" altLang="zh-CN" b="0" i="0" u="none" strike="noStrike" baseline="0" smtClean="0">
                <a:latin typeface="Times New Roman"/>
              </a:rPr>
              <a:t>SO_RCVBUF</a:t>
            </a:r>
            <a:r>
              <a:rPr lang="zh-CN" altLang="en-US" b="0" i="0" u="none" strike="noStrike" baseline="0" smtClean="0">
                <a:latin typeface="Times New Roman"/>
              </a:rPr>
              <a:t>和</a:t>
            </a:r>
            <a:r>
              <a:rPr lang="en-US" altLang="zh-CN" b="0" i="0" u="none" strike="noStrike" baseline="0" smtClean="0">
                <a:latin typeface="Times New Roman"/>
              </a:rPr>
              <a:t>SO_SNDBUF</a:t>
            </a:r>
            <a:r>
              <a:rPr lang="zh-CN" altLang="en-US" b="0" i="0" u="none" strike="noStrike" baseline="0" smtClean="0">
                <a:latin typeface="Times New Roman"/>
              </a:rPr>
              <a:t>用于操作发送缓冲区和接收缓冲区的大小，对于每个套接字对应均有发送缓冲区和接收缓冲区。接收缓冲区用于保存网络协议栈收到的数据，直到应用程序成功地读取；发送缓冲区则需要保存发送的数据直到发送成功。</a:t>
            </a:r>
          </a:p>
        </p:txBody>
      </p:sp>
    </p:spTree>
    <p:extLst>
      <p:ext uri="{BB962C8B-B14F-4D97-AF65-F5344CB8AC3E}">
        <p14:creationId xmlns:p14="http://schemas.microsoft.com/office/powerpoint/2010/main" val="306340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12.2.9  SO_RCVLOWAT</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SO_SNDLOWAT</a:t>
            </a:r>
            <a:r>
              <a:rPr lang="zh-CN" altLang="en-US" b="0" i="0" u="none" strike="noStrike" kern="1800" baseline="0" smtClean="0">
                <a:latin typeface="Times New Roman"/>
                <a:ea typeface="黑体"/>
              </a:rPr>
              <a:t>缓冲区下限选项</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发送缓冲区下限选项</a:t>
            </a:r>
            <a:r>
              <a:rPr lang="en-US" altLang="zh-CN" b="0" i="0" u="none" strike="noStrike" baseline="0" smtClean="0">
                <a:latin typeface="Times New Roman"/>
              </a:rPr>
              <a:t>SO_RCVLOWAT</a:t>
            </a:r>
            <a:r>
              <a:rPr lang="zh-CN" altLang="en-US" b="0" i="0" u="none" strike="noStrike" baseline="0" smtClean="0">
                <a:latin typeface="Times New Roman"/>
              </a:rPr>
              <a:t>和接收缓冲区下限选项</a:t>
            </a:r>
            <a:r>
              <a:rPr lang="en-US" altLang="zh-CN" b="0" i="0" u="none" strike="noStrike" baseline="0" smtClean="0">
                <a:latin typeface="Times New Roman"/>
              </a:rPr>
              <a:t>SO_SNDLOWAT</a:t>
            </a:r>
            <a:r>
              <a:rPr lang="zh-CN" altLang="en-US" b="0" i="0" u="none" strike="noStrike" baseline="0" smtClean="0">
                <a:latin typeface="Times New Roman"/>
              </a:rPr>
              <a:t>用来调整缓冲区的下限值。函数</a:t>
            </a:r>
            <a:r>
              <a:rPr lang="en-US" altLang="zh-CN" b="0" i="0" u="none" strike="noStrike" baseline="0" smtClean="0">
                <a:latin typeface="Times New Roman"/>
              </a:rPr>
              <a:t>select()</a:t>
            </a:r>
            <a:r>
              <a:rPr lang="zh-CN" altLang="en-US" b="0" i="0" u="none" strike="noStrike" baseline="0" smtClean="0">
                <a:latin typeface="Times New Roman"/>
              </a:rPr>
              <a:t>使用发送缓冲区下限和接收缓冲区下限来判断可读和可写。</a:t>
            </a:r>
          </a:p>
          <a:p>
            <a:pPr marR="0" lvl="0" rtl="0">
              <a:buFont typeface="Wingdings" panose="05000000000000000000" pitchFamily="2" charset="2"/>
              <a:buChar char="ü"/>
            </a:pPr>
            <a:r>
              <a:rPr lang="zh-CN" altLang="en-US" b="0" i="0" u="none" strike="noStrike" baseline="0" smtClean="0">
                <a:latin typeface="Times New Roman"/>
              </a:rPr>
              <a:t>当</a:t>
            </a:r>
            <a:r>
              <a:rPr lang="en-US" altLang="zh-CN" b="0" i="0" u="none" strike="noStrike" baseline="0" smtClean="0">
                <a:latin typeface="Times New Roman"/>
              </a:rPr>
              <a:t>select()</a:t>
            </a:r>
            <a:r>
              <a:rPr lang="zh-CN" altLang="en-US" b="0" i="0" u="none" strike="noStrike" baseline="0" smtClean="0">
                <a:latin typeface="Times New Roman"/>
              </a:rPr>
              <a:t>轮询可读的时候，接收缓冲区中的数据必须达到可写的下限值，</a:t>
            </a:r>
            <a:r>
              <a:rPr lang="en-US" altLang="zh-CN" b="0" i="0" u="none" strike="noStrike" baseline="0" smtClean="0">
                <a:latin typeface="Times New Roman"/>
              </a:rPr>
              <a:t>select()</a:t>
            </a:r>
            <a:r>
              <a:rPr lang="zh-CN" altLang="en-US" b="0" i="0" u="none" strike="noStrike" baseline="0" smtClean="0">
                <a:latin typeface="Times New Roman"/>
              </a:rPr>
              <a:t>才返回。</a:t>
            </a:r>
          </a:p>
          <a:p>
            <a:pPr marR="0" lvl="0" rtl="0">
              <a:buFont typeface="Wingdings" panose="05000000000000000000" pitchFamily="2" charset="2"/>
              <a:buChar char="ü"/>
            </a:pPr>
            <a:r>
              <a:rPr lang="zh-CN" altLang="en-US" b="0" i="0" u="none" strike="noStrike" baseline="0" smtClean="0">
                <a:latin typeface="Times New Roman"/>
              </a:rPr>
              <a:t>当</a:t>
            </a:r>
            <a:r>
              <a:rPr lang="en-US" altLang="zh-CN" b="0" i="0" u="none" strike="noStrike" baseline="0" smtClean="0">
                <a:latin typeface="Times New Roman"/>
              </a:rPr>
              <a:t>select()</a:t>
            </a:r>
            <a:r>
              <a:rPr lang="zh-CN" altLang="en-US" b="0" i="0" u="none" strike="noStrike" baseline="0" smtClean="0">
                <a:latin typeface="Times New Roman"/>
              </a:rPr>
              <a:t>轮询可写的时候，需要发送缓冲区中的空闲空间大小达到下限值时，函数才返回。</a:t>
            </a:r>
          </a:p>
        </p:txBody>
      </p:sp>
    </p:spTree>
    <p:extLst>
      <p:ext uri="{BB962C8B-B14F-4D97-AF65-F5344CB8AC3E}">
        <p14:creationId xmlns:p14="http://schemas.microsoft.com/office/powerpoint/2010/main" val="2349729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12.2.10  SO_RCVTIMEO</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SO_SNDTIMEO</a:t>
            </a:r>
            <a:r>
              <a:rPr lang="zh-CN" altLang="en-US" b="0" i="0" u="none" strike="noStrike" kern="1800" baseline="0" smtClean="0">
                <a:latin typeface="Times New Roman"/>
                <a:ea typeface="黑体"/>
              </a:rPr>
              <a:t>收发超时选项</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选项</a:t>
            </a:r>
            <a:r>
              <a:rPr lang="en-US" altLang="zh-CN" b="0" i="0" u="none" strike="noStrike" baseline="0" smtClean="0">
                <a:latin typeface="Times New Roman"/>
              </a:rPr>
              <a:t>SO_RCVTIMEO</a:t>
            </a:r>
            <a:r>
              <a:rPr lang="zh-CN" altLang="en-US" b="0" i="0" u="none" strike="noStrike" baseline="0" smtClean="0">
                <a:latin typeface="Times New Roman"/>
              </a:rPr>
              <a:t>表示接收数据的超时时间，</a:t>
            </a:r>
            <a:r>
              <a:rPr lang="en-US" altLang="zh-CN" b="0" i="0" u="none" strike="noStrike" baseline="0" smtClean="0">
                <a:latin typeface="Times New Roman"/>
              </a:rPr>
              <a:t>SO_SNDTIMEO</a:t>
            </a:r>
            <a:r>
              <a:rPr lang="zh-CN" altLang="en-US" b="0" i="0" u="none" strike="noStrike" baseline="0" smtClean="0">
                <a:latin typeface="Times New Roman"/>
              </a:rPr>
              <a:t>表示发送数据的超时时间，默认情况下在接收和发送数据的时候是不会超时的。超时的时间获取和设置通过结构</a:t>
            </a:r>
            <a:r>
              <a:rPr lang="en-US" altLang="zh-CN" b="0" i="0" u="none" strike="noStrike" baseline="0" smtClean="0">
                <a:latin typeface="Times New Roman"/>
              </a:rPr>
              <a:t>struct timeval</a:t>
            </a:r>
            <a:r>
              <a:rPr lang="zh-CN" altLang="en-US" b="0" i="0" u="none" strike="noStrike" baseline="0" smtClean="0">
                <a:latin typeface="Times New Roman"/>
              </a:rPr>
              <a:t>的变量来实现。结构</a:t>
            </a:r>
            <a:r>
              <a:rPr lang="en-US" altLang="zh-CN" b="0" i="0" u="none" strike="noStrike" baseline="0" smtClean="0">
                <a:latin typeface="Times New Roman"/>
              </a:rPr>
              <a:t>struct timeval</a:t>
            </a:r>
            <a:r>
              <a:rPr lang="zh-CN" altLang="en-US" b="0" i="0" u="none" strike="noStrike" baseline="0" smtClean="0">
                <a:latin typeface="Times New Roman"/>
              </a:rPr>
              <a:t>定义如下：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timeval {</a:t>
            </a:r>
          </a:p>
          <a:p>
            <a:pPr marR="0" lvl="0" rtl="0"/>
            <a:r>
              <a:rPr lang="en-US" altLang="zh-CN" b="0" i="0" u="none" strike="noStrike" baseline="0" smtClean="0">
                <a:latin typeface="Times New Roman"/>
              </a:rPr>
              <a:t>time_t</a:t>
            </a:r>
            <a:r>
              <a:rPr lang="zh-CN" altLang="en-US" b="0" i="0" u="none" strike="noStrike" baseline="0" smtClean="0">
                <a:latin typeface="Times New Roman"/>
              </a:rPr>
              <a:t>		</a:t>
            </a:r>
            <a:r>
              <a:rPr lang="en-US" altLang="zh-CN" b="0" i="0" u="none" strike="noStrike" baseline="0" smtClean="0">
                <a:latin typeface="Times New Roman"/>
              </a:rPr>
              <a:t>tv_sec;</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秒数</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suseconds_t</a:t>
            </a:r>
            <a:r>
              <a:rPr lang="zh-CN" altLang="en-US" b="0" i="0" u="none" strike="noStrike" baseline="0" smtClean="0">
                <a:latin typeface="Times New Roman"/>
              </a:rPr>
              <a:t>	</a:t>
            </a:r>
            <a:r>
              <a:rPr lang="en-US" altLang="zh-CN" b="0" i="0" u="none" strike="noStrike" baseline="0" smtClean="0">
                <a:latin typeface="Times New Roman"/>
              </a:rPr>
              <a:t>tv_usec;</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微秒</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431125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12.2.11  SO_REUSERADDR</a:t>
            </a:r>
            <a:r>
              <a:rPr lang="zh-CN" altLang="en-US" b="0" i="0" u="none" strike="noStrike" kern="1800" baseline="0" smtClean="0">
                <a:latin typeface="Times New Roman"/>
                <a:ea typeface="黑体"/>
              </a:rPr>
              <a:t>地址重用选项</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这个参数表示允许重复使用本地地址和端口，这个设置在服务器程序中经常使用。设置地址和端口复用的代码如下所示。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err = setsockopt(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设置选项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a:t>
            </a:r>
          </a:p>
          <a:p>
            <a:pPr marR="0" lvl="0" rtl="0"/>
            <a:r>
              <a:rPr lang="en-US" altLang="zh-CN" b="0" i="0" u="none" strike="noStrike" baseline="0" smtClean="0">
                <a:latin typeface="Times New Roman"/>
              </a:rPr>
              <a:t>SOL_SOCKET,</a:t>
            </a:r>
          </a:p>
          <a:p>
            <a:pPr marR="0" lvl="0" rtl="0"/>
            <a:r>
              <a:rPr lang="en-US" altLang="zh-CN" b="1" i="0" u="none" strike="noStrike" baseline="0" smtClean="0">
                <a:latin typeface="Times New Roman"/>
              </a:rPr>
              <a:t>SO_REUSEADDR</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SO_REUSEADDR</a:t>
            </a:r>
            <a:r>
              <a:rPr lang="zh-CN" altLang="en-US" b="0" i="0" u="none" strike="noStrike" baseline="0" smtClean="0">
                <a:latin typeface="Times New Roman"/>
              </a:rPr>
              <a:t>选项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&amp;optval,</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值为有效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sizeof(optval));</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值的长度</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if(err)</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判断是否发生错误</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perror("setsockopt");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打印错误信息</a:t>
            </a:r>
            <a:r>
              <a:rPr lang="zh-CN" altLang="en-US" b="0" i="0" u="none" strike="noStrike" baseline="-25000" smtClean="0">
                <a:latin typeface="Times New Roman"/>
              </a:rPr>
              <a:t>*</a:t>
            </a:r>
            <a:r>
              <a:rPr lang="en-US" altLang="zh-CN"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如果需要查询端口复用的情况，可使用</a:t>
            </a:r>
            <a:r>
              <a:rPr lang="en-US" altLang="zh-CN" b="0" i="0" u="none" strike="noStrike" baseline="0" smtClean="0">
                <a:latin typeface="Times New Roman"/>
              </a:rPr>
              <a:t>getsockopt()</a:t>
            </a:r>
            <a:r>
              <a:rPr lang="zh-CN" altLang="en-US" b="0" i="0" u="none" strike="noStrike" baseline="0" smtClean="0">
                <a:latin typeface="Times New Roman"/>
              </a:rPr>
              <a:t>函数。</a:t>
            </a:r>
          </a:p>
        </p:txBody>
      </p:sp>
    </p:spTree>
    <p:extLst>
      <p:ext uri="{BB962C8B-B14F-4D97-AF65-F5344CB8AC3E}">
        <p14:creationId xmlns:p14="http://schemas.microsoft.com/office/powerpoint/2010/main" val="1878317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12.2.12  SO_EXCLUSIVEADDRUSE</a:t>
            </a:r>
            <a:r>
              <a:rPr lang="zh-CN" altLang="en-US" b="0" i="0" u="none" strike="noStrike" kern="1800" baseline="0" smtClean="0">
                <a:latin typeface="Times New Roman"/>
                <a:ea typeface="黑体"/>
              </a:rPr>
              <a:t>端口独占选项</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SO_EXCLUSIVEADDRUSE</a:t>
            </a:r>
            <a:r>
              <a:rPr lang="zh-CN" altLang="en-US" b="0" i="0" u="none" strike="noStrike" baseline="0" smtClean="0">
                <a:latin typeface="Times New Roman"/>
              </a:rPr>
              <a:t>选项表示以独占的方式使用端口，不允许其他应用程序占用此端口，此时不能使用</a:t>
            </a:r>
            <a:r>
              <a:rPr lang="en-US" altLang="zh-CN" b="0" i="0" u="none" strike="noStrike" baseline="0" smtClean="0">
                <a:latin typeface="Times New Roman"/>
              </a:rPr>
              <a:t>SO_REUSEADDR</a:t>
            </a:r>
            <a:r>
              <a:rPr lang="zh-CN" altLang="en-US" b="0" i="0" u="none" strike="noStrike" baseline="0" smtClean="0">
                <a:latin typeface="Times New Roman"/>
              </a:rPr>
              <a:t>来共享使用某一个端口。多个进程可以同时绑定在某个端口上，这是一个非常大的安全隐患，造成程序可以很容易地被监听。如果不想让程序被监听，需要使用本选项进行端口不可绑定的设置。</a:t>
            </a:r>
          </a:p>
        </p:txBody>
      </p:sp>
    </p:spTree>
    <p:extLst>
      <p:ext uri="{BB962C8B-B14F-4D97-AF65-F5344CB8AC3E}">
        <p14:creationId xmlns:p14="http://schemas.microsoft.com/office/powerpoint/2010/main" val="1681136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12.2.13  SO_TYPE</a:t>
            </a:r>
            <a:r>
              <a:rPr lang="zh-CN" altLang="en-US" b="0" i="0" u="none" strike="noStrike" kern="1800" baseline="0" smtClean="0">
                <a:latin typeface="Times New Roman"/>
                <a:ea typeface="黑体"/>
              </a:rPr>
              <a:t>套接字类型选项</a:t>
            </a: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rPr>
              <a:t>这个套接字选项经常用在忘记套接字类型或者不知道套接字类型的情况。例如，在如下的代码中先建立一个</a:t>
            </a:r>
            <a:r>
              <a:rPr lang="en-US" altLang="zh-CN" b="0" i="0" u="none" strike="noStrike" baseline="0" smtClean="0">
                <a:latin typeface="Times New Roman"/>
              </a:rPr>
              <a:t>TCP</a:t>
            </a:r>
            <a:r>
              <a:rPr lang="zh-CN" altLang="en-US" b="0" i="0" u="none" strike="noStrike" baseline="0" smtClean="0">
                <a:latin typeface="Times New Roman"/>
              </a:rPr>
              <a:t>套接字，但是之后忘记这个套接字的类型了，可以使用</a:t>
            </a:r>
            <a:r>
              <a:rPr lang="en-US" altLang="zh-CN" b="0" i="0" u="none" strike="noStrike" baseline="0" smtClean="0">
                <a:latin typeface="Times New Roman"/>
              </a:rPr>
              <a:t>SO_TYPE</a:t>
            </a:r>
            <a:r>
              <a:rPr lang="zh-CN" altLang="en-US" b="0" i="0" u="none" strike="noStrike" baseline="0" smtClean="0">
                <a:latin typeface="Times New Roman"/>
              </a:rPr>
              <a:t>选项获取其类型。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 = socket(AF_INET,SOCK_STREAM,0);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建立一个</a:t>
            </a:r>
            <a:r>
              <a:rPr lang="en-US" altLang="zh-CN" b="0" i="0" u="none" strike="noStrike" baseline="0" smtClean="0">
                <a:latin typeface="Times New Roman"/>
              </a:rPr>
              <a:t>TCP</a:t>
            </a:r>
            <a:r>
              <a:rPr lang="zh-CN" altLang="en-US" b="0" i="0" u="none" strike="noStrike" baseline="0" smtClean="0">
                <a:latin typeface="Times New Roman"/>
              </a:rPr>
              <a:t>套接字</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忘记套接字类型</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type;</a:t>
            </a:r>
            <a:r>
              <a:rPr lang="zh-CN" altLang="en-US" b="0" i="0" u="none" strike="noStrike" baseline="0" smtClean="0">
                <a:latin typeface="Times New Roman"/>
              </a:rPr>
              <a:t>							</a:t>
            </a:r>
          </a:p>
          <a:p>
            <a:pPr marR="0" lvl="0" rtl="0"/>
            <a:r>
              <a:rPr lang="en-US" altLang="zh-CN" b="0" i="0" u="none" strike="noStrike" baseline="0" smtClean="0">
                <a:latin typeface="Times New Roman"/>
              </a:rPr>
              <a:t>int length = 4;</a:t>
            </a:r>
          </a:p>
          <a:p>
            <a:pPr marR="0" lvl="0" rtl="0"/>
            <a:r>
              <a:rPr lang="en-US" altLang="zh-CN" b="0" i="0" u="none" strike="noStrike" baseline="0" smtClean="0">
                <a:latin typeface="Times New Roman"/>
              </a:rPr>
              <a:t>err = getsockopt(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获得套接字选项的值</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a:t>
            </a:r>
            <a:r>
              <a:rPr lang="zh-CN" altLang="en-US" b="0" i="0" u="none" strike="noStrike" baseline="0" smtClean="0">
                <a:latin typeface="Times New Roman"/>
              </a:rPr>
              <a:t>   </a:t>
            </a:r>
          </a:p>
          <a:p>
            <a:pPr marR="0" lvl="0" rtl="0"/>
            <a:r>
              <a:rPr lang="en-US" altLang="zh-CN" b="0" i="0" u="none" strike="noStrike" baseline="0" smtClean="0">
                <a:latin typeface="Times New Roman"/>
              </a:rPr>
              <a:t>SOL_SOCKET,</a:t>
            </a:r>
          </a:p>
          <a:p>
            <a:pPr marR="0" lvl="0" rtl="0"/>
            <a:r>
              <a:rPr lang="en-US" altLang="zh-CN" b="1" i="0" u="none" strike="noStrike" baseline="0" smtClean="0">
                <a:latin typeface="Times New Roman"/>
              </a:rPr>
              <a:t>SO_TYPE</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SO_TYPE</a:t>
            </a:r>
            <a:r>
              <a:rPr lang="zh-CN" altLang="en-US" b="0" i="0" u="none" strike="noStrike" baseline="0" smtClean="0">
                <a:latin typeface="Times New Roman"/>
              </a:rPr>
              <a:t>选项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&amp;type,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套接字类型</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&amp; length);</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值的长度</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91076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12.1.1  getsockopt()</a:t>
            </a:r>
            <a:r>
              <a:rPr lang="zh-CN" altLang="en-US" b="0" i="0" u="none" strike="noStrike" kern="1800" baseline="0" smtClean="0">
                <a:latin typeface="Times New Roman"/>
                <a:ea typeface="黑体"/>
              </a:rPr>
              <a:t>函数和</a:t>
            </a:r>
            <a:r>
              <a:rPr lang="en-US" altLang="zh-CN" b="0" i="0" u="none" strike="noStrike" kern="1800" baseline="0" smtClean="0">
                <a:latin typeface="Times New Roman"/>
                <a:ea typeface="黑体"/>
              </a:rPr>
              <a:t>setsocketopt()</a:t>
            </a:r>
            <a:r>
              <a:rPr lang="zh-CN" altLang="en-US" b="0" i="0" u="none" strike="noStrike" kern="1800" baseline="0" smtClean="0">
                <a:latin typeface="Times New Roman"/>
                <a:ea typeface="黑体"/>
              </a:rPr>
              <a:t>函数的介绍</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getsockopt()</a:t>
            </a:r>
            <a:r>
              <a:rPr lang="zh-CN" altLang="en-US" b="0" i="0" u="none" strike="noStrike" baseline="0" smtClean="0">
                <a:latin typeface="Times New Roman"/>
              </a:rPr>
              <a:t>函数和</a:t>
            </a:r>
            <a:r>
              <a:rPr lang="en-US" altLang="zh-CN" b="0" i="0" u="none" strike="noStrike" baseline="0" smtClean="0">
                <a:latin typeface="Times New Roman"/>
              </a:rPr>
              <a:t>setsockopt()</a:t>
            </a:r>
            <a:r>
              <a:rPr lang="zh-CN" altLang="en-US" b="0" i="0" u="none" strike="noStrike" baseline="0" smtClean="0">
                <a:latin typeface="Times New Roman"/>
              </a:rPr>
              <a:t>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int getsockopt(int s, int level, int optname, void </a:t>
            </a:r>
            <a:r>
              <a:rPr lang="zh-CN" altLang="en-US" b="0" i="0" u="none" strike="noStrike" baseline="-25000" smtClean="0">
                <a:latin typeface="Times New Roman"/>
              </a:rPr>
              <a:t>*</a:t>
            </a:r>
            <a:r>
              <a:rPr lang="en-US" altLang="zh-CN" b="0" i="0" u="none" strike="noStrike" baseline="0" smtClean="0">
                <a:latin typeface="Times New Roman"/>
              </a:rPr>
              <a:t>optval, socklen_t </a:t>
            </a:r>
            <a:r>
              <a:rPr lang="zh-CN" altLang="en-US" b="0" i="0" u="none" strike="noStrike" baseline="-25000" smtClean="0">
                <a:latin typeface="Times New Roman"/>
              </a:rPr>
              <a:t>*</a:t>
            </a:r>
            <a:r>
              <a:rPr lang="en-US" altLang="zh-CN" b="0" i="0" u="none" strike="noStrike" baseline="0" smtClean="0">
                <a:latin typeface="Times New Roman"/>
              </a:rPr>
              <a:t>optlen);</a:t>
            </a:r>
          </a:p>
          <a:p>
            <a:pPr marR="0" lvl="0" rtl="0"/>
            <a:r>
              <a:rPr lang="en-US" altLang="zh-CN" b="0" i="0" u="none" strike="noStrike" baseline="0" smtClean="0">
                <a:latin typeface="Times New Roman"/>
              </a:rPr>
              <a:t>int setsockopt(int s, int level, int optname, const void </a:t>
            </a:r>
            <a:r>
              <a:rPr lang="zh-CN" altLang="en-US" b="0" i="0" u="none" strike="noStrike" baseline="-25000" smtClean="0">
                <a:latin typeface="Times New Roman"/>
              </a:rPr>
              <a:t>*</a:t>
            </a:r>
            <a:r>
              <a:rPr lang="en-US" altLang="zh-CN" b="0" i="0" u="none" strike="noStrike" baseline="0" smtClean="0">
                <a:latin typeface="Times New Roman"/>
              </a:rPr>
              <a:t>optval, socklen_t optlen);</a:t>
            </a:r>
            <a:endParaRPr lang="zh-CN" altLang="en-US" b="0" i="0" u="none" strike="noStrike" baseline="0" smtClean="0">
              <a:latin typeface="Times New Roman"/>
            </a:endParaRPr>
          </a:p>
        </p:txBody>
      </p:sp>
    </p:spTree>
    <p:extLst>
      <p:ext uri="{BB962C8B-B14F-4D97-AF65-F5344CB8AC3E}">
        <p14:creationId xmlns:p14="http://schemas.microsoft.com/office/powerpoint/2010/main" val="138269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12.2.14  SO_BSDCOMPAT</a:t>
            </a:r>
            <a:r>
              <a:rPr lang="zh-CN" altLang="en-US" b="0" i="0" u="none" strike="noStrike" kern="1800" baseline="0" smtClean="0">
                <a:latin typeface="Times New Roman"/>
                <a:ea typeface="黑体"/>
              </a:rPr>
              <a:t>与</a:t>
            </a:r>
            <a:r>
              <a:rPr lang="en-US" altLang="zh-CN" b="0" i="0" u="none" strike="noStrike" kern="1800" baseline="0" smtClean="0">
                <a:latin typeface="Times New Roman"/>
                <a:ea typeface="黑体"/>
              </a:rPr>
              <a:t>BSD</a:t>
            </a:r>
            <a:r>
              <a:rPr lang="zh-CN" altLang="en-US" b="0" i="0" u="none" strike="noStrike" kern="1800" baseline="0" smtClean="0">
                <a:latin typeface="Times New Roman"/>
                <a:ea typeface="黑体"/>
              </a:rPr>
              <a:t>套接字兼容选项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选项</a:t>
            </a:r>
            <a:r>
              <a:rPr lang="en-US" altLang="zh-CN" b="0" i="0" u="none" strike="noStrike" baseline="0" smtClean="0">
                <a:latin typeface="Times New Roman"/>
              </a:rPr>
              <a:t>SO_BSDCOMPAT</a:t>
            </a:r>
            <a:r>
              <a:rPr lang="zh-CN" altLang="en-US" b="0" i="0" u="none" strike="noStrike" baseline="0" smtClean="0">
                <a:latin typeface="Times New Roman"/>
              </a:rPr>
              <a:t>表示是否与</a:t>
            </a:r>
            <a:r>
              <a:rPr lang="en-US" altLang="zh-CN" b="0" i="0" u="none" strike="noStrike" baseline="0" smtClean="0">
                <a:latin typeface="Times New Roman"/>
              </a:rPr>
              <a:t>BSD</a:t>
            </a:r>
            <a:r>
              <a:rPr lang="zh-CN" altLang="en-US" b="0" i="0" u="none" strike="noStrike" baseline="0" smtClean="0">
                <a:latin typeface="Times New Roman"/>
              </a:rPr>
              <a:t>套接字兼容。目前这个选项存在一些安全漏洞，如果没有特殊的原因不要使用这个选项。</a:t>
            </a:r>
          </a:p>
        </p:txBody>
      </p:sp>
    </p:spTree>
    <p:extLst>
      <p:ext uri="{BB962C8B-B14F-4D97-AF65-F5344CB8AC3E}">
        <p14:creationId xmlns:p14="http://schemas.microsoft.com/office/powerpoint/2010/main" val="3071587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12.2.15  SO_BINDTODEVICE</a:t>
            </a:r>
            <a:r>
              <a:rPr lang="zh-CN" altLang="en-US" b="0" i="0" u="none" strike="noStrike" kern="1800" baseline="0" smtClean="0">
                <a:latin typeface="Times New Roman"/>
                <a:ea typeface="黑体"/>
              </a:rPr>
              <a:t>套接字网络接口绑定选项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套接字选项</a:t>
            </a:r>
            <a:r>
              <a:rPr lang="en-US" altLang="zh-CN" b="0" i="0" u="none" strike="noStrike" baseline="0" smtClean="0">
                <a:latin typeface="Times New Roman"/>
              </a:rPr>
              <a:t>SO_BINDTODEVICE</a:t>
            </a:r>
            <a:r>
              <a:rPr lang="zh-CN" altLang="en-US" b="0" i="0" u="none" strike="noStrike" baseline="0" smtClean="0">
                <a:latin typeface="Times New Roman"/>
              </a:rPr>
              <a:t>可以将套接字与某个网络设备绑定，这在同一个主机上存在多个网络设备的情况十分有用，使用这种方法，可以将某些数据显式地指定从哪个网络设备发送。</a:t>
            </a:r>
          </a:p>
        </p:txBody>
      </p:sp>
      <p:pic>
        <p:nvPicPr>
          <p:cNvPr id="2050" name="Picture 2" descr="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3915" y="3644692"/>
            <a:ext cx="2434029" cy="302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9524" y="3552250"/>
            <a:ext cx="2494844" cy="311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8732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12.2.16  SO_PRIORITY</a:t>
            </a:r>
            <a:r>
              <a:rPr lang="zh-CN" altLang="en-US" b="0" i="0" u="none" strike="noStrike" kern="1800" baseline="0" smtClean="0">
                <a:latin typeface="Times New Roman"/>
                <a:ea typeface="黑体"/>
              </a:rPr>
              <a:t>套接字优先级选项</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套接字选项</a:t>
            </a:r>
            <a:r>
              <a:rPr lang="en-US" altLang="zh-CN" b="0" i="0" u="none" strike="noStrike" baseline="0" smtClean="0">
                <a:latin typeface="Times New Roman"/>
              </a:rPr>
              <a:t>SO_PRIORITY</a:t>
            </a:r>
            <a:r>
              <a:rPr lang="zh-CN" altLang="en-US" b="0" i="0" u="none" strike="noStrike" baseline="0" smtClean="0">
                <a:latin typeface="Times New Roman"/>
              </a:rPr>
              <a:t>设置通过此套接字进行发送的报文的优先级，由于</a:t>
            </a:r>
            <a:r>
              <a:rPr lang="en-US" altLang="zh-CN" b="0" i="0" u="none" strike="noStrike" baseline="0" smtClean="0">
                <a:latin typeface="Times New Roman"/>
              </a:rPr>
              <a:t>Linux</a:t>
            </a:r>
            <a:r>
              <a:rPr lang="zh-CN" altLang="en-US" b="0" i="0" u="none" strike="noStrike" baseline="0" smtClean="0">
                <a:latin typeface="Times New Roman"/>
              </a:rPr>
              <a:t>中发送报文队列的排队规则是高优先级的数据优先被处理，因此设置这个选项可以调整套接字的优先级。这个值通过</a:t>
            </a:r>
            <a:r>
              <a:rPr lang="en-US" altLang="zh-CN" b="0" i="0" u="none" strike="noStrike" baseline="0" smtClean="0">
                <a:latin typeface="Times New Roman"/>
              </a:rPr>
              <a:t>optval</a:t>
            </a:r>
            <a:r>
              <a:rPr lang="zh-CN" altLang="en-US" b="0" i="0" u="none" strike="noStrike" baseline="0" smtClean="0">
                <a:latin typeface="Times New Roman"/>
              </a:rPr>
              <a:t>来设置，优先级的范围是</a:t>
            </a:r>
            <a:r>
              <a:rPr lang="en-US" altLang="zh-CN" b="0" i="0" u="none" strike="noStrike" baseline="0" smtClean="0">
                <a:latin typeface="Times New Roman"/>
              </a:rPr>
              <a:t>0</a:t>
            </a:r>
            <a:r>
              <a:rPr lang="zh-CN" altLang="en-US" b="0" i="0" u="none" strike="noStrike" baseline="0" smtClean="0">
                <a:latin typeface="Times New Roman"/>
              </a:rPr>
              <a:t>～</a:t>
            </a:r>
            <a:r>
              <a:rPr lang="en-US" altLang="zh-CN" b="0" i="0" u="none" strike="noStrike" baseline="0" smtClean="0">
                <a:latin typeface="Times New Roman"/>
              </a:rPr>
              <a:t>6</a:t>
            </a:r>
            <a:r>
              <a:rPr lang="zh-CN" altLang="en-US" b="0" i="0" u="none" strike="noStrike" baseline="0" smtClean="0">
                <a:latin typeface="Times New Roman"/>
              </a:rPr>
              <a:t>（包含优先级</a:t>
            </a:r>
            <a:r>
              <a:rPr lang="en-US" altLang="zh-CN" b="0" i="0" u="none" strike="noStrike" baseline="0" smtClean="0">
                <a:latin typeface="Times New Roman"/>
              </a:rPr>
              <a:t>0</a:t>
            </a:r>
            <a:r>
              <a:rPr lang="zh-CN" altLang="en-US" b="0" i="0" u="none" strike="noStrike" baseline="0" smtClean="0">
                <a:latin typeface="Times New Roman"/>
              </a:rPr>
              <a:t>和优先级</a:t>
            </a:r>
            <a:r>
              <a:rPr lang="en-US" altLang="zh-CN" b="0" i="0" u="none" strike="noStrike" baseline="0" smtClean="0">
                <a:latin typeface="Times New Roman"/>
              </a:rPr>
              <a:t>6</a:t>
            </a:r>
            <a:r>
              <a:rPr lang="zh-CN" altLang="en-US" b="0" i="0" u="none" strike="noStrike" baseline="0" smtClean="0">
                <a:latin typeface="Times New Roman"/>
              </a:rPr>
              <a:t>）。下面的代码将套接字</a:t>
            </a:r>
            <a:r>
              <a:rPr lang="en-US" altLang="zh-CN" b="0" i="0" u="none" strike="noStrike" baseline="0" smtClean="0">
                <a:latin typeface="Times New Roman"/>
              </a:rPr>
              <a:t>s</a:t>
            </a:r>
            <a:r>
              <a:rPr lang="zh-CN" altLang="en-US" b="0" i="0" u="none" strike="noStrike" baseline="0" smtClean="0">
                <a:latin typeface="Times New Roman"/>
              </a:rPr>
              <a:t>的优先级设置为</a:t>
            </a:r>
            <a:r>
              <a:rPr lang="en-US" altLang="zh-CN" b="0" i="0" u="none" strike="noStrike" baseline="0" smtClean="0">
                <a:latin typeface="Times New Roman"/>
              </a:rPr>
              <a:t>6</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1" i="0" u="none" strike="noStrike" baseline="0" smtClean="0">
                <a:latin typeface="Times New Roman"/>
              </a:rPr>
              <a:t>opt = 6;</a:t>
            </a:r>
          </a:p>
          <a:p>
            <a:pPr marR="0" lvl="0" rtl="0"/>
            <a:r>
              <a:rPr lang="en-US" altLang="zh-CN" b="0" i="0" u="none" strike="noStrike" baseline="0" smtClean="0">
                <a:latin typeface="Times New Roman"/>
              </a:rPr>
              <a:t>setsockopt(s, SOL_SOCKET, </a:t>
            </a:r>
            <a:r>
              <a:rPr lang="en-US" altLang="zh-CN" b="1" i="0" u="none" strike="noStrike" baseline="0" smtClean="0">
                <a:latin typeface="Times New Roman"/>
              </a:rPr>
              <a:t>SO_PRIORITY</a:t>
            </a:r>
            <a:r>
              <a:rPr lang="en-US" altLang="zh-CN" b="0" i="0" u="none" strike="noStrike" baseline="0" smtClean="0">
                <a:latin typeface="Times New Roman"/>
              </a:rPr>
              <a:t>, </a:t>
            </a:r>
            <a:r>
              <a:rPr lang="en-US" altLang="zh-CN" b="1" i="0" u="none" strike="noStrike" baseline="0" smtClean="0">
                <a:latin typeface="Times New Roman"/>
              </a:rPr>
              <a:t>&amp;opt</a:t>
            </a:r>
            <a:r>
              <a:rPr lang="en-US" altLang="zh-CN" b="0" i="0" u="none" strike="noStrike" baseline="0" smtClean="0">
                <a:latin typeface="Times New Roman"/>
              </a:rPr>
              <a:t>, sizeof(opt));</a:t>
            </a:r>
            <a:endParaRPr lang="zh-CN" altLang="en-US" b="0" i="0" u="none" strike="noStrike" baseline="0" smtClean="0">
              <a:latin typeface="Times New Roman"/>
            </a:endParaRPr>
          </a:p>
        </p:txBody>
      </p:sp>
    </p:spTree>
    <p:extLst>
      <p:ext uri="{BB962C8B-B14F-4D97-AF65-F5344CB8AC3E}">
        <p14:creationId xmlns:p14="http://schemas.microsoft.com/office/powerpoint/2010/main" val="214221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12.3  IPPROTO_IP</a:t>
            </a:r>
            <a:r>
              <a:rPr lang="zh-CN" altLang="en-US" b="0" i="0" u="none" strike="noStrike" kern="1800" baseline="0" smtClean="0">
                <a:latin typeface="Times New Roman"/>
                <a:ea typeface="黑体"/>
              </a:rPr>
              <a:t>选项</a:t>
            </a:r>
          </a:p>
        </p:txBody>
      </p:sp>
      <p:sp>
        <p:nvSpPr>
          <p:cNvPr id="3" name="文本占位符 2"/>
          <p:cNvSpPr>
            <a:spLocks noGrp="1"/>
          </p:cNvSpPr>
          <p:nvPr>
            <p:ph type="body" idx="1"/>
          </p:nvPr>
        </p:nvSpPr>
        <p:spPr/>
        <p:txBody>
          <a:bodyPr/>
          <a:lstStyle/>
          <a:p>
            <a:r>
              <a:rPr lang="en-US" altLang="zh-CN"/>
              <a:t>12.3.1  </a:t>
            </a:r>
            <a:r>
              <a:rPr lang="en-US" altLang="zh-CN"/>
              <a:t>IP_HDRINCL</a:t>
            </a:r>
            <a:r>
              <a:rPr lang="zh-CN" altLang="en-US" smtClean="0"/>
              <a:t>选项</a:t>
            </a:r>
            <a:endParaRPr lang="en-US" altLang="zh-CN" smtClean="0"/>
          </a:p>
          <a:p>
            <a:r>
              <a:rPr lang="en-US" altLang="zh-CN"/>
              <a:t>12.3.2  </a:t>
            </a:r>
            <a:r>
              <a:rPr lang="en-US" altLang="zh-CN"/>
              <a:t>IP_OPTNIOS</a:t>
            </a:r>
            <a:r>
              <a:rPr lang="zh-CN" altLang="en-US" smtClean="0"/>
              <a:t>选项</a:t>
            </a:r>
            <a:endParaRPr lang="en-US" altLang="zh-CN" smtClean="0"/>
          </a:p>
          <a:p>
            <a:r>
              <a:rPr lang="en-US" altLang="zh-CN"/>
              <a:t>12.3.3  </a:t>
            </a:r>
            <a:r>
              <a:rPr lang="en-US" altLang="zh-CN"/>
              <a:t>IP_TOS</a:t>
            </a:r>
            <a:r>
              <a:rPr lang="zh-CN" altLang="en-US" smtClean="0"/>
              <a:t>选项</a:t>
            </a:r>
            <a:endParaRPr lang="en-US" altLang="zh-CN" smtClean="0"/>
          </a:p>
          <a:p>
            <a:r>
              <a:rPr lang="en-US" altLang="zh-CN"/>
              <a:t>12.3.4  </a:t>
            </a:r>
            <a:r>
              <a:rPr lang="en-US" altLang="zh-CN"/>
              <a:t>IP_TTL</a:t>
            </a:r>
            <a:r>
              <a:rPr lang="zh-CN" altLang="en-US" smtClean="0"/>
              <a:t>选项</a:t>
            </a:r>
            <a:endParaRPr lang="en-US" altLang="zh-CN" smtClean="0"/>
          </a:p>
          <a:p>
            <a:endParaRPr lang="zh-CN" altLang="en-US"/>
          </a:p>
        </p:txBody>
      </p:sp>
    </p:spTree>
    <p:extLst>
      <p:ext uri="{BB962C8B-B14F-4D97-AF65-F5344CB8AC3E}">
        <p14:creationId xmlns:p14="http://schemas.microsoft.com/office/powerpoint/2010/main" val="1131414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12.3.1  IP_HDRINCL</a:t>
            </a:r>
            <a:r>
              <a:rPr lang="zh-CN" altLang="en-US" b="0" i="0" u="none" strike="noStrike" kern="1800" baseline="0" smtClean="0">
                <a:latin typeface="Times New Roman"/>
                <a:ea typeface="黑体"/>
              </a:rPr>
              <a:t>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一般情况下，</a:t>
            </a:r>
            <a:r>
              <a:rPr lang="en-US" altLang="zh-CN" b="0" i="0" u="none" strike="noStrike" baseline="0" smtClean="0">
                <a:latin typeface="Times New Roman"/>
              </a:rPr>
              <a:t>Linux</a:t>
            </a:r>
            <a:r>
              <a:rPr lang="zh-CN" altLang="en-US" b="0" i="0" u="none" strike="noStrike" baseline="0" smtClean="0">
                <a:latin typeface="Times New Roman"/>
              </a:rPr>
              <a:t>内核会自动计算和填充</a:t>
            </a:r>
            <a:r>
              <a:rPr lang="en-US" altLang="zh-CN" b="0" i="0" u="none" strike="noStrike" baseline="0" smtClean="0">
                <a:latin typeface="Times New Roman"/>
              </a:rPr>
              <a:t>IP</a:t>
            </a:r>
            <a:r>
              <a:rPr lang="zh-CN" altLang="en-US" b="0" i="0" u="none" strike="noStrike" baseline="0" smtClean="0">
                <a:latin typeface="Times New Roman"/>
              </a:rPr>
              <a:t>头部数据。如果套接字是一个原始套接字，设置此选项有效之后，则</a:t>
            </a:r>
            <a:r>
              <a:rPr lang="en-US" altLang="zh-CN" b="0" i="0" u="none" strike="noStrike" baseline="0" smtClean="0">
                <a:latin typeface="Times New Roman"/>
              </a:rPr>
              <a:t>IP</a:t>
            </a:r>
            <a:r>
              <a:rPr lang="zh-CN" altLang="en-US" b="0" i="0" u="none" strike="noStrike" baseline="0" smtClean="0">
                <a:latin typeface="Times New Roman"/>
              </a:rPr>
              <a:t>头部需要用户手动填充。用户在发送数据的时候需要手动填充</a:t>
            </a:r>
            <a:r>
              <a:rPr lang="en-US" altLang="zh-CN" b="0" i="0" u="none" strike="noStrike" baseline="0" smtClean="0">
                <a:latin typeface="Times New Roman"/>
              </a:rPr>
              <a:t>IP</a:t>
            </a:r>
            <a:r>
              <a:rPr lang="zh-CN" altLang="en-US" b="0" i="0" u="none" strike="noStrike" baseline="0" smtClean="0">
                <a:latin typeface="Times New Roman"/>
              </a:rPr>
              <a:t>的头部信息，这个选项通常是在需要用户自定义数据包格式的时候使用。</a:t>
            </a:r>
          </a:p>
        </p:txBody>
      </p:sp>
    </p:spTree>
    <p:extLst>
      <p:ext uri="{BB962C8B-B14F-4D97-AF65-F5344CB8AC3E}">
        <p14:creationId xmlns:p14="http://schemas.microsoft.com/office/powerpoint/2010/main" val="3362386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12.3.2  IP_OPTNIOS</a:t>
            </a:r>
            <a:r>
              <a:rPr lang="zh-CN" altLang="en-US" b="0" i="0" u="none" strike="noStrike" kern="1800" baseline="0" smtClean="0">
                <a:latin typeface="Times New Roman"/>
                <a:ea typeface="黑体"/>
              </a:rPr>
              <a:t>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此选项允许设置</a:t>
            </a:r>
            <a:r>
              <a:rPr lang="en-US" altLang="zh-CN" b="0" i="0" u="none" strike="noStrike" baseline="0" smtClean="0">
                <a:latin typeface="Times New Roman"/>
              </a:rPr>
              <a:t>IP</a:t>
            </a:r>
            <a:r>
              <a:rPr lang="zh-CN" altLang="en-US" b="0" i="0" u="none" strike="noStrike" baseline="0" smtClean="0">
                <a:latin typeface="Times New Roman"/>
              </a:rPr>
              <a:t>头部的选项信息，在发送数据的时候会按照用户设置的</a:t>
            </a:r>
            <a:r>
              <a:rPr lang="en-US" altLang="zh-CN" b="0" i="0" u="none" strike="noStrike" baseline="0" smtClean="0">
                <a:latin typeface="Times New Roman"/>
              </a:rPr>
              <a:t>IP</a:t>
            </a:r>
            <a:r>
              <a:rPr lang="zh-CN" altLang="en-US" b="0" i="0" u="none" strike="noStrike" baseline="0" smtClean="0">
                <a:latin typeface="Times New Roman"/>
              </a:rPr>
              <a:t>选项来进行。进行</a:t>
            </a:r>
            <a:r>
              <a:rPr lang="en-US" altLang="zh-CN" b="0" i="0" u="none" strike="noStrike" baseline="0" smtClean="0">
                <a:latin typeface="Times New Roman"/>
              </a:rPr>
              <a:t>IP_OPTIONS</a:t>
            </a:r>
            <a:r>
              <a:rPr lang="zh-CN" altLang="en-US" b="0" i="0" u="none" strike="noStrike" baseline="0" smtClean="0">
                <a:latin typeface="Times New Roman"/>
              </a:rPr>
              <a:t>选项设置的时候，其参数是指向选项设置信息的指针和选项的长度，选项长度最大为</a:t>
            </a:r>
            <a:r>
              <a:rPr lang="en-US" altLang="zh-CN" b="0" i="0" u="none" strike="noStrike" baseline="0" smtClean="0">
                <a:latin typeface="Times New Roman"/>
              </a:rPr>
              <a:t>40</a:t>
            </a:r>
            <a:r>
              <a:rPr lang="zh-CN" altLang="en-US" b="0" i="0" u="none" strike="noStrike" baseline="0" smtClean="0">
                <a:latin typeface="Times New Roman"/>
              </a:rPr>
              <a:t>个字节。</a:t>
            </a:r>
          </a:p>
        </p:txBody>
      </p:sp>
    </p:spTree>
    <p:extLst>
      <p:ext uri="{BB962C8B-B14F-4D97-AF65-F5344CB8AC3E}">
        <p14:creationId xmlns:p14="http://schemas.microsoft.com/office/powerpoint/2010/main" val="3519684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12.3.3  IP_TOS</a:t>
            </a:r>
            <a:r>
              <a:rPr lang="zh-CN" altLang="en-US" b="0" i="0" u="none" strike="noStrike" kern="1800" baseline="0" smtClean="0">
                <a:latin typeface="Times New Roman"/>
                <a:ea typeface="黑体"/>
              </a:rPr>
              <a:t>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服务类型选项可以设置或者获取服务类型的值。对于发送的数据可以将服务类型设置为如表</a:t>
            </a:r>
            <a:r>
              <a:rPr lang="en-US" altLang="zh-CN" b="0" i="0" u="none" strike="noStrike" baseline="0" smtClean="0">
                <a:latin typeface="Times New Roman"/>
              </a:rPr>
              <a:t>12.2</a:t>
            </a:r>
            <a:r>
              <a:rPr lang="zh-CN" altLang="en-US" b="0" i="0" u="none" strike="noStrike" baseline="0" smtClean="0">
                <a:latin typeface="Times New Roman"/>
              </a:rPr>
              <a:t>所示的值，在文件</a:t>
            </a:r>
            <a:r>
              <a:rPr lang="en-US" altLang="zh-CN" b="0" i="0" u="none" strike="noStrike" baseline="0" smtClean="0">
                <a:latin typeface="Times New Roman"/>
              </a:rPr>
              <a:t>&lt;netinet/ip.h&gt;</a:t>
            </a:r>
            <a:r>
              <a:rPr lang="zh-CN" altLang="en-US" b="0" i="0" u="none" strike="noStrike" baseline="0" smtClean="0">
                <a:latin typeface="Times New Roman"/>
              </a:rPr>
              <a:t>中有定义。</a:t>
            </a:r>
          </a:p>
        </p:txBody>
      </p:sp>
      <p:graphicFrame>
        <p:nvGraphicFramePr>
          <p:cNvPr id="4" name="表格 3"/>
          <p:cNvGraphicFramePr>
            <a:graphicFrameLocks noGrp="1"/>
          </p:cNvGraphicFramePr>
          <p:nvPr>
            <p:extLst>
              <p:ext uri="{D42A27DB-BD31-4B8C-83A1-F6EECF244321}">
                <p14:modId xmlns:p14="http://schemas.microsoft.com/office/powerpoint/2010/main" val="28840754"/>
              </p:ext>
            </p:extLst>
          </p:nvPr>
        </p:nvGraphicFramePr>
        <p:xfrm>
          <a:off x="611560" y="3477417"/>
          <a:ext cx="7948148" cy="1175718"/>
        </p:xfrm>
        <a:graphic>
          <a:graphicData uri="http://schemas.openxmlformats.org/drawingml/2006/table">
            <a:tbl>
              <a:tblPr firstRow="1" firstCol="1" bandRow="1">
                <a:tableStyleId>{5C22544A-7EE6-4342-B048-85BDC9FD1C3A}</a:tableStyleId>
              </a:tblPr>
              <a:tblGrid>
                <a:gridCol w="1987037"/>
                <a:gridCol w="1987037"/>
                <a:gridCol w="1987037"/>
                <a:gridCol w="1987037"/>
              </a:tblGrid>
              <a:tr h="391906">
                <a:tc>
                  <a:txBody>
                    <a:bodyPr/>
                    <a:lstStyle/>
                    <a:p>
                      <a:pPr algn="ctr" fontAlgn="ctr">
                        <a:lnSpc>
                          <a:spcPts val="1350"/>
                        </a:lnSpc>
                        <a:spcAft>
                          <a:spcPts val="100"/>
                        </a:spcAft>
                      </a:pPr>
                      <a:r>
                        <a:rPr lang="zh-CN" sz="1400">
                          <a:effectLst/>
                        </a:rPr>
                        <a:t>值</a:t>
                      </a:r>
                      <a:endParaRPr lang="zh-CN" sz="1400">
                        <a:effectLst/>
                        <a:latin typeface="Times New Roman"/>
                        <a:ea typeface="宋体"/>
                      </a:endParaRPr>
                    </a:p>
                  </a:txBody>
                  <a:tcPr marL="68580" marR="68580" marT="0" marB="0" anchor="ctr"/>
                </a:tc>
                <a:tc>
                  <a:txBody>
                    <a:bodyPr/>
                    <a:lstStyle/>
                    <a:p>
                      <a:pPr algn="ctr" fontAlgn="ctr">
                        <a:lnSpc>
                          <a:spcPts val="1350"/>
                        </a:lnSpc>
                        <a:spcAft>
                          <a:spcPts val="100"/>
                        </a:spcAft>
                      </a:pPr>
                      <a:r>
                        <a:rPr lang="zh-CN" sz="1400">
                          <a:effectLst/>
                        </a:rPr>
                        <a:t>含</a:t>
                      </a:r>
                      <a:r>
                        <a:rPr lang="en-US" sz="1400">
                          <a:effectLst/>
                        </a:rPr>
                        <a:t>    </a:t>
                      </a:r>
                      <a:r>
                        <a:rPr lang="zh-CN" sz="1400">
                          <a:effectLst/>
                        </a:rPr>
                        <a:t>义</a:t>
                      </a:r>
                      <a:endParaRPr lang="zh-CN" sz="1400">
                        <a:effectLst/>
                        <a:latin typeface="Times New Roman"/>
                        <a:ea typeface="宋体"/>
                      </a:endParaRPr>
                    </a:p>
                  </a:txBody>
                  <a:tcPr marL="68580" marR="68580" marT="0" marB="0" anchor="ctr"/>
                </a:tc>
                <a:tc>
                  <a:txBody>
                    <a:bodyPr/>
                    <a:lstStyle/>
                    <a:p>
                      <a:pPr algn="ctr" fontAlgn="ctr">
                        <a:lnSpc>
                          <a:spcPts val="1350"/>
                        </a:lnSpc>
                        <a:spcAft>
                          <a:spcPts val="100"/>
                        </a:spcAft>
                      </a:pPr>
                      <a:r>
                        <a:rPr lang="zh-CN" sz="1400">
                          <a:effectLst/>
                        </a:rPr>
                        <a:t>值</a:t>
                      </a:r>
                      <a:endParaRPr lang="zh-CN" sz="1400">
                        <a:effectLst/>
                        <a:latin typeface="Times New Roman"/>
                        <a:ea typeface="宋体"/>
                      </a:endParaRPr>
                    </a:p>
                  </a:txBody>
                  <a:tcPr marL="68580" marR="68580" marT="0" marB="0" anchor="ctr"/>
                </a:tc>
                <a:tc>
                  <a:txBody>
                    <a:bodyPr/>
                    <a:lstStyle/>
                    <a:p>
                      <a:pPr algn="ctr" fontAlgn="ctr">
                        <a:lnSpc>
                          <a:spcPts val="1350"/>
                        </a:lnSpc>
                        <a:spcAft>
                          <a:spcPts val="100"/>
                        </a:spcAft>
                      </a:pPr>
                      <a:r>
                        <a:rPr lang="zh-CN" sz="1400">
                          <a:effectLst/>
                        </a:rPr>
                        <a:t>含</a:t>
                      </a:r>
                      <a:r>
                        <a:rPr lang="en-US" sz="1400">
                          <a:effectLst/>
                        </a:rPr>
                        <a:t>    </a:t>
                      </a:r>
                      <a:r>
                        <a:rPr lang="zh-CN" sz="1400">
                          <a:effectLst/>
                        </a:rPr>
                        <a:t>义</a:t>
                      </a:r>
                      <a:endParaRPr lang="zh-CN" sz="1400">
                        <a:effectLst/>
                        <a:latin typeface="Times New Roman"/>
                        <a:ea typeface="宋体"/>
                      </a:endParaRPr>
                    </a:p>
                  </a:txBody>
                  <a:tcPr marL="68580" marR="68580" marT="0" marB="0" anchor="ctr"/>
                </a:tc>
              </a:tr>
              <a:tr h="391906">
                <a:tc>
                  <a:txBody>
                    <a:bodyPr/>
                    <a:lstStyle/>
                    <a:p>
                      <a:pPr algn="just" fontAlgn="ctr">
                        <a:lnSpc>
                          <a:spcPts val="1350"/>
                        </a:lnSpc>
                        <a:spcAft>
                          <a:spcPts val="100"/>
                        </a:spcAft>
                      </a:pPr>
                      <a:r>
                        <a:rPr lang="en-US" sz="1400">
                          <a:effectLst/>
                        </a:rPr>
                        <a:t>IPTOS_LOWDELAY</a:t>
                      </a:r>
                      <a:endParaRPr lang="zh-CN" sz="1400">
                        <a:effectLst/>
                        <a:latin typeface="Times New Roman"/>
                        <a:ea typeface="宋体"/>
                      </a:endParaRPr>
                    </a:p>
                  </a:txBody>
                  <a:tcPr marL="68580" marR="68580" marT="0" marB="0" anchor="ctr"/>
                </a:tc>
                <a:tc>
                  <a:txBody>
                    <a:bodyPr/>
                    <a:lstStyle/>
                    <a:p>
                      <a:pPr indent="266700" algn="just" fontAlgn="ctr">
                        <a:lnSpc>
                          <a:spcPts val="1350"/>
                        </a:lnSpc>
                        <a:spcAft>
                          <a:spcPts val="100"/>
                        </a:spcAft>
                      </a:pPr>
                      <a:r>
                        <a:rPr lang="zh-CN" sz="1400">
                          <a:effectLst/>
                        </a:rPr>
                        <a:t>表示最小延迟</a:t>
                      </a:r>
                      <a:endParaRPr lang="zh-CN" sz="1400">
                        <a:effectLst/>
                        <a:latin typeface="Times New Roman"/>
                        <a:ea typeface="宋体"/>
                      </a:endParaRPr>
                    </a:p>
                  </a:txBody>
                  <a:tcPr marL="68580" marR="68580" marT="0" marB="0" anchor="ctr"/>
                </a:tc>
                <a:tc>
                  <a:txBody>
                    <a:bodyPr/>
                    <a:lstStyle/>
                    <a:p>
                      <a:pPr algn="just" fontAlgn="ctr">
                        <a:lnSpc>
                          <a:spcPts val="1350"/>
                        </a:lnSpc>
                        <a:spcAft>
                          <a:spcPts val="100"/>
                        </a:spcAft>
                      </a:pPr>
                      <a:r>
                        <a:rPr lang="en-US" sz="1400">
                          <a:effectLst/>
                        </a:rPr>
                        <a:t>IPTOS_RELIABILITY</a:t>
                      </a:r>
                      <a:endParaRPr lang="zh-CN" sz="1400">
                        <a:effectLst/>
                        <a:latin typeface="Times New Roman"/>
                        <a:ea typeface="宋体"/>
                      </a:endParaRPr>
                    </a:p>
                  </a:txBody>
                  <a:tcPr marL="68580" marR="68580" marT="0" marB="0" anchor="ctr"/>
                </a:tc>
                <a:tc>
                  <a:txBody>
                    <a:bodyPr/>
                    <a:lstStyle/>
                    <a:p>
                      <a:pPr indent="266700" algn="just" fontAlgn="ctr">
                        <a:lnSpc>
                          <a:spcPts val="1350"/>
                        </a:lnSpc>
                        <a:spcAft>
                          <a:spcPts val="100"/>
                        </a:spcAft>
                      </a:pPr>
                      <a:r>
                        <a:rPr lang="zh-CN" sz="1400">
                          <a:effectLst/>
                        </a:rPr>
                        <a:t>表示最大可靠性</a:t>
                      </a:r>
                      <a:endParaRPr lang="zh-CN" sz="1400">
                        <a:effectLst/>
                        <a:latin typeface="Times New Roman"/>
                        <a:ea typeface="宋体"/>
                      </a:endParaRPr>
                    </a:p>
                  </a:txBody>
                  <a:tcPr marL="68580" marR="68580" marT="0" marB="0" anchor="ctr"/>
                </a:tc>
              </a:tr>
              <a:tr h="391906">
                <a:tc>
                  <a:txBody>
                    <a:bodyPr/>
                    <a:lstStyle/>
                    <a:p>
                      <a:pPr algn="just" fontAlgn="ctr">
                        <a:lnSpc>
                          <a:spcPts val="1350"/>
                        </a:lnSpc>
                        <a:spcAft>
                          <a:spcPts val="100"/>
                        </a:spcAft>
                      </a:pPr>
                      <a:r>
                        <a:rPr lang="en-US" sz="1400">
                          <a:effectLst/>
                        </a:rPr>
                        <a:t>IPTOS_THROUGHPUT</a:t>
                      </a:r>
                      <a:endParaRPr lang="zh-CN" sz="1400">
                        <a:effectLst/>
                        <a:latin typeface="Times New Roman"/>
                        <a:ea typeface="宋体"/>
                      </a:endParaRPr>
                    </a:p>
                  </a:txBody>
                  <a:tcPr marL="68580" marR="68580" marT="0" marB="0" anchor="ctr"/>
                </a:tc>
                <a:tc>
                  <a:txBody>
                    <a:bodyPr/>
                    <a:lstStyle/>
                    <a:p>
                      <a:pPr indent="266700" algn="just" fontAlgn="ctr">
                        <a:lnSpc>
                          <a:spcPts val="1350"/>
                        </a:lnSpc>
                        <a:spcAft>
                          <a:spcPts val="100"/>
                        </a:spcAft>
                      </a:pPr>
                      <a:r>
                        <a:rPr lang="zh-CN" sz="1400">
                          <a:effectLst/>
                        </a:rPr>
                        <a:t>表示最大吞吐量</a:t>
                      </a:r>
                      <a:endParaRPr lang="zh-CN" sz="1400">
                        <a:effectLst/>
                        <a:latin typeface="Times New Roman"/>
                        <a:ea typeface="宋体"/>
                      </a:endParaRPr>
                    </a:p>
                  </a:txBody>
                  <a:tcPr marL="68580" marR="68580" marT="0" marB="0" anchor="ctr"/>
                </a:tc>
                <a:tc>
                  <a:txBody>
                    <a:bodyPr/>
                    <a:lstStyle/>
                    <a:p>
                      <a:pPr algn="just" fontAlgn="ctr">
                        <a:lnSpc>
                          <a:spcPts val="1350"/>
                        </a:lnSpc>
                        <a:spcAft>
                          <a:spcPts val="100"/>
                        </a:spcAft>
                      </a:pPr>
                      <a:r>
                        <a:rPr lang="en-US" sz="1400">
                          <a:effectLst/>
                        </a:rPr>
                        <a:t>IPTOS_LOWCOST</a:t>
                      </a:r>
                      <a:endParaRPr lang="zh-CN" sz="1400">
                        <a:effectLst/>
                        <a:latin typeface="Times New Roman"/>
                        <a:ea typeface="宋体"/>
                      </a:endParaRPr>
                    </a:p>
                  </a:txBody>
                  <a:tcPr marL="68580" marR="68580" marT="0" marB="0" anchor="ctr"/>
                </a:tc>
                <a:tc>
                  <a:txBody>
                    <a:bodyPr/>
                    <a:lstStyle/>
                    <a:p>
                      <a:pPr indent="266700" algn="just" fontAlgn="ctr">
                        <a:lnSpc>
                          <a:spcPts val="1350"/>
                        </a:lnSpc>
                        <a:spcAft>
                          <a:spcPts val="100"/>
                        </a:spcAft>
                      </a:pPr>
                      <a:r>
                        <a:rPr lang="zh-CN" sz="1400">
                          <a:effectLst/>
                        </a:rPr>
                        <a:t>表示最小成本</a:t>
                      </a:r>
                      <a:endParaRPr lang="zh-CN" sz="14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640078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12.3.4  IP_TTL</a:t>
            </a:r>
            <a:r>
              <a:rPr lang="zh-CN" altLang="en-US" b="0" i="0" u="none" strike="noStrike" kern="1800" baseline="0" smtClean="0">
                <a:latin typeface="Times New Roman"/>
                <a:ea typeface="黑体"/>
              </a:rPr>
              <a:t>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生存时间选项，使用此选项可以设置或者获得发送报文的</a:t>
            </a:r>
            <a:r>
              <a:rPr lang="en-US" altLang="zh-CN" b="0" i="0" u="none" strike="noStrike" baseline="0" smtClean="0">
                <a:latin typeface="Times New Roman"/>
              </a:rPr>
              <a:t>TTL</a:t>
            </a:r>
            <a:r>
              <a:rPr lang="zh-CN" altLang="en-US" b="0" i="0" u="none" strike="noStrike" baseline="0" smtClean="0">
                <a:latin typeface="Times New Roman"/>
              </a:rPr>
              <a:t>值。一般情况下值为</a:t>
            </a:r>
            <a:r>
              <a:rPr lang="en-US" altLang="zh-CN" b="0" i="0" u="none" strike="noStrike" baseline="0" smtClean="0">
                <a:latin typeface="Times New Roman"/>
              </a:rPr>
              <a:t>64</a:t>
            </a:r>
            <a:r>
              <a:rPr lang="zh-CN" altLang="en-US" b="0" i="0" u="none" strike="noStrike" baseline="0" smtClean="0">
                <a:latin typeface="Times New Roman"/>
              </a:rPr>
              <a:t>，对于原始套接字此值为</a:t>
            </a:r>
            <a:r>
              <a:rPr lang="en-US" altLang="zh-CN" b="0" i="0" u="none" strike="noStrike" baseline="0" smtClean="0">
                <a:latin typeface="Times New Roman"/>
              </a:rPr>
              <a:t>255</a:t>
            </a:r>
            <a:r>
              <a:rPr lang="zh-CN" altLang="en-US" b="0" i="0" u="none" strike="noStrike" baseline="0" smtClean="0">
                <a:latin typeface="Times New Roman"/>
              </a:rPr>
              <a:t>。设置</a:t>
            </a:r>
            <a:r>
              <a:rPr lang="en-US" altLang="zh-CN" b="0" i="0" u="none" strike="noStrike" baseline="0" smtClean="0">
                <a:latin typeface="Times New Roman"/>
              </a:rPr>
              <a:t>IP</a:t>
            </a:r>
            <a:r>
              <a:rPr lang="zh-CN" altLang="en-US" b="0" i="0" u="none" strike="noStrike" baseline="0" smtClean="0">
                <a:latin typeface="Times New Roman"/>
              </a:rPr>
              <a:t>的生存时间值，可以调整网络数据的发送速度。</a:t>
            </a:r>
          </a:p>
        </p:txBody>
      </p:sp>
    </p:spTree>
    <p:extLst>
      <p:ext uri="{BB962C8B-B14F-4D97-AF65-F5344CB8AC3E}">
        <p14:creationId xmlns:p14="http://schemas.microsoft.com/office/powerpoint/2010/main" val="2952654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12.4  IPPROTO_TCP</a:t>
            </a:r>
            <a:r>
              <a:rPr lang="zh-CN" altLang="en-US" b="0" i="0" u="none" strike="noStrike" kern="1800" baseline="0" smtClean="0">
                <a:latin typeface="Times New Roman"/>
                <a:ea typeface="黑体"/>
              </a:rPr>
              <a:t>选项</a:t>
            </a:r>
          </a:p>
        </p:txBody>
      </p:sp>
      <p:sp>
        <p:nvSpPr>
          <p:cNvPr id="3" name="文本占位符 2"/>
          <p:cNvSpPr>
            <a:spLocks noGrp="1"/>
          </p:cNvSpPr>
          <p:nvPr>
            <p:ph type="body" idx="1"/>
          </p:nvPr>
        </p:nvSpPr>
        <p:spPr/>
        <p:txBody>
          <a:bodyPr/>
          <a:lstStyle/>
          <a:p>
            <a:r>
              <a:rPr lang="en-US" altLang="zh-CN"/>
              <a:t>12.4.1  </a:t>
            </a:r>
            <a:r>
              <a:rPr lang="en-US" altLang="zh-CN"/>
              <a:t>TCP_KEEPALIVE</a:t>
            </a:r>
            <a:r>
              <a:rPr lang="zh-CN" altLang="en-US" smtClean="0"/>
              <a:t>选项</a:t>
            </a:r>
            <a:endParaRPr lang="en-US" altLang="zh-CN" smtClean="0"/>
          </a:p>
          <a:p>
            <a:r>
              <a:rPr lang="en-US" altLang="zh-CN"/>
              <a:t>12.4.2  </a:t>
            </a:r>
            <a:r>
              <a:rPr lang="en-US" altLang="zh-CN"/>
              <a:t>TCP_MAXRT</a:t>
            </a:r>
            <a:r>
              <a:rPr lang="zh-CN" altLang="en-US" smtClean="0"/>
              <a:t>选项</a:t>
            </a:r>
            <a:endParaRPr lang="en-US" altLang="zh-CN" smtClean="0"/>
          </a:p>
          <a:p>
            <a:r>
              <a:rPr lang="en-US" altLang="zh-CN"/>
              <a:t>12.4.3  </a:t>
            </a:r>
            <a:r>
              <a:rPr lang="en-US" altLang="zh-CN"/>
              <a:t>TCP_MAXSEG</a:t>
            </a:r>
            <a:r>
              <a:rPr lang="zh-CN" altLang="en-US" smtClean="0"/>
              <a:t>选项</a:t>
            </a:r>
            <a:endParaRPr lang="en-US" altLang="zh-CN" smtClean="0"/>
          </a:p>
          <a:p>
            <a:r>
              <a:rPr lang="en-US" altLang="zh-CN"/>
              <a:t>12.4.4  TCP_NODELAY</a:t>
            </a:r>
            <a:r>
              <a:rPr lang="zh-CN" altLang="en-US"/>
              <a:t>和</a:t>
            </a:r>
            <a:r>
              <a:rPr lang="en-US" altLang="zh-CN"/>
              <a:t>TCP_CORK</a:t>
            </a:r>
            <a:r>
              <a:rPr lang="zh-CN" altLang="en-US"/>
              <a:t>选项</a:t>
            </a:r>
          </a:p>
        </p:txBody>
      </p:sp>
    </p:spTree>
    <p:extLst>
      <p:ext uri="{BB962C8B-B14F-4D97-AF65-F5344CB8AC3E}">
        <p14:creationId xmlns:p14="http://schemas.microsoft.com/office/powerpoint/2010/main" val="336391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12.4.1  TCP_KEEPALIVE</a:t>
            </a:r>
            <a:r>
              <a:rPr lang="zh-CN" altLang="en-US" b="0" i="0" u="none" strike="noStrike" kern="1800" baseline="0" smtClean="0">
                <a:latin typeface="Times New Roman"/>
                <a:ea typeface="黑体"/>
              </a:rPr>
              <a:t>选项</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TCP_KEEPALIVE</a:t>
            </a:r>
            <a:r>
              <a:rPr lang="zh-CN" altLang="en-US" b="0" i="0" u="none" strike="noStrike" baseline="0" smtClean="0">
                <a:latin typeface="Times New Roman"/>
              </a:rPr>
              <a:t>选项用于获取或者设置存活探测的时间间隔，在</a:t>
            </a:r>
            <a:r>
              <a:rPr lang="en-US" altLang="zh-CN" b="0" i="0" u="none" strike="noStrike" baseline="0" smtClean="0">
                <a:latin typeface="Times New Roman"/>
              </a:rPr>
              <a:t>SO_KEEPALIVE</a:t>
            </a:r>
            <a:r>
              <a:rPr lang="zh-CN" altLang="en-US" b="0" i="0" u="none" strike="noStrike" baseline="0" smtClean="0">
                <a:latin typeface="Times New Roman"/>
              </a:rPr>
              <a:t>设置的情况下，此选项才有效。默认情况下存活时间的值为</a:t>
            </a:r>
            <a:r>
              <a:rPr lang="en-US" altLang="zh-CN" b="0" i="0" u="none" strike="noStrike" baseline="0" smtClean="0">
                <a:latin typeface="Times New Roman"/>
              </a:rPr>
              <a:t>7200s</a:t>
            </a:r>
            <a:r>
              <a:rPr lang="zh-CN" altLang="en-US" b="0" i="0" u="none" strike="noStrike" baseline="0" smtClean="0">
                <a:latin typeface="Times New Roman"/>
              </a:rPr>
              <a:t>，即两个小时系统进行一次存活时间探测。 </a:t>
            </a:r>
          </a:p>
        </p:txBody>
      </p:sp>
    </p:spTree>
    <p:extLst>
      <p:ext uri="{BB962C8B-B14F-4D97-AF65-F5344CB8AC3E}">
        <p14:creationId xmlns:p14="http://schemas.microsoft.com/office/powerpoint/2010/main" val="248868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12.1.2  </a:t>
            </a:r>
            <a:r>
              <a:rPr lang="zh-CN" altLang="en-US" b="0" i="0" u="none" strike="noStrike" kern="1800" baseline="0" smtClean="0">
                <a:latin typeface="Times New Roman"/>
                <a:ea typeface="黑体"/>
              </a:rPr>
              <a:t>套接字选项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按照参数选项级别</a:t>
            </a:r>
            <a:r>
              <a:rPr lang="en-US" altLang="zh-CN" b="0" i="0" u="none" strike="noStrike" baseline="0" smtClean="0">
                <a:latin typeface="Times New Roman"/>
              </a:rPr>
              <a:t>level</a:t>
            </a:r>
            <a:r>
              <a:rPr lang="zh-CN" altLang="en-US" b="0" i="0" u="none" strike="noStrike" baseline="0" smtClean="0">
                <a:latin typeface="Times New Roman"/>
              </a:rPr>
              <a:t>值的不同，套接字选项大致可以分为</a:t>
            </a:r>
            <a:r>
              <a:rPr lang="en-US" altLang="zh-CN" b="0" i="0" u="none" strike="noStrike" baseline="0" smtClean="0">
                <a:latin typeface="Times New Roman"/>
              </a:rPr>
              <a:t>3</a:t>
            </a:r>
            <a:r>
              <a:rPr lang="zh-CN" altLang="en-US" b="0" i="0" u="none" strike="noStrike" baseline="0" smtClean="0">
                <a:latin typeface="Times New Roman"/>
              </a:rPr>
              <a:t>类。</a:t>
            </a:r>
          </a:p>
          <a:p>
            <a:pPr marR="0" lvl="0" rtl="0"/>
            <a:r>
              <a:rPr lang="zh-CN" altLang="en-US" b="0" i="0" u="none" strike="noStrike" baseline="0" smtClean="0">
                <a:latin typeface="Times New Roman"/>
              </a:rPr>
              <a:t>通用套接字选项 </a:t>
            </a:r>
          </a:p>
          <a:p>
            <a:pPr marR="0" lvl="0" rtl="0"/>
            <a:r>
              <a:rPr lang="en-US" altLang="zh-CN" b="0" i="0" u="none" strike="noStrike" baseline="0" smtClean="0">
                <a:latin typeface="Times New Roman"/>
              </a:rPr>
              <a:t>IP</a:t>
            </a:r>
            <a:r>
              <a:rPr lang="zh-CN" altLang="en-US" b="0" i="0" u="none" strike="noStrike" baseline="0" smtClean="0">
                <a:latin typeface="Times New Roman"/>
              </a:rPr>
              <a:t>选项</a:t>
            </a:r>
          </a:p>
          <a:p>
            <a:pPr marR="0" lvl="0" rtl="0"/>
            <a:r>
              <a:rPr lang="en-US" altLang="zh-CN" b="0" i="0" u="none" strike="noStrike" baseline="0" smtClean="0">
                <a:latin typeface="Times New Roman"/>
              </a:rPr>
              <a:t>TCP</a:t>
            </a:r>
            <a:r>
              <a:rPr lang="zh-CN" altLang="en-US" b="0" i="0" u="none" strike="noStrike" baseline="0" smtClean="0">
                <a:latin typeface="Times New Roman"/>
              </a:rPr>
              <a:t>选项</a:t>
            </a:r>
          </a:p>
        </p:txBody>
      </p:sp>
    </p:spTree>
    <p:extLst>
      <p:ext uri="{BB962C8B-B14F-4D97-AF65-F5344CB8AC3E}">
        <p14:creationId xmlns:p14="http://schemas.microsoft.com/office/powerpoint/2010/main" val="2250249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12.4.2  TCP_MAXRT</a:t>
            </a:r>
            <a:r>
              <a:rPr lang="zh-CN" altLang="en-US" b="0" i="0" u="none" strike="noStrike" kern="1800" baseline="0" smtClean="0">
                <a:latin typeface="Times New Roman"/>
                <a:ea typeface="黑体"/>
              </a:rPr>
              <a:t>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最大重传时间，表示在连接断开之前重传需要经过的时间。此数值以秒为单位，</a:t>
            </a:r>
            <a:r>
              <a:rPr lang="en-US" altLang="zh-CN" b="0" i="0" u="none" strike="noStrike" baseline="0" smtClean="0">
                <a:latin typeface="Times New Roman"/>
              </a:rPr>
              <a:t>0</a:t>
            </a:r>
            <a:r>
              <a:rPr lang="zh-CN" altLang="en-US" b="0" i="0" u="none" strike="noStrike" baseline="0" smtClean="0">
                <a:latin typeface="Times New Roman"/>
              </a:rPr>
              <a:t>表示系统默认值，</a:t>
            </a:r>
            <a:r>
              <a:rPr lang="en-US" altLang="zh-CN" b="0" i="0" u="none" strike="noStrike" baseline="0" smtClean="0">
                <a:latin typeface="Times New Roman"/>
              </a:rPr>
              <a:t>–1</a:t>
            </a:r>
            <a:r>
              <a:rPr lang="zh-CN" altLang="en-US" b="0" i="0" u="none" strike="noStrike" baseline="0" smtClean="0">
                <a:latin typeface="Times New Roman"/>
              </a:rPr>
              <a:t>表示永远重传。 </a:t>
            </a:r>
          </a:p>
        </p:txBody>
      </p:sp>
    </p:spTree>
    <p:extLst>
      <p:ext uri="{BB962C8B-B14F-4D97-AF65-F5344CB8AC3E}">
        <p14:creationId xmlns:p14="http://schemas.microsoft.com/office/powerpoint/2010/main" val="2352034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12.4.3  TCP_MAXSEG</a:t>
            </a:r>
            <a:r>
              <a:rPr lang="zh-CN" altLang="en-US" b="0" i="0" u="none" strike="noStrike" kern="1800" baseline="0" smtClean="0">
                <a:latin typeface="Times New Roman"/>
                <a:ea typeface="黑体"/>
              </a:rPr>
              <a:t>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使用此选项可以获取或设置</a:t>
            </a:r>
            <a:r>
              <a:rPr lang="en-US" altLang="zh-CN" b="0" i="0" u="none" strike="noStrike" baseline="0" smtClean="0">
                <a:latin typeface="Times New Roman"/>
              </a:rPr>
              <a:t>TCP</a:t>
            </a:r>
            <a:r>
              <a:rPr lang="zh-CN" altLang="en-US" b="0" i="0" u="none" strike="noStrike" baseline="0" smtClean="0">
                <a:latin typeface="Times New Roman"/>
              </a:rPr>
              <a:t>连接的最大分节大小（</a:t>
            </a:r>
            <a:r>
              <a:rPr lang="en-US" altLang="zh-CN" b="0" i="0" u="none" strike="noStrike" baseline="0" smtClean="0">
                <a:latin typeface="Times New Roman"/>
              </a:rPr>
              <a:t>MSS</a:t>
            </a:r>
            <a:r>
              <a:rPr lang="zh-CN" altLang="en-US" b="0" i="0" u="none" strike="noStrike" baseline="0" smtClean="0">
                <a:latin typeface="Times New Roman"/>
              </a:rPr>
              <a:t>）。返回值是</a:t>
            </a:r>
            <a:r>
              <a:rPr lang="en-US" altLang="zh-CN" b="0" i="0" u="none" strike="noStrike" baseline="0" smtClean="0">
                <a:latin typeface="Times New Roman"/>
              </a:rPr>
              <a:t>TCP</a:t>
            </a:r>
            <a:r>
              <a:rPr lang="zh-CN" altLang="en-US" b="0" i="0" u="none" strike="noStrike" baseline="0" smtClean="0">
                <a:latin typeface="Times New Roman"/>
              </a:rPr>
              <a:t>连接中向另一端发送的最大数据大小，它通常使用</a:t>
            </a:r>
            <a:r>
              <a:rPr lang="en-US" altLang="zh-CN" b="0" i="0" u="none" strike="noStrike" baseline="0" smtClean="0">
                <a:latin typeface="Times New Roman"/>
              </a:rPr>
              <a:t>SYN</a:t>
            </a:r>
            <a:r>
              <a:rPr lang="zh-CN" altLang="en-US" b="0" i="0" u="none" strike="noStrike" baseline="0" smtClean="0">
                <a:latin typeface="Times New Roman"/>
              </a:rPr>
              <a:t>与另一端协商</a:t>
            </a:r>
            <a:r>
              <a:rPr lang="en-US" altLang="zh-CN" b="0" i="0" u="none" strike="noStrike" baseline="0" smtClean="0">
                <a:latin typeface="Times New Roman"/>
              </a:rPr>
              <a:t>MSS</a:t>
            </a:r>
            <a:r>
              <a:rPr lang="zh-CN" altLang="en-US" b="0" i="0" u="none" strike="noStrike" baseline="0" smtClean="0">
                <a:latin typeface="Times New Roman"/>
              </a:rPr>
              <a:t>，</a:t>
            </a:r>
            <a:r>
              <a:rPr lang="en-US" altLang="zh-CN" b="0" i="0" u="none" strike="noStrike" baseline="0" smtClean="0">
                <a:latin typeface="Times New Roman"/>
              </a:rPr>
              <a:t>MSS</a:t>
            </a:r>
            <a:r>
              <a:rPr lang="zh-CN" altLang="en-US" b="0" i="0" u="none" strike="noStrike" baseline="0" smtClean="0">
                <a:latin typeface="Times New Roman"/>
              </a:rPr>
              <a:t>值的设置选择二者之间的最小值。</a:t>
            </a:r>
          </a:p>
        </p:txBody>
      </p:sp>
    </p:spTree>
    <p:extLst>
      <p:ext uri="{BB962C8B-B14F-4D97-AF65-F5344CB8AC3E}">
        <p14:creationId xmlns:p14="http://schemas.microsoft.com/office/powerpoint/2010/main" val="2337995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12.4.4  TCP_NODELAY</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TCP_CORK</a:t>
            </a:r>
            <a:r>
              <a:rPr lang="zh-CN" altLang="en-US" b="0" i="0" u="none" strike="noStrike" kern="1800" baseline="0" smtClean="0">
                <a:latin typeface="Times New Roman"/>
                <a:ea typeface="黑体"/>
              </a:rPr>
              <a:t>选项</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TCP_NODELAY</a:t>
            </a:r>
            <a:r>
              <a:rPr lang="zh-CN" altLang="en-US" b="0" i="0" u="none" strike="noStrike" baseline="0" smtClean="0">
                <a:latin typeface="Times New Roman"/>
              </a:rPr>
              <a:t>和</a:t>
            </a:r>
            <a:r>
              <a:rPr lang="en-US" altLang="zh-CN" b="0" i="0" u="none" strike="noStrike" baseline="0" smtClean="0">
                <a:latin typeface="Times New Roman"/>
              </a:rPr>
              <a:t>TCP_CORK</a:t>
            </a:r>
            <a:r>
              <a:rPr lang="zh-CN" altLang="en-US" b="0" i="0" u="none" strike="noStrike" baseline="0" smtClean="0">
                <a:latin typeface="Times New Roman"/>
              </a:rPr>
              <a:t>这两个选项是针对</a:t>
            </a:r>
            <a:r>
              <a:rPr lang="en-US" altLang="zh-CN" b="0" i="0" u="none" strike="noStrike" baseline="0" smtClean="0">
                <a:latin typeface="Times New Roman"/>
              </a:rPr>
              <a:t>Nagle</a:t>
            </a:r>
            <a:r>
              <a:rPr lang="zh-CN" altLang="en-US" b="0" i="0" u="none" strike="noStrike" baseline="0" smtClean="0">
                <a:latin typeface="Times New Roman"/>
              </a:rPr>
              <a:t>算法的关闭而设置的</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Nagle</a:t>
            </a:r>
            <a:r>
              <a:rPr lang="zh-CN" altLang="en-US">
                <a:latin typeface="Times New Roman"/>
              </a:rPr>
              <a:t>算法</a:t>
            </a:r>
            <a:r>
              <a:rPr lang="zh-CN" altLang="en-US" smtClean="0">
                <a:latin typeface="Times New Roman"/>
              </a:rPr>
              <a:t>简介</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Nagle</a:t>
            </a:r>
            <a:r>
              <a:rPr lang="zh-CN" altLang="en-US">
                <a:latin typeface="Times New Roman"/>
              </a:rPr>
              <a:t>算法</a:t>
            </a:r>
            <a:r>
              <a:rPr lang="zh-CN" altLang="en-US">
                <a:latin typeface="Times New Roman"/>
              </a:rPr>
              <a:t>的</a:t>
            </a:r>
            <a:r>
              <a:rPr lang="zh-CN" altLang="en-US" smtClean="0">
                <a:latin typeface="Times New Roman"/>
              </a:rPr>
              <a:t>例子</a:t>
            </a:r>
            <a:endParaRPr lang="en-US" altLang="zh-CN" smtClean="0">
              <a:latin typeface="Times New Roman"/>
            </a:endParaRPr>
          </a:p>
          <a:p>
            <a:pPr lvl="0"/>
            <a:r>
              <a:rPr lang="en-US" altLang="zh-CN">
                <a:latin typeface="Times New Roman"/>
              </a:rPr>
              <a:t>3</a:t>
            </a:r>
            <a:r>
              <a:rPr lang="zh-CN" altLang="en-US">
                <a:latin typeface="Times New Roman"/>
              </a:rPr>
              <a:t>．选项</a:t>
            </a:r>
            <a:r>
              <a:rPr lang="en-US" altLang="zh-CN">
                <a:latin typeface="Times New Roman"/>
              </a:rPr>
              <a:t>TCP_NODELAY</a:t>
            </a:r>
            <a:r>
              <a:rPr lang="zh-CN" altLang="en-US">
                <a:latin typeface="Times New Roman"/>
              </a:rPr>
              <a:t>和</a:t>
            </a:r>
            <a:r>
              <a:rPr lang="en-US" altLang="zh-CN">
                <a:latin typeface="Times New Roman"/>
              </a:rPr>
              <a:t>TCP_CORK</a:t>
            </a:r>
            <a:r>
              <a:rPr lang="zh-CN" altLang="en-US">
                <a:latin typeface="Times New Roman"/>
              </a:rPr>
              <a:t>在</a:t>
            </a:r>
            <a:r>
              <a:rPr lang="en-US" altLang="zh-CN">
                <a:latin typeface="Times New Roman"/>
              </a:rPr>
              <a:t>Nagle</a:t>
            </a:r>
            <a:r>
              <a:rPr lang="zh-CN" altLang="en-US">
                <a:latin typeface="Times New Roman"/>
              </a:rPr>
              <a:t>算法中</a:t>
            </a:r>
            <a:r>
              <a:rPr lang="zh-CN" altLang="en-US">
                <a:latin typeface="Times New Roman"/>
              </a:rPr>
              <a:t>的</a:t>
            </a:r>
            <a:r>
              <a:rPr lang="zh-CN" altLang="en-US" smtClean="0">
                <a:latin typeface="Times New Roman"/>
              </a:rPr>
              <a:t>作用</a:t>
            </a:r>
            <a:endParaRPr lang="en-US" altLang="zh-CN" smtClean="0">
              <a:latin typeface="Times New Roman"/>
            </a:endParaRPr>
          </a:p>
          <a:p>
            <a:pPr lvl="0"/>
            <a:endParaRPr lang="zh-CN" altLang="en-US" b="0" i="0" u="none" strike="noStrike" baseline="0" smtClean="0">
              <a:latin typeface="Times New Roman"/>
            </a:endParaRPr>
          </a:p>
        </p:txBody>
      </p:sp>
    </p:spTree>
    <p:extLst>
      <p:ext uri="{BB962C8B-B14F-4D97-AF65-F5344CB8AC3E}">
        <p14:creationId xmlns:p14="http://schemas.microsoft.com/office/powerpoint/2010/main" val="3671622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Nagle</a:t>
            </a:r>
            <a:r>
              <a:rPr lang="zh-CN" altLang="en-US" b="0" i="0" u="none" strike="noStrike" kern="1800" baseline="0" smtClean="0">
                <a:latin typeface="Times New Roman"/>
                <a:ea typeface="黑体"/>
              </a:rPr>
              <a:t>算法简介</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Nagle</a:t>
            </a:r>
            <a:r>
              <a:rPr lang="zh-CN" altLang="en-US" b="0" i="0" u="none" strike="noStrike" baseline="0" smtClean="0">
                <a:latin typeface="Times New Roman"/>
              </a:rPr>
              <a:t>算法是由</a:t>
            </a:r>
            <a:r>
              <a:rPr lang="en-US" altLang="zh-CN" b="0" i="0" u="none" strike="noStrike" baseline="0" smtClean="0">
                <a:latin typeface="Times New Roman"/>
              </a:rPr>
              <a:t>John Nagle</a:t>
            </a:r>
            <a:r>
              <a:rPr lang="zh-CN" altLang="en-US" b="0" i="0" u="none" strike="noStrike" baseline="0" smtClean="0">
                <a:latin typeface="Times New Roman"/>
              </a:rPr>
              <a:t>发明的。</a:t>
            </a:r>
            <a:r>
              <a:rPr lang="en-US" altLang="zh-CN" b="0" i="0" u="none" strike="noStrike" baseline="0" smtClean="0">
                <a:latin typeface="Times New Roman"/>
              </a:rPr>
              <a:t>Nagle</a:t>
            </a:r>
            <a:r>
              <a:rPr lang="zh-CN" altLang="en-US" b="0" i="0" u="none" strike="noStrike" baseline="0" smtClean="0">
                <a:latin typeface="Times New Roman"/>
              </a:rPr>
              <a:t>算法的基本原理有如下两点：</a:t>
            </a:r>
          </a:p>
          <a:p>
            <a:pPr marR="0" lvl="0" rtl="0">
              <a:buFont typeface="Wingdings" panose="05000000000000000000" pitchFamily="2" charset="2"/>
              <a:buChar char="ü"/>
            </a:pPr>
            <a:r>
              <a:rPr lang="zh-CN" altLang="en-US" b="0" i="0" u="none" strike="noStrike" baseline="0" smtClean="0">
                <a:latin typeface="Times New Roman"/>
              </a:rPr>
              <a:t>将小分组包装为更大的帧进行发送。</a:t>
            </a:r>
          </a:p>
          <a:p>
            <a:pPr marR="0" lvl="0" rtl="0">
              <a:buFont typeface="Wingdings" panose="05000000000000000000" pitchFamily="2" charset="2"/>
              <a:buChar char="ü"/>
            </a:pPr>
            <a:r>
              <a:rPr lang="en-US" altLang="zh-CN" b="0" i="0" u="none" strike="noStrike" baseline="0" smtClean="0">
                <a:latin typeface="Times New Roman"/>
              </a:rPr>
              <a:t>Nagle</a:t>
            </a:r>
            <a:r>
              <a:rPr lang="zh-CN" altLang="en-US" b="0" i="0" u="none" strike="noStrike" baseline="0" smtClean="0">
                <a:latin typeface="Times New Roman"/>
              </a:rPr>
              <a:t>算法通常在接收端使用延迟确认，在接收到数据后并不马上发送确认，而是要等待一小段时间。</a:t>
            </a:r>
          </a:p>
        </p:txBody>
      </p:sp>
    </p:spTree>
    <p:extLst>
      <p:ext uri="{BB962C8B-B14F-4D97-AF65-F5344CB8AC3E}">
        <p14:creationId xmlns:p14="http://schemas.microsoft.com/office/powerpoint/2010/main" val="4219612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Nagle</a:t>
            </a:r>
            <a:r>
              <a:rPr lang="zh-CN" altLang="en-US" b="0" i="0" u="none" strike="noStrike" kern="1800" baseline="0" smtClean="0">
                <a:latin typeface="Times New Roman"/>
                <a:ea typeface="黑体"/>
              </a:rPr>
              <a:t>算法的例子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例如假设一个</a:t>
            </a:r>
            <a:r>
              <a:rPr lang="en-US" altLang="zh-CN" b="0" i="0" u="none" strike="noStrike" baseline="0" smtClean="0">
                <a:latin typeface="Times New Roman"/>
              </a:rPr>
              <a:t>telnet</a:t>
            </a:r>
            <a:r>
              <a:rPr lang="zh-CN" altLang="en-US" b="0" i="0" u="none" strike="noStrike" baseline="0" smtClean="0">
                <a:latin typeface="Times New Roman"/>
              </a:rPr>
              <a:t>的客户端和服务器连接，客户端按键的输入间隔为</a:t>
            </a:r>
            <a:r>
              <a:rPr lang="en-US" altLang="zh-CN" b="0" i="0" u="none" strike="noStrike" baseline="0" smtClean="0">
                <a:latin typeface="Times New Roman"/>
              </a:rPr>
              <a:t>200ms</a:t>
            </a:r>
            <a:r>
              <a:rPr lang="zh-CN" altLang="en-US" b="0" i="0" u="none" strike="noStrike" baseline="0" smtClean="0">
                <a:latin typeface="Times New Roman"/>
              </a:rPr>
              <a:t>，而网络传输和返回的时间为</a:t>
            </a:r>
            <a:r>
              <a:rPr lang="en-US" altLang="zh-CN" b="0" i="0" u="none" strike="noStrike" baseline="0" smtClean="0">
                <a:latin typeface="Times New Roman"/>
              </a:rPr>
              <a:t>500ms</a:t>
            </a:r>
            <a:r>
              <a:rPr lang="zh-CN" altLang="en-US" b="0" i="0" u="none" strike="noStrike" baseline="0" smtClean="0">
                <a:latin typeface="Times New Roman"/>
              </a:rPr>
              <a:t>，客户端输入</a:t>
            </a:r>
            <a:r>
              <a:rPr lang="en-US" altLang="zh-CN" b="0" i="0" u="none" strike="noStrike" baseline="0" smtClean="0">
                <a:latin typeface="Times New Roman"/>
              </a:rPr>
              <a:t>date</a:t>
            </a:r>
            <a:r>
              <a:rPr lang="zh-CN" altLang="en-US" b="0" i="0" u="none" strike="noStrike" baseline="0" smtClean="0">
                <a:latin typeface="Times New Roman"/>
              </a:rPr>
              <a:t>命令，则不使用</a:t>
            </a:r>
            <a:r>
              <a:rPr lang="en-US" altLang="zh-CN" b="0" i="0" u="none" strike="noStrike" baseline="0" smtClean="0">
                <a:latin typeface="Times New Roman"/>
              </a:rPr>
              <a:t>Nagle</a:t>
            </a:r>
            <a:r>
              <a:rPr lang="zh-CN" altLang="en-US" b="0" i="0" u="none" strike="noStrike" baseline="0" smtClean="0">
                <a:latin typeface="Times New Roman"/>
              </a:rPr>
              <a:t>算法的执行过程如图所示。</a:t>
            </a:r>
            <a:r>
              <a:rPr lang="en-US" altLang="zh-CN" b="0" i="0" u="none" strike="noStrike" baseline="0" smtClean="0">
                <a:latin typeface="Times New Roman"/>
              </a:rPr>
              <a:t>Nagle</a:t>
            </a:r>
            <a:r>
              <a:rPr lang="zh-CN" altLang="en-US" b="0" i="0" u="none" strike="noStrike" baseline="0" smtClean="0">
                <a:latin typeface="Times New Roman"/>
              </a:rPr>
              <a:t>算法充分利用了将小包合并的功能，如图所示。</a:t>
            </a:r>
          </a:p>
        </p:txBody>
      </p:sp>
    </p:spTree>
    <p:extLst>
      <p:ext uri="{BB962C8B-B14F-4D97-AF65-F5344CB8AC3E}">
        <p14:creationId xmlns:p14="http://schemas.microsoft.com/office/powerpoint/2010/main" val="282295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Nagle</a:t>
            </a:r>
            <a:r>
              <a:rPr lang="zh-CN" altLang="en-US" b="0" i="0" u="none" strike="noStrike" kern="1800" baseline="0" smtClean="0">
                <a:latin typeface="Times New Roman"/>
                <a:ea typeface="黑体"/>
              </a:rPr>
              <a:t>算法的例子</a:t>
            </a:r>
          </a:p>
        </p:txBody>
      </p:sp>
      <p:pic>
        <p:nvPicPr>
          <p:cNvPr id="5122" name="Picture 2" descr="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9283" y="1340768"/>
            <a:ext cx="2972677" cy="528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1922732"/>
            <a:ext cx="3312368" cy="470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3331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．选项</a:t>
            </a:r>
            <a:r>
              <a:rPr lang="en-US" altLang="zh-CN" b="0" i="0" u="none" strike="noStrike" kern="1800" baseline="0" smtClean="0">
                <a:latin typeface="Times New Roman"/>
                <a:ea typeface="黑体"/>
              </a:rPr>
              <a:t>TCP_NODELAY</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TCP_CORK</a:t>
            </a:r>
            <a:r>
              <a:rPr lang="zh-CN" altLang="en-US" b="0" i="0" u="none" strike="noStrike" kern="1800" baseline="0" smtClean="0">
                <a:latin typeface="Times New Roman"/>
                <a:ea typeface="黑体"/>
              </a:rPr>
              <a:t>在</a:t>
            </a:r>
            <a:r>
              <a:rPr lang="en-US" altLang="zh-CN" b="0" i="0" u="none" strike="noStrike" kern="1800" baseline="0" smtClean="0">
                <a:latin typeface="Times New Roman"/>
                <a:ea typeface="黑体"/>
              </a:rPr>
              <a:t>Nagle</a:t>
            </a:r>
            <a:r>
              <a:rPr lang="zh-CN" altLang="en-US" b="0" i="0" u="none" strike="noStrike" kern="1800" baseline="0" smtClean="0">
                <a:latin typeface="Times New Roman"/>
                <a:ea typeface="黑体"/>
              </a:rPr>
              <a:t>算法中的作用</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目前</a:t>
            </a:r>
            <a:r>
              <a:rPr lang="en-US" altLang="zh-CN" b="0" i="0" u="none" strike="noStrike" baseline="0" smtClean="0">
                <a:latin typeface="Times New Roman"/>
              </a:rPr>
              <a:t>Nagle</a:t>
            </a:r>
            <a:r>
              <a:rPr lang="zh-CN" altLang="en-US" b="0" i="0" u="none" strike="noStrike" baseline="0" smtClean="0">
                <a:latin typeface="Times New Roman"/>
              </a:rPr>
              <a:t>算法已经是网络协议栈的默认配置，它可以有效地提高网络的有效负载。但是在某些情况下却可能不符合需求。</a:t>
            </a:r>
          </a:p>
          <a:p>
            <a:pPr marR="0" lvl="0" rtl="0"/>
            <a:r>
              <a:rPr lang="zh-CN" altLang="en-US" b="0" i="0" u="none" strike="noStrike" baseline="0" smtClean="0">
                <a:latin typeface="Times New Roman"/>
              </a:rPr>
              <a:t>当需要根据</a:t>
            </a:r>
            <a:r>
              <a:rPr lang="en-US" altLang="zh-CN" b="0" i="0" u="none" strike="noStrike" baseline="0" smtClean="0">
                <a:latin typeface="Times New Roman"/>
              </a:rPr>
              <a:t>Nagle</a:t>
            </a:r>
            <a:r>
              <a:rPr lang="zh-CN" altLang="en-US" b="0" i="0" u="none" strike="noStrike" baseline="0" smtClean="0">
                <a:latin typeface="Times New Roman"/>
              </a:rPr>
              <a:t>算法的第三条禁止时，使用</a:t>
            </a:r>
            <a:r>
              <a:rPr lang="en-US" altLang="zh-CN" b="0" i="0" u="none" strike="noStrike" baseline="0" smtClean="0">
                <a:latin typeface="Times New Roman"/>
              </a:rPr>
              <a:t>TCP_NODELAY</a:t>
            </a:r>
            <a:r>
              <a:rPr lang="zh-CN" altLang="en-US" b="0" i="0" u="none" strike="noStrike" baseline="0" smtClean="0">
                <a:latin typeface="Times New Roman"/>
              </a:rPr>
              <a:t>选项设置。此时客户端的请求不需要和其他分组合并，会尽快地发送到服务器端，可以提高交互性应用程序的响应速度。</a:t>
            </a:r>
          </a:p>
          <a:p>
            <a:pPr marR="0" lvl="0" rtl="0"/>
            <a:r>
              <a:rPr lang="zh-CN" altLang="en-US" b="0" i="0" u="none" strike="noStrike" baseline="0" smtClean="0">
                <a:latin typeface="Times New Roman"/>
              </a:rPr>
              <a:t>另外一种使用</a:t>
            </a:r>
            <a:r>
              <a:rPr lang="en-US" altLang="zh-CN" b="0" i="0" u="none" strike="noStrike" baseline="0" smtClean="0">
                <a:latin typeface="Times New Roman"/>
              </a:rPr>
              <a:t>TCP_CORK</a:t>
            </a:r>
            <a:r>
              <a:rPr lang="zh-CN" altLang="en-US" b="0" i="0" u="none" strike="noStrike" baseline="0" smtClean="0">
                <a:latin typeface="Times New Roman"/>
              </a:rPr>
              <a:t>选项的情况是需要等到发送的数据量达到最大时，一次性地发送全部数据，这样可以充分地利用网络的带宽，提高数据传输的通信性能。</a:t>
            </a:r>
          </a:p>
        </p:txBody>
      </p:sp>
    </p:spTree>
    <p:extLst>
      <p:ext uri="{BB962C8B-B14F-4D97-AF65-F5344CB8AC3E}">
        <p14:creationId xmlns:p14="http://schemas.microsoft.com/office/powerpoint/2010/main" val="26645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12.5  </a:t>
            </a:r>
            <a:r>
              <a:rPr lang="zh-CN" altLang="en-US" b="0" i="0" u="none" strike="noStrike" kern="1800" baseline="0" smtClean="0">
                <a:latin typeface="Times New Roman"/>
                <a:ea typeface="黑体"/>
              </a:rPr>
              <a:t>使用套接字选项</a:t>
            </a:r>
          </a:p>
        </p:txBody>
      </p:sp>
      <p:sp>
        <p:nvSpPr>
          <p:cNvPr id="3" name="文本占位符 2"/>
          <p:cNvSpPr>
            <a:spLocks noGrp="1"/>
          </p:cNvSpPr>
          <p:nvPr>
            <p:ph type="body" idx="1"/>
          </p:nvPr>
        </p:nvSpPr>
        <p:spPr/>
        <p:txBody>
          <a:bodyPr/>
          <a:lstStyle/>
          <a:p>
            <a:r>
              <a:rPr lang="en-US" altLang="zh-CN"/>
              <a:t>12.5.1  </a:t>
            </a:r>
            <a:r>
              <a:rPr lang="zh-CN" altLang="en-US"/>
              <a:t>设置和获取</a:t>
            </a:r>
            <a:r>
              <a:rPr lang="zh-CN" altLang="en-US"/>
              <a:t>缓冲区</a:t>
            </a:r>
            <a:r>
              <a:rPr lang="zh-CN" altLang="en-US" smtClean="0"/>
              <a:t>大小</a:t>
            </a:r>
            <a:endParaRPr lang="en-US" altLang="zh-CN" smtClean="0"/>
          </a:p>
          <a:p>
            <a:r>
              <a:rPr lang="en-US" altLang="zh-CN"/>
              <a:t>12.5.2  </a:t>
            </a:r>
            <a:r>
              <a:rPr lang="zh-CN" altLang="en-US"/>
              <a:t>获取套接字类型</a:t>
            </a:r>
            <a:r>
              <a:rPr lang="zh-CN" altLang="en-US"/>
              <a:t>的</a:t>
            </a:r>
            <a:r>
              <a:rPr lang="zh-CN" altLang="en-US" smtClean="0"/>
              <a:t>例子</a:t>
            </a:r>
            <a:endParaRPr lang="en-US" altLang="zh-CN" smtClean="0"/>
          </a:p>
          <a:p>
            <a:r>
              <a:rPr lang="en-US" altLang="zh-CN"/>
              <a:t>12.5.3  </a:t>
            </a:r>
            <a:r>
              <a:rPr lang="zh-CN" altLang="en-US"/>
              <a:t>使用套接字选项的综合例子</a:t>
            </a:r>
          </a:p>
        </p:txBody>
      </p:sp>
    </p:spTree>
    <p:extLst>
      <p:ext uri="{BB962C8B-B14F-4D97-AF65-F5344CB8AC3E}">
        <p14:creationId xmlns:p14="http://schemas.microsoft.com/office/powerpoint/2010/main" val="17790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12.5.1  </a:t>
            </a:r>
            <a:r>
              <a:rPr lang="zh-CN" altLang="en-US" b="0" i="0" u="none" strike="noStrike" kern="1800" baseline="0" smtClean="0">
                <a:latin typeface="Times New Roman"/>
                <a:ea typeface="黑体"/>
              </a:rPr>
              <a:t>设置和获取缓冲区大小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本节将对设置和获取缓冲区大小的程序设计进行介绍，给出一段代码读取缓冲区大小设置的情况，然后设置缓冲区大小，再读取修改缓冲区后缓冲区的大小</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．缓冲区选项</a:t>
            </a:r>
            <a:r>
              <a:rPr lang="zh-CN" altLang="en-US">
                <a:latin typeface="Times New Roman"/>
              </a:rPr>
              <a:t>使用</a:t>
            </a:r>
            <a:r>
              <a:rPr lang="zh-CN" altLang="en-US" smtClean="0">
                <a:latin typeface="Times New Roman"/>
              </a:rPr>
              <a:t>方法</a:t>
            </a:r>
            <a:endParaRPr lang="en-US" altLang="zh-CN" smtClean="0">
              <a:latin typeface="Times New Roman"/>
            </a:endParaRPr>
          </a:p>
          <a:p>
            <a:pPr lvl="0"/>
            <a:r>
              <a:rPr lang="en-US" altLang="zh-CN">
                <a:latin typeface="Times New Roman"/>
              </a:rPr>
              <a:t>2</a:t>
            </a:r>
            <a:r>
              <a:rPr lang="zh-CN" altLang="en-US">
                <a:latin typeface="Times New Roman"/>
              </a:rPr>
              <a:t>．缓冲区选项使用</a:t>
            </a:r>
            <a:r>
              <a:rPr lang="zh-CN" altLang="en-US">
                <a:latin typeface="Times New Roman"/>
              </a:rPr>
              <a:t>的</a:t>
            </a:r>
            <a:r>
              <a:rPr lang="zh-CN" altLang="en-US" smtClean="0">
                <a:latin typeface="Times New Roman"/>
              </a:rPr>
              <a:t>例子</a:t>
            </a:r>
            <a:endParaRPr lang="en-US" altLang="zh-CN" smtClean="0">
              <a:latin typeface="Times New Roman"/>
            </a:endParaRPr>
          </a:p>
          <a:p>
            <a:pPr lvl="0"/>
            <a:r>
              <a:rPr lang="en-US" altLang="zh-CN">
                <a:latin typeface="Times New Roman"/>
              </a:rPr>
              <a:t>3</a:t>
            </a:r>
            <a:r>
              <a:rPr lang="zh-CN" altLang="en-US">
                <a:latin typeface="Times New Roman"/>
              </a:rPr>
              <a:t>．缓冲区的内核策略</a:t>
            </a:r>
            <a:endParaRPr lang="zh-CN" altLang="en-US" b="0" i="0" u="none" strike="noStrike" baseline="0" smtClean="0">
              <a:latin typeface="Times New Roman"/>
            </a:endParaRPr>
          </a:p>
        </p:txBody>
      </p:sp>
    </p:spTree>
    <p:extLst>
      <p:ext uri="{BB962C8B-B14F-4D97-AF65-F5344CB8AC3E}">
        <p14:creationId xmlns:p14="http://schemas.microsoft.com/office/powerpoint/2010/main" val="2146645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．缓冲区选项使用方法</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读取缓冲区大小使用类似下面的代码：</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optlen = sizeof(buff_size);</a:t>
            </a:r>
          </a:p>
          <a:p>
            <a:pPr marR="0" lvl="0" rtl="0"/>
            <a:r>
              <a:rPr lang="en-US" altLang="zh-CN" b="0" i="0" u="none" strike="noStrike" baseline="0" smtClean="0">
                <a:latin typeface="Times New Roman"/>
              </a:rPr>
              <a:t>err = getsockopt(s, SOL_SOCKET, SO_SNDBUF/</a:t>
            </a:r>
            <a:r>
              <a:rPr lang="zh-CN" altLang="en-US" b="0" i="0" u="none" strike="noStrike" baseline="-25000" smtClean="0">
                <a:latin typeface="Times New Roman"/>
              </a:rPr>
              <a:t>*</a:t>
            </a:r>
            <a:r>
              <a:rPr lang="en-US" altLang="zh-CN" b="0" i="0" u="none" strike="noStrike" baseline="0" smtClean="0">
                <a:latin typeface="Times New Roman"/>
              </a:rPr>
              <a:t>SO_RCVBUF</a:t>
            </a:r>
            <a:r>
              <a:rPr lang="zh-CN" altLang="en-US" b="0" i="0" u="none" strike="noStrike" baseline="-25000" smtClean="0">
                <a:latin typeface="Times New Roman"/>
              </a:rPr>
              <a:t>*</a:t>
            </a:r>
            <a:r>
              <a:rPr lang="en-US" altLang="zh-CN" b="0" i="0" u="none" strike="noStrike" baseline="0" smtClean="0">
                <a:latin typeface="Times New Roman"/>
              </a:rPr>
              <a:t>/,&amp;snd_size,</a:t>
            </a:r>
            <a:r>
              <a:rPr lang="zh-CN" altLang="en-US" b="0" i="0" u="none" strike="noStrike" baseline="0" smtClean="0">
                <a:latin typeface="Times New Roman"/>
              </a:rPr>
              <a:t/>
            </a:r>
            <a:br>
              <a:rPr lang="zh-CN" altLang="en-US" b="0" i="0" u="none" strike="noStrike" baseline="0" smtClean="0">
                <a:latin typeface="Times New Roman"/>
              </a:rPr>
            </a:br>
            <a:r>
              <a:rPr lang="en-US" altLang="zh-CN" b="0" i="0" u="none" strike="noStrike" baseline="0" smtClean="0">
                <a:latin typeface="Times New Roman"/>
              </a:rPr>
              <a:t>&amp;optlen);</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设置缓冲区大小使用类似下面的代码：</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buff_size = 4096; </a:t>
            </a:r>
          </a:p>
          <a:p>
            <a:pPr marR="0" lvl="0" rtl="0"/>
            <a:r>
              <a:rPr lang="en-US" altLang="zh-CN" b="0" i="0" u="none" strike="noStrike" baseline="0" smtClean="0">
                <a:latin typeface="Times New Roman"/>
              </a:rPr>
              <a:t>optlen = sizeof(buff_size);</a:t>
            </a:r>
          </a:p>
          <a:p>
            <a:pPr marR="0" lvl="0" rtl="0"/>
            <a:r>
              <a:rPr lang="en-US" altLang="zh-CN" b="0" i="0" u="none" strike="noStrike" baseline="0" smtClean="0">
                <a:latin typeface="Times New Roman"/>
              </a:rPr>
              <a:t>err = setsockopt(s, SOL_SOCKET, SO_SNDBUF/</a:t>
            </a:r>
            <a:r>
              <a:rPr lang="zh-CN" altLang="en-US" b="0" i="0" u="none" strike="noStrike" baseline="-25000" smtClean="0">
                <a:latin typeface="Times New Roman"/>
              </a:rPr>
              <a:t>*</a:t>
            </a:r>
            <a:r>
              <a:rPr lang="en-US" altLang="zh-CN" b="0" i="0" u="none" strike="noStrike" baseline="0" smtClean="0">
                <a:latin typeface="Times New Roman"/>
              </a:rPr>
              <a:t>SO_RCVBUF</a:t>
            </a:r>
            <a:r>
              <a:rPr lang="zh-CN" altLang="en-US" b="0" i="0" u="none" strike="noStrike" baseline="-25000" smtClean="0">
                <a:latin typeface="Times New Roman"/>
              </a:rPr>
              <a:t>*</a:t>
            </a:r>
            <a:r>
              <a:rPr lang="en-US" altLang="zh-CN" b="0" i="0" u="none" strike="noStrike" baseline="0" smtClean="0">
                <a:latin typeface="Times New Roman"/>
              </a:rPr>
              <a:t>/, &amp;</a:t>
            </a:r>
            <a:r>
              <a:rPr lang="zh-CN" altLang="en-US" b="0" i="0" u="none" strike="noStrike" baseline="0" smtClean="0">
                <a:latin typeface="Times New Roman"/>
              </a:rPr>
              <a:t> </a:t>
            </a:r>
            <a:r>
              <a:rPr lang="en-US" altLang="zh-CN" b="0" i="0" u="none" strike="noStrike" baseline="0" smtClean="0">
                <a:latin typeface="Times New Roman"/>
              </a:rPr>
              <a:t>buff_size, </a:t>
            </a:r>
            <a:r>
              <a:rPr lang="zh-CN" altLang="en-US" b="0" i="0" u="none" strike="noStrike" baseline="0" smtClean="0">
                <a:latin typeface="Times New Roman"/>
              </a:rPr>
              <a:t/>
            </a:r>
            <a:br>
              <a:rPr lang="zh-CN" altLang="en-US" b="0" i="0" u="none" strike="noStrike" baseline="0" smtClean="0">
                <a:latin typeface="Times New Roman"/>
              </a:rPr>
            </a:br>
            <a:r>
              <a:rPr lang="en-US" altLang="zh-CN" b="0" i="0" u="none" strike="noStrike" baseline="0" smtClean="0">
                <a:latin typeface="Times New Roman"/>
              </a:rPr>
              <a:t>optlen);</a:t>
            </a:r>
            <a:endParaRPr lang="zh-CN" altLang="en-US" b="0" i="0" u="none" strike="noStrike" baseline="0" smtClean="0">
              <a:latin typeface="Times New Roman"/>
            </a:endParaRPr>
          </a:p>
        </p:txBody>
      </p:sp>
    </p:spTree>
    <p:extLst>
      <p:ext uri="{BB962C8B-B14F-4D97-AF65-F5344CB8AC3E}">
        <p14:creationId xmlns:p14="http://schemas.microsoft.com/office/powerpoint/2010/main" val="60310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12.1.3  </a:t>
            </a:r>
            <a:r>
              <a:rPr lang="zh-CN" altLang="en-US" b="0" i="0" u="none" strike="noStrike" kern="1800" baseline="0" smtClean="0">
                <a:latin typeface="Times New Roman"/>
                <a:ea typeface="黑体"/>
              </a:rPr>
              <a:t>套接字选项简单示例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本节介绍如何使用这些套接字选项进行程序设计。下面的例子显示本系统中可能支持的套接字选项的状态，在一个程序中获得系统所支持的套接字选项的默认值，并将结果打印出来</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．定义选项所用的</a:t>
            </a:r>
            <a:r>
              <a:rPr lang="zh-CN" altLang="en-US">
                <a:latin typeface="Times New Roman"/>
              </a:rPr>
              <a:t>通用</a:t>
            </a:r>
            <a:r>
              <a:rPr lang="zh-CN" altLang="en-US" smtClean="0">
                <a:latin typeface="Times New Roman"/>
              </a:rPr>
              <a:t>数据结构</a:t>
            </a:r>
            <a:endParaRPr lang="en-US" altLang="zh-CN" smtClean="0">
              <a:latin typeface="Times New Roman"/>
            </a:endParaRPr>
          </a:p>
          <a:p>
            <a:pPr lvl="0"/>
            <a:r>
              <a:rPr lang="en-US" altLang="zh-CN">
                <a:latin typeface="Times New Roman"/>
              </a:rPr>
              <a:t>2</a:t>
            </a:r>
            <a:r>
              <a:rPr lang="zh-CN" altLang="en-US">
                <a:latin typeface="Times New Roman"/>
              </a:rPr>
              <a:t>．数据类型</a:t>
            </a:r>
            <a:r>
              <a:rPr lang="zh-CN" altLang="en-US">
                <a:latin typeface="Times New Roman"/>
              </a:rPr>
              <a:t>的</a:t>
            </a:r>
            <a:r>
              <a:rPr lang="zh-CN" altLang="en-US" smtClean="0">
                <a:latin typeface="Times New Roman"/>
              </a:rPr>
              <a:t>定义</a:t>
            </a:r>
            <a:endParaRPr lang="en-US" altLang="zh-CN" smtClean="0">
              <a:latin typeface="Times New Roman"/>
            </a:endParaRPr>
          </a:p>
          <a:p>
            <a:pPr lvl="0"/>
            <a:r>
              <a:rPr lang="en-US" altLang="zh-CN">
                <a:latin typeface="Times New Roman"/>
              </a:rPr>
              <a:t>3</a:t>
            </a:r>
            <a:r>
              <a:rPr lang="zh-CN" altLang="en-US">
                <a:latin typeface="Times New Roman"/>
              </a:rPr>
              <a:t>．列举的套接</a:t>
            </a:r>
            <a:r>
              <a:rPr lang="zh-CN" altLang="en-US">
                <a:latin typeface="Times New Roman"/>
              </a:rPr>
              <a:t>字</a:t>
            </a:r>
            <a:r>
              <a:rPr lang="zh-CN" altLang="en-US" smtClean="0">
                <a:latin typeface="Times New Roman"/>
              </a:rPr>
              <a:t>选项</a:t>
            </a:r>
            <a:endParaRPr lang="en-US" altLang="zh-CN" smtClean="0">
              <a:latin typeface="Times New Roman"/>
            </a:endParaRPr>
          </a:p>
          <a:p>
            <a:pPr lvl="0"/>
            <a:r>
              <a:rPr lang="en-US" altLang="zh-CN">
                <a:latin typeface="Times New Roman"/>
              </a:rPr>
              <a:t>4</a:t>
            </a:r>
            <a:r>
              <a:rPr lang="zh-CN" altLang="en-US">
                <a:latin typeface="Times New Roman"/>
              </a:rPr>
              <a:t>．显示查询结果</a:t>
            </a:r>
            <a:r>
              <a:rPr lang="en-US" altLang="zh-CN">
                <a:latin typeface="Times New Roman"/>
              </a:rPr>
              <a:t>disp_outcome</a:t>
            </a:r>
            <a:r>
              <a:rPr lang="en-US" altLang="zh-CN" smtClean="0">
                <a:latin typeface="Times New Roman"/>
              </a:rPr>
              <a:t>()</a:t>
            </a:r>
          </a:p>
          <a:p>
            <a:pPr lvl="0"/>
            <a:r>
              <a:rPr lang="en-US" altLang="zh-CN">
                <a:latin typeface="Times New Roman"/>
              </a:rPr>
              <a:t>5</a:t>
            </a:r>
            <a:r>
              <a:rPr lang="zh-CN" altLang="en-US">
                <a:latin typeface="Times New Roman"/>
              </a:rPr>
              <a:t>．主函数</a:t>
            </a:r>
            <a:r>
              <a:rPr lang="en-US" altLang="zh-CN">
                <a:latin typeface="Times New Roman"/>
              </a:rPr>
              <a:t>main</a:t>
            </a:r>
            <a:r>
              <a:rPr lang="en-US" altLang="zh-CN" smtClean="0">
                <a:latin typeface="Times New Roman"/>
              </a:rPr>
              <a:t>()</a:t>
            </a:r>
          </a:p>
          <a:p>
            <a:pPr lvl="0"/>
            <a:r>
              <a:rPr lang="en-US" altLang="zh-CN">
                <a:latin typeface="Times New Roman"/>
              </a:rPr>
              <a:t>6</a:t>
            </a:r>
            <a:r>
              <a:rPr lang="zh-CN" altLang="en-US">
                <a:latin typeface="Times New Roman"/>
              </a:rPr>
              <a:t>．代码的编译执行</a:t>
            </a:r>
            <a:endParaRPr lang="zh-CN" altLang="en-US" b="0" i="0" u="none" strike="noStrike" baseline="0" smtClean="0">
              <a:latin typeface="Times New Roman"/>
            </a:endParaRPr>
          </a:p>
        </p:txBody>
      </p:sp>
    </p:spTree>
    <p:extLst>
      <p:ext uri="{BB962C8B-B14F-4D97-AF65-F5344CB8AC3E}">
        <p14:creationId xmlns:p14="http://schemas.microsoft.com/office/powerpoint/2010/main" val="3846409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．缓冲区选项使用的例子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本例中建立一个</a:t>
            </a:r>
            <a:r>
              <a:rPr lang="en-US" altLang="zh-CN" b="0" i="0" u="none" strike="noStrike" baseline="0" smtClean="0">
                <a:latin typeface="Times New Roman"/>
              </a:rPr>
              <a:t>TCP</a:t>
            </a:r>
            <a:r>
              <a:rPr lang="zh-CN" altLang="en-US" b="0" i="0" u="none" strike="noStrike" baseline="0" smtClean="0">
                <a:latin typeface="Times New Roman"/>
              </a:rPr>
              <a:t>套接字，先查看系统默认的接收缓冲区和发送缓冲区的大小，然后修改接收缓冲区和发送缓冲的大小，最后将修改后的结果打印出来。</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）默认</a:t>
            </a:r>
            <a:r>
              <a:rPr lang="en-US" altLang="zh-CN" b="0" i="0" u="none" strike="noStrike" baseline="0" smtClean="0">
                <a:latin typeface="Times New Roman"/>
              </a:rPr>
              <a:t>TCP</a:t>
            </a:r>
            <a:r>
              <a:rPr lang="zh-CN" altLang="en-US" b="0" i="0" u="none" strike="noStrike" baseline="0" smtClean="0">
                <a:latin typeface="Times New Roman"/>
              </a:rPr>
              <a:t>缓冲区的大小设置。</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）修改缓冲区大小。</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）检查缓冲区修改情况。</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）编译运行程序。</a:t>
            </a:r>
          </a:p>
        </p:txBody>
      </p:sp>
    </p:spTree>
    <p:extLst>
      <p:ext uri="{BB962C8B-B14F-4D97-AF65-F5344CB8AC3E}">
        <p14:creationId xmlns:p14="http://schemas.microsoft.com/office/powerpoint/2010/main" val="11452457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．缓冲区的内核策略</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分析程序的运行结果，似乎实际所得的缓冲区大小为设定值的两倍。分析</a:t>
            </a:r>
            <a:r>
              <a:rPr lang="en-US" altLang="zh-CN" b="0" i="0" u="none" strike="noStrike" baseline="0" smtClean="0">
                <a:latin typeface="Times New Roman"/>
              </a:rPr>
              <a:t>Linux</a:t>
            </a:r>
            <a:r>
              <a:rPr lang="zh-CN" altLang="en-US" b="0" i="0" u="none" strike="noStrike" baseline="0" smtClean="0">
                <a:latin typeface="Times New Roman"/>
              </a:rPr>
              <a:t>的内核源代码可以清晰地获得其算法。设置缓冲区大小的内核代码在文件</a:t>
            </a:r>
            <a:r>
              <a:rPr lang="en-US" altLang="zh-CN" b="0" i="0" u="none" strike="noStrike" baseline="0" smtClean="0">
                <a:latin typeface="Times New Roman"/>
              </a:rPr>
              <a:t>net/core/sock.c</a:t>
            </a:r>
            <a:r>
              <a:rPr lang="zh-CN" altLang="en-US" b="0" i="0" u="none" strike="noStrike" baseline="0" smtClean="0">
                <a:latin typeface="Times New Roman"/>
              </a:rPr>
              <a:t>中，不同的内核版本，其算法可能会有差异。</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）在内核中设置发送缓冲区的策略。</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）在内核中设置接收缓冲区的策略。</a:t>
            </a:r>
          </a:p>
        </p:txBody>
      </p:sp>
    </p:spTree>
    <p:extLst>
      <p:ext uri="{BB962C8B-B14F-4D97-AF65-F5344CB8AC3E}">
        <p14:creationId xmlns:p14="http://schemas.microsoft.com/office/powerpoint/2010/main" val="2215879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12.5.2  </a:t>
            </a:r>
            <a:r>
              <a:rPr lang="zh-CN" altLang="en-US" b="0" i="0" u="none" strike="noStrike" kern="1800" baseline="0" smtClean="0">
                <a:latin typeface="Times New Roman"/>
                <a:ea typeface="黑体"/>
              </a:rPr>
              <a:t>获取套接字类型的例子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下面是一个获取套接字类型的例子，在建立一个流式套接字之后，使用</a:t>
            </a:r>
            <a:r>
              <a:rPr lang="en-US" altLang="zh-CN" b="0" i="0" u="none" strike="noStrike" baseline="0" smtClean="0">
                <a:latin typeface="Times New Roman"/>
              </a:rPr>
              <a:t>getsockopt()</a:t>
            </a:r>
            <a:r>
              <a:rPr lang="zh-CN" altLang="en-US" b="0" i="0" u="none" strike="noStrike" baseline="0" smtClean="0">
                <a:latin typeface="Times New Roman"/>
              </a:rPr>
              <a:t>函数的</a:t>
            </a:r>
            <a:r>
              <a:rPr lang="en-US" altLang="zh-CN" b="0" i="0" u="none" strike="noStrike" baseline="0" smtClean="0">
                <a:latin typeface="Times New Roman"/>
              </a:rPr>
              <a:t>SO_TYPE</a:t>
            </a:r>
            <a:r>
              <a:rPr lang="zh-CN" altLang="en-US" b="0" i="0" u="none" strike="noStrike" baseline="0" smtClean="0">
                <a:latin typeface="Times New Roman"/>
              </a:rPr>
              <a:t>命令字，获得当前套接字的类型，查看套接字的类型是否符合建立套接字的类型（流式）。</a:t>
            </a:r>
          </a:p>
          <a:p>
            <a:pPr marR="0" lvl="0" rtl="0"/>
            <a:r>
              <a:rPr lang="en-US" altLang="zh-CN" b="0" i="0" u="none" strike="noStrike" baseline="0" smtClean="0">
                <a:latin typeface="Times New Roman"/>
              </a:rPr>
              <a:t>23</a:t>
            </a:r>
            <a:r>
              <a:rPr lang="zh-CN" altLang="en-US" b="0" i="0" u="none" strike="noStrike" baseline="0" smtClean="0">
                <a:latin typeface="Times New Roman"/>
              </a:rPr>
              <a:t>		</a:t>
            </a:r>
            <a:r>
              <a:rPr lang="en-US" altLang="zh-CN" b="1" i="0" u="none" strike="noStrike" baseline="0" smtClean="0">
                <a:latin typeface="Times New Roman"/>
              </a:rPr>
              <a:t>err = getsockopt(s, SOL_SOCKET, SO_TYPE, &amp;so_type,&amp;len);</a:t>
            </a:r>
            <a:endParaRPr lang="zh-CN" altLang="en-US" b="0" i="0" u="none" strike="noStrike" baseline="0" smtClean="0">
              <a:latin typeface="Times New Roman"/>
            </a:endParaRPr>
          </a:p>
        </p:txBody>
      </p:sp>
    </p:spTree>
    <p:extLst>
      <p:ext uri="{BB962C8B-B14F-4D97-AF65-F5344CB8AC3E}">
        <p14:creationId xmlns:p14="http://schemas.microsoft.com/office/powerpoint/2010/main" val="3700752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12.5.3  </a:t>
            </a:r>
            <a:r>
              <a:rPr lang="zh-CN" altLang="en-US" b="0" i="0" u="none" strike="noStrike" kern="1800" baseline="0" smtClean="0">
                <a:latin typeface="Times New Roman"/>
                <a:ea typeface="黑体"/>
              </a:rPr>
              <a:t>使用套接字选项的综合例子</a:t>
            </a: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rPr>
              <a:t>下面是一个综合使用套接字选项的例子，在例子中使用了程序设计中经常用到的套接字选项，例如设置套接字的缓冲区大小、设置套接字的地址重用、设置套接字接收数据的超时时间等。要使用套接字选项需要包含如下的头文件：</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01</a:t>
            </a:r>
            <a:r>
              <a:rPr lang="zh-CN" altLang="en-US" b="0" i="0" u="none" strike="noStrike" baseline="0" smtClean="0">
                <a:latin typeface="Times New Roman"/>
              </a:rPr>
              <a:t>	</a:t>
            </a:r>
            <a:r>
              <a:rPr lang="en-US" altLang="zh-CN" b="0" i="0" u="none" strike="noStrike" baseline="0" smtClean="0">
                <a:latin typeface="Times New Roman"/>
              </a:rPr>
              <a:t>#include&lt;stdio.h&gt; </a:t>
            </a:r>
          </a:p>
          <a:p>
            <a:pPr marR="0" lvl="0" rtl="0"/>
            <a:r>
              <a:rPr lang="en-US" altLang="zh-CN" b="0" i="0" u="none" strike="noStrike" baseline="0" smtClean="0">
                <a:latin typeface="Times New Roman"/>
              </a:rPr>
              <a:t>02</a:t>
            </a:r>
            <a:r>
              <a:rPr lang="zh-CN" altLang="en-US" b="0" i="0" u="none" strike="noStrike" baseline="0" smtClean="0">
                <a:latin typeface="Times New Roman"/>
              </a:rPr>
              <a:t>	</a:t>
            </a:r>
            <a:r>
              <a:rPr lang="en-US" altLang="zh-CN" b="0" i="0" u="none" strike="noStrike" baseline="0" smtClean="0">
                <a:latin typeface="Times New Roman"/>
              </a:rPr>
              <a:t>#include&lt;stdlib.h&gt; </a:t>
            </a:r>
          </a:p>
          <a:p>
            <a:pPr marR="0" lvl="0" rtl="0"/>
            <a:r>
              <a:rPr lang="en-US" altLang="zh-CN" b="0" i="0" u="none" strike="noStrike" baseline="0" smtClean="0">
                <a:latin typeface="Times New Roman"/>
              </a:rPr>
              <a:t>03</a:t>
            </a:r>
            <a:r>
              <a:rPr lang="zh-CN" altLang="en-US" b="0" i="0" u="none" strike="noStrike" baseline="0" smtClean="0">
                <a:latin typeface="Times New Roman"/>
              </a:rPr>
              <a:t>	</a:t>
            </a:r>
            <a:r>
              <a:rPr lang="en-US" altLang="zh-CN" b="0" i="0" u="none" strike="noStrike" baseline="0" smtClean="0">
                <a:latin typeface="Times New Roman"/>
              </a:rPr>
              <a:t>#include&lt;sys/socket.h&gt; </a:t>
            </a:r>
          </a:p>
          <a:p>
            <a:pPr marR="0" lvl="0" rtl="0"/>
            <a:r>
              <a:rPr lang="en-US" altLang="zh-CN" b="0" i="0" u="none" strike="noStrike" baseline="0" smtClean="0">
                <a:latin typeface="Times New Roman"/>
              </a:rPr>
              <a:t>04</a:t>
            </a:r>
            <a:r>
              <a:rPr lang="zh-CN" altLang="en-US" b="0" i="0" u="none" strike="noStrike" baseline="0" smtClean="0">
                <a:latin typeface="Times New Roman"/>
              </a:rPr>
              <a:t>	</a:t>
            </a:r>
            <a:r>
              <a:rPr lang="en-US" altLang="zh-CN" b="0" i="0" u="none" strike="noStrike" baseline="0" smtClean="0">
                <a:latin typeface="Times New Roman"/>
              </a:rPr>
              <a:t>#include&lt;error.h&gt; </a:t>
            </a:r>
          </a:p>
          <a:p>
            <a:pPr marR="0" lvl="0" rtl="0"/>
            <a:r>
              <a:rPr lang="en-US" altLang="zh-CN" b="0" i="0" u="none" strike="noStrike" baseline="0" smtClean="0">
                <a:latin typeface="Times New Roman"/>
              </a:rPr>
              <a:t>05</a:t>
            </a:r>
            <a:r>
              <a:rPr lang="zh-CN" altLang="en-US" b="0" i="0" u="none" strike="noStrike" baseline="0" smtClean="0">
                <a:latin typeface="Times New Roman"/>
              </a:rPr>
              <a:t>	</a:t>
            </a:r>
            <a:r>
              <a:rPr lang="en-US" altLang="zh-CN" b="0" i="0" u="none" strike="noStrike" baseline="0" smtClean="0">
                <a:latin typeface="Times New Roman"/>
              </a:rPr>
              <a:t>#include&lt;string.h&gt; </a:t>
            </a:r>
          </a:p>
          <a:p>
            <a:pPr marR="0" lvl="0" rtl="0"/>
            <a:r>
              <a:rPr lang="en-US" altLang="zh-CN" b="0" i="0" u="none" strike="noStrike" baseline="0" smtClean="0">
                <a:latin typeface="Times New Roman"/>
              </a:rPr>
              <a:t>06</a:t>
            </a:r>
            <a:r>
              <a:rPr lang="zh-CN" altLang="en-US" b="0" i="0" u="none" strike="noStrike" baseline="0" smtClean="0">
                <a:latin typeface="Times New Roman"/>
              </a:rPr>
              <a:t>	</a:t>
            </a:r>
            <a:r>
              <a:rPr lang="en-US" altLang="zh-CN" b="0" i="0" u="none" strike="noStrike" baseline="0" smtClean="0">
                <a:latin typeface="Times New Roman"/>
              </a:rPr>
              <a:t>#include&lt;sys/types.h&gt; </a:t>
            </a:r>
          </a:p>
          <a:p>
            <a:pPr marR="0" lvl="0" rtl="0"/>
            <a:r>
              <a:rPr lang="en-US" altLang="zh-CN" b="0" i="0" u="none" strike="noStrike" baseline="0" smtClean="0">
                <a:latin typeface="Times New Roman"/>
              </a:rPr>
              <a:t>07</a:t>
            </a:r>
            <a:r>
              <a:rPr lang="zh-CN" altLang="en-US" b="0" i="0" u="none" strike="noStrike" baseline="0" smtClean="0">
                <a:latin typeface="Times New Roman"/>
              </a:rPr>
              <a:t>	</a:t>
            </a:r>
            <a:r>
              <a:rPr lang="en-US" altLang="zh-CN" b="0" i="0" u="none" strike="noStrike" baseline="0" smtClean="0">
                <a:latin typeface="Times New Roman"/>
              </a:rPr>
              <a:t>#include&lt;netinet/in.h&gt; </a:t>
            </a:r>
          </a:p>
          <a:p>
            <a:pPr marR="0" lvl="0" rtl="0"/>
            <a:r>
              <a:rPr lang="en-US" altLang="zh-CN" b="0" i="0" u="none" strike="noStrike" baseline="0" smtClean="0">
                <a:latin typeface="Times New Roman"/>
              </a:rPr>
              <a:t>08</a:t>
            </a:r>
            <a:r>
              <a:rPr lang="zh-CN" altLang="en-US" b="0" i="0" u="none" strike="noStrike" baseline="0" smtClean="0">
                <a:latin typeface="Times New Roman"/>
              </a:rPr>
              <a:t>	</a:t>
            </a:r>
            <a:r>
              <a:rPr lang="en-US" altLang="zh-CN" b="0" i="0" u="none" strike="noStrike" baseline="0" smtClean="0">
                <a:latin typeface="Times New Roman"/>
              </a:rPr>
              <a:t>#include&lt;netinet/tcp.h&gt;</a:t>
            </a:r>
          </a:p>
          <a:p>
            <a:pPr marR="0" lvl="0" rtl="0"/>
            <a:r>
              <a:rPr lang="en-US" altLang="zh-CN" b="0" i="0" u="none" strike="noStrike" baseline="0" smtClean="0">
                <a:latin typeface="Times New Roman"/>
              </a:rPr>
              <a:t>09</a:t>
            </a:r>
            <a:r>
              <a:rPr lang="zh-CN" altLang="en-US" b="0" i="0" u="none" strike="noStrike" baseline="0" smtClean="0">
                <a:latin typeface="Times New Roman"/>
              </a:rPr>
              <a:t>	</a:t>
            </a:r>
            <a:r>
              <a:rPr lang="en-US" altLang="zh-CN" b="0" i="0" u="none" strike="noStrike" baseline="0" smtClean="0">
                <a:latin typeface="Times New Roman"/>
              </a:rPr>
              <a:t>#include&lt;sys/wait.h&gt; </a:t>
            </a:r>
          </a:p>
          <a:p>
            <a:pPr marR="0" lvl="0" rtl="0"/>
            <a:r>
              <a:rPr lang="en-US" altLang="zh-CN" b="0" i="0" u="none" strike="noStrike" baseline="0" smtClean="0">
                <a:latin typeface="Times New Roman"/>
              </a:rPr>
              <a:t>10</a:t>
            </a:r>
            <a:r>
              <a:rPr lang="zh-CN" altLang="en-US" b="0" i="0" u="none" strike="noStrike" baseline="0" smtClean="0">
                <a:latin typeface="Times New Roman"/>
              </a:rPr>
              <a:t>	</a:t>
            </a:r>
            <a:r>
              <a:rPr lang="en-US" altLang="zh-CN" b="0" i="0" u="none" strike="noStrike" baseline="0" smtClean="0">
                <a:latin typeface="Times New Roman"/>
              </a:rPr>
              <a:t>#include&lt;arpa/inet.h&gt; </a:t>
            </a:r>
          </a:p>
          <a:p>
            <a:pPr marR="0" lvl="0" rtl="0"/>
            <a:r>
              <a:rPr lang="en-US" altLang="zh-CN" b="0" i="0" u="none" strike="noStrike" baseline="0" smtClean="0">
                <a:latin typeface="Times New Roman"/>
              </a:rPr>
              <a:t>11</a:t>
            </a:r>
            <a:r>
              <a:rPr lang="zh-CN" altLang="en-US" b="0" i="0" u="none" strike="noStrike" baseline="0" smtClean="0">
                <a:latin typeface="Times New Roman"/>
              </a:rPr>
              <a:t>	</a:t>
            </a:r>
            <a:r>
              <a:rPr lang="en-US" altLang="zh-CN" b="0" i="0" u="none" strike="noStrike" baseline="0" smtClean="0">
                <a:latin typeface="Times New Roman"/>
              </a:rPr>
              <a:t>#include&lt;unistd.h&gt;</a:t>
            </a:r>
            <a:r>
              <a:rPr lang="zh-CN" altLang="en-US" b="0" i="0" u="none" strike="noStrike" baseline="0" smtClean="0">
                <a:latin typeface="Times New Roman"/>
              </a:rPr>
              <a:t> </a:t>
            </a:r>
          </a:p>
        </p:txBody>
      </p:sp>
    </p:spTree>
    <p:extLst>
      <p:ext uri="{BB962C8B-B14F-4D97-AF65-F5344CB8AC3E}">
        <p14:creationId xmlns:p14="http://schemas.microsoft.com/office/powerpoint/2010/main" val="2291045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．处理</a:t>
            </a:r>
            <a:r>
              <a:rPr lang="en-US" altLang="zh-CN" b="0" i="0" u="none" strike="noStrike" kern="1800" baseline="0" smtClean="0">
                <a:latin typeface="Times New Roman"/>
                <a:ea typeface="黑体"/>
              </a:rPr>
              <a:t>SIGPIP</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SIGINT</a:t>
            </a:r>
            <a:r>
              <a:rPr lang="zh-CN" altLang="en-US" b="0" i="0" u="none" strike="noStrike" kern="1800" baseline="0" smtClean="0">
                <a:latin typeface="Times New Roman"/>
                <a:ea typeface="黑体"/>
              </a:rPr>
              <a:t>信号的函数</a:t>
            </a:r>
            <a:r>
              <a:rPr lang="en-US" altLang="zh-CN" b="0" i="0" u="none" strike="noStrike" kern="1800" baseline="0" smtClean="0">
                <a:latin typeface="Times New Roman"/>
                <a:ea typeface="黑体"/>
              </a:rPr>
              <a:t>sigpipe()</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12</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*用于处理</a:t>
            </a:r>
            <a:r>
              <a:rPr lang="en-US" altLang="zh-CN" b="0" i="0" u="none" strike="noStrike" baseline="0" smtClean="0">
                <a:latin typeface="Times New Roman"/>
              </a:rPr>
              <a:t>SIGPIP</a:t>
            </a:r>
            <a:r>
              <a:rPr lang="zh-CN" altLang="en-US" b="0" i="0" u="none" strike="noStrike" baseline="0" smtClean="0">
                <a:latin typeface="Times New Roman"/>
              </a:rPr>
              <a:t>和</a:t>
            </a:r>
            <a:r>
              <a:rPr lang="en-US" altLang="zh-CN" b="0" i="0" u="none" strike="noStrike" baseline="0" smtClean="0">
                <a:latin typeface="Times New Roman"/>
              </a:rPr>
              <a:t>SIGINT</a:t>
            </a:r>
            <a:r>
              <a:rPr lang="zh-CN" altLang="en-US" b="0" i="0" u="none" strike="noStrike" baseline="0" smtClean="0">
                <a:latin typeface="Times New Roman"/>
              </a:rPr>
              <a:t>信号的函数*</a:t>
            </a:r>
            <a:r>
              <a:rPr lang="en-US" altLang="zh-CN" b="0" i="0" u="none" strike="noStrike" baseline="0" smtClean="0">
                <a:latin typeface="Times New Roman"/>
              </a:rPr>
              <a:t>/</a:t>
            </a:r>
          </a:p>
          <a:p>
            <a:pPr marR="0" lvl="0" rtl="0"/>
            <a:r>
              <a:rPr lang="en-US" altLang="zh-CN" b="0" i="0" u="none" strike="noStrike" baseline="0" smtClean="0">
                <a:latin typeface="Times New Roman"/>
              </a:rPr>
              <a:t>13</a:t>
            </a:r>
            <a:r>
              <a:rPr lang="zh-CN" altLang="en-US" b="0" i="0" u="none" strike="noStrike" baseline="0" smtClean="0">
                <a:latin typeface="Times New Roman"/>
              </a:rPr>
              <a:t>	</a:t>
            </a:r>
            <a:r>
              <a:rPr lang="en-US" altLang="zh-CN" b="0" i="0" u="none" strike="noStrike" baseline="0" smtClean="0">
                <a:latin typeface="Times New Roman"/>
              </a:rPr>
              <a:t>static int alive = 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是否退出*</a:t>
            </a:r>
            <a:r>
              <a:rPr lang="en-US" altLang="zh-CN" b="0" i="0" u="none" strike="noStrike" baseline="0" smtClean="0">
                <a:latin typeface="Times New Roman"/>
              </a:rPr>
              <a:t>/</a:t>
            </a:r>
          </a:p>
          <a:p>
            <a:pPr marR="0" lvl="0" rtl="0"/>
            <a:r>
              <a:rPr lang="en-US" altLang="zh-CN" b="0" i="0" u="none" strike="noStrike" baseline="0" smtClean="0">
                <a:latin typeface="Times New Roman"/>
              </a:rPr>
              <a:t>14</a:t>
            </a:r>
            <a:r>
              <a:rPr lang="zh-CN" altLang="en-US" b="0" i="0" u="none" strike="noStrike" baseline="0" smtClean="0">
                <a:latin typeface="Times New Roman"/>
              </a:rPr>
              <a:t>	</a:t>
            </a:r>
            <a:r>
              <a:rPr lang="en-US" altLang="zh-CN" b="0" i="0" u="none" strike="noStrike" baseline="0" smtClean="0">
                <a:latin typeface="Times New Roman"/>
              </a:rPr>
              <a:t>static void sigpipe(int signo)</a:t>
            </a:r>
          </a:p>
          <a:p>
            <a:pPr marR="0" lvl="0" rtl="0"/>
            <a:r>
              <a:rPr lang="en-US" altLang="zh-CN" b="0" i="0" u="none" strike="noStrike" baseline="0" smtClean="0">
                <a:latin typeface="Times New Roman"/>
              </a:rPr>
              <a:t>15</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16</a:t>
            </a:r>
            <a:r>
              <a:rPr lang="zh-CN" altLang="en-US" b="0" i="0" u="none" strike="noStrike" baseline="0" smtClean="0">
                <a:latin typeface="Times New Roman"/>
              </a:rPr>
              <a:t>		</a:t>
            </a:r>
            <a:r>
              <a:rPr lang="en-US" altLang="zh-CN" b="0" i="0" u="none" strike="noStrike" baseline="0" smtClean="0">
                <a:latin typeface="Times New Roman"/>
              </a:rPr>
              <a:t>alive = 0;</a:t>
            </a:r>
          </a:p>
          <a:p>
            <a:pPr marR="0" lvl="0" rtl="0"/>
            <a:r>
              <a:rPr lang="en-US" altLang="zh-CN" b="0" i="0" u="none" strike="noStrike" baseline="0" smtClean="0">
                <a:latin typeface="Times New Roman"/>
              </a:rPr>
              <a:t>17</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5628398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．服务器参数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服务器在端口</a:t>
            </a:r>
            <a:r>
              <a:rPr lang="en-US" altLang="zh-CN" b="0" i="0" u="none" strike="noStrike" baseline="0" smtClean="0">
                <a:latin typeface="Times New Roman"/>
              </a:rPr>
              <a:t>8888</a:t>
            </a:r>
            <a:r>
              <a:rPr lang="zh-CN" altLang="en-US" b="0" i="0" u="none" strike="noStrike" baseline="0" smtClean="0">
                <a:latin typeface="Times New Roman"/>
              </a:rPr>
              <a:t>侦听，最大的排队队列长度为</a:t>
            </a:r>
            <a:r>
              <a:rPr lang="en-US" altLang="zh-CN" b="0" i="0" u="none" strike="noStrike" baseline="0" smtClean="0">
                <a:latin typeface="Times New Roman"/>
              </a:rPr>
              <a:t>8</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18</a:t>
            </a:r>
            <a:r>
              <a:rPr lang="zh-CN" altLang="en-US" b="0" i="0" u="none" strike="noStrike" baseline="0" smtClean="0">
                <a:latin typeface="Times New Roman"/>
              </a:rPr>
              <a:t>	</a:t>
            </a:r>
            <a:r>
              <a:rPr lang="en-US" altLang="zh-CN" b="0" i="0" u="none" strike="noStrike" baseline="0" smtClean="0">
                <a:latin typeface="Times New Roman"/>
              </a:rPr>
              <a:t>#define PORT 8888 </a:t>
            </a:r>
            <a:r>
              <a:rPr lang="en-US" altLang="zh-CN" b="0" i="0" u="none" strike="noStrike" baseline="0" smtClean="0">
                <a:latin typeface="Times New Roman"/>
              </a:rPr>
              <a:t>    /</a:t>
            </a:r>
            <a:r>
              <a:rPr lang="zh-CN" altLang="en-US" b="0" i="0" u="none" strike="noStrike" baseline="0" smtClean="0">
                <a:latin typeface="Times New Roman"/>
              </a:rPr>
              <a:t>*服务器侦听端口为</a:t>
            </a:r>
            <a:r>
              <a:rPr lang="en-US" altLang="zh-CN" b="0" i="0" u="none" strike="noStrike" baseline="0" smtClean="0">
                <a:latin typeface="Times New Roman"/>
              </a:rPr>
              <a:t>8888</a:t>
            </a:r>
            <a:r>
              <a:rPr lang="zh-CN" altLang="en-US" b="0" i="0" u="none" strike="noStrike" baseline="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19</a:t>
            </a:r>
            <a:r>
              <a:rPr lang="zh-CN" altLang="en-US" b="0" i="0" u="none" strike="noStrike" baseline="0" smtClean="0">
                <a:latin typeface="Times New Roman"/>
              </a:rPr>
              <a:t>	</a:t>
            </a:r>
            <a:r>
              <a:rPr lang="en-US" altLang="zh-CN" b="0" i="0" u="none" strike="noStrike" baseline="0" smtClean="0">
                <a:latin typeface="Times New Roman"/>
              </a:rPr>
              <a:t>#define BACKLOG 8 </a:t>
            </a:r>
            <a:r>
              <a:rPr lang="en-US" altLang="zh-CN" b="0" i="0" u="none" strike="noStrike" baseline="0" smtClean="0">
                <a:latin typeface="Times New Roman"/>
              </a:rPr>
              <a:t>  /</a:t>
            </a:r>
            <a:r>
              <a:rPr lang="zh-CN" altLang="en-US" b="0" i="0" u="none" strike="noStrike" baseline="0" smtClean="0">
                <a:latin typeface="Times New Roman"/>
              </a:rPr>
              <a:t>*最大侦听排队数量为</a:t>
            </a:r>
            <a:r>
              <a:rPr lang="en-US" altLang="zh-CN" b="0" i="0" u="none" strike="noStrike" baseline="0" smtClean="0">
                <a:latin typeface="Times New Roman"/>
              </a:rPr>
              <a:t>8</a:t>
            </a:r>
            <a:r>
              <a:rPr lang="zh-CN" altLang="en-US" b="0" i="0" u="none" strike="noStrike" baseline="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334486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．主程序初始化部分</a:t>
            </a:r>
          </a:p>
        </p:txBody>
      </p:sp>
      <p:sp>
        <p:nvSpPr>
          <p:cNvPr id="3" name="文本占位符 2"/>
          <p:cNvSpPr>
            <a:spLocks noGrp="1"/>
          </p:cNvSpPr>
          <p:nvPr>
            <p:ph type="body" idx="1"/>
          </p:nvPr>
        </p:nvSpPr>
        <p:spPr/>
        <p:txBody>
          <a:bodyPr>
            <a:normAutofit fontScale="85000" lnSpcReduction="20000"/>
          </a:bodyPr>
          <a:lstStyle/>
          <a:p>
            <a:pPr marR="0" lvl="0" rtl="0"/>
            <a:r>
              <a:rPr lang="en-US" altLang="zh-CN" b="0" i="0" u="none" strike="noStrike" baseline="0" smtClean="0">
                <a:latin typeface="Times New Roman"/>
              </a:rPr>
              <a:t>20</a:t>
            </a:r>
            <a:r>
              <a:rPr lang="zh-CN" altLang="en-US" b="0" i="0" u="none" strike="noStrike" baseline="0" smtClean="0">
                <a:latin typeface="Times New Roman"/>
              </a:rPr>
              <a:t>	</a:t>
            </a:r>
            <a:r>
              <a:rPr lang="en-US" altLang="zh-CN" b="0" i="0" u="none" strike="noStrike" baseline="0" smtClean="0">
                <a:latin typeface="Times New Roman"/>
              </a:rPr>
              <a:t>int main(int argc, char</a:t>
            </a:r>
            <a:r>
              <a:rPr lang="zh-CN" altLang="en-US" b="0" i="0" u="none" strike="noStrike" baseline="0" smtClean="0">
                <a:latin typeface="Times New Roman"/>
              </a:rPr>
              <a:t> *</a:t>
            </a:r>
            <a:r>
              <a:rPr lang="en-US" altLang="zh-CN" b="0" i="0" u="none" strike="noStrike" baseline="0" smtClean="0">
                <a:latin typeface="Times New Roman"/>
              </a:rPr>
              <a:t>argv[])</a:t>
            </a:r>
          </a:p>
          <a:p>
            <a:pPr marR="0" lvl="0" rtl="0"/>
            <a:r>
              <a:rPr lang="en-US" altLang="zh-CN" b="0" i="0" u="none" strike="noStrike" baseline="0" smtClean="0">
                <a:latin typeface="Times New Roman"/>
              </a:rPr>
              <a:t>21</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22</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s</a:t>
            </a:r>
            <a:r>
              <a:rPr lang="zh-CN" altLang="en-US" b="0" i="0" u="none" strike="noStrike" baseline="0" smtClean="0">
                <a:latin typeface="Times New Roman"/>
              </a:rPr>
              <a:t>为服务器的侦听套接字描述符，</a:t>
            </a:r>
            <a:r>
              <a:rPr lang="en-US" altLang="zh-CN" b="0" i="0" u="none" strike="noStrike" baseline="0" smtClean="0">
                <a:latin typeface="Times New Roman"/>
              </a:rPr>
              <a:t>sc</a:t>
            </a:r>
            <a:r>
              <a:rPr lang="zh-CN" altLang="en-US" b="0" i="0" u="none" strike="noStrike" baseline="0" smtClean="0">
                <a:latin typeface="Times New Roman"/>
              </a:rPr>
              <a:t>为客户端连接成功返回的描述符*</a:t>
            </a:r>
            <a:r>
              <a:rPr lang="en-US" altLang="zh-CN" b="0" i="0" u="none" strike="noStrike" baseline="0" smtClean="0">
                <a:latin typeface="Times New Roman"/>
              </a:rPr>
              <a:t>/</a:t>
            </a:r>
          </a:p>
          <a:p>
            <a:pPr marR="0" lvl="0" rtl="0"/>
            <a:r>
              <a:rPr lang="en-US" altLang="zh-CN" b="0" i="0" u="none" strike="noStrike" baseline="0" smtClean="0">
                <a:latin typeface="Times New Roman"/>
              </a:rPr>
              <a:t>23</a:t>
            </a:r>
            <a:r>
              <a:rPr lang="zh-CN" altLang="en-US" b="0" i="0" u="none" strike="noStrike" baseline="0" smtClean="0">
                <a:latin typeface="Times New Roman"/>
              </a:rPr>
              <a:t>		</a:t>
            </a:r>
            <a:r>
              <a:rPr lang="en-US" altLang="zh-CN" b="0" i="0" u="none" strike="noStrike" baseline="0" smtClean="0">
                <a:latin typeface="Times New Roman"/>
              </a:rPr>
              <a:t>int s, sc; </a:t>
            </a:r>
          </a:p>
          <a:p>
            <a:pPr marR="0" lvl="0" rtl="0"/>
            <a:r>
              <a:rPr lang="en-US" altLang="zh-CN" b="0" i="0" u="none" strike="noStrike" baseline="0" smtClean="0">
                <a:latin typeface="Times New Roman"/>
              </a:rPr>
              <a:t>24</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local_addr</a:t>
            </a:r>
            <a:r>
              <a:rPr lang="zh-CN" altLang="en-US" b="0" i="0" u="none" strike="noStrike" baseline="0" smtClean="0">
                <a:latin typeface="Times New Roman"/>
              </a:rPr>
              <a:t>本地地址，</a:t>
            </a:r>
            <a:r>
              <a:rPr lang="en-US" altLang="zh-CN" b="0" i="0" u="none" strike="noStrike" baseline="0" smtClean="0">
                <a:latin typeface="Times New Roman"/>
              </a:rPr>
              <a:t>client_addr</a:t>
            </a:r>
            <a:r>
              <a:rPr lang="zh-CN" altLang="en-US" b="0" i="0" u="none" strike="noStrike" baseline="0" smtClean="0">
                <a:latin typeface="Times New Roman"/>
              </a:rPr>
              <a:t>客户端的地址*</a:t>
            </a:r>
            <a:r>
              <a:rPr lang="en-US" altLang="zh-CN" b="0" i="0" u="none" strike="noStrike" baseline="0" smtClean="0">
                <a:latin typeface="Times New Roman"/>
              </a:rPr>
              <a:t>/</a:t>
            </a:r>
          </a:p>
          <a:p>
            <a:pPr marR="0" lvl="0" rtl="0"/>
            <a:r>
              <a:rPr lang="en-US" altLang="zh-CN" b="0" i="0" u="none" strike="noStrike" baseline="0" smtClean="0">
                <a:latin typeface="Times New Roman"/>
              </a:rPr>
              <a:t>25</a:t>
            </a:r>
            <a:r>
              <a:rPr lang="zh-CN" altLang="en-US" b="0" i="0" u="none" strike="noStrike" baseline="0" smtClean="0">
                <a:latin typeface="Times New Roman"/>
              </a:rPr>
              <a:t>		</a:t>
            </a:r>
            <a:r>
              <a:rPr lang="en-US" altLang="zh-CN" b="0" i="0" u="none" strike="noStrike" baseline="0" smtClean="0">
                <a:latin typeface="Times New Roman"/>
              </a:rPr>
              <a:t>struct sockaddr_in local_addr,client_addr; </a:t>
            </a:r>
          </a:p>
          <a:p>
            <a:pPr marR="0" lvl="0" rtl="0"/>
            <a:r>
              <a:rPr lang="en-US" altLang="zh-CN" b="0" i="0" u="none" strike="noStrike" baseline="0" smtClean="0">
                <a:latin typeface="Times New Roman"/>
              </a:rPr>
              <a:t>26</a:t>
            </a:r>
            <a:r>
              <a:rPr lang="zh-CN" altLang="en-US" b="0" i="0" u="none" strike="noStrike" baseline="0" smtClean="0">
                <a:latin typeface="Times New Roman"/>
              </a:rPr>
              <a:t>		</a:t>
            </a:r>
            <a:r>
              <a:rPr lang="en-US" altLang="zh-CN" b="0" i="0" u="none" strike="noStrike" baseline="0" smtClean="0">
                <a:latin typeface="Times New Roman"/>
              </a:rPr>
              <a:t>int err = -1;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*错误返回值*</a:t>
            </a:r>
            <a:r>
              <a:rPr lang="en-US" altLang="zh-CN" b="0" i="0" u="none" strike="noStrike" baseline="0" smtClean="0">
                <a:latin typeface="Times New Roman"/>
              </a:rPr>
              <a:t>/</a:t>
            </a:r>
          </a:p>
          <a:p>
            <a:pPr marR="0" lvl="0" rtl="0"/>
            <a:r>
              <a:rPr lang="en-US" altLang="zh-CN" b="0" i="0" u="none" strike="noStrike" baseline="0" smtClean="0">
                <a:latin typeface="Times New Roman"/>
              </a:rPr>
              <a:t>27</a:t>
            </a:r>
            <a:r>
              <a:rPr lang="zh-CN" altLang="en-US" b="0" i="0" u="none" strike="noStrike" baseline="0" smtClean="0">
                <a:latin typeface="Times New Roman"/>
              </a:rPr>
              <a:t>		</a:t>
            </a:r>
            <a:r>
              <a:rPr lang="en-US" altLang="zh-CN" b="0" i="0" u="none" strike="noStrike" baseline="0" smtClean="0">
                <a:latin typeface="Times New Roman"/>
              </a:rPr>
              <a:t>socklen_t optlen = -1;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*整型的选项类型值*</a:t>
            </a:r>
            <a:r>
              <a:rPr lang="en-US" altLang="zh-CN" b="0" i="0" u="none" strike="noStrike" baseline="0" smtClean="0">
                <a:latin typeface="Times New Roman"/>
              </a:rPr>
              <a:t>/</a:t>
            </a:r>
          </a:p>
          <a:p>
            <a:pPr marR="0" lvl="0" rtl="0"/>
            <a:r>
              <a:rPr lang="en-US" altLang="zh-CN" b="0" i="0" u="none" strike="noStrike" baseline="0" smtClean="0">
                <a:latin typeface="Times New Roman"/>
              </a:rPr>
              <a:t>28</a:t>
            </a:r>
            <a:r>
              <a:rPr lang="zh-CN" altLang="en-US" b="0" i="0" u="none" strike="noStrike" baseline="0" smtClean="0">
                <a:latin typeface="Times New Roman"/>
              </a:rPr>
              <a:t>		</a:t>
            </a:r>
            <a:r>
              <a:rPr lang="en-US" altLang="zh-CN" b="0" i="0" u="none" strike="noStrike" baseline="0" smtClean="0">
                <a:latin typeface="Times New Roman"/>
              </a:rPr>
              <a:t>int optval = -1;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*选项类型值长度*</a:t>
            </a:r>
            <a:r>
              <a:rPr lang="en-US" altLang="zh-CN" b="0" i="0" u="none" strike="noStrike" baseline="0" smtClean="0">
                <a:latin typeface="Times New Roman"/>
              </a:rPr>
              <a:t>/</a:t>
            </a:r>
          </a:p>
          <a:p>
            <a:pPr marR="0" lvl="0" rtl="0"/>
            <a:r>
              <a:rPr lang="en-US" altLang="zh-CN" b="0" i="0" u="none" strike="noStrike" baseline="0" smtClean="0">
                <a:latin typeface="Times New Roman"/>
              </a:rPr>
              <a:t>29</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*截取</a:t>
            </a:r>
            <a:r>
              <a:rPr lang="en-US" altLang="zh-CN" b="0" i="0" u="none" strike="noStrike" baseline="0" smtClean="0">
                <a:latin typeface="Times New Roman"/>
              </a:rPr>
              <a:t>SIGPIPE</a:t>
            </a:r>
            <a:r>
              <a:rPr lang="zh-CN" altLang="en-US" b="0" i="0" u="none" strike="noStrike" baseline="0" smtClean="0">
                <a:latin typeface="Times New Roman"/>
              </a:rPr>
              <a:t>和</a:t>
            </a:r>
            <a:r>
              <a:rPr lang="en-US" altLang="zh-CN" b="0" i="0" u="none" strike="noStrike" baseline="0" smtClean="0">
                <a:latin typeface="Times New Roman"/>
              </a:rPr>
              <a:t>SIGINT</a:t>
            </a:r>
            <a:r>
              <a:rPr lang="zh-CN" altLang="en-US" b="0" i="0" u="none" strike="noStrike" baseline="0" smtClean="0">
                <a:latin typeface="Times New Roman"/>
              </a:rPr>
              <a:t>由函数</a:t>
            </a:r>
            <a:r>
              <a:rPr lang="en-US" altLang="zh-CN" b="0" i="0" u="none" strike="noStrike" baseline="0" smtClean="0">
                <a:latin typeface="Times New Roman"/>
              </a:rPr>
              <a:t>sigpipe</a:t>
            </a:r>
            <a:r>
              <a:rPr lang="zh-CN" altLang="en-US" b="0" i="0" u="none" strike="noStrike" baseline="0" smtClean="0">
                <a:latin typeface="Times New Roman"/>
              </a:rPr>
              <a:t>处理*</a:t>
            </a:r>
            <a:r>
              <a:rPr lang="en-US" altLang="zh-CN" b="0" i="0" u="none" strike="noStrike" baseline="0" smtClean="0">
                <a:latin typeface="Times New Roman"/>
              </a:rPr>
              <a:t>/</a:t>
            </a:r>
          </a:p>
          <a:p>
            <a:pPr marR="0" lvl="0" rtl="0"/>
            <a:r>
              <a:rPr lang="en-US" altLang="zh-CN" b="0" i="0" u="none" strike="noStrike" baseline="0" smtClean="0">
                <a:latin typeface="Times New Roman"/>
              </a:rPr>
              <a:t>30</a:t>
            </a:r>
            <a:r>
              <a:rPr lang="zh-CN" altLang="en-US" b="0" i="0" u="none" strike="noStrike" baseline="0" smtClean="0">
                <a:latin typeface="Times New Roman"/>
              </a:rPr>
              <a:t>		</a:t>
            </a:r>
            <a:r>
              <a:rPr lang="en-US" altLang="zh-CN" b="1" i="0" u="none" strike="noStrike" baseline="0" smtClean="0">
                <a:latin typeface="Times New Roman"/>
              </a:rPr>
              <a:t>signal(SIGPIPE, sigpipe);</a:t>
            </a:r>
          </a:p>
          <a:p>
            <a:pPr marR="0" lvl="0" rtl="0"/>
            <a:r>
              <a:rPr lang="en-US" altLang="zh-CN" b="0" i="0" u="none" strike="noStrike" baseline="0" smtClean="0">
                <a:latin typeface="Times New Roman"/>
              </a:rPr>
              <a:t>31</a:t>
            </a:r>
            <a:r>
              <a:rPr lang="zh-CN" altLang="en-US" b="0" i="0" u="none" strike="noStrike" baseline="0" smtClean="0">
                <a:latin typeface="Times New Roman"/>
              </a:rPr>
              <a:t>		</a:t>
            </a:r>
            <a:r>
              <a:rPr lang="en-US" altLang="zh-CN" b="1" i="0" u="none" strike="noStrike" baseline="0" smtClean="0">
                <a:latin typeface="Times New Roman"/>
              </a:rPr>
              <a:t>signal(SIGINT,sigpipe);</a:t>
            </a:r>
            <a:endParaRPr lang="zh-CN" altLang="en-US" b="0" i="0" u="none" strike="noStrike" baseline="0" smtClean="0">
              <a:latin typeface="Times New Roman"/>
            </a:endParaRPr>
          </a:p>
        </p:txBody>
      </p:sp>
    </p:spTree>
    <p:extLst>
      <p:ext uri="{BB962C8B-B14F-4D97-AF65-F5344CB8AC3E}">
        <p14:creationId xmlns:p14="http://schemas.microsoft.com/office/powerpoint/2010/main" val="2400732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．主函数的套接字建立</a:t>
            </a:r>
          </a:p>
        </p:txBody>
      </p:sp>
      <p:sp>
        <p:nvSpPr>
          <p:cNvPr id="3" name="文本占位符 2"/>
          <p:cNvSpPr>
            <a:spLocks noGrp="1"/>
          </p:cNvSpPr>
          <p:nvPr>
            <p:ph type="body" idx="1"/>
          </p:nvPr>
        </p:nvSpPr>
        <p:spPr/>
        <p:txBody>
          <a:bodyPr>
            <a:normAutofit fontScale="70000" lnSpcReduction="20000"/>
          </a:bodyPr>
          <a:lstStyle/>
          <a:p>
            <a:pPr marR="0" lvl="0" rtl="0"/>
            <a:r>
              <a:rPr lang="en-US" altLang="zh-CN" b="0" i="0" u="none" strike="noStrike" baseline="0" smtClean="0">
                <a:latin typeface="Times New Roman"/>
              </a:rPr>
              <a:t>32</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*创建本地监听套接字*</a:t>
            </a:r>
            <a:r>
              <a:rPr lang="en-US" altLang="zh-CN" b="0" i="0" u="none" strike="noStrike" baseline="0" smtClean="0">
                <a:latin typeface="Times New Roman"/>
              </a:rPr>
              <a:t>/</a:t>
            </a:r>
          </a:p>
          <a:p>
            <a:pPr marR="0" lvl="0" rtl="0"/>
            <a:r>
              <a:rPr lang="en-US" altLang="zh-CN" b="0" i="0" u="none" strike="noStrike" baseline="0" smtClean="0">
                <a:latin typeface="Times New Roman"/>
              </a:rPr>
              <a:t>33</a:t>
            </a:r>
            <a:r>
              <a:rPr lang="zh-CN" altLang="en-US" b="0" i="0" u="none" strike="noStrike" baseline="0" smtClean="0">
                <a:latin typeface="Times New Roman"/>
              </a:rPr>
              <a:t>		</a:t>
            </a:r>
            <a:r>
              <a:rPr lang="en-US" altLang="zh-CN" b="1" i="0" u="none" strike="noStrike" baseline="0" smtClean="0">
                <a:latin typeface="Times New Roman"/>
              </a:rPr>
              <a:t>s = socket(AF_INET,SOCK_STREAM,0);</a:t>
            </a:r>
          </a:p>
          <a:p>
            <a:pPr marR="0" lvl="0" rtl="0"/>
            <a:r>
              <a:rPr lang="en-US" altLang="zh-CN" b="0" i="0" u="none" strike="noStrike" baseline="0" smtClean="0">
                <a:latin typeface="Times New Roman"/>
              </a:rPr>
              <a:t>34</a:t>
            </a:r>
            <a:r>
              <a:rPr lang="zh-CN" altLang="en-US" b="0" i="0" u="none" strike="noStrike" baseline="0" smtClean="0">
                <a:latin typeface="Times New Roman"/>
              </a:rPr>
              <a:t>		</a:t>
            </a:r>
            <a:r>
              <a:rPr lang="en-US" altLang="zh-CN" b="0" i="0" u="none" strike="noStrike" baseline="0" smtClean="0">
                <a:latin typeface="Times New Roman"/>
              </a:rPr>
              <a:t>if( s == -1){ </a:t>
            </a:r>
          </a:p>
          <a:p>
            <a:pPr marR="0" lvl="0" rtl="0"/>
            <a:r>
              <a:rPr lang="en-US" altLang="zh-CN" b="0" i="0" u="none" strike="noStrike" baseline="0" smtClean="0">
                <a:latin typeface="Times New Roman"/>
              </a:rPr>
              <a:t>35</a:t>
            </a:r>
            <a:r>
              <a:rPr lang="zh-CN" altLang="en-US" b="0" i="0" u="none" strike="noStrike" baseline="0" smtClean="0">
                <a:latin typeface="Times New Roman"/>
              </a:rPr>
              <a:t>			</a:t>
            </a:r>
            <a:r>
              <a:rPr lang="en-US" altLang="zh-CN" b="0" i="0" u="none" strike="noStrike" baseline="0" smtClean="0">
                <a:latin typeface="Times New Roman"/>
              </a:rPr>
              <a:t>printf("</a:t>
            </a:r>
            <a:r>
              <a:rPr lang="zh-CN" altLang="en-US" b="0" i="0" u="none" strike="noStrike" baseline="0" smtClean="0">
                <a:latin typeface="Times New Roman"/>
              </a:rPr>
              <a:t>套接字创建失败</a:t>
            </a:r>
            <a:r>
              <a:rPr lang="en-US" altLang="zh-CN" b="0" i="0" u="none" strike="noStrike" baseline="0" smtClean="0">
                <a:latin typeface="Times New Roman"/>
              </a:rPr>
              <a:t>!\n"); </a:t>
            </a:r>
          </a:p>
          <a:p>
            <a:pPr marR="0" lvl="0" rtl="0"/>
            <a:r>
              <a:rPr lang="en-US" altLang="zh-CN" b="0" i="0" u="none" strike="noStrike" baseline="0" smtClean="0">
                <a:latin typeface="Times New Roman"/>
              </a:rPr>
              <a:t>36</a:t>
            </a:r>
            <a:r>
              <a:rPr lang="zh-CN" altLang="en-US" b="0" i="0" u="none" strike="noStrike" baseline="0" smtClean="0">
                <a:latin typeface="Times New Roman"/>
              </a:rPr>
              <a:t>			</a:t>
            </a:r>
            <a:r>
              <a:rPr lang="en-US" altLang="zh-CN" b="0" i="0" u="none" strike="noStrike" baseline="0" smtClean="0">
                <a:latin typeface="Times New Roman"/>
              </a:rPr>
              <a:t>return -1;</a:t>
            </a:r>
          </a:p>
          <a:p>
            <a:pPr marR="0" lvl="0" rtl="0"/>
            <a:r>
              <a:rPr lang="en-US" altLang="zh-CN" b="0" i="0" u="none" strike="noStrike" baseline="0" smtClean="0">
                <a:latin typeface="Times New Roman"/>
              </a:rPr>
              <a:t>37</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38</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*设置地址和端口重用*</a:t>
            </a:r>
            <a:r>
              <a:rPr lang="en-US" altLang="zh-CN" b="0" i="0" u="none" strike="noStrike" baseline="0" smtClean="0">
                <a:latin typeface="Times New Roman"/>
              </a:rPr>
              <a:t>/</a:t>
            </a:r>
          </a:p>
          <a:p>
            <a:pPr marR="0" lvl="0" rtl="0"/>
            <a:r>
              <a:rPr lang="en-US" altLang="zh-CN" b="0" i="0" u="none" strike="noStrike" baseline="0" smtClean="0">
                <a:latin typeface="Times New Roman"/>
              </a:rPr>
              <a:t>39</a:t>
            </a:r>
            <a:r>
              <a:rPr lang="zh-CN" altLang="en-US" b="0" i="0" u="none" strike="noStrike" baseline="0" smtClean="0">
                <a:latin typeface="Times New Roman"/>
              </a:rPr>
              <a:t>		</a:t>
            </a:r>
            <a:r>
              <a:rPr lang="en-US" altLang="zh-CN" b="0" i="0" u="none" strike="noStrike" baseline="0" smtClean="0">
                <a:latin typeface="Times New Roman"/>
              </a:rPr>
              <a:t>optval = 1;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*重用有效*</a:t>
            </a:r>
            <a:r>
              <a:rPr lang="en-US" altLang="zh-CN" b="0" i="0" u="none" strike="noStrike" baseline="0" smtClean="0">
                <a:latin typeface="Times New Roman"/>
              </a:rPr>
              <a:t>/</a:t>
            </a:r>
          </a:p>
          <a:p>
            <a:pPr marR="0" lvl="0" rtl="0"/>
            <a:r>
              <a:rPr lang="en-US" altLang="zh-CN" b="0" i="0" u="none" strike="noStrike" baseline="0" smtClean="0">
                <a:latin typeface="Times New Roman"/>
              </a:rPr>
              <a:t>40</a:t>
            </a:r>
            <a:r>
              <a:rPr lang="zh-CN" altLang="en-US" b="0" i="0" u="none" strike="noStrike" baseline="0" smtClean="0">
                <a:latin typeface="Times New Roman"/>
              </a:rPr>
              <a:t>		</a:t>
            </a:r>
            <a:r>
              <a:rPr lang="en-US" altLang="zh-CN" b="0" i="0" u="none" strike="noStrike" baseline="0" smtClean="0">
                <a:latin typeface="Times New Roman"/>
              </a:rPr>
              <a:t>optlen = sizeof(optval);</a:t>
            </a:r>
          </a:p>
          <a:p>
            <a:pPr marR="0" lvl="0" rtl="0"/>
            <a:r>
              <a:rPr lang="en-US" altLang="zh-CN" b="0" i="0" u="none" strike="noStrike" baseline="0" smtClean="0">
                <a:latin typeface="Times New Roman"/>
              </a:rPr>
              <a:t>41</a:t>
            </a:r>
            <a:r>
              <a:rPr lang="zh-CN" altLang="en-US" b="0" i="0" u="none" strike="noStrike" baseline="0" smtClean="0">
                <a:latin typeface="Times New Roman"/>
              </a:rPr>
              <a:t>		</a:t>
            </a:r>
            <a:r>
              <a:rPr lang="en-US" altLang="zh-CN" b="1" i="0" u="none" strike="noStrike" baseline="0" smtClean="0">
                <a:latin typeface="Times New Roman"/>
              </a:rPr>
              <a:t>err=setsockopt(s, SOL_SOCKET, SO_REUSEADDR,(char *)&amp;optval, optlen); </a:t>
            </a:r>
          </a:p>
          <a:p>
            <a:pPr marR="0" lvl="0" rtl="0"/>
            <a:r>
              <a:rPr lang="en-US" altLang="zh-CN" b="0" i="0" u="none" strike="noStrike" baseline="0" smtClean="0">
                <a:latin typeface="Times New Roman"/>
              </a:rPr>
              <a:t>42</a:t>
            </a:r>
            <a:r>
              <a:rPr lang="zh-CN" altLang="en-US" b="0" i="0" u="none" strike="noStrike" baseline="0" smtClean="0">
                <a:latin typeface="Times New Roman"/>
              </a:rPr>
              <a:t>		</a:t>
            </a:r>
            <a:r>
              <a:rPr lang="en-US" altLang="zh-CN" b="0" i="0" u="none" strike="noStrike" baseline="0" smtClean="0">
                <a:latin typeface="Times New Roman"/>
              </a:rPr>
              <a:t>if(err!= -1){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*设置失败*</a:t>
            </a:r>
            <a:r>
              <a:rPr lang="en-US" altLang="zh-CN" b="0" i="0" u="none" strike="noStrike" baseline="0" smtClean="0">
                <a:latin typeface="Times New Roman"/>
              </a:rPr>
              <a:t>/</a:t>
            </a:r>
          </a:p>
          <a:p>
            <a:pPr marR="0" lvl="0" rtl="0"/>
            <a:r>
              <a:rPr lang="en-US" altLang="zh-CN" b="0" i="0" u="none" strike="noStrike" baseline="0" smtClean="0">
                <a:latin typeface="Times New Roman"/>
              </a:rPr>
              <a:t>43</a:t>
            </a:r>
            <a:r>
              <a:rPr lang="zh-CN" altLang="en-US" b="0" i="0" u="none" strike="noStrike" baseline="0" smtClean="0">
                <a:latin typeface="Times New Roman"/>
              </a:rPr>
              <a:t>			</a:t>
            </a:r>
            <a:r>
              <a:rPr lang="en-US" altLang="zh-CN" b="0" i="0" u="none" strike="noStrike" baseline="0" smtClean="0">
                <a:latin typeface="Times New Roman"/>
              </a:rPr>
              <a:t>printf("</a:t>
            </a:r>
            <a:r>
              <a:rPr lang="zh-CN" altLang="en-US" b="0" i="0" u="none" strike="noStrike" baseline="0" smtClean="0">
                <a:latin typeface="Times New Roman"/>
              </a:rPr>
              <a:t>套接字可重用设置失败</a:t>
            </a:r>
            <a:r>
              <a:rPr lang="en-US" altLang="zh-CN" b="0" i="0" u="none" strike="noStrike" baseline="0" smtClean="0">
                <a:latin typeface="Times New Roman"/>
              </a:rPr>
              <a:t>!\n"); </a:t>
            </a:r>
          </a:p>
          <a:p>
            <a:pPr marR="0" lvl="0" rtl="0"/>
            <a:r>
              <a:rPr lang="en-US" altLang="zh-CN" b="0" i="0" u="none" strike="noStrike" baseline="0" smtClean="0">
                <a:latin typeface="Times New Roman"/>
              </a:rPr>
              <a:t>44</a:t>
            </a:r>
            <a:r>
              <a:rPr lang="zh-CN" altLang="en-US" b="0" i="0" u="none" strike="noStrike" baseline="0" smtClean="0">
                <a:latin typeface="Times New Roman"/>
              </a:rPr>
              <a:t>			</a:t>
            </a:r>
            <a:r>
              <a:rPr lang="en-US" altLang="zh-CN" b="0" i="0" u="none" strike="noStrike" baseline="0" smtClean="0">
                <a:latin typeface="Times New Roman"/>
              </a:rPr>
              <a:t>return -1; </a:t>
            </a:r>
          </a:p>
          <a:p>
            <a:pPr marR="0" lvl="0" rtl="0"/>
            <a:r>
              <a:rPr lang="en-US" altLang="zh-CN" b="0" i="0" u="none" strike="noStrike" baseline="0" smtClean="0">
                <a:latin typeface="Times New Roman"/>
              </a:rPr>
              <a:t>45</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180367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．主函数的地址绑定</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smtClean="0">
                <a:latin typeface="Times New Roman"/>
              </a:rPr>
              <a:t>初始化本地的参数，注意一定要在使用之前对参数进行设置，例如使用</a:t>
            </a:r>
            <a:r>
              <a:rPr lang="en-US" altLang="zh-CN" b="0" i="0" u="none" strike="noStrike" baseline="0" smtClean="0">
                <a:latin typeface="Times New Roman"/>
              </a:rPr>
              <a:t>bzero</a:t>
            </a:r>
            <a:r>
              <a:rPr lang="zh-CN" altLang="en-US" b="0" i="0" u="none" strike="noStrike" baseline="0" smtClean="0">
                <a:latin typeface="Times New Roman"/>
              </a:rPr>
              <a:t>对结构</a:t>
            </a:r>
            <a:r>
              <a:rPr lang="en-US" altLang="zh-CN" b="0" i="0" u="none" strike="noStrike" baseline="0" smtClean="0">
                <a:latin typeface="Times New Roman"/>
              </a:rPr>
              <a:t>struct sockaddr_in</a:t>
            </a:r>
            <a:r>
              <a:rPr lang="zh-CN" altLang="en-US" b="0" i="0" u="none" strike="noStrike" baseline="0" smtClean="0">
                <a:latin typeface="Times New Roman"/>
              </a:rPr>
              <a:t>类型的变量</a:t>
            </a:r>
            <a:r>
              <a:rPr lang="en-US" altLang="zh-CN" b="0" i="0" u="none" strike="noStrike" baseline="0" smtClean="0">
                <a:latin typeface="Times New Roman"/>
              </a:rPr>
              <a:t>local_addr</a:t>
            </a:r>
            <a:r>
              <a:rPr lang="zh-CN" altLang="en-US" b="0" i="0" u="none" strike="noStrike" baseline="0" smtClean="0">
                <a:latin typeface="Times New Roman"/>
              </a:rPr>
              <a:t>进行初始化。</a:t>
            </a:r>
          </a:p>
          <a:p>
            <a:pPr marR="0" lvl="0" rtl="0"/>
            <a:r>
              <a:rPr lang="en-US" altLang="zh-CN" b="0" i="0" u="none" strike="noStrike" baseline="0" smtClean="0">
                <a:latin typeface="Times New Roman"/>
              </a:rPr>
              <a:t>46</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*初始化本地协议族，端口和</a:t>
            </a:r>
            <a:r>
              <a:rPr lang="en-US" altLang="zh-CN" b="0" i="0" u="none" strike="noStrike" baseline="0" smtClean="0">
                <a:latin typeface="Times New Roman"/>
              </a:rPr>
              <a:t>IP</a:t>
            </a:r>
            <a:r>
              <a:rPr lang="zh-CN" altLang="en-US" b="0" i="0" u="none" strike="noStrike" baseline="0" smtClean="0">
                <a:latin typeface="Times New Roman"/>
              </a:rPr>
              <a:t>地址*</a:t>
            </a:r>
            <a:r>
              <a:rPr lang="en-US" altLang="zh-CN" b="0" i="0" u="none" strike="noStrike" baseline="0" smtClean="0">
                <a:latin typeface="Times New Roman"/>
              </a:rPr>
              <a:t>/</a:t>
            </a:r>
          </a:p>
          <a:p>
            <a:pPr marR="0" lvl="0" rtl="0"/>
            <a:r>
              <a:rPr lang="en-US" altLang="zh-CN" b="0" i="0" u="none" strike="noStrike" baseline="0" smtClean="0">
                <a:latin typeface="Times New Roman"/>
              </a:rPr>
              <a:t>47</a:t>
            </a:r>
            <a:r>
              <a:rPr lang="zh-CN" altLang="en-US" b="0" i="0" u="none" strike="noStrike" baseline="0" smtClean="0">
                <a:latin typeface="Times New Roman"/>
              </a:rPr>
              <a:t>	</a:t>
            </a:r>
            <a:r>
              <a:rPr lang="en-US" altLang="zh-CN" b="0" i="0" u="none" strike="noStrike" baseline="0" smtClean="0">
                <a:latin typeface="Times New Roman"/>
              </a:rPr>
              <a:t>bzero</a:t>
            </a:r>
            <a:r>
              <a:rPr lang="en-US" altLang="zh-CN" b="0" i="0" u="none" strike="noStrike" baseline="0" smtClean="0">
                <a:latin typeface="Times New Roman"/>
              </a:rPr>
              <a:t>(&amp;local_addr, sizeof(local_addr));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*清理*</a:t>
            </a:r>
            <a:r>
              <a:rPr lang="en-US" altLang="zh-CN" b="0" i="0" u="none" strike="noStrike" baseline="0" smtClean="0">
                <a:latin typeface="Times New Roman"/>
              </a:rPr>
              <a:t>/</a:t>
            </a:r>
          </a:p>
          <a:p>
            <a:pPr marR="0" lvl="0" rtl="0"/>
            <a:r>
              <a:rPr lang="en-US" altLang="zh-CN" b="0" i="0" u="none" strike="noStrike" baseline="0" smtClean="0">
                <a:latin typeface="Times New Roman"/>
              </a:rPr>
              <a:t>48</a:t>
            </a:r>
            <a:r>
              <a:rPr lang="zh-CN" altLang="en-US" b="0" i="0" u="none" strike="noStrike" baseline="0" smtClean="0">
                <a:latin typeface="Times New Roman"/>
              </a:rPr>
              <a:t>	</a:t>
            </a:r>
            <a:r>
              <a:rPr lang="en-US" altLang="zh-CN" b="0" i="0" u="none" strike="noStrike" baseline="0" smtClean="0">
                <a:latin typeface="Times New Roman"/>
              </a:rPr>
              <a:t>local_addr.sin_family=AF_INET</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*协议族*</a:t>
            </a:r>
            <a:r>
              <a:rPr lang="en-US" altLang="zh-CN" b="0" i="0" u="none" strike="noStrike" baseline="0" smtClean="0">
                <a:latin typeface="Times New Roman"/>
              </a:rPr>
              <a:t>/</a:t>
            </a:r>
          </a:p>
          <a:p>
            <a:pPr marR="0" lvl="0" rtl="0"/>
            <a:r>
              <a:rPr lang="en-US" altLang="zh-CN" b="0" i="0" u="none" strike="noStrike" baseline="0" smtClean="0">
                <a:latin typeface="Times New Roman"/>
              </a:rPr>
              <a:t>49</a:t>
            </a:r>
            <a:r>
              <a:rPr lang="zh-CN" altLang="en-US" b="0" i="0" u="none" strike="noStrike" baseline="0" smtClean="0">
                <a:latin typeface="Times New Roman"/>
              </a:rPr>
              <a:t>	</a:t>
            </a:r>
            <a:r>
              <a:rPr lang="en-US" altLang="zh-CN" b="0" i="0" u="none" strike="noStrike" baseline="0" smtClean="0">
                <a:latin typeface="Times New Roman"/>
              </a:rPr>
              <a:t>local_addr.sin_port=htons(PORT</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*端口*</a:t>
            </a:r>
            <a:r>
              <a:rPr lang="en-US" altLang="zh-CN" b="0" i="0" u="none" strike="noStrike" baseline="0" smtClean="0">
                <a:latin typeface="Times New Roman"/>
              </a:rPr>
              <a:t>/</a:t>
            </a:r>
          </a:p>
          <a:p>
            <a:pPr marR="0" lvl="0" rtl="0"/>
            <a:r>
              <a:rPr lang="en-US" altLang="zh-CN" b="0" i="0" u="none" strike="noStrike" baseline="0" smtClean="0">
                <a:latin typeface="Times New Roman"/>
              </a:rPr>
              <a:t>50</a:t>
            </a:r>
            <a:r>
              <a:rPr lang="zh-CN" altLang="en-US" b="0" i="0" u="none" strike="noStrike" baseline="0" smtClean="0">
                <a:latin typeface="Times New Roman"/>
              </a:rPr>
              <a:t>	</a:t>
            </a:r>
            <a:r>
              <a:rPr lang="en-US" altLang="zh-CN" b="0" i="0" u="none" strike="noStrike" baseline="0" smtClean="0">
                <a:latin typeface="Times New Roman"/>
              </a:rPr>
              <a:t>local_addr.sin_addr.s_addr=INADDR_ANY</a:t>
            </a:r>
            <a:r>
              <a:rPr lang="en-US" altLang="zh-CN"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*任意本地地址*</a:t>
            </a:r>
            <a:r>
              <a:rPr lang="en-US" altLang="zh-CN" b="0" i="0" u="none" strike="noStrike" baseline="0" smtClean="0">
                <a:latin typeface="Times New Roman"/>
              </a:rPr>
              <a:t>/</a:t>
            </a:r>
          </a:p>
          <a:p>
            <a:pPr marR="0" lvl="0" rtl="0"/>
            <a:r>
              <a:rPr lang="en-US" altLang="zh-CN" b="0" i="0" u="none" strike="noStrike" baseline="0" smtClean="0">
                <a:latin typeface="Times New Roman"/>
              </a:rPr>
              <a:t>51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zh-CN" altLang="en-US" b="0" i="0" u="none" strike="noStrike" baseline="0" smtClean="0">
                <a:latin typeface="Times New Roman"/>
              </a:rPr>
              <a:t>绑定套接字*</a:t>
            </a:r>
            <a:r>
              <a:rPr lang="en-US" altLang="zh-CN" b="0" i="0" u="none" strike="noStrike" baseline="0" smtClean="0">
                <a:latin typeface="Times New Roman"/>
              </a:rPr>
              <a:t>/</a:t>
            </a:r>
          </a:p>
          <a:p>
            <a:pPr marR="0" lvl="0" rtl="0"/>
            <a:r>
              <a:rPr lang="en-US" altLang="zh-CN" b="0" i="0" u="none" strike="noStrike" baseline="0" smtClean="0">
                <a:latin typeface="Times New Roman"/>
              </a:rPr>
              <a:t>52</a:t>
            </a:r>
            <a:r>
              <a:rPr lang="zh-CN" altLang="en-US" b="0" i="0" u="none" strike="noStrike" baseline="0" smtClean="0">
                <a:latin typeface="Times New Roman"/>
              </a:rPr>
              <a:t>	</a:t>
            </a:r>
            <a:r>
              <a:rPr lang="en-US" altLang="zh-CN" b="1" i="0" u="none" strike="noStrike" baseline="0" smtClean="0">
                <a:latin typeface="Times New Roman"/>
              </a:rPr>
              <a:t>err </a:t>
            </a:r>
            <a:r>
              <a:rPr lang="en-US" altLang="zh-CN" b="1" i="0" u="none" strike="noStrike" baseline="0" smtClean="0">
                <a:latin typeface="Times New Roman"/>
              </a:rPr>
              <a:t>= bind(s, (struct sockaddr *)&amp;local_addr, sizeof(struct sockaddr));</a:t>
            </a:r>
          </a:p>
          <a:p>
            <a:pPr marR="0" lvl="0" rtl="0"/>
            <a:r>
              <a:rPr lang="en-US" altLang="zh-CN" b="0" i="0" u="none" strike="noStrike" baseline="0" smtClean="0">
                <a:latin typeface="Times New Roman"/>
              </a:rPr>
              <a:t>53</a:t>
            </a:r>
            <a:r>
              <a:rPr lang="zh-CN" altLang="en-US" b="0" i="0" u="none" strike="noStrike" baseline="0" smtClean="0">
                <a:latin typeface="Times New Roman"/>
              </a:rPr>
              <a:t>	</a:t>
            </a:r>
            <a:r>
              <a:rPr lang="en-US" altLang="zh-CN" b="0" i="0" u="none" strike="noStrike" baseline="0" smtClean="0">
                <a:latin typeface="Times New Roman"/>
              </a:rPr>
              <a:t>if(err </a:t>
            </a:r>
            <a:r>
              <a:rPr lang="en-US" altLang="zh-CN" b="0" i="0" u="none" strike="noStrike" baseline="0" smtClean="0">
                <a:latin typeface="Times New Roman"/>
              </a:rPr>
              <a:t>== -1){ </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0" smtClean="0">
                <a:latin typeface="Times New Roman"/>
              </a:rPr>
              <a:t>*绑定失败*</a:t>
            </a:r>
            <a:r>
              <a:rPr lang="en-US" altLang="zh-CN" b="0" i="0" u="none" strike="noStrike" baseline="0" smtClean="0">
                <a:latin typeface="Times New Roman"/>
              </a:rPr>
              <a:t>/</a:t>
            </a:r>
          </a:p>
          <a:p>
            <a:pPr marR="0" lvl="0" rtl="0"/>
            <a:r>
              <a:rPr lang="en-US" altLang="zh-CN" b="0" i="0" u="none" strike="noStrike" baseline="0" smtClean="0">
                <a:latin typeface="Times New Roman"/>
              </a:rPr>
              <a:t>54</a:t>
            </a:r>
            <a:r>
              <a:rPr lang="zh-CN" altLang="en-US" b="0" i="0" u="none" strike="noStrike" baseline="0" smtClean="0">
                <a:latin typeface="Times New Roman"/>
              </a:rPr>
              <a:t>		</a:t>
            </a:r>
            <a:r>
              <a:rPr lang="en-US" altLang="zh-CN" b="0" i="0" u="none" strike="noStrike" baseline="0" smtClean="0">
                <a:latin typeface="Times New Roman"/>
              </a:rPr>
              <a:t>printf</a:t>
            </a:r>
            <a:r>
              <a:rPr lang="en-US" altLang="zh-CN" b="0" i="0" u="none" strike="noStrike" baseline="0" smtClean="0">
                <a:latin typeface="Times New Roman"/>
              </a:rPr>
              <a:t>("</a:t>
            </a:r>
            <a:r>
              <a:rPr lang="zh-CN" altLang="en-US" b="0" i="0" u="none" strike="noStrike" baseline="0" smtClean="0">
                <a:latin typeface="Times New Roman"/>
              </a:rPr>
              <a:t>绑定失败</a:t>
            </a:r>
            <a:r>
              <a:rPr lang="en-US" altLang="zh-CN" b="0" i="0" u="none" strike="noStrike" baseline="0" smtClean="0">
                <a:latin typeface="Times New Roman"/>
              </a:rPr>
              <a:t>!\n"); </a:t>
            </a:r>
          </a:p>
          <a:p>
            <a:pPr marR="0" lvl="0" rtl="0"/>
            <a:r>
              <a:rPr lang="en-US" altLang="zh-CN" b="0" i="0" u="none" strike="noStrike" baseline="0" smtClean="0">
                <a:latin typeface="Times New Roman"/>
              </a:rPr>
              <a:t>55</a:t>
            </a:r>
            <a:r>
              <a:rPr lang="zh-CN" altLang="en-US" b="0" i="0" u="none" strike="noStrike" baseline="0" smtClean="0">
                <a:latin typeface="Times New Roman"/>
              </a:rPr>
              <a:t>		</a:t>
            </a:r>
            <a:r>
              <a:rPr lang="en-US" altLang="zh-CN" b="0" i="0" u="none" strike="noStrike" baseline="0" smtClean="0">
                <a:latin typeface="Times New Roman"/>
              </a:rPr>
              <a:t>return </a:t>
            </a:r>
            <a:r>
              <a:rPr lang="en-US" altLang="zh-CN" b="0" i="0" u="none" strike="noStrike" baseline="0" smtClean="0">
                <a:latin typeface="Times New Roman"/>
              </a:rPr>
              <a:t>-1;</a:t>
            </a:r>
          </a:p>
          <a:p>
            <a:pPr marR="0" lvl="0" rtl="0"/>
            <a:r>
              <a:rPr lang="en-US" altLang="zh-CN" b="0" i="0" u="none" strike="noStrike" baseline="0" smtClean="0">
                <a:latin typeface="Times New Roman"/>
              </a:rPr>
              <a:t>56</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  </a:t>
            </a:r>
            <a:endParaRPr lang="zh-CN" altLang="en-US" b="0" i="0" u="none" strike="noStrike" baseline="0" smtClean="0">
              <a:latin typeface="Times New Roman"/>
            </a:endParaRPr>
          </a:p>
        </p:txBody>
      </p:sp>
    </p:spTree>
    <p:extLst>
      <p:ext uri="{BB962C8B-B14F-4D97-AF65-F5344CB8AC3E}">
        <p14:creationId xmlns:p14="http://schemas.microsoft.com/office/powerpoint/2010/main" val="1894576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6</a:t>
            </a:r>
            <a:r>
              <a:rPr lang="zh-CN" altLang="en-US" b="0" i="0" u="none" strike="noStrike" kern="1800" baseline="0" smtClean="0">
                <a:latin typeface="Times New Roman"/>
                <a:ea typeface="黑体"/>
              </a:rPr>
              <a:t>．修改套接字缓冲区大小</a:t>
            </a:r>
          </a:p>
        </p:txBody>
      </p:sp>
      <p:sp>
        <p:nvSpPr>
          <p:cNvPr id="3" name="文本占位符 2"/>
          <p:cNvSpPr>
            <a:spLocks noGrp="1"/>
          </p:cNvSpPr>
          <p:nvPr>
            <p:ph type="body" idx="1"/>
          </p:nvPr>
        </p:nvSpPr>
        <p:spPr/>
        <p:txBody>
          <a:bodyPr>
            <a:normAutofit fontScale="70000" lnSpcReduction="20000"/>
          </a:bodyPr>
          <a:lstStyle/>
          <a:p>
            <a:pPr marR="0" lvl="0" rtl="0"/>
            <a:r>
              <a:rPr lang="en-US" altLang="zh-CN" b="0" i="0" u="none" strike="noStrike" baseline="0" smtClean="0">
                <a:latin typeface="Times New Roman"/>
              </a:rPr>
              <a:t>57</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*设置最大接收缓冲区和最大发送缓冲区*</a:t>
            </a:r>
            <a:r>
              <a:rPr lang="en-US" altLang="zh-CN" b="0" i="0" u="none" strike="noStrike" baseline="0" smtClean="0">
                <a:latin typeface="Times New Roman"/>
              </a:rPr>
              <a:t>/</a:t>
            </a:r>
          </a:p>
          <a:p>
            <a:pPr marR="0" lvl="0" rtl="0"/>
            <a:r>
              <a:rPr lang="en-US" altLang="zh-CN" b="0" i="0" u="none" strike="noStrike" baseline="0" smtClean="0">
                <a:latin typeface="Times New Roman"/>
              </a:rPr>
              <a:t>58</a:t>
            </a:r>
            <a:r>
              <a:rPr lang="zh-CN" altLang="en-US" b="0" i="0" u="none" strike="noStrike" baseline="0" smtClean="0">
                <a:latin typeface="Times New Roman"/>
              </a:rPr>
              <a:t>	</a:t>
            </a:r>
            <a:r>
              <a:rPr lang="en-US" altLang="zh-CN" b="1" i="0" u="none" strike="noStrike" baseline="0" smtClean="0">
                <a:latin typeface="Times New Roman"/>
              </a:rPr>
              <a:t>optval </a:t>
            </a:r>
            <a:r>
              <a:rPr lang="en-US" altLang="zh-CN" b="1" i="0" u="none" strike="noStrike" baseline="0" smtClean="0">
                <a:latin typeface="Times New Roman"/>
              </a:rPr>
              <a:t>= 128*1024;</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0" smtClean="0">
                <a:latin typeface="Times New Roman"/>
              </a:rPr>
              <a:t>*缓冲区大小为</a:t>
            </a:r>
            <a:r>
              <a:rPr lang="en-US" altLang="zh-CN" b="0" i="0" u="none" strike="noStrike" baseline="0" smtClean="0">
                <a:latin typeface="Times New Roman"/>
              </a:rPr>
              <a:t>128K</a:t>
            </a:r>
            <a:r>
              <a:rPr lang="zh-CN" altLang="en-US" b="0" i="0" u="none" strike="noStrike" baseline="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59</a:t>
            </a:r>
            <a:r>
              <a:rPr lang="zh-CN" altLang="en-US" b="0" i="0" u="none" strike="noStrike" baseline="0" smtClean="0">
                <a:latin typeface="Times New Roman"/>
              </a:rPr>
              <a:t>	</a:t>
            </a:r>
            <a:r>
              <a:rPr lang="en-US" altLang="zh-CN" b="0" i="0" u="none" strike="noStrike" baseline="0" smtClean="0">
                <a:latin typeface="Times New Roman"/>
              </a:rPr>
              <a:t>optlen </a:t>
            </a:r>
            <a:r>
              <a:rPr lang="en-US" altLang="zh-CN" b="0" i="0" u="none" strike="noStrike" baseline="0" smtClean="0">
                <a:latin typeface="Times New Roman"/>
              </a:rPr>
              <a:t>= sizeof(optval);</a:t>
            </a:r>
          </a:p>
          <a:p>
            <a:pPr marR="0" lvl="0" rtl="0"/>
            <a:r>
              <a:rPr lang="en-US" altLang="zh-CN" b="0" i="0" u="none" strike="noStrike" baseline="0" smtClean="0">
                <a:latin typeface="Times New Roman"/>
              </a:rPr>
              <a:t>60</a:t>
            </a:r>
            <a:r>
              <a:rPr lang="zh-CN" altLang="en-US" b="0" i="0" u="none" strike="noStrike" baseline="0" smtClean="0">
                <a:latin typeface="Times New Roman"/>
              </a:rPr>
              <a:t>	</a:t>
            </a:r>
            <a:r>
              <a:rPr lang="en-US" altLang="zh-CN" b="1" i="0" u="none" strike="noStrike" baseline="0" smtClean="0">
                <a:latin typeface="Times New Roman"/>
              </a:rPr>
              <a:t>err </a:t>
            </a:r>
            <a:r>
              <a:rPr lang="en-US" altLang="zh-CN" b="1" i="0" u="none" strike="noStrike" baseline="0" smtClean="0">
                <a:latin typeface="Times New Roman"/>
              </a:rPr>
              <a:t>= setsockopt(s, SOL_SOCKET,</a:t>
            </a:r>
            <a:r>
              <a:rPr lang="zh-CN" altLang="en-US" b="1" i="0" u="none" strike="noStrike" baseline="0" smtClean="0">
                <a:latin typeface="Times New Roman"/>
              </a:rPr>
              <a:t> </a:t>
            </a:r>
            <a:r>
              <a:rPr lang="en-US" altLang="zh-CN" b="1" i="0" u="none" strike="noStrike" baseline="0" smtClean="0">
                <a:latin typeface="Times New Roman"/>
              </a:rPr>
              <a:t>SO_RCVBUF, &amp;optval, optlen);</a:t>
            </a:r>
          </a:p>
          <a:p>
            <a:pPr marR="0" lvl="0" rtl="0"/>
            <a:r>
              <a:rPr lang="en-US" altLang="zh-CN" b="0" i="0" u="none" strike="noStrike" baseline="0" smtClean="0">
                <a:latin typeface="Times New Roman"/>
              </a:rPr>
              <a:t>61</a:t>
            </a:r>
            <a:r>
              <a:rPr lang="zh-CN" altLang="en-US" b="0" i="0" u="none" strike="noStrike" baseline="0" smtClean="0">
                <a:latin typeface="Times New Roman"/>
              </a:rPr>
              <a:t>	</a:t>
            </a:r>
            <a:r>
              <a:rPr lang="en-US" altLang="zh-CN" b="0" i="0" u="none" strike="noStrike" baseline="0" smtClean="0">
                <a:latin typeface="Times New Roman"/>
              </a:rPr>
              <a:t>if(err </a:t>
            </a:r>
            <a:r>
              <a:rPr lang="en-US" altLang="zh-CN" b="0" i="0" u="none" strike="noStrike" baseline="0" smtClean="0">
                <a:latin typeface="Times New Roman"/>
              </a:rPr>
              <a:t>== -1){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*设置接收缓冲区大小失败*</a:t>
            </a:r>
            <a:r>
              <a:rPr lang="en-US" altLang="zh-CN" b="0" i="0" u="none" strike="noStrike" baseline="0" smtClean="0">
                <a:latin typeface="Times New Roman"/>
              </a:rPr>
              <a:t>/</a:t>
            </a:r>
          </a:p>
          <a:p>
            <a:pPr marR="0" lvl="0" rtl="0"/>
            <a:r>
              <a:rPr lang="en-US" altLang="zh-CN" b="0" i="0" u="none" strike="noStrike" baseline="0" smtClean="0">
                <a:latin typeface="Times New Roman"/>
              </a:rPr>
              <a:t>62</a:t>
            </a:r>
            <a:r>
              <a:rPr lang="zh-CN" altLang="en-US" b="0" i="0" u="none" strike="noStrike" baseline="0" smtClean="0">
                <a:latin typeface="Times New Roman"/>
              </a:rPr>
              <a:t>		</a:t>
            </a:r>
            <a:r>
              <a:rPr lang="en-US" altLang="zh-CN" b="0" i="0" u="none" strike="noStrike" baseline="0" smtClean="0">
                <a:latin typeface="Times New Roman"/>
              </a:rPr>
              <a:t>printf</a:t>
            </a:r>
            <a:r>
              <a:rPr lang="en-US" altLang="zh-CN" b="0" i="0" u="none" strike="noStrike" baseline="0" smtClean="0">
                <a:latin typeface="Times New Roman"/>
              </a:rPr>
              <a:t>("</a:t>
            </a:r>
            <a:r>
              <a:rPr lang="zh-CN" altLang="en-US" b="0" i="0" u="none" strike="noStrike" baseline="0" smtClean="0">
                <a:latin typeface="Times New Roman"/>
              </a:rPr>
              <a:t>设置接收缓冲区失败</a:t>
            </a:r>
            <a:r>
              <a:rPr lang="en-US" altLang="zh-CN" b="0" i="0" u="none" strike="noStrike" baseline="0" smtClean="0">
                <a:latin typeface="Times New Roman"/>
              </a:rPr>
              <a:t>\n");</a:t>
            </a:r>
            <a:r>
              <a:rPr lang="zh-CN" altLang="en-US" b="0" i="0" u="none" strike="noStrike" baseline="0" smtClean="0">
                <a:latin typeface="Times New Roman"/>
              </a:rPr>
              <a:t>			</a:t>
            </a:r>
          </a:p>
          <a:p>
            <a:pPr marR="0" lvl="0" rtl="0"/>
            <a:r>
              <a:rPr lang="en-US" altLang="zh-CN" b="0" i="0" u="none" strike="noStrike" baseline="0" smtClean="0">
                <a:latin typeface="Times New Roman"/>
              </a:rPr>
              <a:t>63</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64</a:t>
            </a:r>
            <a:r>
              <a:rPr lang="zh-CN" altLang="en-US" b="0" i="0" u="none" strike="noStrike" baseline="0" smtClean="0">
                <a:latin typeface="Times New Roman"/>
              </a:rPr>
              <a:t>	</a:t>
            </a:r>
            <a:r>
              <a:rPr lang="en-US" altLang="zh-CN" b="1" i="0" u="none" strike="noStrike" baseline="0" smtClean="0">
                <a:latin typeface="Times New Roman"/>
              </a:rPr>
              <a:t>err </a:t>
            </a:r>
            <a:r>
              <a:rPr lang="en-US" altLang="zh-CN" b="1" i="0" u="none" strike="noStrike" baseline="0" smtClean="0">
                <a:latin typeface="Times New Roman"/>
              </a:rPr>
              <a:t>= setsockopt(s, SOL_SOCKET, SO_SNDBUF, &amp;optval, optlen);</a:t>
            </a:r>
          </a:p>
          <a:p>
            <a:pPr marR="0" lvl="0" rtl="0"/>
            <a:r>
              <a:rPr lang="en-US" altLang="zh-CN" b="0" i="0" u="none" strike="noStrike" baseline="0" smtClean="0">
                <a:latin typeface="Times New Roman"/>
              </a:rPr>
              <a:t>65</a:t>
            </a:r>
            <a:r>
              <a:rPr lang="zh-CN" altLang="en-US" b="0" i="0" u="none" strike="noStrike" baseline="0" smtClean="0">
                <a:latin typeface="Times New Roman"/>
              </a:rPr>
              <a:t>	</a:t>
            </a:r>
            <a:r>
              <a:rPr lang="en-US" altLang="zh-CN" b="0" i="0" u="none" strike="noStrike" baseline="0" smtClean="0">
                <a:latin typeface="Times New Roman"/>
              </a:rPr>
              <a:t>if(err </a:t>
            </a:r>
            <a:r>
              <a:rPr lang="en-US" altLang="zh-CN" b="0" i="0" u="none" strike="noStrike" baseline="0" smtClean="0">
                <a:latin typeface="Times New Roman"/>
              </a:rPr>
              <a:t>== -1){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*设置发送缓冲区大小失败*</a:t>
            </a:r>
            <a:r>
              <a:rPr lang="en-US" altLang="zh-CN" b="0" i="0" u="none" strike="noStrike" baseline="0" smtClean="0">
                <a:latin typeface="Times New Roman"/>
              </a:rPr>
              <a:t>/</a:t>
            </a:r>
          </a:p>
          <a:p>
            <a:pPr marR="0" lvl="0" rtl="0"/>
            <a:r>
              <a:rPr lang="en-US" altLang="zh-CN" b="0" i="0" u="none" strike="noStrike" baseline="0" smtClean="0">
                <a:latin typeface="Times New Roman"/>
              </a:rPr>
              <a:t>66</a:t>
            </a:r>
            <a:r>
              <a:rPr lang="zh-CN" altLang="en-US" b="0" i="0" u="none" strike="noStrike" baseline="0" smtClean="0">
                <a:latin typeface="Times New Roman"/>
              </a:rPr>
              <a:t>		</a:t>
            </a:r>
            <a:r>
              <a:rPr lang="en-US" altLang="zh-CN" b="0" i="0" u="none" strike="noStrike" baseline="0" smtClean="0">
                <a:latin typeface="Times New Roman"/>
              </a:rPr>
              <a:t>printf</a:t>
            </a:r>
            <a:r>
              <a:rPr lang="en-US" altLang="zh-CN" b="0" i="0" u="none" strike="noStrike" baseline="0" smtClean="0">
                <a:latin typeface="Times New Roman"/>
              </a:rPr>
              <a:t>("</a:t>
            </a:r>
            <a:r>
              <a:rPr lang="zh-CN" altLang="en-US" b="0" i="0" u="none" strike="noStrike" baseline="0" smtClean="0">
                <a:latin typeface="Times New Roman"/>
              </a:rPr>
              <a:t>设置发送缓冲区失败</a:t>
            </a:r>
            <a:r>
              <a:rPr lang="en-US" altLang="zh-CN" b="0" i="0" u="none" strike="noStrike" baseline="0" smtClean="0">
                <a:latin typeface="Times New Roman"/>
              </a:rPr>
              <a:t>\n");</a:t>
            </a:r>
            <a:r>
              <a:rPr lang="zh-CN" altLang="en-US" b="0" i="0" u="none" strike="noStrike" baseline="0" smtClean="0">
                <a:latin typeface="Times New Roman"/>
              </a:rPr>
              <a:t>			</a:t>
            </a:r>
          </a:p>
          <a:p>
            <a:pPr marR="0" lvl="0" rtl="0"/>
            <a:r>
              <a:rPr lang="en-US" altLang="zh-CN" b="0" i="0" u="none" strike="noStrike" baseline="0" smtClean="0">
                <a:latin typeface="Times New Roman"/>
              </a:rPr>
              <a:t>67</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41478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．定义选项所用的通用数据结构</a:t>
            </a:r>
          </a:p>
        </p:txBody>
      </p:sp>
      <p:sp>
        <p:nvSpPr>
          <p:cNvPr id="3" name="文本占位符 2"/>
          <p:cNvSpPr>
            <a:spLocks noGrp="1"/>
          </p:cNvSpPr>
          <p:nvPr>
            <p:ph type="body" idx="1"/>
          </p:nvPr>
        </p:nvSpPr>
        <p:spPr/>
        <p:txBody>
          <a:bodyPr>
            <a:normAutofit fontScale="77500" lnSpcReduction="20000"/>
          </a:bodyPr>
          <a:lstStyle/>
          <a:p>
            <a:pPr marR="0" lvl="0" rtl="0"/>
            <a:r>
              <a:rPr lang="en-US" altLang="zh-CN" b="0" i="0" u="none" strike="noStrike" baseline="0" smtClean="0">
                <a:latin typeface="Times New Roman"/>
              </a:rPr>
              <a:t>01</a:t>
            </a:r>
            <a:r>
              <a:rPr lang="zh-CN" altLang="en-US" b="0" i="0" u="none" strike="noStrike" baseline="0" smtClean="0">
                <a:latin typeface="Times New Roman"/>
              </a:rPr>
              <a:t>	</a:t>
            </a:r>
            <a:r>
              <a:rPr lang="en-US" altLang="zh-CN" b="0" i="0" u="none" strike="noStrike" baseline="0" smtClean="0">
                <a:latin typeface="Times New Roman"/>
              </a:rPr>
              <a:t>#include &lt;netinet/tcp.h&gt;</a:t>
            </a:r>
          </a:p>
          <a:p>
            <a:pPr marR="0" lvl="0" rtl="0"/>
            <a:r>
              <a:rPr lang="en-US" altLang="zh-CN" b="0" i="0" u="none" strike="noStrike" baseline="0" smtClean="0">
                <a:latin typeface="Times New Roman"/>
              </a:rPr>
              <a:t>02</a:t>
            </a:r>
            <a:r>
              <a:rPr lang="zh-CN" altLang="en-US" b="0" i="0" u="none" strike="noStrike" baseline="0" smtClean="0">
                <a:latin typeface="Times New Roman"/>
              </a:rPr>
              <a:t>	</a:t>
            </a:r>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03</a:t>
            </a:r>
            <a:r>
              <a:rPr lang="zh-CN" altLang="en-US" b="0" i="0" u="none" strike="noStrike" baseline="0" smtClean="0">
                <a:latin typeface="Times New Roman"/>
              </a:rPr>
              <a:t>	</a:t>
            </a:r>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04</a:t>
            </a:r>
            <a:r>
              <a:rPr lang="zh-CN" altLang="en-US" b="0" i="0" u="none" strike="noStrike" baseline="0" smtClean="0">
                <a:latin typeface="Times New Roman"/>
              </a:rPr>
              <a:t>	</a:t>
            </a:r>
            <a:r>
              <a:rPr lang="en-US" altLang="zh-CN" b="0" i="0" u="none" strike="noStrike" baseline="0" smtClean="0">
                <a:latin typeface="Times New Roman"/>
              </a:rPr>
              <a:t>#include &lt;stdio.h&gt;</a:t>
            </a:r>
          </a:p>
          <a:p>
            <a:pPr marR="0" lvl="0" rtl="0"/>
            <a:r>
              <a:rPr lang="en-US" altLang="zh-CN" b="0" i="0" u="none" strike="noStrike" baseline="0" smtClean="0">
                <a:latin typeface="Times New Roman"/>
              </a:rPr>
              <a:t>05</a:t>
            </a:r>
            <a:r>
              <a:rPr lang="zh-CN" altLang="en-US" b="0" i="0" u="none" strike="noStrike" baseline="0" smtClean="0">
                <a:latin typeface="Times New Roman"/>
              </a:rPr>
              <a:t>	</a:t>
            </a:r>
            <a:r>
              <a:rPr lang="en-US" altLang="zh-CN" b="0" i="0" u="none" strike="noStrike" baseline="0" smtClean="0">
                <a:latin typeface="Times New Roman"/>
              </a:rPr>
              <a:t>#include &lt;unistd.h&gt;</a:t>
            </a:r>
          </a:p>
          <a:p>
            <a:pPr marR="0" lvl="0" rtl="0"/>
            <a:r>
              <a:rPr lang="en-US" altLang="zh-CN" b="0" i="0" u="none" strike="noStrike" baseline="0" smtClean="0">
                <a:latin typeface="Times New Roman"/>
              </a:rPr>
              <a:t>06</a:t>
            </a:r>
            <a:r>
              <a:rPr lang="zh-CN" altLang="en-US" b="0" i="0" u="none" strike="noStrike" baseline="0" smtClean="0">
                <a:latin typeface="Times New Roman"/>
              </a:rPr>
              <a:t>	</a:t>
            </a:r>
            <a:r>
              <a:rPr lang="en-US" altLang="zh-CN" b="0" i="0" u="none" strike="noStrike" baseline="0" smtClean="0">
                <a:latin typeface="Times New Roman"/>
              </a:rPr>
              <a:t>#include &lt;netinet/in.h&gt;</a:t>
            </a:r>
          </a:p>
          <a:p>
            <a:pPr marR="0" lvl="0" rtl="0"/>
            <a:r>
              <a:rPr lang="en-US" altLang="zh-CN" b="0" i="0" u="none" strike="noStrike" baseline="0" smtClean="0">
                <a:latin typeface="Times New Roman"/>
              </a:rPr>
              <a:t>07</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*结构保存获取结果*</a:t>
            </a:r>
            <a:r>
              <a:rPr lang="en-US" altLang="zh-CN" b="0" i="0" u="none" strike="noStrike" baseline="0" smtClean="0">
                <a:latin typeface="Times New Roman"/>
              </a:rPr>
              <a:t>/</a:t>
            </a:r>
          </a:p>
          <a:p>
            <a:pPr marR="0" lvl="0" rtl="0"/>
            <a:r>
              <a:rPr lang="en-US" altLang="zh-CN" b="0" i="0" u="none" strike="noStrike" baseline="0" smtClean="0">
                <a:latin typeface="Times New Roman"/>
              </a:rPr>
              <a:t>08</a:t>
            </a:r>
            <a:r>
              <a:rPr lang="zh-CN" altLang="en-US" b="0" i="0" u="none" strike="noStrike" baseline="0" smtClean="0">
                <a:latin typeface="Times New Roman"/>
              </a:rPr>
              <a:t>	</a:t>
            </a:r>
            <a:r>
              <a:rPr lang="en-US" altLang="zh-CN" b="0" i="0" u="none" strike="noStrike" baseline="0" smtClean="0">
                <a:latin typeface="Times New Roman"/>
              </a:rPr>
              <a:t>typedef union optval {</a:t>
            </a:r>
          </a:p>
          <a:p>
            <a:pPr marR="0" lvl="0" rtl="0"/>
            <a:r>
              <a:rPr lang="en-US" altLang="zh-CN" b="0" i="0" u="none" strike="noStrike" baseline="0" smtClean="0">
                <a:latin typeface="Times New Roman"/>
              </a:rPr>
              <a:t>09</a:t>
            </a:r>
            <a:r>
              <a:rPr lang="zh-CN" altLang="en-US" b="0" i="0" u="none" strike="noStrike" baseline="0" smtClean="0">
                <a:latin typeface="Times New Roman"/>
              </a:rPr>
              <a:t>		</a:t>
            </a:r>
            <a:r>
              <a:rPr lang="en-US" altLang="zh-CN" b="0" i="0" u="none" strike="noStrike" baseline="0" smtClean="0">
                <a:latin typeface="Times New Roman"/>
              </a:rPr>
              <a:t>int </a:t>
            </a:r>
            <a:r>
              <a:rPr lang="en-US" altLang="zh-CN" b="0" i="0" u="none" strike="noStrike" baseline="0" smtClean="0">
                <a:latin typeface="Times New Roman"/>
              </a:rPr>
              <a:t>val</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*整型值*</a:t>
            </a:r>
            <a:r>
              <a:rPr lang="en-US" altLang="zh-CN" b="0" i="0" u="none" strike="noStrike" baseline="0" smtClean="0">
                <a:latin typeface="Times New Roman"/>
              </a:rPr>
              <a:t>/</a:t>
            </a:r>
          </a:p>
          <a:p>
            <a:pPr marR="0" lvl="0" rtl="0"/>
            <a:r>
              <a:rPr lang="en-US" altLang="zh-CN" b="0" i="0" u="none" strike="noStrike" baseline="0" smtClean="0">
                <a:latin typeface="Times New Roman"/>
              </a:rPr>
              <a:t>10</a:t>
            </a:r>
            <a:r>
              <a:rPr lang="zh-CN" altLang="en-US" b="0" i="0" u="none" strike="noStrike" baseline="0" smtClean="0">
                <a:latin typeface="Times New Roman"/>
              </a:rPr>
              <a:t>		</a:t>
            </a:r>
            <a:r>
              <a:rPr lang="en-US" altLang="zh-CN" b="0" i="0" u="none" strike="noStrike" baseline="0" smtClean="0">
                <a:latin typeface="Times New Roman"/>
              </a:rPr>
              <a:t>struct linger </a:t>
            </a:r>
            <a:r>
              <a:rPr lang="en-US" altLang="zh-CN" b="0" i="0" u="none" strike="noStrike" baseline="0" smtClean="0">
                <a:latin typeface="Times New Roman"/>
              </a:rPr>
              <a:t>linger</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linger</a:t>
            </a:r>
            <a:r>
              <a:rPr lang="zh-CN" altLang="en-US" b="0" i="0" u="none" strike="noStrike" baseline="0" smtClean="0">
                <a:latin typeface="Times New Roman"/>
              </a:rPr>
              <a:t>结构*</a:t>
            </a:r>
            <a:r>
              <a:rPr lang="en-US" altLang="zh-CN" b="0" i="0" u="none" strike="noStrike" baseline="0" smtClean="0">
                <a:latin typeface="Times New Roman"/>
              </a:rPr>
              <a:t>/</a:t>
            </a:r>
          </a:p>
          <a:p>
            <a:pPr marR="0" lvl="0" rtl="0"/>
            <a:r>
              <a:rPr lang="en-US" altLang="zh-CN" b="0" i="0" u="none" strike="noStrike" baseline="0" smtClean="0">
                <a:latin typeface="Times New Roman"/>
              </a:rPr>
              <a:t>11</a:t>
            </a:r>
            <a:r>
              <a:rPr lang="zh-CN" altLang="en-US" b="0" i="0" u="none" strike="noStrike" baseline="0" smtClean="0">
                <a:latin typeface="Times New Roman"/>
              </a:rPr>
              <a:t>		</a:t>
            </a:r>
            <a:r>
              <a:rPr lang="en-US" altLang="zh-CN" b="0" i="0" u="none" strike="noStrike" baseline="0" smtClean="0">
                <a:latin typeface="Times New Roman"/>
              </a:rPr>
              <a:t>struct timeval </a:t>
            </a:r>
            <a:r>
              <a:rPr lang="en-US" altLang="zh-CN" b="0" i="0" u="none" strike="noStrike" baseline="0" smtClean="0">
                <a:latin typeface="Times New Roman"/>
              </a:rPr>
              <a:t>tv</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*时间结构*</a:t>
            </a:r>
            <a:r>
              <a:rPr lang="en-US" altLang="zh-CN" b="0" i="0" u="none" strike="noStrike" baseline="0" smtClean="0">
                <a:latin typeface="Times New Roman"/>
              </a:rPr>
              <a:t>/</a:t>
            </a:r>
          </a:p>
          <a:p>
            <a:pPr marR="0" lvl="0" rtl="0"/>
            <a:r>
              <a:rPr lang="en-US" altLang="zh-CN" b="0" i="0" u="none" strike="noStrike" baseline="0" smtClean="0">
                <a:latin typeface="Times New Roman"/>
              </a:rPr>
              <a:t>12</a:t>
            </a:r>
            <a:r>
              <a:rPr lang="zh-CN" altLang="en-US" b="0" i="0" u="none" strike="noStrike" baseline="0" smtClean="0">
                <a:latin typeface="Times New Roman"/>
              </a:rPr>
              <a:t>		</a:t>
            </a:r>
            <a:r>
              <a:rPr lang="en-US" altLang="zh-CN" b="0" i="0" u="none" strike="noStrike" baseline="0" smtClean="0">
                <a:latin typeface="Times New Roman"/>
              </a:rPr>
              <a:t>unsigned char </a:t>
            </a:r>
            <a:r>
              <a:rPr lang="en-US" altLang="zh-CN" b="0" i="0" u="none" strike="noStrike" baseline="0" smtClean="0">
                <a:latin typeface="Times New Roman"/>
              </a:rPr>
              <a:t> str[16</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*字符串*</a:t>
            </a:r>
            <a:r>
              <a:rPr lang="en-US" altLang="zh-CN" b="0" i="0" u="none" strike="noStrike" baseline="0" smtClean="0">
                <a:latin typeface="Times New Roman"/>
              </a:rPr>
              <a:t>/</a:t>
            </a:r>
          </a:p>
          <a:p>
            <a:pPr marR="0" lvl="0" rtl="0"/>
            <a:r>
              <a:rPr lang="en-US" altLang="zh-CN" b="0" i="0" u="none" strike="noStrike" baseline="0" smtClean="0">
                <a:latin typeface="Times New Roman"/>
              </a:rPr>
              <a:t>13</a:t>
            </a:r>
            <a:r>
              <a:rPr lang="zh-CN" altLang="en-US" b="0" i="0" u="none" strike="noStrike" baseline="0" smtClean="0">
                <a:latin typeface="Times New Roman"/>
              </a:rPr>
              <a:t>	</a:t>
            </a:r>
            <a:r>
              <a:rPr lang="en-US" altLang="zh-CN" b="0" i="0" u="none" strike="noStrike" baseline="0" smtClean="0">
                <a:latin typeface="Times New Roman"/>
              </a:rPr>
              <a:t>}val;</a:t>
            </a:r>
          </a:p>
          <a:p>
            <a:pPr marR="0" lvl="0" rtl="0"/>
            <a:r>
              <a:rPr lang="en-US" altLang="zh-CN" b="0" i="0" u="none" strike="noStrike" baseline="0" smtClean="0">
                <a:latin typeface="Times New Roman"/>
              </a:rPr>
              <a:t>14</a:t>
            </a:r>
            <a:r>
              <a:rPr lang="zh-CN" altLang="en-US" b="0" i="0" u="none" strike="noStrike" baseline="0" smtClean="0">
                <a:latin typeface="Times New Roman"/>
              </a:rPr>
              <a:t>	</a:t>
            </a:r>
            <a:r>
              <a:rPr lang="en-US" altLang="zh-CN" b="0" i="0" u="none" strike="noStrike" baseline="0" smtClean="0">
                <a:latin typeface="Times New Roman"/>
              </a:rPr>
              <a:t>static val optval;</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*用于保存数值*</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665191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a:t>
            </a:r>
            <a:r>
              <a:rPr lang="zh-CN" altLang="en-US" b="0" i="0" u="none" strike="noStrike" kern="1800" baseline="0" smtClean="0">
                <a:latin typeface="Times New Roman"/>
                <a:ea typeface="黑体"/>
              </a:rPr>
              <a:t>．修改收发的超时时间</a:t>
            </a:r>
          </a:p>
        </p:txBody>
      </p:sp>
      <p:sp>
        <p:nvSpPr>
          <p:cNvPr id="3" name="文本占位符 2"/>
          <p:cNvSpPr>
            <a:spLocks noGrp="1"/>
          </p:cNvSpPr>
          <p:nvPr>
            <p:ph type="body" idx="1"/>
          </p:nvPr>
        </p:nvSpPr>
        <p:spPr/>
        <p:txBody>
          <a:bodyPr>
            <a:normAutofit fontScale="70000" lnSpcReduction="20000"/>
          </a:bodyPr>
          <a:lstStyle/>
          <a:p>
            <a:pPr marR="0" lvl="0" rtl="0"/>
            <a:r>
              <a:rPr lang="en-US" altLang="zh-CN" b="0" i="0" u="none" strike="noStrike" baseline="0" smtClean="0">
                <a:latin typeface="Times New Roman"/>
              </a:rPr>
              <a:t>68</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*设置发送和接收超时时间*</a:t>
            </a:r>
            <a:r>
              <a:rPr lang="en-US" altLang="zh-CN" b="0" i="0" u="none" strike="noStrike" baseline="0" smtClean="0">
                <a:latin typeface="Times New Roman"/>
              </a:rPr>
              <a:t>/</a:t>
            </a:r>
          </a:p>
          <a:p>
            <a:pPr marR="0" lvl="0" rtl="0"/>
            <a:r>
              <a:rPr lang="en-US" altLang="zh-CN" b="0" i="0" u="none" strike="noStrike" baseline="0" smtClean="0">
                <a:latin typeface="Times New Roman"/>
              </a:rPr>
              <a:t>69</a:t>
            </a:r>
            <a:r>
              <a:rPr lang="zh-CN" altLang="en-US" b="0" i="0" u="none" strike="noStrike" baseline="0" smtClean="0">
                <a:latin typeface="Times New Roman"/>
              </a:rPr>
              <a:t>	</a:t>
            </a:r>
            <a:r>
              <a:rPr lang="en-US" altLang="zh-CN" b="0" i="0" u="none" strike="noStrike" baseline="0" smtClean="0">
                <a:latin typeface="Times New Roman"/>
              </a:rPr>
              <a:t>struct </a:t>
            </a:r>
            <a:r>
              <a:rPr lang="en-US" altLang="zh-CN" b="0" i="0" u="none" strike="noStrike" baseline="0" smtClean="0">
                <a:latin typeface="Times New Roman"/>
              </a:rPr>
              <a:t>timeval tv;</a:t>
            </a:r>
          </a:p>
          <a:p>
            <a:pPr marR="0" lvl="0" rtl="0"/>
            <a:r>
              <a:rPr lang="en-US" altLang="zh-CN" b="0" i="0" u="none" strike="noStrike" baseline="0" smtClean="0">
                <a:latin typeface="Times New Roman"/>
              </a:rPr>
              <a:t>70</a:t>
            </a:r>
            <a:r>
              <a:rPr lang="zh-CN" altLang="en-US" b="0" i="0" u="none" strike="noStrike" baseline="0" smtClean="0">
                <a:latin typeface="Times New Roman"/>
              </a:rPr>
              <a:t>	</a:t>
            </a:r>
            <a:r>
              <a:rPr lang="en-US" altLang="zh-CN" b="0" i="0" u="none" strike="noStrike" baseline="0" smtClean="0">
                <a:latin typeface="Times New Roman"/>
              </a:rPr>
              <a:t>tv.tv_sec </a:t>
            </a:r>
            <a:r>
              <a:rPr lang="en-US" altLang="zh-CN" b="0" i="0" u="none" strike="noStrike" baseline="0" smtClean="0">
                <a:latin typeface="Times New Roman"/>
              </a:rPr>
              <a:t>= 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1s</a:t>
            </a:r>
            <a:r>
              <a:rPr lang="zh-CN" altLang="en-US" b="0" i="0" u="none" strike="noStrike" baseline="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71</a:t>
            </a:r>
            <a:r>
              <a:rPr lang="zh-CN" altLang="en-US" b="0" i="0" u="none" strike="noStrike" baseline="0" smtClean="0">
                <a:latin typeface="Times New Roman"/>
              </a:rPr>
              <a:t>	</a:t>
            </a:r>
            <a:r>
              <a:rPr lang="en-US" altLang="zh-CN" b="0" i="0" u="none" strike="noStrike" baseline="0" smtClean="0">
                <a:latin typeface="Times New Roman"/>
              </a:rPr>
              <a:t>tv.tv_usec </a:t>
            </a:r>
            <a:r>
              <a:rPr lang="en-US" altLang="zh-CN" b="0" i="0" u="none" strike="noStrike" baseline="0" smtClean="0">
                <a:latin typeface="Times New Roman"/>
              </a:rPr>
              <a:t>= 200000;/</a:t>
            </a:r>
            <a:r>
              <a:rPr lang="zh-CN" altLang="en-US" b="0" i="0" u="none" strike="noStrike" baseline="0" smtClean="0">
                <a:latin typeface="Times New Roman"/>
              </a:rPr>
              <a:t>*</a:t>
            </a:r>
            <a:r>
              <a:rPr lang="en-US" altLang="zh-CN" b="0" i="0" u="none" strike="noStrike" baseline="0" smtClean="0">
                <a:latin typeface="Times New Roman"/>
              </a:rPr>
              <a:t>200ms</a:t>
            </a:r>
            <a:r>
              <a:rPr lang="zh-CN" altLang="en-US" b="0" i="0" u="none" strike="noStrike" baseline="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72</a:t>
            </a:r>
            <a:r>
              <a:rPr lang="zh-CN" altLang="en-US" b="0" i="0" u="none" strike="noStrike" baseline="0" smtClean="0">
                <a:latin typeface="Times New Roman"/>
              </a:rPr>
              <a:t>	</a:t>
            </a:r>
            <a:r>
              <a:rPr lang="en-US" altLang="zh-CN" b="0" i="0" u="none" strike="noStrike" baseline="0" smtClean="0">
                <a:latin typeface="Times New Roman"/>
              </a:rPr>
              <a:t>optlen </a:t>
            </a:r>
            <a:r>
              <a:rPr lang="en-US" altLang="zh-CN" b="0" i="0" u="none" strike="noStrike" baseline="0" smtClean="0">
                <a:latin typeface="Times New Roman"/>
              </a:rPr>
              <a:t>= sizeof(tv);</a:t>
            </a:r>
          </a:p>
          <a:p>
            <a:pPr marR="0" lvl="0" rtl="0"/>
            <a:r>
              <a:rPr lang="en-US" altLang="zh-CN" b="0" i="0" u="none" strike="noStrike" baseline="0" smtClean="0">
                <a:latin typeface="Times New Roman"/>
              </a:rPr>
              <a:t>73</a:t>
            </a:r>
            <a:r>
              <a:rPr lang="zh-CN" altLang="en-US" b="0" i="0" u="none" strike="noStrike" baseline="0" smtClean="0">
                <a:latin typeface="Times New Roman"/>
              </a:rPr>
              <a:t>	</a:t>
            </a:r>
            <a:r>
              <a:rPr lang="en-US" altLang="zh-CN" b="1" i="0" u="none" strike="noStrike" baseline="0" smtClean="0">
                <a:latin typeface="Times New Roman"/>
              </a:rPr>
              <a:t>err </a:t>
            </a:r>
            <a:r>
              <a:rPr lang="en-US" altLang="zh-CN" b="1" i="0" u="none" strike="noStrike" baseline="0" smtClean="0">
                <a:latin typeface="Times New Roman"/>
              </a:rPr>
              <a:t>= setsockopt(s, SOL_SOCKET, SO_RCVTIMEO, &amp;tv, optlen);</a:t>
            </a:r>
          </a:p>
          <a:p>
            <a:pPr marR="0" lvl="0" rtl="0"/>
            <a:r>
              <a:rPr lang="en-US" altLang="zh-CN" b="0" i="0" u="none" strike="noStrike" baseline="0" smtClean="0">
                <a:latin typeface="Times New Roman"/>
              </a:rPr>
              <a:t>74</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*设置接收超时时间*</a:t>
            </a:r>
            <a:r>
              <a:rPr lang="en-US" altLang="zh-CN" b="0" i="0" u="none" strike="noStrike" baseline="0" smtClean="0">
                <a:latin typeface="Times New Roman"/>
              </a:rPr>
              <a:t>/</a:t>
            </a:r>
          </a:p>
          <a:p>
            <a:pPr marR="0" lvl="0" rtl="0"/>
            <a:r>
              <a:rPr lang="en-US" altLang="zh-CN" b="0" i="0" u="none" strike="noStrike" baseline="0" smtClean="0">
                <a:latin typeface="Times New Roman"/>
              </a:rPr>
              <a:t>75</a:t>
            </a:r>
            <a:r>
              <a:rPr lang="zh-CN" altLang="en-US" b="0" i="0" u="none" strike="noStrike" baseline="0" smtClean="0">
                <a:latin typeface="Times New Roman"/>
              </a:rPr>
              <a:t>	</a:t>
            </a:r>
            <a:r>
              <a:rPr lang="en-US" altLang="zh-CN" b="0" i="0" u="none" strike="noStrike" baseline="0" smtClean="0">
                <a:latin typeface="Times New Roman"/>
              </a:rPr>
              <a:t>if(err </a:t>
            </a:r>
            <a:r>
              <a:rPr lang="en-US" altLang="zh-CN" b="0" i="0" u="none" strike="noStrike" baseline="0" smtClean="0">
                <a:latin typeface="Times New Roman"/>
              </a:rPr>
              <a:t>== -1){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*设置接收超时时间失败*</a:t>
            </a:r>
            <a:r>
              <a:rPr lang="en-US" altLang="zh-CN" b="0" i="0" u="none" strike="noStrike" baseline="0" smtClean="0">
                <a:latin typeface="Times New Roman"/>
              </a:rPr>
              <a:t>/</a:t>
            </a:r>
          </a:p>
          <a:p>
            <a:pPr marR="0" lvl="0" rtl="0"/>
            <a:r>
              <a:rPr lang="en-US" altLang="zh-CN" b="0" i="0" u="none" strike="noStrike" baseline="0" smtClean="0">
                <a:latin typeface="Times New Roman"/>
              </a:rPr>
              <a:t>76</a:t>
            </a:r>
            <a:r>
              <a:rPr lang="zh-CN" altLang="en-US" b="0" i="0" u="none" strike="noStrike" baseline="0" smtClean="0">
                <a:latin typeface="Times New Roman"/>
              </a:rPr>
              <a:t>		</a:t>
            </a:r>
            <a:r>
              <a:rPr lang="en-US" altLang="zh-CN" b="0" i="0" u="none" strike="noStrike" baseline="0" smtClean="0">
                <a:latin typeface="Times New Roman"/>
              </a:rPr>
              <a:t>printf</a:t>
            </a:r>
            <a:r>
              <a:rPr lang="en-US" altLang="zh-CN" b="0" i="0" u="none" strike="noStrike" baseline="0" smtClean="0">
                <a:latin typeface="Times New Roman"/>
              </a:rPr>
              <a:t>("</a:t>
            </a:r>
            <a:r>
              <a:rPr lang="zh-CN" altLang="en-US" b="0" i="0" u="none" strike="noStrike" baseline="0" smtClean="0">
                <a:latin typeface="Times New Roman"/>
              </a:rPr>
              <a:t>设置接收超时时间失败</a:t>
            </a:r>
            <a:r>
              <a:rPr lang="en-US" altLang="zh-CN" b="0" i="0" u="none" strike="noStrike" baseline="0" smtClean="0">
                <a:latin typeface="Times New Roman"/>
              </a:rPr>
              <a:t>\n");</a:t>
            </a:r>
            <a:r>
              <a:rPr lang="zh-CN" altLang="en-US" b="0" i="0" u="none" strike="noStrike" baseline="0" smtClean="0">
                <a:latin typeface="Times New Roman"/>
              </a:rPr>
              <a:t>			</a:t>
            </a:r>
          </a:p>
          <a:p>
            <a:pPr marR="0" lvl="0" rtl="0"/>
            <a:r>
              <a:rPr lang="en-US" altLang="zh-CN" b="0" i="0" u="none" strike="noStrike" baseline="0" smtClean="0">
                <a:latin typeface="Times New Roman"/>
              </a:rPr>
              <a:t>77</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78</a:t>
            </a:r>
            <a:r>
              <a:rPr lang="zh-CN" altLang="en-US" b="0" i="0" u="none" strike="noStrike" baseline="0" smtClean="0">
                <a:latin typeface="Times New Roman"/>
              </a:rPr>
              <a:t>	</a:t>
            </a:r>
            <a:r>
              <a:rPr lang="en-US" altLang="zh-CN" b="1" i="0" u="none" strike="noStrike" baseline="0" smtClean="0">
                <a:latin typeface="Times New Roman"/>
              </a:rPr>
              <a:t>err </a:t>
            </a:r>
            <a:r>
              <a:rPr lang="en-US" altLang="zh-CN" b="1" i="0" u="none" strike="noStrike" baseline="0" smtClean="0">
                <a:latin typeface="Times New Roman"/>
              </a:rPr>
              <a:t>= setsockopt(s, SOL_SOCKET, SO_SNDTIMEO, &amp;tv, optlen);</a:t>
            </a:r>
          </a:p>
          <a:p>
            <a:pPr marR="0" lvl="0" rtl="0"/>
            <a:r>
              <a:rPr lang="en-US" altLang="zh-CN" b="0" i="0" u="none" strike="noStrike" baseline="0" smtClean="0">
                <a:latin typeface="Times New Roman"/>
              </a:rPr>
              <a:t>79</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*设置发送超时时间*</a:t>
            </a:r>
            <a:r>
              <a:rPr lang="en-US" altLang="zh-CN" b="0" i="0" u="none" strike="noStrike" baseline="0" smtClean="0">
                <a:latin typeface="Times New Roman"/>
              </a:rPr>
              <a:t>/</a:t>
            </a:r>
          </a:p>
          <a:p>
            <a:pPr marR="0" lvl="0" rtl="0"/>
            <a:r>
              <a:rPr lang="en-US" altLang="zh-CN" b="0" i="0" u="none" strike="noStrike" baseline="0" smtClean="0">
                <a:latin typeface="Times New Roman"/>
              </a:rPr>
              <a:t>80</a:t>
            </a:r>
            <a:r>
              <a:rPr lang="zh-CN" altLang="en-US" b="0" i="0" u="none" strike="noStrike" baseline="0" smtClean="0">
                <a:latin typeface="Times New Roman"/>
              </a:rPr>
              <a:t>	</a:t>
            </a:r>
            <a:r>
              <a:rPr lang="en-US" altLang="zh-CN" b="0" i="0" u="none" strike="noStrike" baseline="0" smtClean="0">
                <a:latin typeface="Times New Roman"/>
              </a:rPr>
              <a:t>if(err </a:t>
            </a:r>
            <a:r>
              <a:rPr lang="en-US" altLang="zh-CN" b="0" i="0" u="none" strike="noStrike" baseline="0" smtClean="0">
                <a:latin typeface="Times New Roman"/>
              </a:rPr>
              <a:t>== -1){</a:t>
            </a:r>
          </a:p>
          <a:p>
            <a:pPr marR="0" lvl="0" rtl="0"/>
            <a:r>
              <a:rPr lang="en-US" altLang="zh-CN" b="0" i="0" u="none" strike="noStrike" baseline="0" smtClean="0">
                <a:latin typeface="Times New Roman"/>
              </a:rPr>
              <a:t>81</a:t>
            </a:r>
            <a:r>
              <a:rPr lang="zh-CN" altLang="en-US" b="0" i="0" u="none" strike="noStrike" baseline="0" smtClean="0">
                <a:latin typeface="Times New Roman"/>
              </a:rPr>
              <a:t>		</a:t>
            </a:r>
            <a:r>
              <a:rPr lang="en-US" altLang="zh-CN" b="0" i="0" u="none" strike="noStrike" baseline="0" smtClean="0">
                <a:latin typeface="Times New Roman"/>
              </a:rPr>
              <a:t>printf</a:t>
            </a:r>
            <a:r>
              <a:rPr lang="en-US" altLang="zh-CN" b="0" i="0" u="none" strike="noStrike" baseline="0" smtClean="0">
                <a:latin typeface="Times New Roman"/>
              </a:rPr>
              <a:t>("</a:t>
            </a:r>
            <a:r>
              <a:rPr lang="zh-CN" altLang="en-US" b="0" i="0" u="none" strike="noStrike" baseline="0" smtClean="0">
                <a:latin typeface="Times New Roman"/>
              </a:rPr>
              <a:t>设置发送超时时间失败</a:t>
            </a:r>
            <a:r>
              <a:rPr lang="en-US" altLang="zh-CN" b="0" i="0" u="none" strike="noStrike" baseline="0" smtClean="0">
                <a:latin typeface="Times New Roman"/>
              </a:rPr>
              <a:t>\n");</a:t>
            </a:r>
            <a:r>
              <a:rPr lang="zh-CN" altLang="en-US" b="0" i="0" u="none" strike="noStrike" baseline="0" smtClean="0">
                <a:latin typeface="Times New Roman"/>
              </a:rPr>
              <a:t>			</a:t>
            </a:r>
          </a:p>
          <a:p>
            <a:pPr marR="0" lvl="0" rtl="0"/>
            <a:r>
              <a:rPr lang="en-US" altLang="zh-CN" b="0" i="0" u="none" strike="noStrike" baseline="0" smtClean="0">
                <a:latin typeface="Times New Roman"/>
              </a:rPr>
              <a:t>82</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6382211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a:t>
            </a:r>
            <a:r>
              <a:rPr lang="zh-CN" altLang="en-US" b="0" i="0" u="none" strike="noStrike" kern="1800" baseline="0" smtClean="0">
                <a:latin typeface="Times New Roman"/>
                <a:ea typeface="黑体"/>
              </a:rPr>
              <a:t>．设置服务器侦听队列长度</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83</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*设置监听*</a:t>
            </a:r>
            <a:r>
              <a:rPr lang="en-US" altLang="zh-CN" b="0" i="0" u="none" strike="noStrike" baseline="0" smtClean="0">
                <a:latin typeface="Times New Roman"/>
              </a:rPr>
              <a:t>/</a:t>
            </a:r>
          </a:p>
          <a:p>
            <a:pPr marR="0" lvl="0" rtl="0"/>
            <a:r>
              <a:rPr lang="en-US" altLang="zh-CN" b="0" i="0" u="none" strike="noStrike" baseline="0" smtClean="0">
                <a:latin typeface="Times New Roman"/>
              </a:rPr>
              <a:t>84</a:t>
            </a:r>
            <a:r>
              <a:rPr lang="zh-CN" altLang="en-US" b="0" i="0" u="none" strike="noStrike" baseline="0" smtClean="0">
                <a:latin typeface="Times New Roman"/>
              </a:rPr>
              <a:t>	</a:t>
            </a:r>
            <a:r>
              <a:rPr lang="en-US" altLang="zh-CN" b="1" i="0" u="none" strike="noStrike" baseline="0" smtClean="0">
                <a:latin typeface="Times New Roman"/>
              </a:rPr>
              <a:t>err </a:t>
            </a:r>
            <a:r>
              <a:rPr lang="en-US" altLang="zh-CN" b="1" i="0" u="none" strike="noStrike" baseline="0" smtClean="0">
                <a:latin typeface="Times New Roman"/>
              </a:rPr>
              <a:t>= listen(s,BACKLOG);</a:t>
            </a:r>
          </a:p>
          <a:p>
            <a:pPr marR="0" lvl="0" rtl="0"/>
            <a:r>
              <a:rPr lang="en-US" altLang="zh-CN" b="0" i="0" u="none" strike="noStrike" baseline="0" smtClean="0">
                <a:latin typeface="Times New Roman"/>
              </a:rPr>
              <a:t>85</a:t>
            </a:r>
            <a:r>
              <a:rPr lang="zh-CN" altLang="en-US" b="0" i="0" u="none" strike="noStrike" baseline="0" smtClean="0">
                <a:latin typeface="Times New Roman"/>
              </a:rPr>
              <a:t>	</a:t>
            </a:r>
            <a:r>
              <a:rPr lang="en-US" altLang="zh-CN" b="0" i="0" u="none" strike="noStrike" baseline="0" smtClean="0">
                <a:latin typeface="Times New Roman"/>
              </a:rPr>
              <a:t>if</a:t>
            </a:r>
            <a:r>
              <a:rPr lang="en-US" altLang="zh-CN" b="0" i="0" u="none" strike="noStrike" baseline="0" smtClean="0">
                <a:latin typeface="Times New Roman"/>
              </a:rPr>
              <a:t>( err ==-1){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*设置监听失败*</a:t>
            </a:r>
            <a:r>
              <a:rPr lang="en-US" altLang="zh-CN" b="0" i="0" u="none" strike="noStrike" baseline="0" smtClean="0">
                <a:latin typeface="Times New Roman"/>
              </a:rPr>
              <a:t>/</a:t>
            </a:r>
          </a:p>
          <a:p>
            <a:pPr marR="0" lvl="0" rtl="0"/>
            <a:r>
              <a:rPr lang="en-US" altLang="zh-CN" b="0" i="0" u="none" strike="noStrike" baseline="0" smtClean="0">
                <a:latin typeface="Times New Roman"/>
              </a:rPr>
              <a:t>86</a:t>
            </a:r>
            <a:r>
              <a:rPr lang="zh-CN" altLang="en-US" b="0" i="0" u="none" strike="noStrike" baseline="0" smtClean="0">
                <a:latin typeface="Times New Roman"/>
              </a:rPr>
              <a:t>		</a:t>
            </a:r>
            <a:r>
              <a:rPr lang="en-US" altLang="zh-CN" b="0" i="0" u="none" strike="noStrike" baseline="0" smtClean="0">
                <a:latin typeface="Times New Roman"/>
              </a:rPr>
              <a:t>printf</a:t>
            </a:r>
            <a:r>
              <a:rPr lang="en-US" altLang="zh-CN" b="0" i="0" u="none" strike="noStrike" baseline="0" smtClean="0">
                <a:latin typeface="Times New Roman"/>
              </a:rPr>
              <a:t>("</a:t>
            </a:r>
            <a:r>
              <a:rPr lang="zh-CN" altLang="en-US" b="0" i="0" u="none" strike="noStrike" baseline="0" smtClean="0">
                <a:latin typeface="Times New Roman"/>
              </a:rPr>
              <a:t>设置监听失败</a:t>
            </a:r>
            <a:r>
              <a:rPr lang="en-US" altLang="zh-CN" b="0" i="0" u="none" strike="noStrike" baseline="0" smtClean="0">
                <a:latin typeface="Times New Roman"/>
              </a:rPr>
              <a:t>!\n"); </a:t>
            </a:r>
          </a:p>
          <a:p>
            <a:pPr marR="0" lvl="0" rtl="0"/>
            <a:r>
              <a:rPr lang="en-US" altLang="zh-CN" b="0" i="0" u="none" strike="noStrike" baseline="0" smtClean="0">
                <a:latin typeface="Times New Roman"/>
              </a:rPr>
              <a:t>87</a:t>
            </a:r>
            <a:r>
              <a:rPr lang="zh-CN" altLang="en-US" b="0" i="0" u="none" strike="noStrike" baseline="0" smtClean="0">
                <a:latin typeface="Times New Roman"/>
              </a:rPr>
              <a:t>		</a:t>
            </a:r>
            <a:r>
              <a:rPr lang="en-US" altLang="zh-CN" b="0" i="0" u="none" strike="noStrike" baseline="0" smtClean="0">
                <a:latin typeface="Times New Roman"/>
              </a:rPr>
              <a:t>return </a:t>
            </a:r>
            <a:r>
              <a:rPr lang="en-US" altLang="zh-CN" b="0" i="0" u="none" strike="noStrike" baseline="0" smtClean="0">
                <a:latin typeface="Times New Roman"/>
              </a:rPr>
              <a:t>-1; </a:t>
            </a:r>
          </a:p>
          <a:p>
            <a:pPr marR="0" lvl="0" rtl="0"/>
            <a:r>
              <a:rPr lang="en-US" altLang="zh-CN" b="0" i="0" u="none" strike="noStrike" baseline="0" smtClean="0">
                <a:latin typeface="Times New Roman"/>
              </a:rPr>
              <a:t>88</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6137859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a:t>
            </a:r>
            <a:r>
              <a:rPr lang="zh-CN" altLang="en-US" b="0" i="0" u="none" strike="noStrike" kern="1800" baseline="0" smtClean="0">
                <a:latin typeface="Times New Roman"/>
                <a:ea typeface="黑体"/>
              </a:rPr>
              <a:t>．设置</a:t>
            </a:r>
            <a:r>
              <a:rPr lang="en-US" altLang="zh-CN" b="0" i="0" u="none" strike="noStrike" kern="1800" baseline="0" smtClean="0">
                <a:latin typeface="Times New Roman"/>
                <a:ea typeface="黑体"/>
              </a:rPr>
              <a:t>accept</a:t>
            </a:r>
            <a:r>
              <a:rPr lang="zh-CN" altLang="en-US" b="0" i="0" u="none" strike="noStrike" kern="1800" baseline="0" smtClean="0">
                <a:latin typeface="Times New Roman"/>
                <a:ea typeface="黑体"/>
              </a:rPr>
              <a:t>超时时间</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89</a:t>
            </a:r>
            <a:r>
              <a:rPr lang="zh-CN" altLang="en-US" b="0" i="0" u="none" strike="noStrike" baseline="0" smtClean="0">
                <a:latin typeface="Times New Roman"/>
              </a:rPr>
              <a:t>	</a:t>
            </a:r>
            <a:r>
              <a:rPr lang="en-US" altLang="zh-CN" b="0" i="0" u="none" strike="noStrike" baseline="0" smtClean="0">
                <a:latin typeface="Times New Roman"/>
              </a:rPr>
              <a:t>printf</a:t>
            </a:r>
            <a:r>
              <a:rPr lang="en-US" altLang="zh-CN" b="0" i="0" u="none" strike="noStrike" baseline="0" smtClean="0">
                <a:latin typeface="Times New Roman"/>
              </a:rPr>
              <a:t>("</a:t>
            </a:r>
            <a:r>
              <a:rPr lang="zh-CN" altLang="en-US" b="0" i="0" u="none" strike="noStrike" baseline="0" smtClean="0">
                <a:latin typeface="Times New Roman"/>
              </a:rPr>
              <a:t>等待连接</a:t>
            </a:r>
            <a:r>
              <a:rPr lang="en-US" altLang="zh-CN" b="0" i="0" u="none" strike="noStrike" baseline="0" smtClean="0">
                <a:latin typeface="Times New Roman"/>
              </a:rPr>
              <a:t>...\n"); </a:t>
            </a:r>
            <a:r>
              <a:rPr lang="zh-CN" altLang="en-US" b="0" i="0" u="none" strike="noStrike" baseline="0" smtClean="0">
                <a:latin typeface="Times New Roman"/>
              </a:rPr>
              <a:t>	</a:t>
            </a:r>
          </a:p>
          <a:p>
            <a:pPr marR="0" lvl="0" rtl="0"/>
            <a:r>
              <a:rPr lang="en-US" altLang="zh-CN" b="0" i="0" u="none" strike="noStrike" baseline="0" smtClean="0">
                <a:latin typeface="Times New Roman"/>
              </a:rPr>
              <a:t>90</a:t>
            </a:r>
            <a:r>
              <a:rPr lang="zh-CN" altLang="en-US" b="0" i="0" u="none" strike="noStrike" baseline="0" smtClean="0">
                <a:latin typeface="Times New Roman"/>
              </a:rPr>
              <a:t>	</a:t>
            </a:r>
            <a:r>
              <a:rPr lang="en-US" altLang="zh-CN" b="0" i="0" u="none" strike="noStrike" baseline="0" smtClean="0">
                <a:latin typeface="Times New Roman"/>
              </a:rPr>
              <a:t>fd_set </a:t>
            </a:r>
            <a:r>
              <a:rPr lang="en-US" altLang="zh-CN" b="0" i="0" u="none" strike="noStrike" baseline="0" smtClean="0">
                <a:latin typeface="Times New Roman"/>
              </a:rPr>
              <a:t>fd_r;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*读文件描述符集*</a:t>
            </a:r>
            <a:r>
              <a:rPr lang="en-US" altLang="zh-CN" b="0" i="0" u="none" strike="noStrike" baseline="0" smtClean="0">
                <a:latin typeface="Times New Roman"/>
              </a:rPr>
              <a:t>/</a:t>
            </a:r>
          </a:p>
          <a:p>
            <a:pPr marR="0" lvl="0" rtl="0"/>
            <a:r>
              <a:rPr lang="en-US" altLang="zh-CN" b="0" i="0" u="none" strike="noStrike" baseline="0" smtClean="0">
                <a:latin typeface="Times New Roman"/>
              </a:rPr>
              <a:t>91</a:t>
            </a:r>
            <a:r>
              <a:rPr lang="zh-CN" altLang="en-US" b="0" i="0" u="none" strike="noStrike" baseline="0" smtClean="0">
                <a:latin typeface="Times New Roman"/>
              </a:rPr>
              <a:t>	</a:t>
            </a:r>
            <a:r>
              <a:rPr lang="en-US" altLang="zh-CN" b="1" i="0" u="none" strike="noStrike" baseline="0" smtClean="0">
                <a:latin typeface="Times New Roman"/>
              </a:rPr>
              <a:t>tv.tv_usec </a:t>
            </a:r>
            <a:r>
              <a:rPr lang="en-US" altLang="zh-CN" b="1" i="0" u="none" strike="noStrike" baseline="0" smtClean="0">
                <a:latin typeface="Times New Roman"/>
              </a:rPr>
              <a:t>= 200000;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*超时时间为</a:t>
            </a:r>
            <a:r>
              <a:rPr lang="en-US" altLang="zh-CN" b="0" i="0" u="none" strike="noStrike" baseline="0" smtClean="0">
                <a:latin typeface="Times New Roman"/>
              </a:rPr>
              <a:t>200ms</a:t>
            </a:r>
            <a:r>
              <a:rPr lang="zh-CN" altLang="en-US" b="0" i="0" u="none" strike="noStrike" baseline="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92</a:t>
            </a:r>
            <a:r>
              <a:rPr lang="zh-CN" altLang="en-US" b="0" i="0" u="none" strike="noStrike" baseline="0" smtClean="0">
                <a:latin typeface="Times New Roman"/>
              </a:rPr>
              <a:t>	</a:t>
            </a:r>
            <a:r>
              <a:rPr lang="en-US" altLang="zh-CN" b="0" i="0" u="none" strike="noStrike" baseline="0" smtClean="0">
                <a:latin typeface="Times New Roman"/>
              </a:rPr>
              <a:t>tv.tv_sec </a:t>
            </a:r>
            <a:r>
              <a:rPr lang="en-US" altLang="zh-CN" b="0" i="0" u="none" strike="noStrike" baseline="0" smtClean="0">
                <a:latin typeface="Times New Roman"/>
              </a:rPr>
              <a:t>= 0;</a:t>
            </a:r>
            <a:r>
              <a:rPr lang="zh-CN" altLang="en-US" b="0" i="0" u="none" strike="noStrike" baseline="0" smtClean="0">
                <a:latin typeface="Times New Roman"/>
              </a:rPr>
              <a:t>	</a:t>
            </a:r>
          </a:p>
          <a:p>
            <a:pPr marR="0" lvl="0" rtl="0"/>
            <a:r>
              <a:rPr lang="en-US" altLang="zh-CN" b="0" i="0" u="none" strike="noStrike" baseline="0" smtClean="0">
                <a:latin typeface="Times New Roman"/>
              </a:rPr>
              <a:t>93</a:t>
            </a:r>
            <a:r>
              <a:rPr lang="zh-CN" altLang="en-US" b="0" i="0" u="none" strike="noStrike" baseline="0" smtClean="0">
                <a:latin typeface="Times New Roman"/>
              </a:rPr>
              <a:t>	</a:t>
            </a:r>
            <a:r>
              <a:rPr lang="en-US" altLang="zh-CN" b="0" i="0" u="none" strike="noStrike" baseline="0" smtClean="0">
                <a:latin typeface="Times New Roman"/>
              </a:rPr>
              <a:t>while(alive</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有连接请求时进行连接 </a:t>
            </a:r>
          </a:p>
          <a:p>
            <a:pPr marR="0" lvl="0" rtl="0"/>
            <a:r>
              <a:rPr lang="en-US" altLang="zh-CN" b="0" i="0" u="none" strike="noStrike" baseline="0" smtClean="0">
                <a:latin typeface="Times New Roman"/>
              </a:rPr>
              <a:t>95</a:t>
            </a:r>
            <a:r>
              <a:rPr lang="zh-CN" altLang="en-US" b="0" i="0" u="none" strike="noStrike" baseline="0" smtClean="0">
                <a:latin typeface="Times New Roman"/>
              </a:rPr>
              <a:t>	</a:t>
            </a:r>
            <a:r>
              <a:rPr lang="zh-CN" altLang="en-US" b="0" i="0" u="none" strike="noStrike" smtClean="0">
                <a:latin typeface="Times New Roman"/>
              </a:rPr>
              <a:t>       </a:t>
            </a:r>
            <a:r>
              <a:rPr lang="en-US" altLang="zh-CN" b="0" i="0" u="none" strike="noStrike" baseline="0" smtClean="0">
                <a:latin typeface="Times New Roman"/>
              </a:rPr>
              <a:t>socklen_t </a:t>
            </a:r>
            <a:r>
              <a:rPr lang="en-US" altLang="zh-CN" b="0" i="0" u="none" strike="noStrike" baseline="0" smtClean="0">
                <a:latin typeface="Times New Roman"/>
              </a:rPr>
              <a:t>sin_size=sizeof(struct sockaddr_in);</a:t>
            </a:r>
            <a:endParaRPr lang="zh-CN" altLang="en-US" b="0" i="0" u="none" strike="noStrike" baseline="0" smtClean="0">
              <a:latin typeface="Times New Roman"/>
            </a:endParaRPr>
          </a:p>
        </p:txBody>
      </p:sp>
    </p:spTree>
    <p:extLst>
      <p:ext uri="{BB962C8B-B14F-4D97-AF65-F5344CB8AC3E}">
        <p14:creationId xmlns:p14="http://schemas.microsoft.com/office/powerpoint/2010/main" val="3053522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select()</a:t>
            </a:r>
            <a:r>
              <a:rPr lang="zh-CN" altLang="en-US" b="0" i="0" u="none" strike="noStrike" kern="1800" baseline="0" smtClean="0">
                <a:latin typeface="Times New Roman"/>
                <a:ea typeface="黑体"/>
              </a:rPr>
              <a:t>函数轮询客户端连接</a:t>
            </a:r>
          </a:p>
        </p:txBody>
      </p:sp>
      <p:sp>
        <p:nvSpPr>
          <p:cNvPr id="3" name="文本占位符 2"/>
          <p:cNvSpPr>
            <a:spLocks noGrp="1"/>
          </p:cNvSpPr>
          <p:nvPr>
            <p:ph type="body" idx="1"/>
          </p:nvPr>
        </p:nvSpPr>
        <p:spPr/>
        <p:txBody>
          <a:bodyPr>
            <a:normAutofit fontScale="77500" lnSpcReduction="20000"/>
          </a:bodyPr>
          <a:lstStyle/>
          <a:p>
            <a:pPr marR="0" lvl="0" rtl="0"/>
            <a:r>
              <a:rPr lang="en-US" altLang="zh-CN" b="0" i="0" u="none" strike="noStrike" baseline="0" smtClean="0">
                <a:latin typeface="Times New Roman"/>
              </a:rPr>
              <a:t>96</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*此处每次会轮询是否有客户端连接到来，间隔时间为</a:t>
            </a:r>
            <a:r>
              <a:rPr lang="en-US" altLang="zh-CN" b="0" i="0" u="none" strike="noStrike" baseline="0" smtClean="0">
                <a:latin typeface="Times New Roman"/>
              </a:rPr>
              <a:t>200ms</a:t>
            </a:r>
            <a:r>
              <a:rPr lang="zh-CN" altLang="en-US" b="0" i="0" u="none" strike="noStrike" baseline="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97</a:t>
            </a:r>
            <a:r>
              <a:rPr lang="zh-CN" altLang="en-US" b="0" i="0" u="none" strike="noStrike" baseline="0" smtClean="0">
                <a:latin typeface="Times New Roman"/>
              </a:rPr>
              <a:t>	</a:t>
            </a:r>
            <a:r>
              <a:rPr lang="en-US" altLang="zh-CN" b="0" i="0" u="none" strike="noStrike" baseline="0" smtClean="0">
                <a:latin typeface="Times New Roman"/>
              </a:rPr>
              <a:t>FD_ZERO</a:t>
            </a:r>
            <a:r>
              <a:rPr lang="en-US" altLang="zh-CN" b="0" i="0" u="none" strike="noStrike" baseline="0" smtClean="0">
                <a:latin typeface="Times New Roman"/>
              </a:rPr>
              <a:t>(&amp;fd_r</a:t>
            </a:r>
            <a:r>
              <a:rPr lang="en-US" altLang="zh-CN" b="0" i="0" u="none" strike="noStrike" baseline="0" smtClean="0">
                <a:latin typeface="Times New Roman"/>
              </a:rPr>
              <a:t>);	/</a:t>
            </a:r>
            <a:r>
              <a:rPr lang="zh-CN" altLang="en-US" b="0" i="0" u="none" strike="noStrike" baseline="0" smtClean="0">
                <a:latin typeface="Times New Roman"/>
              </a:rPr>
              <a:t>*清除文件描述符集*</a:t>
            </a:r>
            <a:r>
              <a:rPr lang="en-US" altLang="zh-CN" b="0" i="0" u="none" strike="noStrike" baseline="0" smtClean="0">
                <a:latin typeface="Times New Roman"/>
              </a:rPr>
              <a:t>/</a:t>
            </a:r>
          </a:p>
          <a:p>
            <a:pPr marR="0" lvl="0" rtl="0"/>
            <a:r>
              <a:rPr lang="en-US" altLang="zh-CN" b="0" i="0" u="none" strike="noStrike" baseline="0" smtClean="0">
                <a:latin typeface="Times New Roman"/>
              </a:rPr>
              <a:t>98</a:t>
            </a:r>
            <a:r>
              <a:rPr lang="zh-CN" altLang="en-US" b="0" i="0" u="none" strike="noStrike" baseline="0" smtClean="0">
                <a:latin typeface="Times New Roman"/>
              </a:rPr>
              <a:t>	</a:t>
            </a:r>
            <a:r>
              <a:rPr lang="en-US" altLang="zh-CN" b="0" i="0" u="none" strike="noStrike" baseline="0" smtClean="0">
                <a:latin typeface="Times New Roman"/>
              </a:rPr>
              <a:t>FD_SET(s</a:t>
            </a:r>
            <a:r>
              <a:rPr lang="en-US" altLang="zh-CN" b="0" i="0" u="none" strike="noStrike" baseline="0" smtClean="0">
                <a:latin typeface="Times New Roman"/>
              </a:rPr>
              <a:t>, &amp;fd_r);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*将侦听描述符放入*</a:t>
            </a:r>
            <a:r>
              <a:rPr lang="en-US" altLang="zh-CN" b="0" i="0" u="none" strike="noStrike" baseline="0" smtClean="0">
                <a:latin typeface="Times New Roman"/>
              </a:rPr>
              <a:t>/</a:t>
            </a:r>
          </a:p>
          <a:p>
            <a:pPr marR="0" lvl="0" rtl="0"/>
            <a:r>
              <a:rPr lang="en-US" altLang="zh-CN" b="0" i="0" u="none" strike="noStrike" baseline="0" smtClean="0">
                <a:latin typeface="Times New Roman"/>
              </a:rPr>
              <a:t>99</a:t>
            </a:r>
            <a:r>
              <a:rPr lang="zh-CN" altLang="en-US" b="0" i="0" u="none" strike="noStrike" baseline="0" smtClean="0">
                <a:latin typeface="Times New Roman"/>
              </a:rPr>
              <a:t>	</a:t>
            </a:r>
            <a:r>
              <a:rPr lang="en-US" altLang="zh-CN" b="0" i="0" u="none" strike="noStrike" baseline="0" smtClean="0">
                <a:latin typeface="Times New Roman"/>
              </a:rPr>
              <a:t>switch </a:t>
            </a:r>
            <a:r>
              <a:rPr lang="en-US" altLang="zh-CN" b="0" i="0" u="none" strike="noStrike" baseline="0" smtClean="0">
                <a:latin typeface="Times New Roman"/>
              </a:rPr>
              <a:t>(</a:t>
            </a:r>
            <a:r>
              <a:rPr lang="en-US" altLang="zh-CN" b="1" i="0" u="none" strike="noStrike" baseline="0" smtClean="0">
                <a:latin typeface="Times New Roman"/>
              </a:rPr>
              <a:t>select(s + 1, &amp;fd_r, NULL,NULL,</a:t>
            </a:r>
            <a:r>
              <a:rPr lang="zh-CN" altLang="en-US" b="1" i="0" u="none" strike="noStrike" baseline="0" smtClean="0">
                <a:latin typeface="Times New Roman"/>
              </a:rPr>
              <a:t> </a:t>
            </a:r>
            <a:r>
              <a:rPr lang="en-US" altLang="zh-CN" b="1" i="0" u="none" strike="noStrike" baseline="0" smtClean="0">
                <a:latin typeface="Times New Roman"/>
              </a:rPr>
              <a:t>&amp;tv)</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*监视文件描述符集</a:t>
            </a:r>
            <a:r>
              <a:rPr lang="en-US" altLang="zh-CN" b="0" i="0" u="none" strike="noStrike" baseline="0" smtClean="0">
                <a:latin typeface="Times New Roman"/>
              </a:rPr>
              <a:t>fd_r</a:t>
            </a:r>
            <a:r>
              <a:rPr lang="zh-CN" altLang="en-US" b="0" i="0" u="none" strike="noStrike" baseline="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106</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107</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*有连接到来，接收</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108</a:t>
            </a:r>
            <a:r>
              <a:rPr lang="zh-CN" altLang="en-US" b="0" i="0" u="none" strike="noStrike" baseline="0" smtClean="0">
                <a:latin typeface="Times New Roman"/>
              </a:rPr>
              <a:t>	</a:t>
            </a:r>
            <a:r>
              <a:rPr lang="en-US" altLang="zh-CN" b="1" i="0" u="none" strike="noStrike" baseline="0" smtClean="0">
                <a:latin typeface="Times New Roman"/>
              </a:rPr>
              <a:t>sc </a:t>
            </a:r>
            <a:r>
              <a:rPr lang="en-US" altLang="zh-CN" b="1" i="0" u="none" strike="noStrike" baseline="0" smtClean="0">
                <a:latin typeface="Times New Roman"/>
              </a:rPr>
              <a:t>= accept(s, (struct sockaddr *)&amp;client_addr,&amp;sin_size);</a:t>
            </a:r>
          </a:p>
          <a:p>
            <a:pPr marR="0" lvl="0" rtl="0"/>
            <a:r>
              <a:rPr lang="en-US" altLang="zh-CN" b="0" i="0" u="none" strike="noStrike" baseline="0" smtClean="0">
                <a:latin typeface="Times New Roman"/>
              </a:rPr>
              <a:t>109</a:t>
            </a:r>
            <a:r>
              <a:rPr lang="zh-CN" altLang="en-US" b="0" i="0" u="none" strike="noStrike" baseline="0" smtClean="0">
                <a:latin typeface="Times New Roman"/>
              </a:rPr>
              <a:t>	</a:t>
            </a:r>
            <a:r>
              <a:rPr lang="en-US" altLang="zh-CN" b="0" i="0" u="none" strike="noStrike" baseline="0" smtClean="0">
                <a:latin typeface="Times New Roman"/>
              </a:rPr>
              <a:t>if</a:t>
            </a:r>
            <a:r>
              <a:rPr lang="en-US" altLang="zh-CN" b="0" i="0" u="none" strike="noStrike" baseline="0" smtClean="0">
                <a:latin typeface="Times New Roman"/>
              </a:rPr>
              <a:t>( sc ==-1){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*失败*</a:t>
            </a:r>
            <a:r>
              <a:rPr lang="en-US" altLang="zh-CN" b="0" i="0" u="none" strike="noStrike" baseline="0" smtClean="0">
                <a:latin typeface="Times New Roman"/>
              </a:rPr>
              <a:t>/</a:t>
            </a:r>
          </a:p>
          <a:p>
            <a:pPr marR="0" lvl="0" rtl="0"/>
            <a:r>
              <a:rPr lang="en-US" altLang="zh-CN" b="0" i="0" u="none" strike="noStrike" baseline="0" smtClean="0">
                <a:latin typeface="Times New Roman"/>
              </a:rPr>
              <a:t>110</a:t>
            </a:r>
            <a:r>
              <a:rPr lang="zh-CN" altLang="en-US" b="0" i="0" u="none" strike="noStrike" baseline="0" smtClean="0">
                <a:latin typeface="Times New Roman"/>
              </a:rPr>
              <a:t>		</a:t>
            </a:r>
            <a:r>
              <a:rPr lang="en-US" altLang="zh-CN" b="0" i="0" u="none" strike="noStrike" baseline="0" smtClean="0">
                <a:latin typeface="Times New Roman"/>
              </a:rPr>
              <a:t>perror</a:t>
            </a:r>
            <a:r>
              <a:rPr lang="en-US" altLang="zh-CN" b="0" i="0" u="none" strike="noStrike" baseline="0" smtClean="0">
                <a:latin typeface="Times New Roman"/>
              </a:rPr>
              <a:t>("</a:t>
            </a:r>
            <a:r>
              <a:rPr lang="zh-CN" altLang="en-US" b="0" i="0" u="none" strike="noStrike" baseline="0" smtClean="0">
                <a:latin typeface="Times New Roman"/>
              </a:rPr>
              <a:t>接受连接失败</a:t>
            </a:r>
            <a:r>
              <a:rPr lang="en-US" altLang="zh-CN" b="0" i="0" u="none" strike="noStrike" baseline="0" smtClean="0">
                <a:latin typeface="Times New Roman"/>
              </a:rPr>
              <a:t>!\n"); </a:t>
            </a:r>
          </a:p>
          <a:p>
            <a:pPr marR="0" lvl="0" rtl="0"/>
            <a:r>
              <a:rPr lang="en-US" altLang="zh-CN" b="0" i="0" u="none" strike="noStrike" baseline="0" smtClean="0">
                <a:latin typeface="Times New Roman"/>
              </a:rPr>
              <a:t>111</a:t>
            </a:r>
            <a:r>
              <a:rPr lang="zh-CN" altLang="en-US" b="0" i="0" u="none" strike="noStrike" baseline="0" smtClean="0">
                <a:latin typeface="Times New Roman"/>
              </a:rPr>
              <a:t>		</a:t>
            </a:r>
            <a:r>
              <a:rPr lang="en-US" altLang="zh-CN" b="0" i="0" u="none" strike="noStrike" baseline="0" smtClean="0">
                <a:latin typeface="Times New Roman"/>
              </a:rPr>
              <a:t>continue</a:t>
            </a:r>
            <a:r>
              <a:rPr lang="en-US" altLang="zh-CN" b="0" i="0" u="none" strike="noStrike" baseline="0" smtClean="0">
                <a:latin typeface="Times New Roman"/>
              </a:rPr>
              <a:t>; </a:t>
            </a:r>
          </a:p>
          <a:p>
            <a:pPr marR="0" lvl="0" rtl="0"/>
            <a:r>
              <a:rPr lang="en-US" altLang="zh-CN" b="0" i="0" u="none" strike="noStrike" baseline="0" smtClean="0">
                <a:latin typeface="Times New Roman"/>
              </a:rPr>
              <a:t>112</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214030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a:t>
            </a:r>
            <a:r>
              <a:rPr lang="zh-CN" altLang="en-US" b="0" i="0" u="none" strike="noStrike" kern="1800" baseline="0" smtClean="0">
                <a:latin typeface="Times New Roman"/>
                <a:ea typeface="黑体"/>
              </a:rPr>
              <a:t>．设置客户端的超时探测时间</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113   /</a:t>
            </a:r>
            <a:r>
              <a:rPr lang="zh-CN" altLang="en-US" b="0" i="0" u="none" strike="noStrike" baseline="0" smtClean="0">
                <a:latin typeface="Times New Roman"/>
              </a:rPr>
              <a:t>*设置连接探测超时时间*</a:t>
            </a:r>
            <a:r>
              <a:rPr lang="en-US" altLang="zh-CN" b="0" i="0" u="none" strike="noStrike" baseline="0" smtClean="0">
                <a:latin typeface="Times New Roman"/>
              </a:rPr>
              <a:t>/</a:t>
            </a:r>
          </a:p>
          <a:p>
            <a:pPr marR="0" lvl="0" rtl="0"/>
            <a:r>
              <a:rPr lang="en-US" altLang="zh-CN" b="0" i="0" u="none" strike="noStrike" baseline="0" smtClean="0">
                <a:latin typeface="Times New Roman"/>
              </a:rPr>
              <a:t>114</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optval </a:t>
            </a:r>
            <a:r>
              <a:rPr lang="en-US" altLang="zh-CN" b="0" i="0" u="none" strike="noStrike" baseline="0" smtClean="0">
                <a:latin typeface="Times New Roman"/>
              </a:rPr>
              <a:t>= 10;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10s</a:t>
            </a:r>
            <a:r>
              <a:rPr lang="zh-CN" altLang="en-US" b="0" i="0" u="none" strike="noStrike" baseline="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115</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optlen </a:t>
            </a:r>
            <a:r>
              <a:rPr lang="en-US" altLang="zh-CN" b="0" i="0" u="none" strike="noStrike" baseline="0" smtClean="0">
                <a:latin typeface="Times New Roman"/>
              </a:rPr>
              <a:t>= sizeof(optval);</a:t>
            </a:r>
          </a:p>
          <a:p>
            <a:pPr marR="0" lvl="0" rtl="0"/>
            <a:r>
              <a:rPr lang="en-US" altLang="zh-CN" b="0" i="0" u="none" strike="noStrike" baseline="0" smtClean="0">
                <a:latin typeface="Times New Roman"/>
              </a:rPr>
              <a:t>116   </a:t>
            </a:r>
            <a:r>
              <a:rPr lang="en-US" altLang="zh-CN" b="1" i="0" u="none" strike="noStrike" baseline="0" smtClean="0">
                <a:latin typeface="Times New Roman"/>
              </a:rPr>
              <a:t>err </a:t>
            </a:r>
            <a:r>
              <a:rPr lang="en-US" altLang="zh-CN" b="1" i="0" u="none" strike="noStrike" baseline="0" smtClean="0">
                <a:latin typeface="Times New Roman"/>
              </a:rPr>
              <a:t>= setsockopt(sc, IPPROTO_TCP, SO_KEEPALIVE, (char*)&amp;optval, optlen);</a:t>
            </a:r>
          </a:p>
          <a:p>
            <a:pPr marR="0" lvl="0" rtl="0"/>
            <a:r>
              <a:rPr lang="en-US" altLang="zh-CN" b="0" i="0" u="none" strike="noStrike" baseline="0" smtClean="0">
                <a:latin typeface="Times New Roman"/>
              </a:rPr>
              <a:t>117</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设置失败*</a:t>
            </a:r>
            <a:r>
              <a:rPr lang="en-US" altLang="zh-CN" b="0" i="0" u="none" strike="noStrike" baseline="0" smtClean="0">
                <a:latin typeface="Times New Roman"/>
              </a:rPr>
              <a:t>/</a:t>
            </a:r>
          </a:p>
          <a:p>
            <a:pPr marR="0" lvl="0" rtl="0"/>
            <a:r>
              <a:rPr lang="en-US" altLang="zh-CN" b="0" i="0" u="none" strike="noStrike" baseline="0" smtClean="0">
                <a:latin typeface="Times New Roman"/>
              </a:rPr>
              <a:t>118</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if</a:t>
            </a:r>
            <a:r>
              <a:rPr lang="en-US" altLang="zh-CN" b="0" i="0" u="none" strike="noStrike" baseline="0" smtClean="0">
                <a:latin typeface="Times New Roman"/>
              </a:rPr>
              <a:t>( err == -1){</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0" smtClean="0">
                <a:latin typeface="Times New Roman"/>
              </a:rPr>
              <a:t>*失败*</a:t>
            </a:r>
            <a:r>
              <a:rPr lang="en-US" altLang="zh-CN" b="0" i="0" u="none" strike="noStrike" baseline="0" smtClean="0">
                <a:latin typeface="Times New Roman"/>
              </a:rPr>
              <a:t>/</a:t>
            </a:r>
          </a:p>
          <a:p>
            <a:pPr marR="0" lvl="0" rtl="0"/>
            <a:r>
              <a:rPr lang="en-US" altLang="zh-CN" b="0" i="0" u="none" strike="noStrike" baseline="0" smtClean="0">
                <a:latin typeface="Times New Roman"/>
              </a:rPr>
              <a:t>119</a:t>
            </a:r>
            <a:r>
              <a:rPr lang="zh-CN" altLang="en-US" b="0" i="0" u="none" strike="noStrike" baseline="0" smtClean="0">
                <a:latin typeface="Times New Roman"/>
              </a:rPr>
              <a:t>		</a:t>
            </a:r>
            <a:r>
              <a:rPr lang="en-US" altLang="zh-CN" b="0" i="0" u="none" strike="noStrike" baseline="0" smtClean="0">
                <a:latin typeface="Times New Roman"/>
              </a:rPr>
              <a:t>printf</a:t>
            </a:r>
            <a:r>
              <a:rPr lang="en-US" altLang="zh-CN" b="0" i="0" u="none" strike="noStrike" baseline="0" smtClean="0">
                <a:latin typeface="Times New Roman"/>
              </a:rPr>
              <a:t>("</a:t>
            </a:r>
            <a:r>
              <a:rPr lang="zh-CN" altLang="en-US" b="0" i="0" u="none" strike="noStrike" baseline="0" smtClean="0">
                <a:latin typeface="Times New Roman"/>
              </a:rPr>
              <a:t>设置连接探测间隔时间失败</a:t>
            </a:r>
            <a:r>
              <a:rPr lang="en-US" altLang="zh-CN" b="0" i="0" u="none" strike="noStrike" baseline="0" smtClean="0">
                <a:latin typeface="Times New Roman"/>
              </a:rPr>
              <a:t>\n</a:t>
            </a:r>
            <a:r>
              <a:rPr lang="en-US" altLang="zh-CN"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120</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7069257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a:t>
            </a:r>
            <a:r>
              <a:rPr lang="zh-CN" altLang="en-US" b="0" i="0" u="none" strike="noStrike" kern="1800" baseline="0" smtClean="0">
                <a:latin typeface="Times New Roman"/>
                <a:ea typeface="黑体"/>
              </a:rPr>
              <a:t>．禁止</a:t>
            </a:r>
            <a:r>
              <a:rPr lang="en-US" altLang="zh-CN" b="0" i="0" u="none" strike="noStrike" kern="1800" baseline="0" smtClean="0">
                <a:latin typeface="Times New Roman"/>
                <a:ea typeface="黑体"/>
              </a:rPr>
              <a:t>Nagle</a:t>
            </a:r>
            <a:r>
              <a:rPr lang="zh-CN" altLang="en-US" b="0" i="0" u="none" strike="noStrike" kern="1800" baseline="0" smtClean="0">
                <a:latin typeface="Times New Roman"/>
                <a:ea typeface="黑体"/>
              </a:rPr>
              <a:t>算法</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121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*设置禁止</a:t>
            </a:r>
            <a:r>
              <a:rPr lang="en-US" altLang="zh-CN" b="0" i="0" u="none" strike="noStrike" baseline="0" smtClean="0">
                <a:latin typeface="Times New Roman"/>
              </a:rPr>
              <a:t>Nagle</a:t>
            </a:r>
            <a:r>
              <a:rPr lang="zh-CN" altLang="en-US" b="0" i="0" u="none" strike="noStrike" baseline="0" smtClean="0">
                <a:latin typeface="Times New Roman"/>
              </a:rPr>
              <a:t>算法*</a:t>
            </a:r>
            <a:r>
              <a:rPr lang="en-US" altLang="zh-CN" b="0" i="0" u="none" strike="noStrike" baseline="0" smtClean="0">
                <a:latin typeface="Times New Roman"/>
              </a:rPr>
              <a:t>/</a:t>
            </a:r>
          </a:p>
          <a:p>
            <a:pPr marR="0" lvl="0" rtl="0"/>
            <a:r>
              <a:rPr lang="en-US" altLang="zh-CN" b="0" i="0" u="none" strike="noStrike" baseline="0" smtClean="0">
                <a:latin typeface="Times New Roman"/>
              </a:rPr>
              <a:t>122</a:t>
            </a:r>
            <a:r>
              <a:rPr lang="zh-CN" altLang="en-US" b="0" i="0" u="none" strike="noStrike" baseline="0" smtClean="0">
                <a:latin typeface="Times New Roman"/>
              </a:rPr>
              <a:t>		</a:t>
            </a:r>
            <a:r>
              <a:rPr lang="en-US" altLang="zh-CN" b="0" i="0" u="none" strike="noStrike" baseline="0" smtClean="0">
                <a:latin typeface="Times New Roman"/>
              </a:rPr>
              <a:t>optval = 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*禁止*</a:t>
            </a:r>
            <a:r>
              <a:rPr lang="en-US" altLang="zh-CN" b="0" i="0" u="none" strike="noStrike" baseline="0" smtClean="0">
                <a:latin typeface="Times New Roman"/>
              </a:rPr>
              <a:t>/</a:t>
            </a:r>
          </a:p>
          <a:p>
            <a:pPr marR="0" lvl="0" rtl="0"/>
            <a:r>
              <a:rPr lang="en-US" altLang="zh-CN" b="0" i="0" u="none" strike="noStrike" baseline="0" smtClean="0">
                <a:latin typeface="Times New Roman"/>
              </a:rPr>
              <a:t>123</a:t>
            </a:r>
            <a:r>
              <a:rPr lang="zh-CN" altLang="en-US" b="0" i="0" u="none" strike="noStrike" baseline="0" smtClean="0">
                <a:latin typeface="Times New Roman"/>
              </a:rPr>
              <a:t>		</a:t>
            </a:r>
            <a:r>
              <a:rPr lang="en-US" altLang="zh-CN" b="0" i="0" u="none" strike="noStrike" baseline="0" smtClean="0">
                <a:latin typeface="Times New Roman"/>
              </a:rPr>
              <a:t>optlen = sizeof(optval);</a:t>
            </a:r>
          </a:p>
          <a:p>
            <a:pPr marR="0" lvl="0" rtl="0"/>
            <a:r>
              <a:rPr lang="en-US" altLang="zh-CN" b="0" i="0" u="none" strike="noStrike" baseline="0" smtClean="0">
                <a:latin typeface="Times New Roman"/>
              </a:rPr>
              <a:t>124</a:t>
            </a:r>
            <a:r>
              <a:rPr lang="zh-CN" altLang="en-US" b="0" i="0" u="none" strike="noStrike" baseline="0" smtClean="0">
                <a:latin typeface="Times New Roman"/>
              </a:rPr>
              <a:t>		</a:t>
            </a:r>
            <a:r>
              <a:rPr lang="en-US" altLang="zh-CN" b="1" i="0" u="none" strike="noStrike" baseline="0" smtClean="0">
                <a:latin typeface="Times New Roman"/>
              </a:rPr>
              <a:t>err = setsockopt(sc, IPPROTO_TCP, TCP_NODELAY, (char*)&amp;optval, optlen);</a:t>
            </a:r>
          </a:p>
          <a:p>
            <a:pPr marR="0" lvl="0" rtl="0"/>
            <a:r>
              <a:rPr lang="en-US" altLang="zh-CN" b="0" i="0" u="none" strike="noStrike" baseline="0" smtClean="0">
                <a:latin typeface="Times New Roman"/>
              </a:rPr>
              <a:t>125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设置失败*</a:t>
            </a:r>
            <a:r>
              <a:rPr lang="en-US" altLang="zh-CN" b="0" i="0" u="none" strike="noStrike" baseline="0" smtClean="0">
                <a:latin typeface="Times New Roman"/>
              </a:rPr>
              <a:t>/</a:t>
            </a:r>
          </a:p>
          <a:p>
            <a:pPr marR="0" lvl="0" rtl="0"/>
            <a:r>
              <a:rPr lang="en-US" altLang="zh-CN" b="0" i="0" u="none" strike="noStrike" baseline="0" smtClean="0">
                <a:latin typeface="Times New Roman"/>
              </a:rPr>
              <a:t>126</a:t>
            </a:r>
            <a:r>
              <a:rPr lang="zh-CN" altLang="en-US" b="0" i="0" u="none" strike="noStrike" baseline="0" smtClean="0">
                <a:latin typeface="Times New Roman"/>
              </a:rPr>
              <a:t>		</a:t>
            </a:r>
            <a:r>
              <a:rPr lang="en-US" altLang="zh-CN" b="0" i="0" u="none" strike="noStrike" baseline="0" smtClean="0">
                <a:latin typeface="Times New Roman"/>
              </a:rPr>
              <a:t>if( err == -1){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*失败*</a:t>
            </a:r>
            <a:r>
              <a:rPr lang="en-US" altLang="zh-CN" b="0" i="0" u="none" strike="noStrike" baseline="0" smtClean="0">
                <a:latin typeface="Times New Roman"/>
              </a:rPr>
              <a:t>/</a:t>
            </a:r>
          </a:p>
          <a:p>
            <a:pPr marR="0" lvl="0" rtl="0"/>
            <a:r>
              <a:rPr lang="en-US" altLang="zh-CN" b="0" i="0" u="none" strike="noStrike" baseline="0" smtClean="0">
                <a:latin typeface="Times New Roman"/>
              </a:rPr>
              <a:t>127</a:t>
            </a:r>
            <a:r>
              <a:rPr lang="zh-CN" altLang="en-US" b="0" i="0" u="none" strike="noStrike" baseline="0" smtClean="0">
                <a:latin typeface="Times New Roman"/>
              </a:rPr>
              <a:t>			</a:t>
            </a:r>
            <a:r>
              <a:rPr lang="en-US" altLang="zh-CN" b="0" i="0" u="none" strike="noStrike" baseline="0" smtClean="0">
                <a:latin typeface="Times New Roman"/>
              </a:rPr>
              <a:t>printf("</a:t>
            </a:r>
            <a:r>
              <a:rPr lang="zh-CN" altLang="en-US" b="0" i="0" u="none" strike="noStrike" baseline="0" smtClean="0">
                <a:latin typeface="Times New Roman"/>
              </a:rPr>
              <a:t>禁止</a:t>
            </a:r>
            <a:r>
              <a:rPr lang="en-US" altLang="zh-CN" b="0" i="0" u="none" strike="noStrike" baseline="0" smtClean="0">
                <a:latin typeface="Times New Roman"/>
              </a:rPr>
              <a:t>Nagle</a:t>
            </a:r>
            <a:r>
              <a:rPr lang="zh-CN" altLang="en-US" b="0" i="0" u="none" strike="noStrike" baseline="0" smtClean="0">
                <a:latin typeface="Times New Roman"/>
              </a:rPr>
              <a:t>算法失败</a:t>
            </a:r>
            <a:r>
              <a:rPr lang="en-US" altLang="zh-CN" b="0" i="0" u="none" strike="noStrike" baseline="0" smtClean="0">
                <a:latin typeface="Times New Roman"/>
              </a:rPr>
              <a:t>\n");</a:t>
            </a:r>
            <a:r>
              <a:rPr lang="zh-CN" altLang="en-US" b="0" i="0" u="none" strike="noStrike" baseline="0" smtClean="0">
                <a:latin typeface="Times New Roman"/>
              </a:rPr>
              <a:t>	</a:t>
            </a:r>
          </a:p>
          <a:p>
            <a:pPr marR="0" lvl="0" rtl="0"/>
            <a:r>
              <a:rPr lang="en-US" altLang="zh-CN" b="0" i="0" u="none" strike="noStrike" baseline="0" smtClean="0">
                <a:latin typeface="Times New Roman"/>
              </a:rPr>
              <a:t>128</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40762759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a:t>
            </a:r>
            <a:r>
              <a:rPr lang="zh-CN" altLang="en-US" b="0" i="0" u="none" strike="noStrike" kern="1800" baseline="0" smtClean="0">
                <a:latin typeface="Times New Roman"/>
                <a:ea typeface="黑体"/>
              </a:rPr>
              <a:t>．设置</a:t>
            </a:r>
            <a:r>
              <a:rPr lang="en-US" altLang="zh-CN" b="0" i="0" u="none" strike="noStrike" kern="1800" baseline="0" smtClean="0">
                <a:latin typeface="Times New Roman"/>
                <a:ea typeface="黑体"/>
              </a:rPr>
              <a:t>linger</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92500" lnSpcReduction="10000"/>
          </a:bodyPr>
          <a:lstStyle/>
          <a:p>
            <a:pPr marR="0" lvl="0" rtl="0"/>
            <a:r>
              <a:rPr lang="en-US" altLang="zh-CN" b="0" i="0" u="none" strike="noStrike" baseline="0" smtClean="0">
                <a:latin typeface="Times New Roman"/>
              </a:rPr>
              <a:t>129</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*设置连接延迟关闭为立即关闭*</a:t>
            </a:r>
            <a:r>
              <a:rPr lang="en-US" altLang="zh-CN" b="0" i="0" u="none" strike="noStrike" baseline="0" smtClean="0">
                <a:latin typeface="Times New Roman"/>
              </a:rPr>
              <a:t>/</a:t>
            </a:r>
          </a:p>
          <a:p>
            <a:pPr marR="0" lvl="0" rtl="0"/>
            <a:r>
              <a:rPr lang="en-US" altLang="zh-CN" b="0" i="0" u="none" strike="noStrike" baseline="0" smtClean="0">
                <a:latin typeface="Times New Roman"/>
              </a:rPr>
              <a:t>130</a:t>
            </a:r>
            <a:r>
              <a:rPr lang="zh-CN" altLang="en-US" b="0" i="0" u="none" strike="noStrike" baseline="0" smtClean="0">
                <a:latin typeface="Times New Roman"/>
              </a:rPr>
              <a:t>		</a:t>
            </a:r>
            <a:r>
              <a:rPr lang="en-US" altLang="zh-CN" b="0" i="0" u="none" strike="noStrike" baseline="0" smtClean="0">
                <a:latin typeface="Times New Roman"/>
              </a:rPr>
              <a:t>struct linger linger;</a:t>
            </a:r>
          </a:p>
          <a:p>
            <a:pPr marR="0" lvl="0" rtl="0"/>
            <a:r>
              <a:rPr lang="en-US" altLang="zh-CN" b="0" i="0" u="none" strike="noStrike" baseline="0" smtClean="0">
                <a:latin typeface="Times New Roman"/>
              </a:rPr>
              <a:t>131</a:t>
            </a:r>
            <a:r>
              <a:rPr lang="zh-CN" altLang="en-US" b="0" i="0" u="none" strike="noStrike" baseline="0" smtClean="0">
                <a:latin typeface="Times New Roman"/>
              </a:rPr>
              <a:t>		</a:t>
            </a:r>
            <a:r>
              <a:rPr lang="en-US" altLang="zh-CN" b="0" i="0" u="none" strike="noStrike" baseline="0" smtClean="0">
                <a:latin typeface="Times New Roman"/>
              </a:rPr>
              <a:t>linger.l_onoff = 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*延迟关闭生效*</a:t>
            </a:r>
            <a:r>
              <a:rPr lang="en-US" altLang="zh-CN" b="0" i="0" u="none" strike="noStrike" baseline="0" smtClean="0">
                <a:latin typeface="Times New Roman"/>
              </a:rPr>
              <a:t>/</a:t>
            </a:r>
          </a:p>
          <a:p>
            <a:pPr marR="0" lvl="0" rtl="0"/>
            <a:r>
              <a:rPr lang="en-US" altLang="zh-CN" b="0" i="0" u="none" strike="noStrike" baseline="0" smtClean="0">
                <a:latin typeface="Times New Roman"/>
              </a:rPr>
              <a:t>132</a:t>
            </a:r>
            <a:r>
              <a:rPr lang="zh-CN" altLang="en-US" b="0" i="0" u="none" strike="noStrike" baseline="0" smtClean="0">
                <a:latin typeface="Times New Roman"/>
              </a:rPr>
              <a:t>		</a:t>
            </a:r>
            <a:r>
              <a:rPr lang="en-US" altLang="zh-CN" b="0" i="0" u="none" strike="noStrike" baseline="0" smtClean="0">
                <a:latin typeface="Times New Roman"/>
              </a:rPr>
              <a:t>linger.l_linger = 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*立即关闭*</a:t>
            </a:r>
            <a:r>
              <a:rPr lang="en-US" altLang="zh-CN" b="0" i="0" u="none" strike="noStrike" baseline="0" smtClean="0">
                <a:latin typeface="Times New Roman"/>
              </a:rPr>
              <a:t>/</a:t>
            </a:r>
          </a:p>
          <a:p>
            <a:pPr marR="0" lvl="0" rtl="0"/>
            <a:r>
              <a:rPr lang="en-US" altLang="zh-CN" b="0" i="0" u="none" strike="noStrike" baseline="0" smtClean="0">
                <a:latin typeface="Times New Roman"/>
              </a:rPr>
              <a:t>133</a:t>
            </a:r>
            <a:r>
              <a:rPr lang="zh-CN" altLang="en-US" b="0" i="0" u="none" strike="noStrike" baseline="0" smtClean="0">
                <a:latin typeface="Times New Roman"/>
              </a:rPr>
              <a:t>		</a:t>
            </a:r>
            <a:r>
              <a:rPr lang="en-US" altLang="zh-CN" b="0" i="0" u="none" strike="noStrike" baseline="0" smtClean="0">
                <a:latin typeface="Times New Roman"/>
              </a:rPr>
              <a:t>optlen = sizeof(linger);</a:t>
            </a:r>
          </a:p>
          <a:p>
            <a:pPr marR="0" lvl="0" rtl="0"/>
            <a:r>
              <a:rPr lang="en-US" altLang="zh-CN" b="0" i="0" u="none" strike="noStrike" baseline="0" smtClean="0">
                <a:latin typeface="Times New Roman"/>
              </a:rPr>
              <a:t>134</a:t>
            </a:r>
            <a:r>
              <a:rPr lang="zh-CN" altLang="en-US" b="0" i="0" u="none" strike="noStrike" baseline="0" smtClean="0">
                <a:latin typeface="Times New Roman"/>
              </a:rPr>
              <a:t>		</a:t>
            </a:r>
            <a:r>
              <a:rPr lang="en-US" altLang="zh-CN" b="1" i="0" u="none" strike="noStrike" baseline="0" smtClean="0">
                <a:latin typeface="Times New Roman"/>
              </a:rPr>
              <a:t>err = setsockopt(sc, SOL_SOCKET, SO_LINGER, (char*)&amp;linger, optlen);</a:t>
            </a:r>
          </a:p>
          <a:p>
            <a:pPr marR="0" lvl="0" rtl="0"/>
            <a:r>
              <a:rPr lang="en-US" altLang="zh-CN" b="0" i="0" u="none" strike="noStrike" baseline="0" smtClean="0">
                <a:latin typeface="Times New Roman"/>
              </a:rPr>
              <a:t>135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设置失败*</a:t>
            </a:r>
            <a:r>
              <a:rPr lang="en-US" altLang="zh-CN" b="0" i="0" u="none" strike="noStrike" baseline="0" smtClean="0">
                <a:latin typeface="Times New Roman"/>
              </a:rPr>
              <a:t>/</a:t>
            </a:r>
          </a:p>
          <a:p>
            <a:pPr marR="0" lvl="0" rtl="0"/>
            <a:r>
              <a:rPr lang="en-US" altLang="zh-CN" b="0" i="0" u="none" strike="noStrike" baseline="0" smtClean="0">
                <a:latin typeface="Times New Roman"/>
              </a:rPr>
              <a:t>136</a:t>
            </a:r>
            <a:r>
              <a:rPr lang="zh-CN" altLang="en-US" b="0" i="0" u="none" strike="noStrike" baseline="0" smtClean="0">
                <a:latin typeface="Times New Roman"/>
              </a:rPr>
              <a:t>		</a:t>
            </a:r>
            <a:r>
              <a:rPr lang="en-US" altLang="zh-CN" b="0" i="0" u="none" strike="noStrike" baseline="0" smtClean="0">
                <a:latin typeface="Times New Roman"/>
              </a:rPr>
              <a:t>if( err == -1){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*失败*</a:t>
            </a:r>
            <a:r>
              <a:rPr lang="en-US" altLang="zh-CN" b="0" i="0" u="none" strike="noStrike" baseline="0" smtClean="0">
                <a:latin typeface="Times New Roman"/>
              </a:rPr>
              <a:t>/</a:t>
            </a:r>
          </a:p>
          <a:p>
            <a:pPr marR="0" lvl="0" rtl="0"/>
            <a:r>
              <a:rPr lang="en-US" altLang="zh-CN" b="0" i="0" u="none" strike="noStrike" baseline="0" smtClean="0">
                <a:latin typeface="Times New Roman"/>
              </a:rPr>
              <a:t>137</a:t>
            </a:r>
            <a:r>
              <a:rPr lang="zh-CN" altLang="en-US" b="0" i="0" u="none" strike="noStrike" baseline="0" smtClean="0">
                <a:latin typeface="Times New Roman"/>
              </a:rPr>
              <a:t>			</a:t>
            </a:r>
            <a:r>
              <a:rPr lang="en-US" altLang="zh-CN" b="0" i="0" u="none" strike="noStrike" baseline="0" smtClean="0">
                <a:latin typeface="Times New Roman"/>
              </a:rPr>
              <a:t>printf("</a:t>
            </a:r>
            <a:r>
              <a:rPr lang="zh-CN" altLang="en-US" b="0" i="0" u="none" strike="noStrike" baseline="0" smtClean="0">
                <a:latin typeface="Times New Roman"/>
              </a:rPr>
              <a:t>设置立即关闭失败</a:t>
            </a:r>
            <a:r>
              <a:rPr lang="en-US" altLang="zh-CN" b="0" i="0" u="none" strike="noStrike" baseline="0" smtClean="0">
                <a:latin typeface="Times New Roman"/>
              </a:rPr>
              <a:t>\n");</a:t>
            </a:r>
            <a:r>
              <a:rPr lang="zh-CN" altLang="en-US" b="0" i="0" u="none" strike="noStrike" baseline="0" smtClean="0">
                <a:latin typeface="Times New Roman"/>
              </a:rPr>
              <a:t>	</a:t>
            </a:r>
          </a:p>
          <a:p>
            <a:pPr marR="0" lvl="0" rtl="0"/>
            <a:r>
              <a:rPr lang="en-US" altLang="zh-CN" b="0" i="0" u="none" strike="noStrike" baseline="0" smtClean="0">
                <a:latin typeface="Times New Roman"/>
              </a:rPr>
              <a:t>138</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991212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14</a:t>
            </a:r>
            <a:r>
              <a:rPr lang="zh-CN" altLang="en-US" b="0" i="0" u="none" strike="noStrike" kern="1800" baseline="0" smtClean="0">
                <a:latin typeface="Times New Roman"/>
                <a:ea typeface="黑体"/>
              </a:rPr>
              <a:t>．输出客户端的信息</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139</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*打印客户端</a:t>
            </a:r>
            <a:r>
              <a:rPr lang="en-US" altLang="zh-CN" b="0" i="0" u="none" strike="noStrike" baseline="0" smtClean="0">
                <a:latin typeface="Times New Roman"/>
              </a:rPr>
              <a:t>IP</a:t>
            </a:r>
            <a:r>
              <a:rPr lang="zh-CN" altLang="en-US" b="0" i="0" u="none" strike="noStrike" baseline="0" smtClean="0">
                <a:latin typeface="Times New Roman"/>
              </a:rPr>
              <a:t>地址信息*</a:t>
            </a:r>
            <a:r>
              <a:rPr lang="en-US" altLang="zh-CN" b="0" i="0" u="none" strike="noStrike" baseline="0" smtClean="0">
                <a:latin typeface="Times New Roman"/>
              </a:rPr>
              <a:t>/</a:t>
            </a:r>
          </a:p>
          <a:p>
            <a:pPr marR="0" lvl="0" rtl="0"/>
            <a:r>
              <a:rPr lang="en-US" altLang="zh-CN" b="0" i="0" u="none" strike="noStrike" baseline="0" smtClean="0">
                <a:latin typeface="Times New Roman"/>
              </a:rPr>
              <a:t>140</a:t>
            </a:r>
            <a:r>
              <a:rPr lang="zh-CN" altLang="en-US" b="0" i="0" u="none" strike="noStrike" baseline="0" smtClean="0">
                <a:latin typeface="Times New Roman"/>
              </a:rPr>
              <a:t>		</a:t>
            </a:r>
            <a:r>
              <a:rPr lang="en-US" altLang="zh-CN" b="1" i="0" u="none" strike="noStrike" baseline="0" smtClean="0">
                <a:latin typeface="Times New Roman"/>
              </a:rPr>
              <a:t>printf("</a:t>
            </a:r>
            <a:r>
              <a:rPr lang="zh-CN" altLang="en-US" b="1" i="0" u="none" strike="noStrike" baseline="0" smtClean="0">
                <a:latin typeface="Times New Roman"/>
              </a:rPr>
              <a:t>接到一个来自</a:t>
            </a:r>
            <a:r>
              <a:rPr lang="en-US" altLang="zh-CN" b="1" i="0" u="none" strike="noStrike" baseline="0" smtClean="0">
                <a:latin typeface="Times New Roman"/>
              </a:rPr>
              <a:t>%s</a:t>
            </a:r>
            <a:r>
              <a:rPr lang="zh-CN" altLang="en-US" b="1" i="0" u="none" strike="noStrike" baseline="0" smtClean="0">
                <a:latin typeface="Times New Roman"/>
              </a:rPr>
              <a:t>的连接</a:t>
            </a:r>
            <a:r>
              <a:rPr lang="en-US" altLang="zh-CN" b="1" i="0" u="none" strike="noStrike" baseline="0" smtClean="0">
                <a:latin typeface="Times New Roman"/>
              </a:rPr>
              <a:t>\n",inet_ntoa(client_addr.sin_addr));</a:t>
            </a:r>
            <a:r>
              <a:rPr lang="zh-CN" altLang="en-US" b="0" i="0" u="none" strike="noStrike" baseline="0" smtClean="0">
                <a:latin typeface="Times New Roman"/>
              </a:rPr>
              <a:t> </a:t>
            </a:r>
          </a:p>
          <a:p>
            <a:pPr marR="0" lvl="0" rtl="0"/>
            <a:r>
              <a:rPr lang="en-US" altLang="zh-CN" b="0" i="0" u="none" strike="noStrike" baseline="0" smtClean="0">
                <a:latin typeface="Times New Roman"/>
              </a:rPr>
              <a:t>141</a:t>
            </a:r>
            <a:r>
              <a:rPr lang="zh-CN" altLang="en-US" b="0" i="0" u="none" strike="noStrike" baseline="0" smtClean="0">
                <a:latin typeface="Times New Roman"/>
              </a:rPr>
              <a:t>		</a:t>
            </a:r>
            <a:r>
              <a:rPr lang="en-US" altLang="zh-CN" b="0" i="0" u="none" strike="noStrike" baseline="0" smtClean="0">
                <a:latin typeface="Times New Roman"/>
              </a:rPr>
              <a:t>err = send(sc,"</a:t>
            </a:r>
            <a:r>
              <a:rPr lang="zh-CN" altLang="en-US" b="0" i="0" u="none" strike="noStrike" baseline="0" smtClean="0">
                <a:latin typeface="Times New Roman"/>
              </a:rPr>
              <a:t>连接成功</a:t>
            </a:r>
            <a:r>
              <a:rPr lang="en-US" altLang="zh-CN" b="0" i="0" u="none" strike="noStrike" baseline="0" smtClean="0">
                <a:latin typeface="Times New Roman"/>
              </a:rPr>
              <a:t>!\n",10,0);</a:t>
            </a:r>
          </a:p>
          <a:p>
            <a:pPr marR="0" lvl="0" rtl="0"/>
            <a:r>
              <a:rPr lang="en-US" altLang="zh-CN" b="0" i="0" u="none" strike="noStrike" baseline="0" smtClean="0">
                <a:latin typeface="Times New Roman"/>
              </a:rPr>
              <a:t>142</a:t>
            </a:r>
            <a:r>
              <a:rPr lang="zh-CN" altLang="en-US" b="0" i="0" u="none" strike="noStrike" baseline="0" smtClean="0">
                <a:latin typeface="Times New Roman"/>
              </a:rPr>
              <a:t>		</a:t>
            </a:r>
            <a:r>
              <a:rPr lang="en-US" altLang="zh-CN" b="0" i="0" u="none" strike="noStrike" baseline="0" smtClean="0">
                <a:latin typeface="Times New Roman"/>
              </a:rPr>
              <a:t>if(err == -1){</a:t>
            </a:r>
          </a:p>
          <a:p>
            <a:pPr marR="0" lvl="0" rtl="0"/>
            <a:r>
              <a:rPr lang="en-US" altLang="zh-CN" b="0" i="0" u="none" strike="noStrike" baseline="0" smtClean="0">
                <a:latin typeface="Times New Roman"/>
              </a:rPr>
              <a:t>143</a:t>
            </a:r>
            <a:r>
              <a:rPr lang="zh-CN" altLang="en-US" b="0" i="0" u="none" strike="noStrike" baseline="0" smtClean="0">
                <a:latin typeface="Times New Roman"/>
              </a:rPr>
              <a:t>			</a:t>
            </a:r>
            <a:r>
              <a:rPr lang="en-US" altLang="zh-CN" b="0" i="0" u="none" strike="noStrike" baseline="0" smtClean="0">
                <a:latin typeface="Times New Roman"/>
              </a:rPr>
              <a:t>printf("</a:t>
            </a:r>
            <a:r>
              <a:rPr lang="zh-CN" altLang="en-US" b="0" i="0" u="none" strike="noStrike" baseline="0" smtClean="0">
                <a:latin typeface="Times New Roman"/>
              </a:rPr>
              <a:t>发送通知信息失败</a:t>
            </a:r>
            <a:r>
              <a:rPr lang="en-US" altLang="zh-CN" b="0" i="0" u="none" strike="noStrike" baseline="0" smtClean="0">
                <a:latin typeface="Times New Roman"/>
              </a:rPr>
              <a:t>!\n"); </a:t>
            </a:r>
          </a:p>
          <a:p>
            <a:pPr marR="0" lvl="0" rtl="0"/>
            <a:r>
              <a:rPr lang="en-US" altLang="zh-CN" b="0" i="0" u="none" strike="noStrike" baseline="0" smtClean="0">
                <a:latin typeface="Times New Roman"/>
              </a:rPr>
              <a:t>144</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899141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15</a:t>
            </a:r>
            <a:r>
              <a:rPr lang="zh-CN" altLang="en-US" b="0" i="0" u="none" strike="noStrike" kern="1800" baseline="0" smtClean="0">
                <a:latin typeface="Times New Roman"/>
                <a:ea typeface="黑体"/>
              </a:rPr>
              <a:t>．关闭客户端</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145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*关闭客户端连接*</a:t>
            </a:r>
            <a:r>
              <a:rPr lang="en-US" altLang="zh-CN" b="0" i="0" u="none" strike="noStrike" baseline="0" smtClean="0">
                <a:latin typeface="Times New Roman"/>
              </a:rPr>
              <a:t>/</a:t>
            </a:r>
          </a:p>
          <a:p>
            <a:pPr marR="0" lvl="0" rtl="0"/>
            <a:r>
              <a:rPr lang="en-US" altLang="zh-CN" b="0" i="0" u="none" strike="noStrike" baseline="0" smtClean="0">
                <a:latin typeface="Times New Roman"/>
              </a:rPr>
              <a:t>146</a:t>
            </a:r>
            <a:r>
              <a:rPr lang="zh-CN" altLang="en-US" b="0" i="0" u="none" strike="noStrike" baseline="0" smtClean="0">
                <a:latin typeface="Times New Roman"/>
              </a:rPr>
              <a:t>			</a:t>
            </a:r>
            <a:r>
              <a:rPr lang="en-US" altLang="zh-CN" b="1" i="0" u="none" strike="noStrike" baseline="0" smtClean="0">
                <a:latin typeface="Times New Roman"/>
              </a:rPr>
              <a:t>close(sc);</a:t>
            </a:r>
          </a:p>
          <a:p>
            <a:pPr marR="0" lvl="0" rtl="0"/>
            <a:r>
              <a:rPr lang="en-US" altLang="zh-CN" b="0" i="0" u="none" strike="noStrike" baseline="0" smtClean="0">
                <a:latin typeface="Times New Roman"/>
              </a:rPr>
              <a:t>147</a:t>
            </a:r>
            <a:r>
              <a:rPr lang="zh-CN" altLang="en-US" b="0" i="0" u="none" strike="noStrike" baseline="0" smtClean="0">
                <a:latin typeface="Times New Roman"/>
              </a:rPr>
              <a:t>			</a:t>
            </a:r>
          </a:p>
          <a:p>
            <a:pPr marR="0" lvl="0" rtl="0"/>
            <a:r>
              <a:rPr lang="en-US" altLang="zh-CN" b="0" i="0" u="none" strike="noStrike" baseline="0" smtClean="0">
                <a:latin typeface="Times New Roman"/>
              </a:rPr>
              <a:t>148</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5949106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16</a:t>
            </a:r>
            <a:r>
              <a:rPr lang="zh-CN" altLang="en-US" b="0" i="0" u="none" strike="noStrike" kern="1800" baseline="0" smtClean="0">
                <a:latin typeface="Times New Roman"/>
                <a:ea typeface="黑体"/>
              </a:rPr>
              <a:t>．关闭服务器端</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149</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*关闭服务器端*</a:t>
            </a:r>
            <a:r>
              <a:rPr lang="en-US" altLang="zh-CN" b="0" i="0" u="none" strike="noStrike" baseline="0" smtClean="0">
                <a:latin typeface="Times New Roman"/>
              </a:rPr>
              <a:t>/</a:t>
            </a:r>
          </a:p>
          <a:p>
            <a:pPr marR="0" lvl="0" rtl="0"/>
            <a:r>
              <a:rPr lang="en-US" altLang="zh-CN" b="0" i="0" u="none" strike="noStrike" baseline="0" smtClean="0">
                <a:latin typeface="Times New Roman"/>
              </a:rPr>
              <a:t>150</a:t>
            </a:r>
            <a:r>
              <a:rPr lang="zh-CN" altLang="en-US" b="0" i="0" u="none" strike="noStrike" baseline="0" smtClean="0">
                <a:latin typeface="Times New Roman"/>
              </a:rPr>
              <a:t>		</a:t>
            </a:r>
            <a:r>
              <a:rPr lang="en-US" altLang="zh-CN" b="1" i="0" u="none" strike="noStrike" baseline="0" smtClean="0">
                <a:latin typeface="Times New Roman"/>
              </a:rPr>
              <a:t>close(s);</a:t>
            </a:r>
            <a:r>
              <a:rPr lang="zh-CN" altLang="en-US" b="0" i="0" u="none" strike="noStrike" baseline="0" smtClean="0">
                <a:latin typeface="Times New Roman"/>
              </a:rPr>
              <a:t> </a:t>
            </a:r>
          </a:p>
          <a:p>
            <a:pPr marR="0" lvl="0" rtl="0"/>
            <a:r>
              <a:rPr lang="en-US" altLang="zh-CN" b="0" i="0" u="none" strike="noStrike" baseline="0" smtClean="0">
                <a:latin typeface="Times New Roman"/>
              </a:rPr>
              <a:t>151</a:t>
            </a:r>
            <a:r>
              <a:rPr lang="zh-CN" altLang="en-US" b="0" i="0" u="none" strike="noStrike" baseline="0" smtClean="0">
                <a:latin typeface="Times New Roman"/>
              </a:rPr>
              <a:t>			</a:t>
            </a:r>
          </a:p>
          <a:p>
            <a:pPr marR="0" lvl="0" rtl="0"/>
            <a:r>
              <a:rPr lang="en-US" altLang="zh-CN" b="0" i="0" u="none" strike="noStrike" baseline="0" smtClean="0">
                <a:latin typeface="Times New Roman"/>
              </a:rPr>
              <a:t>152</a:t>
            </a:r>
            <a:r>
              <a:rPr lang="zh-CN" altLang="en-US" b="0" i="0" u="none" strike="noStrike" baseline="0" smtClean="0">
                <a:latin typeface="Times New Roman"/>
              </a:rPr>
              <a:t>		</a:t>
            </a:r>
            <a:r>
              <a:rPr lang="en-US" altLang="zh-CN" b="0" i="0" u="none" strike="noStrike" baseline="0" smtClean="0">
                <a:latin typeface="Times New Roman"/>
              </a:rPr>
              <a:t>return 0; </a:t>
            </a:r>
          </a:p>
          <a:p>
            <a:pPr marR="0" lvl="0" rtl="0"/>
            <a:r>
              <a:rPr lang="en-US" altLang="zh-CN" b="0" i="0" u="none" strike="noStrike" baseline="0" smtClean="0">
                <a:latin typeface="Times New Roman"/>
              </a:rPr>
              <a:t>153</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94352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．数据类型的定义</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15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*数值类型*</a:t>
            </a:r>
            <a:r>
              <a:rPr lang="en-US" altLang="zh-CN" b="0" i="0" u="none" strike="noStrike" baseline="0" smtClean="0">
                <a:latin typeface="Times New Roman"/>
              </a:rPr>
              <a:t>/</a:t>
            </a:r>
          </a:p>
          <a:p>
            <a:pPr marR="0" lvl="0" rtl="0"/>
            <a:r>
              <a:rPr lang="en-US" altLang="zh-CN" b="0" i="0" u="none" strike="noStrike" baseline="0" smtClean="0">
                <a:latin typeface="Times New Roman"/>
              </a:rPr>
              <a:t>16</a:t>
            </a:r>
            <a:r>
              <a:rPr lang="zh-CN" altLang="en-US" b="0" i="0" u="none" strike="noStrike" baseline="0" smtClean="0">
                <a:latin typeface="Times New Roman"/>
              </a:rPr>
              <a:t>	</a:t>
            </a:r>
            <a:r>
              <a:rPr lang="en-US" altLang="zh-CN" b="0" i="0" u="none" strike="noStrike" baseline="0" smtClean="0">
                <a:latin typeface="Times New Roman"/>
              </a:rPr>
              <a:t>typedef enum valtype{</a:t>
            </a:r>
          </a:p>
          <a:p>
            <a:pPr marR="0" lvl="0" rtl="0"/>
            <a:r>
              <a:rPr lang="en-US" altLang="zh-CN" b="0" i="0" u="none" strike="noStrike" baseline="0" smtClean="0">
                <a:latin typeface="Times New Roman"/>
              </a:rPr>
              <a:t>17</a:t>
            </a:r>
            <a:r>
              <a:rPr lang="zh-CN" altLang="en-US" b="0" i="0" u="none" strike="noStrike" baseline="0" smtClean="0">
                <a:latin typeface="Times New Roman"/>
              </a:rPr>
              <a:t>		</a:t>
            </a:r>
            <a:r>
              <a:rPr lang="en-US" altLang="zh-CN" b="0" i="0" u="none" strike="noStrike" baseline="0" smtClean="0">
                <a:latin typeface="Times New Roman"/>
              </a:rPr>
              <a:t>VALINT,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int</a:t>
            </a:r>
            <a:r>
              <a:rPr lang="zh-CN" altLang="en-US" b="0" i="0" u="none" strike="noStrike" baseline="0" smtClean="0">
                <a:latin typeface="Times New Roman"/>
              </a:rPr>
              <a:t>类型*</a:t>
            </a:r>
            <a:r>
              <a:rPr lang="en-US" altLang="zh-CN" b="0" i="0" u="none" strike="noStrike" baseline="0" smtClean="0">
                <a:latin typeface="Times New Roman"/>
              </a:rPr>
              <a:t>/</a:t>
            </a:r>
          </a:p>
          <a:p>
            <a:pPr marR="0" lvl="0" rtl="0"/>
            <a:r>
              <a:rPr lang="en-US" altLang="zh-CN" b="0" i="0" u="none" strike="noStrike" baseline="0" smtClean="0">
                <a:latin typeface="Times New Roman"/>
              </a:rPr>
              <a:t>18</a:t>
            </a:r>
            <a:r>
              <a:rPr lang="zh-CN" altLang="en-US" b="0" i="0" u="none" strike="noStrike" baseline="0" smtClean="0">
                <a:latin typeface="Times New Roman"/>
              </a:rPr>
              <a:t>		</a:t>
            </a:r>
            <a:r>
              <a:rPr lang="en-US" altLang="zh-CN" b="0" i="0" u="none" strike="noStrike" baseline="0" smtClean="0">
                <a:latin typeface="Times New Roman"/>
              </a:rPr>
              <a:t>VALLINGER</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struct linger</a:t>
            </a:r>
            <a:r>
              <a:rPr lang="zh-CN" altLang="en-US" b="0" i="0" u="none" strike="noStrike" baseline="0" smtClean="0">
                <a:latin typeface="Times New Roman"/>
              </a:rPr>
              <a:t>类型*</a:t>
            </a:r>
            <a:r>
              <a:rPr lang="en-US" altLang="zh-CN" b="0" i="0" u="none" strike="noStrike" baseline="0" smtClean="0">
                <a:latin typeface="Times New Roman"/>
              </a:rPr>
              <a:t>/</a:t>
            </a:r>
          </a:p>
          <a:p>
            <a:pPr marR="0" lvl="0" rtl="0"/>
            <a:r>
              <a:rPr lang="en-US" altLang="zh-CN" b="0" i="0" u="none" strike="noStrike" baseline="0" smtClean="0">
                <a:latin typeface="Times New Roman"/>
              </a:rPr>
              <a:t>19</a:t>
            </a:r>
            <a:r>
              <a:rPr lang="zh-CN" altLang="en-US" b="0" i="0" u="none" strike="noStrike" baseline="0" smtClean="0">
                <a:latin typeface="Times New Roman"/>
              </a:rPr>
              <a:t>		</a:t>
            </a:r>
            <a:r>
              <a:rPr lang="en-US" altLang="zh-CN" b="0" i="0" u="none" strike="noStrike" baseline="0" smtClean="0">
                <a:latin typeface="Times New Roman"/>
              </a:rPr>
              <a:t>VALTIMEVAL,</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struct timeval</a:t>
            </a:r>
            <a:r>
              <a:rPr lang="zh-CN" altLang="en-US" b="0" i="0" u="none" strike="noStrike" baseline="0" smtClean="0">
                <a:latin typeface="Times New Roman"/>
              </a:rPr>
              <a:t>类型*</a:t>
            </a:r>
            <a:r>
              <a:rPr lang="en-US" altLang="zh-CN" b="0" i="0" u="none" strike="noStrike" baseline="0" smtClean="0">
                <a:latin typeface="Times New Roman"/>
              </a:rPr>
              <a:t>/</a:t>
            </a:r>
          </a:p>
          <a:p>
            <a:pPr marR="0" lvl="0" rtl="0"/>
            <a:r>
              <a:rPr lang="en-US" altLang="zh-CN" b="0" i="0" u="none" strike="noStrike" baseline="0" smtClean="0">
                <a:latin typeface="Times New Roman"/>
              </a:rPr>
              <a:t>20</a:t>
            </a:r>
            <a:r>
              <a:rPr lang="zh-CN" altLang="en-US" b="0" i="0" u="none" strike="noStrike" baseline="0" smtClean="0">
                <a:latin typeface="Times New Roman"/>
              </a:rPr>
              <a:t>		</a:t>
            </a:r>
            <a:r>
              <a:rPr lang="en-US" altLang="zh-CN" b="0" i="0" u="none" strike="noStrike" baseline="0" smtClean="0">
                <a:latin typeface="Times New Roman"/>
              </a:rPr>
              <a:t>VALUCHAR,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*字符串*</a:t>
            </a:r>
            <a:r>
              <a:rPr lang="en-US" altLang="zh-CN" b="0" i="0" u="none" strike="noStrike" baseline="0" smtClean="0">
                <a:latin typeface="Times New Roman"/>
              </a:rPr>
              <a:t>/</a:t>
            </a:r>
          </a:p>
          <a:p>
            <a:pPr marR="0" lvl="0" rtl="0"/>
            <a:r>
              <a:rPr lang="en-US" altLang="zh-CN" b="0" i="0" u="none" strike="noStrike" baseline="0" smtClean="0">
                <a:latin typeface="Times New Roman"/>
              </a:rPr>
              <a:t>21</a:t>
            </a:r>
            <a:r>
              <a:rPr lang="zh-CN" altLang="en-US" b="0" i="0" u="none" strike="noStrike" baseline="0" smtClean="0">
                <a:latin typeface="Times New Roman"/>
              </a:rPr>
              <a:t>		</a:t>
            </a:r>
            <a:r>
              <a:rPr lang="en-US" altLang="zh-CN" b="0" i="0" u="none" strike="noStrike" baseline="0" smtClean="0">
                <a:latin typeface="Times New Roman"/>
              </a:rPr>
              <a:t>VALMAX</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*错误类型*</a:t>
            </a:r>
            <a:r>
              <a:rPr lang="en-US" altLang="zh-CN" b="0" i="0" u="none" strike="noStrike" baseline="0" smtClean="0">
                <a:latin typeface="Times New Roman"/>
              </a:rPr>
              <a:t>/</a:t>
            </a:r>
          </a:p>
          <a:p>
            <a:pPr marR="0" lvl="0" rtl="0"/>
            <a:r>
              <a:rPr lang="en-US" altLang="zh-CN" b="0" i="0" u="none" strike="noStrike" baseline="0" smtClean="0">
                <a:latin typeface="Times New Roman"/>
              </a:rPr>
              <a:t>22</a:t>
            </a:r>
            <a:r>
              <a:rPr lang="zh-CN" altLang="en-US" b="0" i="0" u="none" strike="noStrike" baseline="0" smtClean="0">
                <a:latin typeface="Times New Roman"/>
              </a:rPr>
              <a:t>	</a:t>
            </a:r>
            <a:r>
              <a:rPr lang="en-US" altLang="zh-CN" b="0" i="0" u="none" strike="noStrike" baseline="0" smtClean="0">
                <a:latin typeface="Times New Roman"/>
              </a:rPr>
              <a:t>}valtype;</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855081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12.6  ioctl()</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r>
              <a:rPr lang="en-US" altLang="zh-CN"/>
              <a:t>12.6.1  ioctl()</a:t>
            </a:r>
            <a:r>
              <a:rPr lang="zh-CN" altLang="en-US"/>
              <a:t>函数的</a:t>
            </a:r>
            <a:r>
              <a:rPr lang="zh-CN" altLang="en-US"/>
              <a:t>命令</a:t>
            </a:r>
            <a:r>
              <a:rPr lang="zh-CN" altLang="en-US" smtClean="0"/>
              <a:t>选项</a:t>
            </a:r>
            <a:endParaRPr lang="en-US" altLang="zh-CN" smtClean="0"/>
          </a:p>
          <a:p>
            <a:r>
              <a:rPr lang="en-US" altLang="zh-CN"/>
              <a:t>12.6.2  ioctl()</a:t>
            </a:r>
            <a:r>
              <a:rPr lang="zh-CN" altLang="en-US"/>
              <a:t>函数的</a:t>
            </a:r>
            <a:r>
              <a:rPr lang="en-US" altLang="zh-CN"/>
              <a:t>IO</a:t>
            </a:r>
            <a:r>
              <a:rPr lang="zh-CN" altLang="en-US" smtClean="0"/>
              <a:t>请求</a:t>
            </a:r>
            <a:endParaRPr lang="en-US" altLang="zh-CN" smtClean="0"/>
          </a:p>
          <a:p>
            <a:r>
              <a:rPr lang="en-US" altLang="zh-CN"/>
              <a:t>12.6.3  ioctl()</a:t>
            </a:r>
            <a:r>
              <a:rPr lang="zh-CN" altLang="en-US"/>
              <a:t>函数的</a:t>
            </a:r>
            <a:r>
              <a:rPr lang="zh-CN" altLang="en-US"/>
              <a:t>文件</a:t>
            </a:r>
            <a:r>
              <a:rPr lang="zh-CN" altLang="en-US" smtClean="0"/>
              <a:t>请求</a:t>
            </a:r>
            <a:endParaRPr lang="en-US" altLang="zh-CN" smtClean="0"/>
          </a:p>
          <a:p>
            <a:r>
              <a:rPr lang="en-US" altLang="zh-CN"/>
              <a:t>12.6.4  ioctl()</a:t>
            </a:r>
            <a:r>
              <a:rPr lang="zh-CN" altLang="en-US"/>
              <a:t>函数的网络</a:t>
            </a:r>
            <a:r>
              <a:rPr lang="zh-CN" altLang="en-US"/>
              <a:t>接口</a:t>
            </a:r>
            <a:r>
              <a:rPr lang="zh-CN" altLang="en-US" smtClean="0"/>
              <a:t>请求</a:t>
            </a:r>
            <a:endParaRPr lang="en-US" altLang="zh-CN" smtClean="0"/>
          </a:p>
          <a:p>
            <a:r>
              <a:rPr lang="en-US" altLang="zh-CN"/>
              <a:t>12.6.5  </a:t>
            </a:r>
            <a:r>
              <a:rPr lang="zh-CN" altLang="en-US"/>
              <a:t>使用</a:t>
            </a:r>
            <a:r>
              <a:rPr lang="en-US" altLang="zh-CN"/>
              <a:t>ioctl()</a:t>
            </a:r>
            <a:r>
              <a:rPr lang="zh-CN" altLang="en-US"/>
              <a:t>函数对</a:t>
            </a:r>
            <a:r>
              <a:rPr lang="en-US" altLang="zh-CN"/>
              <a:t>ARP</a:t>
            </a:r>
            <a:r>
              <a:rPr lang="zh-CN" altLang="en-US"/>
              <a:t>高速缓存</a:t>
            </a:r>
            <a:r>
              <a:rPr lang="zh-CN" altLang="en-US" smtClean="0"/>
              <a:t>操作</a:t>
            </a:r>
            <a:endParaRPr lang="en-US" altLang="zh-CN" smtClean="0"/>
          </a:p>
          <a:p>
            <a:r>
              <a:rPr lang="en-US" altLang="zh-CN"/>
              <a:t>12.6.6  </a:t>
            </a:r>
            <a:r>
              <a:rPr lang="zh-CN" altLang="en-US"/>
              <a:t>使用</a:t>
            </a:r>
            <a:r>
              <a:rPr lang="en-US" altLang="zh-CN"/>
              <a:t>ioctl()</a:t>
            </a:r>
            <a:r>
              <a:rPr lang="zh-CN" altLang="en-US"/>
              <a:t>函数发送路由表请求</a:t>
            </a:r>
          </a:p>
        </p:txBody>
      </p:sp>
    </p:spTree>
    <p:extLst>
      <p:ext uri="{BB962C8B-B14F-4D97-AF65-F5344CB8AC3E}">
        <p14:creationId xmlns:p14="http://schemas.microsoft.com/office/powerpoint/2010/main" val="2406311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12.6.1  ioctl()</a:t>
            </a:r>
            <a:r>
              <a:rPr lang="zh-CN" altLang="en-US" b="0" i="0" u="none" strike="noStrike" kern="1800" baseline="0" smtClean="0">
                <a:latin typeface="Times New Roman"/>
                <a:ea typeface="黑体"/>
              </a:rPr>
              <a:t>函数的命令选项</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ioctl()</a:t>
            </a:r>
            <a:r>
              <a:rPr lang="zh-CN" altLang="en-US" b="0" i="0" u="none" strike="noStrike" baseline="0" smtClean="0">
                <a:latin typeface="Times New Roman"/>
              </a:rPr>
              <a:t>函数的选项众多，与网络相关的选项总结</a:t>
            </a:r>
            <a:r>
              <a:rPr lang="zh-CN" altLang="en-US" b="0" i="0" u="none" strike="noStrike" baseline="0" smtClean="0">
                <a:latin typeface="Times New Roman"/>
              </a:rPr>
              <a:t>为几</a:t>
            </a:r>
            <a:r>
              <a:rPr lang="zh-CN" altLang="en-US" b="0" i="0" u="none" strike="noStrike" baseline="0" smtClean="0">
                <a:latin typeface="Times New Roman"/>
              </a:rPr>
              <a:t>类，主要包含对套接字、文件、网络接口、地址解析协议（</a:t>
            </a:r>
            <a:r>
              <a:rPr lang="en-US" altLang="zh-CN" b="0" i="0" u="none" strike="noStrike" baseline="0" smtClean="0">
                <a:latin typeface="Times New Roman"/>
              </a:rPr>
              <a:t>ARP</a:t>
            </a:r>
            <a:r>
              <a:rPr lang="zh-CN" altLang="en-US" b="0" i="0" u="none" strike="noStrike" baseline="0" smtClean="0">
                <a:latin typeface="Times New Roman"/>
              </a:rPr>
              <a:t>）和路由等的操作请求。</a:t>
            </a:r>
          </a:p>
        </p:txBody>
      </p:sp>
    </p:spTree>
    <p:extLst>
      <p:ext uri="{BB962C8B-B14F-4D97-AF65-F5344CB8AC3E}">
        <p14:creationId xmlns:p14="http://schemas.microsoft.com/office/powerpoint/2010/main" val="2296205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12.6.2  ioctl()</a:t>
            </a:r>
            <a:r>
              <a:rPr lang="zh-CN" altLang="en-US" b="0" i="0" u="none" strike="noStrike" kern="1800" baseline="0" smtClean="0">
                <a:latin typeface="Times New Roman"/>
                <a:ea typeface="黑体"/>
              </a:rPr>
              <a:t>函数的</a:t>
            </a:r>
            <a:r>
              <a:rPr lang="en-US" altLang="zh-CN" b="0" i="0" u="none" strike="noStrike" kern="1800" baseline="0" smtClean="0">
                <a:latin typeface="Times New Roman"/>
                <a:ea typeface="黑体"/>
              </a:rPr>
              <a:t>IO</a:t>
            </a:r>
            <a:r>
              <a:rPr lang="zh-CN" altLang="en-US" b="0" i="0" u="none" strike="noStrike" kern="1800" baseline="0" smtClean="0">
                <a:latin typeface="Times New Roman"/>
                <a:ea typeface="黑体"/>
              </a:rPr>
              <a:t>请求</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套接字</a:t>
            </a:r>
            <a:r>
              <a:rPr lang="en-US" altLang="zh-CN" b="0" i="0" u="none" strike="noStrike" baseline="0" smtClean="0">
                <a:latin typeface="Times New Roman"/>
              </a:rPr>
              <a:t>IO</a:t>
            </a:r>
            <a:r>
              <a:rPr lang="zh-CN" altLang="en-US" b="0" i="0" u="none" strike="noStrike" baseline="0" smtClean="0">
                <a:latin typeface="Times New Roman"/>
              </a:rPr>
              <a:t>操作的命令请求有</a:t>
            </a:r>
            <a:r>
              <a:rPr lang="en-US" altLang="zh-CN" b="0" i="0" u="none" strike="noStrike" baseline="0" smtClean="0">
                <a:latin typeface="Times New Roman"/>
              </a:rPr>
              <a:t>6</a:t>
            </a:r>
            <a:r>
              <a:rPr lang="zh-CN" altLang="en-US" b="0" i="0" u="none" strike="noStrike" baseline="0" smtClean="0">
                <a:latin typeface="Times New Roman"/>
              </a:rPr>
              <a:t>个，它们的第</a:t>
            </a:r>
            <a:r>
              <a:rPr lang="en-US" altLang="zh-CN" b="0" i="0" u="none" strike="noStrike" baseline="0" smtClean="0">
                <a:latin typeface="Times New Roman"/>
              </a:rPr>
              <a:t>3</a:t>
            </a:r>
            <a:r>
              <a:rPr lang="zh-CN" altLang="en-US" b="0" i="0" u="none" strike="noStrike" baseline="0" smtClean="0">
                <a:latin typeface="Times New Roman"/>
              </a:rPr>
              <a:t>个参数要求为一个执行整型数据的指针。其含义如下：</a:t>
            </a:r>
          </a:p>
          <a:p>
            <a:pPr marR="0" lvl="0" rtl="0">
              <a:buFont typeface="Wingdings" panose="05000000000000000000" pitchFamily="2" charset="2"/>
              <a:buChar char="ü"/>
            </a:pPr>
            <a:r>
              <a:rPr lang="en-US" altLang="zh-CN" b="0" i="0" u="none" strike="noStrike" baseline="0" smtClean="0">
                <a:latin typeface="Times New Roman"/>
              </a:rPr>
              <a:t>SIOCATMARK</a:t>
            </a:r>
          </a:p>
          <a:p>
            <a:pPr marR="0" lvl="0" rtl="0">
              <a:buFont typeface="Wingdings" panose="05000000000000000000" pitchFamily="2" charset="2"/>
              <a:buChar char="ü"/>
            </a:pPr>
            <a:r>
              <a:rPr lang="en-US" altLang="zh-CN" b="0" i="0" u="none" strike="noStrike" baseline="0" smtClean="0">
                <a:latin typeface="Times New Roman"/>
              </a:rPr>
              <a:t>SIOCSPGRP</a:t>
            </a:r>
            <a:r>
              <a:rPr lang="zh-CN" altLang="en-US" b="0" i="0" u="none" strike="noStrike" baseline="0" smtClean="0">
                <a:latin typeface="Times New Roman"/>
              </a:rPr>
              <a:t>和</a:t>
            </a:r>
            <a:r>
              <a:rPr lang="en-US" altLang="zh-CN" b="0" i="0" u="none" strike="noStrike" baseline="0" smtClean="0">
                <a:latin typeface="Times New Roman"/>
              </a:rPr>
              <a:t>FIOSETOWN</a:t>
            </a:r>
          </a:p>
          <a:p>
            <a:pPr marR="0" lvl="0" rtl="0">
              <a:buFont typeface="Wingdings" panose="05000000000000000000" pitchFamily="2" charset="2"/>
              <a:buChar char="ü"/>
            </a:pPr>
            <a:r>
              <a:rPr lang="en-US" altLang="zh-CN" b="0" i="0" u="none" strike="noStrike" baseline="0" smtClean="0">
                <a:latin typeface="Times New Roman"/>
              </a:rPr>
              <a:t>SIOCGPGRP</a:t>
            </a:r>
            <a:r>
              <a:rPr lang="zh-CN" altLang="en-US" b="0" i="0" u="none" strike="noStrike" baseline="0" smtClean="0">
                <a:latin typeface="Times New Roman"/>
              </a:rPr>
              <a:t>和</a:t>
            </a:r>
            <a:r>
              <a:rPr lang="en-US" altLang="zh-CN" b="0" i="0" u="none" strike="noStrike" baseline="0" smtClean="0">
                <a:latin typeface="Times New Roman"/>
              </a:rPr>
              <a:t>FIOGETOWN</a:t>
            </a:r>
          </a:p>
          <a:p>
            <a:pPr marR="0" lvl="0" rtl="0">
              <a:buFont typeface="Wingdings" panose="05000000000000000000" pitchFamily="2" charset="2"/>
              <a:buChar char="ü"/>
            </a:pPr>
            <a:r>
              <a:rPr lang="en-US" altLang="zh-CN" b="0" i="0" u="none" strike="noStrike" baseline="0" smtClean="0">
                <a:latin typeface="Times New Roman"/>
              </a:rPr>
              <a:t>SIOCGSTAMP</a:t>
            </a:r>
          </a:p>
        </p:txBody>
      </p:sp>
    </p:spTree>
    <p:extLst>
      <p:ext uri="{BB962C8B-B14F-4D97-AF65-F5344CB8AC3E}">
        <p14:creationId xmlns:p14="http://schemas.microsoft.com/office/powerpoint/2010/main" val="35950590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．命令</a:t>
            </a:r>
            <a:r>
              <a:rPr lang="en-US" altLang="zh-CN" b="0" i="0" u="none" strike="noStrike" kern="1800" baseline="0" smtClean="0">
                <a:latin typeface="Times New Roman"/>
                <a:ea typeface="黑体"/>
              </a:rPr>
              <a:t>SIOCATMARK</a:t>
            </a:r>
            <a:r>
              <a:rPr lang="zh-CN" altLang="en-US" b="0" i="0" u="none" strike="noStrike" kern="1800" baseline="0" smtClean="0">
                <a:latin typeface="Times New Roman"/>
                <a:ea typeface="黑体"/>
              </a:rPr>
              <a:t>的使用</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对有无带外数据的判断是，当</a:t>
            </a:r>
            <a:r>
              <a:rPr lang="en-US" altLang="zh-CN" b="0" i="0" u="none" strike="noStrike" baseline="0" smtClean="0">
                <a:latin typeface="Times New Roman"/>
              </a:rPr>
              <a:t>para</a:t>
            </a:r>
            <a:r>
              <a:rPr lang="zh-CN" altLang="en-US" b="0" i="0" u="none" strike="noStrike" baseline="0" smtClean="0">
                <a:latin typeface="Times New Roman"/>
              </a:rPr>
              <a:t>为</a:t>
            </a:r>
            <a:r>
              <a:rPr lang="en-US" altLang="zh-CN" b="0" i="0" u="none" strike="noStrike" baseline="0" smtClean="0">
                <a:latin typeface="Times New Roman"/>
              </a:rPr>
              <a:t>0</a:t>
            </a:r>
            <a:r>
              <a:rPr lang="zh-CN" altLang="en-US" b="0" i="0" u="none" strike="noStrike" baseline="0" smtClean="0">
                <a:latin typeface="Times New Roman"/>
              </a:rPr>
              <a:t>时表示无带外数据，非</a:t>
            </a:r>
            <a:r>
              <a:rPr lang="en-US" altLang="zh-CN" b="0" i="0" u="none" strike="noStrike" baseline="0" smtClean="0">
                <a:latin typeface="Times New Roman"/>
              </a:rPr>
              <a:t>0</a:t>
            </a:r>
            <a:r>
              <a:rPr lang="zh-CN" altLang="en-US" b="0" i="0" u="none" strike="noStrike" baseline="0" smtClean="0">
                <a:latin typeface="Times New Roman"/>
              </a:rPr>
              <a:t>时表示有带外数据到来。</a:t>
            </a:r>
          </a:p>
          <a:p>
            <a:pPr marR="0" lvl="0" rtl="0"/>
            <a:r>
              <a:rPr lang="en-US" altLang="zh-CN" b="1" i="0" u="none" strike="noStrike" baseline="0" smtClean="0">
                <a:latin typeface="Times New Roman"/>
              </a:rPr>
              <a:t>request = SIOCATMARK;</a:t>
            </a:r>
          </a:p>
          <a:p>
            <a:pPr marR="0" lvl="0" rtl="0"/>
            <a:r>
              <a:rPr lang="en-US" altLang="zh-CN" b="0" i="0" u="none" strike="noStrike" baseline="0" smtClean="0">
                <a:latin typeface="Times New Roman"/>
              </a:rPr>
              <a:t>err = ioctl(s, request, &amp;para);</a:t>
            </a:r>
          </a:p>
          <a:p>
            <a:pPr marR="0" lvl="0" rtl="0"/>
            <a:r>
              <a:rPr lang="en-US" altLang="zh-CN" b="0" i="0" u="none" strike="noStrike" baseline="0" smtClean="0">
                <a:latin typeface="Times New Roman"/>
              </a:rPr>
              <a:t>if(err){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ioctl()</a:t>
            </a:r>
            <a:r>
              <a:rPr lang="zh-CN" altLang="en-US" b="0" i="0" u="none" strike="noStrike" baseline="0" smtClean="0">
                <a:latin typeface="Times New Roman"/>
              </a:rPr>
              <a:t>函数出错</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错误处理</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if(para){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有带外数据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接收带外数据，处理</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}else{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无带外数据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945763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．命令</a:t>
            </a:r>
            <a:r>
              <a:rPr lang="en-US" altLang="zh-CN" b="0" i="0" u="none" strike="noStrike" kern="1800" baseline="0" smtClean="0">
                <a:latin typeface="Times New Roman"/>
                <a:ea typeface="黑体"/>
              </a:rPr>
              <a:t>SIOCGPGRP</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FIOGETOWN</a:t>
            </a:r>
            <a:r>
              <a:rPr lang="zh-CN" altLang="en-US" b="0" i="0" u="none" strike="noStrike" kern="1800" baseline="0" smtClean="0">
                <a:latin typeface="Times New Roman"/>
                <a:ea typeface="黑体"/>
              </a:rPr>
              <a:t>的使用</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获得</a:t>
            </a:r>
            <a:r>
              <a:rPr lang="en-US" altLang="zh-CN" b="0" i="0" u="none" strike="noStrike" baseline="0" smtClean="0">
                <a:latin typeface="Times New Roman"/>
              </a:rPr>
              <a:t>SIGIO</a:t>
            </a:r>
            <a:r>
              <a:rPr lang="zh-CN" altLang="en-US" b="0" i="0" u="none" strike="noStrike" baseline="0" smtClean="0">
                <a:latin typeface="Times New Roman"/>
              </a:rPr>
              <a:t>和</a:t>
            </a:r>
            <a:r>
              <a:rPr lang="en-US" altLang="zh-CN" b="0" i="0" u="none" strike="noStrike" baseline="0" smtClean="0">
                <a:latin typeface="Times New Roman"/>
              </a:rPr>
              <a:t>SIGURG</a:t>
            </a:r>
            <a:r>
              <a:rPr lang="zh-CN" altLang="en-US" b="0" i="0" u="none" strike="noStrike" baseline="0" smtClean="0">
                <a:latin typeface="Times New Roman"/>
              </a:rPr>
              <a:t>信号处理进程</a:t>
            </a:r>
            <a:r>
              <a:rPr lang="en-US" altLang="zh-CN" b="0" i="0" u="none" strike="noStrike" baseline="0" smtClean="0">
                <a:latin typeface="Times New Roman"/>
              </a:rPr>
              <a:t>ID</a:t>
            </a:r>
            <a:r>
              <a:rPr lang="zh-CN" altLang="en-US" b="0" i="0" u="none" strike="noStrike" baseline="0" smtClean="0">
                <a:latin typeface="Times New Roman"/>
              </a:rPr>
              <a:t>，</a:t>
            </a:r>
            <a:r>
              <a:rPr lang="en-US" altLang="zh-CN" b="0" i="0" u="none" strike="noStrike" baseline="0" smtClean="0">
                <a:latin typeface="Times New Roman"/>
              </a:rPr>
              <a:t>para</a:t>
            </a:r>
            <a:r>
              <a:rPr lang="zh-CN" altLang="en-US" b="0" i="0" u="none" strike="noStrike" baseline="0" smtClean="0">
                <a:latin typeface="Times New Roman"/>
              </a:rPr>
              <a:t>参数保存的为进程的</a:t>
            </a:r>
            <a:r>
              <a:rPr lang="en-US" altLang="zh-CN" b="0" i="0" u="none" strike="noStrike" baseline="0" smtClean="0">
                <a:latin typeface="Times New Roman"/>
              </a:rPr>
              <a:t>ID</a:t>
            </a:r>
            <a:r>
              <a:rPr lang="zh-CN" altLang="en-US" b="0" i="0" u="none" strike="noStrike" baseline="0" smtClean="0">
                <a:latin typeface="Times New Roman"/>
              </a:rPr>
              <a:t>号，请求的类型可以为</a:t>
            </a:r>
            <a:r>
              <a:rPr lang="en-US" altLang="zh-CN" b="0" i="0" u="none" strike="noStrike" baseline="0" smtClean="0">
                <a:latin typeface="Times New Roman"/>
              </a:rPr>
              <a:t>SIOCGPGRP</a:t>
            </a:r>
            <a:r>
              <a:rPr lang="zh-CN" altLang="en-US" b="0" i="0" u="none" strike="noStrike" baseline="0" smtClean="0">
                <a:latin typeface="Times New Roman"/>
              </a:rPr>
              <a:t>或者</a:t>
            </a:r>
            <a:r>
              <a:rPr lang="en-US" altLang="zh-CN" b="0" i="0" u="none" strike="noStrike" baseline="0" smtClean="0">
                <a:latin typeface="Times New Roman"/>
              </a:rPr>
              <a:t>FIOGETOWN</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1" i="0" u="none" strike="noStrike" baseline="0" smtClean="0">
                <a:latin typeface="Times New Roman"/>
              </a:rPr>
              <a:t>request = SIOCGPGRP;</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或者</a:t>
            </a:r>
            <a:r>
              <a:rPr lang="en-US" altLang="zh-CN" b="0" i="0" u="none" strike="noStrike" baseline="0" smtClean="0">
                <a:latin typeface="Times New Roman"/>
              </a:rPr>
              <a:t>FIOGETOWN</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err = ioctl(s, request, &amp;para);</a:t>
            </a:r>
          </a:p>
          <a:p>
            <a:pPr marR="0" lvl="0" rtl="0"/>
            <a:r>
              <a:rPr lang="en-US" altLang="zh-CN" b="0" i="0" u="none" strike="noStrike" baseline="0" smtClean="0">
                <a:latin typeface="Times New Roman"/>
              </a:rPr>
              <a:t>if(err){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ioctl()</a:t>
            </a:r>
            <a:r>
              <a:rPr lang="zh-CN" altLang="en-US" b="0" i="0" u="none" strike="noStrike" baseline="0" smtClean="0">
                <a:latin typeface="Times New Roman"/>
              </a:rPr>
              <a:t>函数出错</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错误处理</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}else{</a:t>
            </a:r>
          </a:p>
          <a:p>
            <a:pPr marR="0" lvl="0" rtl="0"/>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获得了处理信号的进程</a:t>
            </a:r>
            <a:r>
              <a:rPr lang="en-US" altLang="zh-CN" b="0" i="0" u="none" strike="noStrike" baseline="0" smtClean="0">
                <a:latin typeface="Times New Roman"/>
              </a:rPr>
              <a:t>ID</a:t>
            </a:r>
            <a:r>
              <a:rPr lang="zh-CN" altLang="en-US" b="0" i="0" u="none" strike="noStrike" baseline="0" smtClean="0">
                <a:latin typeface="Times New Roman"/>
              </a:rPr>
              <a:t>号</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8334804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．命令</a:t>
            </a:r>
            <a:r>
              <a:rPr lang="en-US" altLang="zh-CN" b="0" i="0" u="none" strike="noStrike" kern="1800" baseline="0" smtClean="0">
                <a:latin typeface="Times New Roman"/>
                <a:ea typeface="黑体"/>
              </a:rPr>
              <a:t>SIOCSPGRP</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FIOSETOWN</a:t>
            </a:r>
            <a:r>
              <a:rPr lang="zh-CN" altLang="en-US" b="0" i="0" u="none" strike="noStrike" kern="1800" baseline="0" smtClean="0">
                <a:latin typeface="Times New Roman"/>
                <a:ea typeface="黑体"/>
              </a:rPr>
              <a:t>的使用</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设置</a:t>
            </a:r>
            <a:r>
              <a:rPr lang="en-US" altLang="zh-CN" b="0" i="0" u="none" strike="noStrike" baseline="0" smtClean="0">
                <a:latin typeface="Times New Roman"/>
              </a:rPr>
              <a:t>SIGIO</a:t>
            </a:r>
            <a:r>
              <a:rPr lang="zh-CN" altLang="en-US" b="0" i="0" u="none" strike="noStrike" baseline="0" smtClean="0">
                <a:latin typeface="Times New Roman"/>
              </a:rPr>
              <a:t>和</a:t>
            </a:r>
            <a:r>
              <a:rPr lang="en-US" altLang="zh-CN" b="0" i="0" u="none" strike="noStrike" baseline="0" smtClean="0">
                <a:latin typeface="Times New Roman"/>
              </a:rPr>
              <a:t>SIGURG</a:t>
            </a:r>
            <a:r>
              <a:rPr lang="zh-CN" altLang="en-US" b="0" i="0" u="none" strike="noStrike" baseline="0" smtClean="0">
                <a:latin typeface="Times New Roman"/>
              </a:rPr>
              <a:t>信号处理进程</a:t>
            </a:r>
            <a:r>
              <a:rPr lang="en-US" altLang="zh-CN" b="0" i="0" u="none" strike="noStrike" baseline="0" smtClean="0">
                <a:latin typeface="Times New Roman"/>
              </a:rPr>
              <a:t>ID</a:t>
            </a:r>
            <a:r>
              <a:rPr lang="zh-CN" altLang="en-US" b="0" i="0" u="none" strike="noStrike" baseline="0" smtClean="0">
                <a:latin typeface="Times New Roman"/>
              </a:rPr>
              <a:t>，请求类型可以为</a:t>
            </a:r>
            <a:r>
              <a:rPr lang="en-US" altLang="zh-CN" b="0" i="0" u="none" strike="noStrike" baseline="0" smtClean="0">
                <a:latin typeface="Times New Roman"/>
              </a:rPr>
              <a:t>SIOCSPGRP</a:t>
            </a:r>
            <a:r>
              <a:rPr lang="zh-CN" altLang="en-US" b="0" i="0" u="none" strike="noStrike" baseline="0" smtClean="0">
                <a:latin typeface="Times New Roman"/>
              </a:rPr>
              <a:t>或者</a:t>
            </a:r>
            <a:r>
              <a:rPr lang="en-US" altLang="zh-CN" b="0" i="0" u="none" strike="noStrike" baseline="0" smtClean="0">
                <a:latin typeface="Times New Roman"/>
              </a:rPr>
              <a:t>FIOSETOWN</a:t>
            </a:r>
            <a:r>
              <a:rPr lang="zh-CN" altLang="en-US" b="0" i="0" u="none" strike="noStrike" baseline="0" smtClean="0">
                <a:latin typeface="Times New Roman"/>
              </a:rPr>
              <a:t>，</a:t>
            </a:r>
            <a:r>
              <a:rPr lang="en-US" altLang="zh-CN" b="0" i="0" u="none" strike="noStrike" baseline="0" smtClean="0">
                <a:latin typeface="Times New Roman"/>
              </a:rPr>
              <a:t>para</a:t>
            </a:r>
            <a:r>
              <a:rPr lang="zh-CN" altLang="en-US" b="0" i="0" u="none" strike="noStrike" baseline="0" smtClean="0">
                <a:latin typeface="Times New Roman"/>
              </a:rPr>
              <a:t>中为可以处理信号的进程</a:t>
            </a:r>
            <a:r>
              <a:rPr lang="en-US" altLang="zh-CN" b="0" i="0" u="none" strike="noStrike" baseline="0" smtClean="0">
                <a:latin typeface="Times New Roman"/>
              </a:rPr>
              <a:t>ID</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1" i="0" u="none" strike="noStrike" baseline="0" smtClean="0">
                <a:latin typeface="Times New Roman"/>
              </a:rPr>
              <a:t>request = SIOCSPGRP;</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FIOSETOWN</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err = ioctl(s, request, &amp;para);</a:t>
            </a:r>
          </a:p>
          <a:p>
            <a:pPr marR="0" lvl="0" rtl="0"/>
            <a:r>
              <a:rPr lang="en-US" altLang="zh-CN" b="0" i="0" u="none" strike="noStrike" baseline="0" smtClean="0">
                <a:latin typeface="Times New Roman"/>
              </a:rPr>
              <a:t>if(err){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ioctl()</a:t>
            </a:r>
            <a:r>
              <a:rPr lang="zh-CN" altLang="en-US" b="0" i="0" u="none" strike="noStrike" baseline="0" smtClean="0">
                <a:latin typeface="Times New Roman"/>
              </a:rPr>
              <a:t>函数出错</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错误处理</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}else{</a:t>
            </a:r>
          </a:p>
          <a:p>
            <a:pPr marR="0" lvl="0" rtl="0"/>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成功设置了处理信号的进程</a:t>
            </a:r>
            <a:r>
              <a:rPr lang="en-US" altLang="zh-CN" b="0" i="0" u="none" strike="noStrike" baseline="0" smtClean="0">
                <a:latin typeface="Times New Roman"/>
              </a:rPr>
              <a:t>ID</a:t>
            </a:r>
            <a:r>
              <a:rPr lang="zh-CN" altLang="en-US" b="0" i="0" u="none" strike="noStrike" baseline="0" smtClean="0">
                <a:latin typeface="Times New Roman"/>
              </a:rPr>
              <a:t>号</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6007603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．命令</a:t>
            </a:r>
            <a:r>
              <a:rPr lang="en-US" altLang="zh-CN" b="0" i="0" u="none" strike="noStrike" kern="1800" baseline="0" smtClean="0">
                <a:latin typeface="Times New Roman"/>
                <a:ea typeface="黑体"/>
              </a:rPr>
              <a:t>SIOCGSTAMP</a:t>
            </a:r>
            <a:r>
              <a:rPr lang="zh-CN" altLang="en-US" b="0" i="0" u="none" strike="noStrike" kern="1800" baseline="0" smtClean="0">
                <a:latin typeface="Times New Roman"/>
                <a:ea typeface="黑体"/>
              </a:rPr>
              <a:t>的使用</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smtClean="0">
                <a:latin typeface="Times New Roman"/>
              </a:rPr>
              <a:t>获得数据报文到达的时间，请求类型为</a:t>
            </a:r>
            <a:r>
              <a:rPr lang="en-US" altLang="zh-CN" b="0" i="0" u="none" strike="noStrike" baseline="0" smtClean="0">
                <a:latin typeface="Times New Roman"/>
              </a:rPr>
              <a:t>SIOCGSTAMP</a:t>
            </a:r>
            <a:r>
              <a:rPr lang="zh-CN" altLang="en-US" b="0" i="0" u="none" strike="noStrike" baseline="0" smtClean="0">
                <a:latin typeface="Times New Roman"/>
              </a:rPr>
              <a:t>，第</a:t>
            </a:r>
            <a:r>
              <a:rPr lang="en-US" altLang="zh-CN" b="0" i="0" u="none" strike="noStrike" baseline="0" smtClean="0">
                <a:latin typeface="Times New Roman"/>
              </a:rPr>
              <a:t>3</a:t>
            </a:r>
            <a:r>
              <a:rPr lang="zh-CN" altLang="en-US" b="0" i="0" u="none" strike="noStrike" baseline="0" smtClean="0">
                <a:latin typeface="Times New Roman"/>
              </a:rPr>
              <a:t>个参数为一个指向结构</a:t>
            </a:r>
            <a:r>
              <a:rPr lang="en-US" altLang="zh-CN" b="0" i="0" u="none" strike="noStrike" baseline="0" smtClean="0">
                <a:latin typeface="Times New Roman"/>
              </a:rPr>
              <a:t>struct timeval</a:t>
            </a:r>
            <a:r>
              <a:rPr lang="zh-CN" altLang="en-US" b="0" i="0" u="none" strike="noStrike" baseline="0" smtClean="0">
                <a:latin typeface="Times New Roman"/>
              </a:rPr>
              <a:t>的指针。</a:t>
            </a:r>
          </a:p>
          <a:p>
            <a:pPr marR="0" lvl="0" rtl="0"/>
            <a:endParaRPr lang="zh-CN" altLang="en-US" b="0" i="0" u="none" strike="noStrike" baseline="0" smtClean="0">
              <a:latin typeface="Times New Roman"/>
            </a:endParaRPr>
          </a:p>
          <a:p>
            <a:pPr marR="0" lvl="0" rtl="0"/>
            <a:r>
              <a:rPr lang="en-US" altLang="zh-CN" b="1" i="0" u="none" strike="noStrike" baseline="0" smtClean="0">
                <a:latin typeface="Times New Roman"/>
              </a:rPr>
              <a:t>request = SIOCGSTAMP;</a:t>
            </a:r>
          </a:p>
          <a:p>
            <a:pPr marR="0" lvl="0" rtl="0"/>
            <a:r>
              <a:rPr lang="en-US" altLang="zh-CN" b="0" i="0" u="none" strike="noStrike" baseline="0" smtClean="0">
                <a:latin typeface="Times New Roman"/>
              </a:rPr>
              <a:t>err = ioctl(s, request, &amp;tv);</a:t>
            </a:r>
          </a:p>
          <a:p>
            <a:pPr marR="0" lvl="0" rtl="0"/>
            <a:r>
              <a:rPr lang="en-US" altLang="zh-CN" b="0" i="0" u="none" strike="noStrike" baseline="0" smtClean="0">
                <a:latin typeface="Times New Roman"/>
              </a:rPr>
              <a:t>if(err){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ioctl()</a:t>
            </a:r>
            <a:r>
              <a:rPr lang="zh-CN" altLang="en-US" b="0" i="0" u="none" strike="noStrike" baseline="0" smtClean="0">
                <a:latin typeface="Times New Roman"/>
              </a:rPr>
              <a:t>函数出错</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错误处理</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}else{</a:t>
            </a:r>
          </a:p>
          <a:p>
            <a:pPr marR="0" lvl="0" rtl="0"/>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获得了最后数据报文到达时间，在参数</a:t>
            </a:r>
            <a:r>
              <a:rPr lang="en-US" altLang="zh-CN" b="0" i="0" u="none" strike="noStrike" baseline="0" smtClean="0">
                <a:latin typeface="Times New Roman"/>
              </a:rPr>
              <a:t>tv</a:t>
            </a:r>
            <a:r>
              <a:rPr lang="zh-CN" altLang="en-US" b="0" i="0" u="none" strike="noStrike" baseline="0" smtClean="0">
                <a:latin typeface="Times New Roman"/>
              </a:rPr>
              <a:t>内</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5338634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12.6.3  ioctl()</a:t>
            </a:r>
            <a:r>
              <a:rPr lang="zh-CN" altLang="en-US" b="0" i="0" u="none" strike="noStrike" kern="1800" baseline="0" smtClean="0">
                <a:latin typeface="Times New Roman"/>
                <a:ea typeface="黑体"/>
              </a:rPr>
              <a:t>函数的文件请求</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这一组的请求命令都是</a:t>
            </a:r>
            <a:r>
              <a:rPr lang="en-US" altLang="zh-CN" b="0" i="0" u="none" strike="noStrike" baseline="0" smtClean="0">
                <a:latin typeface="Times New Roman"/>
              </a:rPr>
              <a:t>FIOxxx</a:t>
            </a:r>
            <a:r>
              <a:rPr lang="zh-CN" altLang="en-US" b="0" i="0" u="none" strike="noStrike" baseline="0" smtClean="0">
                <a:latin typeface="Times New Roman"/>
              </a:rPr>
              <a:t>类型，以</a:t>
            </a:r>
            <a:r>
              <a:rPr lang="en-US" altLang="zh-CN" b="0" i="0" u="none" strike="noStrike" baseline="0" smtClean="0">
                <a:latin typeface="Times New Roman"/>
              </a:rPr>
              <a:t>FIO</a:t>
            </a:r>
            <a:r>
              <a:rPr lang="zh-CN" altLang="en-US" b="0" i="0" u="none" strike="noStrike" baseline="0" smtClean="0">
                <a:latin typeface="Times New Roman"/>
              </a:rPr>
              <a:t>开头，除了可以处理套接字外，对通用的文件系统也同样适用。本组有</a:t>
            </a:r>
            <a:r>
              <a:rPr lang="en-US" altLang="zh-CN" b="0" i="0" u="none" strike="noStrike" baseline="0" smtClean="0">
                <a:latin typeface="Times New Roman"/>
              </a:rPr>
              <a:t>3</a:t>
            </a:r>
            <a:r>
              <a:rPr lang="zh-CN" altLang="en-US" b="0" i="0" u="none" strike="noStrike" baseline="0" smtClean="0">
                <a:latin typeface="Times New Roman"/>
              </a:rPr>
              <a:t>个：</a:t>
            </a:r>
          </a:p>
          <a:p>
            <a:pPr marR="0" lvl="0" rtl="0">
              <a:buFont typeface="Wingdings" panose="05000000000000000000" pitchFamily="2" charset="2"/>
              <a:buChar char="ü"/>
            </a:pPr>
            <a:r>
              <a:rPr lang="en-US" altLang="zh-CN" b="0" i="0" u="none" strike="noStrike" baseline="0" smtClean="0">
                <a:latin typeface="Times New Roman"/>
              </a:rPr>
              <a:t>FIONBIO</a:t>
            </a:r>
          </a:p>
          <a:p>
            <a:pPr marR="0" lvl="0" rtl="0">
              <a:buFont typeface="Wingdings" panose="05000000000000000000" pitchFamily="2" charset="2"/>
              <a:buChar char="ü"/>
            </a:pPr>
            <a:r>
              <a:rPr lang="en-US" altLang="zh-CN" b="0" i="0" u="none" strike="noStrike" baseline="0" smtClean="0">
                <a:latin typeface="Times New Roman"/>
              </a:rPr>
              <a:t>FIOASYNC</a:t>
            </a:r>
          </a:p>
          <a:p>
            <a:pPr marR="0" lvl="0" rtl="0">
              <a:buFont typeface="Wingdings" panose="05000000000000000000" pitchFamily="2" charset="2"/>
              <a:buChar char="ü"/>
            </a:pPr>
            <a:r>
              <a:rPr lang="en-US" altLang="zh-CN" b="0" i="0" u="none" strike="noStrike" baseline="0" smtClean="0">
                <a:latin typeface="Times New Roman"/>
              </a:rPr>
              <a:t>FIONREAD</a:t>
            </a:r>
            <a:endParaRPr lang="zh-CN" altLang="en-US" b="0" i="0" u="none" strike="noStrike" baseline="0" smtClean="0">
              <a:latin typeface="Times New Roman"/>
            </a:endParaRPr>
          </a:p>
        </p:txBody>
      </p:sp>
    </p:spTree>
    <p:extLst>
      <p:ext uri="{BB962C8B-B14F-4D97-AF65-F5344CB8AC3E}">
        <p14:creationId xmlns:p14="http://schemas.microsoft.com/office/powerpoint/2010/main" val="28937981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12.6.4  ioctl()</a:t>
            </a:r>
            <a:r>
              <a:rPr lang="zh-CN" altLang="en-US" b="0" i="0" u="none" strike="noStrike" kern="1800" baseline="0" smtClean="0">
                <a:latin typeface="Times New Roman"/>
                <a:ea typeface="黑体"/>
              </a:rPr>
              <a:t>函数的网络接口请求</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网络接口的一些参数，例如</a:t>
            </a:r>
            <a:r>
              <a:rPr lang="en-US" altLang="zh-CN" b="0" i="0" u="none" strike="noStrike" baseline="0" smtClean="0">
                <a:latin typeface="Times New Roman"/>
              </a:rPr>
              <a:t>IP</a:t>
            </a:r>
            <a:r>
              <a:rPr lang="zh-CN" altLang="en-US" b="0" i="0" u="none" strike="noStrike" baseline="0" smtClean="0">
                <a:latin typeface="Times New Roman"/>
              </a:rPr>
              <a:t>地址、子网掩码、网络接口名称、最大传输单元等是进行网络设置或者网络程序设计的时候必须获得的参数。本小节介绍如何获得上述的参数</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．网络接口的</a:t>
            </a:r>
            <a:r>
              <a:rPr lang="zh-CN" altLang="en-US">
                <a:latin typeface="Times New Roman"/>
              </a:rPr>
              <a:t>常用</a:t>
            </a:r>
            <a:r>
              <a:rPr lang="zh-CN" altLang="en-US" smtClean="0">
                <a:latin typeface="Times New Roman"/>
              </a:rPr>
              <a:t>数据结构</a:t>
            </a:r>
            <a:endParaRPr lang="en-US" altLang="zh-CN" smtClean="0">
              <a:latin typeface="Times New Roman"/>
            </a:endParaRPr>
          </a:p>
          <a:p>
            <a:pPr lvl="0"/>
            <a:r>
              <a:rPr lang="en-US" altLang="zh-CN">
                <a:latin typeface="Times New Roman"/>
              </a:rPr>
              <a:t>2</a:t>
            </a:r>
            <a:r>
              <a:rPr lang="zh-CN" altLang="en-US">
                <a:latin typeface="Times New Roman"/>
              </a:rPr>
              <a:t>．获取网络接口的</a:t>
            </a:r>
            <a:r>
              <a:rPr lang="zh-CN" altLang="en-US">
                <a:latin typeface="Times New Roman"/>
              </a:rPr>
              <a:t>命令</a:t>
            </a:r>
            <a:r>
              <a:rPr lang="zh-CN" altLang="en-US" smtClean="0">
                <a:latin typeface="Times New Roman"/>
              </a:rPr>
              <a:t>选项</a:t>
            </a:r>
            <a:endParaRPr lang="en-US" altLang="zh-CN" smtClean="0">
              <a:latin typeface="Times New Roman"/>
            </a:endParaRPr>
          </a:p>
          <a:p>
            <a:pPr lvl="0"/>
            <a:r>
              <a:rPr lang="en-US" altLang="zh-CN">
                <a:latin typeface="Times New Roman"/>
              </a:rPr>
              <a:t>3</a:t>
            </a:r>
            <a:r>
              <a:rPr lang="zh-CN" altLang="en-US">
                <a:latin typeface="Times New Roman"/>
              </a:rPr>
              <a:t>．网络接口的获取和配制例子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20038594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．网络接口的常用数据结构</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使用</a:t>
            </a:r>
            <a:r>
              <a:rPr lang="en-US" altLang="zh-CN" b="0" i="0" u="none" strike="noStrike" baseline="0" smtClean="0">
                <a:latin typeface="Times New Roman"/>
              </a:rPr>
              <a:t>ioctl()</a:t>
            </a:r>
            <a:r>
              <a:rPr lang="zh-CN" altLang="en-US" b="0" i="0" u="none" strike="noStrike" baseline="0" smtClean="0">
                <a:latin typeface="Times New Roman"/>
              </a:rPr>
              <a:t>的网络接口请求命令，需要对结构</a:t>
            </a:r>
            <a:r>
              <a:rPr lang="en-US" altLang="zh-CN" b="0" i="0" u="none" strike="noStrike" baseline="0" smtClean="0">
                <a:latin typeface="Times New Roman"/>
              </a:rPr>
              <a:t>ifreq</a:t>
            </a:r>
            <a:r>
              <a:rPr lang="zh-CN" altLang="en-US" b="0" i="0" u="none" strike="noStrike" baseline="0" smtClean="0">
                <a:latin typeface="Times New Roman"/>
              </a:rPr>
              <a:t>进行填写获得读取。</a:t>
            </a:r>
          </a:p>
        </p:txBody>
      </p:sp>
    </p:spTree>
    <p:extLst>
      <p:ext uri="{BB962C8B-B14F-4D97-AF65-F5344CB8AC3E}">
        <p14:creationId xmlns:p14="http://schemas.microsoft.com/office/powerpoint/2010/main" val="2667464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．列举的套接字选项</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smtClean="0">
                <a:latin typeface="Times New Roman"/>
              </a:rPr>
              <a:t>下面的代码将需要取出的套接字选项放在一个数组</a:t>
            </a:r>
            <a:r>
              <a:rPr lang="en-US" altLang="zh-CN" b="0" i="0" u="none" strike="noStrike" baseline="0" smtClean="0">
                <a:latin typeface="Times New Roman"/>
              </a:rPr>
              <a:t>sockopts</a:t>
            </a:r>
            <a:r>
              <a:rPr lang="zh-CN" altLang="en-US" b="0" i="0" u="none" strike="noStrike" baseline="0" smtClean="0">
                <a:latin typeface="Times New Roman"/>
              </a:rPr>
              <a:t>中，便于程序设计。</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23</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*用于保存套接字选项的结构*</a:t>
            </a:r>
            <a:r>
              <a:rPr lang="en-US" altLang="zh-CN" b="0" i="0" u="none" strike="noStrike" baseline="0" smtClean="0">
                <a:latin typeface="Times New Roman"/>
              </a:rPr>
              <a:t>/</a:t>
            </a:r>
          </a:p>
          <a:p>
            <a:pPr marR="0" lvl="0" rtl="0"/>
            <a:r>
              <a:rPr lang="en-US" altLang="zh-CN" b="0" i="0" u="none" strike="noStrike" baseline="0" smtClean="0">
                <a:latin typeface="Times New Roman"/>
              </a:rPr>
              <a:t>24</a:t>
            </a:r>
            <a:r>
              <a:rPr lang="zh-CN" altLang="en-US" b="0" i="0" u="none" strike="noStrike" baseline="0" smtClean="0">
                <a:latin typeface="Times New Roman"/>
              </a:rPr>
              <a:t>	</a:t>
            </a:r>
            <a:r>
              <a:rPr lang="en-US" altLang="zh-CN" b="0" i="0" u="none" strike="noStrike" baseline="0" smtClean="0">
                <a:latin typeface="Times New Roman"/>
              </a:rPr>
              <a:t>typedef struct sopts{</a:t>
            </a:r>
          </a:p>
          <a:p>
            <a:pPr marR="0" lvl="0" rtl="0"/>
            <a:r>
              <a:rPr lang="en-US" altLang="zh-CN" b="0" i="0" u="none" strike="noStrike" baseline="0" smtClean="0">
                <a:latin typeface="Times New Roman"/>
              </a:rPr>
              <a:t>25</a:t>
            </a:r>
            <a:r>
              <a:rPr lang="zh-CN" altLang="en-US" b="0" i="0" u="none" strike="noStrike" baseline="0" smtClean="0">
                <a:latin typeface="Times New Roman"/>
              </a:rPr>
              <a:t>		</a:t>
            </a:r>
            <a:r>
              <a:rPr lang="en-US" altLang="zh-CN" b="0" i="0" u="none" strike="noStrike" baseline="0" smtClean="0">
                <a:latin typeface="Times New Roman"/>
              </a:rPr>
              <a:t>int level;</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*套接字选项级别*</a:t>
            </a:r>
            <a:r>
              <a:rPr lang="en-US" altLang="zh-CN" b="0" i="0" u="none" strike="noStrike" baseline="0" smtClean="0">
                <a:latin typeface="Times New Roman"/>
              </a:rPr>
              <a:t>/</a:t>
            </a:r>
          </a:p>
          <a:p>
            <a:pPr marR="0" lvl="0" rtl="0"/>
            <a:r>
              <a:rPr lang="en-US" altLang="zh-CN" b="0" i="0" u="none" strike="noStrike" baseline="0" smtClean="0">
                <a:latin typeface="Times New Roman"/>
              </a:rPr>
              <a:t>26</a:t>
            </a:r>
            <a:r>
              <a:rPr lang="zh-CN" altLang="en-US" b="0" i="0" u="none" strike="noStrike" baseline="0" smtClean="0">
                <a:latin typeface="Times New Roman"/>
              </a:rPr>
              <a:t>		</a:t>
            </a:r>
            <a:r>
              <a:rPr lang="en-US" altLang="zh-CN" b="0" i="0" u="none" strike="noStrike" baseline="0" smtClean="0">
                <a:latin typeface="Times New Roman"/>
              </a:rPr>
              <a:t>int optname;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*套接字选项名称*</a:t>
            </a:r>
            <a:r>
              <a:rPr lang="en-US" altLang="zh-CN" b="0" i="0" u="none" strike="noStrike" baseline="0" smtClean="0">
                <a:latin typeface="Times New Roman"/>
              </a:rPr>
              <a:t>/</a:t>
            </a:r>
          </a:p>
          <a:p>
            <a:pPr marR="0" lvl="0" rtl="0"/>
            <a:r>
              <a:rPr lang="en-US" altLang="zh-CN" b="0" i="0" u="none" strike="noStrike" baseline="0" smtClean="0">
                <a:latin typeface="Times New Roman"/>
              </a:rPr>
              <a:t>27</a:t>
            </a:r>
            <a:r>
              <a:rPr lang="zh-CN" altLang="en-US" b="0" i="0" u="none" strike="noStrike" baseline="0" smtClean="0">
                <a:latin typeface="Times New Roman"/>
              </a:rPr>
              <a:t>		</a:t>
            </a:r>
            <a:r>
              <a:rPr lang="en-US" altLang="zh-CN" b="0" i="0" u="none" strike="noStrike" baseline="0" smtClean="0">
                <a:latin typeface="Times New Roman"/>
              </a:rPr>
              <a:t>char </a:t>
            </a:r>
            <a:r>
              <a:rPr lang="zh-CN" altLang="en-US" b="0" i="0" u="none" strike="noStrike" baseline="0" smtClean="0">
                <a:latin typeface="Times New Roman"/>
              </a:rPr>
              <a:t>*</a:t>
            </a:r>
            <a:r>
              <a:rPr lang="en-US" altLang="zh-CN" b="0" i="0" u="none" strike="noStrike" baseline="0" smtClean="0">
                <a:latin typeface="Times New Roman"/>
              </a:rPr>
              <a:t>name;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*套接字名称*</a:t>
            </a:r>
            <a:r>
              <a:rPr lang="en-US" altLang="zh-CN" b="0" i="0" u="none" strike="noStrike" baseline="0" smtClean="0">
                <a:latin typeface="Times New Roman"/>
              </a:rPr>
              <a:t>/</a:t>
            </a:r>
          </a:p>
          <a:p>
            <a:pPr marR="0" lvl="0" rtl="0"/>
            <a:r>
              <a:rPr lang="en-US" altLang="zh-CN" b="0" i="0" u="none" strike="noStrike" baseline="0" smtClean="0">
                <a:latin typeface="Times New Roman"/>
              </a:rPr>
              <a:t>28</a:t>
            </a:r>
            <a:r>
              <a:rPr lang="zh-CN" altLang="en-US" b="0" i="0" u="none" strike="noStrike" baseline="0" smtClean="0">
                <a:latin typeface="Times New Roman"/>
              </a:rPr>
              <a:t>		</a:t>
            </a:r>
            <a:r>
              <a:rPr lang="en-US" altLang="zh-CN" b="0" i="0" u="none" strike="noStrike" baseline="0" smtClean="0">
                <a:latin typeface="Times New Roman"/>
              </a:rPr>
              <a:t>valtype valtype;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*套接字返回参数类型*</a:t>
            </a:r>
            <a:r>
              <a:rPr lang="en-US" altLang="zh-CN" b="0" i="0" u="none" strike="noStrike" baseline="0" smtClean="0">
                <a:latin typeface="Times New Roman"/>
              </a:rPr>
              <a:t>/</a:t>
            </a:r>
          </a:p>
          <a:p>
            <a:pPr marR="0" lvl="0" rtl="0"/>
            <a:r>
              <a:rPr lang="en-US" altLang="zh-CN" b="0" i="0" u="none" strike="noStrike" baseline="0" smtClean="0">
                <a:latin typeface="Times New Roman"/>
              </a:rPr>
              <a:t>29</a:t>
            </a:r>
            <a:r>
              <a:rPr lang="zh-CN" altLang="en-US" b="0" i="0" u="none" strike="noStrike" baseline="0" smtClean="0">
                <a:latin typeface="Times New Roman"/>
              </a:rPr>
              <a:t>	</a:t>
            </a:r>
            <a:r>
              <a:rPr lang="en-US" altLang="zh-CN" b="0" i="0" u="none" strike="noStrike" baseline="0" smtClean="0">
                <a:latin typeface="Times New Roman"/>
              </a:rPr>
              <a:t>}sopts;</a:t>
            </a:r>
          </a:p>
          <a:p>
            <a:pPr marR="0" lvl="0" rtl="0"/>
            <a:r>
              <a:rPr lang="en-US" altLang="zh-CN" b="0" i="0" u="none" strike="noStrike" baseline="0" smtClean="0">
                <a:latin typeface="Times New Roman"/>
              </a:rPr>
              <a:t>30</a:t>
            </a:r>
            <a:r>
              <a:rPr lang="zh-CN" altLang="en-US" b="0" i="0" u="none" strike="noStrike" baseline="0" smtClean="0">
                <a:latin typeface="Times New Roman"/>
              </a:rPr>
              <a:t>	</a:t>
            </a:r>
            <a:r>
              <a:rPr lang="en-US" altLang="zh-CN" b="0" i="0" u="none" strike="noStrike" baseline="0" smtClean="0">
                <a:latin typeface="Times New Roman"/>
              </a:rPr>
              <a:t>sopts sockopts[] = {</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54</a:t>
            </a:r>
            <a:r>
              <a:rPr lang="zh-CN" altLang="en-US" b="0" i="0" u="none" strike="noStrike" baseline="0" smtClean="0">
                <a:latin typeface="Times New Roman"/>
              </a:rPr>
              <a:t>	</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40957288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．获取网络接口的命令选项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不同的命令选项可以获得网络接口的不同参数。</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）获取配置选项</a:t>
            </a:r>
            <a:r>
              <a:rPr lang="en-US" altLang="zh-CN" b="0" i="0" u="none" strike="noStrike" baseline="0" smtClean="0">
                <a:latin typeface="Times New Roman"/>
              </a:rPr>
              <a:t>SIOCGIFCONF</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）其他获取选项</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）配制网络接口选项</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）网络接口的底层参数获取选项</a:t>
            </a:r>
          </a:p>
          <a:p>
            <a:pPr marR="0" lvl="0" rtl="0"/>
            <a:r>
              <a:rPr lang="zh-CN" altLang="en-US" b="0" i="0" u="none" strike="noStrike" baseline="0" smtClean="0">
                <a:latin typeface="Times New Roman"/>
              </a:rPr>
              <a:t>（</a:t>
            </a:r>
            <a:r>
              <a:rPr lang="en-US" altLang="zh-CN" b="0" i="0" u="none" strike="noStrike" baseline="0" smtClean="0">
                <a:latin typeface="Times New Roman"/>
              </a:rPr>
              <a:t>5</a:t>
            </a:r>
            <a:r>
              <a:rPr lang="zh-CN" altLang="en-US" b="0" i="0" u="none" strike="noStrike" baseline="0" smtClean="0">
                <a:latin typeface="Times New Roman"/>
              </a:rPr>
              <a:t>）网络接口的底层参数配制选项</a:t>
            </a:r>
          </a:p>
        </p:txBody>
      </p:sp>
    </p:spTree>
    <p:extLst>
      <p:ext uri="{BB962C8B-B14F-4D97-AF65-F5344CB8AC3E}">
        <p14:creationId xmlns:p14="http://schemas.microsoft.com/office/powerpoint/2010/main" val="2205793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．网络接口的获取和配制例子</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）建立套接</a:t>
            </a:r>
            <a:r>
              <a:rPr lang="zh-CN" altLang="en-US" b="0" i="0" u="none" strike="noStrike" baseline="0" smtClean="0">
                <a:latin typeface="Times New Roman"/>
              </a:rPr>
              <a:t>字</a:t>
            </a:r>
            <a:endParaRPr lang="zh-CN" altLang="en-US" b="0" i="0" u="none" strike="noStrike" baseline="0" smtClean="0">
              <a:latin typeface="Times New Roman"/>
            </a:endParaRP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）获得网络接口名称</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）获取网络接口配制参数</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）获取</a:t>
            </a:r>
            <a:r>
              <a:rPr lang="en-US" altLang="zh-CN" b="0" i="0" u="none" strike="noStrike" baseline="0" smtClean="0">
                <a:latin typeface="Times New Roman"/>
              </a:rPr>
              <a:t>METRIC</a:t>
            </a:r>
            <a:r>
              <a:rPr lang="zh-CN" altLang="en-US" b="0" i="0" u="none" strike="noStrike" baseline="0" smtClean="0">
                <a:latin typeface="Times New Roman"/>
              </a:rPr>
              <a:t>的值</a:t>
            </a:r>
          </a:p>
          <a:p>
            <a:pPr marR="0" lvl="0" rtl="0"/>
            <a:r>
              <a:rPr lang="zh-CN" altLang="en-US" b="0" i="0" u="none" strike="noStrike" baseline="0" smtClean="0">
                <a:latin typeface="Times New Roman"/>
              </a:rPr>
              <a:t>（</a:t>
            </a:r>
            <a:r>
              <a:rPr lang="en-US" altLang="zh-CN" b="0" i="0" u="none" strike="noStrike" baseline="0" smtClean="0">
                <a:latin typeface="Times New Roman"/>
              </a:rPr>
              <a:t>5</a:t>
            </a:r>
            <a:r>
              <a:rPr lang="zh-CN" altLang="en-US" b="0" i="0" u="none" strike="noStrike" baseline="0" smtClean="0">
                <a:latin typeface="Times New Roman"/>
              </a:rPr>
              <a:t>）获取</a:t>
            </a:r>
            <a:r>
              <a:rPr lang="en-US" altLang="zh-CN" b="0" i="0" u="none" strike="noStrike" baseline="0" smtClean="0">
                <a:latin typeface="Times New Roman"/>
              </a:rPr>
              <a:t>MTU</a:t>
            </a:r>
            <a:r>
              <a:rPr lang="zh-CN" altLang="en-US" b="0" i="0" u="none" strike="noStrike" baseline="0" smtClean="0">
                <a:latin typeface="Times New Roman"/>
              </a:rPr>
              <a:t>和</a:t>
            </a:r>
            <a:r>
              <a:rPr lang="en-US" altLang="zh-CN" b="0" i="0" u="none" strike="noStrike" baseline="0" smtClean="0">
                <a:latin typeface="Times New Roman"/>
              </a:rPr>
              <a:t>MAC</a:t>
            </a:r>
          </a:p>
          <a:p>
            <a:pPr marR="0" lvl="0" rtl="0"/>
            <a:r>
              <a:rPr lang="zh-CN" altLang="en-US" b="0" i="0" u="none" strike="noStrike" baseline="0" smtClean="0">
                <a:latin typeface="Times New Roman"/>
              </a:rPr>
              <a:t>（</a:t>
            </a:r>
            <a:r>
              <a:rPr lang="en-US" altLang="zh-CN" b="0" i="0" u="none" strike="noStrike" baseline="0" smtClean="0">
                <a:latin typeface="Times New Roman"/>
              </a:rPr>
              <a:t>6</a:t>
            </a:r>
            <a:r>
              <a:rPr lang="zh-CN" altLang="en-US" b="0" i="0" u="none" strike="noStrike" baseline="0" smtClean="0">
                <a:latin typeface="Times New Roman"/>
              </a:rPr>
              <a:t>）获取网卡映射参数</a:t>
            </a:r>
          </a:p>
          <a:p>
            <a:pPr marR="0" lvl="0" rtl="0"/>
            <a:r>
              <a:rPr lang="zh-CN" altLang="en-US" b="0" i="0" u="none" strike="noStrike" baseline="0" smtClean="0">
                <a:latin typeface="Times New Roman"/>
              </a:rPr>
              <a:t>（</a:t>
            </a:r>
            <a:r>
              <a:rPr lang="en-US" altLang="zh-CN" b="0" i="0" u="none" strike="noStrike" baseline="0" smtClean="0">
                <a:latin typeface="Times New Roman"/>
              </a:rPr>
              <a:t>7</a:t>
            </a:r>
            <a:r>
              <a:rPr lang="zh-CN" altLang="en-US" b="0" i="0" u="none" strike="noStrike" baseline="0" smtClean="0">
                <a:latin typeface="Times New Roman"/>
              </a:rPr>
              <a:t>）获取网卡序号</a:t>
            </a:r>
          </a:p>
          <a:p>
            <a:pPr marR="0" lvl="0" rtl="0"/>
            <a:r>
              <a:rPr lang="zh-CN" altLang="en-US" b="0" i="0" u="none" strike="noStrike" baseline="0" smtClean="0">
                <a:latin typeface="Times New Roman"/>
              </a:rPr>
              <a:t>（</a:t>
            </a:r>
            <a:r>
              <a:rPr lang="en-US" altLang="zh-CN" b="0" i="0" u="none" strike="noStrike" baseline="0" smtClean="0">
                <a:latin typeface="Times New Roman"/>
              </a:rPr>
              <a:t>8</a:t>
            </a:r>
            <a:r>
              <a:rPr lang="zh-CN" altLang="en-US" b="0" i="0" u="none" strike="noStrike" baseline="0" smtClean="0">
                <a:latin typeface="Times New Roman"/>
              </a:rPr>
              <a:t>）获取发送队列长度</a:t>
            </a:r>
          </a:p>
          <a:p>
            <a:pPr marR="0" lvl="0" rtl="0"/>
            <a:r>
              <a:rPr lang="zh-CN" altLang="en-US" b="0" i="0" u="none" strike="noStrike" baseline="0" smtClean="0">
                <a:latin typeface="Times New Roman"/>
              </a:rPr>
              <a:t>（</a:t>
            </a:r>
            <a:r>
              <a:rPr lang="en-US" altLang="zh-CN" b="0" i="0" u="none" strike="noStrike" baseline="0" smtClean="0">
                <a:latin typeface="Times New Roman"/>
              </a:rPr>
              <a:t>9</a:t>
            </a:r>
            <a:r>
              <a:rPr lang="zh-CN" altLang="en-US" b="0" i="0" u="none" strike="noStrike" baseline="0" smtClean="0">
                <a:latin typeface="Times New Roman"/>
              </a:rPr>
              <a:t>）获取网络接口</a:t>
            </a:r>
            <a:r>
              <a:rPr lang="en-US" altLang="zh-CN" b="0" i="0" u="none" strike="noStrike" baseline="0" smtClean="0">
                <a:latin typeface="Times New Roman"/>
              </a:rPr>
              <a:t>IP</a:t>
            </a:r>
            <a:r>
              <a:rPr lang="zh-CN" altLang="en-US" b="0" i="0" u="none" strike="noStrike" baseline="0" smtClean="0">
                <a:latin typeface="Times New Roman"/>
              </a:rPr>
              <a:t>地址</a:t>
            </a:r>
          </a:p>
          <a:p>
            <a:pPr marR="0" lvl="0" rtl="0"/>
            <a:r>
              <a:rPr lang="zh-CN" altLang="en-US" b="0" i="0" u="none" strike="noStrike" baseline="0" smtClean="0">
                <a:latin typeface="Times New Roman"/>
              </a:rPr>
              <a:t>（</a:t>
            </a:r>
            <a:r>
              <a:rPr lang="en-US" altLang="zh-CN" b="0" i="0" u="none" strike="noStrike" baseline="0" smtClean="0">
                <a:latin typeface="Times New Roman"/>
              </a:rPr>
              <a:t>10</a:t>
            </a:r>
            <a:r>
              <a:rPr lang="zh-CN" altLang="en-US" b="0" i="0" u="none" strike="noStrike" baseline="0" smtClean="0">
                <a:latin typeface="Times New Roman"/>
              </a:rPr>
              <a:t>）设置网络接口</a:t>
            </a:r>
            <a:r>
              <a:rPr lang="en-US" altLang="zh-CN" b="0" i="0" u="none" strike="noStrike" baseline="0" smtClean="0">
                <a:latin typeface="Times New Roman"/>
              </a:rPr>
              <a:t>IP</a:t>
            </a:r>
            <a:r>
              <a:rPr lang="zh-CN" altLang="en-US" b="0" i="0" u="none" strike="noStrike" baseline="0" smtClean="0">
                <a:latin typeface="Times New Roman"/>
              </a:rPr>
              <a:t>地址</a:t>
            </a:r>
          </a:p>
          <a:p>
            <a:pPr marR="0" lvl="0" rtl="0"/>
            <a:r>
              <a:rPr lang="zh-CN" altLang="en-US" b="0" i="0" u="none" strike="noStrike" baseline="0" smtClean="0">
                <a:latin typeface="Times New Roman"/>
              </a:rPr>
              <a:t>（</a:t>
            </a:r>
            <a:r>
              <a:rPr lang="en-US" altLang="zh-CN" b="0" i="0" u="none" strike="noStrike" baseline="0" smtClean="0">
                <a:latin typeface="Times New Roman"/>
              </a:rPr>
              <a:t>11</a:t>
            </a:r>
            <a:r>
              <a:rPr lang="zh-CN" altLang="en-US" b="0" i="0" u="none" strike="noStrike" baseline="0" smtClean="0">
                <a:latin typeface="Times New Roman"/>
              </a:rPr>
              <a:t>）编译运行程序</a:t>
            </a:r>
          </a:p>
        </p:txBody>
      </p:sp>
    </p:spTree>
    <p:extLst>
      <p:ext uri="{BB962C8B-B14F-4D97-AF65-F5344CB8AC3E}">
        <p14:creationId xmlns:p14="http://schemas.microsoft.com/office/powerpoint/2010/main" val="34008200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12.6.5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ioctl()</a:t>
            </a:r>
            <a:r>
              <a:rPr lang="zh-CN" altLang="en-US" b="0" i="0" u="none" strike="noStrike" kern="1800" baseline="0" smtClean="0">
                <a:latin typeface="Times New Roman"/>
                <a:ea typeface="黑体"/>
              </a:rPr>
              <a:t>函数对</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高速缓存操作</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ARP</a:t>
            </a:r>
            <a:r>
              <a:rPr lang="zh-CN" altLang="en-US" b="0" i="0" u="none" strike="noStrike" baseline="0" smtClean="0">
                <a:latin typeface="Times New Roman"/>
              </a:rPr>
              <a:t>高速缓存表是网络协议栈维护的，它记录了系统运行期间的</a:t>
            </a:r>
            <a:r>
              <a:rPr lang="en-US" altLang="zh-CN" b="0" i="0" u="none" strike="noStrike" baseline="0" smtClean="0">
                <a:latin typeface="Times New Roman"/>
              </a:rPr>
              <a:t>IP</a:t>
            </a:r>
            <a:r>
              <a:rPr lang="zh-CN" altLang="en-US" b="0" i="0" u="none" strike="noStrike" baseline="0" smtClean="0">
                <a:latin typeface="Times New Roman"/>
              </a:rPr>
              <a:t>地址和硬件地址的映射表。其操作包括表的创建、更新、回收，在</a:t>
            </a:r>
            <a:r>
              <a:rPr lang="en-US" altLang="zh-CN" b="0" i="0" u="none" strike="noStrike" baseline="0" smtClean="0">
                <a:latin typeface="Times New Roman"/>
              </a:rPr>
              <a:t>Linux</a:t>
            </a:r>
            <a:r>
              <a:rPr lang="zh-CN" altLang="en-US" b="0" i="0" u="none" strike="noStrike" baseline="0" smtClean="0">
                <a:latin typeface="Times New Roman"/>
              </a:rPr>
              <a:t>下这个表的名称是</a:t>
            </a:r>
            <a:r>
              <a:rPr lang="en-US" altLang="zh-CN" b="0" i="0" u="none" strike="noStrike" baseline="0" smtClean="0">
                <a:latin typeface="Times New Roman"/>
              </a:rPr>
              <a:t>arp_tbl</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．获取</a:t>
            </a:r>
            <a:r>
              <a:rPr lang="en-US" altLang="zh-CN">
                <a:latin typeface="Times New Roman"/>
              </a:rPr>
              <a:t>ARP</a:t>
            </a:r>
            <a:r>
              <a:rPr lang="zh-CN" altLang="en-US">
                <a:latin typeface="Times New Roman"/>
              </a:rPr>
              <a:t>高速缓存</a:t>
            </a:r>
            <a:r>
              <a:rPr lang="zh-CN" altLang="en-US">
                <a:latin typeface="Times New Roman"/>
              </a:rPr>
              <a:t>的</a:t>
            </a:r>
            <a:r>
              <a:rPr lang="zh-CN" altLang="en-US" smtClean="0">
                <a:latin typeface="Times New Roman"/>
              </a:rPr>
              <a:t>命令字</a:t>
            </a:r>
            <a:endParaRPr lang="en-US" altLang="zh-CN" smtClean="0">
              <a:latin typeface="Times New Roman"/>
            </a:endParaRPr>
          </a:p>
          <a:p>
            <a:pPr lvl="0"/>
            <a:r>
              <a:rPr lang="en-US" altLang="zh-CN">
                <a:latin typeface="Times New Roman"/>
              </a:rPr>
              <a:t>2</a:t>
            </a:r>
            <a:r>
              <a:rPr lang="zh-CN" altLang="en-US">
                <a:latin typeface="Times New Roman"/>
              </a:rPr>
              <a:t>．获取</a:t>
            </a:r>
            <a:r>
              <a:rPr lang="en-US" altLang="zh-CN">
                <a:latin typeface="Times New Roman"/>
              </a:rPr>
              <a:t>ARP</a:t>
            </a:r>
            <a:r>
              <a:rPr lang="zh-CN" altLang="en-US">
                <a:latin typeface="Times New Roman"/>
              </a:rPr>
              <a:t>高速缓存</a:t>
            </a:r>
            <a:r>
              <a:rPr lang="zh-CN" altLang="en-US">
                <a:latin typeface="Times New Roman"/>
              </a:rPr>
              <a:t>的</a:t>
            </a:r>
            <a:r>
              <a:rPr lang="zh-CN" altLang="en-US" smtClean="0">
                <a:latin typeface="Times New Roman"/>
              </a:rPr>
              <a:t>例子</a:t>
            </a:r>
            <a:endParaRPr lang="en-US" altLang="zh-CN" smtClean="0">
              <a:latin typeface="Times New Roman"/>
            </a:endParaRPr>
          </a:p>
          <a:p>
            <a:pPr lvl="0"/>
            <a:endParaRPr lang="zh-CN" altLang="en-US" b="0" i="0" u="none" strike="noStrike" baseline="0" smtClean="0">
              <a:latin typeface="Times New Roman"/>
            </a:endParaRPr>
          </a:p>
        </p:txBody>
      </p:sp>
    </p:spTree>
    <p:extLst>
      <p:ext uri="{BB962C8B-B14F-4D97-AF65-F5344CB8AC3E}">
        <p14:creationId xmlns:p14="http://schemas.microsoft.com/office/powerpoint/2010/main" val="29811748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．获取</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高速缓存的命令字</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使用</a:t>
            </a:r>
            <a:r>
              <a:rPr lang="en-US" altLang="zh-CN" b="0" i="0" u="none" strike="noStrike" baseline="0" smtClean="0">
                <a:latin typeface="Times New Roman"/>
              </a:rPr>
              <a:t>ioctl()</a:t>
            </a:r>
            <a:r>
              <a:rPr lang="zh-CN" altLang="en-US" b="0" i="0" u="none" strike="noStrike" baseline="0" smtClean="0">
                <a:latin typeface="Times New Roman"/>
              </a:rPr>
              <a:t>的</a:t>
            </a:r>
            <a:r>
              <a:rPr lang="en-US" altLang="zh-CN" b="0" i="0" u="none" strike="noStrike" baseline="0" smtClean="0">
                <a:latin typeface="Times New Roman"/>
              </a:rPr>
              <a:t>ARP</a:t>
            </a:r>
            <a:r>
              <a:rPr lang="zh-CN" altLang="en-US" b="0" i="0" u="none" strike="noStrike" baseline="0" smtClean="0">
                <a:latin typeface="Times New Roman"/>
              </a:rPr>
              <a:t>请求可以实现对这个表的操作，有</a:t>
            </a:r>
            <a:r>
              <a:rPr lang="en-US" altLang="zh-CN" b="0" i="0" u="none" strike="noStrike" baseline="0" smtClean="0">
                <a:latin typeface="Times New Roman"/>
              </a:rPr>
              <a:t>3</a:t>
            </a:r>
            <a:r>
              <a:rPr lang="zh-CN" altLang="en-US" b="0" i="0" u="none" strike="noStrike" baseline="0" smtClean="0">
                <a:latin typeface="Times New Roman"/>
              </a:rPr>
              <a:t>个命令</a:t>
            </a:r>
            <a:r>
              <a:rPr lang="en-US" altLang="zh-CN" b="0" i="0" u="none" strike="noStrike" baseline="0" smtClean="0">
                <a:latin typeface="Times New Roman"/>
              </a:rPr>
              <a:t>SIOCGARP</a:t>
            </a:r>
            <a:r>
              <a:rPr lang="zh-CN" altLang="en-US" b="0" i="0" u="none" strike="noStrike" baseline="0" smtClean="0">
                <a:latin typeface="Times New Roman"/>
              </a:rPr>
              <a:t>、</a:t>
            </a:r>
            <a:r>
              <a:rPr lang="en-US" altLang="zh-CN" b="0" i="0" u="none" strike="noStrike" baseline="0" smtClean="0">
                <a:latin typeface="Times New Roman"/>
              </a:rPr>
              <a:t>SIOCSARP</a:t>
            </a:r>
            <a:r>
              <a:rPr lang="zh-CN" altLang="en-US" b="0" i="0" u="none" strike="noStrike" baseline="0" smtClean="0">
                <a:latin typeface="Times New Roman"/>
              </a:rPr>
              <a:t>和</a:t>
            </a:r>
            <a:r>
              <a:rPr lang="en-US" altLang="zh-CN" b="0" i="0" u="none" strike="noStrike" baseline="0" smtClean="0">
                <a:latin typeface="Times New Roman"/>
              </a:rPr>
              <a:t>SIOCDARP</a:t>
            </a:r>
            <a:r>
              <a:rPr lang="zh-CN" altLang="en-US" b="0" i="0" u="none" strike="noStrike" baseline="0" smtClean="0">
                <a:latin typeface="Times New Roman"/>
              </a:rPr>
              <a:t>。用户可以调用这</a:t>
            </a:r>
            <a:r>
              <a:rPr lang="en-US" altLang="zh-CN" b="0" i="0" u="none" strike="noStrike" baseline="0" smtClean="0">
                <a:latin typeface="Times New Roman"/>
              </a:rPr>
              <a:t>3</a:t>
            </a:r>
            <a:r>
              <a:rPr lang="zh-CN" altLang="en-US" b="0" i="0" u="none" strike="noStrike" baseline="0" smtClean="0">
                <a:latin typeface="Times New Roman"/>
              </a:rPr>
              <a:t>个请求命令对</a:t>
            </a:r>
            <a:r>
              <a:rPr lang="en-US" altLang="zh-CN" b="0" i="0" u="none" strike="noStrike" baseline="0" smtClean="0">
                <a:latin typeface="Times New Roman"/>
              </a:rPr>
              <a:t>ARP</a:t>
            </a:r>
            <a:r>
              <a:rPr lang="zh-CN" altLang="en-US" b="0" i="0" u="none" strike="noStrike" baseline="0" smtClean="0">
                <a:latin typeface="Times New Roman"/>
              </a:rPr>
              <a:t>高速缓存进行操作，操作是通过类型为</a:t>
            </a:r>
            <a:r>
              <a:rPr lang="en-US" altLang="zh-CN" b="0" i="0" u="none" strike="noStrike" baseline="0" smtClean="0">
                <a:latin typeface="Times New Roman"/>
              </a:rPr>
              <a:t>struct arpreq</a:t>
            </a:r>
            <a:r>
              <a:rPr lang="zh-CN" altLang="en-US" b="0" i="0" u="none" strike="noStrike" baseline="0" smtClean="0">
                <a:latin typeface="Times New Roman"/>
              </a:rPr>
              <a:t>的参数进行的。</a:t>
            </a:r>
          </a:p>
        </p:txBody>
      </p:sp>
    </p:spTree>
    <p:extLst>
      <p:ext uri="{BB962C8B-B14F-4D97-AF65-F5344CB8AC3E}">
        <p14:creationId xmlns:p14="http://schemas.microsoft.com/office/powerpoint/2010/main" val="14948912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．获取</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高速缓存的例子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下面是一个获取主机</a:t>
            </a:r>
            <a:r>
              <a:rPr lang="en-US" altLang="zh-CN" b="0" i="0" u="none" strike="noStrike" baseline="0" smtClean="0">
                <a:latin typeface="Times New Roman"/>
              </a:rPr>
              <a:t>IP</a:t>
            </a:r>
            <a:r>
              <a:rPr lang="zh-CN" altLang="en-US" b="0" i="0" u="none" strike="noStrike" baseline="0" smtClean="0">
                <a:latin typeface="Times New Roman"/>
              </a:rPr>
              <a:t>地址对应硬件地址的实例。用户输入需要查询的</a:t>
            </a:r>
            <a:r>
              <a:rPr lang="en-US" altLang="zh-CN" b="0" i="0" u="none" strike="noStrike" baseline="0" smtClean="0">
                <a:latin typeface="Times New Roman"/>
              </a:rPr>
              <a:t>IP</a:t>
            </a:r>
            <a:r>
              <a:rPr lang="zh-CN" altLang="en-US" b="0" i="0" u="none" strike="noStrike" baseline="0" smtClean="0">
                <a:latin typeface="Times New Roman"/>
              </a:rPr>
              <a:t>地址，输出为对应</a:t>
            </a:r>
            <a:r>
              <a:rPr lang="en-US" altLang="zh-CN" b="0" i="0" u="none" strike="noStrike" baseline="0" smtClean="0">
                <a:latin typeface="Times New Roman"/>
              </a:rPr>
              <a:t>IP</a:t>
            </a:r>
            <a:r>
              <a:rPr lang="zh-CN" altLang="en-US" b="0" i="0" u="none" strike="noStrike" baseline="0" smtClean="0">
                <a:latin typeface="Times New Roman"/>
              </a:rPr>
              <a:t>地址的硬件地址</a:t>
            </a:r>
            <a:r>
              <a:rPr lang="zh-CN" altLang="en-US" b="0" i="0" u="none" strike="noStrike" baseline="0" smtClean="0">
                <a:latin typeface="Times New Roman"/>
              </a:rPr>
              <a:t>。</a:t>
            </a:r>
            <a:endParaRPr lang="en-US" altLang="zh-CN" b="0" i="0" u="none" strike="noStrike" baseline="0" smtClean="0">
              <a:latin typeface="Times New Roman"/>
            </a:endParaRP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35</a:t>
            </a:r>
            <a:r>
              <a:rPr lang="zh-CN" altLang="en-US" b="0" i="0" u="none" strike="noStrike" baseline="0" smtClean="0">
                <a:latin typeface="Times New Roman"/>
              </a:rPr>
              <a:t>		</a:t>
            </a:r>
            <a:r>
              <a:rPr lang="en-US" altLang="zh-CN" b="1" i="0" u="none" strike="noStrike" baseline="0" smtClean="0">
                <a:latin typeface="Times New Roman"/>
              </a:rPr>
              <a:t>err = ioctl(s, SIOCGARP, &amp;arpreq);</a:t>
            </a:r>
            <a:endParaRPr lang="zh-CN" altLang="en-US" b="0" i="0" u="none" strike="noStrike" baseline="0" smtClean="0">
              <a:latin typeface="Times New Roman"/>
            </a:endParaRPr>
          </a:p>
        </p:txBody>
      </p:sp>
    </p:spTree>
    <p:extLst>
      <p:ext uri="{BB962C8B-B14F-4D97-AF65-F5344CB8AC3E}">
        <p14:creationId xmlns:p14="http://schemas.microsoft.com/office/powerpoint/2010/main" val="5483799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12.6.6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ioctl()</a:t>
            </a:r>
            <a:r>
              <a:rPr lang="zh-CN" altLang="en-US" b="0" i="0" u="none" strike="noStrike" kern="1800" baseline="0" smtClean="0">
                <a:latin typeface="Times New Roman"/>
                <a:ea typeface="黑体"/>
              </a:rPr>
              <a:t>函数发送路由表请求</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ioctl()</a:t>
            </a:r>
            <a:r>
              <a:rPr lang="zh-CN" altLang="en-US" b="0" i="0" u="none" strike="noStrike" baseline="0" smtClean="0">
                <a:latin typeface="Times New Roman"/>
              </a:rPr>
              <a:t>函数的路由表请求有两种，这两种请求的第三个参数是一个指向结构的指针，在文件</a:t>
            </a:r>
            <a:r>
              <a:rPr lang="en-US" altLang="zh-CN" b="0" i="0" u="none" strike="noStrike" baseline="0" smtClean="0">
                <a:latin typeface="Times New Roman"/>
              </a:rPr>
              <a:t>&lt;net/route.h&gt;</a:t>
            </a:r>
            <a:r>
              <a:rPr lang="zh-CN" altLang="en-US" b="0" i="0" u="none" strike="noStrike" baseline="0" smtClean="0">
                <a:latin typeface="Times New Roman"/>
              </a:rPr>
              <a:t>中定义。命令选项有两个：</a:t>
            </a:r>
            <a:r>
              <a:rPr lang="en-US" altLang="zh-CN" b="0" i="0" u="none" strike="noStrike" baseline="0" smtClean="0">
                <a:latin typeface="Times New Roman"/>
              </a:rPr>
              <a:t>SIOCADDRT</a:t>
            </a:r>
            <a:r>
              <a:rPr lang="zh-CN" altLang="en-US" b="0" i="0" u="none" strike="noStrike" baseline="0" smtClean="0">
                <a:latin typeface="Times New Roman"/>
              </a:rPr>
              <a:t>和</a:t>
            </a:r>
            <a:r>
              <a:rPr lang="en-US" altLang="zh-CN" b="0" i="0" u="none" strike="noStrike" baseline="0" smtClean="0">
                <a:latin typeface="Times New Roman"/>
              </a:rPr>
              <a:t>SIOCADDRT</a:t>
            </a:r>
            <a:r>
              <a:rPr lang="zh-CN" altLang="en-US" b="0" i="0" u="none" strike="noStrike" baseline="0" smtClean="0">
                <a:latin typeface="Times New Roman"/>
              </a:rPr>
              <a:t>。</a:t>
            </a:r>
          </a:p>
          <a:p>
            <a:pPr marR="0" lvl="0" rtl="0">
              <a:buFont typeface="Wingdings" panose="05000000000000000000" pitchFamily="2" charset="2"/>
              <a:buChar char="ü"/>
            </a:pPr>
            <a:r>
              <a:rPr lang="en-US" altLang="zh-CN" b="0" i="0" u="none" strike="noStrike" baseline="0" smtClean="0">
                <a:latin typeface="Times New Roman"/>
              </a:rPr>
              <a:t>SIOCADDRT</a:t>
            </a:r>
            <a:r>
              <a:rPr lang="zh-CN" altLang="en-US" b="0" i="0" u="none" strike="noStrike" baseline="0" smtClean="0">
                <a:latin typeface="Times New Roman"/>
              </a:rPr>
              <a:t>：向路由表中增加一项。</a:t>
            </a:r>
          </a:p>
          <a:p>
            <a:pPr marR="0" lvl="0" rtl="0">
              <a:buFont typeface="Wingdings" panose="05000000000000000000" pitchFamily="2" charset="2"/>
              <a:buChar char="ü"/>
            </a:pPr>
            <a:r>
              <a:rPr lang="en-US" altLang="zh-CN" b="0" i="0" u="none" strike="noStrike" baseline="0" smtClean="0">
                <a:latin typeface="Times New Roman"/>
              </a:rPr>
              <a:t>SIOCADDRT</a:t>
            </a:r>
            <a:r>
              <a:rPr lang="zh-CN" altLang="en-US" b="0" i="0" u="none" strike="noStrike" baseline="0" smtClean="0">
                <a:latin typeface="Times New Roman"/>
              </a:rPr>
              <a:t>：从路由表中减去一项。</a:t>
            </a:r>
          </a:p>
        </p:txBody>
      </p:sp>
    </p:spTree>
    <p:extLst>
      <p:ext uri="{BB962C8B-B14F-4D97-AF65-F5344CB8AC3E}">
        <p14:creationId xmlns:p14="http://schemas.microsoft.com/office/powerpoint/2010/main" val="22433089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12.7  fcntl()</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r>
              <a:rPr lang="en-US" altLang="zh-CN"/>
              <a:t>12.7.1  fcntl()</a:t>
            </a:r>
            <a:r>
              <a:rPr lang="zh-CN" altLang="en-US"/>
              <a:t>函数</a:t>
            </a:r>
            <a:r>
              <a:rPr lang="zh-CN" altLang="en-US"/>
              <a:t>的</a:t>
            </a:r>
            <a:r>
              <a:rPr lang="zh-CN" altLang="en-US" smtClean="0"/>
              <a:t>选项</a:t>
            </a:r>
            <a:endParaRPr lang="en-US" altLang="zh-CN" smtClean="0"/>
          </a:p>
          <a:p>
            <a:r>
              <a:rPr lang="en-US" altLang="zh-CN"/>
              <a:t>12.7.2  </a:t>
            </a:r>
            <a:r>
              <a:rPr lang="zh-CN" altLang="en-US"/>
              <a:t>使用</a:t>
            </a:r>
            <a:r>
              <a:rPr lang="en-US" altLang="zh-CN"/>
              <a:t>fcntl()</a:t>
            </a:r>
            <a:r>
              <a:rPr lang="zh-CN" altLang="en-US"/>
              <a:t>函数修改套接字非</a:t>
            </a:r>
            <a:r>
              <a:rPr lang="zh-CN" altLang="en-US"/>
              <a:t>阻塞</a:t>
            </a:r>
            <a:r>
              <a:rPr lang="zh-CN" altLang="en-US" smtClean="0"/>
              <a:t>属性</a:t>
            </a:r>
            <a:endParaRPr lang="en-US" altLang="zh-CN" smtClean="0"/>
          </a:p>
          <a:p>
            <a:r>
              <a:rPr lang="en-US" altLang="zh-CN"/>
              <a:t>12.7.3  </a:t>
            </a:r>
            <a:r>
              <a:rPr lang="zh-CN" altLang="en-US"/>
              <a:t>使用</a:t>
            </a:r>
            <a:r>
              <a:rPr lang="en-US" altLang="zh-CN"/>
              <a:t>fcntl()</a:t>
            </a:r>
            <a:r>
              <a:rPr lang="zh-CN" altLang="en-US"/>
              <a:t>函数设置信号属主</a:t>
            </a:r>
          </a:p>
        </p:txBody>
      </p:sp>
    </p:spTree>
    <p:extLst>
      <p:ext uri="{BB962C8B-B14F-4D97-AF65-F5344CB8AC3E}">
        <p14:creationId xmlns:p14="http://schemas.microsoft.com/office/powerpoint/2010/main" val="34173212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12.7.1  fcntl()</a:t>
            </a:r>
            <a:r>
              <a:rPr lang="zh-CN" altLang="en-US" b="0" i="0" u="none" strike="noStrike" kern="1800" baseline="0" smtClean="0">
                <a:latin typeface="Times New Roman"/>
                <a:ea typeface="黑体"/>
              </a:rPr>
              <a:t>函数的选项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对套接字进行操作的</a:t>
            </a:r>
            <a:r>
              <a:rPr lang="en-US" altLang="zh-CN" b="0" i="0" u="none" strike="noStrike" baseline="0" smtClean="0">
                <a:latin typeface="Times New Roman"/>
              </a:rPr>
              <a:t>fcntl()</a:t>
            </a:r>
            <a:r>
              <a:rPr lang="zh-CN" altLang="en-US" b="0" i="0" u="none" strike="noStrike" baseline="0" smtClean="0">
                <a:latin typeface="Times New Roman"/>
              </a:rPr>
              <a:t>有</a:t>
            </a:r>
            <a:r>
              <a:rPr lang="en-US" altLang="zh-CN" b="0" i="0" u="none" strike="noStrike" baseline="0" smtClean="0">
                <a:latin typeface="Times New Roman"/>
              </a:rPr>
              <a:t>4</a:t>
            </a:r>
            <a:r>
              <a:rPr lang="zh-CN" altLang="en-US" b="0" i="0" u="none" strike="noStrike" baseline="0" smtClean="0">
                <a:latin typeface="Times New Roman"/>
              </a:rPr>
              <a:t>种，分为设置套接字属主、获取套接字属主、设置套接字为信号驱动类型和设置套接字为非阻塞类型。</a:t>
            </a:r>
          </a:p>
        </p:txBody>
      </p:sp>
      <p:graphicFrame>
        <p:nvGraphicFramePr>
          <p:cNvPr id="4" name="表格 3"/>
          <p:cNvGraphicFramePr>
            <a:graphicFrameLocks noGrp="1"/>
          </p:cNvGraphicFramePr>
          <p:nvPr>
            <p:extLst>
              <p:ext uri="{D42A27DB-BD31-4B8C-83A1-F6EECF244321}">
                <p14:modId xmlns:p14="http://schemas.microsoft.com/office/powerpoint/2010/main" val="2009278308"/>
              </p:ext>
            </p:extLst>
          </p:nvPr>
        </p:nvGraphicFramePr>
        <p:xfrm>
          <a:off x="566653" y="3299620"/>
          <a:ext cx="8010693" cy="1353515"/>
        </p:xfrm>
        <a:graphic>
          <a:graphicData uri="http://schemas.openxmlformats.org/drawingml/2006/table">
            <a:tbl>
              <a:tblPr firstRow="1" firstCol="1" bandRow="1">
                <a:tableStyleId>{5C22544A-7EE6-4342-B048-85BDC9FD1C3A}</a:tableStyleId>
              </a:tblPr>
              <a:tblGrid>
                <a:gridCol w="2669163"/>
                <a:gridCol w="2670765"/>
                <a:gridCol w="2670765"/>
              </a:tblGrid>
              <a:tr h="270703">
                <a:tc>
                  <a:txBody>
                    <a:bodyPr/>
                    <a:lstStyle/>
                    <a:p>
                      <a:pPr algn="ctr" fontAlgn="ctr">
                        <a:lnSpc>
                          <a:spcPts val="1350"/>
                        </a:lnSpc>
                        <a:spcBef>
                          <a:spcPts val="200"/>
                        </a:spcBef>
                        <a:spcAft>
                          <a:spcPts val="200"/>
                        </a:spcAft>
                      </a:pPr>
                      <a:r>
                        <a:rPr lang="zh-CN" sz="1200">
                          <a:effectLst/>
                        </a:rPr>
                        <a:t>命</a:t>
                      </a:r>
                      <a:r>
                        <a:rPr lang="en-US" sz="1200">
                          <a:effectLst/>
                        </a:rPr>
                        <a:t>    </a:t>
                      </a:r>
                      <a:r>
                        <a:rPr lang="zh-CN" sz="1200">
                          <a:effectLst/>
                        </a:rPr>
                        <a:t>令</a:t>
                      </a:r>
                      <a:endParaRPr lang="zh-CN" sz="1200">
                        <a:effectLst/>
                        <a:latin typeface="Times New Roman"/>
                        <a:ea typeface="宋体"/>
                      </a:endParaRPr>
                    </a:p>
                  </a:txBody>
                  <a:tcPr marL="68580" marR="68580" marT="0" marB="0" anchor="ctr"/>
                </a:tc>
                <a:tc>
                  <a:txBody>
                    <a:bodyPr/>
                    <a:lstStyle/>
                    <a:p>
                      <a:pPr algn="ctr" fontAlgn="ctr">
                        <a:lnSpc>
                          <a:spcPts val="1350"/>
                        </a:lnSpc>
                        <a:spcBef>
                          <a:spcPts val="200"/>
                        </a:spcBef>
                        <a:spcAft>
                          <a:spcPts val="200"/>
                        </a:spcAft>
                      </a:pPr>
                      <a:r>
                        <a:rPr lang="zh-CN" sz="1200">
                          <a:effectLst/>
                        </a:rPr>
                        <a:t>含</a:t>
                      </a:r>
                      <a:r>
                        <a:rPr lang="en-US" sz="1200">
                          <a:effectLst/>
                        </a:rPr>
                        <a:t>    </a:t>
                      </a:r>
                      <a:r>
                        <a:rPr lang="zh-CN" sz="1200">
                          <a:effectLst/>
                        </a:rPr>
                        <a:t>义</a:t>
                      </a:r>
                      <a:endParaRPr lang="zh-CN" sz="1200">
                        <a:effectLst/>
                        <a:latin typeface="Times New Roman"/>
                        <a:ea typeface="宋体"/>
                      </a:endParaRPr>
                    </a:p>
                  </a:txBody>
                  <a:tcPr marL="68580" marR="68580" marT="0" marB="0" anchor="ctr"/>
                </a:tc>
                <a:tc>
                  <a:txBody>
                    <a:bodyPr/>
                    <a:lstStyle/>
                    <a:p>
                      <a:pPr algn="ctr" fontAlgn="ctr">
                        <a:lnSpc>
                          <a:spcPts val="1350"/>
                        </a:lnSpc>
                        <a:spcBef>
                          <a:spcPts val="200"/>
                        </a:spcBef>
                        <a:spcAft>
                          <a:spcPts val="200"/>
                        </a:spcAft>
                      </a:pPr>
                      <a:r>
                        <a:rPr lang="zh-CN" sz="1200">
                          <a:effectLst/>
                        </a:rPr>
                        <a:t>与</a:t>
                      </a:r>
                      <a:r>
                        <a:rPr lang="en-US" sz="1200">
                          <a:effectLst/>
                        </a:rPr>
                        <a:t>ioctl</a:t>
                      </a:r>
                      <a:r>
                        <a:rPr lang="zh-CN" sz="1200">
                          <a:effectLst/>
                        </a:rPr>
                        <a:t>相同的功能</a:t>
                      </a:r>
                      <a:endParaRPr lang="zh-CN" sz="1200">
                        <a:effectLst/>
                        <a:latin typeface="Times New Roman"/>
                        <a:ea typeface="宋体"/>
                      </a:endParaRPr>
                    </a:p>
                  </a:txBody>
                  <a:tcPr marL="68580" marR="68580" marT="0" marB="0" anchor="ctr"/>
                </a:tc>
              </a:tr>
              <a:tr h="270703">
                <a:tc>
                  <a:txBody>
                    <a:bodyPr/>
                    <a:lstStyle/>
                    <a:p>
                      <a:pPr indent="266700" algn="just" fontAlgn="ctr">
                        <a:lnSpc>
                          <a:spcPts val="1350"/>
                        </a:lnSpc>
                        <a:spcBef>
                          <a:spcPts val="200"/>
                        </a:spcBef>
                        <a:spcAft>
                          <a:spcPts val="200"/>
                        </a:spcAft>
                      </a:pPr>
                      <a:r>
                        <a:rPr lang="en-US" sz="1200">
                          <a:effectLst/>
                        </a:rPr>
                        <a:t>F_SETOWN</a:t>
                      </a:r>
                      <a:endParaRPr lang="zh-CN" sz="1200">
                        <a:effectLst/>
                        <a:latin typeface="Times New Roman"/>
                        <a:ea typeface="宋体"/>
                      </a:endParaRPr>
                    </a:p>
                  </a:txBody>
                  <a:tcPr marL="68580" marR="68580" marT="0" marB="0" anchor="ctr"/>
                </a:tc>
                <a:tc>
                  <a:txBody>
                    <a:bodyPr/>
                    <a:lstStyle/>
                    <a:p>
                      <a:pPr indent="266700" algn="just" fontAlgn="ctr">
                        <a:lnSpc>
                          <a:spcPts val="1350"/>
                        </a:lnSpc>
                        <a:spcBef>
                          <a:spcPts val="200"/>
                        </a:spcBef>
                        <a:spcAft>
                          <a:spcPts val="200"/>
                        </a:spcAft>
                      </a:pPr>
                      <a:r>
                        <a:rPr lang="zh-CN" sz="1200">
                          <a:effectLst/>
                        </a:rPr>
                        <a:t>设置套接字属主</a:t>
                      </a:r>
                      <a:endParaRPr lang="zh-CN" sz="1200">
                        <a:effectLst/>
                        <a:latin typeface="Times New Roman"/>
                        <a:ea typeface="宋体"/>
                      </a:endParaRPr>
                    </a:p>
                  </a:txBody>
                  <a:tcPr marL="68580" marR="68580" marT="0" marB="0" anchor="ctr"/>
                </a:tc>
                <a:tc>
                  <a:txBody>
                    <a:bodyPr/>
                    <a:lstStyle/>
                    <a:p>
                      <a:pPr indent="266700" algn="just" fontAlgn="ctr">
                        <a:lnSpc>
                          <a:spcPts val="1350"/>
                        </a:lnSpc>
                        <a:spcBef>
                          <a:spcPts val="200"/>
                        </a:spcBef>
                        <a:spcAft>
                          <a:spcPts val="200"/>
                        </a:spcAft>
                      </a:pPr>
                      <a:r>
                        <a:rPr lang="en-US" sz="1200">
                          <a:effectLst/>
                        </a:rPr>
                        <a:t>FIOSETOWN</a:t>
                      </a:r>
                      <a:endParaRPr lang="zh-CN" sz="1200">
                        <a:effectLst/>
                        <a:latin typeface="Times New Roman"/>
                        <a:ea typeface="宋体"/>
                      </a:endParaRPr>
                    </a:p>
                  </a:txBody>
                  <a:tcPr marL="68580" marR="68580" marT="0" marB="0" anchor="ctr"/>
                </a:tc>
              </a:tr>
              <a:tr h="270703">
                <a:tc>
                  <a:txBody>
                    <a:bodyPr/>
                    <a:lstStyle/>
                    <a:p>
                      <a:pPr indent="266700" algn="just" fontAlgn="ctr">
                        <a:lnSpc>
                          <a:spcPts val="1350"/>
                        </a:lnSpc>
                        <a:spcBef>
                          <a:spcPts val="200"/>
                        </a:spcBef>
                        <a:spcAft>
                          <a:spcPts val="200"/>
                        </a:spcAft>
                      </a:pPr>
                      <a:r>
                        <a:rPr lang="en-US" sz="1200">
                          <a:effectLst/>
                        </a:rPr>
                        <a:t>F_GETOWN</a:t>
                      </a:r>
                      <a:endParaRPr lang="zh-CN" sz="1200">
                        <a:effectLst/>
                        <a:latin typeface="Times New Roman"/>
                        <a:ea typeface="宋体"/>
                      </a:endParaRPr>
                    </a:p>
                  </a:txBody>
                  <a:tcPr marL="68580" marR="68580" marT="0" marB="0" anchor="ctr"/>
                </a:tc>
                <a:tc>
                  <a:txBody>
                    <a:bodyPr/>
                    <a:lstStyle/>
                    <a:p>
                      <a:pPr indent="266700" algn="just" fontAlgn="ctr">
                        <a:lnSpc>
                          <a:spcPts val="1350"/>
                        </a:lnSpc>
                        <a:spcBef>
                          <a:spcPts val="200"/>
                        </a:spcBef>
                        <a:spcAft>
                          <a:spcPts val="200"/>
                        </a:spcAft>
                      </a:pPr>
                      <a:r>
                        <a:rPr lang="zh-CN" sz="1200">
                          <a:effectLst/>
                        </a:rPr>
                        <a:t>获取套接字属主</a:t>
                      </a:r>
                      <a:endParaRPr lang="zh-CN" sz="1200">
                        <a:effectLst/>
                        <a:latin typeface="Times New Roman"/>
                        <a:ea typeface="宋体"/>
                      </a:endParaRPr>
                    </a:p>
                  </a:txBody>
                  <a:tcPr marL="68580" marR="68580" marT="0" marB="0" anchor="ctr"/>
                </a:tc>
                <a:tc>
                  <a:txBody>
                    <a:bodyPr/>
                    <a:lstStyle/>
                    <a:p>
                      <a:pPr indent="266700" algn="just" fontAlgn="ctr">
                        <a:lnSpc>
                          <a:spcPts val="1350"/>
                        </a:lnSpc>
                        <a:spcBef>
                          <a:spcPts val="200"/>
                        </a:spcBef>
                        <a:spcAft>
                          <a:spcPts val="200"/>
                        </a:spcAft>
                      </a:pPr>
                      <a:r>
                        <a:rPr lang="en-US" sz="1200">
                          <a:effectLst/>
                        </a:rPr>
                        <a:t>FIOGETOWN</a:t>
                      </a:r>
                      <a:endParaRPr lang="zh-CN" sz="1200">
                        <a:effectLst/>
                        <a:latin typeface="Times New Roman"/>
                        <a:ea typeface="宋体"/>
                      </a:endParaRPr>
                    </a:p>
                  </a:txBody>
                  <a:tcPr marL="68580" marR="68580" marT="0" marB="0" anchor="ctr"/>
                </a:tc>
              </a:tr>
              <a:tr h="270703">
                <a:tc>
                  <a:txBody>
                    <a:bodyPr/>
                    <a:lstStyle/>
                    <a:p>
                      <a:pPr indent="266700" algn="just" fontAlgn="ctr">
                        <a:lnSpc>
                          <a:spcPts val="1350"/>
                        </a:lnSpc>
                        <a:spcBef>
                          <a:spcPts val="200"/>
                        </a:spcBef>
                        <a:spcAft>
                          <a:spcPts val="200"/>
                        </a:spcAft>
                      </a:pPr>
                      <a:r>
                        <a:rPr lang="en-US" sz="1200">
                          <a:effectLst/>
                        </a:rPr>
                        <a:t>F_SETFL</a:t>
                      </a:r>
                      <a:r>
                        <a:rPr lang="zh-CN" sz="1200">
                          <a:effectLst/>
                        </a:rPr>
                        <a:t>，</a:t>
                      </a:r>
                      <a:r>
                        <a:rPr lang="en-US" sz="1200">
                          <a:effectLst/>
                        </a:rPr>
                        <a:t>O_ASYNC</a:t>
                      </a:r>
                      <a:endParaRPr lang="zh-CN" sz="1200">
                        <a:effectLst/>
                        <a:latin typeface="Times New Roman"/>
                        <a:ea typeface="宋体"/>
                      </a:endParaRPr>
                    </a:p>
                  </a:txBody>
                  <a:tcPr marL="68580" marR="68580" marT="0" marB="0" anchor="ctr"/>
                </a:tc>
                <a:tc>
                  <a:txBody>
                    <a:bodyPr/>
                    <a:lstStyle/>
                    <a:p>
                      <a:pPr indent="266700" algn="just" fontAlgn="ctr">
                        <a:lnSpc>
                          <a:spcPts val="1350"/>
                        </a:lnSpc>
                        <a:spcBef>
                          <a:spcPts val="200"/>
                        </a:spcBef>
                        <a:spcAft>
                          <a:spcPts val="200"/>
                        </a:spcAft>
                      </a:pPr>
                      <a:r>
                        <a:rPr lang="zh-CN" sz="1200">
                          <a:effectLst/>
                        </a:rPr>
                        <a:t>设置套接字为信号驱动</a:t>
                      </a:r>
                      <a:r>
                        <a:rPr lang="en-US" sz="1200">
                          <a:effectLst/>
                        </a:rPr>
                        <a:t>IO</a:t>
                      </a:r>
                      <a:endParaRPr lang="zh-CN" sz="1200">
                        <a:effectLst/>
                        <a:latin typeface="Times New Roman"/>
                        <a:ea typeface="宋体"/>
                      </a:endParaRPr>
                    </a:p>
                  </a:txBody>
                  <a:tcPr marL="68580" marR="68580" marT="0" marB="0" anchor="ctr"/>
                </a:tc>
                <a:tc>
                  <a:txBody>
                    <a:bodyPr/>
                    <a:lstStyle/>
                    <a:p>
                      <a:pPr indent="266700" algn="just" fontAlgn="ctr">
                        <a:lnSpc>
                          <a:spcPts val="1350"/>
                        </a:lnSpc>
                        <a:spcBef>
                          <a:spcPts val="200"/>
                        </a:spcBef>
                        <a:spcAft>
                          <a:spcPts val="200"/>
                        </a:spcAft>
                      </a:pPr>
                      <a:r>
                        <a:rPr lang="en-US" sz="1200">
                          <a:effectLst/>
                        </a:rPr>
                        <a:t>FIOASYNC</a:t>
                      </a:r>
                      <a:endParaRPr lang="zh-CN" sz="1200">
                        <a:effectLst/>
                        <a:latin typeface="Times New Roman"/>
                        <a:ea typeface="宋体"/>
                      </a:endParaRPr>
                    </a:p>
                  </a:txBody>
                  <a:tcPr marL="68580" marR="68580" marT="0" marB="0" anchor="ctr"/>
                </a:tc>
              </a:tr>
              <a:tr h="270703">
                <a:tc>
                  <a:txBody>
                    <a:bodyPr/>
                    <a:lstStyle/>
                    <a:p>
                      <a:pPr indent="266700" algn="just" fontAlgn="ctr">
                        <a:lnSpc>
                          <a:spcPts val="1350"/>
                        </a:lnSpc>
                        <a:spcBef>
                          <a:spcPts val="200"/>
                        </a:spcBef>
                        <a:spcAft>
                          <a:spcPts val="200"/>
                        </a:spcAft>
                      </a:pPr>
                      <a:r>
                        <a:rPr lang="en-US" sz="1200">
                          <a:effectLst/>
                        </a:rPr>
                        <a:t>F_SETFL</a:t>
                      </a:r>
                      <a:r>
                        <a:rPr lang="zh-CN" sz="1200">
                          <a:effectLst/>
                        </a:rPr>
                        <a:t>，</a:t>
                      </a:r>
                      <a:r>
                        <a:rPr lang="en-US" sz="1200">
                          <a:effectLst/>
                        </a:rPr>
                        <a:t>O_NONBLOCK</a:t>
                      </a:r>
                      <a:endParaRPr lang="zh-CN" sz="1200">
                        <a:effectLst/>
                        <a:latin typeface="Times New Roman"/>
                        <a:ea typeface="宋体"/>
                      </a:endParaRPr>
                    </a:p>
                  </a:txBody>
                  <a:tcPr marL="68580" marR="68580" marT="0" marB="0" anchor="ctr"/>
                </a:tc>
                <a:tc>
                  <a:txBody>
                    <a:bodyPr/>
                    <a:lstStyle/>
                    <a:p>
                      <a:pPr indent="266700" algn="just" fontAlgn="ctr">
                        <a:lnSpc>
                          <a:spcPts val="1350"/>
                        </a:lnSpc>
                        <a:spcBef>
                          <a:spcPts val="200"/>
                        </a:spcBef>
                        <a:spcAft>
                          <a:spcPts val="200"/>
                        </a:spcAft>
                      </a:pPr>
                      <a:r>
                        <a:rPr lang="zh-CN" sz="1200">
                          <a:effectLst/>
                        </a:rPr>
                        <a:t>设置套接字为非阻塞</a:t>
                      </a:r>
                      <a:r>
                        <a:rPr lang="en-US" sz="1200">
                          <a:effectLst/>
                        </a:rPr>
                        <a:t>IO</a:t>
                      </a:r>
                      <a:endParaRPr lang="zh-CN" sz="1200">
                        <a:effectLst/>
                        <a:latin typeface="Times New Roman"/>
                        <a:ea typeface="宋体"/>
                      </a:endParaRPr>
                    </a:p>
                  </a:txBody>
                  <a:tcPr marL="68580" marR="68580" marT="0" marB="0" anchor="ctr"/>
                </a:tc>
                <a:tc>
                  <a:txBody>
                    <a:bodyPr/>
                    <a:lstStyle/>
                    <a:p>
                      <a:pPr indent="266700" algn="just" fontAlgn="ctr">
                        <a:lnSpc>
                          <a:spcPts val="1350"/>
                        </a:lnSpc>
                        <a:spcBef>
                          <a:spcPts val="200"/>
                        </a:spcBef>
                        <a:spcAft>
                          <a:spcPts val="200"/>
                        </a:spcAft>
                      </a:pPr>
                      <a:r>
                        <a:rPr lang="en-US" sz="1200">
                          <a:effectLst/>
                        </a:rPr>
                        <a:t>FIONBIO</a:t>
                      </a:r>
                      <a:endParaRPr lang="zh-CN" sz="12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8852807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12.7.2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fcntl()</a:t>
            </a:r>
            <a:r>
              <a:rPr lang="zh-CN" altLang="en-US" b="0" i="0" u="none" strike="noStrike" kern="1800" baseline="0" smtClean="0">
                <a:latin typeface="Times New Roman"/>
                <a:ea typeface="黑体"/>
              </a:rPr>
              <a:t>函数修改套接字非阻塞属性</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fcntl()</a:t>
            </a:r>
            <a:r>
              <a:rPr lang="zh-CN" altLang="en-US" b="0" i="0" u="none" strike="noStrike" baseline="0" smtClean="0">
                <a:latin typeface="Times New Roman"/>
              </a:rPr>
              <a:t>的命令</a:t>
            </a:r>
            <a:r>
              <a:rPr lang="en-US" altLang="zh-CN" b="0" i="0" u="none" strike="noStrike" baseline="0" smtClean="0">
                <a:latin typeface="Times New Roman"/>
              </a:rPr>
              <a:t>F_SETFL</a:t>
            </a:r>
            <a:r>
              <a:rPr lang="zh-CN" altLang="en-US" b="0" i="0" u="none" strike="noStrike" baseline="0" smtClean="0">
                <a:latin typeface="Times New Roman"/>
              </a:rPr>
              <a:t>和</a:t>
            </a:r>
            <a:r>
              <a:rPr lang="en-US" altLang="zh-CN" b="0" i="0" u="none" strike="noStrike" baseline="0" smtClean="0">
                <a:latin typeface="Times New Roman"/>
              </a:rPr>
              <a:t>F_GETFL</a:t>
            </a:r>
            <a:r>
              <a:rPr lang="zh-CN" altLang="en-US" b="0" i="0" u="none" strike="noStrike" baseline="0" smtClean="0">
                <a:latin typeface="Times New Roman"/>
              </a:rPr>
              <a:t>命令，与</a:t>
            </a:r>
            <a:r>
              <a:rPr lang="en-US" altLang="zh-CN" b="0" i="0" u="none" strike="noStrike" baseline="0" smtClean="0">
                <a:latin typeface="Times New Roman"/>
              </a:rPr>
              <a:t>O_ASYNC</a:t>
            </a:r>
            <a:r>
              <a:rPr lang="zh-CN" altLang="en-US" b="0" i="0" u="none" strike="noStrike" baseline="0" smtClean="0">
                <a:latin typeface="Times New Roman"/>
              </a:rPr>
              <a:t>和</a:t>
            </a:r>
            <a:r>
              <a:rPr lang="en-US" altLang="zh-CN" b="0" i="0" u="none" strike="noStrike" baseline="0" smtClean="0">
                <a:latin typeface="Times New Roman"/>
              </a:rPr>
              <a:t>O_NONBLOCK</a:t>
            </a:r>
            <a:r>
              <a:rPr lang="zh-CN" altLang="en-US" b="0" i="0" u="none" strike="noStrike" baseline="0" smtClean="0">
                <a:latin typeface="Times New Roman"/>
              </a:rPr>
              <a:t>搭配可以获取或者设置套接字的非阻塞属性。常用的设置非阻塞</a:t>
            </a:r>
            <a:r>
              <a:rPr lang="en-US" altLang="zh-CN" b="0" i="0" u="none" strike="noStrike" baseline="0" smtClean="0">
                <a:latin typeface="Times New Roman"/>
              </a:rPr>
              <a:t>fcntl()</a:t>
            </a:r>
            <a:r>
              <a:rPr lang="zh-CN" altLang="en-US" b="0" i="0" u="none" strike="noStrike" baseline="0" smtClean="0">
                <a:latin typeface="Times New Roman"/>
              </a:rPr>
              <a:t>操作方式的代码如下：</a:t>
            </a:r>
          </a:p>
          <a:p>
            <a:pPr marR="0" lvl="0" rtl="0"/>
            <a:endParaRPr lang="zh-CN" altLang="en-US" b="0" i="0" u="none" strike="noStrike" baseline="0" smtClean="0">
              <a:latin typeface="Times New Roman"/>
            </a:endParaRPr>
          </a:p>
          <a:p>
            <a:pPr marR="0" lvl="0" rtl="0"/>
            <a:r>
              <a:rPr lang="en-US" altLang="zh-CN" b="1" i="0" u="none" strike="noStrike" baseline="0" smtClean="0">
                <a:latin typeface="Times New Roman"/>
              </a:rPr>
              <a:t>err = fcntl(s, F_SETFL, flags);</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使用新的属性值设置文件描述符</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0523763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12.7.3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fcntl()</a:t>
            </a:r>
            <a:r>
              <a:rPr lang="zh-CN" altLang="en-US" b="0" i="0" u="none" strike="noStrike" kern="1800" baseline="0" smtClean="0">
                <a:latin typeface="Times New Roman"/>
                <a:ea typeface="黑体"/>
              </a:rPr>
              <a:t>函数设置信号属主</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给套接字设置属主是因为信号</a:t>
            </a:r>
            <a:r>
              <a:rPr lang="en-US" altLang="zh-CN" b="0" i="0" u="none" strike="noStrike" baseline="0" smtClean="0">
                <a:latin typeface="Times New Roman"/>
              </a:rPr>
              <a:t>SIGIO</a:t>
            </a:r>
            <a:r>
              <a:rPr lang="zh-CN" altLang="en-US" b="0" i="0" u="none" strike="noStrike" baseline="0" smtClean="0">
                <a:latin typeface="Times New Roman"/>
              </a:rPr>
              <a:t>和</a:t>
            </a:r>
            <a:r>
              <a:rPr lang="en-US" altLang="zh-CN" b="0" i="0" u="none" strike="noStrike" baseline="0" smtClean="0">
                <a:latin typeface="Times New Roman"/>
              </a:rPr>
              <a:t>SIGURG</a:t>
            </a:r>
            <a:r>
              <a:rPr lang="zh-CN" altLang="en-US" b="0" i="0" u="none" strike="noStrike" baseline="0" smtClean="0">
                <a:latin typeface="Times New Roman"/>
              </a:rPr>
              <a:t>，这两个信号需要使用命令</a:t>
            </a:r>
            <a:r>
              <a:rPr lang="en-US" altLang="zh-CN" b="0" i="0" u="none" strike="noStrike" baseline="0" smtClean="0">
                <a:latin typeface="Times New Roman"/>
              </a:rPr>
              <a:t>F_SETOWN</a:t>
            </a:r>
            <a:r>
              <a:rPr lang="zh-CN" altLang="en-US" b="0" i="0" u="none" strike="noStrike" baseline="0" smtClean="0">
                <a:latin typeface="Times New Roman"/>
              </a:rPr>
              <a:t>设定了进程属主才能生成。</a:t>
            </a:r>
            <a:r>
              <a:rPr lang="en-US" altLang="zh-CN" b="0" i="0" u="none" strike="noStrike" baseline="0" smtClean="0">
                <a:latin typeface="Times New Roman"/>
              </a:rPr>
              <a:t>F_SETOWN</a:t>
            </a:r>
            <a:r>
              <a:rPr lang="zh-CN" altLang="en-US" b="0" i="0" u="none" strike="noStrike" baseline="0" smtClean="0">
                <a:latin typeface="Times New Roman"/>
              </a:rPr>
              <a:t>的参数</a:t>
            </a:r>
            <a:r>
              <a:rPr lang="en-US" altLang="zh-CN" b="0" i="0" u="none" strike="noStrike" baseline="0" smtClean="0">
                <a:latin typeface="Times New Roman"/>
              </a:rPr>
              <a:t>arg</a:t>
            </a:r>
            <a:r>
              <a:rPr lang="zh-CN" altLang="en-US" b="0" i="0" u="none" strike="noStrike" baseline="0" smtClean="0">
                <a:latin typeface="Times New Roman"/>
              </a:rPr>
              <a:t>为正数时表示绑定的为进程</a:t>
            </a:r>
            <a:r>
              <a:rPr lang="en-US" altLang="zh-CN" b="0" i="0" u="none" strike="noStrike" baseline="0" smtClean="0">
                <a:latin typeface="Times New Roman"/>
              </a:rPr>
              <a:t>ID</a:t>
            </a:r>
            <a:r>
              <a:rPr lang="zh-CN" altLang="en-US" b="0" i="0" u="none" strike="noStrike" baseline="0" smtClean="0">
                <a:latin typeface="Times New Roman"/>
              </a:rPr>
              <a:t>，为负数时其绝对值为进程组的</a:t>
            </a:r>
            <a:r>
              <a:rPr lang="en-US" altLang="zh-CN" b="0" i="0" u="none" strike="noStrike" baseline="0" smtClean="0">
                <a:latin typeface="Times New Roman"/>
              </a:rPr>
              <a:t>ID</a:t>
            </a:r>
            <a:r>
              <a:rPr lang="zh-CN" altLang="en-US" b="0" i="0" u="none" strike="noStrike" baseline="0" smtClean="0">
                <a:latin typeface="Times New Roman"/>
              </a:rPr>
              <a:t>。</a:t>
            </a:r>
            <a:r>
              <a:rPr lang="en-US" altLang="zh-CN" b="0" i="0" u="none" strike="noStrike" baseline="0" smtClean="0">
                <a:latin typeface="Times New Roman"/>
              </a:rPr>
              <a:t>F_GETOWN</a:t>
            </a:r>
            <a:r>
              <a:rPr lang="zh-CN" altLang="en-US" b="0" i="0" u="none" strike="noStrike" baseline="0" smtClean="0">
                <a:latin typeface="Times New Roman"/>
              </a:rPr>
              <a:t>获取的值含义与</a:t>
            </a:r>
            <a:r>
              <a:rPr lang="en-US" altLang="zh-CN" b="0" i="0" u="none" strike="noStrike" baseline="0" smtClean="0">
                <a:latin typeface="Times New Roman"/>
              </a:rPr>
              <a:t>F_SETOWN</a:t>
            </a:r>
            <a:r>
              <a:rPr lang="zh-CN" altLang="en-US" b="0" i="0" u="none" strike="noStrike" baseline="0" smtClean="0">
                <a:latin typeface="Times New Roman"/>
              </a:rPr>
              <a:t>一样。</a:t>
            </a:r>
          </a:p>
        </p:txBody>
      </p:sp>
    </p:spTree>
    <p:extLst>
      <p:ext uri="{BB962C8B-B14F-4D97-AF65-F5344CB8AC3E}">
        <p14:creationId xmlns:p14="http://schemas.microsoft.com/office/powerpoint/2010/main" val="292526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．显示查询结果</a:t>
            </a:r>
            <a:r>
              <a:rPr lang="en-US" altLang="zh-CN" b="0" i="0" u="none" strike="noStrike" kern="1800" baseline="0" smtClean="0">
                <a:latin typeface="Times New Roman"/>
                <a:ea typeface="黑体"/>
              </a:rPr>
              <a:t>disp_outcome()</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disp_outcome()</a:t>
            </a:r>
            <a:r>
              <a:rPr lang="zh-CN" altLang="en-US" b="0" i="0" u="none" strike="noStrike" baseline="0" smtClean="0">
                <a:latin typeface="Times New Roman"/>
              </a:rPr>
              <a:t>函数根据用户输入的选项类型，将套接字选项的设置打印出来。</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615453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Linux操作系统概述</Template>
  <TotalTime>114</TotalTime>
  <Words>4183</Words>
  <Application>Microsoft Office PowerPoint</Application>
  <PresentationFormat>全屏显示(4:3)</PresentationFormat>
  <Paragraphs>623</Paragraphs>
  <Slides>89</Slides>
  <Notes>0</Notes>
  <HiddenSlides>0</HiddenSlides>
  <MMClips>0</MMClips>
  <ScaleCrop>false</ScaleCrop>
  <HeadingPairs>
    <vt:vector size="4" baseType="variant">
      <vt:variant>
        <vt:lpstr>主题</vt:lpstr>
      </vt:variant>
      <vt:variant>
        <vt:i4>1</vt:i4>
      </vt:variant>
      <vt:variant>
        <vt:lpstr>幻灯片标题</vt:lpstr>
      </vt:variant>
      <vt:variant>
        <vt:i4>89</vt:i4>
      </vt:variant>
    </vt:vector>
  </HeadingPairs>
  <TitlesOfParts>
    <vt:vector size="90" baseType="lpstr">
      <vt:lpstr>聚合</vt:lpstr>
      <vt:lpstr>第12章  套接字选项</vt:lpstr>
      <vt:lpstr>12.1  获取和设置套接字选项getsocketopt()/setsocketopt()</vt:lpstr>
      <vt:lpstr>12.1.1  getsockopt()函数和setsocketopt()函数的介绍</vt:lpstr>
      <vt:lpstr>12.1.2  套接字选项</vt:lpstr>
      <vt:lpstr>12.1.3  套接字选项简单示例</vt:lpstr>
      <vt:lpstr>1．定义选项所用的通用数据结构</vt:lpstr>
      <vt:lpstr>2．数据类型的定义</vt:lpstr>
      <vt:lpstr>3．列举的套接字选项</vt:lpstr>
      <vt:lpstr>4．显示查询结果disp_outcome()</vt:lpstr>
      <vt:lpstr>5．主函数main()</vt:lpstr>
      <vt:lpstr>6．代码的编译执行</vt:lpstr>
      <vt:lpstr>12.2  SOL_SOCKET协议族选项</vt:lpstr>
      <vt:lpstr>12.2  SOL_SOCKET协议族选项</vt:lpstr>
      <vt:lpstr>12.2.1  SO_BROADCAST广播选项</vt:lpstr>
      <vt:lpstr>12.2.2  SO_DEBUG调试选项</vt:lpstr>
      <vt:lpstr>12.2.3  SO_DONTROUTE不经过路由选项</vt:lpstr>
      <vt:lpstr>12.2.4  SO_ERROR错误选项</vt:lpstr>
      <vt:lpstr>12.2.5  SO_KEEPALIVE保持连接选项</vt:lpstr>
      <vt:lpstr>12.2.6  SO_LINGER缓冲区处理方式选项</vt:lpstr>
      <vt:lpstr>1．SO_LINGER选项的含义</vt:lpstr>
      <vt:lpstr>2．套接字关闭的过程</vt:lpstr>
      <vt:lpstr>3．选项SO_LINGER的例子</vt:lpstr>
      <vt:lpstr>12.2.7  SO_OOBINLINE带外数据处理方式选项</vt:lpstr>
      <vt:lpstr>12.2.8  SO_RCVBUF和SO_SNDBUF缓冲区大小选项</vt:lpstr>
      <vt:lpstr>12.2.9  SO_RCVLOWAT和SO_SNDLOWAT缓冲区下限选项</vt:lpstr>
      <vt:lpstr>12.2.10  SO_RCVTIMEO和SO_SNDTIMEO收发超时选项</vt:lpstr>
      <vt:lpstr>12.2.11  SO_REUSERADDR地址重用选项</vt:lpstr>
      <vt:lpstr>12.2.12  SO_EXCLUSIVEADDRUSE端口独占选项</vt:lpstr>
      <vt:lpstr>12.2.13  SO_TYPE套接字类型选项</vt:lpstr>
      <vt:lpstr>12.2.14  SO_BSDCOMPAT与BSD套接字兼容选项</vt:lpstr>
      <vt:lpstr>12.2.15  SO_BINDTODEVICE套接字网络接口绑定选项</vt:lpstr>
      <vt:lpstr>12.2.16  SO_PRIORITY套接字优先级选项</vt:lpstr>
      <vt:lpstr>12.3  IPPROTO_IP选项</vt:lpstr>
      <vt:lpstr>12.3.1  IP_HDRINCL选项</vt:lpstr>
      <vt:lpstr>12.3.2  IP_OPTNIOS选项</vt:lpstr>
      <vt:lpstr>12.3.3  IP_TOS选项</vt:lpstr>
      <vt:lpstr>12.3.4  IP_TTL选项</vt:lpstr>
      <vt:lpstr>12.4  IPPROTO_TCP选项</vt:lpstr>
      <vt:lpstr>12.4.1  TCP_KEEPALIVE选项</vt:lpstr>
      <vt:lpstr>12.4.2  TCP_MAXRT选项</vt:lpstr>
      <vt:lpstr>12.4.3  TCP_MAXSEG选项</vt:lpstr>
      <vt:lpstr>12.4.4  TCP_NODELAY和TCP_CORK选项</vt:lpstr>
      <vt:lpstr>1．Nagle算法简介</vt:lpstr>
      <vt:lpstr>2．Nagle算法的例子</vt:lpstr>
      <vt:lpstr>2．Nagle算法的例子</vt:lpstr>
      <vt:lpstr>3．选项TCP_NODELAY和TCP_CORK在Nagle算法中的作用</vt:lpstr>
      <vt:lpstr>12.5  使用套接字选项</vt:lpstr>
      <vt:lpstr>12.5.1  设置和获取缓冲区大小</vt:lpstr>
      <vt:lpstr>1．缓冲区选项使用方法</vt:lpstr>
      <vt:lpstr>2．缓冲区选项使用的例子</vt:lpstr>
      <vt:lpstr>3．缓冲区的内核策略</vt:lpstr>
      <vt:lpstr>12.5.2  获取套接字类型的例子</vt:lpstr>
      <vt:lpstr>12.5.3  使用套接字选项的综合例子</vt:lpstr>
      <vt:lpstr>1．处理SIGPIP和SIGINT信号的函数sigpipe()</vt:lpstr>
      <vt:lpstr>2．服务器参数</vt:lpstr>
      <vt:lpstr>3．主程序初始化部分</vt:lpstr>
      <vt:lpstr>4．主函数的套接字建立</vt:lpstr>
      <vt:lpstr>5．主函数的地址绑定</vt:lpstr>
      <vt:lpstr>6．修改套接字缓冲区大小</vt:lpstr>
      <vt:lpstr>7．修改收发的超时时间</vt:lpstr>
      <vt:lpstr>8．设置服务器侦听队列长度</vt:lpstr>
      <vt:lpstr>9．设置accept超时时间</vt:lpstr>
      <vt:lpstr>10．select()函数轮询客户端连接</vt:lpstr>
      <vt:lpstr>11．设置客户端的超时探测时间</vt:lpstr>
      <vt:lpstr>12．禁止Nagle算法</vt:lpstr>
      <vt:lpstr>13．设置linger</vt:lpstr>
      <vt:lpstr>14．输出客户端的信息</vt:lpstr>
      <vt:lpstr>15．关闭客户端</vt:lpstr>
      <vt:lpstr>16．关闭服务器端</vt:lpstr>
      <vt:lpstr>12.6  ioctl()函数</vt:lpstr>
      <vt:lpstr>12.6.1  ioctl()函数的命令选项</vt:lpstr>
      <vt:lpstr>12.6.2  ioctl()函数的IO请求</vt:lpstr>
      <vt:lpstr>1．命令SIOCATMARK的使用</vt:lpstr>
      <vt:lpstr>2．命令SIOCGPGRP和FIOGETOWN的使用</vt:lpstr>
      <vt:lpstr>3．命令SIOCSPGRP和FIOSETOWN的使用</vt:lpstr>
      <vt:lpstr>4．命令SIOCGSTAMP的使用</vt:lpstr>
      <vt:lpstr>12.6.3  ioctl()函数的文件请求</vt:lpstr>
      <vt:lpstr>12.6.4  ioctl()函数的网络接口请求</vt:lpstr>
      <vt:lpstr>1．网络接口的常用数据结构</vt:lpstr>
      <vt:lpstr>2．获取网络接口的命令选项</vt:lpstr>
      <vt:lpstr>3．网络接口的获取和配制例子</vt:lpstr>
      <vt:lpstr>12.6.5  使用ioctl()函数对ARP高速缓存操作</vt:lpstr>
      <vt:lpstr>1．获取ARP高速缓存的命令字</vt:lpstr>
      <vt:lpstr>2．获取ARP高速缓存的例子</vt:lpstr>
      <vt:lpstr>12.6.6  使用ioctl()函数发送路由表请求</vt:lpstr>
      <vt:lpstr>12.7  fcntl()函数</vt:lpstr>
      <vt:lpstr>12.7.1  fcntl()函数的选项</vt:lpstr>
      <vt:lpstr>12.7.2  使用fcntl()函数修改套接字非阻塞属性</vt:lpstr>
      <vt:lpstr>12.7.3  使用fcntl()函数设置信号属主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套接字选项</dc:title>
  <dc:creator>xu</dc:creator>
  <cp:lastModifiedBy>xu</cp:lastModifiedBy>
  <cp:revision>6</cp:revision>
  <dcterms:created xsi:type="dcterms:W3CDTF">2014-08-12T09:42:07Z</dcterms:created>
  <dcterms:modified xsi:type="dcterms:W3CDTF">2014-08-12T11:36:49Z</dcterms:modified>
</cp:coreProperties>
</file>