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77" r:id="rId24"/>
    <p:sldId id="278" r:id="rId25"/>
    <p:sldId id="279" r:id="rId26"/>
    <p:sldId id="280" r:id="rId27"/>
    <p:sldId id="283" r:id="rId28"/>
    <p:sldId id="28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4D8B5658-0D4C-45A3-B2EF-7C60B04EDED5}" type="datetimeFigureOut">
              <a:rPr lang="zh-CN" altLang="en-US" smtClean="0"/>
              <a:t>2014/8/13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DDB4AE82-22E1-44CE-BCDA-A4E5AAA1A23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8B5658-0D4C-45A3-B2EF-7C60B04EDED5}"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B4AE82-22E1-44CE-BCDA-A4E5AAA1A23D}"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4D8B5658-0D4C-45A3-B2EF-7C60B04EDED5}" type="datetimeFigureOut">
              <a:rPr lang="zh-CN" altLang="en-US" smtClean="0"/>
              <a:t>2014/8/13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4D8B5658-0D4C-45A3-B2EF-7C60B04EDED5}" type="datetimeFigureOut">
              <a:rPr lang="zh-CN" altLang="en-US" smtClean="0"/>
              <a:t>2014/8/13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DDB4AE82-22E1-44CE-BCDA-A4E5AAA1A23D}"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D8B5658-0D4C-45A3-B2EF-7C60B04EDED5}" type="datetimeFigureOut">
              <a:rPr lang="zh-CN" altLang="en-US" smtClean="0"/>
              <a:t>2014/8/13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DDB4AE82-22E1-44CE-BCDA-A4E5AAA1A23D}"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8B5658-0D4C-45A3-B2EF-7C60B04EDED5}" type="datetimeFigureOut">
              <a:rPr lang="zh-CN" altLang="en-US" smtClean="0"/>
              <a:t>2014/8/13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DB4AE82-22E1-44CE-BCDA-A4E5AAA1A23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14</a:t>
            </a:r>
            <a:r>
              <a:rPr lang="zh-CN" altLang="en-US" b="0" i="0" u="none" strike="noStrike" kern="1800" baseline="0" smtClean="0">
                <a:latin typeface="Times New Roman"/>
                <a:ea typeface="黑体"/>
              </a:rPr>
              <a:t>章  服务器模型选择</a:t>
            </a:r>
          </a:p>
        </p:txBody>
      </p:sp>
      <p:sp>
        <p:nvSpPr>
          <p:cNvPr id="3" name="文本占位符 2"/>
          <p:cNvSpPr>
            <a:spLocks noGrp="1"/>
          </p:cNvSpPr>
          <p:nvPr>
            <p:ph type="body" idx="1"/>
          </p:nvPr>
        </p:nvSpPr>
        <p:spPr/>
        <p:txBody>
          <a:bodyPr/>
          <a:lstStyle/>
          <a:p>
            <a:r>
              <a:rPr lang="en-US" altLang="zh-CN"/>
              <a:t>14.1  </a:t>
            </a:r>
            <a:r>
              <a:rPr lang="zh-CN" altLang="en-US"/>
              <a:t>循环</a:t>
            </a:r>
            <a:r>
              <a:rPr lang="zh-CN" altLang="en-US" smtClean="0"/>
              <a:t>服务器</a:t>
            </a:r>
            <a:endParaRPr lang="en-US" altLang="zh-CN" smtClean="0"/>
          </a:p>
          <a:p>
            <a:r>
              <a:rPr lang="en-US" altLang="zh-CN"/>
              <a:t>14.2  </a:t>
            </a:r>
            <a:r>
              <a:rPr lang="zh-CN" altLang="en-US"/>
              <a:t>简单</a:t>
            </a:r>
            <a:r>
              <a:rPr lang="zh-CN" altLang="en-US"/>
              <a:t>并发</a:t>
            </a:r>
            <a:r>
              <a:rPr lang="zh-CN" altLang="en-US" smtClean="0"/>
              <a:t>服务器</a:t>
            </a:r>
            <a:endParaRPr lang="en-US" altLang="zh-CN" smtClean="0"/>
          </a:p>
          <a:p>
            <a:r>
              <a:rPr lang="en-US" altLang="zh-CN"/>
              <a:t>14.3  TCP</a:t>
            </a:r>
            <a:r>
              <a:rPr lang="zh-CN" altLang="en-US"/>
              <a:t>的高级并发</a:t>
            </a:r>
            <a:r>
              <a:rPr lang="zh-CN" altLang="en-US"/>
              <a:t>服务器</a:t>
            </a:r>
            <a:r>
              <a:rPr lang="zh-CN" altLang="en-US" smtClean="0"/>
              <a:t>模型</a:t>
            </a:r>
            <a:endParaRPr lang="en-US" altLang="zh-CN" smtClean="0"/>
          </a:p>
          <a:p>
            <a:r>
              <a:rPr lang="en-US" altLang="zh-CN"/>
              <a:t>14.4  IO</a:t>
            </a:r>
            <a:r>
              <a:rPr lang="zh-CN" altLang="en-US"/>
              <a:t>复用循环服务器</a:t>
            </a:r>
          </a:p>
        </p:txBody>
      </p:sp>
    </p:spTree>
    <p:extLst>
      <p:ext uri="{BB962C8B-B14F-4D97-AF65-F5344CB8AC3E}">
        <p14:creationId xmlns:p14="http://schemas.microsoft.com/office/powerpoint/2010/main" val="183874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14.2  </a:t>
            </a:r>
            <a:r>
              <a:rPr lang="zh-CN" altLang="en-US" b="0" i="0" u="none" strike="noStrike" kern="1800" baseline="0" smtClean="0">
                <a:latin typeface="Times New Roman"/>
                <a:ea typeface="黑体"/>
              </a:rPr>
              <a:t>简单并发服务器</a:t>
            </a:r>
          </a:p>
        </p:txBody>
      </p:sp>
      <p:sp>
        <p:nvSpPr>
          <p:cNvPr id="3" name="文本占位符 2"/>
          <p:cNvSpPr>
            <a:spLocks noGrp="1"/>
          </p:cNvSpPr>
          <p:nvPr>
            <p:ph type="body" idx="1"/>
          </p:nvPr>
        </p:nvSpPr>
        <p:spPr/>
        <p:txBody>
          <a:bodyPr/>
          <a:lstStyle/>
          <a:p>
            <a:r>
              <a:rPr lang="en-US" altLang="zh-CN"/>
              <a:t>14.2.1  </a:t>
            </a:r>
            <a:r>
              <a:rPr lang="zh-CN" altLang="en-US"/>
              <a:t>并发服务器</a:t>
            </a:r>
            <a:r>
              <a:rPr lang="zh-CN" altLang="en-US"/>
              <a:t>的</a:t>
            </a:r>
            <a:r>
              <a:rPr lang="zh-CN" altLang="en-US" smtClean="0"/>
              <a:t>模型</a:t>
            </a:r>
            <a:endParaRPr lang="en-US" altLang="zh-CN" smtClean="0"/>
          </a:p>
          <a:p>
            <a:r>
              <a:rPr lang="en-US" altLang="zh-CN"/>
              <a:t>14.2.2  UDP</a:t>
            </a:r>
            <a:r>
              <a:rPr lang="zh-CN" altLang="en-US"/>
              <a:t>并发</a:t>
            </a:r>
            <a:r>
              <a:rPr lang="zh-CN" altLang="en-US" smtClean="0"/>
              <a:t>服务器</a:t>
            </a:r>
            <a:endParaRPr lang="en-US" altLang="zh-CN" smtClean="0"/>
          </a:p>
          <a:p>
            <a:r>
              <a:rPr lang="en-US" altLang="zh-CN"/>
              <a:t>14.2.3  TCP</a:t>
            </a:r>
            <a:r>
              <a:rPr lang="zh-CN" altLang="en-US"/>
              <a:t>并发</a:t>
            </a:r>
            <a:r>
              <a:rPr lang="zh-CN" altLang="en-US" smtClean="0"/>
              <a:t>服务器</a:t>
            </a:r>
            <a:endParaRPr lang="en-US" altLang="zh-CN" smtClean="0"/>
          </a:p>
        </p:txBody>
      </p:sp>
    </p:spTree>
    <p:extLst>
      <p:ext uri="{BB962C8B-B14F-4D97-AF65-F5344CB8AC3E}">
        <p14:creationId xmlns:p14="http://schemas.microsoft.com/office/powerpoint/2010/main" val="225254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5985" y="3429000"/>
            <a:ext cx="4154487"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14.2.1  </a:t>
            </a:r>
            <a:r>
              <a:rPr lang="zh-CN" altLang="en-US" b="0" i="0" u="none" strike="noStrike" kern="1800" baseline="0" smtClean="0">
                <a:latin typeface="Times New Roman"/>
                <a:ea typeface="黑体"/>
              </a:rPr>
              <a:t>并发服务器的模型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服务器端，主程序提前构建多个子进程，当客户端的请求到来的时候，系统从进程池中选取一个子进程处理客户端的连接，每个子进程处理一个客户端的请求，在全部子进程的处理能力得到满足之前，服务器的网络负载是基本不变的。</a:t>
            </a:r>
          </a:p>
        </p:txBody>
      </p:sp>
    </p:spTree>
    <p:extLst>
      <p:ext uri="{BB962C8B-B14F-4D97-AF65-F5344CB8AC3E}">
        <p14:creationId xmlns:p14="http://schemas.microsoft.com/office/powerpoint/2010/main" val="123885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132855"/>
            <a:ext cx="5904656" cy="427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14.2.2  UDP</a:t>
            </a:r>
            <a:r>
              <a:rPr lang="zh-CN" altLang="en-US" b="0" i="0" u="none" strike="noStrike" kern="1800" baseline="0" smtClean="0">
                <a:latin typeface="Times New Roman"/>
                <a:ea typeface="黑体"/>
              </a:rPr>
              <a:t>并发服务器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上述并发服务器模型在</a:t>
            </a:r>
            <a:r>
              <a:rPr lang="en-US" altLang="zh-CN" b="0" i="0" u="none" strike="noStrike" baseline="0" smtClean="0">
                <a:latin typeface="Times New Roman"/>
              </a:rPr>
              <a:t>UDP</a:t>
            </a:r>
            <a:r>
              <a:rPr lang="zh-CN" altLang="en-US" b="0" i="0" u="none" strike="noStrike" baseline="0" smtClean="0">
                <a:latin typeface="Times New Roman"/>
              </a:rPr>
              <a:t>协议的实现模式如图所示</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UDP</a:t>
            </a:r>
            <a:r>
              <a:rPr lang="zh-CN" altLang="en-US">
                <a:latin typeface="Times New Roman"/>
              </a:rPr>
              <a:t>并发</a:t>
            </a:r>
            <a:r>
              <a:rPr lang="zh-CN" altLang="en-US">
                <a:latin typeface="Times New Roman"/>
              </a:rPr>
              <a:t>服务器</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UDP</a:t>
            </a:r>
            <a:r>
              <a:rPr lang="zh-CN" altLang="en-US">
                <a:latin typeface="Times New Roman"/>
              </a:rPr>
              <a:t>并发服务器的例子</a:t>
            </a:r>
            <a:endParaRPr lang="zh-CN" altLang="en-US" b="0" i="0" u="none" strike="noStrike" baseline="0" smtClean="0">
              <a:latin typeface="Times New Roman"/>
            </a:endParaRPr>
          </a:p>
        </p:txBody>
      </p:sp>
    </p:spTree>
    <p:extLst>
      <p:ext uri="{BB962C8B-B14F-4D97-AF65-F5344CB8AC3E}">
        <p14:creationId xmlns:p14="http://schemas.microsoft.com/office/powerpoint/2010/main" val="39742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并发服务器介绍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在建立套接字文件描述符后，对描述符和本地的地址端口进行绑定。然后</a:t>
            </a:r>
            <a:r>
              <a:rPr lang="en-US" altLang="zh-CN" b="0" i="0" u="none" strike="noStrike" baseline="0" smtClean="0">
                <a:latin typeface="Times New Roman"/>
              </a:rPr>
              <a:t>fork()</a:t>
            </a:r>
            <a:r>
              <a:rPr lang="zh-CN" altLang="en-US" b="0" i="0" u="none" strike="noStrike" baseline="0" smtClean="0">
                <a:latin typeface="Times New Roman"/>
              </a:rPr>
              <a:t>多个子进程，客户端请求的处理在子进程中进行。</a:t>
            </a:r>
          </a:p>
        </p:txBody>
      </p:sp>
    </p:spTree>
    <p:extLst>
      <p:ext uri="{BB962C8B-B14F-4D97-AF65-F5344CB8AC3E}">
        <p14:creationId xmlns:p14="http://schemas.microsoft.com/office/powerpoint/2010/main" val="125382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UDP</a:t>
            </a:r>
            <a:r>
              <a:rPr lang="zh-CN" altLang="en-US" b="0" i="0" u="none" strike="noStrike" kern="1800" baseline="0" smtClean="0">
                <a:latin typeface="Times New Roman"/>
                <a:ea typeface="黑体"/>
              </a:rPr>
              <a:t>并发服务器的例子</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对于客户端的请求，有多个子进程进行处理。与循环服务器相比较，并发的</a:t>
            </a:r>
            <a:r>
              <a:rPr lang="en-US" altLang="zh-CN" b="0" i="0" u="none" strike="noStrike" baseline="0" smtClean="0">
                <a:latin typeface="Times New Roman"/>
              </a:rPr>
              <a:t>UDP</a:t>
            </a:r>
            <a:r>
              <a:rPr lang="zh-CN" altLang="en-US" b="0" i="0" u="none" strike="noStrike" baseline="0" smtClean="0">
                <a:latin typeface="Times New Roman"/>
              </a:rPr>
              <a:t>程序，在处理客户端请求的时候，不再简单地使用一个</a:t>
            </a:r>
            <a:r>
              <a:rPr lang="en-US" altLang="zh-CN" b="0" i="0" u="none" strike="noStrike" baseline="0" smtClean="0">
                <a:latin typeface="Times New Roman"/>
              </a:rPr>
              <a:t>while</a:t>
            </a:r>
            <a:r>
              <a:rPr lang="zh-CN" altLang="en-US" b="0" i="0" u="none" strike="noStrike" baseline="0" smtClean="0">
                <a:latin typeface="Times New Roman"/>
              </a:rPr>
              <a:t>进行客户端请求的串行处理，而是</a:t>
            </a:r>
            <a:r>
              <a:rPr lang="en-US" altLang="zh-CN" b="0" i="0" u="none" strike="noStrike" baseline="0" smtClean="0">
                <a:latin typeface="Times New Roman"/>
              </a:rPr>
              <a:t>fork</a:t>
            </a:r>
            <a:r>
              <a:rPr lang="zh-CN" altLang="en-US" b="0" i="0" u="none" strike="noStrike" baseline="0" smtClean="0">
                <a:latin typeface="Times New Roman"/>
              </a:rPr>
              <a:t>一个进程，将客户端的请求放到一个进程中进行处理。</a:t>
            </a:r>
          </a:p>
          <a:p>
            <a:pPr marR="0" lvl="0" rtl="0"/>
            <a:r>
              <a:rPr lang="en-US" altLang="zh-CN" b="0" i="0" u="none" strike="noStrike" baseline="0" smtClean="0">
                <a:latin typeface="Times New Roman"/>
              </a:rPr>
              <a:t>63</a:t>
            </a:r>
            <a:r>
              <a:rPr lang="zh-CN" altLang="en-US" b="0" i="0" u="none" strike="noStrike" baseline="0" smtClean="0">
                <a:latin typeface="Times New Roman"/>
              </a:rPr>
              <a:t>	</a:t>
            </a:r>
            <a:r>
              <a:rPr lang="en-US" altLang="zh-CN" b="0" i="0" u="none" strike="noStrike" baseline="0" smtClean="0">
                <a:latin typeface="Times New Roman"/>
              </a:rPr>
              <a:t>for(i=0;i&lt;PIDNUMB;i</a:t>
            </a:r>
            <a:r>
              <a:rPr lang="en-US" altLang="zh-CN" b="0" i="0" u="none" strike="noStrike" baseline="0" smtClean="0">
                <a:latin typeface="Times New Roman"/>
              </a:rPr>
              <a:t>++)</a:t>
            </a:r>
          </a:p>
          <a:p>
            <a:pPr marR="0" lvl="0" rtl="0"/>
            <a:r>
              <a:rPr lang="en-US" altLang="zh-CN" b="0" i="0" u="none" strike="noStrike" baseline="0" smtClean="0">
                <a:latin typeface="Times New Roman"/>
              </a:rPr>
              <a:t>64</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65</a:t>
            </a:r>
            <a:r>
              <a:rPr lang="zh-CN" altLang="en-US" b="0" i="0" u="none" strike="noStrike" baseline="0" smtClean="0">
                <a:latin typeface="Times New Roman"/>
              </a:rPr>
              <a:t>		</a:t>
            </a:r>
            <a:r>
              <a:rPr lang="en-US" altLang="zh-CN" b="1" i="0" u="none" strike="noStrike" baseline="0" smtClean="0">
                <a:latin typeface="Times New Roman"/>
              </a:rPr>
              <a:t>pid[i</a:t>
            </a:r>
            <a:r>
              <a:rPr lang="en-US" altLang="zh-CN" b="1" i="0" u="none" strike="noStrike" baseline="0" smtClean="0">
                <a:latin typeface="Times New Roman"/>
              </a:rPr>
              <a:t>] = fork();</a:t>
            </a:r>
          </a:p>
          <a:p>
            <a:pPr marR="0" lvl="0" rtl="0"/>
            <a:r>
              <a:rPr lang="en-US" altLang="zh-CN" b="0" i="0" u="none" strike="noStrike" baseline="0" smtClean="0">
                <a:latin typeface="Times New Roman"/>
              </a:rPr>
              <a:t>66</a:t>
            </a:r>
            <a:r>
              <a:rPr lang="zh-CN" altLang="en-US" b="0" i="0" u="none" strike="noStrike" baseline="0" smtClean="0">
                <a:latin typeface="Times New Roman"/>
              </a:rPr>
              <a:t>		</a:t>
            </a:r>
            <a:r>
              <a:rPr lang="en-US" altLang="zh-CN" b="1" i="0" u="none" strike="noStrike" baseline="0" smtClean="0">
                <a:latin typeface="Times New Roman"/>
              </a:rPr>
              <a:t>if(pid[i</a:t>
            </a:r>
            <a:r>
              <a:rPr lang="en-US" altLang="zh-CN" b="1" i="0" u="none" strike="noStrike" baseline="0" smtClean="0">
                <a:latin typeface="Times New Roman"/>
              </a:rPr>
              <a:t>] == 0)</a:t>
            </a:r>
            <a:r>
              <a:rPr lang="zh-CN" altLang="en-US" b="1"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*子进程*</a:t>
            </a:r>
            <a:r>
              <a:rPr lang="en-US" altLang="zh-CN" b="0" i="0" u="none" strike="noStrike" baseline="0" smtClean="0">
                <a:latin typeface="Times New Roman"/>
              </a:rPr>
              <a:t>/</a:t>
            </a:r>
          </a:p>
          <a:p>
            <a:pPr marR="0" lvl="0" rtl="0"/>
            <a:r>
              <a:rPr lang="en-US" altLang="zh-CN" b="0" i="0" u="none" strike="noStrike" baseline="0" smtClean="0">
                <a:latin typeface="Times New Roman"/>
              </a:rPr>
              <a:t>67</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68</a:t>
            </a:r>
            <a:r>
              <a:rPr lang="zh-CN" altLang="en-US" b="0" i="0" u="none" strike="noStrike" baseline="0" smtClean="0">
                <a:latin typeface="Times New Roman"/>
              </a:rPr>
              <a:t>			</a:t>
            </a:r>
            <a:r>
              <a:rPr lang="en-US" altLang="zh-CN" b="1" i="0" u="none" strike="noStrike" baseline="0" smtClean="0">
                <a:latin typeface="Times New Roman"/>
              </a:rPr>
              <a:t>handle_connect(s_s</a:t>
            </a:r>
            <a:r>
              <a:rPr lang="en-US" altLang="zh-CN" b="1" i="0" u="none" strike="noStrike" baseline="0" smtClean="0">
                <a:latin typeface="Times New Roman"/>
              </a:rPr>
              <a:t>);</a:t>
            </a:r>
          </a:p>
          <a:p>
            <a:pPr marR="0" lvl="0" rtl="0"/>
            <a:r>
              <a:rPr lang="en-US" altLang="zh-CN" b="0" i="0" u="none" strike="noStrike" baseline="0" smtClean="0">
                <a:latin typeface="Times New Roman"/>
              </a:rPr>
              <a:t>69</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70</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851311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14.2.3  TCP</a:t>
            </a:r>
            <a:r>
              <a:rPr lang="zh-CN" altLang="en-US" b="0" i="0" u="none" strike="noStrike" kern="1800" baseline="0" smtClean="0">
                <a:latin typeface="Times New Roman"/>
                <a:ea typeface="黑体"/>
              </a:rPr>
              <a:t>并发服务器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简单并发服务器的</a:t>
            </a:r>
            <a:r>
              <a:rPr lang="en-US" altLang="zh-CN" b="0" i="0" u="none" strike="noStrike" baseline="0" smtClean="0">
                <a:latin typeface="Times New Roman"/>
              </a:rPr>
              <a:t>TCP</a:t>
            </a:r>
            <a:r>
              <a:rPr lang="zh-CN" altLang="en-US" b="0" i="0" u="none" strike="noStrike" baseline="0" smtClean="0">
                <a:latin typeface="Times New Roman"/>
              </a:rPr>
              <a:t>模型相比较</a:t>
            </a:r>
            <a:r>
              <a:rPr lang="en-US" altLang="zh-CN" b="0" i="0" u="none" strike="noStrike" baseline="0" smtClean="0">
                <a:latin typeface="Times New Roman"/>
              </a:rPr>
              <a:t>UDP</a:t>
            </a:r>
            <a:r>
              <a:rPr lang="zh-CN" altLang="en-US" b="0" i="0" u="none" strike="noStrike" baseline="0" smtClean="0">
                <a:latin typeface="Times New Roman"/>
              </a:rPr>
              <a:t>协议的并发服务器，</a:t>
            </a:r>
            <a:r>
              <a:rPr lang="en-US" altLang="zh-CN" b="0" i="0" u="none" strike="noStrike" baseline="0" smtClean="0">
                <a:latin typeface="Times New Roman"/>
              </a:rPr>
              <a:t>TCP</a:t>
            </a:r>
            <a:r>
              <a:rPr lang="zh-CN" altLang="en-US" b="0" i="0" u="none" strike="noStrike" baseline="0" smtClean="0">
                <a:latin typeface="Times New Roman"/>
              </a:rPr>
              <a:t>协议的并发服务器的主处理过程中多了一个</a:t>
            </a:r>
            <a:r>
              <a:rPr lang="en-US" altLang="zh-CN" b="0" i="0" u="none" strike="noStrike" baseline="0" smtClean="0">
                <a:latin typeface="Times New Roman"/>
              </a:rPr>
              <a:t>accept</a:t>
            </a:r>
            <a:r>
              <a:rPr lang="zh-CN" altLang="en-US" b="0" i="0" u="none" strike="noStrike" baseline="0" smtClean="0">
                <a:latin typeface="Times New Roman"/>
              </a:rPr>
              <a:t>的过程，服务器在此处等待客户端的连接，由于</a:t>
            </a:r>
            <a:r>
              <a:rPr lang="en-US" altLang="zh-CN" b="0" i="0" u="none" strike="noStrike" baseline="0" smtClean="0">
                <a:latin typeface="Times New Roman"/>
              </a:rPr>
              <a:t>accept()</a:t>
            </a:r>
            <a:r>
              <a:rPr lang="zh-CN" altLang="en-US" b="0" i="0" u="none" strike="noStrike" baseline="0" smtClean="0">
                <a:latin typeface="Times New Roman"/>
              </a:rPr>
              <a:t>函数为阻塞函数，所以通常情况下，服务器会在此处等待。对</a:t>
            </a:r>
            <a:r>
              <a:rPr lang="en-US" altLang="zh-CN" b="0" i="0" u="none" strike="noStrike" baseline="0" smtClean="0">
                <a:latin typeface="Times New Roman"/>
              </a:rPr>
              <a:t>accept()</a:t>
            </a:r>
            <a:r>
              <a:rPr lang="zh-CN" altLang="en-US" b="0" i="0" u="none" strike="noStrike" baseline="0" smtClean="0">
                <a:latin typeface="Times New Roman"/>
              </a:rPr>
              <a:t>函数的不同处理是区别各种服务器类型的一个重要依据</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TCP</a:t>
            </a:r>
            <a:r>
              <a:rPr lang="zh-CN" altLang="en-US">
                <a:latin typeface="Times New Roman"/>
              </a:rPr>
              <a:t>并发</a:t>
            </a:r>
            <a:r>
              <a:rPr lang="zh-CN" altLang="en-US">
                <a:latin typeface="Times New Roman"/>
              </a:rPr>
              <a:t>服务器</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a:t>
            </a:r>
            <a:r>
              <a:rPr lang="en-US" altLang="zh-CN">
                <a:latin typeface="Times New Roman"/>
              </a:rPr>
              <a:t>TCP</a:t>
            </a:r>
            <a:r>
              <a:rPr lang="zh-CN" altLang="en-US">
                <a:latin typeface="Times New Roman"/>
              </a:rPr>
              <a:t>并发服务器</a:t>
            </a:r>
            <a:r>
              <a:rPr lang="zh-CN" altLang="en-US">
                <a:latin typeface="Times New Roman"/>
              </a:rPr>
              <a:t>的</a:t>
            </a:r>
            <a:r>
              <a:rPr lang="zh-CN" altLang="en-US" smtClean="0">
                <a:latin typeface="Times New Roman"/>
              </a:rPr>
              <a:t>例子</a:t>
            </a:r>
            <a:endParaRPr lang="en-US" altLang="zh-CN" smtClean="0">
              <a:latin typeface="Times New Roman"/>
            </a:endParaRPr>
          </a:p>
          <a:p>
            <a:pPr lvl="0"/>
            <a:endParaRPr lang="zh-CN" altLang="en-US" b="0" i="0" u="none" strike="noStrike" baseline="0" smtClean="0">
              <a:latin typeface="Times New Roman"/>
            </a:endParaRPr>
          </a:p>
        </p:txBody>
      </p:sp>
    </p:spTree>
    <p:extLst>
      <p:ext uri="{BB962C8B-B14F-4D97-AF65-F5344CB8AC3E}">
        <p14:creationId xmlns:p14="http://schemas.microsoft.com/office/powerpoint/2010/main" val="144893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并发服务器介绍</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服务器使用</a:t>
            </a:r>
            <a:r>
              <a:rPr lang="en-US" altLang="zh-CN" b="0" i="0" u="none" strike="noStrike" baseline="0" smtClean="0">
                <a:latin typeface="Times New Roman"/>
              </a:rPr>
              <a:t>socket()</a:t>
            </a:r>
            <a:r>
              <a:rPr lang="zh-CN" altLang="en-US" b="0" i="0" u="none" strike="noStrike" baseline="0" smtClean="0">
                <a:latin typeface="Times New Roman"/>
              </a:rPr>
              <a:t>函数建立套接字文件描述符后，对地址和套接字文件描述符使用</a:t>
            </a:r>
            <a:r>
              <a:rPr lang="en-US" altLang="zh-CN" b="0" i="0" u="none" strike="noStrike" baseline="0" smtClean="0">
                <a:latin typeface="Times New Roman"/>
              </a:rPr>
              <a:t>bind()</a:t>
            </a:r>
            <a:r>
              <a:rPr lang="zh-CN" altLang="en-US" b="0" i="0" u="none" strike="noStrike" baseline="0" smtClean="0">
                <a:latin typeface="Times New Roman"/>
              </a:rPr>
              <a:t>函数进行绑定，使用</a:t>
            </a:r>
            <a:r>
              <a:rPr lang="en-US" altLang="zh-CN" b="0" i="0" u="none" strike="noStrike" baseline="0" smtClean="0">
                <a:latin typeface="Times New Roman"/>
              </a:rPr>
              <a:t>listen()</a:t>
            </a:r>
            <a:r>
              <a:rPr lang="zh-CN" altLang="en-US" b="0" i="0" u="none" strike="noStrike" baseline="0" smtClean="0">
                <a:latin typeface="Times New Roman"/>
              </a:rPr>
              <a:t>函数设定侦听的队列长度，然后进入并发服务器的主处理过程。</a:t>
            </a:r>
          </a:p>
        </p:txBody>
      </p:sp>
      <p:pic>
        <p:nvPicPr>
          <p:cNvPr id="5122"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3194893"/>
            <a:ext cx="521652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731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并发服务器的例子</a:t>
            </a:r>
          </a:p>
        </p:txBody>
      </p:sp>
      <p:sp>
        <p:nvSpPr>
          <p:cNvPr id="3" name="文本占位符 2"/>
          <p:cNvSpPr>
            <a:spLocks noGrp="1"/>
          </p:cNvSpPr>
          <p:nvPr>
            <p:ph type="body" idx="1"/>
          </p:nvPr>
        </p:nvSpPr>
        <p:spPr/>
        <p:txBody>
          <a:bodyPr>
            <a:normAutofit fontScale="47500" lnSpcReduction="20000"/>
          </a:bodyPr>
          <a:lstStyle/>
          <a:p>
            <a:pPr marR="0" lvl="0" rtl="0"/>
            <a:r>
              <a:rPr lang="zh-CN" altLang="en-US" b="0" i="0" u="none" strike="noStrike" baseline="0" smtClean="0">
                <a:latin typeface="Times New Roman"/>
              </a:rPr>
              <a:t>在处理客户端请求之前，程序先分叉了</a:t>
            </a:r>
            <a:r>
              <a:rPr lang="en-US" altLang="zh-CN" b="0" i="0" u="none" strike="noStrike" baseline="0" smtClean="0">
                <a:latin typeface="Times New Roman"/>
              </a:rPr>
              <a:t>3</a:t>
            </a:r>
            <a:r>
              <a:rPr lang="zh-CN" altLang="en-US" b="0" i="0" u="none" strike="noStrike" baseline="0" smtClean="0">
                <a:latin typeface="Times New Roman"/>
              </a:rPr>
              <a:t>个子进程，对应多个客户端的请求，由多个子进程进行处理。</a:t>
            </a:r>
          </a:p>
          <a:p>
            <a:pPr marR="0" lvl="0" rtl="0"/>
            <a:r>
              <a:rPr lang="en-US" altLang="zh-CN" b="0" i="0" u="none" strike="noStrike" baseline="0" smtClean="0">
                <a:latin typeface="Times New Roman"/>
              </a:rPr>
              <a:t>52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a:t>
            </a:r>
            <a:r>
              <a:rPr lang="en-US" altLang="zh-CN" b="0" i="0" u="none" strike="noStrike" baseline="0" smtClean="0">
                <a:latin typeface="Times New Roman"/>
              </a:rPr>
              <a:t>TCP</a:t>
            </a:r>
            <a:r>
              <a:rPr lang="zh-CN" altLang="en-US" b="0" i="0" u="none" strike="noStrike" baseline="0" smtClean="0">
                <a:latin typeface="Times New Roman"/>
              </a:rPr>
              <a:t>套接字*</a:t>
            </a:r>
            <a:r>
              <a:rPr lang="en-US" altLang="zh-CN" b="0" i="0" u="none" strike="noStrike" baseline="0" smtClean="0">
                <a:latin typeface="Times New Roman"/>
              </a:rPr>
              <a:t>/</a:t>
            </a:r>
          </a:p>
          <a:p>
            <a:pPr marR="0" lvl="0" rtl="0"/>
            <a:r>
              <a:rPr lang="en-US" altLang="zh-CN" b="0" i="0" u="none" strike="noStrike" baseline="0" smtClean="0">
                <a:latin typeface="Times New Roman"/>
              </a:rPr>
              <a:t>53</a:t>
            </a:r>
            <a:r>
              <a:rPr lang="zh-CN" altLang="en-US" b="0" i="0" u="none" strike="noStrike" baseline="0" smtClean="0">
                <a:latin typeface="Times New Roman"/>
              </a:rPr>
              <a:t>	</a:t>
            </a:r>
            <a:r>
              <a:rPr lang="en-US" altLang="zh-CN" b="1" i="0" u="none" strike="noStrike" baseline="0" smtClean="0">
                <a:latin typeface="Times New Roman"/>
              </a:rPr>
              <a:t>s_s </a:t>
            </a:r>
            <a:r>
              <a:rPr lang="en-US" altLang="zh-CN" b="1" i="0" u="none" strike="noStrike" baseline="0" smtClean="0">
                <a:latin typeface="Times New Roman"/>
              </a:rPr>
              <a:t>= socket(AF_INET, SOCK_STREAM, 0);</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61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*将套接字文件描述符绑定到本地地址和端口*</a:t>
            </a:r>
            <a:r>
              <a:rPr lang="en-US" altLang="zh-CN" b="0" i="0" u="none" strike="noStrike" baseline="0" smtClean="0">
                <a:latin typeface="Times New Roman"/>
              </a:rPr>
              <a:t>/</a:t>
            </a:r>
          </a:p>
          <a:p>
            <a:pPr marR="0" lvl="0" rtl="0"/>
            <a:r>
              <a:rPr lang="en-US" altLang="zh-CN" b="0" i="0" u="none" strike="noStrike" baseline="0" smtClean="0">
                <a:latin typeface="Times New Roman"/>
              </a:rPr>
              <a:t>62</a:t>
            </a:r>
            <a:r>
              <a:rPr lang="zh-CN" altLang="en-US" b="0" i="0" u="none" strike="noStrike" baseline="0" smtClean="0">
                <a:latin typeface="Times New Roman"/>
              </a:rPr>
              <a:t>	</a:t>
            </a:r>
            <a:r>
              <a:rPr lang="en-US" altLang="zh-CN" b="1" i="0" u="none" strike="noStrike" baseline="0" smtClean="0">
                <a:latin typeface="Times New Roman"/>
              </a:rPr>
              <a:t>bind(s_s</a:t>
            </a:r>
            <a:r>
              <a:rPr lang="en-US" altLang="zh-CN" b="1" i="0" u="none" strike="noStrike" baseline="0" smtClean="0">
                <a:latin typeface="Times New Roman"/>
              </a:rPr>
              <a:t>, (struct sockaddr*)&amp;local, sizeof(local));</a:t>
            </a:r>
          </a:p>
          <a:p>
            <a:pPr marR="0" lvl="0" rtl="0"/>
            <a:r>
              <a:rPr lang="en-US" altLang="zh-CN" b="0" i="0" u="none" strike="noStrike" baseline="0" smtClean="0">
                <a:latin typeface="Times New Roman"/>
              </a:rPr>
              <a:t>63</a:t>
            </a:r>
            <a:r>
              <a:rPr lang="zh-CN" altLang="en-US" b="0" i="0" u="none" strike="noStrike" baseline="0" smtClean="0">
                <a:latin typeface="Times New Roman"/>
              </a:rPr>
              <a:t>	</a:t>
            </a:r>
            <a:r>
              <a:rPr lang="en-US" altLang="zh-CN" b="1" i="0" u="none" strike="noStrike" baseline="0" smtClean="0">
                <a:latin typeface="Times New Roman"/>
              </a:rPr>
              <a:t>listen(s_s</a:t>
            </a:r>
            <a:r>
              <a:rPr lang="en-US" altLang="zh-CN" b="1" i="0" u="none" strike="noStrike" baseline="0" smtClean="0">
                <a:latin typeface="Times New Roman"/>
              </a:rPr>
              <a:t>, BACKLOG);</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*侦听*</a:t>
            </a:r>
            <a:r>
              <a:rPr lang="en-US" altLang="zh-CN" b="0" i="0" u="none" strike="noStrike" baseline="0" smtClean="0">
                <a:latin typeface="Times New Roman"/>
              </a:rPr>
              <a:t>/</a:t>
            </a:r>
          </a:p>
          <a:p>
            <a:pPr marR="0" lvl="0" rtl="0"/>
            <a:r>
              <a:rPr lang="en-US" altLang="zh-CN" b="0" i="0" u="none" strike="noStrike" baseline="0" smtClean="0">
                <a:latin typeface="Times New Roman"/>
              </a:rPr>
              <a:t>64</a:t>
            </a:r>
            <a:r>
              <a:rPr lang="zh-CN" altLang="en-US" b="0" i="0" u="none" strike="noStrike" baseline="0" smtClean="0">
                <a:latin typeface="Times New Roman"/>
              </a:rPr>
              <a:t>		</a:t>
            </a:r>
          </a:p>
          <a:p>
            <a:pPr marR="0" lvl="0" rtl="0"/>
            <a:r>
              <a:rPr lang="en-US" altLang="zh-CN" b="0" i="0" u="none" strike="noStrike" baseline="0" smtClean="0">
                <a:latin typeface="Times New Roman"/>
              </a:rPr>
              <a:t>65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*处理客户端连接*</a:t>
            </a:r>
            <a:r>
              <a:rPr lang="en-US" altLang="zh-CN" b="0" i="0" u="none" strike="noStrike" baseline="0" smtClean="0">
                <a:latin typeface="Times New Roman"/>
              </a:rPr>
              <a:t>/</a:t>
            </a:r>
          </a:p>
          <a:p>
            <a:pPr marR="0" lvl="0" rtl="0"/>
            <a:r>
              <a:rPr lang="en-US" altLang="zh-CN" b="0" i="0" u="none" strike="noStrike" baseline="0" smtClean="0">
                <a:latin typeface="Times New Roman"/>
              </a:rPr>
              <a:t>66</a:t>
            </a:r>
            <a:r>
              <a:rPr lang="zh-CN" altLang="en-US" b="0" i="0" u="none" strike="noStrike" baseline="0" smtClean="0">
                <a:latin typeface="Times New Roman"/>
              </a:rPr>
              <a:t>	</a:t>
            </a:r>
            <a:r>
              <a:rPr lang="en-US" altLang="zh-CN" b="0" i="0" u="none" strike="noStrike" baseline="0" smtClean="0">
                <a:latin typeface="Times New Roman"/>
              </a:rPr>
              <a:t>pid_t </a:t>
            </a:r>
            <a:r>
              <a:rPr lang="en-US" altLang="zh-CN" b="0" i="0" u="none" strike="noStrike" baseline="0" smtClean="0">
                <a:latin typeface="Times New Roman"/>
              </a:rPr>
              <a:t>pid[PIDNUMB];</a:t>
            </a:r>
          </a:p>
          <a:p>
            <a:pPr marR="0" lvl="0" rtl="0"/>
            <a:r>
              <a:rPr lang="en-US" altLang="zh-CN" b="0" i="0" u="none" strike="noStrike" baseline="0" smtClean="0">
                <a:latin typeface="Times New Roman"/>
              </a:rPr>
              <a:t>67</a:t>
            </a:r>
            <a:r>
              <a:rPr lang="zh-CN" altLang="en-US" b="0" i="0" u="none" strike="noStrike" baseline="0" smtClean="0">
                <a:latin typeface="Times New Roman"/>
              </a:rPr>
              <a:t>	</a:t>
            </a:r>
            <a:r>
              <a:rPr lang="en-US" altLang="zh-CN" b="0" i="0" u="none" strike="noStrike" baseline="0" smtClean="0">
                <a:latin typeface="Times New Roman"/>
              </a:rPr>
              <a:t>int </a:t>
            </a:r>
            <a:r>
              <a:rPr lang="en-US" altLang="zh-CN" b="0" i="0" u="none" strike="noStrike" baseline="0" smtClean="0">
                <a:latin typeface="Times New Roman"/>
              </a:rPr>
              <a:t>i =0;</a:t>
            </a:r>
          </a:p>
          <a:p>
            <a:pPr marR="0" lvl="0" rtl="0"/>
            <a:r>
              <a:rPr lang="en-US" altLang="zh-CN" b="0" i="0" u="none" strike="noStrike" baseline="0" smtClean="0">
                <a:latin typeface="Times New Roman"/>
              </a:rPr>
              <a:t>68</a:t>
            </a:r>
            <a:r>
              <a:rPr lang="zh-CN" altLang="en-US" b="0" i="0" u="none" strike="noStrike" baseline="0" smtClean="0">
                <a:latin typeface="Times New Roman"/>
              </a:rPr>
              <a:t>	</a:t>
            </a:r>
            <a:r>
              <a:rPr lang="en-US" altLang="zh-CN" b="0" i="0" u="none" strike="noStrike" baseline="0" smtClean="0">
                <a:latin typeface="Times New Roman"/>
              </a:rPr>
              <a:t>for(i=0;i&lt;PIDNUMB;i</a:t>
            </a:r>
            <a:r>
              <a:rPr lang="en-US" altLang="zh-CN" b="0" i="0" u="none" strike="noStrike" baseline="0" smtClean="0">
                <a:latin typeface="Times New Roman"/>
              </a:rPr>
              <a:t>++)</a:t>
            </a:r>
          </a:p>
          <a:p>
            <a:pPr marR="0" lvl="0" rtl="0"/>
            <a:r>
              <a:rPr lang="en-US" altLang="zh-CN" b="0" i="0" u="none" strike="noStrike" baseline="0" smtClean="0">
                <a:latin typeface="Times New Roman"/>
              </a:rPr>
              <a:t>69</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70</a:t>
            </a:r>
            <a:r>
              <a:rPr lang="zh-CN" altLang="en-US" b="0" i="0" u="none" strike="noStrike" baseline="0" smtClean="0">
                <a:latin typeface="Times New Roman"/>
              </a:rPr>
              <a:t>	</a:t>
            </a:r>
            <a:r>
              <a:rPr lang="zh-CN" altLang="en-US" b="0" i="0" u="none" strike="noStrike" smtClean="0">
                <a:latin typeface="Times New Roman"/>
              </a:rPr>
              <a:t>           </a:t>
            </a:r>
            <a:r>
              <a:rPr lang="en-US" altLang="zh-CN" b="1" i="0" u="none" strike="noStrike" baseline="0" smtClean="0">
                <a:latin typeface="Times New Roman"/>
              </a:rPr>
              <a:t>pid[i</a:t>
            </a:r>
            <a:r>
              <a:rPr lang="en-US" altLang="zh-CN" b="1" i="0" u="none" strike="noStrike" baseline="0" smtClean="0">
                <a:latin typeface="Times New Roman"/>
              </a:rPr>
              <a:t>] = fork();</a:t>
            </a:r>
          </a:p>
          <a:p>
            <a:pPr marR="0" lvl="0" rtl="0"/>
            <a:r>
              <a:rPr lang="en-US" altLang="zh-CN" b="0" i="0" u="none" strike="noStrike" baseline="0" smtClean="0">
                <a:latin typeface="Times New Roman"/>
              </a:rPr>
              <a:t>71</a:t>
            </a:r>
            <a:r>
              <a:rPr lang="zh-CN" altLang="en-US">
                <a:latin typeface="Times New Roman"/>
              </a:rPr>
              <a:t> </a:t>
            </a:r>
            <a:r>
              <a:rPr lang="zh-CN" altLang="en-US" smtClean="0">
                <a:latin typeface="Times New Roman"/>
              </a:rPr>
              <a:t>                   </a:t>
            </a:r>
            <a:r>
              <a:rPr lang="en-US" altLang="zh-CN" b="1" i="0" u="none" strike="noStrike" baseline="0" smtClean="0">
                <a:latin typeface="Times New Roman"/>
              </a:rPr>
              <a:t>if(pid[i</a:t>
            </a:r>
            <a:r>
              <a:rPr lang="en-US" altLang="zh-CN" b="1" i="0" u="none" strike="noStrike" baseline="0" smtClean="0">
                <a:latin typeface="Times New Roman"/>
              </a:rPr>
              <a:t>]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*子进程*</a:t>
            </a:r>
            <a:r>
              <a:rPr lang="en-US" altLang="zh-CN" b="0" i="0" u="none" strike="noStrike" baseline="0" smtClean="0">
                <a:latin typeface="Times New Roman"/>
              </a:rPr>
              <a:t>/</a:t>
            </a:r>
          </a:p>
          <a:p>
            <a:pPr marR="0" lvl="0" rtl="0"/>
            <a:r>
              <a:rPr lang="en-US" altLang="zh-CN" b="0" i="0" u="none" strike="noStrike" baseline="0" smtClean="0">
                <a:latin typeface="Times New Roman"/>
              </a:rPr>
              <a:t>72</a:t>
            </a:r>
            <a:r>
              <a:rPr lang="zh-CN" altLang="en-US" b="0" i="0" u="none" strike="noStrike" baseline="0" smtClean="0">
                <a:latin typeface="Times New Roman"/>
              </a:rPr>
              <a:t>	</a:t>
            </a:r>
            <a:r>
              <a:rPr lang="zh-CN" altLang="en-US" b="0" i="0" u="none" strike="noStrike"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73</a:t>
            </a:r>
            <a:r>
              <a:rPr lang="zh-CN" altLang="en-US" b="0" i="0" u="none" strike="noStrike" baseline="0" smtClean="0">
                <a:latin typeface="Times New Roman"/>
              </a:rPr>
              <a:t>		</a:t>
            </a:r>
            <a:r>
              <a:rPr lang="en-US" altLang="zh-CN" b="1" i="0" u="none" strike="noStrike" baseline="0" smtClean="0">
                <a:latin typeface="Times New Roman"/>
              </a:rPr>
              <a:t>handle_connect(s_s</a:t>
            </a:r>
            <a:r>
              <a:rPr lang="en-US" altLang="zh-CN" b="1" i="0" u="none" strike="noStrike" baseline="0" smtClean="0">
                <a:latin typeface="Times New Roman"/>
              </a:rPr>
              <a:t>);</a:t>
            </a:r>
          </a:p>
          <a:p>
            <a:pPr marR="0" lvl="0" rtl="0"/>
            <a:r>
              <a:rPr lang="en-US" altLang="zh-CN" b="0" i="0" u="none" strike="noStrike" baseline="0" smtClean="0">
                <a:latin typeface="Times New Roman"/>
              </a:rPr>
              <a:t>74</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75</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65431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14.3  TCP</a:t>
            </a:r>
            <a:r>
              <a:rPr lang="zh-CN" altLang="en-US" b="0" i="0" u="none" strike="noStrike" kern="1800" baseline="0" smtClean="0">
                <a:latin typeface="Times New Roman"/>
                <a:ea typeface="黑体"/>
              </a:rPr>
              <a:t>的高级并发服务器模型</a:t>
            </a:r>
          </a:p>
        </p:txBody>
      </p:sp>
      <p:sp>
        <p:nvSpPr>
          <p:cNvPr id="3" name="文本占位符 2"/>
          <p:cNvSpPr>
            <a:spLocks noGrp="1"/>
          </p:cNvSpPr>
          <p:nvPr>
            <p:ph type="body" idx="1"/>
          </p:nvPr>
        </p:nvSpPr>
        <p:spPr/>
        <p:txBody>
          <a:bodyPr/>
          <a:lstStyle/>
          <a:p>
            <a:r>
              <a:rPr lang="en-US" altLang="zh-CN"/>
              <a:t>14.3.1  </a:t>
            </a:r>
            <a:r>
              <a:rPr lang="zh-CN" altLang="en-US"/>
              <a:t>单客户端单进程，统一</a:t>
            </a:r>
            <a:r>
              <a:rPr lang="en-US" altLang="zh-CN"/>
              <a:t>accept</a:t>
            </a:r>
            <a:r>
              <a:rPr lang="en-US" altLang="zh-CN" smtClean="0"/>
              <a:t>()</a:t>
            </a:r>
          </a:p>
          <a:p>
            <a:r>
              <a:rPr lang="en-US" altLang="zh-CN"/>
              <a:t>14.3.2  </a:t>
            </a:r>
            <a:r>
              <a:rPr lang="zh-CN" altLang="en-US"/>
              <a:t>单客户端单线程，统一</a:t>
            </a:r>
            <a:r>
              <a:rPr lang="en-US" altLang="zh-CN"/>
              <a:t>accept</a:t>
            </a:r>
            <a:r>
              <a:rPr lang="en-US" altLang="zh-CN" smtClean="0"/>
              <a:t>()</a:t>
            </a:r>
          </a:p>
          <a:p>
            <a:r>
              <a:rPr lang="en-US" altLang="zh-CN"/>
              <a:t>14.3.3  </a:t>
            </a:r>
            <a:r>
              <a:rPr lang="zh-CN" altLang="en-US"/>
              <a:t>单客户端单线程，各线程独自</a:t>
            </a:r>
            <a:r>
              <a:rPr lang="en-US" altLang="zh-CN"/>
              <a:t>accept()</a:t>
            </a:r>
            <a:r>
              <a:rPr lang="zh-CN" altLang="en-US"/>
              <a:t>，使用互斥锁</a:t>
            </a:r>
          </a:p>
        </p:txBody>
      </p:sp>
    </p:spTree>
    <p:extLst>
      <p:ext uri="{BB962C8B-B14F-4D97-AF65-F5344CB8AC3E}">
        <p14:creationId xmlns:p14="http://schemas.microsoft.com/office/powerpoint/2010/main" val="41153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14.3.1  </a:t>
            </a:r>
            <a:r>
              <a:rPr lang="zh-CN" altLang="en-US" b="0" i="0" u="none" strike="noStrike" kern="1800" baseline="0" smtClean="0">
                <a:latin typeface="Times New Roman"/>
                <a:ea typeface="黑体"/>
              </a:rPr>
              <a:t>单客户端单进程，统一</a:t>
            </a:r>
            <a:r>
              <a:rPr lang="en-US" altLang="zh-CN" b="0" i="0" u="none" strike="noStrike" kern="1800" baseline="0" smtClean="0">
                <a:latin typeface="Times New Roman"/>
                <a:ea typeface="黑体"/>
              </a:rPr>
              <a:t>accept()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14.2</a:t>
            </a:r>
            <a:r>
              <a:rPr lang="zh-CN" altLang="en-US" b="0" i="0" u="none" strike="noStrike" baseline="0" smtClean="0">
                <a:latin typeface="Times New Roman"/>
              </a:rPr>
              <a:t>节中介绍了简单的并发服务器模型，模型中服务器在客户端到来之前就预分叉了多个子进程用于处理客户端的连接请求</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zh-CN" altLang="en-US">
                <a:latin typeface="Times New Roman"/>
              </a:rPr>
              <a:t>原型</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．例子代码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33462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14.1  </a:t>
            </a:r>
            <a:r>
              <a:rPr lang="zh-CN" altLang="en-US" b="0" i="0" u="none" strike="noStrike" kern="1800" baseline="0" smtClean="0">
                <a:latin typeface="Times New Roman"/>
                <a:ea typeface="黑体"/>
              </a:rPr>
              <a:t>循环服务器</a:t>
            </a:r>
          </a:p>
        </p:txBody>
      </p:sp>
      <p:sp>
        <p:nvSpPr>
          <p:cNvPr id="3" name="文本占位符 2"/>
          <p:cNvSpPr>
            <a:spLocks noGrp="1"/>
          </p:cNvSpPr>
          <p:nvPr>
            <p:ph type="body" idx="1"/>
          </p:nvPr>
        </p:nvSpPr>
        <p:spPr/>
        <p:txBody>
          <a:bodyPr/>
          <a:lstStyle/>
          <a:p>
            <a:r>
              <a:rPr lang="en-US" altLang="zh-CN"/>
              <a:t>14.1.1  UDP</a:t>
            </a:r>
            <a:r>
              <a:rPr lang="zh-CN" altLang="en-US"/>
              <a:t>循环</a:t>
            </a:r>
            <a:r>
              <a:rPr lang="zh-CN" altLang="en-US" smtClean="0"/>
              <a:t>服务器</a:t>
            </a:r>
            <a:endParaRPr lang="en-US" altLang="zh-CN" smtClean="0"/>
          </a:p>
          <a:p>
            <a:r>
              <a:rPr lang="en-US" altLang="zh-CN"/>
              <a:t>14.1.2  TCP</a:t>
            </a:r>
            <a:r>
              <a:rPr lang="zh-CN" altLang="en-US"/>
              <a:t>循环服务器</a:t>
            </a:r>
          </a:p>
        </p:txBody>
      </p:sp>
    </p:spTree>
    <p:extLst>
      <p:ext uri="{BB962C8B-B14F-4D97-AF65-F5344CB8AC3E}">
        <p14:creationId xmlns:p14="http://schemas.microsoft.com/office/powerpoint/2010/main" val="423615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．原型介绍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本节中介绍的并发服务器模型并不预先分叉进程，而是由主进程统一处理客户端的连接，当客户端的连接请求到来时，才临时</a:t>
            </a:r>
            <a:r>
              <a:rPr lang="en-US" altLang="zh-CN" b="0" i="0" u="none" strike="noStrike" baseline="0" smtClean="0">
                <a:latin typeface="Times New Roman"/>
              </a:rPr>
              <a:t>fork()</a:t>
            </a:r>
            <a:r>
              <a:rPr lang="zh-CN" altLang="en-US" b="0" i="0" u="none" strike="noStrike" baseline="0" smtClean="0">
                <a:latin typeface="Times New Roman"/>
              </a:rPr>
              <a:t>进程，由子进程处理客户端的请求。这种模型将客户端的连接请求和业务处理进行了分离，相比较来说条理更清晰。</a:t>
            </a:r>
          </a:p>
        </p:txBody>
      </p:sp>
    </p:spTree>
    <p:extLst>
      <p:ext uri="{BB962C8B-B14F-4D97-AF65-F5344CB8AC3E}">
        <p14:creationId xmlns:p14="http://schemas.microsoft.com/office/powerpoint/2010/main" val="1591830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050989"/>
            <a:ext cx="5184576" cy="4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90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．例子代码</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并发服务器，在处理客户端请求之前，程序先分叉了</a:t>
            </a:r>
            <a:r>
              <a:rPr lang="en-US" altLang="zh-CN" b="0" i="0" u="none" strike="noStrike" baseline="0" smtClean="0">
                <a:latin typeface="Times New Roman"/>
              </a:rPr>
              <a:t>3</a:t>
            </a:r>
            <a:r>
              <a:rPr lang="zh-CN" altLang="en-US" b="0" i="0" u="none" strike="noStrike" baseline="0" smtClean="0">
                <a:latin typeface="Times New Roman"/>
              </a:rPr>
              <a:t>个子进程，对于多个客户端的请求，由多个子进程进行处理。与循环服务器相比较，并发的</a:t>
            </a:r>
            <a:r>
              <a:rPr lang="en-US" altLang="zh-CN" b="0" i="0" u="none" strike="noStrike" baseline="0" smtClean="0">
                <a:latin typeface="Times New Roman"/>
              </a:rPr>
              <a:t>TCP</a:t>
            </a:r>
            <a:r>
              <a:rPr lang="zh-CN" altLang="en-US" b="0" i="0" u="none" strike="noStrike" baseline="0" smtClean="0">
                <a:latin typeface="Times New Roman"/>
              </a:rPr>
              <a:t>程序，在处理客户端请求时，不再简单地使用一个</a:t>
            </a:r>
            <a:r>
              <a:rPr lang="en-US" altLang="zh-CN" b="0" i="0" u="none" strike="noStrike" baseline="0" smtClean="0">
                <a:latin typeface="Times New Roman"/>
              </a:rPr>
              <a:t>while</a:t>
            </a:r>
            <a:r>
              <a:rPr lang="zh-CN" altLang="en-US" b="0" i="0" u="none" strike="noStrike" baseline="0" smtClean="0">
                <a:latin typeface="Times New Roman"/>
              </a:rPr>
              <a:t>进行客户端请求的串行处理。</a:t>
            </a:r>
          </a:p>
        </p:txBody>
      </p:sp>
    </p:spTree>
    <p:extLst>
      <p:ext uri="{BB962C8B-B14F-4D97-AF65-F5344CB8AC3E}">
        <p14:creationId xmlns:p14="http://schemas.microsoft.com/office/powerpoint/2010/main" val="328932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14.3.2  </a:t>
            </a:r>
            <a:r>
              <a:rPr lang="zh-CN" altLang="en-US" b="0" i="0" u="none" strike="noStrike" kern="1800" baseline="0" smtClean="0">
                <a:latin typeface="Times New Roman"/>
                <a:ea typeface="黑体"/>
              </a:rPr>
              <a:t>单客户端单线程，统一</a:t>
            </a:r>
            <a:r>
              <a:rPr lang="en-US" altLang="zh-CN" b="0" i="0" u="none" strike="noStrike" kern="1800" baseline="0" smtClean="0">
                <a:latin typeface="Times New Roman"/>
                <a:ea typeface="黑体"/>
              </a:rPr>
              <a:t>accept()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a:xfrm>
            <a:off x="457200" y="1481328"/>
            <a:ext cx="3682752" cy="4525963"/>
          </a:xfrm>
        </p:spPr>
        <p:txBody>
          <a:bodyPr/>
          <a:lstStyle/>
          <a:p>
            <a:pPr marR="0" lvl="0" rtl="0"/>
            <a:r>
              <a:rPr lang="zh-CN" altLang="en-US" b="0" i="0" u="none" strike="noStrike" baseline="0" smtClean="0">
                <a:latin typeface="Times New Roman"/>
              </a:rPr>
              <a:t>与进程相比较，线程有很多优点，例如速度快、占用资源少、数据可以共享等。</a:t>
            </a:r>
          </a:p>
        </p:txBody>
      </p:sp>
      <p:pic>
        <p:nvPicPr>
          <p:cNvPr id="8194"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7793" y="1340768"/>
            <a:ext cx="4484687"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52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4862809"/>
              </p:ext>
            </p:extLst>
          </p:nvPr>
        </p:nvGraphicFramePr>
        <p:xfrm>
          <a:off x="3635896" y="980728"/>
          <a:ext cx="5219700" cy="5705475"/>
        </p:xfrm>
        <a:graphic>
          <a:graphicData uri="http://schemas.openxmlformats.org/presentationml/2006/ole">
            <mc:AlternateContent xmlns:mc="http://schemas.openxmlformats.org/markup-compatibility/2006">
              <mc:Choice xmlns:v="urn:schemas-microsoft-com:vml" Requires="v">
                <p:oleObj spid="_x0000_s9221" name="Visio" r:id="rId3" imgW="5512590" imgH="6029325" progId="Visio.Drawing.11">
                  <p:embed/>
                </p:oleObj>
              </mc:Choice>
              <mc:Fallback>
                <p:oleObj name="Visio" r:id="rId3" imgW="5512590" imgH="60293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980728"/>
                        <a:ext cx="5219700" cy="570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14.3.3  </a:t>
            </a:r>
            <a:r>
              <a:rPr lang="zh-CN" altLang="en-US" b="0" i="0" u="none" strike="noStrike" kern="1800" baseline="0" smtClean="0">
                <a:latin typeface="Times New Roman"/>
                <a:ea typeface="黑体"/>
              </a:rPr>
              <a:t>单客户端单线程，各线程独自</a:t>
            </a:r>
            <a:r>
              <a:rPr lang="en-US" altLang="zh-CN" b="0" i="0" u="none" strike="noStrike" kern="1800" baseline="0" smtClean="0">
                <a:latin typeface="Times New Roman"/>
                <a:ea typeface="黑体"/>
              </a:rPr>
              <a:t>accept()</a:t>
            </a:r>
            <a:r>
              <a:rPr lang="zh-CN" altLang="en-US" b="0" i="0" u="none" strike="noStrike" kern="1800" baseline="0" smtClean="0">
                <a:latin typeface="Times New Roman"/>
                <a:ea typeface="黑体"/>
              </a:rPr>
              <a:t>，使用互斥锁</a:t>
            </a:r>
          </a:p>
        </p:txBody>
      </p:sp>
      <p:sp>
        <p:nvSpPr>
          <p:cNvPr id="3" name="文本占位符 2"/>
          <p:cNvSpPr>
            <a:spLocks noGrp="1"/>
          </p:cNvSpPr>
          <p:nvPr>
            <p:ph type="body" idx="1"/>
          </p:nvPr>
        </p:nvSpPr>
        <p:spPr>
          <a:xfrm>
            <a:off x="457200" y="1481328"/>
            <a:ext cx="3106688" cy="5044016"/>
          </a:xfrm>
        </p:spPr>
        <p:txBody>
          <a:bodyPr>
            <a:normAutofit fontScale="92500" lnSpcReduction="10000"/>
          </a:bodyPr>
          <a:lstStyle/>
          <a:p>
            <a:pPr marR="0" lvl="0" rtl="0"/>
            <a:r>
              <a:rPr lang="zh-CN" altLang="en-US" b="0" i="0" u="none" strike="noStrike" baseline="0" smtClean="0">
                <a:latin typeface="Times New Roman"/>
              </a:rPr>
              <a:t>本节介绍的模型为预先分配线程，而不是进程的模型。在线程的</a:t>
            </a:r>
            <a:r>
              <a:rPr lang="en-US" altLang="zh-CN" b="0" i="0" u="none" strike="noStrike" baseline="0" smtClean="0">
                <a:latin typeface="Times New Roman"/>
              </a:rPr>
              <a:t>accept()</a:t>
            </a:r>
            <a:r>
              <a:rPr lang="zh-CN" altLang="en-US" b="0" i="0" u="none" strike="noStrike" baseline="0" smtClean="0">
                <a:latin typeface="Times New Roman"/>
              </a:rPr>
              <a:t>函数中，多个线程都可以使用此函数处理客户端的连接。为了防止冲突，使用了线程互斥锁。在调用函数之前锁定，调用函数</a:t>
            </a:r>
            <a:r>
              <a:rPr lang="en-US" altLang="zh-CN" b="0" i="0" u="none" strike="noStrike" baseline="0" smtClean="0">
                <a:latin typeface="Times New Roman"/>
              </a:rPr>
              <a:t>accept()</a:t>
            </a:r>
            <a:r>
              <a:rPr lang="zh-CN" altLang="en-US" b="0" i="0" u="none" strike="noStrike" baseline="0" smtClean="0">
                <a:latin typeface="Times New Roman"/>
              </a:rPr>
              <a:t>之后，释放锁。</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999924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14.4  IO</a:t>
            </a:r>
            <a:r>
              <a:rPr lang="zh-CN" altLang="en-US" b="0" i="0" u="none" strike="noStrike" kern="1800" baseline="0" smtClean="0">
                <a:latin typeface="Times New Roman"/>
                <a:ea typeface="黑体"/>
              </a:rPr>
              <a:t>复用循环服务器</a:t>
            </a:r>
          </a:p>
        </p:txBody>
      </p:sp>
      <p:sp>
        <p:nvSpPr>
          <p:cNvPr id="3" name="文本占位符 2"/>
          <p:cNvSpPr>
            <a:spLocks noGrp="1"/>
          </p:cNvSpPr>
          <p:nvPr>
            <p:ph type="body" idx="1"/>
          </p:nvPr>
        </p:nvSpPr>
        <p:spPr/>
        <p:txBody>
          <a:bodyPr/>
          <a:lstStyle/>
          <a:p>
            <a:r>
              <a:rPr lang="en-US" altLang="zh-CN"/>
              <a:t>14.4.1  IO</a:t>
            </a:r>
            <a:r>
              <a:rPr lang="zh-CN" altLang="en-US"/>
              <a:t>复用循环服务器</a:t>
            </a:r>
            <a:r>
              <a:rPr lang="zh-CN" altLang="en-US"/>
              <a:t>模型</a:t>
            </a:r>
            <a:r>
              <a:rPr lang="zh-CN" altLang="en-US" smtClean="0"/>
              <a:t>介绍</a:t>
            </a:r>
            <a:endParaRPr lang="en-US" altLang="zh-CN" smtClean="0"/>
          </a:p>
          <a:p>
            <a:r>
              <a:rPr lang="en-US" altLang="zh-CN"/>
              <a:t>14.4.2  IO</a:t>
            </a:r>
            <a:r>
              <a:rPr lang="zh-CN" altLang="en-US"/>
              <a:t>复用循环服务器模型的例子</a:t>
            </a:r>
          </a:p>
        </p:txBody>
      </p:sp>
    </p:spTree>
    <p:extLst>
      <p:ext uri="{BB962C8B-B14F-4D97-AF65-F5344CB8AC3E}">
        <p14:creationId xmlns:p14="http://schemas.microsoft.com/office/powerpoint/2010/main" val="2688973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14.4.1  IO</a:t>
            </a:r>
            <a:r>
              <a:rPr lang="zh-CN" altLang="en-US" b="0" i="0" u="none" strike="noStrike" kern="1800" baseline="0" smtClean="0">
                <a:latin typeface="Times New Roman"/>
                <a:ea typeface="黑体"/>
              </a:rPr>
              <a:t>复用循环服务器模型介绍</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与通常的</a:t>
            </a:r>
            <a:r>
              <a:rPr lang="en-US" altLang="zh-CN" b="0" i="0" u="none" strike="noStrike" baseline="0" smtClean="0">
                <a:latin typeface="Times New Roman"/>
              </a:rPr>
              <a:t>TCP</a:t>
            </a:r>
            <a:r>
              <a:rPr lang="zh-CN" altLang="en-US" b="0" i="0" u="none" strike="noStrike" baseline="0" smtClean="0">
                <a:latin typeface="Times New Roman"/>
              </a:rPr>
              <a:t>服务器相同，这种服务器首先要调用</a:t>
            </a:r>
            <a:r>
              <a:rPr lang="en-US" altLang="zh-CN" b="0" i="0" u="none" strike="noStrike" baseline="0" smtClean="0">
                <a:latin typeface="Times New Roman"/>
              </a:rPr>
              <a:t>socket()</a:t>
            </a:r>
            <a:r>
              <a:rPr lang="zh-CN" altLang="en-US" b="0" i="0" u="none" strike="noStrike" baseline="0" smtClean="0">
                <a:latin typeface="Times New Roman"/>
              </a:rPr>
              <a:t>函数建立一个套接字文件描述符；调用</a:t>
            </a:r>
            <a:r>
              <a:rPr lang="en-US" altLang="zh-CN" b="0" i="0" u="none" strike="noStrike" baseline="0" smtClean="0">
                <a:latin typeface="Times New Roman"/>
              </a:rPr>
              <a:t>bind()</a:t>
            </a:r>
            <a:r>
              <a:rPr lang="zh-CN" altLang="en-US" b="0" i="0" u="none" strike="noStrike" baseline="0" smtClean="0">
                <a:latin typeface="Times New Roman"/>
              </a:rPr>
              <a:t>函数将套接字文件描述符与本地地址进行绑定；调用</a:t>
            </a:r>
            <a:r>
              <a:rPr lang="en-US" altLang="zh-CN" b="0" i="0" u="none" strike="noStrike" baseline="0" smtClean="0">
                <a:latin typeface="Times New Roman"/>
              </a:rPr>
              <a:t>listen()</a:t>
            </a:r>
            <a:r>
              <a:rPr lang="zh-CN" altLang="en-US" b="0" i="0" u="none" strike="noStrike" baseline="0" smtClean="0">
                <a:latin typeface="Times New Roman"/>
              </a:rPr>
              <a:t>函数设置侦听的队列长度。然后建立两个线程，一个用于处理客户端的连接、另一个线程用于处理客户端的请求。</a:t>
            </a:r>
          </a:p>
        </p:txBody>
      </p:sp>
    </p:spTree>
    <p:extLst>
      <p:ext uri="{BB962C8B-B14F-4D97-AF65-F5344CB8AC3E}">
        <p14:creationId xmlns:p14="http://schemas.microsoft.com/office/powerpoint/2010/main" val="34758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55733314"/>
              </p:ext>
            </p:extLst>
          </p:nvPr>
        </p:nvGraphicFramePr>
        <p:xfrm>
          <a:off x="1115615" y="476672"/>
          <a:ext cx="7205809" cy="6048672"/>
        </p:xfrm>
        <a:graphic>
          <a:graphicData uri="http://schemas.openxmlformats.org/presentationml/2006/ole">
            <mc:AlternateContent xmlns:mc="http://schemas.openxmlformats.org/markup-compatibility/2006">
              <mc:Choice xmlns:v="urn:schemas-microsoft-com:vml" Requires="v">
                <p:oleObj spid="_x0000_s10245" name="Visio" r:id="rId3" imgW="5512590" imgH="4633733" progId="Visio.Drawing.11">
                  <p:embed/>
                </p:oleObj>
              </mc:Choice>
              <mc:Fallback>
                <p:oleObj name="Visio" r:id="rId3" imgW="5512590" imgH="46337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5" y="476672"/>
                        <a:ext cx="7205809" cy="6048672"/>
                      </a:xfrm>
                      <a:prstGeom prst="rect">
                        <a:avLst/>
                      </a:prstGeom>
                      <a:noFill/>
                    </p:spPr>
                  </p:pic>
                </p:oleObj>
              </mc:Fallback>
            </mc:AlternateContent>
          </a:graphicData>
        </a:graphic>
      </p:graphicFrame>
    </p:spTree>
    <p:extLst>
      <p:ext uri="{BB962C8B-B14F-4D97-AF65-F5344CB8AC3E}">
        <p14:creationId xmlns:p14="http://schemas.microsoft.com/office/powerpoint/2010/main" val="404162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14.4.2  IO</a:t>
            </a:r>
            <a:r>
              <a:rPr lang="zh-CN" altLang="en-US" b="0" i="0" u="none" strike="noStrike" kern="1800" baseline="0" smtClean="0">
                <a:latin typeface="Times New Roman"/>
                <a:ea typeface="黑体"/>
              </a:rPr>
              <a:t>复用循环服务器模型的例子</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本节介绍</a:t>
            </a:r>
            <a:r>
              <a:rPr lang="en-US" altLang="zh-CN" b="0" i="0" u="none" strike="noStrike" baseline="0" smtClean="0">
                <a:latin typeface="Times New Roman"/>
              </a:rPr>
              <a:t>IO</a:t>
            </a:r>
            <a:r>
              <a:rPr lang="zh-CN" altLang="en-US" b="0" i="0" u="none" strike="noStrike" baseline="0" smtClean="0">
                <a:latin typeface="Times New Roman"/>
              </a:rPr>
              <a:t>复用循环服务器模型的一个实例，由客户端和服务器端两部分组成。</a:t>
            </a:r>
          </a:p>
          <a:p>
            <a:pPr marR="0" lvl="0" rtl="0"/>
            <a:r>
              <a:rPr lang="en-US" altLang="zh-CN" b="0" i="0" u="none" strike="noStrike" baseline="0" smtClean="0">
                <a:latin typeface="Times New Roman"/>
              </a:rPr>
              <a:t>1</a:t>
            </a:r>
            <a:r>
              <a:rPr lang="zh-CN" altLang="en-US" b="0" i="0" u="none" strike="noStrike" baseline="0" smtClean="0">
                <a:latin typeface="Times New Roman"/>
              </a:rPr>
              <a:t>．</a:t>
            </a:r>
            <a:r>
              <a:rPr lang="en-US" altLang="zh-CN" b="0" i="0" u="none" strike="noStrike" baseline="0" smtClean="0">
                <a:latin typeface="Times New Roman"/>
              </a:rPr>
              <a:t>IO</a:t>
            </a:r>
            <a:r>
              <a:rPr lang="zh-CN" altLang="en-US" b="0" i="0" u="none" strike="noStrike" baseline="0" smtClean="0">
                <a:latin typeface="Times New Roman"/>
              </a:rPr>
              <a:t>复用循环服务器服务端主程序</a:t>
            </a:r>
          </a:p>
          <a:p>
            <a:pPr marR="0" lvl="0" rtl="0"/>
            <a:r>
              <a:rPr lang="en-US" altLang="zh-CN" b="0" i="0" u="none" strike="noStrike" baseline="0" smtClean="0">
                <a:latin typeface="Times New Roman"/>
              </a:rPr>
              <a:t>2</a:t>
            </a:r>
            <a:r>
              <a:rPr lang="zh-CN" altLang="en-US" b="0" i="0" u="none" strike="noStrike" baseline="0" smtClean="0">
                <a:latin typeface="Times New Roman"/>
              </a:rPr>
              <a:t>．</a:t>
            </a:r>
            <a:r>
              <a:rPr lang="en-US" altLang="zh-CN" b="0" i="0" u="none" strike="noStrike" baseline="0" smtClean="0">
                <a:latin typeface="Times New Roman"/>
              </a:rPr>
              <a:t>IO</a:t>
            </a:r>
            <a:r>
              <a:rPr lang="zh-CN" altLang="en-US" b="0" i="0" u="none" strike="noStrike" baseline="0" smtClean="0">
                <a:latin typeface="Times New Roman"/>
              </a:rPr>
              <a:t>复用循环服务器客户端相关处理程序</a:t>
            </a:r>
          </a:p>
        </p:txBody>
      </p:sp>
    </p:spTree>
    <p:extLst>
      <p:ext uri="{BB962C8B-B14F-4D97-AF65-F5344CB8AC3E}">
        <p14:creationId xmlns:p14="http://schemas.microsoft.com/office/powerpoint/2010/main" val="175897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14.1.1  UDP</a:t>
            </a:r>
            <a:r>
              <a:rPr lang="zh-CN" altLang="en-US" b="0" i="0" u="none" strike="noStrike" kern="1800" baseline="0" smtClean="0">
                <a:latin typeface="Times New Roman"/>
                <a:ea typeface="黑体"/>
              </a:rPr>
              <a:t>循环服务器</a:t>
            </a:r>
          </a:p>
        </p:txBody>
      </p:sp>
      <p:sp>
        <p:nvSpPr>
          <p:cNvPr id="3" name="文本占位符 2"/>
          <p:cNvSpPr>
            <a:spLocks noGrp="1"/>
          </p:cNvSpPr>
          <p:nvPr>
            <p:ph type="body" idx="1"/>
          </p:nvPr>
        </p:nvSpPr>
        <p:spPr/>
        <p:txBody>
          <a:bodyPr/>
          <a:lstStyle/>
          <a:p>
            <a:r>
              <a:rPr lang="en-US" altLang="zh-CN"/>
              <a:t>1</a:t>
            </a:r>
            <a:r>
              <a:rPr lang="zh-CN" altLang="en-US"/>
              <a:t>．循环服务器的</a:t>
            </a:r>
            <a:r>
              <a:rPr lang="zh-CN" altLang="en-US"/>
              <a:t>服务器</a:t>
            </a:r>
            <a:r>
              <a:rPr lang="zh-CN" altLang="en-US" smtClean="0"/>
              <a:t>端</a:t>
            </a:r>
            <a:endParaRPr lang="en-US" altLang="zh-CN" smtClean="0"/>
          </a:p>
          <a:p>
            <a:r>
              <a:rPr lang="en-US" altLang="zh-CN"/>
              <a:t>2</a:t>
            </a:r>
            <a:r>
              <a:rPr lang="zh-CN" altLang="en-US"/>
              <a:t>．循环服务器的客户端</a:t>
            </a:r>
          </a:p>
        </p:txBody>
      </p:sp>
      <p:pic>
        <p:nvPicPr>
          <p:cNvPr id="1026"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10855"/>
            <a:ext cx="1686297" cy="623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59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．循环服务器的服务器端</a:t>
            </a:r>
          </a:p>
        </p:txBody>
      </p:sp>
      <p:sp>
        <p:nvSpPr>
          <p:cNvPr id="3" name="文本占位符 2"/>
          <p:cNvSpPr>
            <a:spLocks noGrp="1"/>
          </p:cNvSpPr>
          <p:nvPr>
            <p:ph type="body" idx="1"/>
          </p:nvPr>
        </p:nvSpPr>
        <p:spPr/>
        <p:txBody>
          <a:bodyPr>
            <a:normAutofit fontScale="92500" lnSpcReduction="10000"/>
          </a:bodyPr>
          <a:lstStyle/>
          <a:p>
            <a:pPr marR="0" lvl="0" rtl="0"/>
            <a:r>
              <a:rPr lang="en-US" altLang="zh-CN" b="0" i="0" u="none" strike="noStrike" baseline="0" smtClean="0">
                <a:latin typeface="Times New Roman"/>
              </a:rPr>
              <a:t>19</a:t>
            </a:r>
            <a:r>
              <a:rPr lang="zh-CN" altLang="en-US" b="0" i="0" u="none" strike="noStrike" baseline="0" smtClean="0">
                <a:latin typeface="Times New Roman"/>
              </a:rPr>
              <a:t>	</a:t>
            </a:r>
            <a:r>
              <a:rPr lang="en-US" altLang="zh-CN" b="1" i="0" u="none" strike="noStrike" baseline="0" smtClean="0">
                <a:latin typeface="Times New Roman"/>
              </a:rPr>
              <a:t>s </a:t>
            </a:r>
            <a:r>
              <a:rPr lang="en-US" altLang="zh-CN" b="1" i="0" u="none" strike="noStrike" baseline="0" smtClean="0">
                <a:latin typeface="Times New Roman"/>
              </a:rPr>
              <a:t>= socket(AF_INET, SOCK_DGRAM,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a:t>
            </a:r>
            <a:r>
              <a:rPr lang="en-US" altLang="zh-CN" b="0" i="0" u="none" strike="noStrike" baseline="0" smtClean="0">
                <a:latin typeface="Times New Roman"/>
              </a:rPr>
              <a:t>UDP</a:t>
            </a:r>
            <a:r>
              <a:rPr lang="zh-CN" altLang="en-US" b="0" i="0" u="none" strike="noStrike" baseline="0" smtClean="0">
                <a:latin typeface="Times New Roman"/>
              </a:rPr>
              <a:t>套接字*</a:t>
            </a:r>
            <a:r>
              <a:rPr lang="en-US" altLang="zh-CN" b="0" i="0" u="none" strike="noStrike" baseline="0" smtClean="0">
                <a:latin typeface="Times New Roman"/>
              </a:rPr>
              <a:t>/</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*将套接字文件描述符绑定到本地地址和端口*</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1" i="0" u="none" strike="noStrike" baseline="0" smtClean="0">
                <a:latin typeface="Times New Roman"/>
              </a:rPr>
              <a:t>bind(s</a:t>
            </a:r>
            <a:r>
              <a:rPr lang="en-US" altLang="zh-CN" b="1" i="0" u="none" strike="noStrike" baseline="0" smtClean="0">
                <a:latin typeface="Times New Roman"/>
              </a:rPr>
              <a:t>, (struct sockaddr*)&amp;local, sizeof(local));</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0" i="0" u="none" strike="noStrike" baseline="0" smtClean="0">
                <a:latin typeface="Times New Roman"/>
              </a:rPr>
              <a:t>while(1</a:t>
            </a:r>
            <a:r>
              <a:rPr lang="en-US" altLang="zh-CN" b="0" i="0" u="none" strike="noStrike" baseline="0" smtClean="0">
                <a:latin typeface="Times New Roman"/>
              </a:rPr>
              <a:t>)</a:t>
            </a:r>
          </a:p>
          <a:p>
            <a:pPr marR="0" lvl="0" rtl="0"/>
            <a:r>
              <a:rPr lang="en-US" altLang="zh-CN" b="0" i="0" u="none" strike="noStrike" baseline="0" smtClean="0">
                <a:latin typeface="Times New Roman"/>
              </a:rPr>
              <a:t>31</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32</a:t>
            </a:r>
            <a:r>
              <a:rPr lang="zh-CN" altLang="en-US" b="0" i="0" u="none" strike="noStrike" baseline="0" smtClean="0">
                <a:latin typeface="Times New Roman"/>
              </a:rPr>
              <a:t>		</a:t>
            </a:r>
            <a:r>
              <a:rPr lang="en-US" altLang="zh-CN" b="0" i="0" u="none" strike="noStrike" baseline="0" smtClean="0">
                <a:latin typeface="Times New Roman"/>
              </a:rPr>
              <a:t>memset(buff</a:t>
            </a:r>
            <a:r>
              <a:rPr lang="en-US" altLang="zh-CN" b="0" i="0" u="none" strike="noStrike" baseline="0" smtClean="0">
                <a:latin typeface="Times New Roman"/>
              </a:rPr>
              <a:t>, 0, BUFFLEN);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*清零*</a:t>
            </a:r>
            <a:r>
              <a:rPr lang="en-US" altLang="zh-CN" b="0" i="0" u="none" strike="noStrike" baseline="0" smtClean="0">
                <a:latin typeface="Times New Roman"/>
              </a:rPr>
              <a:t>/</a:t>
            </a:r>
          </a:p>
          <a:p>
            <a:pPr marR="0" lvl="0" rtl="0"/>
            <a:r>
              <a:rPr lang="en-US" altLang="zh-CN" b="0" i="0" u="none" strike="noStrike" baseline="0" smtClean="0">
                <a:latin typeface="Times New Roman"/>
              </a:rPr>
              <a:t>33</a:t>
            </a:r>
            <a:r>
              <a:rPr lang="zh-CN" altLang="en-US" b="0" i="0" u="none" strike="noStrike" baseline="0" smtClean="0">
                <a:latin typeface="Times New Roman"/>
              </a:rPr>
              <a:t>		</a:t>
            </a:r>
            <a:r>
              <a:rPr lang="en-US" altLang="zh-CN" b="1" i="0" u="none" strike="noStrike" baseline="0" smtClean="0">
                <a:latin typeface="Times New Roman"/>
              </a:rPr>
              <a:t>n </a:t>
            </a:r>
            <a:r>
              <a:rPr lang="en-US" altLang="zh-CN" b="1" i="0" u="none" strike="noStrike" baseline="0" smtClean="0">
                <a:latin typeface="Times New Roman"/>
              </a:rPr>
              <a:t>= recvfrom(s, buff, BUFFLEN,0,(struct sockaddr*)&amp;to, &amp;len);</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42</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p:txBody>
      </p:sp>
    </p:spTree>
    <p:extLst>
      <p:ext uri="{BB962C8B-B14F-4D97-AF65-F5344CB8AC3E}">
        <p14:creationId xmlns:p14="http://schemas.microsoft.com/office/powerpoint/2010/main" val="88470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．循环服务器的客户端</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18</a:t>
            </a:r>
            <a:r>
              <a:rPr lang="zh-CN" altLang="en-US" b="0" i="0" u="none" strike="noStrike" baseline="0" smtClean="0">
                <a:latin typeface="Times New Roman"/>
              </a:rPr>
              <a:t>	</a:t>
            </a:r>
            <a:r>
              <a:rPr lang="en-US" altLang="zh-CN" b="1" i="0" u="none" strike="noStrike" baseline="0" smtClean="0">
                <a:latin typeface="Times New Roman"/>
              </a:rPr>
              <a:t>s </a:t>
            </a:r>
            <a:r>
              <a:rPr lang="en-US" altLang="zh-CN" b="1" i="0" u="none" strike="noStrike" baseline="0" smtClean="0">
                <a:latin typeface="Times New Roman"/>
              </a:rPr>
              <a:t>= socket(AF_INET, SOCK_DGRAM,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a:t>
            </a:r>
            <a:r>
              <a:rPr lang="en-US" altLang="zh-CN" b="0" i="0" u="none" strike="noStrike" baseline="0" smtClean="0">
                <a:latin typeface="Times New Roman"/>
              </a:rPr>
              <a:t>UDP</a:t>
            </a:r>
            <a:r>
              <a:rPr lang="zh-CN" altLang="en-US" b="0" i="0" u="none" strike="noStrike" baseline="0" smtClean="0">
                <a:latin typeface="Times New Roman"/>
              </a:rPr>
              <a:t>套接字*</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*发送数据*</a:t>
            </a:r>
            <a:r>
              <a:rPr lang="en-US" altLang="zh-CN" b="0"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1" i="0" u="none" strike="noStrike" baseline="0" smtClean="0">
                <a:latin typeface="Times New Roman"/>
              </a:rPr>
              <a:t>sendto(s</a:t>
            </a:r>
            <a:r>
              <a:rPr lang="en-US" altLang="zh-CN" b="1" i="0" u="none" strike="noStrike" baseline="0" smtClean="0">
                <a:latin typeface="Times New Roman"/>
              </a:rPr>
              <a:t>, buff, strlen(buff), 0, (struct sockaddr*)&amp;server,</a:t>
            </a:r>
            <a:r>
              <a:rPr lang="zh-CN" altLang="en-US" b="0" i="0" u="none" strike="noStrike" baseline="0" smtClean="0">
                <a:latin typeface="Times New Roman"/>
              </a:rPr>
              <a:t> </a:t>
            </a:r>
            <a:r>
              <a:rPr lang="en-US" altLang="zh-CN" b="1" i="0" u="none" strike="noStrike" baseline="0" smtClean="0">
                <a:latin typeface="Times New Roman"/>
              </a:rPr>
              <a:t>sizeof(server));</a:t>
            </a:r>
          </a:p>
          <a:p>
            <a:pPr marR="0" lvl="0" rtl="0"/>
            <a:r>
              <a:rPr lang="en-US" altLang="zh-CN" b="0" i="0" u="none" strike="noStrike" baseline="0" smtClean="0">
                <a:latin typeface="Times New Roman"/>
              </a:rPr>
              <a:t>33</a:t>
            </a:r>
            <a:r>
              <a:rPr lang="zh-CN" altLang="en-US" b="0" i="0" u="none" strike="noStrike" baseline="0" smtClean="0">
                <a:latin typeface="Times New Roman"/>
              </a:rPr>
              <a:t>	</a:t>
            </a:r>
            <a:r>
              <a:rPr lang="en-US" altLang="zh-CN" b="1" i="0" u="none" strike="noStrike" baseline="0" smtClean="0">
                <a:latin typeface="Times New Roman"/>
              </a:rPr>
              <a:t>n </a:t>
            </a:r>
            <a:r>
              <a:rPr lang="en-US" altLang="zh-CN" b="1" i="0" u="none" strike="noStrike" baseline="0" smtClean="0">
                <a:latin typeface="Times New Roman"/>
              </a:rPr>
              <a:t>= recvfrom(s, buff, BUFFLEN, 0, (struct sockaddr*)&amp;server, &amp;len);</a:t>
            </a:r>
            <a:endParaRPr lang="zh-CN" altLang="en-US" b="0" i="0" u="none" strike="noStrike" baseline="0" smtClean="0">
              <a:latin typeface="Times New Roman"/>
            </a:endParaRPr>
          </a:p>
        </p:txBody>
      </p:sp>
    </p:spTree>
    <p:extLst>
      <p:ext uri="{BB962C8B-B14F-4D97-AF65-F5344CB8AC3E}">
        <p14:creationId xmlns:p14="http://schemas.microsoft.com/office/powerpoint/2010/main" val="159215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14.1.2  TCP</a:t>
            </a:r>
            <a:r>
              <a:rPr lang="zh-CN" altLang="en-US" b="0" i="0" u="none" strike="noStrike" kern="1800" baseline="0" smtClean="0">
                <a:latin typeface="Times New Roman"/>
                <a:ea typeface="黑体"/>
              </a:rPr>
              <a:t>循环服务器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相比较</a:t>
            </a:r>
            <a:r>
              <a:rPr lang="en-US" altLang="zh-CN" b="0" i="0" u="none" strike="noStrike" baseline="0" smtClean="0">
                <a:latin typeface="Times New Roman"/>
              </a:rPr>
              <a:t>UDP</a:t>
            </a:r>
            <a:r>
              <a:rPr lang="zh-CN" altLang="en-US" b="0" i="0" u="none" strike="noStrike" baseline="0" smtClean="0">
                <a:latin typeface="Times New Roman"/>
              </a:rPr>
              <a:t>协议的循环服务器，</a:t>
            </a:r>
            <a:r>
              <a:rPr lang="en-US" altLang="zh-CN" b="0" i="0" u="none" strike="noStrike" baseline="0" smtClean="0">
                <a:latin typeface="Times New Roman"/>
              </a:rPr>
              <a:t>TCP</a:t>
            </a:r>
            <a:r>
              <a:rPr lang="zh-CN" altLang="en-US" b="0" i="0" u="none" strike="noStrike" baseline="0" smtClean="0">
                <a:latin typeface="Times New Roman"/>
              </a:rPr>
              <a:t>协议的循环服务器的主处理过程中多了一个</a:t>
            </a:r>
            <a:r>
              <a:rPr lang="en-US" altLang="zh-CN" b="0" i="0" u="none" strike="noStrike" baseline="0" smtClean="0">
                <a:latin typeface="Times New Roman"/>
              </a:rPr>
              <a:t>accept</a:t>
            </a:r>
            <a:r>
              <a:rPr lang="zh-CN" altLang="en-US" b="0" i="0" u="none" strike="noStrike" baseline="0" smtClean="0">
                <a:latin typeface="Times New Roman"/>
              </a:rPr>
              <a:t>的过程，服务器在此处等待客户端的连接，由于</a:t>
            </a:r>
            <a:r>
              <a:rPr lang="en-US" altLang="zh-CN" b="0" i="0" u="none" strike="noStrike" baseline="0" smtClean="0">
                <a:latin typeface="Times New Roman"/>
              </a:rPr>
              <a:t>accept()</a:t>
            </a:r>
            <a:r>
              <a:rPr lang="zh-CN" altLang="en-US" b="0" i="0" u="none" strike="noStrike" baseline="0" smtClean="0">
                <a:latin typeface="Times New Roman"/>
              </a:rPr>
              <a:t>函数为阻塞函数，所以通常情况下，服务器会在此处进行等待。对</a:t>
            </a:r>
            <a:r>
              <a:rPr lang="en-US" altLang="zh-CN" b="0" i="0" u="none" strike="noStrike" baseline="0" smtClean="0">
                <a:latin typeface="Times New Roman"/>
              </a:rPr>
              <a:t>accept()</a:t>
            </a:r>
            <a:r>
              <a:rPr lang="zh-CN" altLang="en-US" b="0" i="0" u="none" strike="noStrike" baseline="0" smtClean="0">
                <a:latin typeface="Times New Roman"/>
              </a:rPr>
              <a:t>函数的不同处理是区别各种服务器类型的一个重要依据</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TCP</a:t>
            </a:r>
            <a:r>
              <a:rPr lang="zh-CN" altLang="en-US">
                <a:latin typeface="Times New Roman"/>
              </a:rPr>
              <a:t>循环</a:t>
            </a:r>
            <a:r>
              <a:rPr lang="zh-CN" altLang="en-US">
                <a:latin typeface="Times New Roman"/>
              </a:rPr>
              <a:t>服务器</a:t>
            </a:r>
            <a:r>
              <a:rPr lang="zh-CN" altLang="en-US" smtClean="0">
                <a:latin typeface="Times New Roman"/>
              </a:rPr>
              <a:t>介绍</a:t>
            </a:r>
            <a:endParaRPr lang="en-US" altLang="zh-CN" smtClean="0">
              <a:latin typeface="Times New Roman"/>
            </a:endParaRPr>
          </a:p>
          <a:p>
            <a:pPr lvl="0"/>
            <a:r>
              <a:rPr lang="en-US" altLang="zh-CN">
                <a:latin typeface="Times New Roman"/>
              </a:rPr>
              <a:t>2</a:t>
            </a:r>
            <a:r>
              <a:rPr lang="zh-CN" altLang="en-US">
                <a:latin typeface="Times New Roman"/>
              </a:rPr>
              <a:t>．服务器端代码</a:t>
            </a:r>
            <a:endParaRPr lang="zh-CN" altLang="en-US" b="0" i="0" u="none" strike="noStrike" baseline="0" smtClean="0">
              <a:latin typeface="Times New Roman"/>
            </a:endParaRPr>
          </a:p>
        </p:txBody>
      </p:sp>
    </p:spTree>
    <p:extLst>
      <p:ext uri="{BB962C8B-B14F-4D97-AF65-F5344CB8AC3E}">
        <p14:creationId xmlns:p14="http://schemas.microsoft.com/office/powerpoint/2010/main" val="257982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TCP</a:t>
            </a:r>
            <a:r>
              <a:rPr lang="zh-CN" altLang="en-US" b="0" i="0" u="none" strike="noStrike" kern="1800" baseline="0" smtClean="0">
                <a:latin typeface="Times New Roman"/>
                <a:ea typeface="黑体"/>
              </a:rPr>
              <a:t>循环服务器介绍</a:t>
            </a:r>
          </a:p>
        </p:txBody>
      </p:sp>
      <p:sp>
        <p:nvSpPr>
          <p:cNvPr id="3" name="文本占位符 2"/>
          <p:cNvSpPr>
            <a:spLocks noGrp="1"/>
          </p:cNvSpPr>
          <p:nvPr>
            <p:ph type="body" idx="1"/>
          </p:nvPr>
        </p:nvSpPr>
        <p:spPr>
          <a:xfrm>
            <a:off x="457200" y="1481328"/>
            <a:ext cx="6275040" cy="4525963"/>
          </a:xfrm>
        </p:spPr>
        <p:txBody>
          <a:bodyPr/>
          <a:lstStyle/>
          <a:p>
            <a:r>
              <a:rPr lang="en-US" altLang="zh-CN"/>
              <a:t>TCP</a:t>
            </a:r>
            <a:r>
              <a:rPr lang="zh-CN" altLang="en-US"/>
              <a:t>服务器使用</a:t>
            </a:r>
            <a:r>
              <a:rPr lang="en-US" altLang="zh-CN"/>
              <a:t>socket()</a:t>
            </a:r>
            <a:r>
              <a:rPr lang="zh-CN" altLang="en-US"/>
              <a:t>函数建立套接字文件描述符后，对地址和套接字文件描述符使用</a:t>
            </a:r>
            <a:r>
              <a:rPr lang="en-US" altLang="zh-CN"/>
              <a:t>bind()</a:t>
            </a:r>
            <a:r>
              <a:rPr lang="zh-CN" altLang="en-US"/>
              <a:t>函数进行绑定，使用</a:t>
            </a:r>
            <a:r>
              <a:rPr lang="en-US" altLang="zh-CN"/>
              <a:t>listen()</a:t>
            </a:r>
            <a:r>
              <a:rPr lang="zh-CN" altLang="en-US"/>
              <a:t>函数设定侦听的队列长度，然后进入循环服务器的主处理过程。</a:t>
            </a:r>
          </a:p>
        </p:txBody>
      </p:sp>
      <p:pic>
        <p:nvPicPr>
          <p:cNvPr id="2050" name="Picture 2"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2167" y="404664"/>
            <a:ext cx="1182241" cy="597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80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．服务器端代码</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smtClean="0">
                <a:latin typeface="Times New Roman"/>
              </a:rPr>
              <a:t>服务器端的代码如下：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20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a:t>
            </a:r>
            <a:r>
              <a:rPr lang="en-US" altLang="zh-CN" b="0" i="0" u="none" strike="noStrike" baseline="0" smtClean="0">
                <a:latin typeface="Times New Roman"/>
              </a:rPr>
              <a:t>TCP</a:t>
            </a:r>
            <a:r>
              <a:rPr lang="zh-CN" altLang="en-US" b="0" i="0" u="none" strike="noStrike" baseline="0" smtClean="0">
                <a:latin typeface="Times New Roman"/>
              </a:rPr>
              <a:t>套接字*</a:t>
            </a:r>
            <a:r>
              <a:rPr lang="en-US" altLang="zh-CN" b="0" i="0" u="none" strike="noStrike" baseline="0" smtClean="0">
                <a:latin typeface="Times New Roman"/>
              </a:rPr>
              <a:t>/</a:t>
            </a:r>
          </a:p>
          <a:p>
            <a:pPr marR="0" lvl="0" rtl="0"/>
            <a:r>
              <a:rPr lang="en-US" altLang="zh-CN" b="0" i="0" u="none" strike="noStrike" baseline="0" smtClean="0">
                <a:latin typeface="Times New Roman"/>
              </a:rPr>
              <a:t>21</a:t>
            </a:r>
            <a:r>
              <a:rPr lang="zh-CN" altLang="en-US" b="0" i="0" u="none" strike="noStrike" baseline="0" smtClean="0">
                <a:latin typeface="Times New Roman"/>
              </a:rPr>
              <a:t>	</a:t>
            </a:r>
            <a:r>
              <a:rPr lang="en-US" altLang="zh-CN" b="1" i="0" u="none" strike="noStrike" baseline="0" smtClean="0">
                <a:latin typeface="Times New Roman"/>
              </a:rPr>
              <a:t>s_s </a:t>
            </a:r>
            <a:r>
              <a:rPr lang="en-US" altLang="zh-CN" b="1" i="0" u="none" strike="noStrike" baseline="0" smtClean="0">
                <a:latin typeface="Times New Roman"/>
              </a:rPr>
              <a:t>= socket(AF_INET, SOCK_STREAM, 0);</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*将套接字文件描述符绑定到本地地址和端口*</a:t>
            </a:r>
            <a:r>
              <a:rPr lang="en-US" altLang="zh-CN" b="0" i="0" u="none" strike="noStrike" baseline="0" smtClean="0">
                <a:latin typeface="Times New Roman"/>
              </a:rPr>
              <a:t>/</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1" i="0" u="none" strike="noStrike" baseline="0" smtClean="0">
                <a:latin typeface="Times New Roman"/>
              </a:rPr>
              <a:t>bind(s_s</a:t>
            </a:r>
            <a:r>
              <a:rPr lang="en-US" altLang="zh-CN" b="1" i="0" u="none" strike="noStrike" baseline="0" smtClean="0">
                <a:latin typeface="Times New Roman"/>
              </a:rPr>
              <a:t>, (struct sockaddr*)&amp;local, sizeof(local));</a:t>
            </a:r>
          </a:p>
          <a:p>
            <a:pPr marR="0" lvl="0" rtl="0"/>
            <a:r>
              <a:rPr lang="en-US" altLang="zh-CN" b="0" i="0" u="none" strike="noStrike" baseline="0" smtClean="0">
                <a:latin typeface="Times New Roman"/>
              </a:rPr>
              <a:t>31</a:t>
            </a:r>
            <a:r>
              <a:rPr lang="zh-CN" altLang="en-US" b="0" i="0" u="none" strike="noStrike" baseline="0" smtClean="0">
                <a:latin typeface="Times New Roman"/>
              </a:rPr>
              <a:t>	</a:t>
            </a:r>
            <a:r>
              <a:rPr lang="en-US" altLang="zh-CN" b="1" i="0" u="none" strike="noStrike" baseline="0" smtClean="0">
                <a:latin typeface="Times New Roman"/>
              </a:rPr>
              <a:t>listen(s_s</a:t>
            </a:r>
            <a:r>
              <a:rPr lang="en-US" altLang="zh-CN" b="1" i="0" u="none" strike="noStrike" baseline="0" smtClean="0">
                <a:latin typeface="Times New Roman"/>
              </a:rPr>
              <a:t>, BACKLOG</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0" smtClean="0">
                <a:latin typeface="Times New Roman"/>
              </a:rPr>
              <a:t>*侦听*</a:t>
            </a:r>
            <a:r>
              <a:rPr lang="en-US" altLang="zh-CN" b="0" i="0" u="none" strike="noStrike" baseline="0" smtClean="0">
                <a:latin typeface="Times New Roman"/>
              </a:rPr>
              <a:t>/</a:t>
            </a:r>
          </a:p>
          <a:p>
            <a:pPr marR="0" lvl="0" rtl="0"/>
            <a:r>
              <a:rPr lang="en-US" altLang="zh-CN" b="0" i="0" u="none" strike="noStrike" baseline="0" smtClean="0">
                <a:latin typeface="Times New Roman"/>
              </a:rPr>
              <a:t>34</a:t>
            </a:r>
            <a:r>
              <a:rPr lang="zh-CN" altLang="en-US" b="0" i="0" u="none" strike="noStrike" baseline="0" smtClean="0">
                <a:latin typeface="Times New Roman"/>
              </a:rPr>
              <a:t>	</a:t>
            </a:r>
            <a:r>
              <a:rPr lang="en-US" altLang="zh-CN" b="0" i="0" u="none" strike="noStrike" baseline="0" smtClean="0">
                <a:latin typeface="Times New Roman"/>
              </a:rPr>
              <a:t>while(1</a:t>
            </a:r>
            <a:r>
              <a:rPr lang="en-US" altLang="zh-CN" b="0" i="0" u="none" strike="noStrike" baseline="0" smtClean="0">
                <a:latin typeface="Times New Roman"/>
              </a:rPr>
              <a:t>)</a:t>
            </a:r>
          </a:p>
          <a:p>
            <a:pPr marR="0" lvl="0" rtl="0"/>
            <a:r>
              <a:rPr lang="en-US" altLang="zh-CN" b="0" i="0" u="none" strike="noStrike" baseline="0" smtClean="0">
                <a:latin typeface="Times New Roman"/>
              </a:rPr>
              <a:t>35</a:t>
            </a:r>
            <a:r>
              <a:rPr lang="zh-CN" altLang="en-US" b="0" i="0" u="none" strike="noStrike" baseline="0" smtClean="0">
                <a:latin typeface="Times New Roman"/>
              </a:rPr>
              <a:t>	</a:t>
            </a:r>
            <a:r>
              <a:rPr lang="zh-CN" altLang="en-US" b="0" i="0" u="none" strike="noStrike" baseline="0" smtClean="0">
                <a:latin typeface="Times New Roman"/>
              </a:rPr>
              <a:t> </a:t>
            </a:r>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36</a:t>
            </a:r>
            <a:r>
              <a:rPr lang="zh-CN" altLang="en-US">
                <a:latin typeface="Times New Roman"/>
              </a:rPr>
              <a:t> </a:t>
            </a:r>
            <a:r>
              <a:rPr lang="zh-CN" altLang="en-US"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*接收客户端连接*</a:t>
            </a:r>
            <a:r>
              <a:rPr lang="en-US" altLang="zh-CN" b="0" i="0" u="none" strike="noStrike" baseline="0" smtClean="0">
                <a:latin typeface="Times New Roman"/>
              </a:rPr>
              <a:t>/</a:t>
            </a:r>
          </a:p>
          <a:p>
            <a:pPr marR="0" lvl="0" rtl="0"/>
            <a:r>
              <a:rPr lang="en-US" altLang="zh-CN" b="0" i="0" u="none" strike="noStrike" baseline="0" smtClean="0">
                <a:latin typeface="Times New Roman"/>
              </a:rPr>
              <a:t>37</a:t>
            </a:r>
            <a:r>
              <a:rPr lang="zh-CN" altLang="en-US" b="0" i="0" u="none" strike="noStrike" baseline="0" smtClean="0">
                <a:latin typeface="Times New Roman"/>
              </a:rPr>
              <a:t>	</a:t>
            </a:r>
            <a:r>
              <a:rPr lang="zh-CN" altLang="en-US" b="0" i="0" u="none" strike="noStrike" smtClean="0">
                <a:latin typeface="Times New Roman"/>
              </a:rPr>
              <a:t>          </a:t>
            </a:r>
            <a:r>
              <a:rPr lang="en-US" altLang="zh-CN" b="1" i="0" u="none" strike="noStrike" baseline="0" smtClean="0">
                <a:latin typeface="Times New Roman"/>
              </a:rPr>
              <a:t>s_c </a:t>
            </a:r>
            <a:r>
              <a:rPr lang="en-US" altLang="zh-CN" b="1" i="0" u="none" strike="noStrike" baseline="0" smtClean="0">
                <a:latin typeface="Times New Roman"/>
              </a:rPr>
              <a:t>=</a:t>
            </a:r>
            <a:r>
              <a:rPr lang="zh-CN" altLang="en-US" b="1" i="0" u="none" strike="noStrike" baseline="0" smtClean="0">
                <a:latin typeface="Times New Roman"/>
              </a:rPr>
              <a:t> </a:t>
            </a:r>
            <a:r>
              <a:rPr lang="en-US" altLang="zh-CN" b="1" i="0" u="none" strike="noStrike" baseline="0" smtClean="0">
                <a:latin typeface="Times New Roman"/>
              </a:rPr>
              <a:t>accept(s_s, (struct sockaddr*)&amp;from, &amp;len);</a:t>
            </a:r>
          </a:p>
          <a:p>
            <a:pPr marR="0" lvl="0" rtl="0"/>
            <a:r>
              <a:rPr lang="en-US" altLang="zh-CN" b="0" i="0" u="none" strike="noStrike" baseline="0" smtClean="0">
                <a:latin typeface="Times New Roman"/>
              </a:rPr>
              <a:t>38</a:t>
            </a:r>
            <a:r>
              <a:rPr lang="zh-CN" altLang="en-US" b="0" i="0" u="none" strike="noStrike" baseline="0" smtClean="0">
                <a:latin typeface="Times New Roman"/>
              </a:rPr>
              <a:t>	</a:t>
            </a:r>
            <a:r>
              <a:rPr lang="zh-CN" altLang="en-US" b="0" i="0" u="none" strike="noStrike" smtClean="0">
                <a:latin typeface="Times New Roman"/>
              </a:rPr>
              <a:t>          </a:t>
            </a:r>
            <a:r>
              <a:rPr lang="en-US" altLang="zh-CN" b="0" i="0" u="none" strike="noStrike" baseline="0" smtClean="0">
                <a:latin typeface="Times New Roman"/>
              </a:rPr>
              <a:t>memset(buff</a:t>
            </a:r>
            <a:r>
              <a:rPr lang="en-US" altLang="zh-CN" b="0" i="0" u="none" strike="noStrike" baseline="0" smtClean="0">
                <a:latin typeface="Times New Roman"/>
              </a:rPr>
              <a:t>, 0, BUFFLEN);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*清零*</a:t>
            </a:r>
            <a:r>
              <a:rPr lang="en-US" altLang="zh-CN" b="0" i="0" u="none" strike="noStrike" baseline="0" smtClean="0">
                <a:latin typeface="Times New Roman"/>
              </a:rPr>
              <a:t>/</a:t>
            </a:r>
          </a:p>
          <a:p>
            <a:pPr marR="0" lvl="0" rtl="0"/>
            <a:r>
              <a:rPr lang="en-US" altLang="zh-CN" b="0" i="0" u="none" strike="noStrike" baseline="0" smtClean="0">
                <a:latin typeface="Times New Roman"/>
              </a:rPr>
              <a:t>39</a:t>
            </a:r>
            <a:r>
              <a:rPr lang="zh-CN" altLang="en-US" b="0" i="0" u="none" strike="noStrike" baseline="0" smtClean="0">
                <a:latin typeface="Times New Roman"/>
              </a:rPr>
              <a:t>	</a:t>
            </a:r>
            <a:r>
              <a:rPr lang="zh-CN" altLang="en-US" b="0" i="0" u="none" strike="noStrike" smtClean="0">
                <a:latin typeface="Times New Roman"/>
              </a:rPr>
              <a:t>          </a:t>
            </a:r>
            <a:r>
              <a:rPr lang="en-US" altLang="zh-CN" b="1" i="0" u="none" strike="noStrike" baseline="0" smtClean="0">
                <a:latin typeface="Times New Roman"/>
              </a:rPr>
              <a:t>n </a:t>
            </a:r>
            <a:r>
              <a:rPr lang="en-US" altLang="zh-CN" b="1" i="0" u="none" strike="noStrike" baseline="0" smtClean="0">
                <a:latin typeface="Times New Roman"/>
              </a:rPr>
              <a:t>= recv(s_c, buff, BUFFLEN,0</a:t>
            </a:r>
            <a:r>
              <a:rPr lang="en-US" altLang="zh-CN" b="1" i="0" u="none" strike="noStrike" baseline="0" smtClean="0">
                <a:latin typeface="Times New Roman"/>
              </a:rPr>
              <a:t>);</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*接收发送方数据*</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48</a:t>
            </a:r>
            <a:r>
              <a:rPr lang="zh-CN" altLang="en-US" b="0" i="0" u="none" strike="noStrike" baseline="0" smtClean="0">
                <a:latin typeface="Times New Roman"/>
              </a:rPr>
              <a:t>		</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12411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．客户端</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客户端的程序先建立一个</a:t>
            </a:r>
            <a:r>
              <a:rPr lang="en-US" altLang="zh-CN" b="0" i="0" u="none" strike="noStrike" baseline="0" smtClean="0">
                <a:latin typeface="Times New Roman"/>
              </a:rPr>
              <a:t>TCP</a:t>
            </a:r>
            <a:r>
              <a:rPr lang="zh-CN" altLang="en-US" b="0" i="0" u="none" strike="noStrike" baseline="0" smtClean="0">
                <a:latin typeface="Times New Roman"/>
              </a:rPr>
              <a:t>类型的套接字，然后设置请求服务器的地址和端口网络地址结构。</a:t>
            </a:r>
          </a:p>
          <a:p>
            <a:pPr marR="0" lvl="0" rtl="0"/>
            <a:r>
              <a:rPr lang="en-US" altLang="zh-CN" b="0" i="0" u="none" strike="noStrike" baseline="0" smtClean="0">
                <a:latin typeface="Times New Roman"/>
              </a:rPr>
              <a:t>16</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*建立</a:t>
            </a:r>
            <a:r>
              <a:rPr lang="en-US" altLang="zh-CN" b="0" i="0" u="none" strike="noStrike" baseline="0" smtClean="0">
                <a:latin typeface="Times New Roman"/>
              </a:rPr>
              <a:t>TCP</a:t>
            </a:r>
            <a:r>
              <a:rPr lang="zh-CN" altLang="en-US" b="0" i="0" u="none" strike="noStrike" baseline="0" smtClean="0">
                <a:latin typeface="Times New Roman"/>
              </a:rPr>
              <a:t>套接字*</a:t>
            </a:r>
            <a:r>
              <a:rPr lang="en-US" altLang="zh-CN" b="0" i="0" u="none" strike="noStrike" baseline="0" smtClean="0">
                <a:latin typeface="Times New Roman"/>
              </a:rPr>
              <a:t>/</a:t>
            </a:r>
          </a:p>
          <a:p>
            <a:pPr marR="0" lvl="0" rtl="0"/>
            <a:r>
              <a:rPr lang="en-US" altLang="zh-CN" b="0" i="0" u="none" strike="noStrike" baseline="0" smtClean="0">
                <a:latin typeface="Times New Roman"/>
              </a:rPr>
              <a:t>17</a:t>
            </a:r>
            <a:r>
              <a:rPr lang="zh-CN" altLang="en-US" b="0" i="0" u="none" strike="noStrike" baseline="0" smtClean="0">
                <a:latin typeface="Times New Roman"/>
              </a:rPr>
              <a:t>	</a:t>
            </a:r>
            <a:r>
              <a:rPr lang="en-US" altLang="zh-CN" b="1" i="0" u="none" strike="noStrike" baseline="0" smtClean="0">
                <a:latin typeface="Times New Roman"/>
              </a:rPr>
              <a:t>s </a:t>
            </a:r>
            <a:r>
              <a:rPr lang="en-US" altLang="zh-CN" b="1" i="0" u="none" strike="noStrike" baseline="0" smtClean="0">
                <a:latin typeface="Times New Roman"/>
              </a:rPr>
              <a:t>= socket(AF_INET, SOCK_STREAM, 0);</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25</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*连接服务器*</a:t>
            </a:r>
            <a:r>
              <a:rPr lang="en-US" altLang="zh-CN" b="0" i="0" u="none" strike="noStrike" baseline="0" smtClean="0">
                <a:latin typeface="Times New Roman"/>
              </a:rPr>
              <a:t>/</a:t>
            </a:r>
          </a:p>
          <a:p>
            <a:pPr marR="0" lvl="0" rtl="0"/>
            <a:r>
              <a:rPr lang="en-US" altLang="zh-CN" b="0" i="0" u="none" strike="noStrike" baseline="0" smtClean="0">
                <a:latin typeface="Times New Roman"/>
              </a:rPr>
              <a:t>26</a:t>
            </a:r>
            <a:r>
              <a:rPr lang="zh-CN" altLang="en-US" b="0" i="0" u="none" strike="noStrike" baseline="0" smtClean="0">
                <a:latin typeface="Times New Roman"/>
              </a:rPr>
              <a:t>	</a:t>
            </a:r>
            <a:r>
              <a:rPr lang="en-US" altLang="zh-CN" b="1" i="0" u="none" strike="noStrike" baseline="0" smtClean="0">
                <a:latin typeface="Times New Roman"/>
              </a:rPr>
              <a:t>connect(s</a:t>
            </a:r>
            <a:r>
              <a:rPr lang="en-US" altLang="zh-CN" b="1" i="0" u="none" strike="noStrike" baseline="0" smtClean="0">
                <a:latin typeface="Times New Roman"/>
              </a:rPr>
              <a:t>, (struct</a:t>
            </a:r>
            <a:r>
              <a:rPr lang="zh-CN" altLang="en-US" b="1" i="0" u="none" strike="noStrike" baseline="0" smtClean="0">
                <a:latin typeface="Times New Roman"/>
              </a:rPr>
              <a:t> </a:t>
            </a:r>
            <a:r>
              <a:rPr lang="en-US" altLang="zh-CN" b="1" i="0" u="none" strike="noStrike" baseline="0" smtClean="0">
                <a:latin typeface="Times New Roman"/>
              </a:rPr>
              <a:t>sockaddr*)&amp;server,sizeof(server));</a:t>
            </a:r>
          </a:p>
          <a:p>
            <a:pPr marR="0" lvl="0" rtl="0"/>
            <a:r>
              <a:rPr lang="en-US" altLang="zh-CN" b="0" i="0" u="none" strike="noStrike" baseline="0" smtClean="0">
                <a:latin typeface="Times New Roman"/>
              </a:rPr>
              <a:t>27</a:t>
            </a:r>
            <a:r>
              <a:rPr lang="zh-CN" altLang="en-US" b="0" i="0" u="none" strike="noStrike" baseline="0" smtClean="0">
                <a:latin typeface="Times New Roman"/>
              </a:rPr>
              <a:t>	</a:t>
            </a:r>
            <a:r>
              <a:rPr lang="en-US" altLang="zh-CN" b="0" i="0" u="none" strike="noStrike" baseline="0" smtClean="0">
                <a:latin typeface="Times New Roman"/>
              </a:rPr>
              <a:t>memset(buff</a:t>
            </a:r>
            <a:r>
              <a:rPr lang="en-US" altLang="zh-CN" b="0" i="0" u="none" strike="noStrike" baseline="0" smtClean="0">
                <a:latin typeface="Times New Roman"/>
              </a:rPr>
              <a:t>, 0, BUFFLEN);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*清零*</a:t>
            </a:r>
            <a:r>
              <a:rPr lang="en-US" altLang="zh-CN" b="0" i="0" u="none" strike="noStrike" baseline="0" smtClean="0">
                <a:latin typeface="Times New Roman"/>
              </a:rPr>
              <a:t>/</a:t>
            </a:r>
          </a:p>
          <a:p>
            <a:pPr marR="0" lvl="0" rtl="0"/>
            <a:r>
              <a:rPr lang="en-US" altLang="zh-CN" b="0" i="0" u="none" strike="noStrike" baseline="0" smtClean="0">
                <a:latin typeface="Times New Roman"/>
              </a:rPr>
              <a:t>28</a:t>
            </a:r>
            <a:r>
              <a:rPr lang="zh-CN" altLang="en-US" b="0" i="0" u="none" strike="noStrike" baseline="0" smtClean="0">
                <a:latin typeface="Times New Roman"/>
              </a:rPr>
              <a:t>	</a:t>
            </a:r>
            <a:r>
              <a:rPr lang="en-US" altLang="zh-CN" b="0" i="0" u="none" strike="noStrike" baseline="0" smtClean="0">
                <a:latin typeface="Times New Roman"/>
              </a:rPr>
              <a:t>strcpy(buff</a:t>
            </a:r>
            <a:r>
              <a:rPr lang="en-US" altLang="zh-CN" b="0" i="0" u="none" strike="noStrike" baseline="0" smtClean="0">
                <a:latin typeface="Times New Roman"/>
              </a:rPr>
              <a:t>, "TIME");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*复制发送字符串*</a:t>
            </a:r>
            <a:r>
              <a:rPr lang="en-US" altLang="zh-CN" b="0" i="0" u="none" strike="noStrike" baseline="0" smtClean="0">
                <a:latin typeface="Times New Roman"/>
              </a:rPr>
              <a:t>/</a:t>
            </a:r>
          </a:p>
          <a:p>
            <a:pPr marR="0" lvl="0" rtl="0"/>
            <a:r>
              <a:rPr lang="en-US" altLang="zh-CN" b="0" i="0" u="none" strike="noStrike" baseline="0" smtClean="0">
                <a:latin typeface="Times New Roman"/>
              </a:rPr>
              <a:t>29</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*发送数据*</a:t>
            </a:r>
            <a:r>
              <a:rPr lang="en-US" altLang="zh-CN" b="0" i="0" u="none" strike="noStrike" baseline="0" smtClean="0">
                <a:latin typeface="Times New Roman"/>
              </a:rPr>
              <a:t>/</a:t>
            </a:r>
          </a:p>
          <a:p>
            <a:pPr marR="0" lvl="0" rtl="0"/>
            <a:r>
              <a:rPr lang="en-US" altLang="zh-CN" b="0" i="0" u="none" strike="noStrike" baseline="0" smtClean="0">
                <a:latin typeface="Times New Roman"/>
              </a:rPr>
              <a:t>30</a:t>
            </a:r>
            <a:r>
              <a:rPr lang="zh-CN" altLang="en-US" b="0" i="0" u="none" strike="noStrike" baseline="0" smtClean="0">
                <a:latin typeface="Times New Roman"/>
              </a:rPr>
              <a:t>	</a:t>
            </a:r>
            <a:r>
              <a:rPr lang="en-US" altLang="zh-CN" b="1" i="0" u="none" strike="noStrike" baseline="0" smtClean="0">
                <a:latin typeface="Times New Roman"/>
              </a:rPr>
              <a:t>send(s</a:t>
            </a:r>
            <a:r>
              <a:rPr lang="en-US" altLang="zh-CN" b="1" i="0" u="none" strike="noStrike" baseline="0" smtClean="0">
                <a:latin typeface="Times New Roman"/>
              </a:rPr>
              <a:t>, buff, strlen(buff), 0);</a:t>
            </a:r>
          </a:p>
          <a:p>
            <a:pPr marR="0" lvl="0" rtl="0"/>
            <a:r>
              <a:rPr lang="en-US" altLang="zh-CN" b="0" i="0" u="none" strike="noStrike" baseline="0" smtClean="0">
                <a:latin typeface="Times New Roman"/>
              </a:rPr>
              <a:t>31</a:t>
            </a:r>
            <a:r>
              <a:rPr lang="zh-CN" altLang="en-US" b="0" i="0" u="none" strike="noStrike" baseline="0" smtClean="0">
                <a:latin typeface="Times New Roman"/>
              </a:rPr>
              <a:t>	</a:t>
            </a:r>
            <a:r>
              <a:rPr lang="en-US" altLang="zh-CN" b="0" i="0" u="none" strike="noStrike" baseline="0" smtClean="0">
                <a:latin typeface="Times New Roman"/>
              </a:rPr>
              <a:t>memset(buff</a:t>
            </a:r>
            <a:r>
              <a:rPr lang="en-US" altLang="zh-CN" b="0" i="0" u="none" strike="noStrike" baseline="0" smtClean="0">
                <a:latin typeface="Times New Roman"/>
              </a:rPr>
              <a:t>, 0, BUFFLEN);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*清零*</a:t>
            </a:r>
            <a:r>
              <a:rPr lang="en-US" altLang="zh-CN" b="0" i="0" u="none" strike="noStrike" baseline="0" smtClean="0">
                <a:latin typeface="Times New Roman"/>
              </a:rPr>
              <a:t>/</a:t>
            </a:r>
          </a:p>
          <a:p>
            <a:pPr marR="0" lvl="0" rtl="0"/>
            <a:r>
              <a:rPr lang="en-US" altLang="zh-CN" b="0" i="0" u="none" strike="noStrike" baseline="0" smtClean="0">
                <a:latin typeface="Times New Roman"/>
              </a:rPr>
              <a:t>32</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0" smtClean="0">
                <a:latin typeface="Times New Roman"/>
              </a:rPr>
              <a:t>*接收数据*</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33</a:t>
            </a:r>
            <a:r>
              <a:rPr lang="zh-CN" altLang="en-US" b="0" i="0" u="none" strike="noStrike" baseline="0" smtClean="0">
                <a:latin typeface="Times New Roman"/>
              </a:rPr>
              <a:t>	</a:t>
            </a:r>
            <a:r>
              <a:rPr lang="en-US" altLang="zh-CN" b="1" i="0" u="none" strike="noStrike" baseline="0" smtClean="0">
                <a:latin typeface="Times New Roman"/>
              </a:rPr>
              <a:t>n </a:t>
            </a:r>
            <a:r>
              <a:rPr lang="en-US" altLang="zh-CN" b="1" i="0" u="none" strike="noStrike" baseline="0" smtClean="0">
                <a:latin typeface="Times New Roman"/>
              </a:rPr>
              <a:t>= recv(s, buff, BUFFLEN, 0);</a:t>
            </a:r>
            <a:endParaRPr lang="zh-CN" altLang="en-US" b="0" i="0" u="none" strike="noStrike" baseline="0" smtClean="0">
              <a:latin typeface="Times New Roman"/>
            </a:endParaRPr>
          </a:p>
        </p:txBody>
      </p:sp>
    </p:spTree>
    <p:extLst>
      <p:ext uri="{BB962C8B-B14F-4D97-AF65-F5344CB8AC3E}">
        <p14:creationId xmlns:p14="http://schemas.microsoft.com/office/powerpoint/2010/main" val="1684916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47</TotalTime>
  <Words>1138</Words>
  <Application>Microsoft Office PowerPoint</Application>
  <PresentationFormat>全屏显示(4:3)</PresentationFormat>
  <Paragraphs>135</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聚合</vt:lpstr>
      <vt:lpstr>Microsoft Visio Drawing</vt:lpstr>
      <vt:lpstr>第14章  服务器模型选择</vt:lpstr>
      <vt:lpstr>14.1  循环服务器</vt:lpstr>
      <vt:lpstr>14.1.1  UDP循环服务器</vt:lpstr>
      <vt:lpstr>1．循环服务器的服务器端</vt:lpstr>
      <vt:lpstr>2．循环服务器的客户端</vt:lpstr>
      <vt:lpstr>14.1.2  TCP循环服务器</vt:lpstr>
      <vt:lpstr>1．TCP循环服务器介绍</vt:lpstr>
      <vt:lpstr>2．服务器端代码</vt:lpstr>
      <vt:lpstr>3．客户端</vt:lpstr>
      <vt:lpstr>14.2  简单并发服务器</vt:lpstr>
      <vt:lpstr>14.2.1  并发服务器的模型</vt:lpstr>
      <vt:lpstr>14.2.2  UDP并发服务器</vt:lpstr>
      <vt:lpstr>1．UDP并发服务器介绍</vt:lpstr>
      <vt:lpstr>2．UDP并发服务器的例子</vt:lpstr>
      <vt:lpstr>14.2.3  TCP并发服务器</vt:lpstr>
      <vt:lpstr>1．TCP并发服务器介绍</vt:lpstr>
      <vt:lpstr>2．TCP并发服务器的例子</vt:lpstr>
      <vt:lpstr>14.3  TCP的高级并发服务器模型</vt:lpstr>
      <vt:lpstr>14.3.1  单客户端单进程，统一accept()</vt:lpstr>
      <vt:lpstr>1．原型介绍</vt:lpstr>
      <vt:lpstr>PowerPoint 演示文稿</vt:lpstr>
      <vt:lpstr>2．例子代码</vt:lpstr>
      <vt:lpstr>14.3.2  单客户端单线程，统一accept()</vt:lpstr>
      <vt:lpstr>14.3.3  单客户端单线程，各线程独自accept()，使用互斥锁</vt:lpstr>
      <vt:lpstr>14.4  IO复用循环服务器</vt:lpstr>
      <vt:lpstr>14.4.1  IO复用循环服务器模型介绍</vt:lpstr>
      <vt:lpstr>PowerPoint 演示文稿</vt:lpstr>
      <vt:lpstr>14.4.2  IO复用循环服务器模型的例子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服务器模型选择</dc:title>
  <dc:creator>xu</dc:creator>
  <cp:lastModifiedBy>xu</cp:lastModifiedBy>
  <cp:revision>4</cp:revision>
  <dcterms:created xsi:type="dcterms:W3CDTF">2014-08-13T07:55:08Z</dcterms:created>
  <dcterms:modified xsi:type="dcterms:W3CDTF">2014-08-13T08:42:34Z</dcterms:modified>
</cp:coreProperties>
</file>