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1" r:id="rId55"/>
    <p:sldId id="309" r:id="rId56"/>
    <p:sldId id="310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034D07-43F0-47A5-9FAA-7597A287E8EB}" type="datetimeFigureOut">
              <a:rPr lang="zh-CN" altLang="en-US" smtClean="0"/>
              <a:t>2014/8/13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645A69-8FE7-4819-A89A-A7911A7753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34D07-43F0-47A5-9FAA-7597A287E8EB}" type="datetimeFigureOut">
              <a:rPr lang="zh-CN" altLang="en-US" smtClean="0"/>
              <a:t>2014/8/13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45A69-8FE7-4819-A89A-A7911A7753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34D07-43F0-47A5-9FAA-7597A287E8EB}" type="datetimeFigureOut">
              <a:rPr lang="zh-CN" altLang="en-US" smtClean="0"/>
              <a:t>2014/8/13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45A69-8FE7-4819-A89A-A7911A7753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4D07-43F0-47A5-9FAA-7597A287E8EB}" type="datetimeFigureOut">
              <a:rPr lang="zh-CN" altLang="en-US" smtClean="0"/>
              <a:t>2014/8/13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5A69-8FE7-4819-A89A-A7911A77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1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34D07-43F0-47A5-9FAA-7597A287E8EB}" type="datetimeFigureOut">
              <a:rPr lang="zh-CN" altLang="en-US" smtClean="0"/>
              <a:t>2014/8/13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45A69-8FE7-4819-A89A-A7911A7753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34D07-43F0-47A5-9FAA-7597A287E8EB}" type="datetimeFigureOut">
              <a:rPr lang="zh-CN" altLang="en-US" smtClean="0"/>
              <a:t>2014/8/13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45A69-8FE7-4819-A89A-A7911A7753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34D07-43F0-47A5-9FAA-7597A287E8EB}" type="datetimeFigureOut">
              <a:rPr lang="zh-CN" altLang="en-US" smtClean="0"/>
              <a:t>2014/8/13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45A69-8FE7-4819-A89A-A7911A7753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34D07-43F0-47A5-9FAA-7597A287E8EB}" type="datetimeFigureOut">
              <a:rPr lang="zh-CN" altLang="en-US" smtClean="0"/>
              <a:t>2014/8/13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45A69-8FE7-4819-A89A-A7911A7753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34D07-43F0-47A5-9FAA-7597A287E8EB}" type="datetimeFigureOut">
              <a:rPr lang="zh-CN" altLang="en-US" smtClean="0"/>
              <a:t>2014/8/13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45A69-8FE7-4819-A89A-A7911A7753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34D07-43F0-47A5-9FAA-7597A287E8EB}" type="datetimeFigureOut">
              <a:rPr lang="zh-CN" altLang="en-US" smtClean="0"/>
              <a:t>2014/8/13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45A69-8FE7-4819-A89A-A7911A7753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034D07-43F0-47A5-9FAA-7597A287E8EB}" type="datetimeFigureOut">
              <a:rPr lang="zh-CN" altLang="en-US" smtClean="0"/>
              <a:t>2014/8/13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45A69-8FE7-4819-A89A-A7911A7753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034D07-43F0-47A5-9FAA-7597A287E8EB}" type="datetimeFigureOut">
              <a:rPr lang="zh-CN" altLang="en-US" smtClean="0"/>
              <a:t>2014/8/13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645A69-8FE7-4819-A89A-A7911A7753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034D07-43F0-47A5-9FAA-7597A287E8EB}" type="datetimeFigureOut">
              <a:rPr lang="zh-CN" altLang="en-US" smtClean="0"/>
              <a:t>2014/8/13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645A69-8FE7-4819-A89A-A7911A7753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第</a:t>
            </a:r>
            <a:r>
              <a:rPr lang="en-US" altLang="zh-CN" b="1" i="0" u="none" strike="noStrike" kern="1800" baseline="0" smtClean="0">
                <a:latin typeface="Times New Roman"/>
                <a:ea typeface="黑体"/>
              </a:rPr>
              <a:t>15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章  </a:t>
            </a:r>
            <a:r>
              <a:rPr lang="en-US" altLang="zh-CN" b="1" i="0" u="none" strike="noStrike" kern="1800" baseline="0" smtClean="0">
                <a:latin typeface="Times New Roman"/>
                <a:ea typeface="黑体"/>
              </a:rPr>
              <a:t>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US" altLang="zh-CN"/>
              <a:t>15.1  IPv4</a:t>
            </a:r>
            <a:r>
              <a:rPr lang="zh-CN" altLang="en-US"/>
              <a:t>的</a:t>
            </a:r>
            <a:r>
              <a:rPr lang="zh-CN" altLang="en-US" smtClean="0"/>
              <a:t>缺陷</a:t>
            </a:r>
            <a:endParaRPr lang="en-US" altLang="zh-CN" smtClean="0"/>
          </a:p>
          <a:p>
            <a:r>
              <a:rPr lang="en-US" altLang="zh-CN"/>
              <a:t>15.2  IPv6</a:t>
            </a:r>
            <a:r>
              <a:rPr lang="zh-CN" altLang="en-US"/>
              <a:t>的</a:t>
            </a:r>
            <a:r>
              <a:rPr lang="zh-CN" altLang="en-US" smtClean="0"/>
              <a:t>特点</a:t>
            </a:r>
            <a:endParaRPr lang="en-US" altLang="zh-CN" smtClean="0"/>
          </a:p>
          <a:p>
            <a:r>
              <a:rPr lang="en-US" altLang="zh-CN"/>
              <a:t>15.3  IPv6</a:t>
            </a:r>
            <a:r>
              <a:rPr lang="zh-CN" altLang="en-US"/>
              <a:t>的</a:t>
            </a:r>
            <a:r>
              <a:rPr lang="zh-CN" altLang="en-US" smtClean="0"/>
              <a:t>地址</a:t>
            </a:r>
            <a:endParaRPr lang="en-US" altLang="zh-CN" smtClean="0"/>
          </a:p>
          <a:p>
            <a:r>
              <a:rPr lang="en-US" altLang="zh-CN"/>
              <a:t>15.4  IPv6</a:t>
            </a:r>
            <a:r>
              <a:rPr lang="zh-CN" altLang="en-US"/>
              <a:t>的</a:t>
            </a:r>
            <a:r>
              <a:rPr lang="zh-CN" altLang="en-US" smtClean="0"/>
              <a:t>头部</a:t>
            </a:r>
            <a:endParaRPr lang="en-US" altLang="zh-CN" smtClean="0"/>
          </a:p>
          <a:p>
            <a:r>
              <a:rPr lang="en-US" altLang="zh-CN"/>
              <a:t>15.5  IPv6</a:t>
            </a:r>
            <a:r>
              <a:rPr lang="zh-CN" altLang="en-US"/>
              <a:t>运行</a:t>
            </a:r>
            <a:r>
              <a:rPr lang="zh-CN" altLang="en-US" smtClean="0"/>
              <a:t>环境</a:t>
            </a:r>
            <a:endParaRPr lang="en-US" altLang="zh-CN" smtClean="0"/>
          </a:p>
          <a:p>
            <a:r>
              <a:rPr lang="en-US" altLang="zh-CN"/>
              <a:t>15.6  IPv6</a:t>
            </a:r>
            <a:r>
              <a:rPr lang="zh-CN" altLang="en-US"/>
              <a:t>的</a:t>
            </a:r>
            <a:r>
              <a:rPr lang="zh-CN" altLang="en-US"/>
              <a:t>结构</a:t>
            </a:r>
            <a:r>
              <a:rPr lang="zh-CN" altLang="en-US" smtClean="0"/>
              <a:t>定义</a:t>
            </a:r>
            <a:endParaRPr lang="en-US" altLang="zh-CN" smtClean="0"/>
          </a:p>
          <a:p>
            <a:r>
              <a:rPr lang="en-US" altLang="zh-CN"/>
              <a:t>15.7  IPv6</a:t>
            </a:r>
            <a:r>
              <a:rPr lang="zh-CN" altLang="en-US"/>
              <a:t>的套接</a:t>
            </a:r>
            <a:r>
              <a:rPr lang="zh-CN" altLang="en-US"/>
              <a:t>字</a:t>
            </a:r>
            <a:r>
              <a:rPr lang="zh-CN" altLang="en-US" smtClean="0"/>
              <a:t>函数</a:t>
            </a:r>
            <a:endParaRPr lang="en-US" altLang="zh-CN" smtClean="0"/>
          </a:p>
          <a:p>
            <a:r>
              <a:rPr lang="en-US" altLang="zh-CN"/>
              <a:t>15.8  IPv6</a:t>
            </a:r>
            <a:r>
              <a:rPr lang="zh-CN" altLang="en-US"/>
              <a:t>的套接</a:t>
            </a:r>
            <a:r>
              <a:rPr lang="zh-CN" altLang="en-US"/>
              <a:t>字</a:t>
            </a:r>
            <a:r>
              <a:rPr lang="zh-CN" altLang="en-US" smtClean="0"/>
              <a:t>选项</a:t>
            </a:r>
            <a:endParaRPr lang="en-US" altLang="zh-CN" smtClean="0"/>
          </a:p>
          <a:p>
            <a:r>
              <a:rPr lang="en-US" altLang="zh-CN"/>
              <a:t>15.9  IPv6</a:t>
            </a:r>
            <a:r>
              <a:rPr lang="zh-CN" altLang="en-US"/>
              <a:t>的</a:t>
            </a:r>
            <a:r>
              <a:rPr lang="zh-CN" altLang="en-US"/>
              <a:t>库</a:t>
            </a:r>
            <a:r>
              <a:rPr lang="zh-CN" altLang="en-US" smtClean="0"/>
              <a:t>函数</a:t>
            </a:r>
            <a:endParaRPr lang="en-US" altLang="zh-CN" smtClean="0"/>
          </a:p>
          <a:p>
            <a:r>
              <a:rPr lang="en-US" altLang="zh-CN"/>
              <a:t>15.10  IPv6</a:t>
            </a:r>
            <a:r>
              <a:rPr lang="zh-CN" altLang="en-US"/>
              <a:t>的编程的一个简单例子</a:t>
            </a:r>
          </a:p>
        </p:txBody>
      </p:sp>
    </p:spTree>
    <p:extLst>
      <p:ext uri="{BB962C8B-B14F-4D97-AF65-F5344CB8AC3E}">
        <p14:creationId xmlns:p14="http://schemas.microsoft.com/office/powerpoint/2010/main" val="5956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15.3.2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可聚集全球单播地址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为端对端通信设计了一种可分级的地址结构，这种地址被称为可聚集全球单播地址（</a:t>
            </a:r>
            <a:r>
              <a:rPr lang="en-US" altLang="zh-CN" b="0" i="0" u="none" strike="noStrike" baseline="0" smtClean="0">
                <a:latin typeface="Times New Roman"/>
              </a:rPr>
              <a:t>Aggregatable Global Unicast Address</a:t>
            </a:r>
            <a:r>
              <a:rPr lang="zh-CN" altLang="en-US" b="0" i="0" u="none" strike="noStrike" baseline="0" smtClean="0">
                <a:latin typeface="Times New Roman"/>
              </a:rPr>
              <a:t>）。可聚集全球单播地址，是可以在全球范围内进行路由转发的地址，格式前缀为</a:t>
            </a:r>
            <a:r>
              <a:rPr lang="en-US" altLang="zh-CN" b="0" i="0" u="none" strike="noStrike" baseline="0" smtClean="0">
                <a:latin typeface="Times New Roman"/>
              </a:rPr>
              <a:t>001</a:t>
            </a:r>
            <a:r>
              <a:rPr lang="zh-CN" altLang="en-US" b="0" i="0" u="none" strike="noStrike" baseline="0" smtClean="0">
                <a:latin typeface="Times New Roman"/>
              </a:rPr>
              <a:t>，与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公共地址相似。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16314"/>
              </p:ext>
            </p:extLst>
          </p:nvPr>
        </p:nvGraphicFramePr>
        <p:xfrm>
          <a:off x="611560" y="4149080"/>
          <a:ext cx="7990942" cy="864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291"/>
                <a:gridCol w="1331291"/>
                <a:gridCol w="1332889"/>
                <a:gridCol w="1331291"/>
                <a:gridCol w="1331291"/>
                <a:gridCol w="1332889"/>
              </a:tblGrid>
              <a:tr h="432048"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FP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TLA ID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RES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NLA ID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SLA ID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Interface ID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1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15.3.3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本地使用单播地址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本地单播地址的传送范围限于本地，又分为链路本地地址和站点本地地址两类，分别适用于单条链路和一个站点内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  <a:endParaRPr lang="en-US" altLang="zh-CN" b="0" i="0" u="none" strike="noStrike" baseline="0" smtClean="0">
              <a:latin typeface="Times New Roman"/>
            </a:endParaRPr>
          </a:p>
          <a:p>
            <a:pPr lvl="0"/>
            <a:r>
              <a:rPr lang="en-US" altLang="zh-CN">
                <a:latin typeface="Times New Roman"/>
              </a:rPr>
              <a:t>1</a:t>
            </a:r>
            <a:r>
              <a:rPr lang="zh-CN" altLang="en-US">
                <a:latin typeface="Times New Roman"/>
              </a:rPr>
              <a:t>．链路</a:t>
            </a:r>
            <a:r>
              <a:rPr lang="zh-CN" altLang="en-US">
                <a:latin typeface="Times New Roman"/>
              </a:rPr>
              <a:t>本地</a:t>
            </a:r>
            <a:r>
              <a:rPr lang="zh-CN" altLang="en-US" smtClean="0">
                <a:latin typeface="Times New Roman"/>
              </a:rPr>
              <a:t>地址</a:t>
            </a:r>
            <a:endParaRPr lang="en-US" altLang="zh-CN" smtClean="0">
              <a:latin typeface="Times New Roman"/>
            </a:endParaRPr>
          </a:p>
          <a:p>
            <a:pPr lvl="0"/>
            <a:r>
              <a:rPr lang="en-US" altLang="zh-CN">
                <a:latin typeface="Times New Roman"/>
              </a:rPr>
              <a:t>2</a:t>
            </a:r>
            <a:r>
              <a:rPr lang="zh-CN" altLang="en-US">
                <a:latin typeface="Times New Roman"/>
              </a:rPr>
              <a:t>．站点</a:t>
            </a:r>
            <a:r>
              <a:rPr lang="zh-CN" altLang="en-US">
                <a:latin typeface="Times New Roman"/>
              </a:rPr>
              <a:t>本地</a:t>
            </a:r>
            <a:r>
              <a:rPr lang="zh-CN" altLang="en-US" smtClean="0">
                <a:latin typeface="Times New Roman"/>
              </a:rPr>
              <a:t>地址</a:t>
            </a:r>
            <a:endParaRPr lang="en-US" altLang="zh-CN" smtClean="0">
              <a:latin typeface="Times New Roman"/>
            </a:endParaRPr>
          </a:p>
          <a:p>
            <a:pPr lv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93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．链路本地地址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链路本地地址，格式前缀为</a:t>
            </a:r>
            <a:r>
              <a:rPr lang="en-US" altLang="zh-CN" b="0" i="0" u="none" strike="noStrike" baseline="0" smtClean="0">
                <a:latin typeface="Times New Roman"/>
              </a:rPr>
              <a:t>1111111010</a:t>
            </a:r>
            <a:r>
              <a:rPr lang="zh-CN" altLang="en-US" b="0" i="0" u="none" strike="noStrike" baseline="0" smtClean="0">
                <a:latin typeface="Times New Roman"/>
              </a:rPr>
              <a:t>，用于同一链路的相邻节点间通信。链路本地地址用于邻居发现，且总是自动配置的，包含链路本地地址的包不会被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路由器转发。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1399"/>
              </p:ext>
            </p:extLst>
          </p:nvPr>
        </p:nvGraphicFramePr>
        <p:xfrm>
          <a:off x="574883" y="3566315"/>
          <a:ext cx="7994233" cy="726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5277"/>
                <a:gridCol w="2665277"/>
                <a:gridCol w="2663679"/>
              </a:tblGrid>
              <a:tr h="363390"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1111111010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接口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3390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54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9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．站点本地地址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站点本地地址，格式前缀为</a:t>
            </a:r>
            <a:r>
              <a:rPr lang="en-US" altLang="zh-CN" b="0" i="0" u="none" strike="noStrike" baseline="0" smtClean="0">
                <a:latin typeface="Times New Roman"/>
              </a:rPr>
              <a:t>1111111011</a:t>
            </a:r>
            <a:r>
              <a:rPr lang="zh-CN" altLang="en-US" b="0" i="0" u="none" strike="noStrike" baseline="0" smtClean="0">
                <a:latin typeface="Times New Roman"/>
              </a:rPr>
              <a:t>，相当于</a:t>
            </a:r>
            <a:r>
              <a:rPr lang="en-US" altLang="zh-CN" b="0" i="0" u="none" strike="noStrike" baseline="0" smtClean="0">
                <a:latin typeface="Times New Roman"/>
              </a:rPr>
              <a:t>10.0.0.0/8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172.16.0.0/12</a:t>
            </a:r>
            <a:r>
              <a:rPr lang="zh-CN" altLang="en-US" b="0" i="0" u="none" strike="noStrike" baseline="0" smtClean="0">
                <a:latin typeface="Times New Roman"/>
              </a:rPr>
              <a:t>和</a:t>
            </a:r>
            <a:r>
              <a:rPr lang="en-US" altLang="zh-CN" b="0" i="0" u="none" strike="noStrike" baseline="0" smtClean="0">
                <a:latin typeface="Times New Roman"/>
              </a:rPr>
              <a:t>192.168.0.0/16</a:t>
            </a:r>
            <a:r>
              <a:rPr lang="zh-CN" altLang="en-US" b="0" i="0" u="none" strike="noStrike" baseline="0" smtClean="0">
                <a:latin typeface="Times New Roman"/>
              </a:rPr>
              <a:t>等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私用地址空间。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37840"/>
              </p:ext>
            </p:extLst>
          </p:nvPr>
        </p:nvGraphicFramePr>
        <p:xfrm>
          <a:off x="577352" y="3566317"/>
          <a:ext cx="7989296" cy="798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7324"/>
                <a:gridCol w="1997324"/>
                <a:gridCol w="1997324"/>
                <a:gridCol w="1997324"/>
              </a:tblGrid>
              <a:tr h="399393"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1111111011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子网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接口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9393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38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93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15.3.4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兼容性地址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在从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地址向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地址的迁移过渡期，两类地址并存，所以还有一些特殊的地址类型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  <a:endParaRPr lang="en-US" altLang="zh-CN" b="0" i="0" u="none" strike="noStrike" baseline="0" smtClean="0">
              <a:latin typeface="Times New Roman"/>
            </a:endParaRPr>
          </a:p>
          <a:p>
            <a:pPr lvl="0"/>
            <a:r>
              <a:rPr lang="en-US" altLang="zh-CN">
                <a:latin typeface="Times New Roman"/>
              </a:rPr>
              <a:t>1</a:t>
            </a:r>
            <a:r>
              <a:rPr lang="zh-CN" altLang="en-US">
                <a:latin typeface="Times New Roman"/>
              </a:rPr>
              <a:t>．</a:t>
            </a:r>
            <a:r>
              <a:rPr lang="en-US" altLang="zh-CN">
                <a:latin typeface="Times New Roman"/>
              </a:rPr>
              <a:t>IPv4</a:t>
            </a:r>
            <a:r>
              <a:rPr lang="zh-CN" altLang="en-US">
                <a:latin typeface="Times New Roman"/>
              </a:rPr>
              <a:t>兼容</a:t>
            </a:r>
            <a:r>
              <a:rPr lang="zh-CN" altLang="en-US" smtClean="0">
                <a:latin typeface="Times New Roman"/>
              </a:rPr>
              <a:t>地址</a:t>
            </a:r>
            <a:endParaRPr lang="en-US" altLang="zh-CN" smtClean="0">
              <a:latin typeface="Times New Roman"/>
            </a:endParaRPr>
          </a:p>
          <a:p>
            <a:pPr lvl="0"/>
            <a:r>
              <a:rPr lang="en-US" altLang="zh-CN">
                <a:latin typeface="Times New Roman"/>
              </a:rPr>
              <a:t>2</a:t>
            </a:r>
            <a:r>
              <a:rPr lang="zh-CN" altLang="en-US">
                <a:latin typeface="Times New Roman"/>
              </a:rPr>
              <a:t>．</a:t>
            </a:r>
            <a:r>
              <a:rPr lang="en-US" altLang="zh-CN">
                <a:latin typeface="Times New Roman"/>
              </a:rPr>
              <a:t>IPv4</a:t>
            </a:r>
            <a:r>
              <a:rPr lang="zh-CN" altLang="en-US">
                <a:latin typeface="Times New Roman"/>
              </a:rPr>
              <a:t>映射</a:t>
            </a:r>
            <a:r>
              <a:rPr lang="zh-CN" altLang="en-US" smtClean="0">
                <a:latin typeface="Times New Roman"/>
              </a:rPr>
              <a:t>地址</a:t>
            </a:r>
            <a:endParaRPr lang="en-US" altLang="zh-CN" smtClean="0">
              <a:latin typeface="Times New Roman"/>
            </a:endParaRPr>
          </a:p>
          <a:p>
            <a:pPr lvl="0"/>
            <a:r>
              <a:rPr lang="en-US" altLang="zh-CN">
                <a:latin typeface="Times New Roman"/>
              </a:rPr>
              <a:t>3</a:t>
            </a:r>
            <a:r>
              <a:rPr lang="zh-CN" altLang="en-US">
                <a:latin typeface="Times New Roman"/>
              </a:rPr>
              <a:t>．</a:t>
            </a:r>
            <a:r>
              <a:rPr lang="en-US" altLang="zh-CN">
                <a:latin typeface="Times New Roman"/>
              </a:rPr>
              <a:t>6to4</a:t>
            </a:r>
            <a:r>
              <a:rPr lang="zh-CN" altLang="en-US" smtClean="0">
                <a:latin typeface="Times New Roman"/>
              </a:rPr>
              <a:t>地址</a:t>
            </a:r>
            <a:endParaRPr lang="en-US" altLang="zh-CN" smtClean="0">
              <a:latin typeface="Times New Roman"/>
            </a:endParaRPr>
          </a:p>
          <a:p>
            <a:pPr lv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79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兼容地址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为了与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地址地址相兼容，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支持一种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兼容地址，这种地址在原有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地址的基础上构造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地址。这种地址的表示格式为“</a:t>
            </a:r>
            <a:r>
              <a:rPr lang="en-US" altLang="zh-CN" b="0" i="0" u="none" strike="noStrike" baseline="0" smtClean="0">
                <a:latin typeface="Times New Roman"/>
              </a:rPr>
              <a:t>0:0:0:0:0:0:a.b.c.d</a:t>
            </a:r>
            <a:r>
              <a:rPr lang="zh-CN" altLang="en-US" b="0" i="0" u="none" strike="noStrike" baseline="0" smtClean="0">
                <a:latin typeface="Times New Roman"/>
              </a:rPr>
              <a:t>”或者“</a:t>
            </a:r>
            <a:r>
              <a:rPr lang="en-US" altLang="zh-CN" b="0" i="0" u="none" strike="noStrike" baseline="0" smtClean="0">
                <a:latin typeface="Times New Roman"/>
              </a:rPr>
              <a:t>:: a.b.c.d </a:t>
            </a:r>
            <a:r>
              <a:rPr lang="zh-CN" altLang="en-US" b="0" i="0" u="none" strike="noStrike" baseline="0" smtClean="0">
                <a:latin typeface="Times New Roman"/>
              </a:rPr>
              <a:t>”，其中“</a:t>
            </a:r>
            <a:r>
              <a:rPr lang="en-US" altLang="zh-CN" b="0" i="0" u="none" strike="noStrike" baseline="0" smtClean="0">
                <a:latin typeface="Times New Roman"/>
              </a:rPr>
              <a:t>a.b.c.d </a:t>
            </a:r>
            <a:r>
              <a:rPr lang="zh-CN" altLang="en-US" b="0" i="0" u="none" strike="noStrike" baseline="0" smtClean="0">
                <a:latin typeface="Times New Roman"/>
              </a:rPr>
              <a:t>”是点分十进制表示的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地址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  <a:endParaRPr lang="en-US" altLang="zh-CN" b="0" i="0" u="none" strike="noStrike" baseline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87893"/>
              </p:ext>
            </p:extLst>
          </p:nvPr>
        </p:nvGraphicFramePr>
        <p:xfrm>
          <a:off x="395536" y="4149080"/>
          <a:ext cx="7997525" cy="936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6375"/>
                <a:gridCol w="2666375"/>
                <a:gridCol w="2664775"/>
              </a:tblGrid>
              <a:tr h="468052"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0000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IPv4</a:t>
                      </a:r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68052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60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映射地址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兼容地址用于具有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和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双栈的主机在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网络上的通信，而今支持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协议栈的主机可以使用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映射地址在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网络上进行通信。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映射地址是另一种内嵌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地址的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地址，它的表示格式为“</a:t>
            </a:r>
            <a:r>
              <a:rPr lang="en-US" altLang="zh-CN" b="0" i="0" u="none" strike="noStrike" baseline="0" smtClean="0">
                <a:latin typeface="Times New Roman"/>
              </a:rPr>
              <a:t>0:0:0:0:0:FFFF: a.b.c.d </a:t>
            </a:r>
            <a:r>
              <a:rPr lang="zh-CN" altLang="en-US" b="0" i="0" u="none" strike="noStrike" baseline="0" smtClean="0">
                <a:latin typeface="Times New Roman"/>
              </a:rPr>
              <a:t>”或“</a:t>
            </a:r>
            <a:r>
              <a:rPr lang="en-US" altLang="zh-CN" b="0" i="0" u="none" strike="noStrike" baseline="0" smtClean="0">
                <a:latin typeface="Times New Roman"/>
              </a:rPr>
              <a:t>::FFFF: a.b.c.d </a:t>
            </a:r>
            <a:r>
              <a:rPr lang="zh-CN" altLang="en-US" b="0" i="0" u="none" strike="noStrike" baseline="0" smtClean="0">
                <a:latin typeface="Times New Roman"/>
              </a:rPr>
              <a:t>”。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93508"/>
              </p:ext>
            </p:extLst>
          </p:nvPr>
        </p:nvGraphicFramePr>
        <p:xfrm>
          <a:off x="539552" y="4293096"/>
          <a:ext cx="7982712" cy="792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1436"/>
                <a:gridCol w="2661436"/>
                <a:gridCol w="2659840"/>
              </a:tblGrid>
              <a:tr h="396044"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FFFF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IPv4</a:t>
                      </a:r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96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6to4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地址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地址中嵌入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地址的表示方法用于在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的地址上进行通信，如果网络是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协议，则需要使用</a:t>
            </a:r>
            <a:r>
              <a:rPr lang="en-US" altLang="zh-CN" b="0" i="0" u="none" strike="noStrike" baseline="0" smtClean="0">
                <a:latin typeface="Times New Roman"/>
              </a:rPr>
              <a:t>6to4</a:t>
            </a:r>
            <a:r>
              <a:rPr lang="zh-CN" altLang="en-US" b="0" i="0" u="none" strike="noStrike" baseline="0" smtClean="0">
                <a:latin typeface="Times New Roman"/>
              </a:rPr>
              <a:t>地址。</a:t>
            </a:r>
            <a:r>
              <a:rPr lang="en-US" altLang="zh-CN" b="0" i="0" u="none" strike="noStrike" baseline="0" smtClean="0">
                <a:latin typeface="Times New Roman"/>
              </a:rPr>
              <a:t>6to4</a:t>
            </a:r>
            <a:r>
              <a:rPr lang="zh-CN" altLang="en-US" b="0" i="0" u="none" strike="noStrike" baseline="0" smtClean="0">
                <a:latin typeface="Times New Roman"/>
              </a:rPr>
              <a:t>地址用于在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地址上支持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和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两种协议的节点间的通信。</a:t>
            </a:r>
          </a:p>
        </p:txBody>
      </p:sp>
    </p:spTree>
    <p:extLst>
      <p:ext uri="{BB962C8B-B14F-4D97-AF65-F5344CB8AC3E}">
        <p14:creationId xmlns:p14="http://schemas.microsoft.com/office/powerpoint/2010/main" val="297145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15.3.5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多播地址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的多播与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运作相同。多播可以将数据传输给组内所有成员。组的成员是动态的，成员可以在任何时间加入或者退出一个组。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多播地址格式前缀为</a:t>
            </a:r>
            <a:r>
              <a:rPr lang="en-US" altLang="zh-CN" b="0" i="0" u="none" strike="noStrike" baseline="0" smtClean="0">
                <a:latin typeface="Times New Roman"/>
              </a:rPr>
              <a:t>11111111</a:t>
            </a:r>
            <a:r>
              <a:rPr lang="zh-CN" altLang="en-US" b="0" i="0" u="none" strike="noStrike" baseline="0" smtClean="0">
                <a:latin typeface="Times New Roman"/>
              </a:rPr>
              <a:t>，此外还包括标志（</a:t>
            </a:r>
            <a:r>
              <a:rPr lang="en-US" altLang="zh-CN" b="0" i="0" u="none" strike="noStrike" baseline="0" smtClean="0">
                <a:latin typeface="Times New Roman"/>
              </a:rPr>
              <a:t>Flags</a:t>
            </a:r>
            <a:r>
              <a:rPr lang="zh-CN" altLang="en-US" b="0" i="0" u="none" strike="noStrike" baseline="0" smtClean="0">
                <a:latin typeface="Times New Roman"/>
              </a:rPr>
              <a:t>）、范围域和组</a:t>
            </a:r>
            <a:r>
              <a:rPr lang="en-US" altLang="zh-CN" b="0" i="0" u="none" strike="noStrike" baseline="0" smtClean="0">
                <a:latin typeface="Times New Roman"/>
              </a:rPr>
              <a:t>ID</a:t>
            </a:r>
            <a:r>
              <a:rPr lang="zh-CN" altLang="en-US" b="0" i="0" u="none" strike="noStrike" baseline="0" smtClean="0">
                <a:latin typeface="Times New Roman"/>
              </a:rPr>
              <a:t>等字段。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72801"/>
              </p:ext>
            </p:extLst>
          </p:nvPr>
        </p:nvGraphicFramePr>
        <p:xfrm>
          <a:off x="539552" y="4005064"/>
          <a:ext cx="7989296" cy="72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7324"/>
                <a:gridCol w="1997324"/>
                <a:gridCol w="1997324"/>
                <a:gridCol w="1997324"/>
              </a:tblGrid>
              <a:tr h="360040"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11111111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标志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范围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112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94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15.3.6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任播地址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的任播地址是一组接口的集合，这些接口通常属于不同的节点。数据向任播地址发送的时候，会发送到路由算法中距离最近的一个接口。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48306"/>
              </p:ext>
            </p:extLst>
          </p:nvPr>
        </p:nvGraphicFramePr>
        <p:xfrm>
          <a:off x="592988" y="3566317"/>
          <a:ext cx="7958024" cy="1014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9012"/>
                <a:gridCol w="3979012"/>
              </a:tblGrid>
              <a:tr h="507405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子网前缀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000…000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07405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128-n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77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15.1  IPv4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的缺陷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的主要缺陷有地址问题、安全问题、性能问题和自动配置不够人性化等。这些问题在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的框架下不能完全有效地进行解决，仅能进行个别问题的修补，例如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的</a:t>
            </a:r>
            <a:r>
              <a:rPr lang="en-US" altLang="zh-CN" b="0" i="0" u="none" strike="noStrike" baseline="0" smtClean="0">
                <a:latin typeface="Times New Roman"/>
              </a:rPr>
              <a:t>NAT</a:t>
            </a:r>
            <a:r>
              <a:rPr lang="zh-CN" altLang="en-US" b="0" i="0" u="none" strike="noStrike" baseline="0" smtClean="0">
                <a:latin typeface="Times New Roman"/>
              </a:rPr>
              <a:t>技术用户尝试性地解决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地址空间问题只能获得局部性的成功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  <a:endParaRPr lang="en-US" altLang="zh-CN" b="0" i="0" u="none" strike="noStrike" baseline="0" smtClean="0">
              <a:latin typeface="Times New Roman"/>
            </a:endParaRPr>
          </a:p>
          <a:p>
            <a:pPr lvl="0"/>
            <a:r>
              <a:rPr lang="en-US" altLang="zh-CN">
                <a:latin typeface="Times New Roman"/>
              </a:rPr>
              <a:t>1</a:t>
            </a:r>
            <a:r>
              <a:rPr lang="zh-CN" altLang="en-US">
                <a:latin typeface="Times New Roman"/>
              </a:rPr>
              <a:t>．</a:t>
            </a:r>
            <a:r>
              <a:rPr lang="en-US" altLang="zh-CN">
                <a:latin typeface="Times New Roman"/>
              </a:rPr>
              <a:t>IPv4</a:t>
            </a:r>
            <a:r>
              <a:rPr lang="zh-CN" altLang="en-US">
                <a:latin typeface="Times New Roman"/>
              </a:rPr>
              <a:t>的</a:t>
            </a:r>
            <a:r>
              <a:rPr lang="zh-CN" altLang="en-US">
                <a:latin typeface="Times New Roman"/>
              </a:rPr>
              <a:t>地址空间</a:t>
            </a:r>
            <a:r>
              <a:rPr lang="zh-CN" altLang="en-US" smtClean="0">
                <a:latin typeface="Times New Roman"/>
              </a:rPr>
              <a:t>危机</a:t>
            </a:r>
            <a:endParaRPr lang="en-US" altLang="zh-CN" smtClean="0">
              <a:latin typeface="Times New Roman"/>
            </a:endParaRPr>
          </a:p>
          <a:p>
            <a:pPr lvl="0"/>
            <a:r>
              <a:rPr lang="en-US" altLang="zh-CN">
                <a:latin typeface="Times New Roman"/>
              </a:rPr>
              <a:t>2</a:t>
            </a:r>
            <a:r>
              <a:rPr lang="zh-CN" altLang="en-US">
                <a:latin typeface="Times New Roman"/>
              </a:rPr>
              <a:t>．</a:t>
            </a:r>
            <a:r>
              <a:rPr lang="en-US" altLang="zh-CN">
                <a:latin typeface="Times New Roman"/>
              </a:rPr>
              <a:t>IPv4</a:t>
            </a:r>
            <a:r>
              <a:rPr lang="zh-CN" altLang="en-US">
                <a:latin typeface="Times New Roman"/>
              </a:rPr>
              <a:t>的</a:t>
            </a:r>
            <a:r>
              <a:rPr lang="zh-CN" altLang="en-US" smtClean="0">
                <a:latin typeface="Times New Roman"/>
              </a:rPr>
              <a:t>性能</a:t>
            </a:r>
            <a:endParaRPr lang="en-US" altLang="zh-CN" smtClean="0">
              <a:latin typeface="Times New Roman"/>
            </a:endParaRPr>
          </a:p>
          <a:p>
            <a:pPr lvl="0"/>
            <a:r>
              <a:rPr lang="en-US" altLang="zh-CN">
                <a:latin typeface="Times New Roman"/>
              </a:rPr>
              <a:t>3</a:t>
            </a:r>
            <a:r>
              <a:rPr lang="zh-CN" altLang="en-US">
                <a:latin typeface="Times New Roman"/>
              </a:rPr>
              <a:t>．</a:t>
            </a:r>
            <a:r>
              <a:rPr lang="en-US" altLang="zh-CN">
                <a:latin typeface="Times New Roman"/>
              </a:rPr>
              <a:t>IPv4</a:t>
            </a:r>
            <a:r>
              <a:rPr lang="zh-CN" altLang="en-US">
                <a:latin typeface="Times New Roman"/>
              </a:rPr>
              <a:t>的</a:t>
            </a:r>
            <a:r>
              <a:rPr lang="zh-CN" altLang="en-US" smtClean="0">
                <a:latin typeface="Times New Roman"/>
              </a:rPr>
              <a:t>安全</a:t>
            </a:r>
            <a:endParaRPr lang="en-US" altLang="zh-CN" smtClean="0">
              <a:latin typeface="Times New Roman"/>
            </a:endParaRPr>
          </a:p>
          <a:p>
            <a:pPr lvl="0"/>
            <a:r>
              <a:rPr lang="en-US" altLang="zh-CN">
                <a:latin typeface="Times New Roman"/>
              </a:rPr>
              <a:t>4</a:t>
            </a:r>
            <a:r>
              <a:rPr lang="zh-CN" altLang="en-US">
                <a:latin typeface="Times New Roman"/>
              </a:rPr>
              <a:t>．</a:t>
            </a:r>
            <a:r>
              <a:rPr lang="en-US" altLang="zh-CN">
                <a:latin typeface="Times New Roman"/>
              </a:rPr>
              <a:t>IPv4</a:t>
            </a:r>
            <a:r>
              <a:rPr lang="zh-CN" altLang="en-US">
                <a:latin typeface="Times New Roman"/>
              </a:rPr>
              <a:t>的自动配置和移动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3709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15.3.7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主机的多个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地址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即使一个主机只有一个单接口，该主机也可以有多个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地址。即可以同时拥有以下几种单点传送地址：</a:t>
            </a: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zh-CN" altLang="en-US" b="0" i="0" u="none" strike="noStrike" baseline="0" smtClean="0">
                <a:latin typeface="Times New Roman"/>
              </a:rPr>
              <a:t>每个接口的链路本地地址；</a:t>
            </a: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zh-CN" altLang="en-US" b="0" i="0" u="none" strike="noStrike" baseline="0" smtClean="0">
                <a:latin typeface="Times New Roman"/>
              </a:rPr>
              <a:t>每个接口的单播地址（可以是一个站点本地地址和一个或多个可聚集全球地址）；</a:t>
            </a: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zh-CN" altLang="en-US" b="0" i="0" u="none" strike="noStrike" baseline="0" smtClean="0">
                <a:latin typeface="Times New Roman"/>
              </a:rPr>
              <a:t>回环（</a:t>
            </a:r>
            <a:r>
              <a:rPr lang="en-US" altLang="zh-CN" b="0" i="0" u="none" strike="noStrike" baseline="0" smtClean="0">
                <a:latin typeface="Times New Roman"/>
              </a:rPr>
              <a:t>loopback</a:t>
            </a:r>
            <a:r>
              <a:rPr lang="zh-CN" altLang="en-US" b="0" i="0" u="none" strike="noStrike" baseline="0" smtClean="0">
                <a:latin typeface="Times New Roman"/>
              </a:rPr>
              <a:t>）接口的回环地址（</a:t>
            </a:r>
            <a:r>
              <a:rPr lang="en-US" altLang="zh-CN" b="0" i="0" u="none" strike="noStrike" baseline="0" smtClean="0">
                <a:latin typeface="Times New Roman"/>
              </a:rPr>
              <a:t>::1</a:t>
            </a:r>
            <a:r>
              <a:rPr lang="zh-CN" altLang="en-US" b="0" i="0" u="none" strike="noStrike" baseline="0" smtClean="0">
                <a:latin typeface="Times New Roman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94127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15.4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的头部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15.4.1  IPv6</a:t>
            </a:r>
            <a:r>
              <a:rPr lang="zh-CN" altLang="en-US"/>
              <a:t>头部</a:t>
            </a:r>
            <a:r>
              <a:rPr lang="zh-CN" altLang="en-US" smtClean="0"/>
              <a:t>格式</a:t>
            </a:r>
            <a:endParaRPr lang="en-US" altLang="zh-CN" smtClean="0"/>
          </a:p>
          <a:p>
            <a:r>
              <a:rPr lang="en-US" altLang="zh-CN"/>
              <a:t>15.4.2  </a:t>
            </a:r>
            <a:r>
              <a:rPr lang="zh-CN" altLang="en-US"/>
              <a:t>与</a:t>
            </a:r>
            <a:r>
              <a:rPr lang="en-US" altLang="zh-CN"/>
              <a:t>IPv4</a:t>
            </a:r>
            <a:r>
              <a:rPr lang="zh-CN" altLang="en-US"/>
              <a:t>头部</a:t>
            </a:r>
            <a:r>
              <a:rPr lang="zh-CN" altLang="en-US"/>
              <a:t>的</a:t>
            </a:r>
            <a:r>
              <a:rPr lang="zh-CN" altLang="en-US" smtClean="0"/>
              <a:t>对比</a:t>
            </a:r>
            <a:endParaRPr lang="en-US" altLang="zh-CN" smtClean="0"/>
          </a:p>
          <a:p>
            <a:r>
              <a:rPr lang="en-US" altLang="zh-CN"/>
              <a:t>15.4.3  IPv6</a:t>
            </a:r>
            <a:r>
              <a:rPr lang="zh-CN" altLang="en-US"/>
              <a:t>的</a:t>
            </a:r>
            <a:r>
              <a:rPr lang="en-US" altLang="zh-CN"/>
              <a:t>TCP</a:t>
            </a:r>
            <a:r>
              <a:rPr lang="zh-CN" altLang="en-US" smtClean="0"/>
              <a:t>头部</a:t>
            </a:r>
            <a:endParaRPr lang="en-US" altLang="zh-CN" smtClean="0"/>
          </a:p>
          <a:p>
            <a:r>
              <a:rPr lang="en-US" altLang="zh-CN"/>
              <a:t>15.4.4  IPv6</a:t>
            </a:r>
            <a:r>
              <a:rPr lang="zh-CN" altLang="en-US"/>
              <a:t>的</a:t>
            </a:r>
            <a:r>
              <a:rPr lang="en-US" altLang="zh-CN"/>
              <a:t>UDP</a:t>
            </a:r>
            <a:r>
              <a:rPr lang="zh-CN" altLang="en-US" smtClean="0"/>
              <a:t>头部</a:t>
            </a:r>
            <a:endParaRPr lang="en-US" altLang="zh-CN" smtClean="0"/>
          </a:p>
          <a:p>
            <a:r>
              <a:rPr lang="en-US" altLang="zh-CN"/>
              <a:t>15.4.5  IPv6</a:t>
            </a:r>
            <a:r>
              <a:rPr lang="zh-CN" altLang="en-US"/>
              <a:t>的</a:t>
            </a:r>
            <a:r>
              <a:rPr lang="en-US" altLang="zh-CN"/>
              <a:t>ICMP</a:t>
            </a:r>
            <a:r>
              <a:rPr lang="zh-CN" altLang="en-US"/>
              <a:t>头部</a:t>
            </a:r>
          </a:p>
        </p:txBody>
      </p:sp>
    </p:spTree>
    <p:extLst>
      <p:ext uri="{BB962C8B-B14F-4D97-AF65-F5344CB8AC3E}">
        <p14:creationId xmlns:p14="http://schemas.microsoft.com/office/powerpoint/2010/main" val="26898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15.4.1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头部格式</a:t>
            </a:r>
          </a:p>
        </p:txBody>
      </p:sp>
      <p:pic>
        <p:nvPicPr>
          <p:cNvPr id="9218" name="Picture 2" descr="15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17476"/>
            <a:ext cx="697919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499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15.4.2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头部的对比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版本字段在两种协议中没有变化，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中为</a:t>
            </a:r>
            <a:r>
              <a:rPr lang="en-US" altLang="zh-CN" b="0" i="0" u="none" strike="noStrike" baseline="0" smtClean="0">
                <a:latin typeface="Times New Roman"/>
              </a:rPr>
              <a:t>4</a:t>
            </a:r>
            <a:r>
              <a:rPr lang="zh-CN" altLang="en-US" b="0" i="0" u="none" strike="noStrike" baseline="0" smtClean="0">
                <a:latin typeface="Times New Roman"/>
              </a:rPr>
              <a:t>，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中为</a:t>
            </a:r>
            <a:r>
              <a:rPr lang="en-US" altLang="zh-CN" b="0" i="0" u="none" strike="noStrike" baseline="0" smtClean="0">
                <a:latin typeface="Times New Roman"/>
              </a:rPr>
              <a:t>6</a:t>
            </a:r>
            <a:r>
              <a:rPr lang="zh-CN" altLang="en-US" b="0" i="0" u="none" strike="noStrike" baseline="0" smtClean="0">
                <a:latin typeface="Times New Roman"/>
              </a:rPr>
              <a:t>，表示两种不同的协议类型。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丢弃了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的首部长度、服务类型、标识、标志、片偏移和头部校验和字段。总长度、生存时间和协议类型字段在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中有了新名字，功能稍微进行了重新定义。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中的选项字段已从报头中消失，改为扩展功能。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加入了两个新字段：流量类别和流标记。</a:t>
            </a:r>
          </a:p>
        </p:txBody>
      </p:sp>
      <p:pic>
        <p:nvPicPr>
          <p:cNvPr id="10242" name="Picture 2" descr="15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931486"/>
            <a:ext cx="51276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162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15.4.3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TCP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头部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协议的</a:t>
            </a:r>
            <a:r>
              <a:rPr lang="en-US" altLang="zh-CN" b="0" i="0" u="none" strike="noStrike" baseline="0" smtClean="0">
                <a:latin typeface="Times New Roman"/>
              </a:rPr>
              <a:t>TCP</a:t>
            </a:r>
            <a:r>
              <a:rPr lang="zh-CN" altLang="en-US" b="0" i="0" u="none" strike="noStrike" baseline="0" smtClean="0">
                <a:latin typeface="Times New Roman"/>
              </a:rPr>
              <a:t>头部包含发送数据主机的源端口号、接收数据主机的目的端口号、发送数据的序列号、上一个报文的应答号、窗口大小、当前报文分片前的偏移量、校验和及紧急数据的偏移量指针等。</a:t>
            </a:r>
          </a:p>
        </p:txBody>
      </p:sp>
      <p:pic>
        <p:nvPicPr>
          <p:cNvPr id="11266" name="Picture 2" descr="15-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42" b="499"/>
          <a:stretch>
            <a:fillRect/>
          </a:stretch>
        </p:blipFill>
        <p:spPr bwMode="auto">
          <a:xfrm>
            <a:off x="918241" y="3592132"/>
            <a:ext cx="7470183" cy="216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84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15.4.4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UDP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头部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</a:t>
            </a:r>
            <a:r>
              <a:rPr lang="en-US" altLang="zh-CN" b="0" i="0" u="none" strike="noStrike" baseline="0" smtClean="0">
                <a:latin typeface="Times New Roman"/>
              </a:rPr>
              <a:t>UDP</a:t>
            </a:r>
            <a:r>
              <a:rPr lang="zh-CN" altLang="en-US" b="0" i="0" u="none" strike="noStrike" baseline="0" smtClean="0">
                <a:latin typeface="Times New Roman"/>
              </a:rPr>
              <a:t>头部与</a:t>
            </a:r>
            <a:r>
              <a:rPr lang="en-US" altLang="zh-CN" b="0" i="0" u="none" strike="noStrike" baseline="0" smtClean="0">
                <a:latin typeface="Times New Roman"/>
              </a:rPr>
              <a:t>TCP</a:t>
            </a:r>
            <a:r>
              <a:rPr lang="zh-CN" altLang="en-US" b="0" i="0" u="none" strike="noStrike" baseline="0" smtClean="0">
                <a:latin typeface="Times New Roman"/>
              </a:rPr>
              <a:t>相似，包含发送端的源端口号、接收端的目的端口号、</a:t>
            </a:r>
            <a:r>
              <a:rPr lang="en-US" altLang="zh-CN" b="0" i="0" u="none" strike="noStrike" baseline="0" smtClean="0">
                <a:latin typeface="Times New Roman"/>
              </a:rPr>
              <a:t>UDP</a:t>
            </a:r>
            <a:r>
              <a:rPr lang="zh-CN" altLang="en-US" b="0" i="0" u="none" strike="noStrike" baseline="0" smtClean="0">
                <a:latin typeface="Times New Roman"/>
              </a:rPr>
              <a:t>数据的长度和校验和。</a:t>
            </a:r>
          </a:p>
        </p:txBody>
      </p:sp>
      <p:pic>
        <p:nvPicPr>
          <p:cNvPr id="12290" name="Picture 2" descr="15-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47" b="-9601"/>
          <a:stretch>
            <a:fillRect/>
          </a:stretch>
        </p:blipFill>
        <p:spPr bwMode="auto">
          <a:xfrm>
            <a:off x="971600" y="3610201"/>
            <a:ext cx="723569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852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15.4.5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ICMP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头部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</a:t>
            </a:r>
            <a:r>
              <a:rPr lang="en-US" altLang="zh-CN" b="0" i="0" u="none" strike="noStrike" baseline="0" smtClean="0">
                <a:latin typeface="Times New Roman"/>
              </a:rPr>
              <a:t>ICMP</a:t>
            </a:r>
            <a:r>
              <a:rPr lang="zh-CN" altLang="en-US" b="0" i="0" u="none" strike="noStrike" baseline="0" smtClean="0">
                <a:latin typeface="Times New Roman"/>
              </a:rPr>
              <a:t>头部基本结构与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的相同，但是其含义发生了很大的变化。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</a:t>
            </a:r>
            <a:r>
              <a:rPr lang="en-US" altLang="zh-CN" b="0" i="0" u="none" strike="noStrike" baseline="0" smtClean="0">
                <a:latin typeface="Times New Roman"/>
              </a:rPr>
              <a:t>ICMP</a:t>
            </a:r>
            <a:r>
              <a:rPr lang="zh-CN" altLang="en-US" b="0" i="0" u="none" strike="noStrike" baseline="0" smtClean="0">
                <a:latin typeface="Times New Roman"/>
              </a:rPr>
              <a:t>叫做</a:t>
            </a:r>
            <a:r>
              <a:rPr lang="en-US" altLang="zh-CN" b="0" i="0" u="none" strike="noStrike" baseline="0" smtClean="0">
                <a:latin typeface="Times New Roman"/>
              </a:rPr>
              <a:t>ICMPv6</a:t>
            </a:r>
            <a:r>
              <a:rPr lang="zh-CN" altLang="en-US" b="0" i="0" u="none" strike="noStrike" baseline="0" smtClean="0">
                <a:latin typeface="Times New Roman"/>
              </a:rPr>
              <a:t>，主要包含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的控制信息。</a:t>
            </a:r>
          </a:p>
        </p:txBody>
      </p:sp>
      <p:pic>
        <p:nvPicPr>
          <p:cNvPr id="13314" name="Picture 2" descr="15-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731599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098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15.5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运行环境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15.5.1  </a:t>
            </a:r>
            <a:r>
              <a:rPr lang="zh-CN" altLang="en-US"/>
              <a:t>加载</a:t>
            </a:r>
            <a:r>
              <a:rPr lang="en-US" altLang="zh-CN"/>
              <a:t>IPv6</a:t>
            </a:r>
            <a:r>
              <a:rPr lang="zh-CN" altLang="en-US" smtClean="0"/>
              <a:t>模块</a:t>
            </a:r>
            <a:endParaRPr lang="en-US" altLang="zh-CN" smtClean="0"/>
          </a:p>
          <a:p>
            <a:r>
              <a:rPr lang="en-US" altLang="zh-CN"/>
              <a:t>15.5.2  </a:t>
            </a:r>
            <a:r>
              <a:rPr lang="zh-CN" altLang="en-US"/>
              <a:t>查看是否</a:t>
            </a:r>
            <a:r>
              <a:rPr lang="zh-CN" altLang="en-US"/>
              <a:t>支持</a:t>
            </a:r>
            <a:r>
              <a:rPr lang="en-US" altLang="zh-CN" smtClean="0"/>
              <a:t>IPv6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92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15.5.1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加载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模块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要在</a:t>
            </a:r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下运行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的程序，需要先查看本系统中是否已经加载了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的协议栈，使用</a:t>
            </a:r>
            <a:r>
              <a:rPr lang="en-US" altLang="zh-CN" b="0" i="0" u="none" strike="noStrike" baseline="0" smtClean="0">
                <a:latin typeface="Times New Roman"/>
              </a:rPr>
              <a:t>ifconfig</a:t>
            </a:r>
            <a:r>
              <a:rPr lang="zh-CN" altLang="en-US" b="0" i="0" u="none" strike="noStrike" baseline="0" smtClean="0">
                <a:latin typeface="Times New Roman"/>
              </a:rPr>
              <a:t>命令看一下网卡的设置状况。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$ ifconfig 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eth0      Link encap:</a:t>
            </a:r>
            <a:r>
              <a:rPr lang="zh-CN" altLang="en-US" b="0" i="0" u="none" strike="noStrike" baseline="0" smtClean="0">
                <a:latin typeface="Times New Roman"/>
              </a:rPr>
              <a:t>以太网  硬件地址 </a:t>
            </a:r>
            <a:r>
              <a:rPr lang="en-US" altLang="zh-CN" b="0" i="0" u="none" strike="noStrike" baseline="0" smtClean="0">
                <a:latin typeface="Times New Roman"/>
              </a:rPr>
              <a:t>00:0c:29:1f:00:35  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          </a:t>
            </a:r>
            <a:r>
              <a:rPr lang="en-US" altLang="zh-CN" b="0" i="0" u="none" strike="noStrike" baseline="0" smtClean="0">
                <a:latin typeface="Times New Roman"/>
              </a:rPr>
              <a:t>inet </a:t>
            </a:r>
            <a:r>
              <a:rPr lang="zh-CN" altLang="en-US" b="0" i="0" u="none" strike="noStrike" baseline="0" smtClean="0">
                <a:latin typeface="Times New Roman"/>
              </a:rPr>
              <a:t>地址</a:t>
            </a:r>
            <a:r>
              <a:rPr lang="en-US" altLang="zh-CN" b="0" i="0" u="none" strike="noStrike" baseline="0" smtClean="0">
                <a:latin typeface="Times New Roman"/>
              </a:rPr>
              <a:t>:192.168.83.188  </a:t>
            </a:r>
            <a:r>
              <a:rPr lang="zh-CN" altLang="en-US" b="0" i="0" u="none" strike="noStrike" baseline="0" smtClean="0">
                <a:latin typeface="Times New Roman"/>
              </a:rPr>
              <a:t>广播</a:t>
            </a:r>
            <a:r>
              <a:rPr lang="en-US" altLang="zh-CN" b="0" i="0" u="none" strike="noStrike" baseline="0" smtClean="0">
                <a:latin typeface="Times New Roman"/>
              </a:rPr>
              <a:t>:192.168.83.255  </a:t>
            </a:r>
            <a:r>
              <a:rPr lang="zh-CN" altLang="en-US" b="0" i="0" u="none" strike="noStrike" baseline="0" smtClean="0">
                <a:latin typeface="Times New Roman"/>
              </a:rPr>
              <a:t>掩码</a:t>
            </a:r>
            <a:r>
              <a:rPr lang="en-US" altLang="zh-CN" b="0" i="0" u="none" strike="noStrike" baseline="0" smtClean="0">
                <a:latin typeface="Times New Roman"/>
              </a:rPr>
              <a:t>:255.255.255.0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          </a:t>
            </a:r>
            <a:r>
              <a:rPr lang="en-US" altLang="zh-CN" b="0" i="0" u="none" strike="noStrike" baseline="0" smtClean="0">
                <a:latin typeface="Times New Roman"/>
              </a:rPr>
              <a:t>inet6 </a:t>
            </a:r>
            <a:r>
              <a:rPr lang="zh-CN" altLang="en-US" b="0" i="0" u="none" strike="noStrike" baseline="0" smtClean="0">
                <a:latin typeface="Times New Roman"/>
              </a:rPr>
              <a:t>地址</a:t>
            </a:r>
            <a:r>
              <a:rPr lang="en-US" altLang="zh-CN" b="0" i="0" u="none" strike="noStrike" baseline="0" smtClean="0">
                <a:latin typeface="Times New Roman"/>
              </a:rPr>
              <a:t>: fe80::20c:29ff:fe1f:35/64 Scope:Link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          </a:t>
            </a:r>
            <a:r>
              <a:rPr lang="en-US" altLang="zh-CN" b="0" i="0" u="none" strike="noStrike" baseline="0" smtClean="0">
                <a:latin typeface="Times New Roman"/>
              </a:rPr>
              <a:t>UP BROADCAST RUNNING MULTICAST  MTU:1500  </a:t>
            </a:r>
            <a:r>
              <a:rPr lang="zh-CN" altLang="en-US" b="0" i="0" u="none" strike="noStrike" baseline="0" smtClean="0">
                <a:latin typeface="Times New Roman"/>
              </a:rPr>
              <a:t>跃点数</a:t>
            </a:r>
            <a:r>
              <a:rPr lang="en-US" altLang="zh-CN" b="0" i="0" u="none" strike="noStrike" baseline="0" smtClean="0">
                <a:latin typeface="Times New Roman"/>
              </a:rPr>
              <a:t>:1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.....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lo        Link encap:</a:t>
            </a:r>
            <a:r>
              <a:rPr lang="zh-CN" altLang="en-US" b="0" i="0" u="none" strike="noStrike" baseline="0" smtClean="0">
                <a:latin typeface="Times New Roman"/>
              </a:rPr>
              <a:t>本地环回  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          </a:t>
            </a:r>
            <a:r>
              <a:rPr lang="en-US" altLang="zh-CN" b="0" i="0" u="none" strike="noStrike" baseline="0" smtClean="0">
                <a:latin typeface="Times New Roman"/>
              </a:rPr>
              <a:t>inet </a:t>
            </a:r>
            <a:r>
              <a:rPr lang="zh-CN" altLang="en-US" b="0" i="0" u="none" strike="noStrike" baseline="0" smtClean="0">
                <a:latin typeface="Times New Roman"/>
              </a:rPr>
              <a:t>地址</a:t>
            </a:r>
            <a:r>
              <a:rPr lang="en-US" altLang="zh-CN" b="0" i="0" u="none" strike="noStrike" baseline="0" smtClean="0">
                <a:latin typeface="Times New Roman"/>
              </a:rPr>
              <a:t>:127.0.0.1  </a:t>
            </a:r>
            <a:r>
              <a:rPr lang="zh-CN" altLang="en-US" b="0" i="0" u="none" strike="noStrike" baseline="0" smtClean="0">
                <a:latin typeface="Times New Roman"/>
              </a:rPr>
              <a:t>掩码</a:t>
            </a:r>
            <a:r>
              <a:rPr lang="en-US" altLang="zh-CN" b="0" i="0" u="none" strike="noStrike" baseline="0" smtClean="0">
                <a:latin typeface="Times New Roman"/>
              </a:rPr>
              <a:t>:255.0.0.0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          </a:t>
            </a:r>
            <a:r>
              <a:rPr lang="en-US" altLang="zh-CN" b="0" i="0" u="none" strike="noStrike" baseline="0" smtClean="0">
                <a:latin typeface="Times New Roman"/>
              </a:rPr>
              <a:t>inet6 </a:t>
            </a:r>
            <a:r>
              <a:rPr lang="zh-CN" altLang="en-US" b="0" i="0" u="none" strike="noStrike" baseline="0" smtClean="0">
                <a:latin typeface="Times New Roman"/>
              </a:rPr>
              <a:t>地址</a:t>
            </a:r>
            <a:r>
              <a:rPr lang="en-US" altLang="zh-CN" b="0" i="0" u="none" strike="noStrike" baseline="0" smtClean="0">
                <a:latin typeface="Times New Roman"/>
              </a:rPr>
              <a:t>: ::1/128 Scope:Host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....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4815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15.5.2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查看是否支持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IPv6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．使用命令</a:t>
            </a:r>
            <a:r>
              <a:rPr lang="en-US" altLang="zh-CN"/>
              <a:t>ping</a:t>
            </a:r>
            <a:r>
              <a:rPr lang="zh-CN" altLang="en-US"/>
              <a:t>来检测网卡的</a:t>
            </a:r>
            <a:r>
              <a:rPr lang="en-US" altLang="zh-CN"/>
              <a:t>IPv6</a:t>
            </a:r>
            <a:r>
              <a:rPr lang="zh-CN" altLang="en-US" smtClean="0"/>
              <a:t>地址</a:t>
            </a:r>
            <a:endParaRPr lang="en-US" altLang="zh-CN" smtClean="0"/>
          </a:p>
          <a:p>
            <a:r>
              <a:rPr lang="en-US" altLang="zh-CN"/>
              <a:t>2</a:t>
            </a:r>
            <a:r>
              <a:rPr lang="zh-CN" altLang="en-US"/>
              <a:t>．使用</a:t>
            </a:r>
            <a:r>
              <a:rPr lang="en-US" altLang="zh-CN"/>
              <a:t>ip</a:t>
            </a:r>
            <a:r>
              <a:rPr lang="zh-CN" altLang="en-US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98672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的地址空间危机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的地址以</a:t>
            </a:r>
            <a:r>
              <a:rPr lang="en-US" altLang="zh-CN" b="0" i="0" u="none" strike="noStrike" baseline="0" smtClean="0">
                <a:latin typeface="Times New Roman"/>
              </a:rPr>
              <a:t>32</a:t>
            </a:r>
            <a:r>
              <a:rPr lang="zh-CN" altLang="en-US" b="0" i="0" u="none" strike="noStrike" baseline="0" smtClean="0">
                <a:latin typeface="Times New Roman"/>
              </a:rPr>
              <a:t>位数值表示，最多可达</a:t>
            </a:r>
            <a:r>
              <a:rPr lang="en-US" altLang="zh-CN" b="0" i="0" u="none" strike="noStrike" baseline="0" smtClean="0">
                <a:latin typeface="Times New Roman"/>
              </a:rPr>
              <a:t>40</a:t>
            </a:r>
            <a:r>
              <a:rPr lang="zh-CN" altLang="en-US" b="0" i="0" u="none" strike="noStrike" baseline="0" smtClean="0">
                <a:latin typeface="Times New Roman"/>
              </a:rPr>
              <a:t>多亿个地址，如果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地址是以递增的方式分配，即第一个主机为</a:t>
            </a:r>
            <a:r>
              <a:rPr lang="en-US" altLang="zh-CN" b="0" i="0" u="none" strike="noStrike" baseline="0" smtClean="0">
                <a:latin typeface="Times New Roman"/>
              </a:rPr>
              <a:t>1</a:t>
            </a:r>
            <a:r>
              <a:rPr lang="zh-CN" altLang="en-US" b="0" i="0" u="none" strike="noStrike" baseline="0" smtClean="0">
                <a:latin typeface="Times New Roman"/>
              </a:rPr>
              <a:t>，第二个主机的地址为</a:t>
            </a:r>
            <a:r>
              <a:rPr lang="en-US" altLang="zh-CN" b="0" i="0" u="none" strike="noStrike" baseline="0" smtClean="0">
                <a:latin typeface="Times New Roman"/>
              </a:rPr>
              <a:t>2</a:t>
            </a:r>
            <a:r>
              <a:rPr lang="zh-CN" altLang="en-US" b="0" i="0" u="none" strike="noStrike" baseline="0" smtClean="0">
                <a:latin typeface="Times New Roman"/>
              </a:rPr>
              <a:t>的方式来分配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地址才能达到预定的</a:t>
            </a:r>
            <a:r>
              <a:rPr lang="en-US" altLang="zh-CN" b="0" i="0" u="none" strike="noStrike" baseline="0" smtClean="0">
                <a:latin typeface="Times New Roman"/>
              </a:rPr>
              <a:t>40</a:t>
            </a:r>
            <a:r>
              <a:rPr lang="zh-CN" altLang="en-US" b="0" i="0" u="none" strike="noStrike" baseline="0" smtClean="0">
                <a:latin typeface="Times New Roman"/>
              </a:rPr>
              <a:t>亿个数据。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目前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地址的分配策略是按照树状进行划分的，即把地址分配给机构，然后由机构对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地址进行再次分配，这造成了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地址的分配不足，总有部分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地址作为预留或者其他的用途没有分配给主机。</a:t>
            </a:r>
          </a:p>
        </p:txBody>
      </p:sp>
    </p:spTree>
    <p:extLst>
      <p:ext uri="{BB962C8B-B14F-4D97-AF65-F5344CB8AC3E}">
        <p14:creationId xmlns:p14="http://schemas.microsoft.com/office/powerpoint/2010/main" val="984169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．使用命令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ping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来检测网卡的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地址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地址类型的网络</a:t>
            </a:r>
            <a:r>
              <a:rPr lang="en-US" altLang="zh-CN" b="0" i="0" u="none" strike="noStrike" baseline="0" smtClean="0">
                <a:latin typeface="Times New Roman"/>
              </a:rPr>
              <a:t>ping</a:t>
            </a:r>
            <a:r>
              <a:rPr lang="zh-CN" altLang="en-US" b="0" i="0" u="none" strike="noStrike" baseline="0" smtClean="0">
                <a:latin typeface="Times New Roman"/>
              </a:rPr>
              <a:t>的使用不需要指定网络接口，系统会自动选择。在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中，使用命令</a:t>
            </a:r>
            <a:r>
              <a:rPr lang="en-US" altLang="zh-CN" b="0" i="0" u="none" strike="noStrike" baseline="0" smtClean="0">
                <a:latin typeface="Times New Roman"/>
              </a:rPr>
              <a:t>ping6</a:t>
            </a:r>
            <a:r>
              <a:rPr lang="zh-CN" altLang="en-US" b="0" i="0" u="none" strike="noStrike" baseline="0" smtClean="0">
                <a:latin typeface="Times New Roman"/>
              </a:rPr>
              <a:t>时必须指定一个网卡接口，否则系统将不知道将数据包发送到那个网络设备，</a:t>
            </a:r>
            <a:r>
              <a:rPr lang="en-US" altLang="zh-CN" b="0" i="0" u="none" strike="noStrike" baseline="0" smtClean="0">
                <a:latin typeface="Times New Roman"/>
              </a:rPr>
              <a:t>I</a:t>
            </a:r>
            <a:r>
              <a:rPr lang="zh-CN" altLang="en-US" b="0" i="0" u="none" strike="noStrike" baseline="0" smtClean="0">
                <a:latin typeface="Times New Roman"/>
              </a:rPr>
              <a:t>表示</a:t>
            </a:r>
            <a:r>
              <a:rPr lang="en-US" altLang="zh-CN" b="0" i="0" u="none" strike="noStrike" baseline="0" smtClean="0">
                <a:latin typeface="Times New Roman"/>
              </a:rPr>
              <a:t>Interface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eth0</a:t>
            </a:r>
            <a:r>
              <a:rPr lang="zh-CN" altLang="en-US" b="0" i="0" u="none" strike="noStrike" baseline="0" smtClean="0">
                <a:latin typeface="Times New Roman"/>
              </a:rPr>
              <a:t>是第一个网卡、</a:t>
            </a:r>
            <a:r>
              <a:rPr lang="en-US" altLang="zh-CN" b="0" i="0" u="none" strike="noStrike" baseline="0" smtClean="0">
                <a:latin typeface="Times New Roman"/>
              </a:rPr>
              <a:t>c</a:t>
            </a:r>
            <a:r>
              <a:rPr lang="zh-CN" altLang="en-US" b="0" i="0" u="none" strike="noStrike" baseline="0" smtClean="0">
                <a:latin typeface="Times New Roman"/>
              </a:rPr>
              <a:t>表示回路，</a:t>
            </a:r>
            <a:r>
              <a:rPr lang="en-US" altLang="zh-CN" b="0" i="0" u="none" strike="noStrike" baseline="0" smtClean="0">
                <a:latin typeface="Times New Roman"/>
              </a:rPr>
              <a:t>3</a:t>
            </a:r>
            <a:r>
              <a:rPr lang="zh-CN" altLang="en-US" b="0" i="0" u="none" strike="noStrike" baseline="0" smtClean="0">
                <a:latin typeface="Times New Roman"/>
              </a:rPr>
              <a:t>表示</a:t>
            </a:r>
            <a:r>
              <a:rPr lang="en-US" altLang="zh-CN" b="0" i="0" u="none" strike="noStrike" baseline="0" smtClean="0">
                <a:latin typeface="Times New Roman"/>
              </a:rPr>
              <a:t>ping6</a:t>
            </a:r>
            <a:r>
              <a:rPr lang="zh-CN" altLang="en-US" b="0" i="0" u="none" strike="noStrike" baseline="0" smtClean="0">
                <a:latin typeface="Times New Roman"/>
              </a:rPr>
              <a:t>操作三次。</a:t>
            </a:r>
          </a:p>
        </p:txBody>
      </p:sp>
    </p:spTree>
    <p:extLst>
      <p:ext uri="{BB962C8B-B14F-4D97-AF65-F5344CB8AC3E}">
        <p14:creationId xmlns:p14="http://schemas.microsoft.com/office/powerpoint/2010/main" val="3953967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．使用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命令是</a:t>
            </a:r>
            <a:r>
              <a:rPr lang="en-US" altLang="zh-CN" b="0" i="0" u="none" strike="noStrike" baseline="0" smtClean="0">
                <a:latin typeface="Times New Roman"/>
              </a:rPr>
              <a:t>iproute2</a:t>
            </a:r>
            <a:r>
              <a:rPr lang="zh-CN" altLang="en-US" b="0" i="0" u="none" strike="noStrike" baseline="0" smtClean="0">
                <a:latin typeface="Times New Roman"/>
              </a:rPr>
              <a:t>软件包里一个强大的网络配置工具，它将一些传统的命令功能包含在内。如</a:t>
            </a:r>
            <a:r>
              <a:rPr lang="en-US" altLang="zh-CN" b="0" i="0" u="none" strike="noStrike" baseline="0" smtClean="0">
                <a:latin typeface="Times New Roman"/>
              </a:rPr>
              <a:t>ifconfig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route</a:t>
            </a:r>
            <a:r>
              <a:rPr lang="zh-CN" altLang="en-US" b="0" i="0" u="none" strike="noStrike" baseline="0" smtClean="0">
                <a:latin typeface="Times New Roman"/>
              </a:rPr>
              <a:t>等。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（</a:t>
            </a:r>
            <a:r>
              <a:rPr lang="en-US" altLang="zh-CN" b="0" i="0" u="none" strike="noStrike" baseline="0" smtClean="0">
                <a:latin typeface="Times New Roman"/>
              </a:rPr>
              <a:t>1</a:t>
            </a:r>
            <a:r>
              <a:rPr lang="zh-CN" altLang="en-US" b="0" i="0" u="none" strike="noStrike" baseline="0" smtClean="0">
                <a:latin typeface="Times New Roman"/>
              </a:rPr>
              <a:t>）使用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命令查看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的路由表。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（</a:t>
            </a:r>
            <a:r>
              <a:rPr lang="en-US" altLang="zh-CN" b="0" i="0" u="none" strike="noStrike" baseline="0" smtClean="0">
                <a:latin typeface="Times New Roman"/>
              </a:rPr>
              <a:t>2</a:t>
            </a:r>
            <a:r>
              <a:rPr lang="zh-CN" altLang="en-US" b="0" i="0" u="none" strike="noStrike" baseline="0" smtClean="0">
                <a:latin typeface="Times New Roman"/>
              </a:rPr>
              <a:t>）使用“</a:t>
            </a:r>
            <a:r>
              <a:rPr lang="en-US" altLang="zh-CN" b="0" i="0" u="none" strike="noStrike" baseline="0" smtClean="0">
                <a:latin typeface="Times New Roman"/>
              </a:rPr>
              <a:t>route</a:t>
            </a:r>
            <a:r>
              <a:rPr lang="zh-CN" altLang="en-US" b="0" i="0" u="none" strike="noStrike" baseline="0" smtClean="0">
                <a:latin typeface="Times New Roman"/>
              </a:rPr>
              <a:t>”命令添加一个路由表。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（</a:t>
            </a:r>
            <a:r>
              <a:rPr lang="en-US" altLang="zh-CN" b="0" i="0" u="none" strike="noStrike" baseline="0" smtClean="0">
                <a:latin typeface="Times New Roman"/>
              </a:rPr>
              <a:t>3</a:t>
            </a:r>
            <a:r>
              <a:rPr lang="zh-CN" altLang="en-US" b="0" i="0" u="none" strike="noStrike" baseline="0" smtClean="0">
                <a:latin typeface="Times New Roman"/>
              </a:rPr>
              <a:t>）用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命令设定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的多点传播。</a:t>
            </a:r>
          </a:p>
        </p:txBody>
      </p:sp>
    </p:spTree>
    <p:extLst>
      <p:ext uri="{BB962C8B-B14F-4D97-AF65-F5344CB8AC3E}">
        <p14:creationId xmlns:p14="http://schemas.microsoft.com/office/powerpoint/2010/main" val="2131771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15.6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的结构定义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15.6.1  IPv6</a:t>
            </a:r>
            <a:r>
              <a:rPr lang="zh-CN" altLang="en-US"/>
              <a:t>的地址族和</a:t>
            </a:r>
            <a:r>
              <a:rPr lang="zh-CN" altLang="en-US"/>
              <a:t>协议</a:t>
            </a:r>
            <a:r>
              <a:rPr lang="zh-CN" altLang="en-US" smtClean="0"/>
              <a:t>族</a:t>
            </a:r>
            <a:endParaRPr lang="en-US" altLang="zh-CN" smtClean="0"/>
          </a:p>
          <a:p>
            <a:r>
              <a:rPr lang="en-US" altLang="zh-CN"/>
              <a:t>15.6.2  </a:t>
            </a:r>
            <a:r>
              <a:rPr lang="zh-CN" altLang="en-US"/>
              <a:t>套接字</a:t>
            </a:r>
            <a:r>
              <a:rPr lang="zh-CN" altLang="en-US"/>
              <a:t>地址</a:t>
            </a:r>
            <a:r>
              <a:rPr lang="zh-CN" altLang="en-US" smtClean="0"/>
              <a:t>结构</a:t>
            </a:r>
            <a:endParaRPr lang="en-US" altLang="zh-CN" smtClean="0"/>
          </a:p>
          <a:p>
            <a:r>
              <a:rPr lang="en-US" altLang="zh-CN"/>
              <a:t>15.6.3  </a:t>
            </a:r>
            <a:r>
              <a:rPr lang="zh-CN" altLang="en-US"/>
              <a:t>地址</a:t>
            </a:r>
            <a:r>
              <a:rPr lang="zh-CN" altLang="en-US"/>
              <a:t>兼容</a:t>
            </a:r>
            <a:r>
              <a:rPr lang="zh-CN" altLang="en-US" smtClean="0"/>
              <a:t>考虑</a:t>
            </a:r>
            <a:endParaRPr lang="en-US" altLang="zh-CN" smtClean="0"/>
          </a:p>
          <a:p>
            <a:r>
              <a:rPr lang="en-US" altLang="zh-CN"/>
              <a:t>15.6.4  IPv6</a:t>
            </a:r>
            <a:r>
              <a:rPr lang="zh-CN" altLang="en-US"/>
              <a:t>通用地址</a:t>
            </a:r>
          </a:p>
        </p:txBody>
      </p:sp>
    </p:spTree>
    <p:extLst>
      <p:ext uri="{BB962C8B-B14F-4D97-AF65-F5344CB8AC3E}">
        <p14:creationId xmlns:p14="http://schemas.microsoft.com/office/powerpoint/2010/main" val="1148667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15.6.1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 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的地址族和协议族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新定义了一个地址族和协议族常量来表示其地址族和协议族，常量在文件</a:t>
            </a:r>
            <a:r>
              <a:rPr lang="en-US" altLang="zh-CN" b="0" i="0" u="none" strike="noStrike" baseline="0" smtClean="0">
                <a:latin typeface="Times New Roman"/>
              </a:rPr>
              <a:t>&lt;sys/socket.h&gt;</a:t>
            </a:r>
            <a:r>
              <a:rPr lang="zh-CN" altLang="en-US" b="0" i="0" u="none" strike="noStrike" baseline="0" smtClean="0">
                <a:latin typeface="Times New Roman"/>
              </a:rPr>
              <a:t>中定义。地址族为常量</a:t>
            </a:r>
            <a:r>
              <a:rPr lang="en-US" altLang="zh-CN" b="0" i="0" u="none" strike="noStrike" baseline="0" smtClean="0">
                <a:latin typeface="Times New Roman"/>
              </a:rPr>
              <a:t>AF_INET6</a:t>
            </a:r>
            <a:r>
              <a:rPr lang="zh-CN" altLang="en-US" b="0" i="0" u="none" strike="noStrike" baseline="0" smtClean="0">
                <a:latin typeface="Times New Roman"/>
              </a:rPr>
              <a:t>，用来表示与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的不同。同时定义了</a:t>
            </a:r>
            <a:r>
              <a:rPr lang="en-US" altLang="zh-CN" b="0" i="0" u="none" strike="noStrike" baseline="0" smtClean="0">
                <a:latin typeface="Times New Roman"/>
              </a:rPr>
              <a:t>PF_INET6</a:t>
            </a:r>
            <a:r>
              <a:rPr lang="zh-CN" altLang="en-US" b="0" i="0" u="none" strike="noStrike" baseline="0" smtClean="0">
                <a:latin typeface="Times New Roman"/>
              </a:rPr>
              <a:t>表示协议族，这个变量也在</a:t>
            </a:r>
            <a:r>
              <a:rPr lang="en-US" altLang="zh-CN" b="0" i="0" u="none" strike="noStrike" baseline="0" smtClean="0">
                <a:latin typeface="Times New Roman"/>
              </a:rPr>
              <a:t>&lt;sys/socket.h&gt;</a:t>
            </a:r>
            <a:r>
              <a:rPr lang="zh-CN" altLang="en-US" b="0" i="0" u="none" strike="noStrike" baseline="0" smtClean="0">
                <a:latin typeface="Times New Roman"/>
              </a:rPr>
              <a:t>中定义，这两个常量的值是相同的，因为有：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#define PF_INET6 AF_INET6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8803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15.6.2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套接字地址结构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的地址为</a:t>
            </a:r>
            <a:r>
              <a:rPr lang="en-US" altLang="zh-CN" b="0" i="0" u="none" strike="noStrike" baseline="0" smtClean="0">
                <a:latin typeface="Times New Roman"/>
              </a:rPr>
              <a:t>128</a:t>
            </a:r>
            <a:r>
              <a:rPr lang="zh-CN" altLang="en-US" b="0" i="0" u="none" strike="noStrike" baseline="0" smtClean="0">
                <a:latin typeface="Times New Roman"/>
              </a:rPr>
              <a:t>位，与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的</a:t>
            </a:r>
            <a:r>
              <a:rPr lang="en-US" altLang="zh-CN" b="0" i="0" u="none" strike="noStrike" baseline="0" smtClean="0">
                <a:latin typeface="Times New Roman"/>
              </a:rPr>
              <a:t>32</a:t>
            </a:r>
            <a:r>
              <a:rPr lang="zh-CN" altLang="en-US" b="0" i="0" u="none" strike="noStrike" baseline="0" smtClean="0">
                <a:latin typeface="Times New Roman"/>
              </a:rPr>
              <a:t>位地址显著不同，所以定义了一个新的结构表示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的地址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  <a:endParaRPr lang="en-US" altLang="zh-CN" b="0" i="0" u="none" strike="noStrike" baseline="0" smtClean="0">
              <a:latin typeface="Times New Roman"/>
            </a:endParaRPr>
          </a:p>
          <a:p>
            <a:pPr lvl="0"/>
            <a:r>
              <a:rPr lang="en-US" altLang="zh-CN">
                <a:latin typeface="Times New Roman"/>
              </a:rPr>
              <a:t>1</a:t>
            </a:r>
            <a:r>
              <a:rPr lang="zh-CN" altLang="en-US">
                <a:latin typeface="Times New Roman"/>
              </a:rPr>
              <a:t>．新的</a:t>
            </a:r>
            <a:r>
              <a:rPr lang="en-US" altLang="zh-CN">
                <a:latin typeface="Times New Roman"/>
              </a:rPr>
              <a:t>IPv6</a:t>
            </a:r>
            <a:r>
              <a:rPr lang="zh-CN" altLang="en-US">
                <a:latin typeface="Times New Roman"/>
              </a:rPr>
              <a:t>地址</a:t>
            </a:r>
            <a:r>
              <a:rPr lang="zh-CN" altLang="en-US">
                <a:latin typeface="Times New Roman"/>
              </a:rPr>
              <a:t>结构</a:t>
            </a:r>
            <a:r>
              <a:rPr lang="en-US" altLang="zh-CN" smtClean="0">
                <a:latin typeface="Times New Roman"/>
              </a:rPr>
              <a:t>in6_addr</a:t>
            </a:r>
          </a:p>
          <a:p>
            <a:pPr lvl="0"/>
            <a:r>
              <a:rPr lang="en-US" altLang="zh-CN">
                <a:latin typeface="Times New Roman"/>
              </a:rPr>
              <a:t>2</a:t>
            </a:r>
            <a:r>
              <a:rPr lang="zh-CN" altLang="en-US">
                <a:latin typeface="Times New Roman"/>
              </a:rPr>
              <a:t>．新的</a:t>
            </a:r>
            <a:r>
              <a:rPr lang="en-US" altLang="zh-CN">
                <a:latin typeface="Times New Roman"/>
              </a:rPr>
              <a:t>IPv6</a:t>
            </a:r>
            <a:r>
              <a:rPr lang="zh-CN" altLang="en-US">
                <a:latin typeface="Times New Roman"/>
              </a:rPr>
              <a:t>套接字地址</a:t>
            </a:r>
            <a:r>
              <a:rPr lang="zh-CN" altLang="en-US">
                <a:latin typeface="Times New Roman"/>
              </a:rPr>
              <a:t>结构</a:t>
            </a:r>
            <a:r>
              <a:rPr lang="en-US" altLang="zh-CN" smtClean="0">
                <a:latin typeface="Times New Roman"/>
              </a:rPr>
              <a:t>sockaddr_in6</a:t>
            </a:r>
          </a:p>
          <a:p>
            <a:pPr lvl="0"/>
            <a:r>
              <a:rPr lang="en-US" altLang="zh-CN">
                <a:latin typeface="Times New Roman"/>
              </a:rPr>
              <a:t>3</a:t>
            </a:r>
            <a:r>
              <a:rPr lang="zh-CN" altLang="en-US">
                <a:latin typeface="Times New Roman"/>
              </a:rPr>
              <a:t>．</a:t>
            </a:r>
            <a:r>
              <a:rPr lang="en-US" altLang="zh-CN">
                <a:latin typeface="Times New Roman"/>
              </a:rPr>
              <a:t>IPv4</a:t>
            </a:r>
            <a:r>
              <a:rPr lang="zh-CN" altLang="en-US">
                <a:latin typeface="Times New Roman"/>
              </a:rPr>
              <a:t>地址结构和</a:t>
            </a:r>
            <a:r>
              <a:rPr lang="en-US" altLang="zh-CN">
                <a:latin typeface="Times New Roman"/>
              </a:rPr>
              <a:t>IPv6</a:t>
            </a:r>
            <a:r>
              <a:rPr lang="zh-CN" altLang="en-US">
                <a:latin typeface="Times New Roman"/>
              </a:rPr>
              <a:t>地址结构</a:t>
            </a:r>
            <a:r>
              <a:rPr lang="zh-CN" altLang="en-US">
                <a:latin typeface="Times New Roman"/>
              </a:rPr>
              <a:t>的</a:t>
            </a:r>
            <a:r>
              <a:rPr lang="zh-CN" altLang="en-US" smtClean="0">
                <a:latin typeface="Times New Roman"/>
              </a:rPr>
              <a:t>对比</a:t>
            </a:r>
            <a:endParaRPr lang="en-US" altLang="zh-CN" smtClean="0">
              <a:latin typeface="Times New Roman"/>
            </a:endParaRPr>
          </a:p>
          <a:p>
            <a:pPr lv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5420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．新的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地址结构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in6_addr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新的结构为</a:t>
            </a:r>
            <a:r>
              <a:rPr lang="en-US" altLang="zh-CN" b="0" i="0" u="none" strike="noStrike" baseline="0" smtClean="0">
                <a:latin typeface="Times New Roman"/>
              </a:rPr>
              <a:t>struct in6_addr</a:t>
            </a:r>
            <a:r>
              <a:rPr lang="zh-CN" altLang="en-US" b="0" i="0" u="none" strike="noStrike" baseline="0" smtClean="0">
                <a:latin typeface="Times New Roman"/>
              </a:rPr>
              <a:t>，定义如下：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struct in6_addr{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       Uint8_t </a:t>
            </a:r>
            <a:r>
              <a:rPr lang="en-US" altLang="zh-CN" b="0" i="0" u="none" strike="noStrike" baseline="0" smtClean="0">
                <a:latin typeface="Times New Roman"/>
              </a:rPr>
              <a:t>s6_addr[16</a:t>
            </a:r>
            <a:r>
              <a:rPr lang="en-US" altLang="zh-CN" b="0" i="0" u="none" strike="noStrike" baseline="0" smtClean="0">
                <a:latin typeface="Times New Roman"/>
              </a:rPr>
              <a:t>];</a:t>
            </a:r>
            <a:r>
              <a:rPr lang="en-US" altLang="zh-CN">
                <a:latin typeface="Times New Roman"/>
              </a:rPr>
              <a:t>	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zh-CN" altLang="en-US" b="0" i="0" u="none" strike="noStrike" baseline="0" smtClean="0">
                <a:latin typeface="Times New Roman"/>
              </a:rPr>
              <a:t> 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地址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};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989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．新的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套接字地址结构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sockaddr_in6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与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的地址结构</a:t>
            </a:r>
            <a:r>
              <a:rPr lang="en-US" altLang="zh-CN" b="0" i="0" u="none" strike="noStrike" baseline="0" smtClean="0">
                <a:latin typeface="Times New Roman"/>
              </a:rPr>
              <a:t>struct sockaddr_in</a:t>
            </a:r>
            <a:r>
              <a:rPr lang="zh-CN" altLang="en-US" b="0" i="0" u="none" strike="noStrike" baseline="0" smtClean="0">
                <a:latin typeface="Times New Roman"/>
              </a:rPr>
              <a:t>相对应，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定义了一个新的地址结构表示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的套接字地址，结构定义的文件</a:t>
            </a:r>
            <a:r>
              <a:rPr lang="en-US" altLang="zh-CN" b="0" i="0" u="none" strike="noStrike" baseline="0" smtClean="0">
                <a:latin typeface="Times New Roman"/>
              </a:rPr>
              <a:t>&lt;netinet/in.h&gt;</a:t>
            </a:r>
            <a:r>
              <a:rPr lang="zh-CN" altLang="en-US" b="0" i="0" u="none" strike="noStrike" baseline="0" smtClean="0">
                <a:latin typeface="Times New Roman"/>
              </a:rPr>
              <a:t>中，原型如下：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struct sockaddr_in6 {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      sa_family_t  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0" i="0" u="none" strike="noStrike" baseline="0" smtClean="0">
                <a:latin typeface="Times New Roman"/>
              </a:rPr>
              <a:t>sin6_family;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zh-CN" altLang="en-US" b="0" i="0" u="none" strike="noStrike" baseline="0" smtClean="0">
                <a:latin typeface="Times New Roman"/>
              </a:rPr>
              <a:t>     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AF_INET6</a:t>
            </a:r>
            <a:r>
              <a:rPr lang="zh-CN" altLang="en-US" b="0" i="0" u="none" strike="noStrike" baseline="0" smtClean="0">
                <a:latin typeface="Times New Roman"/>
              </a:rPr>
              <a:t>协议族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      in_port_t     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0" i="0" u="none" strike="noStrike" baseline="0" smtClean="0">
                <a:latin typeface="Times New Roman"/>
              </a:rPr>
              <a:t>sin6_port;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zh-CN" altLang="en-US" b="0" i="0" u="none" strike="noStrike" baseline="0" smtClean="0">
                <a:latin typeface="Times New Roman"/>
              </a:rPr>
              <a:t>     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zh-CN" altLang="en-US" b="0" i="0" u="none" strike="noStrike" baseline="0" smtClean="0">
                <a:latin typeface="Times New Roman"/>
              </a:rPr>
              <a:t>端口地址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      uint32_t      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0" i="0" u="none" strike="noStrike" baseline="0" smtClean="0">
                <a:latin typeface="Times New Roman"/>
              </a:rPr>
              <a:t>sin6_flowinfo</a:t>
            </a:r>
            <a:r>
              <a:rPr lang="en-US" altLang="zh-CN" b="0" i="0" u="none" strike="noStrike" baseline="0" smtClean="0">
                <a:latin typeface="Times New Roman"/>
              </a:rPr>
              <a:t>;   /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传输类信息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      struct in6_addr</a:t>
            </a:r>
            <a:r>
              <a:rPr lang="zh-CN" altLang="en-US">
                <a:latin typeface="Times New Roman"/>
              </a:rPr>
              <a:t> </a:t>
            </a:r>
            <a:r>
              <a:rPr lang="zh-CN" altLang="en-US" smtClean="0">
                <a:latin typeface="Times New Roman"/>
              </a:rPr>
              <a:t>   </a:t>
            </a:r>
            <a:r>
              <a:rPr lang="en-US" altLang="zh-CN" b="0" i="0" u="none" strike="noStrike" baseline="0" smtClean="0">
                <a:latin typeface="Times New Roman"/>
              </a:rPr>
              <a:t>sin6_addr;</a:t>
            </a:r>
            <a:r>
              <a:rPr lang="zh-CN" altLang="en-US">
                <a:latin typeface="Times New Roman"/>
              </a:rPr>
              <a:t> </a:t>
            </a:r>
            <a:r>
              <a:rPr lang="zh-CN" altLang="en-US" smtClean="0">
                <a:latin typeface="Times New Roman"/>
              </a:rPr>
              <a:t>  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地址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      uint32_t      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0" i="0" u="none" strike="noStrike" baseline="0" smtClean="0">
                <a:latin typeface="Times New Roman"/>
              </a:rPr>
              <a:t>sin6_scope_id</a:t>
            </a:r>
            <a:r>
              <a:rPr lang="en-US" altLang="zh-CN" b="0" i="0" u="none" strike="noStrike" baseline="0" smtClean="0">
                <a:latin typeface="Times New Roman"/>
              </a:rPr>
              <a:t>;  /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zh-CN" altLang="en-US" b="0" i="0" u="none" strike="noStrike" baseline="0" smtClean="0">
                <a:latin typeface="Times New Roman"/>
              </a:rPr>
              <a:t>网络接口范围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};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7981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地址结构和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地址结构的对比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的地址结构通过</a:t>
            </a:r>
            <a:r>
              <a:rPr lang="en-US" altLang="zh-CN" b="0" i="0" u="none" strike="noStrike" baseline="0" smtClean="0">
                <a:latin typeface="Times New Roman"/>
              </a:rPr>
              <a:t>struct in_addr</a:t>
            </a:r>
            <a:r>
              <a:rPr lang="zh-CN" altLang="en-US" b="0" i="0" u="none" strike="noStrike" baseline="0" smtClean="0">
                <a:latin typeface="Times New Roman"/>
              </a:rPr>
              <a:t>和</a:t>
            </a:r>
            <a:r>
              <a:rPr lang="en-US" altLang="zh-CN" b="0" i="0" u="none" strike="noStrike" baseline="0" smtClean="0">
                <a:latin typeface="Times New Roman"/>
              </a:rPr>
              <a:t>struct sockaddr_in</a:t>
            </a:r>
            <a:r>
              <a:rPr lang="zh-CN" altLang="en-US" b="0" i="0" u="none" strike="noStrike" baseline="0" smtClean="0">
                <a:latin typeface="Times New Roman"/>
              </a:rPr>
              <a:t>定义，结构定义分别如下：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struct sockaddr_in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{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         u_char</a:t>
            </a:r>
            <a:r>
              <a:rPr lang="zh-CN" altLang="en-US" b="0" i="0" u="none" strike="noStrike" baseline="0" smtClean="0">
                <a:latin typeface="Times New Roman"/>
              </a:rPr>
              <a:t>		</a:t>
            </a:r>
            <a:r>
              <a:rPr lang="en-US" altLang="zh-CN" b="0" i="0" u="none" strike="noStrike" baseline="0" smtClean="0">
                <a:latin typeface="Times New Roman"/>
              </a:rPr>
              <a:t>sin_len;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         u_char</a:t>
            </a:r>
            <a:r>
              <a:rPr lang="zh-CN" altLang="en-US" b="0" i="0" u="none" strike="noStrike" baseline="0" smtClean="0">
                <a:latin typeface="Times New Roman"/>
              </a:rPr>
              <a:t>		</a:t>
            </a:r>
            <a:r>
              <a:rPr lang="en-US" altLang="zh-CN" b="0" i="0" u="none" strike="noStrike" baseline="0" smtClean="0">
                <a:latin typeface="Times New Roman"/>
              </a:rPr>
              <a:t>sin_family;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         u_short</a:t>
            </a:r>
            <a:r>
              <a:rPr lang="zh-CN" altLang="en-US" b="0" i="0" u="none" strike="noStrike" baseline="0" smtClean="0">
                <a:latin typeface="Times New Roman"/>
              </a:rPr>
              <a:t>		</a:t>
            </a:r>
            <a:r>
              <a:rPr lang="en-US" altLang="zh-CN" b="0" i="0" u="none" strike="noStrike" baseline="0" smtClean="0">
                <a:latin typeface="Times New Roman"/>
              </a:rPr>
              <a:t>sin_port;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         struct</a:t>
            </a:r>
            <a:r>
              <a:rPr lang="zh-CN" altLang="en-US" b="0" i="0" u="none" strike="noStrike" baseline="0" smtClean="0">
                <a:latin typeface="Times New Roman"/>
              </a:rPr>
              <a:t>		</a:t>
            </a:r>
            <a:r>
              <a:rPr lang="en-US" altLang="zh-CN" b="0" i="0" u="none" strike="noStrike" baseline="0" smtClean="0">
                <a:latin typeface="Times New Roman"/>
              </a:rPr>
              <a:t>in_addr sin_addr;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         char</a:t>
            </a:r>
            <a:r>
              <a:rPr lang="zh-CN" altLang="en-US" b="0" i="0" u="none" strike="noStrike" baseline="0" smtClean="0">
                <a:latin typeface="Times New Roman"/>
              </a:rPr>
              <a:t>		</a:t>
            </a:r>
            <a:r>
              <a:rPr lang="en-US" altLang="zh-CN" b="0" i="0" u="none" strike="noStrike" baseline="0" smtClean="0">
                <a:latin typeface="Times New Roman"/>
              </a:rPr>
              <a:t>sin_zero[8]; 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};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struct in_addr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{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         u_int32_t </a:t>
            </a:r>
            <a:r>
              <a:rPr lang="en-US" altLang="zh-CN" b="0" i="0" u="none" strike="noStrike" baseline="0" smtClean="0">
                <a:latin typeface="Times New Roman"/>
              </a:rPr>
              <a:t>s_addr; 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};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2475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15.6.3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地址兼容考虑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为了与之前的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地址兼容，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的地址可以将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的地址映射到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地址的一部分。把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的地址放到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地址的低</a:t>
            </a:r>
            <a:r>
              <a:rPr lang="en-US" altLang="zh-CN" b="0" i="0" u="none" strike="noStrike" baseline="0" smtClean="0">
                <a:latin typeface="Times New Roman"/>
              </a:rPr>
              <a:t>32</a:t>
            </a:r>
            <a:r>
              <a:rPr lang="zh-CN" altLang="en-US" b="0" i="0" u="none" strike="noStrike" baseline="0" smtClean="0">
                <a:latin typeface="Times New Roman"/>
              </a:rPr>
              <a:t>位，并且高</a:t>
            </a:r>
            <a:r>
              <a:rPr lang="en-US" altLang="zh-CN" b="0" i="0" u="none" strike="noStrike" baseline="0" smtClean="0">
                <a:latin typeface="Times New Roman"/>
              </a:rPr>
              <a:t>96</a:t>
            </a:r>
            <a:r>
              <a:rPr lang="zh-CN" altLang="en-US" b="0" i="0" u="none" strike="noStrike" baseline="0" smtClean="0">
                <a:latin typeface="Times New Roman"/>
              </a:rPr>
              <a:t>位为</a:t>
            </a:r>
            <a:r>
              <a:rPr lang="en-US" altLang="zh-CN" b="0" i="0" u="none" strike="noStrike" baseline="0" smtClean="0">
                <a:latin typeface="Times New Roman"/>
              </a:rPr>
              <a:t>0:0:0:0:FFFF</a:t>
            </a:r>
            <a:r>
              <a:rPr lang="zh-CN" altLang="en-US" b="0" i="0" u="none" strike="noStrike" baseline="0" smtClean="0">
                <a:latin typeface="Times New Roman"/>
              </a:rPr>
              <a:t>，这样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到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的映射为如下的方式：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::FFFF:&lt;IPv4</a:t>
            </a:r>
            <a:r>
              <a:rPr lang="zh-CN" altLang="en-US" b="0" i="0" u="none" strike="noStrike" baseline="0" smtClean="0">
                <a:latin typeface="Times New Roman"/>
              </a:rPr>
              <a:t>地址</a:t>
            </a:r>
            <a:r>
              <a:rPr lang="en-US" altLang="zh-CN" b="0" i="0" u="none" strike="noStrike" baseline="0" smtClean="0">
                <a:latin typeface="Times New Roman"/>
              </a:rPr>
              <a:t>&gt;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7617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15.6.4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通用地址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在头文件</a:t>
            </a:r>
            <a:r>
              <a:rPr lang="en-US" altLang="zh-CN" b="0" i="0" u="none" strike="noStrike" baseline="0" smtClean="0">
                <a:latin typeface="Times New Roman"/>
              </a:rPr>
              <a:t>&lt;netinet/in.h&gt;</a:t>
            </a:r>
            <a:r>
              <a:rPr lang="zh-CN" altLang="en-US" b="0" i="0" u="none" strike="noStrike" baseline="0" smtClean="0">
                <a:latin typeface="Times New Roman"/>
              </a:rPr>
              <a:t>中定义了一个通用的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地址，其作用与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的</a:t>
            </a:r>
            <a:r>
              <a:rPr lang="en-US" altLang="zh-CN" b="0" i="0" u="none" strike="noStrike" baseline="0" smtClean="0">
                <a:latin typeface="Times New Roman"/>
              </a:rPr>
              <a:t>INADDR_ANY</a:t>
            </a:r>
            <a:r>
              <a:rPr lang="zh-CN" altLang="en-US" b="0" i="0" u="none" strike="noStrike" baseline="0" smtClean="0">
                <a:latin typeface="Times New Roman"/>
              </a:rPr>
              <a:t>相似，可以用于绑定任意的本地地址。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extern const struct in6_addr in6addr_any;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028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的性能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的设计最初是一个试验品，当时没有考虑到实现时的某些现实情况，对目前的</a:t>
            </a:r>
            <a:r>
              <a:rPr lang="en-US" altLang="zh-CN" b="0" i="0" u="none" strike="noStrike" baseline="0" smtClean="0">
                <a:latin typeface="Times New Roman"/>
              </a:rPr>
              <a:t>Internet</a:t>
            </a:r>
            <a:r>
              <a:rPr lang="zh-CN" altLang="en-US" b="0" i="0" u="none" strike="noStrike" baseline="0" smtClean="0">
                <a:latin typeface="Times New Roman"/>
              </a:rPr>
              <a:t>网络的广泛应用也没有预料到。所以在某些方面存在不足，例如最大传输单元、最大包的长度、校验和、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的头部设计、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选路等都没有考虑到其性能。</a:t>
            </a:r>
          </a:p>
        </p:txBody>
      </p:sp>
    </p:spTree>
    <p:extLst>
      <p:ext uri="{BB962C8B-B14F-4D97-AF65-F5344CB8AC3E}">
        <p14:creationId xmlns:p14="http://schemas.microsoft.com/office/powerpoint/2010/main" val="3620344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15.7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的套接字函数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15.7.1  socket</a:t>
            </a:r>
            <a:r>
              <a:rPr lang="en-US" altLang="zh-CN"/>
              <a:t>()</a:t>
            </a:r>
            <a:r>
              <a:rPr lang="zh-CN" altLang="en-US" smtClean="0"/>
              <a:t>函数</a:t>
            </a:r>
            <a:endParaRPr lang="en-US" altLang="zh-CN" smtClean="0"/>
          </a:p>
          <a:p>
            <a:r>
              <a:rPr lang="en-US" altLang="zh-CN"/>
              <a:t>15.7.2  </a:t>
            </a:r>
            <a:r>
              <a:rPr lang="zh-CN" altLang="en-US"/>
              <a:t>没有发生改变</a:t>
            </a:r>
            <a:r>
              <a:rPr lang="zh-CN" altLang="en-US"/>
              <a:t>的</a:t>
            </a:r>
            <a:r>
              <a:rPr lang="zh-CN" altLang="en-US" smtClean="0"/>
              <a:t>函数</a:t>
            </a:r>
            <a:endParaRPr lang="en-US" altLang="zh-CN" smtClean="0"/>
          </a:p>
          <a:p>
            <a:r>
              <a:rPr lang="en-US" altLang="zh-CN"/>
              <a:t>15.7.3  </a:t>
            </a:r>
            <a:r>
              <a:rPr lang="zh-CN" altLang="en-US"/>
              <a:t>发生改变的函数</a:t>
            </a:r>
          </a:p>
        </p:txBody>
      </p:sp>
    </p:spTree>
    <p:extLst>
      <p:ext uri="{BB962C8B-B14F-4D97-AF65-F5344CB8AC3E}">
        <p14:creationId xmlns:p14="http://schemas.microsoft.com/office/powerpoint/2010/main" val="3946361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15.7.1  socket()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socket()</a:t>
            </a:r>
            <a:r>
              <a:rPr lang="zh-CN" altLang="en-US" b="0" i="0" u="none" strike="noStrike" baseline="0" smtClean="0">
                <a:latin typeface="Times New Roman"/>
              </a:rPr>
              <a:t>函数的原型没有发生改变，但是在建立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协议族的套接字选项时发生了变化。建立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</a:t>
            </a:r>
            <a:r>
              <a:rPr lang="en-US" altLang="zh-CN" b="0" i="0" u="none" strike="noStrike" baseline="0" smtClean="0">
                <a:latin typeface="Times New Roman"/>
              </a:rPr>
              <a:t>TCP</a:t>
            </a:r>
            <a:r>
              <a:rPr lang="zh-CN" altLang="en-US" b="0" i="0" u="none" strike="noStrike" baseline="0" smtClean="0">
                <a:latin typeface="Times New Roman"/>
              </a:rPr>
              <a:t>和</a:t>
            </a:r>
            <a:r>
              <a:rPr lang="en-US" altLang="zh-CN" b="0" i="0" u="none" strike="noStrike" baseline="0" smtClean="0">
                <a:latin typeface="Times New Roman"/>
              </a:rPr>
              <a:t>UDP</a:t>
            </a:r>
            <a:r>
              <a:rPr lang="zh-CN" altLang="en-US" b="0" i="0" u="none" strike="noStrike" baseline="0" smtClean="0">
                <a:latin typeface="Times New Roman"/>
              </a:rPr>
              <a:t>套接字的方式是直接把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中的</a:t>
            </a:r>
            <a:r>
              <a:rPr lang="en-US" altLang="zh-CN" b="0" i="0" u="none" strike="noStrike" baseline="0" smtClean="0">
                <a:latin typeface="Times New Roman"/>
              </a:rPr>
              <a:t>PF_INET</a:t>
            </a:r>
            <a:r>
              <a:rPr lang="zh-CN" altLang="en-US" b="0" i="0" u="none" strike="noStrike" baseline="0" smtClean="0">
                <a:latin typeface="Times New Roman"/>
              </a:rPr>
              <a:t>替换成</a:t>
            </a:r>
            <a:r>
              <a:rPr lang="en-US" altLang="zh-CN" b="0" i="0" u="none" strike="noStrike" baseline="0" smtClean="0">
                <a:latin typeface="Times New Roman"/>
              </a:rPr>
              <a:t>PF_INET6</a:t>
            </a:r>
            <a:r>
              <a:rPr lang="zh-CN" altLang="en-US" b="0" i="0" u="none" strike="noStrike" baseline="0" smtClean="0">
                <a:latin typeface="Times New Roman"/>
              </a:rPr>
              <a:t>。例如建立</a:t>
            </a:r>
            <a:r>
              <a:rPr lang="en-US" altLang="zh-CN" b="0" i="0" u="none" strike="noStrike" baseline="0" smtClean="0">
                <a:latin typeface="Times New Roman"/>
              </a:rPr>
              <a:t>IPv6/TCP</a:t>
            </a:r>
            <a:r>
              <a:rPr lang="zh-CN" altLang="en-US" b="0" i="0" u="none" strike="noStrike" baseline="0" smtClean="0">
                <a:latin typeface="Times New Roman"/>
              </a:rPr>
              <a:t>套接字为：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s = socket(PF_INET6, SOCK_STREAM, 0);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建立</a:t>
            </a:r>
            <a:r>
              <a:rPr lang="en-US" altLang="zh-CN" b="0" i="0" u="none" strike="noStrike" baseline="0" smtClean="0">
                <a:latin typeface="Times New Roman"/>
              </a:rPr>
              <a:t>IPv6/UDP</a:t>
            </a:r>
            <a:r>
              <a:rPr lang="zh-CN" altLang="en-US" b="0" i="0" u="none" strike="noStrike" baseline="0" smtClean="0">
                <a:latin typeface="Times New Roman"/>
              </a:rPr>
              <a:t>套接字为：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s = socket(PF_INET6, SOCK_DGRAM, 0);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1912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15.7.2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没有发生改变的函数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当建立一个</a:t>
            </a:r>
            <a:r>
              <a:rPr lang="en-US" altLang="zh-CN" b="0" i="0" u="none" strike="noStrike" baseline="0" smtClean="0">
                <a:latin typeface="Times New Roman"/>
              </a:rPr>
              <a:t>PF_INET6</a:t>
            </a:r>
            <a:r>
              <a:rPr lang="zh-CN" altLang="en-US" b="0" i="0" u="none" strike="noStrike" baseline="0" smtClean="0">
                <a:latin typeface="Times New Roman"/>
              </a:rPr>
              <a:t>套接字后，必须使用地址结构</a:t>
            </a:r>
            <a:r>
              <a:rPr lang="en-US" altLang="zh-CN" b="0" i="0" u="none" strike="noStrike" baseline="0" smtClean="0">
                <a:latin typeface="Times New Roman"/>
              </a:rPr>
              <a:t>sockaddr_in6</a:t>
            </a:r>
            <a:r>
              <a:rPr lang="zh-CN" altLang="en-US" b="0" i="0" u="none" strike="noStrike" baseline="0" smtClean="0">
                <a:latin typeface="Times New Roman"/>
              </a:rPr>
              <a:t>传递给其他调用的参数，如下面的函数由于没有包含地址结构，所以其原型没有发生变化。</a:t>
            </a: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bind</a:t>
            </a:r>
            <a:r>
              <a:rPr lang="en-US" altLang="zh-CN" b="0" i="0" u="none" strike="noStrike" baseline="0" smtClean="0">
                <a:latin typeface="Times New Roman"/>
              </a:rPr>
              <a:t>()</a:t>
            </a:r>
            <a:endParaRPr lang="zh-CN" altLang="en-US" b="0" i="0" u="none" strike="noStrike" baseline="0" smtClean="0">
              <a:latin typeface="Times New Roman"/>
            </a:endParaRP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connect</a:t>
            </a:r>
            <a:r>
              <a:rPr lang="en-US" altLang="zh-CN" b="0" i="0" u="none" strike="noStrike" baseline="0" smtClean="0">
                <a:latin typeface="Times New Roman"/>
              </a:rPr>
              <a:t>()</a:t>
            </a:r>
            <a:endParaRPr lang="zh-CN" altLang="en-US" b="0" i="0" u="none" strike="noStrike" baseline="0" smtClean="0">
              <a:latin typeface="Times New Roman"/>
            </a:endParaRP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sendmsg</a:t>
            </a:r>
            <a:r>
              <a:rPr lang="en-US" altLang="zh-CN" b="0" i="0" u="none" strike="noStrike" baseline="0" smtClean="0">
                <a:latin typeface="Times New Roman"/>
              </a:rPr>
              <a:t>()</a:t>
            </a:r>
            <a:endParaRPr lang="zh-CN" altLang="en-US" b="0" i="0" u="none" strike="noStrike" baseline="0" smtClean="0">
              <a:latin typeface="Times New Roman"/>
            </a:endParaRP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sendto</a:t>
            </a:r>
            <a:r>
              <a:rPr lang="en-US" altLang="zh-CN" b="0" i="0" u="none" strike="noStrike" baseline="0" smtClean="0">
                <a:latin typeface="Times New Roman"/>
              </a:rPr>
              <a:t>()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1242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15.7.3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发生改变的函数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由于下面的函数传入传出了地址结构，在使用的时候注意地址的改变。</a:t>
            </a: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accept</a:t>
            </a:r>
            <a:r>
              <a:rPr lang="en-US" altLang="zh-CN" b="0" i="0" u="none" strike="noStrike" baseline="0" smtClean="0">
                <a:latin typeface="Times New Roman"/>
              </a:rPr>
              <a:t>()</a:t>
            </a:r>
            <a:endParaRPr lang="zh-CN" altLang="en-US" b="0" i="0" u="none" strike="noStrike" baseline="0" smtClean="0">
              <a:latin typeface="Times New Roman"/>
            </a:endParaRP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recvfrom</a:t>
            </a:r>
            <a:r>
              <a:rPr lang="en-US" altLang="zh-CN" b="0" i="0" u="none" strike="noStrike" baseline="0" smtClean="0">
                <a:latin typeface="Times New Roman"/>
              </a:rPr>
              <a:t>()</a:t>
            </a:r>
            <a:endParaRPr lang="zh-CN" altLang="en-US" b="0" i="0" u="none" strike="noStrike" baseline="0" smtClean="0">
              <a:latin typeface="Times New Roman"/>
            </a:endParaRP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recvmsg</a:t>
            </a:r>
            <a:r>
              <a:rPr lang="en-US" altLang="zh-CN" b="0" i="0" u="none" strike="noStrike" baseline="0" smtClean="0">
                <a:latin typeface="Times New Roman"/>
              </a:rPr>
              <a:t>()</a:t>
            </a:r>
            <a:endParaRPr lang="zh-CN" altLang="en-US" b="0" i="0" u="none" strike="noStrike" baseline="0" smtClean="0">
              <a:latin typeface="Times New Roman"/>
            </a:endParaRP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getpeername</a:t>
            </a:r>
            <a:r>
              <a:rPr lang="en-US" altLang="zh-CN" b="0" i="0" u="none" strike="noStrike" baseline="0" smtClean="0">
                <a:latin typeface="Times New Roman"/>
              </a:rPr>
              <a:t>()</a:t>
            </a:r>
            <a:endParaRPr lang="zh-CN" altLang="en-US" b="0" i="0" u="none" strike="noStrike" baseline="0" smtClean="0">
              <a:latin typeface="Times New Roman"/>
            </a:endParaRP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getsockname</a:t>
            </a:r>
            <a:r>
              <a:rPr lang="en-US" altLang="zh-CN" b="0" i="0" u="none" strike="noStrike" baseline="0" smtClean="0">
                <a:latin typeface="Times New Roman"/>
              </a:rPr>
              <a:t>()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0748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15.8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的套接字选项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15.8.1  IPv6</a:t>
            </a:r>
            <a:r>
              <a:rPr lang="zh-CN" altLang="en-US"/>
              <a:t>的套接</a:t>
            </a:r>
            <a:r>
              <a:rPr lang="zh-CN" altLang="en-US"/>
              <a:t>字</a:t>
            </a:r>
            <a:r>
              <a:rPr lang="zh-CN" altLang="en-US" smtClean="0"/>
              <a:t>选项</a:t>
            </a:r>
            <a:endParaRPr lang="en-US" altLang="zh-CN" smtClean="0"/>
          </a:p>
          <a:p>
            <a:r>
              <a:rPr lang="en-US" altLang="zh-CN"/>
              <a:t>15.8.2  </a:t>
            </a:r>
            <a:r>
              <a:rPr lang="zh-CN" altLang="en-US"/>
              <a:t>单播跳</a:t>
            </a:r>
            <a:r>
              <a:rPr lang="zh-CN" altLang="en-US"/>
              <a:t>限</a:t>
            </a:r>
            <a:r>
              <a:rPr lang="en-US" altLang="zh-CN" smtClean="0"/>
              <a:t>IPV6_UNICAST_HOPS</a:t>
            </a:r>
          </a:p>
          <a:p>
            <a:r>
              <a:rPr lang="en-US" altLang="zh-CN"/>
              <a:t>15.8.3  </a:t>
            </a:r>
            <a:r>
              <a:rPr lang="zh-CN" altLang="en-US"/>
              <a:t>发送和接收多</a:t>
            </a:r>
            <a:r>
              <a:rPr lang="zh-CN" altLang="en-US"/>
              <a:t>播</a:t>
            </a:r>
            <a:r>
              <a:rPr lang="zh-CN" altLang="en-US" smtClean="0"/>
              <a:t>包</a:t>
            </a:r>
            <a:endParaRPr lang="en-US" altLang="zh-CN" smtClean="0"/>
          </a:p>
          <a:p>
            <a:r>
              <a:rPr lang="en-US" altLang="zh-CN"/>
              <a:t>15.8.4  IPv6</a:t>
            </a:r>
            <a:r>
              <a:rPr lang="zh-CN" altLang="en-US"/>
              <a:t>中获得时间戳的</a:t>
            </a:r>
            <a:r>
              <a:rPr lang="en-US" altLang="zh-CN"/>
              <a:t>ioctl</a:t>
            </a:r>
            <a:r>
              <a:rPr lang="zh-CN" altLang="en-US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544710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15.8.1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的套接字选项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套接字选项分别增加了级别</a:t>
            </a:r>
            <a:r>
              <a:rPr lang="en-US" altLang="zh-CN" b="0" i="0" u="none" strike="noStrike" baseline="0" smtClean="0">
                <a:latin typeface="Times New Roman"/>
              </a:rPr>
              <a:t>IPPROTO_IPV6</a:t>
            </a:r>
            <a:r>
              <a:rPr lang="zh-CN" altLang="en-US" b="0" i="0" u="none" strike="noStrike" baseline="0" smtClean="0">
                <a:latin typeface="Times New Roman"/>
              </a:rPr>
              <a:t>和</a:t>
            </a:r>
            <a:r>
              <a:rPr lang="en-US" altLang="zh-CN" b="0" i="0" u="none" strike="noStrike" baseline="0" smtClean="0">
                <a:latin typeface="Times New Roman"/>
              </a:rPr>
              <a:t>IPPROTO_ICMPV6</a:t>
            </a:r>
            <a:r>
              <a:rPr lang="zh-CN" altLang="en-US" b="0" i="0" u="none" strike="noStrike" baseline="0" smtClean="0">
                <a:latin typeface="Times New Roman"/>
              </a:rPr>
              <a:t>的部分。</a:t>
            </a:r>
          </a:p>
        </p:txBody>
      </p:sp>
    </p:spTree>
    <p:extLst>
      <p:ext uri="{BB962C8B-B14F-4D97-AF65-F5344CB8AC3E}">
        <p14:creationId xmlns:p14="http://schemas.microsoft.com/office/powerpoint/2010/main" val="3839278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15.8.2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单播跳限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IPV6_UNICAST_HOPS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套接字选项单播跳限</a:t>
            </a:r>
            <a:r>
              <a:rPr lang="en-US" altLang="zh-CN" b="0" i="0" u="none" strike="noStrike" baseline="0" smtClean="0">
                <a:latin typeface="Times New Roman"/>
              </a:rPr>
              <a:t>IPV6_UNICAST_HOPS</a:t>
            </a:r>
            <a:r>
              <a:rPr lang="zh-CN" altLang="en-US" b="0" i="0" u="none" strike="noStrike" baseline="0" smtClean="0">
                <a:latin typeface="Times New Roman"/>
              </a:rPr>
              <a:t>用于控制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外出数据的跳限。其设置方式如下：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int  hoplimit = 10;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if (setsockopt(s, IPPROTO_IPV6, </a:t>
            </a:r>
            <a:r>
              <a:rPr lang="en-US" altLang="zh-CN" b="0" i="0" u="none" strike="noStrike" baseline="0" smtClean="0">
                <a:latin typeface="Times New Roman"/>
              </a:rPr>
              <a:t>IPV6_UNICAST_HOPS ,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0" i="0" u="none" strike="noStrike" baseline="0" smtClean="0">
                <a:latin typeface="Times New Roman"/>
              </a:rPr>
              <a:t>(char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) &amp;hoplimit, sizeof(hoplimit)) == -1)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perror("setsockopt IPV6_UNICAST_HOPS");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1344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15.8.3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发送和接收多播包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发送多播的</a:t>
            </a:r>
            <a:r>
              <a:rPr lang="en-US" altLang="zh-CN" b="0" i="0" u="none" strike="noStrike" baseline="0" smtClean="0">
                <a:latin typeface="Times New Roman"/>
              </a:rPr>
              <a:t>UDP</a:t>
            </a:r>
            <a:r>
              <a:rPr lang="zh-CN" altLang="en-US" b="0" i="0" u="none" strike="noStrike" baseline="0" smtClean="0">
                <a:latin typeface="Times New Roman"/>
              </a:rPr>
              <a:t>包与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有很大的不同，在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协议中可以指定发送的多播地址，直接使用</a:t>
            </a:r>
            <a:r>
              <a:rPr lang="en-US" altLang="zh-CN" b="0" i="0" u="none" strike="noStrike" baseline="0" smtClean="0">
                <a:latin typeface="Times New Roman"/>
              </a:rPr>
              <a:t>sendto()</a:t>
            </a:r>
            <a:r>
              <a:rPr lang="zh-CN" altLang="en-US" b="0" i="0" u="none" strike="noStrike" baseline="0" smtClean="0">
                <a:latin typeface="Times New Roman"/>
              </a:rPr>
              <a:t>函数发送。设置和获取发送多播包的选项如下：</a:t>
            </a: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IPV6_MULTICAST_IF</a:t>
            </a: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IPV6_MULTICAST_HOPS</a:t>
            </a: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IPV6_MULTICAST_LOOP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2932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15.8.4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中获得时间戳的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ioctl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在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中获得时间戳的命令为</a:t>
            </a:r>
            <a:r>
              <a:rPr lang="en-US" altLang="zh-CN" b="0" i="0" u="none" strike="noStrike" baseline="0" smtClean="0">
                <a:latin typeface="Times New Roman"/>
              </a:rPr>
              <a:t>SIOCGSTAMP</a:t>
            </a:r>
            <a:r>
              <a:rPr lang="zh-CN" altLang="en-US" b="0" i="0" u="none" strike="noStrike" baseline="0" smtClean="0">
                <a:latin typeface="Times New Roman"/>
              </a:rPr>
              <a:t>，返回的是数据报到达的时间，时间的精度是微秒，在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中新增加了一个命令请求</a:t>
            </a:r>
            <a:r>
              <a:rPr lang="en-US" altLang="zh-CN" b="0" i="0" u="none" strike="noStrike" baseline="0" smtClean="0">
                <a:latin typeface="Times New Roman"/>
              </a:rPr>
              <a:t>SIOCGSTAMPNS</a:t>
            </a:r>
            <a:r>
              <a:rPr lang="zh-CN" altLang="en-US" b="0" i="0" u="none" strike="noStrike" baseline="0" smtClean="0">
                <a:latin typeface="Times New Roman"/>
              </a:rPr>
              <a:t>，用户返回数据报文到达的以纳秒为精度的时间戳。参数为一个</a:t>
            </a:r>
            <a:r>
              <a:rPr lang="en-US" altLang="zh-CN" b="0" i="0" u="none" strike="noStrike" baseline="0" smtClean="0">
                <a:latin typeface="Times New Roman"/>
              </a:rPr>
              <a:t>struct timespec</a:t>
            </a:r>
            <a:r>
              <a:rPr lang="zh-CN" altLang="en-US" b="0" i="0" u="none" strike="noStrike" baseline="0" smtClean="0">
                <a:latin typeface="Times New Roman"/>
              </a:rPr>
              <a:t>类型的变量，在头文件</a:t>
            </a:r>
            <a:r>
              <a:rPr lang="en-US" altLang="zh-CN" b="0" i="0" u="none" strike="noStrike" baseline="0" smtClean="0">
                <a:latin typeface="Times New Roman"/>
              </a:rPr>
              <a:t>&lt;Linux/time.h&gt;</a:t>
            </a:r>
            <a:r>
              <a:rPr lang="zh-CN" altLang="en-US" b="0" i="0" u="none" strike="noStrike" baseline="0" smtClean="0">
                <a:latin typeface="Times New Roman"/>
              </a:rPr>
              <a:t>中定义，如下所示。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struct timespec {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          time_t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0" i="0" u="none" strike="noStrike" baseline="0" smtClean="0">
                <a:latin typeface="Times New Roman"/>
              </a:rPr>
              <a:t>tv_sec;</a:t>
            </a:r>
            <a:r>
              <a:rPr lang="zh-CN" altLang="en-US" b="0" i="0" u="none" strike="noStrike" baseline="0" smtClean="0">
                <a:latin typeface="Times New Roman"/>
              </a:rPr>
              <a:t>		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zh-CN" altLang="en-US" b="0" i="0" u="none" strike="noStrike" baseline="0" smtClean="0">
                <a:latin typeface="Times New Roman"/>
              </a:rPr>
              <a:t>秒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          long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zh-CN" altLang="en-US" b="0" i="0" u="none" strike="noStrike" baseline="0" smtClean="0">
                <a:latin typeface="Times New Roman"/>
              </a:rPr>
              <a:t>            </a:t>
            </a:r>
            <a:r>
              <a:rPr lang="en-US" altLang="zh-CN" b="0" i="0" u="none" strike="noStrike" baseline="0" smtClean="0">
                <a:latin typeface="Times New Roman"/>
              </a:rPr>
              <a:t>tv_nsec</a:t>
            </a:r>
            <a:r>
              <a:rPr lang="en-US" altLang="zh-CN" b="0" i="0" u="none" strike="noStrike" baseline="0" smtClean="0">
                <a:latin typeface="Times New Roman"/>
              </a:rPr>
              <a:t>;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zh-CN" altLang="en-US" b="0" i="0" u="none" strike="noStrike" baseline="0" smtClean="0">
                <a:latin typeface="Times New Roman"/>
              </a:rPr>
              <a:t>纳秒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};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683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15.9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的库函数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15.9.1  </a:t>
            </a:r>
            <a:r>
              <a:rPr lang="zh-CN" altLang="en-US"/>
              <a:t>地址转换函数</a:t>
            </a:r>
            <a:r>
              <a:rPr lang="zh-CN" altLang="en-US"/>
              <a:t>的</a:t>
            </a:r>
            <a:r>
              <a:rPr lang="zh-CN" altLang="en-US" smtClean="0"/>
              <a:t>差异</a:t>
            </a:r>
            <a:endParaRPr lang="en-US" altLang="zh-CN" smtClean="0"/>
          </a:p>
          <a:p>
            <a:r>
              <a:rPr lang="en-US" altLang="zh-CN"/>
              <a:t>15.9.2  </a:t>
            </a:r>
            <a:r>
              <a:rPr lang="zh-CN" altLang="en-US"/>
              <a:t>域名解析函数</a:t>
            </a:r>
            <a:r>
              <a:rPr lang="zh-CN" altLang="en-US"/>
              <a:t>的</a:t>
            </a:r>
            <a:r>
              <a:rPr lang="zh-CN" altLang="en-US" smtClean="0"/>
              <a:t>差异</a:t>
            </a:r>
            <a:endParaRPr lang="en-US" altLang="zh-CN" smtClean="0"/>
          </a:p>
          <a:p>
            <a:r>
              <a:rPr lang="en-US" altLang="zh-CN"/>
              <a:t>15.9.3  </a:t>
            </a:r>
            <a:r>
              <a:rPr lang="zh-CN" altLang="en-US"/>
              <a:t>测试宏</a:t>
            </a:r>
          </a:p>
        </p:txBody>
      </p:sp>
    </p:spTree>
    <p:extLst>
      <p:ext uri="{BB962C8B-B14F-4D97-AF65-F5344CB8AC3E}">
        <p14:creationId xmlns:p14="http://schemas.microsoft.com/office/powerpoint/2010/main" val="322224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的安全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网络的安全性能是目前网民十分关心的问题，由于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将网络安全放在了应用层考虑，没有在协议栈层进行设计，存在很大的隐患。</a:t>
            </a:r>
          </a:p>
        </p:txBody>
      </p:sp>
    </p:spTree>
    <p:extLst>
      <p:ext uri="{BB962C8B-B14F-4D97-AF65-F5344CB8AC3E}">
        <p14:creationId xmlns:p14="http://schemas.microsoft.com/office/powerpoint/2010/main" val="5451150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15.9.1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地址转换函数的差异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在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协议族中，通常使用</a:t>
            </a:r>
            <a:r>
              <a:rPr lang="en-US" altLang="zh-CN" b="0" i="0" u="none" strike="noStrike" baseline="0" smtClean="0">
                <a:latin typeface="Times New Roman"/>
              </a:rPr>
              <a:t>inet_nto()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inet_aton()</a:t>
            </a:r>
            <a:r>
              <a:rPr lang="zh-CN" altLang="en-US" b="0" i="0" u="none" strike="noStrike" baseline="0" smtClean="0">
                <a:latin typeface="Times New Roman"/>
              </a:rPr>
              <a:t>和</a:t>
            </a:r>
            <a:r>
              <a:rPr lang="en-US" altLang="zh-CN" b="0" i="0" u="none" strike="noStrike" baseline="0" smtClean="0">
                <a:latin typeface="Times New Roman"/>
              </a:rPr>
              <a:t>inet_addr()</a:t>
            </a:r>
            <a:r>
              <a:rPr lang="zh-CN" altLang="en-US" b="0" i="0" u="none" strike="noStrike" baseline="0" smtClean="0">
                <a:latin typeface="Times New Roman"/>
              </a:rPr>
              <a:t>进行十进制字符串和</a:t>
            </a:r>
            <a:r>
              <a:rPr lang="en-US" altLang="zh-CN" b="0" i="0" u="none" strike="noStrike" baseline="0" smtClean="0">
                <a:latin typeface="Times New Roman"/>
              </a:rPr>
              <a:t>32</a:t>
            </a:r>
            <a:r>
              <a:rPr lang="zh-CN" altLang="en-US" b="0" i="0" u="none" strike="noStrike" baseline="0" smtClean="0">
                <a:latin typeface="Times New Roman"/>
              </a:rPr>
              <a:t>位的点分</a:t>
            </a:r>
            <a:r>
              <a:rPr lang="en-US" altLang="zh-CN" b="0" i="0" u="none" strike="noStrike" baseline="0" smtClean="0">
                <a:latin typeface="Times New Roman"/>
              </a:rPr>
              <a:t>4</a:t>
            </a:r>
            <a:r>
              <a:rPr lang="zh-CN" altLang="en-US" b="0" i="0" u="none" strike="noStrike" baseline="0" smtClean="0">
                <a:latin typeface="Times New Roman"/>
              </a:rPr>
              <a:t>段式网络字节序之间的转化，其原型如下：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int inet_aton(const char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strptr, struct in_addr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addrptr);</a:t>
            </a:r>
            <a:r>
              <a:rPr lang="zh-CN" altLang="en-US" b="0" i="0" u="none" strike="noStrike" baseline="0" smtClean="0">
                <a:latin typeface="Times New Roman"/>
              </a:rPr>
              <a:t/>
            </a:r>
            <a:br>
              <a:rPr lang="zh-CN" altLang="en-US" b="0" i="0" u="none" strike="noStrike" baseline="0" smtClean="0">
                <a:latin typeface="Times New Roman"/>
              </a:rPr>
            </a:br>
            <a:r>
              <a:rPr lang="zh-CN" altLang="en-US" b="0" i="0" u="none" strike="noStrike" baseline="0" smtClean="0">
                <a:latin typeface="Times New Roman"/>
              </a:rPr>
              <a:t>				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zh-CN" altLang="en-US" b="0" i="0" u="none" strike="noStrike" baseline="0" smtClean="0">
                <a:latin typeface="Times New Roman"/>
              </a:rPr>
              <a:t>字符串转换为点分四段式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in_addr_t inet_addr(const char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zh-CN" altLang="en-US" b="0" i="0" u="none" strike="noStrike" baseline="0" smtClean="0">
                <a:latin typeface="Times New Roman"/>
              </a:rPr>
              <a:t> </a:t>
            </a:r>
            <a:r>
              <a:rPr lang="en-US" altLang="zh-CN" b="0" i="0" u="none" strike="noStrike" baseline="0" smtClean="0">
                <a:latin typeface="Times New Roman"/>
              </a:rPr>
              <a:t>strptr);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zh-CN" altLang="en-US" b="0" i="0" u="none" strike="noStrike" baseline="0" smtClean="0">
                <a:latin typeface="Times New Roman"/>
              </a:rPr>
              <a:t>字符串转换为点分四段式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char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inet_ntoa(struct in_addr inaddr);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zh-CN" altLang="en-US" b="0" i="0" u="none" strike="noStrike" baseline="0" smtClean="0">
                <a:latin typeface="Times New Roman"/>
              </a:rPr>
              <a:t>点分四段式的字符串转换为</a:t>
            </a:r>
            <a:r>
              <a:rPr lang="zh-CN" altLang="en-US" b="0" i="0" u="none" strike="noStrike" baseline="0" smtClean="0">
                <a:latin typeface="Times New Roman"/>
              </a:rPr>
              <a:t>十进制</a:t>
            </a:r>
            <a:r>
              <a:rPr lang="zh-CN" altLang="en-US" b="0" i="0" u="none" strike="noStrike" baseline="0" smtClean="0">
                <a:latin typeface="Times New Roman"/>
              </a:rPr>
              <a:t>字符串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8870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15.9.2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域名解析函数的差异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通过下列函数完成主机名或域名到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地址的解析：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struct hostent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gethostbyname(const char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hostname)</a:t>
            </a:r>
            <a:r>
              <a:rPr lang="zh-CN" altLang="en-US" b="0" i="0" u="none" strike="noStrike" baseline="0" smtClean="0">
                <a:latin typeface="Times New Roman"/>
              </a:rPr>
              <a:t>；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其中入口参数</a:t>
            </a:r>
            <a:r>
              <a:rPr lang="en-US" altLang="zh-CN" b="0" i="0" u="none" strike="noStrike" baseline="0" smtClean="0">
                <a:latin typeface="Times New Roman"/>
              </a:rPr>
              <a:t>hostname</a:t>
            </a:r>
            <a:r>
              <a:rPr lang="zh-CN" altLang="en-US" b="0" i="0" u="none" strike="noStrike" baseline="0" smtClean="0">
                <a:latin typeface="Times New Roman"/>
              </a:rPr>
              <a:t>为主机名或域名，函数返回的结果存放在</a:t>
            </a:r>
            <a:r>
              <a:rPr lang="en-US" altLang="zh-CN" b="0" i="0" u="none" strike="noStrike" baseline="0" smtClean="0">
                <a:latin typeface="Times New Roman"/>
              </a:rPr>
              <a:t>struct hostent[1]</a:t>
            </a:r>
            <a:r>
              <a:rPr lang="zh-CN" altLang="en-US" b="0" i="0" u="none" strike="noStrike" baseline="0" smtClean="0">
                <a:latin typeface="Times New Roman"/>
              </a:rPr>
              <a:t>中。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特有的协议无关的函数有两个：</a:t>
            </a:r>
            <a:r>
              <a:rPr lang="en-US" altLang="zh-CN" b="0" i="0" u="none" strike="noStrike" baseline="0" smtClean="0">
                <a:latin typeface="Times New Roman"/>
              </a:rPr>
              <a:t>getaddrinfo()</a:t>
            </a:r>
            <a:r>
              <a:rPr lang="zh-CN" altLang="en-US" b="0" i="0" u="none" strike="noStrike" baseline="0" smtClean="0">
                <a:latin typeface="Times New Roman"/>
              </a:rPr>
              <a:t>（由名字获得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地址）和</a:t>
            </a:r>
            <a:r>
              <a:rPr lang="en-US" altLang="zh-CN" b="0" i="0" u="none" strike="noStrike" baseline="0" smtClean="0">
                <a:latin typeface="Times New Roman"/>
              </a:rPr>
              <a:t>getnameinfo()</a:t>
            </a:r>
            <a:r>
              <a:rPr lang="zh-CN" altLang="en-US" b="0" i="0" u="none" strike="noStrike" baseline="0" smtClean="0">
                <a:latin typeface="Times New Roman"/>
              </a:rPr>
              <a:t>（由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地址获得名字），使用它们几乎可以得到所有有关主机的信息。</a:t>
            </a:r>
          </a:p>
        </p:txBody>
      </p:sp>
    </p:spTree>
    <p:extLst>
      <p:ext uri="{BB962C8B-B14F-4D97-AF65-F5344CB8AC3E}">
        <p14:creationId xmlns:p14="http://schemas.microsoft.com/office/powerpoint/2010/main" val="848600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15.9.3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测试宏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中有一些用于测试的宏，以方便进行判断，例如判定是否回环、是否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地址映射的地址、是否全局的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地址等，这些宏在</a:t>
            </a:r>
            <a:r>
              <a:rPr lang="en-US" altLang="zh-CN" b="0" i="0" u="none" strike="noStrike" baseline="0" smtClean="0">
                <a:latin typeface="Times New Roman"/>
              </a:rPr>
              <a:t>&lt;netinet/in.h&gt;</a:t>
            </a:r>
            <a:r>
              <a:rPr lang="zh-CN" altLang="en-US" b="0" i="0" u="none" strike="noStrike" baseline="0" smtClean="0">
                <a:latin typeface="Times New Roman"/>
              </a:rPr>
              <a:t>文件中定义。</a:t>
            </a:r>
          </a:p>
        </p:txBody>
      </p:sp>
    </p:spTree>
    <p:extLst>
      <p:ext uri="{BB962C8B-B14F-4D97-AF65-F5344CB8AC3E}">
        <p14:creationId xmlns:p14="http://schemas.microsoft.com/office/powerpoint/2010/main" val="1392714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15.10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的编程的一个简单例子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15.10.1  </a:t>
            </a:r>
            <a:r>
              <a:rPr lang="zh-CN" altLang="en-US"/>
              <a:t>服务器</a:t>
            </a:r>
            <a:r>
              <a:rPr lang="zh-CN" altLang="en-US" smtClean="0"/>
              <a:t>程序</a:t>
            </a:r>
            <a:endParaRPr lang="en-US" altLang="zh-CN" smtClean="0"/>
          </a:p>
          <a:p>
            <a:r>
              <a:rPr lang="en-US" altLang="zh-CN"/>
              <a:t>15.10.2  </a:t>
            </a:r>
            <a:r>
              <a:rPr lang="zh-CN" altLang="en-US"/>
              <a:t>客户端</a:t>
            </a:r>
            <a:r>
              <a:rPr lang="zh-CN" altLang="en-US" smtClean="0"/>
              <a:t>程序</a:t>
            </a:r>
            <a:endParaRPr lang="en-US" altLang="zh-CN" smtClean="0"/>
          </a:p>
          <a:p>
            <a:r>
              <a:rPr lang="en-US" altLang="zh-CN"/>
              <a:t>15.10.3  </a:t>
            </a:r>
            <a:r>
              <a:rPr lang="zh-CN" altLang="en-US"/>
              <a:t>编译调试</a:t>
            </a:r>
          </a:p>
        </p:txBody>
      </p:sp>
    </p:spTree>
    <p:extLst>
      <p:ext uri="{BB962C8B-B14F-4D97-AF65-F5344CB8AC3E}">
        <p14:creationId xmlns:p14="http://schemas.microsoft.com/office/powerpoint/2010/main" val="2082901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15.10.1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服务器程序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协议的编程主要需要注意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地址与</a:t>
            </a:r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地址的不同，及几个相关的函数。例如</a:t>
            </a:r>
            <a:r>
              <a:rPr lang="en-US" altLang="zh-CN" b="0" i="0" u="none" strike="noStrike" baseline="0" smtClean="0">
                <a:latin typeface="Times New Roman"/>
              </a:rPr>
              <a:t>socket()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connect()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send()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recv()</a:t>
            </a:r>
            <a:r>
              <a:rPr lang="zh-CN" altLang="en-US" b="0" i="0" u="none" strike="noStrike" baseline="0" smtClean="0">
                <a:latin typeface="Times New Roman"/>
              </a:rPr>
              <a:t>等。服务器端建立套接字并侦听后，会使用</a:t>
            </a:r>
            <a:r>
              <a:rPr lang="en-US" altLang="zh-CN" b="0" i="0" u="none" strike="noStrike" baseline="0" smtClean="0">
                <a:latin typeface="Times New Roman"/>
              </a:rPr>
              <a:t>accept()</a:t>
            </a:r>
            <a:r>
              <a:rPr lang="zh-CN" altLang="en-US" b="0" i="0" u="none" strike="noStrike" baseline="0" smtClean="0">
                <a:latin typeface="Times New Roman"/>
              </a:rPr>
              <a:t>等待客户端的连接。当客户端成功连接后，将客户端的信息打印出来，然后发送信息并接收客户端的信息，最后关闭客户端，等待下一个客户端连接。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25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1" i="0" u="none" strike="noStrike" baseline="0" smtClean="0">
                <a:latin typeface="Times New Roman"/>
              </a:rPr>
              <a:t>s_s </a:t>
            </a:r>
            <a:r>
              <a:rPr lang="en-US" altLang="zh-CN" b="1" i="0" u="none" strike="noStrike" baseline="0" smtClean="0">
                <a:latin typeface="Times New Roman"/>
              </a:rPr>
              <a:t>= socket(PF_INET6, SOCK_STREAM, 0</a:t>
            </a:r>
            <a:r>
              <a:rPr lang="en-US" altLang="zh-CN" b="1" i="0" u="none" strike="noStrike" baseline="0" smtClean="0">
                <a:latin typeface="Times New Roman"/>
              </a:rPr>
              <a:t>);    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0" smtClean="0">
                <a:latin typeface="Times New Roman"/>
              </a:rPr>
              <a:t>*建立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套接字*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...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37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1" i="0" u="none" strike="noStrike" baseline="0" smtClean="0">
                <a:latin typeface="Times New Roman"/>
              </a:rPr>
              <a:t>err </a:t>
            </a:r>
            <a:r>
              <a:rPr lang="en-US" altLang="zh-CN" b="1" i="0" u="none" strike="noStrike" baseline="0" smtClean="0">
                <a:latin typeface="Times New Roman"/>
              </a:rPr>
              <a:t>= bind(s_s, (struct sockaddr *) &amp;local_addr, sizeof(struct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38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1" i="0" u="none" strike="noStrike" baseline="0" smtClean="0">
                <a:latin typeface="Times New Roman"/>
              </a:rPr>
              <a:t>sockaddr_in6</a:t>
            </a:r>
            <a:r>
              <a:rPr lang="en-US" altLang="zh-CN" b="1" i="0" u="none" strike="noStrike" baseline="0" smtClean="0">
                <a:latin typeface="Times New Roman"/>
              </a:rPr>
              <a:t>));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...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46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1" i="0" u="none" strike="noStrike" baseline="0" smtClean="0">
                <a:latin typeface="Times New Roman"/>
              </a:rPr>
              <a:t>err </a:t>
            </a:r>
            <a:r>
              <a:rPr lang="en-US" altLang="zh-CN" b="1" i="0" u="none" strike="noStrike" baseline="0" smtClean="0">
                <a:latin typeface="Times New Roman"/>
              </a:rPr>
              <a:t>= listen(s_s, BACKLOG);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0" smtClean="0">
                <a:latin typeface="Times New Roman"/>
              </a:rPr>
              <a:t>*</a:t>
            </a:r>
            <a:r>
              <a:rPr lang="zh-CN" altLang="en-US" b="0" i="0" u="none" strike="noStrike" baseline="0" smtClean="0">
                <a:latin typeface="Times New Roman"/>
              </a:rPr>
              <a:t>设置侦听队列*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...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63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0" smtClean="0">
                <a:latin typeface="Times New Roman"/>
              </a:rPr>
              <a:t>*将客户端的地址转换成字符串*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64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1" i="0" u="none" strike="noStrike" baseline="0" smtClean="0">
                <a:latin typeface="Times New Roman"/>
              </a:rPr>
              <a:t>inet_ntop(AF_INET6</a:t>
            </a:r>
            <a:r>
              <a:rPr lang="en-US" altLang="zh-CN" b="1" i="0" u="none" strike="noStrike" baseline="0" smtClean="0">
                <a:latin typeface="Times New Roman"/>
              </a:rPr>
              <a:t>, &amp;client_addr.sin6_addr, buf, sizeof(buf));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0056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kern="1800">
                <a:latin typeface="Times New Roman"/>
              </a:rPr>
              <a:t>15.10.2  </a:t>
            </a:r>
            <a:r>
              <a:rPr lang="zh-CN" altLang="en-US" b="0" kern="1800">
                <a:latin typeface="Times New Roman"/>
              </a:rPr>
              <a:t>客户端</a:t>
            </a:r>
            <a:r>
              <a:rPr lang="zh-CN" altLang="en-US" b="0" kern="1800" smtClean="0">
                <a:latin typeface="Times New Roman"/>
              </a:rPr>
              <a:t>程序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客户端</a:t>
            </a:r>
            <a:r>
              <a:rPr lang="zh-CN" altLang="en-US" b="0" i="0" u="none" strike="noStrike" baseline="0" smtClean="0">
                <a:latin typeface="Times New Roman"/>
              </a:rPr>
              <a:t>与服务器端的过程类似，先建立套接字，然后客户端连接服务器，接收服务器的信息，再发送客户端的信息，最后关闭退出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  <a:endParaRPr lang="en-US" altLang="zh-CN" b="0" i="0" u="none" strike="noStrike" baseline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22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1" i="0" u="none" strike="noStrike" baseline="0" smtClean="0">
                <a:latin typeface="Times New Roman"/>
              </a:rPr>
              <a:t>s_c </a:t>
            </a:r>
            <a:r>
              <a:rPr lang="en-US" altLang="zh-CN" b="1" i="0" u="none" strike="noStrike" baseline="0" smtClean="0">
                <a:latin typeface="Times New Roman"/>
              </a:rPr>
              <a:t>= socket(PF_INET6, SOCK_STREAM, 0);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0" smtClean="0">
                <a:latin typeface="Times New Roman"/>
              </a:rPr>
              <a:t>*建立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套接字*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...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33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0" i="0" u="none" strike="noStrike" baseline="0" smtClean="0">
                <a:latin typeface="Times New Roman"/>
              </a:rPr>
              <a:t>server_addr.sin6_addr </a:t>
            </a:r>
            <a:r>
              <a:rPr lang="en-US" altLang="zh-CN" b="0" i="0" u="none" strike="noStrike" baseline="0" smtClean="0">
                <a:latin typeface="Times New Roman"/>
              </a:rPr>
              <a:t>= in6addr_any;  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任意地址*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34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0" smtClean="0">
                <a:latin typeface="Times New Roman"/>
              </a:rPr>
              <a:t>*连接服务器*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35</a:t>
            </a:r>
            <a:r>
              <a:rPr lang="zh-CN" altLang="en-US" b="0" i="0" u="none" strike="noStrike" baseline="0" smtClean="0">
                <a:latin typeface="Times New Roman"/>
              </a:rPr>
              <a:t>	</a:t>
            </a:r>
            <a:r>
              <a:rPr lang="en-US" altLang="zh-CN" b="1" i="0" u="none" strike="noStrike" baseline="0" smtClean="0">
                <a:latin typeface="Times New Roman"/>
              </a:rPr>
              <a:t>err </a:t>
            </a:r>
            <a:r>
              <a:rPr lang="en-US" altLang="zh-CN" b="1" i="0" u="none" strike="noStrike" baseline="0" smtClean="0">
                <a:latin typeface="Times New Roman"/>
              </a:rPr>
              <a:t>= connect(s_c, (struct sockaddr *) &amp;server_addr, sizeof(server_addr));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4313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15.10.3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编译调试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将服务器端保存到文件</a:t>
            </a:r>
            <a:r>
              <a:rPr lang="en-US" altLang="zh-CN" b="0" i="0" u="none" strike="noStrike" baseline="0" smtClean="0">
                <a:latin typeface="Times New Roman"/>
              </a:rPr>
              <a:t>ipv6_server.c</a:t>
            </a:r>
            <a:r>
              <a:rPr lang="zh-CN" altLang="en-US" b="0" i="0" u="none" strike="noStrike" baseline="0" smtClean="0">
                <a:latin typeface="Times New Roman"/>
              </a:rPr>
              <a:t>中，将客户端保存到</a:t>
            </a:r>
            <a:r>
              <a:rPr lang="en-US" altLang="zh-CN" b="0" i="0" u="none" strike="noStrike" baseline="0" smtClean="0">
                <a:latin typeface="Times New Roman"/>
              </a:rPr>
              <a:t>ipv6_client.c</a:t>
            </a:r>
            <a:r>
              <a:rPr lang="zh-CN" altLang="en-US" b="0" i="0" u="none" strike="noStrike" baseline="0" smtClean="0">
                <a:latin typeface="Times New Roman"/>
              </a:rPr>
              <a:t>中。按照如下命令进行编译：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$gcc –o ipv6_server ipv6_server.c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$gcc –o ipv6_client ipv6_client.c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先运行服务器端的程序。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$./ipv6_server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再运行客户端的程序。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$./ipv6_client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982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IPv4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的自动配置和移动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IPv4</a:t>
            </a:r>
            <a:r>
              <a:rPr lang="zh-CN" altLang="en-US" b="0" i="0" u="none" strike="noStrike" baseline="0" smtClean="0">
                <a:latin typeface="Times New Roman"/>
              </a:rPr>
              <a:t>的自动配置主要体现在移动方面，在一个主机从一个地点移动到新的地点的时候，需要重新配置，并且由于提供服务的</a:t>
            </a:r>
            <a:r>
              <a:rPr lang="en-US" altLang="zh-CN" b="0" i="0" u="none" strike="noStrike" baseline="0" smtClean="0">
                <a:latin typeface="Times New Roman"/>
              </a:rPr>
              <a:t>ISP</a:t>
            </a:r>
            <a:r>
              <a:rPr lang="zh-CN" altLang="en-US" b="0" i="0" u="none" strike="noStrike" baseline="0" smtClean="0">
                <a:latin typeface="Times New Roman"/>
              </a:rPr>
              <a:t>不同，可能的配置千差万别，例如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、网关、</a:t>
            </a:r>
            <a:r>
              <a:rPr lang="en-US" altLang="zh-CN" b="0" i="0" u="none" strike="noStrike" baseline="0" smtClean="0">
                <a:latin typeface="Times New Roman"/>
              </a:rPr>
              <a:t>DNS</a:t>
            </a:r>
            <a:r>
              <a:rPr lang="zh-CN" altLang="en-US" b="0" i="0" u="none" strike="noStrike" baseline="0" smtClean="0">
                <a:latin typeface="Times New Roman"/>
              </a:rPr>
              <a:t>都要发生变化，甚至还要加上浏览器的代理出口。而原来主机的所在位置即使足够空闲也不能带到新的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紧张的新地点。</a:t>
            </a:r>
          </a:p>
        </p:txBody>
      </p:sp>
    </p:spTree>
    <p:extLst>
      <p:ext uri="{BB962C8B-B14F-4D97-AF65-F5344CB8AC3E}">
        <p14:creationId xmlns:p14="http://schemas.microsoft.com/office/powerpoint/2010/main" val="178019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15.2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的特点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就是能够无限制地增加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网址数量、拥有巨大网址空间和卓越网络安全性能等特点的新一代互联网协议。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的技术特点：</a:t>
            </a: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提供</a:t>
            </a:r>
            <a:r>
              <a:rPr lang="en-US" altLang="zh-CN" b="0" i="0" u="none" strike="noStrike" baseline="0" smtClean="0">
                <a:latin typeface="Times New Roman"/>
              </a:rPr>
              <a:t>128</a:t>
            </a:r>
            <a:r>
              <a:rPr lang="zh-CN" altLang="en-US" b="0" i="0" u="none" strike="noStrike" baseline="0" smtClean="0">
                <a:latin typeface="Times New Roman"/>
              </a:rPr>
              <a:t>位的地址空间，全球可分配地址数为</a:t>
            </a:r>
            <a:r>
              <a:rPr lang="en-US" altLang="zh-CN" b="0" i="0" u="none" strike="noStrike" baseline="0" smtClean="0">
                <a:latin typeface="Times New Roman"/>
              </a:rPr>
              <a:t>340282366920938463463374607431768211456</a:t>
            </a:r>
            <a:r>
              <a:rPr lang="zh-CN" altLang="en-US" b="0" i="0" u="none" strike="noStrike" baseline="0" smtClean="0">
                <a:latin typeface="Times New Roman"/>
              </a:rPr>
              <a:t>个。</a:t>
            </a: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将自动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地址分配功能作为标准功能。</a:t>
            </a: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对报文数据报头结构作了简化，用来减少处理器的开销并节省网络带宽</a:t>
            </a: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的安全性使用了鉴别和加密扩展头部数据结构的方法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  <a:endParaRPr lang="en-US" altLang="zh-CN" b="0" i="0" u="none" strike="noStrike" baseline="0" smtClean="0">
              <a:latin typeface="Times New Roman"/>
            </a:endParaRPr>
          </a:p>
          <a:p>
            <a:pPr marR="0" lvl="0" rtl="0">
              <a:buFont typeface="Wingdings" panose="05000000000000000000" pitchFamily="2" charset="2"/>
              <a:buChar char="ü"/>
            </a:pP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数据包包含了服务质量的特性。</a:t>
            </a:r>
          </a:p>
        </p:txBody>
      </p:sp>
    </p:spTree>
    <p:extLst>
      <p:ext uri="{BB962C8B-B14F-4D97-AF65-F5344CB8AC3E}">
        <p14:creationId xmlns:p14="http://schemas.microsoft.com/office/powerpoint/2010/main" val="102113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15.3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的地址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15.3.1  IPv6</a:t>
            </a:r>
            <a:r>
              <a:rPr lang="zh-CN" altLang="en-US"/>
              <a:t>的单</a:t>
            </a:r>
            <a:r>
              <a:rPr lang="zh-CN" altLang="en-US"/>
              <a:t>播</a:t>
            </a:r>
            <a:r>
              <a:rPr lang="zh-CN" altLang="en-US" smtClean="0"/>
              <a:t>地址</a:t>
            </a:r>
            <a:endParaRPr lang="en-US" altLang="zh-CN" smtClean="0"/>
          </a:p>
          <a:p>
            <a:r>
              <a:rPr lang="en-US" altLang="zh-CN"/>
              <a:t>15.3.2  </a:t>
            </a:r>
            <a:r>
              <a:rPr lang="zh-CN" altLang="en-US"/>
              <a:t>可聚集全球单</a:t>
            </a:r>
            <a:r>
              <a:rPr lang="zh-CN" altLang="en-US"/>
              <a:t>播</a:t>
            </a:r>
            <a:r>
              <a:rPr lang="zh-CN" altLang="en-US" smtClean="0"/>
              <a:t>地址</a:t>
            </a:r>
            <a:endParaRPr lang="en-US" altLang="zh-CN" smtClean="0"/>
          </a:p>
          <a:p>
            <a:r>
              <a:rPr lang="en-US" altLang="zh-CN"/>
              <a:t>15.3.3  </a:t>
            </a:r>
            <a:r>
              <a:rPr lang="zh-CN" altLang="en-US"/>
              <a:t>本地使用单</a:t>
            </a:r>
            <a:r>
              <a:rPr lang="zh-CN" altLang="en-US"/>
              <a:t>播</a:t>
            </a:r>
            <a:r>
              <a:rPr lang="zh-CN" altLang="en-US" smtClean="0"/>
              <a:t>地址</a:t>
            </a:r>
            <a:endParaRPr lang="en-US" altLang="zh-CN" smtClean="0"/>
          </a:p>
          <a:p>
            <a:r>
              <a:rPr lang="en-US" altLang="zh-CN"/>
              <a:t>15.3.4  </a:t>
            </a:r>
            <a:r>
              <a:rPr lang="zh-CN" altLang="en-US"/>
              <a:t>兼容性</a:t>
            </a:r>
            <a:r>
              <a:rPr lang="zh-CN" altLang="en-US" smtClean="0"/>
              <a:t>地址</a:t>
            </a:r>
            <a:endParaRPr lang="en-US" altLang="zh-CN" smtClean="0"/>
          </a:p>
          <a:p>
            <a:r>
              <a:rPr lang="en-US" altLang="zh-CN"/>
              <a:t>15.3.5  IPv6</a:t>
            </a:r>
            <a:r>
              <a:rPr lang="zh-CN" altLang="en-US"/>
              <a:t>多</a:t>
            </a:r>
            <a:r>
              <a:rPr lang="zh-CN" altLang="en-US"/>
              <a:t>播</a:t>
            </a:r>
            <a:r>
              <a:rPr lang="zh-CN" altLang="en-US" smtClean="0"/>
              <a:t>地址</a:t>
            </a:r>
            <a:endParaRPr lang="en-US" altLang="zh-CN" smtClean="0"/>
          </a:p>
          <a:p>
            <a:r>
              <a:rPr lang="en-US" altLang="zh-CN"/>
              <a:t>15.3.6  IPv6</a:t>
            </a:r>
            <a:r>
              <a:rPr lang="zh-CN" altLang="en-US"/>
              <a:t>任</a:t>
            </a:r>
            <a:r>
              <a:rPr lang="zh-CN" altLang="en-US"/>
              <a:t>播</a:t>
            </a:r>
            <a:r>
              <a:rPr lang="zh-CN" altLang="en-US" smtClean="0"/>
              <a:t>地址</a:t>
            </a:r>
            <a:endParaRPr lang="en-US" altLang="zh-CN" smtClean="0"/>
          </a:p>
          <a:p>
            <a:r>
              <a:rPr lang="en-US" altLang="zh-CN"/>
              <a:t>15.3.7  </a:t>
            </a:r>
            <a:r>
              <a:rPr lang="zh-CN" altLang="en-US"/>
              <a:t>主机的多个</a:t>
            </a:r>
            <a:r>
              <a:rPr lang="en-US" altLang="zh-CN"/>
              <a:t>IPv6</a:t>
            </a:r>
            <a:r>
              <a:rPr lang="zh-CN" altLang="en-US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172539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15.3.1  IPv6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的单播地址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一个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单播地址与某个接口相关联。发给单播地址的包传送到由该地址标识的某个接口上。但是为了满足负载平衡系统，在</a:t>
            </a:r>
            <a:r>
              <a:rPr lang="en-US" altLang="zh-CN" b="0" i="0" u="none" strike="noStrike" baseline="0" smtClean="0">
                <a:latin typeface="Times New Roman"/>
              </a:rPr>
              <a:t>RFC2373</a:t>
            </a:r>
            <a:r>
              <a:rPr lang="zh-CN" altLang="en-US" b="0" i="0" u="none" strike="noStrike" baseline="0" smtClean="0">
                <a:latin typeface="Times New Roman"/>
              </a:rPr>
              <a:t>中允许多个接口使用同一地址。</a:t>
            </a:r>
            <a:r>
              <a:rPr lang="en-US" altLang="zh-CN" b="0" i="0" u="none" strike="noStrike" baseline="0" smtClean="0">
                <a:latin typeface="Times New Roman"/>
              </a:rPr>
              <a:t>IPv6</a:t>
            </a:r>
            <a:r>
              <a:rPr lang="zh-CN" altLang="en-US" b="0" i="0" u="none" strike="noStrike" baseline="0" smtClean="0">
                <a:latin typeface="Times New Roman"/>
              </a:rPr>
              <a:t>的单点传送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地址包括：可聚集全球单点传送地址、链路本地地址、站点本地地址和其他一些特殊的单点传送地址。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27513"/>
              </p:ext>
            </p:extLst>
          </p:nvPr>
        </p:nvGraphicFramePr>
        <p:xfrm>
          <a:off x="683568" y="4653136"/>
          <a:ext cx="8025506" cy="72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2753"/>
                <a:gridCol w="4012753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单播地址子网前缀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接口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128-N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515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Linux操作系统概述</Template>
  <TotalTime>31</TotalTime>
  <Words>3202</Words>
  <Application>Microsoft Office PowerPoint</Application>
  <PresentationFormat>全屏显示(4:3)</PresentationFormat>
  <Paragraphs>327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聚合</vt:lpstr>
      <vt:lpstr>第15章  IPv6简介</vt:lpstr>
      <vt:lpstr>15.1  IPv4的缺陷</vt:lpstr>
      <vt:lpstr>1．IPv4的地址空间危机</vt:lpstr>
      <vt:lpstr>2．IPv4的性能</vt:lpstr>
      <vt:lpstr>3．IPv4的安全</vt:lpstr>
      <vt:lpstr>4．IPv4的自动配置和移动</vt:lpstr>
      <vt:lpstr>15.2  IPv6的特点</vt:lpstr>
      <vt:lpstr>15.3  IPv6的地址</vt:lpstr>
      <vt:lpstr>15.3.1  IPv6的单播地址</vt:lpstr>
      <vt:lpstr>15.3.2  可聚集全球单播地址 </vt:lpstr>
      <vt:lpstr>15.3.3  本地使用单播地址 </vt:lpstr>
      <vt:lpstr>1．链路本地地址 </vt:lpstr>
      <vt:lpstr>2．站点本地地址</vt:lpstr>
      <vt:lpstr>15.3.4  兼容性地址 </vt:lpstr>
      <vt:lpstr>1．IPv4兼容地址 </vt:lpstr>
      <vt:lpstr>2．IPv4映射地址</vt:lpstr>
      <vt:lpstr>3．6to4地址 </vt:lpstr>
      <vt:lpstr>15.3.5  IPv6多播地址</vt:lpstr>
      <vt:lpstr>15.3.6  IPv6任播地址 </vt:lpstr>
      <vt:lpstr>15.3.7  主机的多个IPv6地址</vt:lpstr>
      <vt:lpstr>15.4  IPv6的头部</vt:lpstr>
      <vt:lpstr>15.4.1  IPv6头部格式</vt:lpstr>
      <vt:lpstr>15.4.2  与IPv4头部的对比</vt:lpstr>
      <vt:lpstr>15.4.3  IPv6的TCP头部</vt:lpstr>
      <vt:lpstr>15.4.4  IPv6的UDP头部</vt:lpstr>
      <vt:lpstr>15.4.5  IPv6的ICMP头部</vt:lpstr>
      <vt:lpstr>15.5  IPv6运行环境</vt:lpstr>
      <vt:lpstr>15.5.1  加载IPv6模块</vt:lpstr>
      <vt:lpstr>15.5.2  查看是否支持IPv6</vt:lpstr>
      <vt:lpstr>1．使用命令ping来检测网卡的IPv6地址</vt:lpstr>
      <vt:lpstr>2．使用ip命令</vt:lpstr>
      <vt:lpstr>15.6  IPv6的结构定义</vt:lpstr>
      <vt:lpstr>15.6.1  IPv6的地址族和协议族</vt:lpstr>
      <vt:lpstr>15.6.2  套接字地址结构</vt:lpstr>
      <vt:lpstr>1．新的IPv6地址结构in6_addr</vt:lpstr>
      <vt:lpstr>2．新的IPv6套接字地址结构sockaddr_in6</vt:lpstr>
      <vt:lpstr>3．IPv4地址结构和IPv6地址结构的对比</vt:lpstr>
      <vt:lpstr>15.6.3  地址兼容考虑</vt:lpstr>
      <vt:lpstr>15.6.4  IPv6通用地址</vt:lpstr>
      <vt:lpstr>15.7  IPv6的套接字函数</vt:lpstr>
      <vt:lpstr>15.7.1  socket()函数</vt:lpstr>
      <vt:lpstr>15.7.2  没有发生改变的函数</vt:lpstr>
      <vt:lpstr>15.7.3  发生改变的函数</vt:lpstr>
      <vt:lpstr>15.8  IPv6的套接字选项</vt:lpstr>
      <vt:lpstr>15.8.1  IPv6的套接字选项</vt:lpstr>
      <vt:lpstr>15.8.2  单播跳限IPV6_UNICAST_HOPS</vt:lpstr>
      <vt:lpstr>15.8.3  发送和接收多播包</vt:lpstr>
      <vt:lpstr>15.8.4  IPv6中获得时间戳的ioctl命令</vt:lpstr>
      <vt:lpstr>15.9  IPv6的库函数</vt:lpstr>
      <vt:lpstr>15.9.1  地址转换函数的差异</vt:lpstr>
      <vt:lpstr>15.9.2  域名解析函数的差异</vt:lpstr>
      <vt:lpstr>15.9.3  测试宏</vt:lpstr>
      <vt:lpstr>15.10  IPv6的编程的一个简单例子</vt:lpstr>
      <vt:lpstr>15.10.1  服务器程序</vt:lpstr>
      <vt:lpstr>15.10.2  客户端程序</vt:lpstr>
      <vt:lpstr>15.10.3  编译调试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第15章  IPv6简介</dc:title>
  <dc:creator>xu</dc:creator>
  <cp:lastModifiedBy>xu</cp:lastModifiedBy>
  <cp:revision>4</cp:revision>
  <dcterms:created xsi:type="dcterms:W3CDTF">2014-08-13T11:20:09Z</dcterms:created>
  <dcterms:modified xsi:type="dcterms:W3CDTF">2014-08-13T11:51:37Z</dcterms:modified>
</cp:coreProperties>
</file>