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75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B2886C-AB10-40FC-8D1D-D5F576D4B9F0}" type="datetimeFigureOut">
              <a:rPr lang="zh-CN" altLang="en-US" smtClean="0"/>
              <a:t>2014/8/16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CDF3C0C-089F-4285-96F8-413677855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第</a:t>
            </a:r>
            <a:r>
              <a:rPr lang="en-US" altLang="zh-CN" b="1" i="0" u="none" strike="noStrike" kern="1800" baseline="0" smtClean="0">
                <a:latin typeface="Times New Roman"/>
                <a:ea typeface="黑体"/>
              </a:rPr>
              <a:t>16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章  </a:t>
            </a:r>
            <a:r>
              <a:rPr lang="en-US" altLang="zh-CN" b="1" i="0" u="none" strike="noStrike" kern="1800" baseline="0" smtClean="0">
                <a:latin typeface="Times New Roman"/>
                <a:ea typeface="黑体"/>
              </a:rPr>
              <a:t>Linux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内核中网络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部分结构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以及分布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16.1  </a:t>
            </a:r>
            <a:r>
              <a:rPr lang="zh-CN" altLang="en-US" smtClean="0"/>
              <a:t>概述</a:t>
            </a:r>
            <a:endParaRPr lang="en-US" altLang="zh-CN" smtClean="0"/>
          </a:p>
          <a:p>
            <a:r>
              <a:rPr lang="en-US" altLang="zh-CN"/>
              <a:t>16.2  </a:t>
            </a:r>
            <a:r>
              <a:rPr lang="zh-CN" altLang="en-US"/>
              <a:t>软中断</a:t>
            </a:r>
            <a:r>
              <a:rPr lang="en-US" altLang="zh-CN"/>
              <a:t>CPU</a:t>
            </a:r>
            <a:r>
              <a:rPr lang="zh-CN" altLang="en-US"/>
              <a:t>报文队列</a:t>
            </a:r>
            <a:r>
              <a:rPr lang="zh-CN" altLang="en-US"/>
              <a:t>及其</a:t>
            </a:r>
            <a:r>
              <a:rPr lang="zh-CN" altLang="en-US" smtClean="0"/>
              <a:t>处理</a:t>
            </a:r>
            <a:endParaRPr lang="en-US" altLang="zh-CN" smtClean="0"/>
          </a:p>
          <a:p>
            <a:r>
              <a:rPr lang="en-US" altLang="zh-CN"/>
              <a:t>16.3  socket</a:t>
            </a:r>
            <a:r>
              <a:rPr lang="zh-CN" altLang="en-US"/>
              <a:t>数据如何在内核中接收和发送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4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sk_buff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的含义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结构</a:t>
            </a:r>
            <a:r>
              <a:rPr lang="en-US" altLang="zh-CN" b="0" i="0" u="none" strike="noStrike" baseline="0" smtClean="0">
                <a:latin typeface="Times New Roman"/>
              </a:rPr>
              <a:t>sk_buff</a:t>
            </a:r>
            <a:r>
              <a:rPr lang="zh-CN" altLang="en-US" b="0" i="0" u="none" strike="noStrike" baseline="0" smtClean="0">
                <a:latin typeface="Times New Roman"/>
              </a:rPr>
              <a:t>的框图，其中的</a:t>
            </a:r>
            <a:r>
              <a:rPr lang="en-US" altLang="zh-CN" b="0" i="0" u="none" strike="noStrike" baseline="0" smtClean="0">
                <a:latin typeface="Times New Roman"/>
              </a:rPr>
              <a:t>tail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end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head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data</a:t>
            </a:r>
            <a:r>
              <a:rPr lang="zh-CN" altLang="en-US" b="0" i="0" u="none" strike="noStrike" baseline="0" smtClean="0">
                <a:latin typeface="Times New Roman"/>
              </a:rPr>
              <a:t>是对网络报文部分的描述。</a:t>
            </a:r>
          </a:p>
        </p:txBody>
      </p:sp>
      <p:pic>
        <p:nvPicPr>
          <p:cNvPr id="5122" name="Picture 2" descr="16-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3" b="-1146"/>
          <a:stretch>
            <a:fillRect/>
          </a:stretch>
        </p:blipFill>
        <p:spPr bwMode="auto">
          <a:xfrm>
            <a:off x="4572000" y="2348880"/>
            <a:ext cx="4046537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66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16.1.5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网络协议数据结构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inet_protosw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第</a:t>
            </a:r>
            <a:r>
              <a:rPr lang="en-US" altLang="zh-CN" b="0" i="0" u="none" strike="noStrike" baseline="0" smtClean="0">
                <a:latin typeface="Times New Roman"/>
              </a:rPr>
              <a:t>5</a:t>
            </a:r>
            <a:r>
              <a:rPr lang="zh-CN" altLang="en-US" b="0" i="0" u="none" strike="noStrike" baseline="0" smtClean="0">
                <a:latin typeface="Times New Roman"/>
              </a:rPr>
              <a:t>章中对</a:t>
            </a:r>
            <a:r>
              <a:rPr lang="en-US" altLang="zh-CN" b="0" i="0" u="none" strike="noStrike" baseline="0" smtClean="0">
                <a:latin typeface="Times New Roman"/>
              </a:rPr>
              <a:t>TCP/IP</a:t>
            </a:r>
            <a:r>
              <a:rPr lang="zh-CN" altLang="en-US" b="0" i="0" u="none" strike="noStrike" baseline="0" smtClean="0">
                <a:latin typeface="Times New Roman"/>
              </a:rPr>
              <a:t>的网络协议族进行了介绍（</a:t>
            </a:r>
            <a:r>
              <a:rPr lang="en-US" altLang="zh-CN" b="0" i="0" u="none" strike="noStrike" baseline="0" smtClean="0">
                <a:latin typeface="Times New Roman"/>
              </a:rPr>
              <a:t>IP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TCP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UDP</a:t>
            </a:r>
            <a:r>
              <a:rPr lang="zh-CN" altLang="en-US" b="0" i="0" u="none" strike="noStrike" baseline="0" smtClean="0">
                <a:latin typeface="Times New Roman"/>
              </a:rPr>
              <a:t>等）。其中协议</a:t>
            </a:r>
            <a:r>
              <a:rPr lang="en-US" altLang="zh-CN" b="0" i="0" u="none" strike="noStrike" baseline="0" smtClean="0">
                <a:latin typeface="Times New Roman"/>
              </a:rPr>
              <a:t>TCP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UDP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RAW</a:t>
            </a:r>
            <a:r>
              <a:rPr lang="zh-CN" altLang="en-US" b="0" i="0" u="none" strike="noStrike" baseline="0" smtClean="0">
                <a:latin typeface="Times New Roman"/>
              </a:rPr>
              <a:t>在文件</a:t>
            </a:r>
            <a:r>
              <a:rPr lang="en-US" altLang="zh-CN" b="0" i="0" u="none" strike="noStrike" baseline="0" smtClean="0">
                <a:latin typeface="Times New Roman"/>
              </a:rPr>
              <a:t>linux-3.9.5/net/ipv4/af_inet.c</a:t>
            </a:r>
            <a:r>
              <a:rPr lang="zh-CN" altLang="en-US" b="0" i="0" u="none" strike="noStrike" baseline="0" smtClean="0">
                <a:latin typeface="Times New Roman"/>
              </a:rPr>
              <a:t>中一个名为</a:t>
            </a:r>
            <a:r>
              <a:rPr lang="en-US" altLang="zh-CN" b="0" i="0" u="none" strike="noStrike" baseline="0" smtClean="0">
                <a:latin typeface="Times New Roman"/>
              </a:rPr>
              <a:t>inet_init()</a:t>
            </a:r>
            <a:r>
              <a:rPr lang="zh-CN" altLang="en-US" b="0" i="0" u="none" strike="noStrike" baseline="0" smtClean="0">
                <a:latin typeface="Times New Roman"/>
              </a:rPr>
              <a:t>的函数中进行了初始化（因为</a:t>
            </a:r>
            <a:r>
              <a:rPr lang="en-US" altLang="zh-CN" b="0" i="0" u="none" strike="noStrike" baseline="0" smtClean="0">
                <a:latin typeface="Times New Roman"/>
              </a:rPr>
              <a:t>TCP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UDP</a:t>
            </a:r>
            <a:r>
              <a:rPr lang="zh-CN" altLang="en-US" b="0" i="0" u="none" strike="noStrike" baseline="0" smtClean="0">
                <a:latin typeface="Times New Roman"/>
              </a:rPr>
              <a:t>都是</a:t>
            </a:r>
            <a:r>
              <a:rPr lang="en-US" altLang="zh-CN" b="0" i="0" u="none" strike="noStrike" baseline="0" smtClean="0">
                <a:latin typeface="Times New Roman"/>
              </a:rPr>
              <a:t>inet</a:t>
            </a:r>
            <a:r>
              <a:rPr lang="zh-CN" altLang="en-US" b="0" i="0" u="none" strike="noStrike" baseline="0" smtClean="0">
                <a:latin typeface="Times New Roman"/>
              </a:rPr>
              <a:t>簇协议的一部分）。</a:t>
            </a:r>
            <a:r>
              <a:rPr lang="en-US" altLang="zh-CN" b="0" i="0" u="none" strike="noStrike" baseline="0" smtClean="0">
                <a:latin typeface="Times New Roman"/>
              </a:rPr>
              <a:t>inet_init()</a:t>
            </a:r>
            <a:r>
              <a:rPr lang="zh-CN" altLang="en-US" b="0" i="0" u="none" strike="noStrike" baseline="0" smtClean="0">
                <a:latin typeface="Times New Roman"/>
              </a:rPr>
              <a:t>函数使用</a:t>
            </a:r>
            <a:r>
              <a:rPr lang="en-US" altLang="zh-CN" b="0" i="0" u="none" strike="noStrike" baseline="0" smtClean="0">
                <a:latin typeface="Times New Roman"/>
              </a:rPr>
              <a:t>proto_register()</a:t>
            </a:r>
            <a:r>
              <a:rPr lang="zh-CN" altLang="en-US" b="0" i="0" u="none" strike="noStrike" baseline="0" smtClean="0">
                <a:latin typeface="Times New Roman"/>
              </a:rPr>
              <a:t>函数来注册每个内嵌协议。</a:t>
            </a:r>
          </a:p>
        </p:txBody>
      </p:sp>
    </p:spTree>
    <p:extLst>
      <p:ext uri="{BB962C8B-B14F-4D97-AF65-F5344CB8AC3E}">
        <p14:creationId xmlns:p14="http://schemas.microsoft.com/office/powerpoint/2010/main" val="19447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6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1" t="-1404" r="-3891" b="-2065"/>
          <a:stretch>
            <a:fillRect/>
          </a:stretch>
        </p:blipFill>
        <p:spPr bwMode="auto">
          <a:xfrm>
            <a:off x="3779912" y="476672"/>
            <a:ext cx="4134346" cy="62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3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软中断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CPU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报文队列及其处理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16.2.1  Linux</a:t>
            </a:r>
            <a:r>
              <a:rPr lang="zh-CN" altLang="en-US"/>
              <a:t>内核网络协议层的层间传递手段</a:t>
            </a:r>
            <a:r>
              <a:rPr lang="en-US" altLang="zh-CN"/>
              <a:t>——</a:t>
            </a:r>
            <a:r>
              <a:rPr lang="zh-CN" altLang="en-US" smtClean="0"/>
              <a:t>软中断</a:t>
            </a:r>
            <a:endParaRPr lang="en-US" altLang="zh-CN" smtClean="0"/>
          </a:p>
          <a:p>
            <a:r>
              <a:rPr lang="en-US" altLang="zh-CN"/>
              <a:t>16.2.2  </a:t>
            </a:r>
            <a:r>
              <a:rPr lang="zh-CN" altLang="en-US"/>
              <a:t>网络收发处理软中断的实现机制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4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16.2.1  Linux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内核网络协议层的层间传递手段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——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软中断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网络协议栈是分层实现的，如何实现高效的网络数据是协议栈设计的核心问题之一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1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Linux</a:t>
            </a:r>
            <a:r>
              <a:rPr lang="zh-CN" altLang="en-US">
                <a:latin typeface="Times New Roman"/>
              </a:rPr>
              <a:t>内核中软中断</a:t>
            </a:r>
            <a:r>
              <a:rPr lang="zh-CN" altLang="en-US">
                <a:latin typeface="Times New Roman"/>
              </a:rPr>
              <a:t>的</a:t>
            </a:r>
            <a:r>
              <a:rPr lang="zh-CN" altLang="en-US" smtClean="0">
                <a:latin typeface="Times New Roman"/>
              </a:rPr>
              <a:t>机制</a:t>
            </a:r>
            <a:endParaRPr lang="en-US" altLang="zh-CN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2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Linux</a:t>
            </a:r>
            <a:r>
              <a:rPr lang="zh-CN" altLang="en-US">
                <a:latin typeface="Times New Roman"/>
              </a:rPr>
              <a:t>内核中软中断的使用方法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32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Linux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内核中软中断的机制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内核中是采用软中断的方式实现的，软中断机制的实现原理如图所示。</a:t>
            </a:r>
          </a:p>
        </p:txBody>
      </p:sp>
      <p:pic>
        <p:nvPicPr>
          <p:cNvPr id="7170" name="Picture 2" descr="16-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4" r="-305"/>
          <a:stretch>
            <a:fillRect/>
          </a:stretch>
        </p:blipFill>
        <p:spPr bwMode="auto">
          <a:xfrm>
            <a:off x="1545212" y="2708920"/>
            <a:ext cx="64111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9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Linux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内核中软中断的使用方法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系统中最多可以同时注册</a:t>
            </a:r>
            <a:r>
              <a:rPr lang="en-US" altLang="zh-CN" b="0" i="0" u="none" strike="noStrike" baseline="0" smtClean="0">
                <a:latin typeface="Times New Roman"/>
              </a:rPr>
              <a:t>32</a:t>
            </a:r>
            <a:r>
              <a:rPr lang="zh-CN" altLang="en-US" b="0" i="0" u="none" strike="noStrike" baseline="0" smtClean="0">
                <a:latin typeface="Times New Roman"/>
              </a:rPr>
              <a:t>个软中断，目前系统使用了</a:t>
            </a:r>
            <a:r>
              <a:rPr lang="en-US" altLang="zh-CN" b="0" i="0" u="none" strike="noStrike" baseline="0" smtClean="0">
                <a:latin typeface="Times New Roman"/>
              </a:rPr>
              <a:t>6</a:t>
            </a:r>
            <a:r>
              <a:rPr lang="zh-CN" altLang="en-US" b="0" i="0" u="none" strike="noStrike" baseline="0" smtClean="0">
                <a:latin typeface="Times New Roman"/>
              </a:rPr>
              <a:t>个软中断，它们是定时器处理、</a:t>
            </a:r>
            <a:r>
              <a:rPr lang="en-US" altLang="zh-CN" b="0" i="0" u="none" strike="noStrike" baseline="0" smtClean="0">
                <a:latin typeface="Times New Roman"/>
              </a:rPr>
              <a:t>SCSI</a:t>
            </a:r>
            <a:r>
              <a:rPr lang="zh-CN" altLang="en-US" b="0" i="0" u="none" strike="noStrike" baseline="0" smtClean="0">
                <a:latin typeface="Times New Roman"/>
              </a:rPr>
              <a:t>处理、网络收发处理以及</a:t>
            </a:r>
            <a:r>
              <a:rPr lang="en-US" altLang="zh-CN" b="0" i="0" u="none" strike="noStrike" baseline="0" smtClean="0">
                <a:latin typeface="Times New Roman"/>
              </a:rPr>
              <a:t>tasklet</a:t>
            </a:r>
            <a:r>
              <a:rPr lang="zh-CN" altLang="en-US" b="0" i="0" u="none" strike="noStrike" baseline="0" smtClean="0">
                <a:latin typeface="Times New Roman"/>
              </a:rPr>
              <a:t>机制，这里的</a:t>
            </a:r>
            <a:r>
              <a:rPr lang="en-US" altLang="zh-CN" b="0" i="0" u="none" strike="noStrike" baseline="0" smtClean="0">
                <a:latin typeface="Times New Roman"/>
              </a:rPr>
              <a:t>tasklet</a:t>
            </a:r>
            <a:r>
              <a:rPr lang="zh-CN" altLang="en-US" b="0" i="0" u="none" strike="noStrike" baseline="0" smtClean="0">
                <a:latin typeface="Times New Roman"/>
              </a:rPr>
              <a:t>机制就是用来实现下半部的，描述软中断的核心数据结构为中断向量表，其定义如下：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struct softirq_action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{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void</a:t>
            </a:r>
            <a:r>
              <a:rPr lang="zh-CN" altLang="en-US" b="0" i="0" u="none" strike="noStrike" baseline="0" smtClean="0">
                <a:latin typeface="Times New Roman"/>
              </a:rPr>
              <a:t> </a:t>
            </a:r>
            <a:r>
              <a:rPr lang="en-US" altLang="zh-CN" b="0" i="0" u="none" strike="noStrike" baseline="0" smtClean="0">
                <a:latin typeface="Times New Roman"/>
              </a:rPr>
              <a:t>(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action)(struct softirq_action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);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void</a:t>
            </a:r>
            <a:r>
              <a:rPr lang="zh-CN" altLang="en-US" b="0" i="0" u="none" strike="noStrike" baseline="0" smtClean="0">
                <a:latin typeface="Times New Roman"/>
              </a:rPr>
              <a:t>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data;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};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194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16.2.2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网络收发处理软中断的实现机制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网络收发的处理通过软中断进行处理，考虑到优先级问题，分别占用了向量表中的</a:t>
            </a:r>
            <a:r>
              <a:rPr lang="en-US" altLang="zh-CN" b="0" i="0" u="none" strike="noStrike" baseline="0" smtClean="0">
                <a:latin typeface="Times New Roman"/>
              </a:rPr>
              <a:t>2</a:t>
            </a:r>
            <a:r>
              <a:rPr lang="zh-CN" altLang="en-US" b="0" i="0" u="none" strike="noStrike" baseline="0" smtClean="0">
                <a:latin typeface="Times New Roman"/>
              </a:rPr>
              <a:t>号和</a:t>
            </a:r>
            <a:r>
              <a:rPr lang="en-US" altLang="zh-CN" b="0" i="0" u="none" strike="noStrike" baseline="0" smtClean="0">
                <a:latin typeface="Times New Roman"/>
              </a:rPr>
              <a:t>3</a:t>
            </a:r>
            <a:r>
              <a:rPr lang="zh-CN" altLang="en-US" b="0" i="0" u="none" strike="noStrike" baseline="0" smtClean="0">
                <a:latin typeface="Times New Roman"/>
              </a:rPr>
              <a:t>号软中断来分别处理接收和发送。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  <p:pic>
        <p:nvPicPr>
          <p:cNvPr id="8194" name="Picture 2" descr="16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472608" cy="373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10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16.3  socket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数据如何在内核中接收和发送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16.3.1  socket()</a:t>
            </a:r>
            <a:r>
              <a:rPr lang="zh-CN" altLang="en-US"/>
              <a:t>的</a:t>
            </a:r>
            <a:r>
              <a:rPr lang="zh-CN" altLang="en-US" smtClean="0"/>
              <a:t>初始化</a:t>
            </a:r>
            <a:endParaRPr lang="en-US" altLang="zh-CN" smtClean="0"/>
          </a:p>
          <a:p>
            <a:r>
              <a:rPr lang="en-US" altLang="zh-CN"/>
              <a:t>16.3.2  </a:t>
            </a:r>
            <a:r>
              <a:rPr lang="zh-CN" altLang="en-US"/>
              <a:t>接收网络数据</a:t>
            </a:r>
            <a:r>
              <a:rPr lang="en-US" altLang="zh-CN"/>
              <a:t>recv</a:t>
            </a:r>
            <a:r>
              <a:rPr lang="en-US" altLang="zh-CN" smtClean="0"/>
              <a:t>()</a:t>
            </a:r>
          </a:p>
          <a:p>
            <a:r>
              <a:rPr lang="en-US" altLang="zh-CN"/>
              <a:t>16.3.3  </a:t>
            </a:r>
            <a:r>
              <a:rPr lang="zh-CN" altLang="en-US"/>
              <a:t>发送网络数据</a:t>
            </a:r>
            <a:r>
              <a:rPr lang="en-US" altLang="zh-CN"/>
              <a:t>send()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1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16.3.1  socket()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的初始化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创建</a:t>
            </a:r>
            <a:r>
              <a:rPr lang="en-US" altLang="zh-CN" b="0" i="0" u="none" strike="noStrike" baseline="0" smtClean="0">
                <a:latin typeface="Times New Roman"/>
              </a:rPr>
              <a:t>socket()</a:t>
            </a:r>
            <a:r>
              <a:rPr lang="zh-CN" altLang="en-US" b="0" i="0" u="none" strike="noStrike" baseline="0" smtClean="0">
                <a:latin typeface="Times New Roman"/>
              </a:rPr>
              <a:t>需要传递</a:t>
            </a:r>
            <a:r>
              <a:rPr lang="en-US" altLang="zh-CN" b="0" i="0" u="none" strike="noStrike" baseline="0" smtClean="0">
                <a:latin typeface="Times New Roman"/>
              </a:rPr>
              <a:t>family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type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protocol</a:t>
            </a:r>
            <a:r>
              <a:rPr lang="zh-CN" altLang="en-US" b="0" i="0" u="none" strike="noStrike" baseline="0" smtClean="0">
                <a:latin typeface="Times New Roman"/>
              </a:rPr>
              <a:t>这</a:t>
            </a:r>
            <a:r>
              <a:rPr lang="en-US" altLang="zh-CN" b="0" i="0" u="none" strike="noStrike" baseline="0" smtClean="0">
                <a:latin typeface="Times New Roman"/>
              </a:rPr>
              <a:t>3</a:t>
            </a:r>
            <a:r>
              <a:rPr lang="zh-CN" altLang="en-US" b="0" i="0" u="none" strike="noStrike" baseline="0" smtClean="0">
                <a:latin typeface="Times New Roman"/>
              </a:rPr>
              <a:t>个参数。创建</a:t>
            </a:r>
            <a:r>
              <a:rPr lang="en-US" altLang="zh-CN" b="0" i="0" u="none" strike="noStrike" baseline="0" smtClean="0">
                <a:latin typeface="Times New Roman"/>
              </a:rPr>
              <a:t>socket()</a:t>
            </a:r>
            <a:r>
              <a:rPr lang="zh-CN" altLang="en-US" b="0" i="0" u="none" strike="noStrike" baseline="0" smtClean="0">
                <a:latin typeface="Times New Roman"/>
              </a:rPr>
              <a:t>其实就是创建一个</a:t>
            </a:r>
            <a:r>
              <a:rPr lang="en-US" altLang="zh-CN" b="0" i="0" u="none" strike="noStrike" baseline="0" smtClean="0">
                <a:latin typeface="Times New Roman"/>
              </a:rPr>
              <a:t>socket</a:t>
            </a:r>
            <a:r>
              <a:rPr lang="zh-CN" altLang="en-US" b="0" i="0" u="none" strike="noStrike" baseline="0" smtClean="0">
                <a:latin typeface="Times New Roman"/>
              </a:rPr>
              <a:t>实例，然后创建一个文件描述符结构。创建套接字文件描述符会互相建立一些关联，即建立互相连接的指针，并且初始化这些对文件的写读操作映射到</a:t>
            </a:r>
            <a:r>
              <a:rPr lang="en-US" altLang="zh-CN" b="0" i="0" u="none" strike="noStrike" baseline="0" smtClean="0">
                <a:latin typeface="Times New Roman"/>
              </a:rPr>
              <a:t>socket</a:t>
            </a:r>
            <a:r>
              <a:rPr lang="zh-CN" altLang="en-US" b="0" i="0" u="none" strike="noStrike" baseline="0" smtClean="0">
                <a:latin typeface="Times New Roman"/>
              </a:rPr>
              <a:t>的</a:t>
            </a:r>
            <a:r>
              <a:rPr lang="en-US" altLang="zh-CN" b="0" i="0" u="none" strike="noStrike" baseline="0" smtClean="0">
                <a:latin typeface="Times New Roman"/>
              </a:rPr>
              <a:t>read()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write()</a:t>
            </a:r>
            <a:r>
              <a:rPr lang="zh-CN" altLang="en-US" b="0" i="0" u="none" strike="noStrike" baseline="0" smtClean="0">
                <a:latin typeface="Times New Roman"/>
              </a:rPr>
              <a:t>函数上来。</a:t>
            </a:r>
          </a:p>
        </p:txBody>
      </p:sp>
    </p:spTree>
    <p:extLst>
      <p:ext uri="{BB962C8B-B14F-4D97-AF65-F5344CB8AC3E}">
        <p14:creationId xmlns:p14="http://schemas.microsoft.com/office/powerpoint/2010/main" val="296787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16.1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16.1.1  </a:t>
            </a:r>
            <a:r>
              <a:rPr lang="zh-CN" altLang="en-US"/>
              <a:t>代码</a:t>
            </a:r>
            <a:r>
              <a:rPr lang="zh-CN" altLang="en-US"/>
              <a:t>目录</a:t>
            </a:r>
            <a:r>
              <a:rPr lang="zh-CN" altLang="en-US" smtClean="0"/>
              <a:t>分布</a:t>
            </a:r>
            <a:endParaRPr lang="en-US" altLang="zh-CN" smtClean="0"/>
          </a:p>
          <a:p>
            <a:r>
              <a:rPr lang="en-US" altLang="zh-CN"/>
              <a:t>16.1.2  </a:t>
            </a:r>
            <a:r>
              <a:rPr lang="zh-CN" altLang="en-US"/>
              <a:t>内核中网络部分</a:t>
            </a:r>
            <a:r>
              <a:rPr lang="zh-CN" altLang="en-US"/>
              <a:t>流程</a:t>
            </a:r>
            <a:r>
              <a:rPr lang="zh-CN" altLang="en-US" smtClean="0"/>
              <a:t>简介</a:t>
            </a:r>
            <a:endParaRPr lang="en-US" altLang="zh-CN" smtClean="0"/>
          </a:p>
          <a:p>
            <a:r>
              <a:rPr lang="en-US" altLang="zh-CN"/>
              <a:t>16.1.3  </a:t>
            </a:r>
            <a:r>
              <a:rPr lang="zh-CN" altLang="en-US"/>
              <a:t>系统提供修改网络</a:t>
            </a:r>
            <a:r>
              <a:rPr lang="zh-CN" altLang="en-US"/>
              <a:t>流程</a:t>
            </a:r>
            <a:r>
              <a:rPr lang="zh-CN" altLang="en-US" smtClean="0"/>
              <a:t>点</a:t>
            </a:r>
            <a:endParaRPr lang="en-US" altLang="zh-CN" smtClean="0"/>
          </a:p>
          <a:p>
            <a:r>
              <a:rPr lang="en-US" altLang="zh-CN"/>
              <a:t>16.1.4  </a:t>
            </a:r>
            <a:r>
              <a:rPr lang="en-US" altLang="zh-CN"/>
              <a:t>sk_buff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en-US" altLang="zh-CN"/>
              <a:t>16.1.5  </a:t>
            </a:r>
            <a:r>
              <a:rPr lang="zh-CN" altLang="en-US"/>
              <a:t>网络协议数据结构</a:t>
            </a:r>
            <a:r>
              <a:rPr lang="en-US" altLang="zh-CN"/>
              <a:t>inet_protosw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16.3.2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接收网络数据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recv()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网络数据接收依次经过网卡驱动和协议栈程序，以</a:t>
            </a:r>
            <a:r>
              <a:rPr lang="en-US" altLang="zh-CN" b="0" i="0" u="none" strike="noStrike" baseline="0" smtClean="0">
                <a:latin typeface="Times New Roman"/>
              </a:rPr>
              <a:t>DM9000A</a:t>
            </a:r>
            <a:r>
              <a:rPr lang="zh-CN" altLang="en-US" b="0" i="0" u="none" strike="noStrike" baseline="0" smtClean="0">
                <a:latin typeface="Times New Roman"/>
              </a:rPr>
              <a:t>网卡为例进行介绍接收数据的过程。</a:t>
            </a:r>
          </a:p>
        </p:txBody>
      </p:sp>
      <p:pic>
        <p:nvPicPr>
          <p:cNvPr id="9218" name="Picture 2" descr="16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41" y="2533649"/>
            <a:ext cx="1836663" cy="380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16-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33649"/>
            <a:ext cx="1571427" cy="382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99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16.3.3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发送网络数据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send()</a:t>
            </a:r>
            <a:endParaRPr lang="zh-CN" altLang="en-US" b="0" i="0" u="none" strike="noStrike" kern="18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对网络数据的发送过程的处理与接收过程相反。在一端对</a:t>
            </a:r>
            <a:r>
              <a:rPr lang="en-US" altLang="zh-CN" b="0" i="0" u="none" strike="noStrike" baseline="0" smtClean="0">
                <a:latin typeface="Times New Roman"/>
              </a:rPr>
              <a:t>socket</a:t>
            </a:r>
            <a:r>
              <a:rPr lang="zh-CN" altLang="en-US" b="0" i="0" u="none" strike="noStrike" baseline="0" smtClean="0">
                <a:latin typeface="Times New Roman"/>
              </a:rPr>
              <a:t>进行</a:t>
            </a:r>
            <a:r>
              <a:rPr lang="en-US" altLang="zh-CN" b="0" i="0" u="none" strike="noStrike" baseline="0" smtClean="0">
                <a:latin typeface="Times New Roman"/>
              </a:rPr>
              <a:t>write()</a:t>
            </a:r>
            <a:r>
              <a:rPr lang="zh-CN" altLang="en-US" b="0" i="0" u="none" strike="noStrike" baseline="0" smtClean="0">
                <a:latin typeface="Times New Roman"/>
              </a:rPr>
              <a:t>的过程中，首先会把要</a:t>
            </a:r>
            <a:r>
              <a:rPr lang="en-US" altLang="zh-CN" b="0" i="0" u="none" strike="noStrike" baseline="0" smtClean="0">
                <a:latin typeface="Times New Roman"/>
              </a:rPr>
              <a:t>write</a:t>
            </a:r>
            <a:r>
              <a:rPr lang="zh-CN" altLang="en-US" b="0" i="0" u="none" strike="noStrike" baseline="0" smtClean="0">
                <a:latin typeface="Times New Roman"/>
              </a:rPr>
              <a:t>的字符串缓冲区整理成</a:t>
            </a:r>
            <a:r>
              <a:rPr lang="en-US" altLang="zh-CN" b="0" i="0" u="none" strike="noStrike" baseline="0" smtClean="0">
                <a:latin typeface="Times New Roman"/>
              </a:rPr>
              <a:t>msghdr</a:t>
            </a:r>
            <a:r>
              <a:rPr lang="zh-CN" altLang="en-US" b="0" i="0" u="none" strike="noStrike" baseline="0" smtClean="0">
                <a:latin typeface="Times New Roman"/>
              </a:rPr>
              <a:t>的数据结构形式，然后调用</a:t>
            </a:r>
            <a:r>
              <a:rPr lang="en-US" altLang="zh-CN" b="0" i="0" u="none" strike="noStrike" baseline="0" smtClean="0">
                <a:latin typeface="Times New Roman"/>
              </a:rPr>
              <a:t>sock_sendmsg()</a:t>
            </a:r>
            <a:r>
              <a:rPr lang="zh-CN" altLang="en-US" b="0" i="0" u="none" strike="noStrike" baseline="0" smtClean="0">
                <a:latin typeface="Times New Roman"/>
              </a:rPr>
              <a:t>把</a:t>
            </a:r>
            <a:r>
              <a:rPr lang="en-US" altLang="zh-CN" b="0" i="0" u="none" strike="noStrike" baseline="0" smtClean="0">
                <a:latin typeface="Times New Roman"/>
              </a:rPr>
              <a:t>msghdr</a:t>
            </a:r>
            <a:r>
              <a:rPr lang="zh-CN" altLang="en-US" b="0" i="0" u="none" strike="noStrike" baseline="0" smtClean="0">
                <a:latin typeface="Times New Roman"/>
              </a:rPr>
              <a:t>的数据传送至</a:t>
            </a:r>
            <a:r>
              <a:rPr lang="en-US" altLang="zh-CN" b="0" i="0" u="none" strike="noStrike" baseline="0" smtClean="0">
                <a:latin typeface="Times New Roman"/>
              </a:rPr>
              <a:t>inet</a:t>
            </a:r>
            <a:r>
              <a:rPr lang="zh-CN" altLang="en-US" b="0" i="0" u="none" strike="noStrike" baseline="0" smtClean="0">
                <a:latin typeface="Times New Roman"/>
              </a:rPr>
              <a:t>层。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对于</a:t>
            </a:r>
            <a:r>
              <a:rPr lang="en-US" altLang="zh-CN" b="0" i="0" u="none" strike="noStrike" baseline="0" smtClean="0">
                <a:latin typeface="Times New Roman"/>
              </a:rPr>
              <a:t>msghdr</a:t>
            </a:r>
            <a:r>
              <a:rPr lang="zh-CN" altLang="en-US" b="0" i="0" u="none" strike="noStrike" baseline="0" smtClean="0">
                <a:latin typeface="Times New Roman"/>
              </a:rPr>
              <a:t>结构中数据区中的每个数据包，创建</a:t>
            </a:r>
            <a:r>
              <a:rPr lang="en-US" altLang="zh-CN" b="0" i="0" u="none" strike="noStrike" baseline="0" smtClean="0">
                <a:latin typeface="Times New Roman"/>
              </a:rPr>
              <a:t>sk_buff</a:t>
            </a:r>
            <a:r>
              <a:rPr lang="zh-CN" altLang="en-US" b="0" i="0" u="none" strike="noStrike" baseline="0" smtClean="0">
                <a:latin typeface="Times New Roman"/>
              </a:rPr>
              <a:t>结构，填充数据，挂至发送队列。一层层往下层协议传递。</a:t>
            </a:r>
          </a:p>
        </p:txBody>
      </p:sp>
    </p:spTree>
    <p:extLst>
      <p:ext uri="{BB962C8B-B14F-4D97-AF65-F5344CB8AC3E}">
        <p14:creationId xmlns:p14="http://schemas.microsoft.com/office/powerpoint/2010/main" val="329472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16-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6672"/>
            <a:ext cx="2076500" cy="574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6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16.1.1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代码目录分布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的内核源代码可以从</a:t>
            </a:r>
            <a:r>
              <a:rPr lang="en-US" altLang="zh-CN" b="0" i="0" u="none" strike="noStrike" baseline="0" smtClean="0">
                <a:latin typeface="Times New Roman"/>
              </a:rPr>
              <a:t>https://www.kernel.org/</a:t>
            </a:r>
            <a:r>
              <a:rPr lang="zh-CN" altLang="en-US" b="0" i="0" u="none" strike="noStrike" baseline="0" smtClean="0">
                <a:latin typeface="Times New Roman"/>
              </a:rPr>
              <a:t>网站上下载，本书以</a:t>
            </a:r>
            <a:r>
              <a:rPr lang="en-US" altLang="zh-CN" b="0" i="0" u="none" strike="noStrike" baseline="0" smtClean="0">
                <a:latin typeface="Times New Roman"/>
              </a:rPr>
              <a:t>Linux-3.9.5</a:t>
            </a:r>
            <a:r>
              <a:rPr lang="zh-CN" altLang="en-US" b="0" i="0" u="none" strike="noStrike" baseline="0" smtClean="0">
                <a:latin typeface="Times New Roman"/>
              </a:rPr>
              <a:t>版本（可能不是最新版本，读者可以去下载最新的版本）来介绍。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源代码组织的另一种表现形式，它映射到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代码的</a:t>
            </a:r>
            <a:r>
              <a:rPr lang="en-US" altLang="zh-CN" b="0" i="0" u="none" strike="noStrike" baseline="0" smtClean="0">
                <a:latin typeface="Times New Roman"/>
              </a:rPr>
              <a:t>3</a:t>
            </a:r>
            <a:r>
              <a:rPr lang="zh-CN" altLang="en-US" b="0" i="0" u="none" strike="noStrike" baseline="0" smtClean="0">
                <a:latin typeface="Times New Roman"/>
              </a:rPr>
              <a:t>个内核层。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 descr="16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94" y="3818337"/>
            <a:ext cx="634850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16.1.2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内核中网络部分流程简介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各层间在网络输入输出时的层间调用关系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  <p:pic>
        <p:nvPicPr>
          <p:cNvPr id="2050" name="Picture 2" descr="16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35" b="-3262"/>
          <a:stretch>
            <a:fillRect/>
          </a:stretch>
        </p:blipFill>
        <p:spPr bwMode="auto">
          <a:xfrm>
            <a:off x="1763688" y="2132856"/>
            <a:ext cx="5040560" cy="395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69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16.1.2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内核中网络部分流程简介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4474840" cy="4525963"/>
          </a:xfrm>
        </p:spPr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内核层的网络协议栈的架构视图。</a:t>
            </a:r>
          </a:p>
        </p:txBody>
      </p:sp>
      <p:pic>
        <p:nvPicPr>
          <p:cNvPr id="3074" name="Picture 2" descr="16-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5" t="-2347" r="-5258" b="-2458"/>
          <a:stretch>
            <a:fillRect/>
          </a:stretch>
        </p:blipFill>
        <p:spPr bwMode="auto">
          <a:xfrm>
            <a:off x="5292080" y="1340768"/>
            <a:ext cx="354877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77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16.1.3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系统提供修改网络流程点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内核中还提供了一种灵活修改网络数据的机制，用户可以利用这种机制获得和修改内核层的网络数据和属性设置。白色的框为网络数据的流向，协议栈按照正常的方式进行处理和传递。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内核在网络数据经过的多个地点设置了检查点，当到达检查点的时候，会检查这些点上是否有用户设置的处理方法，按照用户的处理规则对网络数据进行处理后，数据会再次按照正常的网络流程传递。</a:t>
            </a:r>
          </a:p>
        </p:txBody>
      </p:sp>
    </p:spTree>
    <p:extLst>
      <p:ext uri="{BB962C8B-B14F-4D97-AF65-F5344CB8AC3E}">
        <p14:creationId xmlns:p14="http://schemas.microsoft.com/office/powerpoint/2010/main" val="236792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6-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6" b="-4269"/>
          <a:stretch>
            <a:fillRect/>
          </a:stretch>
        </p:blipFill>
        <p:spPr bwMode="auto">
          <a:xfrm>
            <a:off x="1979712" y="2531616"/>
            <a:ext cx="540203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12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16.1.4  sk_buff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在内核的网络层中</a:t>
            </a:r>
            <a:r>
              <a:rPr lang="en-US" altLang="zh-CN" b="0" i="0" u="none" strike="noStrike" baseline="0" smtClean="0">
                <a:latin typeface="Times New Roman"/>
              </a:rPr>
              <a:t>sk_buff</a:t>
            </a:r>
            <a:r>
              <a:rPr lang="zh-CN" altLang="en-US" b="0" i="0" u="none" strike="noStrike" baseline="0" smtClean="0">
                <a:latin typeface="Times New Roman"/>
              </a:rPr>
              <a:t>结构占有重要的地位，几乎所有的处理均与此结构有关系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  <a:endParaRPr lang="en-US" altLang="zh-CN" b="0" i="0" u="none" strike="noStrike" baseline="0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1</a:t>
            </a:r>
            <a:r>
              <a:rPr lang="zh-CN" altLang="en-US">
                <a:latin typeface="Times New Roman"/>
              </a:rPr>
              <a:t>．结构</a:t>
            </a:r>
            <a:r>
              <a:rPr lang="en-US" altLang="zh-CN">
                <a:latin typeface="Times New Roman"/>
              </a:rPr>
              <a:t>sk_buff</a:t>
            </a:r>
            <a:r>
              <a:rPr lang="zh-CN" altLang="en-US">
                <a:latin typeface="Times New Roman"/>
              </a:rPr>
              <a:t>的</a:t>
            </a:r>
            <a:r>
              <a:rPr lang="zh-CN" altLang="en-US" smtClean="0">
                <a:latin typeface="Times New Roman"/>
              </a:rPr>
              <a:t>原型</a:t>
            </a:r>
            <a:endParaRPr lang="en-US" altLang="zh-CN" smtClean="0">
              <a:latin typeface="Times New Roman"/>
            </a:endParaRPr>
          </a:p>
          <a:p>
            <a:pPr lvl="0"/>
            <a:r>
              <a:rPr lang="en-US" altLang="zh-CN">
                <a:latin typeface="Times New Roman"/>
              </a:rPr>
              <a:t>2</a:t>
            </a:r>
            <a:r>
              <a:rPr lang="zh-CN" altLang="en-US">
                <a:latin typeface="Times New Roman"/>
              </a:rPr>
              <a:t>．</a:t>
            </a:r>
            <a:r>
              <a:rPr lang="en-US" altLang="zh-CN">
                <a:latin typeface="Times New Roman"/>
              </a:rPr>
              <a:t>sk_buff</a:t>
            </a:r>
            <a:r>
              <a:rPr lang="zh-CN" altLang="en-US">
                <a:latin typeface="Times New Roman"/>
              </a:rPr>
              <a:t>的含义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969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．结构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sk_buff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的原型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的</a:t>
            </a:r>
            <a:r>
              <a:rPr lang="en-US" altLang="zh-CN" b="0" i="0" u="none" strike="noStrike" baseline="0" smtClean="0">
                <a:latin typeface="Times New Roman"/>
              </a:rPr>
              <a:t>3.5</a:t>
            </a:r>
            <a:r>
              <a:rPr lang="zh-CN" altLang="en-US" b="0" i="0" u="none" strike="noStrike" baseline="0" smtClean="0">
                <a:latin typeface="Times New Roman"/>
              </a:rPr>
              <a:t>版本的内核中，采用结构</a:t>
            </a:r>
            <a:r>
              <a:rPr lang="en-US" altLang="zh-CN" b="0" i="0" u="none" strike="noStrike" baseline="0" smtClean="0">
                <a:latin typeface="Times New Roman"/>
              </a:rPr>
              <a:t>sk_buff</a:t>
            </a:r>
            <a:r>
              <a:rPr lang="zh-CN" altLang="en-US" b="0" i="0" u="none" strike="noStrike" baseline="0" smtClean="0">
                <a:latin typeface="Times New Roman"/>
              </a:rPr>
              <a:t>来存储这些数据。在这个结构中，既有指向网络报文的指针，同时也有描述网络报文的变量。</a:t>
            </a:r>
          </a:p>
        </p:txBody>
      </p:sp>
    </p:spTree>
    <p:extLst>
      <p:ext uri="{BB962C8B-B14F-4D97-AF65-F5344CB8AC3E}">
        <p14:creationId xmlns:p14="http://schemas.microsoft.com/office/powerpoint/2010/main" val="4221238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第2章  Linux编程环境</Template>
  <TotalTime>7</TotalTime>
  <Words>908</Words>
  <Application>Microsoft Office PowerPoint</Application>
  <PresentationFormat>全屏显示(4:3)</PresentationFormat>
  <Paragraphs>59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聚合</vt:lpstr>
      <vt:lpstr>第16章  Linux内核中网络部分结构以及分布</vt:lpstr>
      <vt:lpstr>16.1  概述</vt:lpstr>
      <vt:lpstr>16.1.1  代码目录分布</vt:lpstr>
      <vt:lpstr>16.1.2  内核中网络部分流程简介</vt:lpstr>
      <vt:lpstr>16.1.2  内核中网络部分流程简介</vt:lpstr>
      <vt:lpstr>16.1.3  系统提供修改网络流程点</vt:lpstr>
      <vt:lpstr>PowerPoint 演示文稿</vt:lpstr>
      <vt:lpstr>16.1.4  sk_buff结构</vt:lpstr>
      <vt:lpstr>1．结构sk_buff的原型</vt:lpstr>
      <vt:lpstr>2．sk_buff的含义</vt:lpstr>
      <vt:lpstr>16.1.5  网络协议数据结构inet_protosw</vt:lpstr>
      <vt:lpstr>PowerPoint 演示文稿</vt:lpstr>
      <vt:lpstr>16.2  软中断CPU报文队列及其处理</vt:lpstr>
      <vt:lpstr>16.2.1  Linux内核网络协议层的层间传递手段——软中断</vt:lpstr>
      <vt:lpstr>1．Linux内核中软中断的机制</vt:lpstr>
      <vt:lpstr>2．Linux内核中软中断的使用方法</vt:lpstr>
      <vt:lpstr>16.2.2  网络收发处理软中断的实现机制</vt:lpstr>
      <vt:lpstr>16.3  socket数据如何在内核中接收和发送</vt:lpstr>
      <vt:lpstr>16.3.1  socket()的初始化</vt:lpstr>
      <vt:lpstr>16.3.2  接收网络数据recv()</vt:lpstr>
      <vt:lpstr>16.3.3  发送网络数据send()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第16章  Linux内核中网络部分 结构以及分布</dc:title>
  <dc:creator>xu</dc:creator>
  <cp:lastModifiedBy>xu</cp:lastModifiedBy>
  <cp:revision>2</cp:revision>
  <dcterms:created xsi:type="dcterms:W3CDTF">2014-08-16T02:00:00Z</dcterms:created>
  <dcterms:modified xsi:type="dcterms:W3CDTF">2014-08-16T02:08:56Z</dcterms:modified>
</cp:coreProperties>
</file>