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1" r:id="rId15"/>
    <p:sldId id="269" r:id="rId16"/>
    <p:sldId id="270" r:id="rId17"/>
    <p:sldId id="271" r:id="rId18"/>
    <p:sldId id="272" r:id="rId19"/>
    <p:sldId id="273" r:id="rId20"/>
    <p:sldId id="274" r:id="rId21"/>
    <p:sldId id="277" r:id="rId22"/>
    <p:sldId id="279" r:id="rId23"/>
    <p:sldId id="280" r:id="rId24"/>
    <p:sldId id="281" r:id="rId25"/>
    <p:sldId id="282" r:id="rId26"/>
    <p:sldId id="283" r:id="rId27"/>
    <p:sldId id="284" r:id="rId28"/>
    <p:sldId id="31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F29AD07-91F7-40FF-9E5A-8EEB721E6CD5}" type="datetimeFigureOut">
              <a:rPr lang="zh-CN" altLang="en-US" smtClean="0"/>
              <a:t>2014/8/16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E03FEB90-B08B-4FB8-9F75-786EAE68C48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29AD07-91F7-40FF-9E5A-8EEB721E6CD5}"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3FEB90-B08B-4FB8-9F75-786EAE68C48C}"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F29AD07-91F7-40FF-9E5A-8EEB721E6CD5}" type="datetimeFigureOut">
              <a:rPr lang="zh-CN" altLang="en-US" smtClean="0"/>
              <a:t>2014/8/16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F29AD07-91F7-40FF-9E5A-8EEB721E6CD5}"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03FEB90-B08B-4FB8-9F75-786EAE68C48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F29AD07-91F7-40FF-9E5A-8EEB721E6CD5}" type="datetimeFigureOut">
              <a:rPr lang="zh-CN" altLang="en-US" smtClean="0"/>
              <a:t>2014/8/16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E03FEB90-B08B-4FB8-9F75-786EAE68C48C}"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29AD07-91F7-40FF-9E5A-8EEB721E6CD5}" type="datetimeFigureOut">
              <a:rPr lang="zh-CN" altLang="en-US" smtClean="0"/>
              <a:t>2014/8/16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3FEB90-B08B-4FB8-9F75-786EAE68C48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17</a:t>
            </a:r>
            <a:r>
              <a:rPr lang="zh-CN" altLang="en-US" b="0" i="0" u="none" strike="noStrike" kern="1800" baseline="0" smtClean="0">
                <a:latin typeface="Times New Roman"/>
                <a:ea typeface="黑体"/>
              </a:rPr>
              <a:t>章  </a:t>
            </a:r>
            <a:r>
              <a:rPr lang="en-US" altLang="zh-CN" b="1" i="0" u="none" strike="noStrike" kern="1800" baseline="0" smtClean="0">
                <a:latin typeface="Times New Roman"/>
                <a:ea typeface="黑体"/>
              </a:rPr>
              <a:t>netfilter</a:t>
            </a:r>
            <a:r>
              <a:rPr lang="zh-CN" altLang="en-US" b="0" i="0" u="none" strike="noStrike" kern="1800" baseline="0" smtClean="0">
                <a:latin typeface="Times New Roman"/>
                <a:ea typeface="黑体"/>
              </a:rPr>
              <a:t>框架内报文处理</a:t>
            </a:r>
          </a:p>
        </p:txBody>
      </p:sp>
      <p:sp>
        <p:nvSpPr>
          <p:cNvPr id="3" name="文本占位符 2"/>
          <p:cNvSpPr>
            <a:spLocks noGrp="1"/>
          </p:cNvSpPr>
          <p:nvPr>
            <p:ph type="body" idx="1"/>
          </p:nvPr>
        </p:nvSpPr>
        <p:spPr/>
        <p:txBody>
          <a:bodyPr/>
          <a:lstStyle/>
          <a:p>
            <a:r>
              <a:rPr lang="en-US" altLang="zh-CN"/>
              <a:t>17.1  </a:t>
            </a:r>
            <a:r>
              <a:rPr lang="en-US" altLang="zh-CN" smtClean="0"/>
              <a:t>netfilter</a:t>
            </a:r>
          </a:p>
          <a:p>
            <a:r>
              <a:rPr lang="en-US" altLang="zh-CN"/>
              <a:t>17.2  iptables</a:t>
            </a:r>
            <a:r>
              <a:rPr lang="zh-CN" altLang="en-US"/>
              <a:t>和</a:t>
            </a:r>
            <a:r>
              <a:rPr lang="en-US" altLang="zh-CN" smtClean="0"/>
              <a:t>netfilter</a:t>
            </a:r>
          </a:p>
          <a:p>
            <a:r>
              <a:rPr lang="en-US" altLang="zh-CN"/>
              <a:t>17.3  </a:t>
            </a:r>
            <a:r>
              <a:rPr lang="zh-CN" altLang="en-US"/>
              <a:t>内核</a:t>
            </a:r>
            <a:r>
              <a:rPr lang="zh-CN" altLang="en-US"/>
              <a:t>模块</a:t>
            </a:r>
            <a:r>
              <a:rPr lang="zh-CN" altLang="en-US" smtClean="0"/>
              <a:t>编程</a:t>
            </a:r>
            <a:endParaRPr lang="en-US" altLang="zh-CN" smtClean="0"/>
          </a:p>
          <a:p>
            <a:r>
              <a:rPr lang="en-US" altLang="zh-CN"/>
              <a:t>17.4  5</a:t>
            </a:r>
            <a:r>
              <a:rPr lang="zh-CN" altLang="en-US"/>
              <a:t>个</a:t>
            </a:r>
            <a:r>
              <a:rPr lang="zh-CN" altLang="en-US"/>
              <a:t>钩子</a:t>
            </a:r>
            <a:r>
              <a:rPr lang="zh-CN" altLang="en-US" smtClean="0"/>
              <a:t>点</a:t>
            </a:r>
            <a:endParaRPr lang="en-US" altLang="zh-CN" smtClean="0"/>
          </a:p>
          <a:p>
            <a:r>
              <a:rPr lang="en-US" altLang="zh-CN"/>
              <a:t>17.5  </a:t>
            </a:r>
            <a:r>
              <a:rPr lang="zh-CN" altLang="en-US"/>
              <a:t>注册</a:t>
            </a:r>
            <a:r>
              <a:rPr lang="en-US" altLang="zh-CN"/>
              <a:t>/</a:t>
            </a:r>
            <a:r>
              <a:rPr lang="zh-CN" altLang="en-US"/>
              <a:t>注销</a:t>
            </a:r>
            <a:r>
              <a:rPr lang="zh-CN" altLang="en-US" smtClean="0"/>
              <a:t>钩子</a:t>
            </a:r>
            <a:endParaRPr lang="en-US" altLang="zh-CN" smtClean="0"/>
          </a:p>
          <a:p>
            <a:r>
              <a:rPr lang="en-US" altLang="zh-CN"/>
              <a:t>17.6  </a:t>
            </a:r>
            <a:r>
              <a:rPr lang="zh-CN" altLang="en-US"/>
              <a:t>钩子的简单</a:t>
            </a:r>
            <a:r>
              <a:rPr lang="zh-CN" altLang="en-US"/>
              <a:t>处理</a:t>
            </a:r>
            <a:r>
              <a:rPr lang="zh-CN" altLang="en-US" smtClean="0"/>
              <a:t>例子</a:t>
            </a:r>
            <a:endParaRPr lang="en-US" altLang="zh-CN" smtClean="0"/>
          </a:p>
          <a:p>
            <a:r>
              <a:rPr lang="en-US" altLang="zh-CN"/>
              <a:t>17.7  </a:t>
            </a:r>
            <a:r>
              <a:rPr lang="zh-CN" altLang="en-US"/>
              <a:t>一点多个钩子</a:t>
            </a:r>
            <a:r>
              <a:rPr lang="zh-CN" altLang="en-US"/>
              <a:t>的</a:t>
            </a:r>
            <a:r>
              <a:rPr lang="zh-CN" altLang="en-US" smtClean="0"/>
              <a:t>优先级</a:t>
            </a:r>
            <a:endParaRPr lang="en-US" altLang="zh-CN" smtClean="0"/>
          </a:p>
          <a:p>
            <a:r>
              <a:rPr lang="en-US" altLang="zh-CN"/>
              <a:t>17.8  </a:t>
            </a:r>
            <a:r>
              <a:rPr lang="zh-CN" altLang="en-US"/>
              <a:t>校验和问题</a:t>
            </a:r>
            <a:endParaRPr lang="en-US" altLang="zh-CN" smtClean="0"/>
          </a:p>
          <a:p>
            <a:endParaRPr lang="zh-CN" altLang="en-US"/>
          </a:p>
        </p:txBody>
      </p:sp>
    </p:spTree>
    <p:extLst>
      <p:ext uri="{BB962C8B-B14F-4D97-AF65-F5344CB8AC3E}">
        <p14:creationId xmlns:p14="http://schemas.microsoft.com/office/powerpoint/2010/main" val="1099344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nat</a:t>
            </a:r>
            <a:r>
              <a:rPr lang="zh-CN" altLang="en-US" b="0" i="0" u="none" strike="noStrike" kern="1800" baseline="0" smtClean="0">
                <a:latin typeface="Times New Roman"/>
                <a:ea typeface="黑体"/>
              </a:rPr>
              <a:t>表</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nat</a:t>
            </a:r>
            <a:r>
              <a:rPr lang="zh-CN" altLang="en-US" b="0" i="0" u="none" strike="noStrike" baseline="0" smtClean="0">
                <a:latin typeface="Times New Roman"/>
              </a:rPr>
              <a:t>表的主要用处是网络地址转换。网络数据包通过</a:t>
            </a:r>
            <a:r>
              <a:rPr lang="en-US" altLang="zh-CN" b="0" i="0" u="none" strike="noStrike" baseline="0" smtClean="0">
                <a:latin typeface="Times New Roman"/>
              </a:rPr>
              <a:t>NAT</a:t>
            </a:r>
            <a:r>
              <a:rPr lang="zh-CN" altLang="en-US" b="0" i="0" u="none" strike="noStrike" baseline="0" smtClean="0">
                <a:latin typeface="Times New Roman"/>
              </a:rPr>
              <a:t>操作后，数据包的地址发生了改变，这种改变是根据所定义的规则进行的。</a:t>
            </a:r>
          </a:p>
        </p:txBody>
      </p:sp>
    </p:spTree>
    <p:extLst>
      <p:ext uri="{BB962C8B-B14F-4D97-AF65-F5344CB8AC3E}">
        <p14:creationId xmlns:p14="http://schemas.microsoft.com/office/powerpoint/2010/main" val="370114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MANGLE</a:t>
            </a:r>
            <a:r>
              <a:rPr lang="zh-CN" altLang="en-US" b="0" i="0" u="none" strike="noStrike" kern="1800" baseline="0" smtClean="0">
                <a:latin typeface="Times New Roman"/>
                <a:ea typeface="黑体"/>
              </a:rPr>
              <a:t>表</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MANGLE</a:t>
            </a:r>
            <a:r>
              <a:rPr lang="zh-CN" altLang="en-US" b="0" i="0" u="none" strike="noStrike" baseline="0" smtClean="0">
                <a:latin typeface="Times New Roman"/>
              </a:rPr>
              <a:t>表的主要作用用来对数据包进行标记。</a:t>
            </a:r>
            <a:r>
              <a:rPr lang="en-US" altLang="zh-CN" b="0" i="0" u="none" strike="noStrike" baseline="0" smtClean="0">
                <a:latin typeface="Times New Roman"/>
              </a:rPr>
              <a:t>MANGLE</a:t>
            </a:r>
            <a:r>
              <a:rPr lang="zh-CN" altLang="en-US" b="0" i="0" u="none" strike="noStrike" baseline="0" smtClean="0">
                <a:latin typeface="Times New Roman"/>
              </a:rPr>
              <a:t>表有</a:t>
            </a:r>
            <a:r>
              <a:rPr lang="en-US" altLang="zh-CN" b="0" i="0" u="none" strike="noStrike" baseline="0" smtClean="0">
                <a:latin typeface="Times New Roman"/>
              </a:rPr>
              <a:t>5</a:t>
            </a:r>
            <a:r>
              <a:rPr lang="zh-CN" altLang="en-US" b="0" i="0" u="none" strike="noStrike" baseline="0" smtClean="0">
                <a:latin typeface="Times New Roman"/>
              </a:rPr>
              <a:t>个内建的链：</a:t>
            </a:r>
            <a:r>
              <a:rPr lang="en-US" altLang="zh-CN" b="0" i="0" u="none" strike="noStrike" baseline="0" smtClean="0">
                <a:latin typeface="Times New Roman"/>
              </a:rPr>
              <a:t>PREROUTING</a:t>
            </a:r>
            <a:r>
              <a:rPr lang="zh-CN" altLang="en-US" b="0" i="0" u="none" strike="noStrike" baseline="0" smtClean="0">
                <a:latin typeface="Times New Roman"/>
              </a:rPr>
              <a:t>、</a:t>
            </a:r>
            <a:r>
              <a:rPr lang="en-US" altLang="zh-CN" b="0" i="0" u="none" strike="noStrike" baseline="0" smtClean="0">
                <a:latin typeface="Times New Roman"/>
              </a:rPr>
              <a:t>POSTROUTING</a:t>
            </a:r>
            <a:r>
              <a:rPr lang="zh-CN" altLang="en-US" b="0" i="0" u="none" strike="noStrike" baseline="0" smtClean="0">
                <a:latin typeface="Times New Roman"/>
              </a:rPr>
              <a:t>、</a:t>
            </a:r>
            <a:r>
              <a:rPr lang="en-US" altLang="zh-CN" b="0" i="0" u="none" strike="noStrike" baseline="0" smtClean="0">
                <a:latin typeface="Times New Roman"/>
              </a:rPr>
              <a:t>OUTPUT</a:t>
            </a:r>
            <a:r>
              <a:rPr lang="zh-CN" altLang="en-US" b="0" i="0" u="none" strike="noStrike" baseline="0" smtClean="0">
                <a:latin typeface="Times New Roman"/>
              </a:rPr>
              <a:t>、</a:t>
            </a:r>
            <a:r>
              <a:rPr lang="en-US" altLang="zh-CN" b="0" i="0" u="none" strike="noStrike" baseline="0" smtClean="0">
                <a:latin typeface="Times New Roman"/>
              </a:rPr>
              <a:t>INPUT</a:t>
            </a:r>
            <a:r>
              <a:rPr lang="zh-CN" altLang="en-US" b="0" i="0" u="none" strike="noStrike" baseline="0" smtClean="0">
                <a:latin typeface="Times New Roman"/>
              </a:rPr>
              <a:t>和</a:t>
            </a:r>
            <a:r>
              <a:rPr lang="en-US" altLang="zh-CN" b="0" i="0" u="none" strike="noStrike" baseline="0" smtClean="0">
                <a:latin typeface="Times New Roman"/>
              </a:rPr>
              <a:t>FORWARD</a:t>
            </a:r>
            <a:r>
              <a:rPr lang="zh-CN" altLang="en-US" b="0" i="0" u="none" strike="noStrike" baseline="0" smtClean="0">
                <a:latin typeface="Times New Roman"/>
              </a:rPr>
              <a:t>。</a:t>
            </a:r>
          </a:p>
        </p:txBody>
      </p:sp>
    </p:spTree>
    <p:extLst>
      <p:ext uri="{BB962C8B-B14F-4D97-AF65-F5344CB8AC3E}">
        <p14:creationId xmlns:p14="http://schemas.microsoft.com/office/powerpoint/2010/main" val="77671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filter</a:t>
            </a:r>
            <a:r>
              <a:rPr lang="zh-CN" altLang="en-US" b="0" i="0" u="none" strike="noStrike" kern="1800" baseline="0" smtClean="0">
                <a:latin typeface="Times New Roman"/>
                <a:ea typeface="黑体"/>
              </a:rPr>
              <a:t>表</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filter</a:t>
            </a:r>
            <a:r>
              <a:rPr lang="zh-CN" altLang="en-US" b="0" i="0" u="none" strike="noStrike" baseline="0" smtClean="0">
                <a:latin typeface="Times New Roman"/>
              </a:rPr>
              <a:t>表是专门过滤包的，内建</a:t>
            </a:r>
            <a:r>
              <a:rPr lang="en-US" altLang="zh-CN" b="0" i="0" u="none" strike="noStrike" baseline="0" smtClean="0">
                <a:latin typeface="Times New Roman"/>
              </a:rPr>
              <a:t>3</a:t>
            </a:r>
            <a:r>
              <a:rPr lang="zh-CN" altLang="en-US" b="0" i="0" u="none" strike="noStrike" baseline="0" smtClean="0">
                <a:latin typeface="Times New Roman"/>
              </a:rPr>
              <a:t>个链，可以对包进行</a:t>
            </a:r>
            <a:r>
              <a:rPr lang="en-US" altLang="zh-CN" b="0" i="0" u="none" strike="noStrike" baseline="0" smtClean="0">
                <a:latin typeface="Times New Roman"/>
              </a:rPr>
              <a:t>DROP</a:t>
            </a:r>
            <a:r>
              <a:rPr lang="zh-CN" altLang="en-US" b="0" i="0" u="none" strike="noStrike" baseline="0" smtClean="0">
                <a:latin typeface="Times New Roman"/>
              </a:rPr>
              <a:t>、</a:t>
            </a:r>
            <a:r>
              <a:rPr lang="en-US" altLang="zh-CN" b="0" i="0" u="none" strike="noStrike" baseline="0" smtClean="0">
                <a:latin typeface="Times New Roman"/>
              </a:rPr>
              <a:t>LOG</a:t>
            </a:r>
            <a:r>
              <a:rPr lang="zh-CN" altLang="en-US" b="0" i="0" u="none" strike="noStrike" baseline="0" smtClean="0">
                <a:latin typeface="Times New Roman"/>
              </a:rPr>
              <a:t>、</a:t>
            </a:r>
            <a:r>
              <a:rPr lang="en-US" altLang="zh-CN" b="0" i="0" u="none" strike="noStrike" baseline="0" smtClean="0">
                <a:latin typeface="Times New Roman"/>
              </a:rPr>
              <a:t>ACCEPT</a:t>
            </a:r>
            <a:r>
              <a:rPr lang="zh-CN" altLang="en-US" b="0" i="0" u="none" strike="noStrike" baseline="0" smtClean="0">
                <a:latin typeface="Times New Roman"/>
              </a:rPr>
              <a:t>和</a:t>
            </a:r>
            <a:r>
              <a:rPr lang="en-US" altLang="zh-CN" b="0" i="0" u="none" strike="noStrike" baseline="0" smtClean="0">
                <a:latin typeface="Times New Roman"/>
              </a:rPr>
              <a:t>REJECT</a:t>
            </a:r>
            <a:r>
              <a:rPr lang="zh-CN" altLang="en-US" b="0" i="0" u="none" strike="noStrike" baseline="0" smtClean="0">
                <a:latin typeface="Times New Roman"/>
              </a:rPr>
              <a:t>等操作。</a:t>
            </a:r>
          </a:p>
        </p:txBody>
      </p:sp>
    </p:spTree>
    <p:extLst>
      <p:ext uri="{BB962C8B-B14F-4D97-AF65-F5344CB8AC3E}">
        <p14:creationId xmlns:p14="http://schemas.microsoft.com/office/powerpoint/2010/main" val="403769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17.2.3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iptables</a:t>
            </a:r>
            <a:r>
              <a:rPr lang="zh-CN" altLang="en-US" b="0" i="0" u="none" strike="noStrike" kern="1800" baseline="0" smtClean="0">
                <a:latin typeface="Times New Roman"/>
                <a:ea typeface="黑体"/>
              </a:rPr>
              <a:t>设置过滤规则</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通过向防火墙提供有关对来自某个源、到某个目的地或具有特定协议类型的信息包要做些什么的指令、对信息包进行过滤。通过使用</a:t>
            </a:r>
            <a:r>
              <a:rPr lang="en-US" altLang="zh-CN" b="0" i="0" u="none" strike="noStrike" baseline="0" smtClean="0">
                <a:latin typeface="Times New Roman"/>
              </a:rPr>
              <a:t>netfilter/iptables</a:t>
            </a:r>
            <a:r>
              <a:rPr lang="zh-CN" altLang="en-US" b="0" i="0" u="none" strike="noStrike" baseline="0" smtClean="0">
                <a:latin typeface="Times New Roman"/>
              </a:rPr>
              <a:t>系统提供的特殊命令</a:t>
            </a:r>
            <a:r>
              <a:rPr lang="en-US" altLang="zh-CN" b="0" i="0" u="none" strike="noStrike" baseline="0" smtClean="0">
                <a:latin typeface="Times New Roman"/>
              </a:rPr>
              <a:t>iptables</a:t>
            </a:r>
            <a:r>
              <a:rPr lang="zh-CN" altLang="en-US" b="0" i="0" u="none" strike="noStrike" baseline="0" smtClean="0">
                <a:latin typeface="Times New Roman"/>
              </a:rPr>
              <a:t>，建立这些规则，并将规则加到内核空间内特定信息包的过滤表内的链上。</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iptables [-t table] command [match] [target</a:t>
            </a:r>
            <a:r>
              <a:rPr lang="en-US" altLang="zh-CN" b="0" i="0" u="none" strike="noStrike" baseline="0" smtClean="0">
                <a:latin typeface="Times New Roman"/>
              </a:rPr>
              <a:t>]</a:t>
            </a:r>
          </a:p>
          <a:p>
            <a:pPr lvl="0"/>
            <a:r>
              <a:rPr lang="en-US" altLang="zh-CN" smtClean="0">
                <a:latin typeface="Times New Roman"/>
              </a:rPr>
              <a:t>1</a:t>
            </a:r>
            <a:r>
              <a:rPr lang="zh-CN" altLang="en-US">
                <a:latin typeface="Times New Roman"/>
              </a:rPr>
              <a:t>．表（</a:t>
            </a:r>
            <a:r>
              <a:rPr lang="en-US" altLang="zh-CN">
                <a:latin typeface="Times New Roman"/>
              </a:rPr>
              <a:t>table</a:t>
            </a:r>
            <a:r>
              <a:rPr lang="zh-CN" altLang="en-US" smtClean="0">
                <a:latin typeface="Times New Roman"/>
              </a:rPr>
              <a:t>）</a:t>
            </a:r>
            <a:endParaRPr lang="en-US" altLang="zh-CN" smtClean="0">
              <a:latin typeface="Times New Roman"/>
            </a:endParaRPr>
          </a:p>
          <a:p>
            <a:pPr lvl="0"/>
            <a:r>
              <a:rPr lang="en-US" altLang="zh-CN">
                <a:latin typeface="Times New Roman"/>
              </a:rPr>
              <a:t>2</a:t>
            </a:r>
            <a:r>
              <a:rPr lang="zh-CN" altLang="en-US">
                <a:latin typeface="Times New Roman"/>
              </a:rPr>
              <a:t>．命令（</a:t>
            </a:r>
            <a:r>
              <a:rPr lang="en-US" altLang="zh-CN">
                <a:latin typeface="Times New Roman"/>
              </a:rPr>
              <a:t>command</a:t>
            </a:r>
            <a:r>
              <a:rPr lang="zh-CN" altLang="en-US" smtClean="0">
                <a:latin typeface="Times New Roman"/>
              </a:rPr>
              <a:t>）</a:t>
            </a:r>
            <a:endParaRPr lang="en-US" altLang="zh-CN" smtClean="0">
              <a:latin typeface="Times New Roman"/>
            </a:endParaRPr>
          </a:p>
          <a:p>
            <a:pPr lvl="0"/>
            <a:r>
              <a:rPr lang="en-US" altLang="zh-CN">
                <a:latin typeface="Times New Roman"/>
              </a:rPr>
              <a:t>3</a:t>
            </a:r>
            <a:r>
              <a:rPr lang="zh-CN" altLang="en-US">
                <a:latin typeface="Times New Roman"/>
              </a:rPr>
              <a:t>．匹配（</a:t>
            </a:r>
            <a:r>
              <a:rPr lang="en-US" altLang="zh-CN">
                <a:latin typeface="Times New Roman"/>
              </a:rPr>
              <a:t>match</a:t>
            </a:r>
            <a:r>
              <a:rPr lang="zh-CN" altLang="en-US" smtClean="0">
                <a:latin typeface="Times New Roman"/>
              </a:rPr>
              <a:t>）</a:t>
            </a:r>
            <a:endParaRPr lang="en-US" altLang="zh-CN" smtClean="0">
              <a:latin typeface="Times New Roman"/>
            </a:endParaRPr>
          </a:p>
          <a:p>
            <a:pPr lvl="0"/>
            <a:r>
              <a:rPr lang="en-US" altLang="zh-CN">
                <a:latin typeface="Times New Roman"/>
              </a:rPr>
              <a:t>4</a:t>
            </a:r>
            <a:r>
              <a:rPr lang="zh-CN" altLang="en-US">
                <a:latin typeface="Times New Roman"/>
              </a:rPr>
              <a:t>．目标（</a:t>
            </a:r>
            <a:r>
              <a:rPr lang="en-US" altLang="zh-CN">
                <a:latin typeface="Times New Roman"/>
              </a:rPr>
              <a:t>target</a:t>
            </a:r>
            <a:r>
              <a:rPr lang="zh-CN" altLang="en-US">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62014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7-3"/>
          <p:cNvPicPr>
            <a:picLocks noChangeAspect="1" noChangeArrowheads="1"/>
          </p:cNvPicPr>
          <p:nvPr/>
        </p:nvPicPr>
        <p:blipFill>
          <a:blip r:embed="rId2" cstate="print">
            <a:extLst>
              <a:ext uri="{28A0092B-C50C-407E-A947-70E740481C1C}">
                <a14:useLocalDpi xmlns:a14="http://schemas.microsoft.com/office/drawing/2010/main" val="0"/>
              </a:ext>
            </a:extLst>
          </a:blip>
          <a:srcRect t="-2527" b="-2745"/>
          <a:stretch>
            <a:fillRect/>
          </a:stretch>
        </p:blipFill>
        <p:spPr bwMode="auto">
          <a:xfrm>
            <a:off x="1403648" y="1844824"/>
            <a:ext cx="6540993"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2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．表（</a:t>
            </a:r>
            <a:r>
              <a:rPr lang="en-US" altLang="zh-CN" b="0" i="0" u="none" strike="noStrike" kern="1800" baseline="0" smtClean="0">
                <a:latin typeface="Times New Roman"/>
                <a:ea typeface="黑体"/>
              </a:rPr>
              <a:t>table</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 table]</a:t>
            </a:r>
            <a:r>
              <a:rPr lang="zh-CN" altLang="en-US" b="0" i="0" u="none" strike="noStrike" baseline="0" smtClean="0">
                <a:latin typeface="Times New Roman"/>
              </a:rPr>
              <a:t>选项允许使用标准表之外的任何表。表是包含仅处理特定类型信息包的规则和链的信息包过滤表。有</a:t>
            </a:r>
            <a:r>
              <a:rPr lang="en-US" altLang="zh-CN" b="0" i="0" u="none" strike="noStrike" baseline="0" smtClean="0">
                <a:latin typeface="Times New Roman"/>
              </a:rPr>
              <a:t>3</a:t>
            </a:r>
            <a:r>
              <a:rPr lang="zh-CN" altLang="en-US" b="0" i="0" u="none" strike="noStrike" baseline="0" smtClean="0">
                <a:latin typeface="Times New Roman"/>
              </a:rPr>
              <a:t>种可用的表选项：</a:t>
            </a:r>
            <a:r>
              <a:rPr lang="en-US" altLang="zh-CN" b="0" i="0" u="none" strike="noStrike" baseline="0" smtClean="0">
                <a:latin typeface="Times New Roman"/>
              </a:rPr>
              <a:t>filter</a:t>
            </a:r>
            <a:r>
              <a:rPr lang="zh-CN" altLang="en-US" b="0" i="0" u="none" strike="noStrike" baseline="0" smtClean="0">
                <a:latin typeface="Times New Roman"/>
              </a:rPr>
              <a:t>、</a:t>
            </a:r>
            <a:r>
              <a:rPr lang="en-US" altLang="zh-CN" b="0" i="0" u="none" strike="noStrike" baseline="0" smtClean="0">
                <a:latin typeface="Times New Roman"/>
              </a:rPr>
              <a:t>nat</a:t>
            </a:r>
            <a:r>
              <a:rPr lang="zh-CN" altLang="en-US" b="0" i="0" u="none" strike="noStrike" baseline="0" smtClean="0">
                <a:latin typeface="Times New Roman"/>
              </a:rPr>
              <a:t>和</a:t>
            </a:r>
            <a:r>
              <a:rPr lang="en-US" altLang="zh-CN" b="0" i="0" u="none" strike="noStrike" baseline="0" smtClean="0">
                <a:latin typeface="Times New Roman"/>
              </a:rPr>
              <a:t>mangle</a:t>
            </a:r>
            <a:r>
              <a:rPr lang="zh-CN" altLang="en-US" b="0" i="0" u="none" strike="noStrike" baseline="0" smtClean="0">
                <a:latin typeface="Times New Roman"/>
              </a:rPr>
              <a:t>。该选项不是必需的，如果未指定，则</a:t>
            </a:r>
            <a:r>
              <a:rPr lang="en-US" altLang="zh-CN" b="0" i="0" u="none" strike="noStrike" baseline="0" smtClean="0">
                <a:latin typeface="Times New Roman"/>
              </a:rPr>
              <a:t>filter</a:t>
            </a:r>
            <a:r>
              <a:rPr lang="zh-CN" altLang="en-US" b="0" i="0" u="none" strike="noStrike" baseline="0" smtClean="0">
                <a:latin typeface="Times New Roman"/>
              </a:rPr>
              <a:t>用做默认表。</a:t>
            </a:r>
          </a:p>
        </p:txBody>
      </p:sp>
    </p:spTree>
    <p:extLst>
      <p:ext uri="{BB962C8B-B14F-4D97-AF65-F5344CB8AC3E}">
        <p14:creationId xmlns:p14="http://schemas.microsoft.com/office/powerpoint/2010/main" val="132151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．命令（</a:t>
            </a:r>
            <a:r>
              <a:rPr lang="en-US" altLang="zh-CN" b="0" i="0" u="none" strike="noStrike" kern="1800" baseline="0" smtClean="0">
                <a:latin typeface="Times New Roman"/>
                <a:ea typeface="黑体"/>
              </a:rPr>
              <a:t>command</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上面这条命令中具有强制性的</a:t>
            </a:r>
            <a:r>
              <a:rPr lang="en-US" altLang="zh-CN" b="0" i="0" u="none" strike="noStrike" baseline="0" smtClean="0">
                <a:latin typeface="Times New Roman"/>
              </a:rPr>
              <a:t>command</a:t>
            </a:r>
            <a:r>
              <a:rPr lang="zh-CN" altLang="en-US" b="0" i="0" u="none" strike="noStrike" baseline="0" smtClean="0">
                <a:latin typeface="Times New Roman"/>
              </a:rPr>
              <a:t>部分是</a:t>
            </a:r>
            <a:r>
              <a:rPr lang="en-US" altLang="zh-CN" b="0" i="0" u="none" strike="noStrike" baseline="0" smtClean="0">
                <a:latin typeface="Times New Roman"/>
              </a:rPr>
              <a:t>iptables</a:t>
            </a:r>
            <a:r>
              <a:rPr lang="zh-CN" altLang="en-US" b="0" i="0" u="none" strike="noStrike" baseline="0" smtClean="0">
                <a:latin typeface="Times New Roman"/>
              </a:rPr>
              <a:t>命令的最重要部分。它告诉</a:t>
            </a:r>
            <a:r>
              <a:rPr lang="en-US" altLang="zh-CN" b="0" i="0" u="none" strike="noStrike" baseline="0" smtClean="0">
                <a:latin typeface="Times New Roman"/>
              </a:rPr>
              <a:t>iptables</a:t>
            </a:r>
            <a:r>
              <a:rPr lang="zh-CN" altLang="en-US" b="0" i="0" u="none" strike="noStrike" baseline="0" smtClean="0">
                <a:latin typeface="Times New Roman"/>
              </a:rPr>
              <a:t>命令要做什么，例如，插入规则、将规则添加到链的末尾或删除规则。以下是最常用的一些命令：</a:t>
            </a:r>
          </a:p>
        </p:txBody>
      </p:sp>
    </p:spTree>
    <p:extLst>
      <p:ext uri="{BB962C8B-B14F-4D97-AF65-F5344CB8AC3E}">
        <p14:creationId xmlns:p14="http://schemas.microsoft.com/office/powerpoint/2010/main" val="338153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．匹配（</a:t>
            </a:r>
            <a:r>
              <a:rPr lang="en-US" altLang="zh-CN" b="0" i="0" u="none" strike="noStrike" kern="1800" baseline="0" smtClean="0">
                <a:latin typeface="Times New Roman"/>
                <a:ea typeface="黑体"/>
              </a:rPr>
              <a:t>match</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iptables</a:t>
            </a:r>
            <a:r>
              <a:rPr lang="zh-CN" altLang="en-US" b="0" i="0" u="none" strike="noStrike" baseline="0" smtClean="0">
                <a:latin typeface="Times New Roman"/>
              </a:rPr>
              <a:t>命令的可选</a:t>
            </a:r>
            <a:r>
              <a:rPr lang="en-US" altLang="zh-CN" b="0" i="0" u="none" strike="noStrike" baseline="0" smtClean="0">
                <a:latin typeface="Times New Roman"/>
              </a:rPr>
              <a:t>match</a:t>
            </a:r>
            <a:r>
              <a:rPr lang="zh-CN" altLang="en-US" b="0" i="0" u="none" strike="noStrike" baseline="0" smtClean="0">
                <a:latin typeface="Times New Roman"/>
              </a:rPr>
              <a:t>部分指定信息包与规则匹配所应具有的特征（如源和目的地地址、协议等）。匹配分为两大类：通用类型匹配和特定协议的匹配。</a:t>
            </a:r>
          </a:p>
        </p:txBody>
      </p:sp>
    </p:spTree>
    <p:extLst>
      <p:ext uri="{BB962C8B-B14F-4D97-AF65-F5344CB8AC3E}">
        <p14:creationId xmlns:p14="http://schemas.microsoft.com/office/powerpoint/2010/main" val="349691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．目标（</a:t>
            </a:r>
            <a:r>
              <a:rPr lang="en-US" altLang="zh-CN" b="0" i="0" u="none" strike="noStrike" kern="1800" baseline="0" smtClean="0">
                <a:latin typeface="Times New Roman"/>
                <a:ea typeface="黑体"/>
              </a:rPr>
              <a:t>target</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目标是规则所描述的操作。当数据包与规则匹配的时候，则对数据包执行相应的操作。</a:t>
            </a:r>
          </a:p>
          <a:p>
            <a:pPr marR="0" lvl="0" rtl="0"/>
            <a:r>
              <a:rPr lang="en-US" altLang="zh-CN" b="0" i="0" u="none" strike="noStrike" baseline="0" smtClean="0">
                <a:latin typeface="Times New Roman"/>
              </a:rPr>
              <a:t>ACCEPT</a:t>
            </a:r>
          </a:p>
          <a:p>
            <a:pPr marR="0" lvl="0" rtl="0"/>
            <a:r>
              <a:rPr lang="en-US" altLang="zh-CN" b="0" i="0" u="none" strike="noStrike" baseline="0" smtClean="0">
                <a:latin typeface="Times New Roman"/>
              </a:rPr>
              <a:t>DROP</a:t>
            </a:r>
          </a:p>
          <a:p>
            <a:pPr marR="0" lvl="0" rtl="0"/>
            <a:r>
              <a:rPr lang="en-US" altLang="zh-CN" b="0" i="0" u="none" strike="noStrike" baseline="0" smtClean="0">
                <a:latin typeface="Times New Roman"/>
              </a:rPr>
              <a:t>REJEC</a:t>
            </a:r>
          </a:p>
          <a:p>
            <a:pPr marR="0" lvl="0" rtl="0"/>
            <a:r>
              <a:rPr lang="en-US" altLang="zh-CN" b="0" i="0" u="none" strike="noStrike" baseline="0" smtClean="0">
                <a:latin typeface="Times New Roman"/>
              </a:rPr>
              <a:t>RETURN</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571419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17.3  </a:t>
            </a:r>
            <a:r>
              <a:rPr lang="zh-CN" altLang="en-US" b="0" i="0" u="none" strike="noStrike" kern="1800" baseline="0" smtClean="0">
                <a:latin typeface="Times New Roman"/>
                <a:ea typeface="黑体"/>
              </a:rPr>
              <a:t>内核模块编程</a:t>
            </a:r>
          </a:p>
        </p:txBody>
      </p:sp>
      <p:sp>
        <p:nvSpPr>
          <p:cNvPr id="3" name="文本占位符 2"/>
          <p:cNvSpPr>
            <a:spLocks noGrp="1"/>
          </p:cNvSpPr>
          <p:nvPr>
            <p:ph type="body" idx="1"/>
          </p:nvPr>
        </p:nvSpPr>
        <p:spPr/>
        <p:txBody>
          <a:bodyPr/>
          <a:lstStyle/>
          <a:p>
            <a:r>
              <a:rPr lang="en-US" altLang="zh-CN"/>
              <a:t>17.3.1  </a:t>
            </a:r>
            <a:r>
              <a:rPr lang="zh-CN" altLang="en-US"/>
              <a:t>内核“</a:t>
            </a:r>
            <a:r>
              <a:rPr lang="en-US" altLang="zh-CN"/>
              <a:t>Hello World</a:t>
            </a:r>
            <a:r>
              <a:rPr lang="zh-CN" altLang="en-US"/>
              <a:t>！</a:t>
            </a:r>
            <a:r>
              <a:rPr lang="zh-CN" altLang="en-US"/>
              <a:t>”</a:t>
            </a:r>
            <a:r>
              <a:rPr lang="zh-CN" altLang="en-US" smtClean="0"/>
              <a:t>程序</a:t>
            </a:r>
            <a:endParaRPr lang="en-US" altLang="zh-CN" smtClean="0"/>
          </a:p>
          <a:p>
            <a:r>
              <a:rPr lang="en-US" altLang="zh-CN"/>
              <a:t>17.3.2  </a:t>
            </a:r>
            <a:r>
              <a:rPr lang="zh-CN" altLang="en-US"/>
              <a:t>内核模块的</a:t>
            </a:r>
            <a:r>
              <a:rPr lang="zh-CN" altLang="en-US"/>
              <a:t>基本</a:t>
            </a:r>
            <a:r>
              <a:rPr lang="zh-CN" altLang="en-US" smtClean="0"/>
              <a:t>架构</a:t>
            </a:r>
            <a:endParaRPr lang="en-US" altLang="zh-CN" smtClean="0"/>
          </a:p>
          <a:p>
            <a:r>
              <a:rPr lang="en-US" altLang="zh-CN"/>
              <a:t>17.3.3  </a:t>
            </a:r>
            <a:r>
              <a:rPr lang="zh-CN" altLang="en-US"/>
              <a:t>内核模块加载和</a:t>
            </a:r>
            <a:r>
              <a:rPr lang="zh-CN" altLang="en-US"/>
              <a:t>卸载</a:t>
            </a:r>
            <a:r>
              <a:rPr lang="zh-CN" altLang="en-US" smtClean="0"/>
              <a:t>过程</a:t>
            </a:r>
            <a:endParaRPr lang="en-US" altLang="zh-CN" smtClean="0"/>
          </a:p>
          <a:p>
            <a:r>
              <a:rPr lang="en-US" altLang="zh-CN"/>
              <a:t>17.3.4  </a:t>
            </a:r>
            <a:r>
              <a:rPr lang="zh-CN" altLang="en-US"/>
              <a:t>内核模块初始化和</a:t>
            </a:r>
            <a:r>
              <a:rPr lang="zh-CN" altLang="en-US"/>
              <a:t>清理</a:t>
            </a:r>
            <a:r>
              <a:rPr lang="zh-CN" altLang="en-US" smtClean="0"/>
              <a:t>函数</a:t>
            </a:r>
            <a:endParaRPr lang="en-US" altLang="zh-CN" smtClean="0"/>
          </a:p>
          <a:p>
            <a:r>
              <a:rPr lang="en-US" altLang="zh-CN"/>
              <a:t>17.3.5  </a:t>
            </a:r>
            <a:r>
              <a:rPr lang="zh-CN" altLang="en-US"/>
              <a:t>内核模块初始化和清理过程的</a:t>
            </a:r>
            <a:r>
              <a:rPr lang="zh-CN" altLang="en-US"/>
              <a:t>容错</a:t>
            </a:r>
            <a:r>
              <a:rPr lang="zh-CN" altLang="en-US" smtClean="0"/>
              <a:t>处理</a:t>
            </a:r>
            <a:endParaRPr lang="en-US" altLang="zh-CN" smtClean="0"/>
          </a:p>
          <a:p>
            <a:r>
              <a:rPr lang="en-US" altLang="zh-CN"/>
              <a:t>17.3.6  </a:t>
            </a:r>
            <a:r>
              <a:rPr lang="zh-CN" altLang="en-US"/>
              <a:t>内核模块编译所需的</a:t>
            </a:r>
            <a:r>
              <a:rPr lang="en-US" altLang="zh-CN"/>
              <a:t>Makefile</a:t>
            </a:r>
            <a:endParaRPr lang="zh-CN" altLang="en-US"/>
          </a:p>
        </p:txBody>
      </p:sp>
    </p:spTree>
    <p:extLst>
      <p:ext uri="{BB962C8B-B14F-4D97-AF65-F5344CB8AC3E}">
        <p14:creationId xmlns:p14="http://schemas.microsoft.com/office/powerpoint/2010/main" val="300537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17.1  netfilter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17.1.1  </a:t>
            </a:r>
            <a:r>
              <a:rPr lang="en-US" altLang="zh-CN"/>
              <a:t>netfilter</a:t>
            </a:r>
            <a:r>
              <a:rPr lang="zh-CN" altLang="en-US" smtClean="0"/>
              <a:t>简介</a:t>
            </a:r>
            <a:endParaRPr lang="en-US" altLang="zh-CN" smtClean="0"/>
          </a:p>
          <a:p>
            <a:r>
              <a:rPr lang="en-US" altLang="zh-CN"/>
              <a:t>17.1.2  </a:t>
            </a:r>
            <a:r>
              <a:rPr lang="en-US" altLang="zh-CN"/>
              <a:t>netfilter</a:t>
            </a:r>
            <a:r>
              <a:rPr lang="zh-CN" altLang="en-US" smtClean="0"/>
              <a:t>框架</a:t>
            </a:r>
            <a:endParaRPr lang="en-US" altLang="zh-CN" smtClean="0"/>
          </a:p>
          <a:p>
            <a:r>
              <a:rPr lang="en-US" altLang="zh-CN"/>
              <a:t>17.1.3  netfilter</a:t>
            </a:r>
            <a:r>
              <a:rPr lang="zh-CN" altLang="en-US"/>
              <a:t>检查时</a:t>
            </a:r>
            <a:r>
              <a:rPr lang="zh-CN" altLang="en-US"/>
              <a:t>的</a:t>
            </a:r>
            <a:r>
              <a:rPr lang="zh-CN" altLang="en-US" smtClean="0"/>
              <a:t>表格</a:t>
            </a:r>
            <a:endParaRPr lang="en-US" altLang="zh-CN" smtClean="0"/>
          </a:p>
          <a:p>
            <a:r>
              <a:rPr lang="en-US" altLang="zh-CN"/>
              <a:t>17.1.4  netfilter</a:t>
            </a:r>
            <a:r>
              <a:rPr lang="zh-CN" altLang="en-US"/>
              <a:t>的规则</a:t>
            </a:r>
          </a:p>
        </p:txBody>
      </p:sp>
    </p:spTree>
    <p:extLst>
      <p:ext uri="{BB962C8B-B14F-4D97-AF65-F5344CB8AC3E}">
        <p14:creationId xmlns:p14="http://schemas.microsoft.com/office/powerpoint/2010/main" val="834997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17.3.1  </a:t>
            </a:r>
            <a:r>
              <a:rPr lang="zh-CN" altLang="en-US" b="0" i="0" u="none" strike="noStrike" kern="1800" baseline="0" smtClean="0">
                <a:latin typeface="Times New Roman"/>
                <a:ea typeface="黑体"/>
              </a:rPr>
              <a:t>内核“</a:t>
            </a:r>
            <a:r>
              <a:rPr lang="en-US" altLang="zh-CN" b="0" i="0" u="none" strike="noStrike" kern="1800" baseline="0" smtClean="0">
                <a:latin typeface="Times New Roman"/>
                <a:ea typeface="黑体"/>
              </a:rPr>
              <a:t>Hello</a:t>
            </a:r>
            <a:r>
              <a:rPr lang="zh-CN" altLang="en-US" b="0" i="0" u="none" strike="noStrike" kern="1800" baseline="0" smtClean="0">
                <a:latin typeface="Times New Roman"/>
                <a:ea typeface="黑体"/>
              </a:rPr>
              <a:t> </a:t>
            </a:r>
            <a:r>
              <a:rPr lang="en-US" altLang="zh-CN" b="0" i="0" u="none" strike="noStrike" kern="1800" baseline="0" smtClean="0">
                <a:latin typeface="Times New Roman"/>
                <a:ea typeface="黑体"/>
              </a:rPr>
              <a:t>World</a:t>
            </a:r>
            <a:r>
              <a:rPr lang="zh-CN" altLang="en-US" b="0" i="0" u="none" strike="noStrike" kern="1800" baseline="0" smtClean="0">
                <a:latin typeface="Times New Roman"/>
                <a:ea typeface="黑体"/>
              </a:rPr>
              <a:t>！”程序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本节通过一个“</a:t>
            </a:r>
            <a:r>
              <a:rPr lang="en-US" altLang="zh-CN" b="0" i="0" u="none" strike="noStrike" baseline="0" smtClean="0">
                <a:latin typeface="Times New Roman"/>
              </a:rPr>
              <a:t>Hello</a:t>
            </a:r>
            <a:r>
              <a:rPr lang="zh-CN" altLang="en-US" b="0" i="0" u="none" strike="noStrike" baseline="0" smtClean="0">
                <a:latin typeface="Times New Roman"/>
              </a:rPr>
              <a:t> </a:t>
            </a:r>
            <a:r>
              <a:rPr lang="en-US" altLang="zh-CN" b="0" i="0" u="none" strike="noStrike" baseline="0" smtClean="0">
                <a:latin typeface="Times New Roman"/>
              </a:rPr>
              <a:t>World</a:t>
            </a:r>
            <a:r>
              <a:rPr lang="zh-CN" altLang="en-US" b="0" i="0" u="none" strike="noStrike" baseline="0" smtClean="0">
                <a:latin typeface="Times New Roman"/>
              </a:rPr>
              <a:t>”例子对内核模块程序设计进行介绍</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．内核的“</a:t>
            </a:r>
            <a:r>
              <a:rPr lang="en-US" altLang="zh-CN">
                <a:latin typeface="Times New Roman"/>
              </a:rPr>
              <a:t>Hello World</a:t>
            </a:r>
            <a:r>
              <a:rPr lang="en-US" altLang="zh-CN">
                <a:latin typeface="Times New Roman"/>
              </a:rPr>
              <a:t>”</a:t>
            </a:r>
            <a:r>
              <a:rPr lang="zh-CN" altLang="en-US" smtClean="0">
                <a:latin typeface="Times New Roman"/>
              </a:rPr>
              <a:t>例子</a:t>
            </a:r>
            <a:endParaRPr lang="en-US" altLang="zh-CN" smtClean="0">
              <a:latin typeface="Times New Roman"/>
            </a:endParaRPr>
          </a:p>
          <a:p>
            <a:pPr lvl="0"/>
            <a:r>
              <a:rPr lang="en-US" altLang="zh-CN">
                <a:latin typeface="Times New Roman"/>
              </a:rPr>
              <a:t>2</a:t>
            </a:r>
            <a:r>
              <a:rPr lang="zh-CN" altLang="en-US">
                <a:latin typeface="Times New Roman"/>
              </a:rPr>
              <a:t>．内核模块和应用程序的调试和函数的不同</a:t>
            </a:r>
            <a:endParaRPr lang="zh-CN" altLang="en-US" b="0" i="0" u="none" strike="noStrike" baseline="0" smtClean="0">
              <a:latin typeface="Times New Roman"/>
            </a:endParaRPr>
          </a:p>
        </p:txBody>
      </p:sp>
    </p:spTree>
    <p:extLst>
      <p:ext uri="{BB962C8B-B14F-4D97-AF65-F5344CB8AC3E}">
        <p14:creationId xmlns:p14="http://schemas.microsoft.com/office/powerpoint/2010/main" val="347681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17.3.2  </a:t>
            </a:r>
            <a:r>
              <a:rPr lang="zh-CN" altLang="en-US" b="0" i="0" u="none" strike="noStrike" kern="1800" baseline="0" smtClean="0">
                <a:latin typeface="Times New Roman"/>
                <a:ea typeface="黑体"/>
              </a:rPr>
              <a:t>内核模块的基本架构</a:t>
            </a:r>
          </a:p>
        </p:txBody>
      </p:sp>
      <p:sp>
        <p:nvSpPr>
          <p:cNvPr id="3" name="文本占位符 2"/>
          <p:cNvSpPr>
            <a:spLocks noGrp="1"/>
          </p:cNvSpPr>
          <p:nvPr>
            <p:ph type="body" idx="1"/>
          </p:nvPr>
        </p:nvSpPr>
        <p:spPr/>
        <p:txBody>
          <a:bodyPr/>
          <a:lstStyle/>
          <a:p>
            <a:r>
              <a:rPr lang="en-US" altLang="zh-CN"/>
              <a:t>17.3.1</a:t>
            </a:r>
            <a:r>
              <a:rPr lang="zh-CN" altLang="en-US"/>
              <a:t>节的程序展示了内核模块的基本架构，如图</a:t>
            </a:r>
            <a:r>
              <a:rPr lang="en-US" altLang="zh-CN"/>
              <a:t>17.4</a:t>
            </a:r>
            <a:r>
              <a:rPr lang="zh-CN" altLang="en-US"/>
              <a:t>所示，一个</a:t>
            </a:r>
            <a:r>
              <a:rPr lang="en-US" altLang="zh-CN"/>
              <a:t>Linux</a:t>
            </a:r>
            <a:r>
              <a:rPr lang="zh-CN" altLang="en-US"/>
              <a:t>内核模块包含如下几个部分，其中阴影的部分编写内核模块时必须具有。</a:t>
            </a:r>
            <a:endParaRPr lang="en-US" altLang="zh-CN" smtClean="0"/>
          </a:p>
          <a:p>
            <a:r>
              <a:rPr lang="en-US" altLang="zh-CN" smtClean="0"/>
              <a:t>1</a:t>
            </a:r>
            <a:r>
              <a:rPr lang="zh-CN" altLang="en-US"/>
              <a:t>．模块</a:t>
            </a:r>
            <a:r>
              <a:rPr lang="zh-CN" altLang="en-US"/>
              <a:t>初始化</a:t>
            </a:r>
            <a:r>
              <a:rPr lang="zh-CN" altLang="en-US" smtClean="0"/>
              <a:t>函数</a:t>
            </a:r>
            <a:endParaRPr lang="en-US" altLang="zh-CN" smtClean="0"/>
          </a:p>
          <a:p>
            <a:r>
              <a:rPr lang="en-US" altLang="zh-CN"/>
              <a:t>2</a:t>
            </a:r>
            <a:r>
              <a:rPr lang="zh-CN" altLang="en-US"/>
              <a:t>．模块</a:t>
            </a:r>
            <a:r>
              <a:rPr lang="zh-CN" altLang="en-US"/>
              <a:t>清除</a:t>
            </a:r>
            <a:r>
              <a:rPr lang="zh-CN" altLang="en-US" smtClean="0"/>
              <a:t>函数</a:t>
            </a:r>
            <a:endParaRPr lang="en-US" altLang="zh-CN" smtClean="0"/>
          </a:p>
          <a:p>
            <a:r>
              <a:rPr lang="en-US" altLang="zh-CN"/>
              <a:t>3</a:t>
            </a:r>
            <a:r>
              <a:rPr lang="zh-CN" altLang="en-US"/>
              <a:t>．模块许可证声明、</a:t>
            </a:r>
            <a:r>
              <a:rPr lang="zh-CN" altLang="en-US"/>
              <a:t>作者</a:t>
            </a:r>
            <a:r>
              <a:rPr lang="zh-CN" altLang="en-US" smtClean="0"/>
              <a:t>、</a:t>
            </a:r>
            <a:endParaRPr lang="en-US" altLang="zh-CN" smtClean="0"/>
          </a:p>
          <a:p>
            <a:pPr marL="109728" indent="0">
              <a:buNone/>
            </a:pPr>
            <a:r>
              <a:rPr lang="zh-CN" altLang="en-US" smtClean="0"/>
              <a:t>模块</a:t>
            </a:r>
            <a:r>
              <a:rPr lang="zh-CN" altLang="en-US"/>
              <a:t>描述信息</a:t>
            </a:r>
            <a:r>
              <a:rPr lang="zh-CN" altLang="en-US"/>
              <a:t>等</a:t>
            </a:r>
            <a:r>
              <a:rPr lang="zh-CN" altLang="en-US" smtClean="0"/>
              <a:t>声明</a:t>
            </a:r>
            <a:endParaRPr lang="en-US" altLang="zh-CN" smtClean="0"/>
          </a:p>
          <a:p>
            <a:r>
              <a:rPr lang="en-US" altLang="zh-CN"/>
              <a:t>4</a:t>
            </a:r>
            <a:r>
              <a:rPr lang="zh-CN" altLang="en-US"/>
              <a:t>．模块可导出</a:t>
            </a:r>
            <a:r>
              <a:rPr lang="zh-CN" altLang="en-US"/>
              <a:t>符号</a:t>
            </a:r>
            <a:r>
              <a:rPr lang="zh-CN" altLang="en-US" smtClean="0"/>
              <a:t>表</a:t>
            </a:r>
            <a:endParaRPr lang="en-US" altLang="zh-CN" smtClean="0"/>
          </a:p>
          <a:p>
            <a:r>
              <a:rPr lang="en-US" altLang="zh-CN"/>
              <a:t>5</a:t>
            </a:r>
            <a:r>
              <a:rPr lang="zh-CN" altLang="en-US"/>
              <a:t>．模块</a:t>
            </a:r>
            <a:r>
              <a:rPr lang="zh-CN" altLang="en-US"/>
              <a:t>加载</a:t>
            </a:r>
            <a:r>
              <a:rPr lang="zh-CN" altLang="en-US" smtClean="0"/>
              <a:t>参数</a:t>
            </a:r>
            <a:endParaRPr lang="en-US" altLang="zh-CN" smtClean="0"/>
          </a:p>
          <a:p>
            <a:endParaRPr lang="zh-CN" altLang="en-US"/>
          </a:p>
        </p:txBody>
      </p:sp>
      <p:pic>
        <p:nvPicPr>
          <p:cNvPr id="4098" name="Picture 2" descr="1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924944"/>
            <a:ext cx="2219245" cy="353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31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．模块初始化函数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使用命令</a:t>
            </a:r>
            <a:r>
              <a:rPr lang="en-US" altLang="zh-CN" b="0" i="0" u="none" strike="noStrike" baseline="0" smtClean="0">
                <a:latin typeface="Times New Roman"/>
              </a:rPr>
              <a:t>insmod</a:t>
            </a:r>
            <a:r>
              <a:rPr lang="zh-CN" altLang="en-US" b="0" i="0" u="none" strike="noStrike" baseline="0" smtClean="0">
                <a:latin typeface="Times New Roman"/>
              </a:rPr>
              <a:t>或者</a:t>
            </a:r>
            <a:r>
              <a:rPr lang="en-US" altLang="zh-CN" b="0" i="0" u="none" strike="noStrike" baseline="0" smtClean="0">
                <a:latin typeface="Times New Roman"/>
              </a:rPr>
              <a:t>modprobe</a:t>
            </a:r>
            <a:r>
              <a:rPr lang="zh-CN" altLang="en-US" b="0" i="0" u="none" strike="noStrike" baseline="0" smtClean="0">
                <a:latin typeface="Times New Roman"/>
              </a:rPr>
              <a:t>加载内核模块的时候，会自动调用模块的初始化函数，进行模块的初始化，主要是资源申请。</a:t>
            </a:r>
          </a:p>
        </p:txBody>
      </p:sp>
    </p:spTree>
    <p:extLst>
      <p:ext uri="{BB962C8B-B14F-4D97-AF65-F5344CB8AC3E}">
        <p14:creationId xmlns:p14="http://schemas.microsoft.com/office/powerpoint/2010/main" val="1294349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．模块清除函数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使用命令</a:t>
            </a:r>
            <a:r>
              <a:rPr lang="en-US" altLang="zh-CN" b="0" i="0" u="none" strike="noStrike" baseline="0" smtClean="0">
                <a:latin typeface="Times New Roman"/>
              </a:rPr>
              <a:t>rmmod</a:t>
            </a:r>
            <a:r>
              <a:rPr lang="zh-CN" altLang="en-US" b="0" i="0" u="none" strike="noStrike" baseline="0" smtClean="0">
                <a:latin typeface="Times New Roman"/>
              </a:rPr>
              <a:t>卸载内核模块的时候，模块清除函数会自动调用，进行模块退出之前的清理工作，主要是状态重置和资源释放。</a:t>
            </a:r>
          </a:p>
        </p:txBody>
      </p:sp>
    </p:spTree>
    <p:extLst>
      <p:ext uri="{BB962C8B-B14F-4D97-AF65-F5344CB8AC3E}">
        <p14:creationId xmlns:p14="http://schemas.microsoft.com/office/powerpoint/2010/main" val="1640019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．模块许可证声明、作者、模块描述信息等声明</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尽管没有强制要求必须声明许可证，但是在进行模块编写的时候最好指定。内核可以识别如下</a:t>
            </a:r>
            <a:r>
              <a:rPr lang="en-US" altLang="zh-CN" b="0" i="0" u="none" strike="noStrike" baseline="0" smtClean="0">
                <a:latin typeface="Times New Roman"/>
              </a:rPr>
              <a:t>4</a:t>
            </a:r>
            <a:r>
              <a:rPr lang="zh-CN" altLang="en-US" b="0" i="0" u="none" strike="noStrike" baseline="0" smtClean="0">
                <a:latin typeface="Times New Roman"/>
              </a:rPr>
              <a:t>种许可方式：</a:t>
            </a:r>
            <a:r>
              <a:rPr lang="en-US" altLang="zh-CN" b="0" i="0" u="none" strike="noStrike" baseline="0" smtClean="0">
                <a:latin typeface="Times New Roman"/>
              </a:rPr>
              <a:t>GPL</a:t>
            </a:r>
            <a:r>
              <a:rPr lang="zh-CN" altLang="en-US" b="0" i="0" u="none" strike="noStrike" baseline="0" smtClean="0">
                <a:latin typeface="Times New Roman"/>
              </a:rPr>
              <a:t>、</a:t>
            </a:r>
            <a:r>
              <a:rPr lang="en-US" altLang="zh-CN" b="0" i="0" u="none" strike="noStrike" baseline="0" smtClean="0">
                <a:latin typeface="Times New Roman"/>
              </a:rPr>
              <a:t>Dual BSD/GPL</a:t>
            </a:r>
            <a:r>
              <a:rPr lang="zh-CN" altLang="en-US" b="0" i="0" u="none" strike="noStrike" baseline="0" smtClean="0">
                <a:latin typeface="Times New Roman"/>
              </a:rPr>
              <a:t>、</a:t>
            </a:r>
            <a:r>
              <a:rPr lang="en-US" altLang="zh-CN" b="0" i="0" u="none" strike="noStrike" baseline="0" smtClean="0">
                <a:latin typeface="Times New Roman"/>
              </a:rPr>
              <a:t>Dual MPL/GPL</a:t>
            </a:r>
            <a:r>
              <a:rPr lang="zh-CN" altLang="en-US" b="0" i="0" u="none" strike="noStrike" baseline="0" smtClean="0">
                <a:latin typeface="Times New Roman"/>
              </a:rPr>
              <a:t>、</a:t>
            </a:r>
            <a:r>
              <a:rPr lang="en-US" altLang="zh-CN" b="0" i="0" u="none" strike="noStrike" baseline="0" smtClean="0">
                <a:latin typeface="Times New Roman"/>
              </a:rPr>
              <a:t>Proprietary</a:t>
            </a:r>
            <a:r>
              <a:rPr lang="zh-CN" altLang="en-US" b="0" i="0" u="none" strike="noStrike" baseline="0" smtClean="0">
                <a:latin typeface="Times New Roman"/>
              </a:rPr>
              <a:t>。没有采用以上许可证方式的声明则假定为私有的，内核加载这种模块会被“污染”。</a:t>
            </a:r>
          </a:p>
        </p:txBody>
      </p:sp>
    </p:spTree>
    <p:extLst>
      <p:ext uri="{BB962C8B-B14F-4D97-AF65-F5344CB8AC3E}">
        <p14:creationId xmlns:p14="http://schemas.microsoft.com/office/powerpoint/2010/main" val="3726997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．模块可导出符号表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与用户空间编程时的库类似，内核模块中也可以调用其他模块中的例程，或者允许其他模块调用本模块中的函数。</a:t>
            </a:r>
            <a:r>
              <a:rPr lang="en-US" altLang="zh-CN" b="0" i="0" u="none" strike="noStrike" baseline="0" smtClean="0">
                <a:latin typeface="Times New Roman"/>
              </a:rPr>
              <a:t>insmod</a:t>
            </a:r>
            <a:r>
              <a:rPr lang="zh-CN" altLang="en-US" b="0" i="0" u="none" strike="noStrike" baseline="0" smtClean="0">
                <a:latin typeface="Times New Roman"/>
              </a:rPr>
              <a:t>的加载过程包含的一个步骤就是把允许导出的符号加到公共内核符号表中，或者使用公共内核符号表来解析加载模块中未定义的符号。</a:t>
            </a:r>
          </a:p>
        </p:txBody>
      </p:sp>
    </p:spTree>
    <p:extLst>
      <p:ext uri="{BB962C8B-B14F-4D97-AF65-F5344CB8AC3E}">
        <p14:creationId xmlns:p14="http://schemas.microsoft.com/office/powerpoint/2010/main" val="221894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．模块加载参数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用户空间的应用程序可以接受用户的参数，</a:t>
            </a:r>
            <a:r>
              <a:rPr lang="en-US" altLang="zh-CN" b="0" i="0" u="none" strike="noStrike" baseline="0" smtClean="0">
                <a:latin typeface="Times New Roman"/>
              </a:rPr>
              <a:t>Linux</a:t>
            </a:r>
            <a:r>
              <a:rPr lang="zh-CN" altLang="en-US" b="0" i="0" u="none" strike="noStrike" baseline="0" smtClean="0">
                <a:latin typeface="Times New Roman"/>
              </a:rPr>
              <a:t>的内核模块在加载的时候也可以加载参数。在“</a:t>
            </a:r>
            <a:r>
              <a:rPr lang="en-US" altLang="zh-CN" b="0" i="0" u="none" strike="noStrike" baseline="0" smtClean="0">
                <a:latin typeface="Times New Roman"/>
              </a:rPr>
              <a:t>Hello World</a:t>
            </a:r>
            <a:r>
              <a:rPr lang="zh-CN" altLang="en-US" b="0" i="0" u="none" strike="noStrike" baseline="0" smtClean="0">
                <a:latin typeface="Times New Roman"/>
              </a:rPr>
              <a:t>”模块中可以修改模块初始化时的打印语句为：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printk(KERN_ALERT "Hello %s</a:t>
            </a:r>
            <a:r>
              <a:rPr lang="zh-CN" altLang="en-US" b="0" i="0" u="none" strike="noStrike" baseline="0" smtClean="0">
                <a:latin typeface="Times New Roman"/>
              </a:rPr>
              <a:t> </a:t>
            </a:r>
            <a:r>
              <a:rPr lang="en-US" altLang="zh-CN" b="0" i="0" u="none" strike="noStrike" baseline="0" smtClean="0">
                <a:latin typeface="Times New Roman"/>
              </a:rPr>
              <a:t>\n", target);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943409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17.3.3  </a:t>
            </a:r>
            <a:r>
              <a:rPr lang="zh-CN" altLang="en-US" b="0" i="0" u="none" strike="noStrike" kern="1800" baseline="0" smtClean="0">
                <a:latin typeface="Times New Roman"/>
                <a:ea typeface="黑体"/>
              </a:rPr>
              <a:t>内核模块加载和卸载过程</a:t>
            </a:r>
          </a:p>
        </p:txBody>
      </p:sp>
      <p:sp>
        <p:nvSpPr>
          <p:cNvPr id="3" name="文本占位符 2"/>
          <p:cNvSpPr>
            <a:spLocks noGrp="1"/>
          </p:cNvSpPr>
          <p:nvPr>
            <p:ph type="body" idx="1"/>
          </p:nvPr>
        </p:nvSpPr>
        <p:spPr>
          <a:xfrm>
            <a:off x="457200" y="1481328"/>
            <a:ext cx="5915000" cy="4525963"/>
          </a:xfrm>
        </p:spPr>
        <p:txBody>
          <a:bodyPr>
            <a:normAutofit/>
          </a:bodyPr>
          <a:lstStyle/>
          <a:p>
            <a:pPr marR="0" lvl="0" rtl="0"/>
            <a:r>
              <a:rPr lang="zh-CN" altLang="en-US" b="0" i="0" u="none" strike="noStrike" baseline="0" smtClean="0">
                <a:latin typeface="Times New Roman"/>
              </a:rPr>
              <a:t>内核模块的加载过程分为用户空间动作和内核空间动作：用户空间负责内核模块加载准备；内核空间负责复制、检查和内核模块初始化等工作。内核加载时，用户输入命令</a:t>
            </a:r>
            <a:r>
              <a:rPr lang="en-US" altLang="zh-CN" b="0" i="0" u="none" strike="noStrike" baseline="0" smtClean="0">
                <a:latin typeface="Times New Roman"/>
              </a:rPr>
              <a:t>insmod</a:t>
            </a:r>
            <a:r>
              <a:rPr lang="zh-CN" altLang="en-US" b="0" i="0" u="none" strike="noStrike" baseline="0" smtClean="0">
                <a:latin typeface="Times New Roman"/>
              </a:rPr>
              <a:t>后，会</a:t>
            </a:r>
            <a:r>
              <a:rPr lang="zh-CN" altLang="en-US" b="0" i="0" u="none" strike="noStrike" baseline="0" smtClean="0">
                <a:latin typeface="Times New Roman"/>
              </a:rPr>
              <a:t>调用</a:t>
            </a:r>
            <a:r>
              <a:rPr lang="en-US" altLang="zh-CN" b="0" i="0" u="none" strike="noStrike" baseline="0" smtClean="0">
                <a:latin typeface="Times New Roman"/>
              </a:rPr>
              <a:t>init_module</a:t>
            </a:r>
            <a:r>
              <a:rPr lang="en-US" altLang="zh-CN" b="0" i="0" u="none" strike="noStrike" baseline="0" smtClean="0">
                <a:latin typeface="Times New Roman"/>
              </a:rPr>
              <a:t>()</a:t>
            </a:r>
            <a:r>
              <a:rPr lang="zh-CN" altLang="en-US" b="0" i="0" u="none" strike="noStrike" baseline="0" smtClean="0">
                <a:latin typeface="Times New Roman"/>
              </a:rPr>
              <a:t>。</a:t>
            </a:r>
            <a:endParaRPr lang="zh-CN" altLang="en-US" b="0" i="0" u="none" strike="noStrike" baseline="0" smtClean="0">
              <a:latin typeface="Times New Roman"/>
            </a:endParaRPr>
          </a:p>
        </p:txBody>
      </p:sp>
      <p:pic>
        <p:nvPicPr>
          <p:cNvPr id="5122" name="Picture 2" descr="1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3938" y="1556792"/>
            <a:ext cx="2436534" cy="467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47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17.3.3  </a:t>
            </a:r>
            <a:r>
              <a:rPr lang="zh-CN" altLang="en-US" b="0" i="0" u="none" strike="noStrike" kern="1800" baseline="0" smtClean="0">
                <a:latin typeface="Times New Roman"/>
                <a:ea typeface="黑体"/>
              </a:rPr>
              <a:t>内核模块加载和卸载过程</a:t>
            </a:r>
          </a:p>
        </p:txBody>
      </p:sp>
      <p:sp>
        <p:nvSpPr>
          <p:cNvPr id="3" name="文本占位符 2"/>
          <p:cNvSpPr>
            <a:spLocks noGrp="1"/>
          </p:cNvSpPr>
          <p:nvPr>
            <p:ph type="body" idx="1"/>
          </p:nvPr>
        </p:nvSpPr>
        <p:spPr>
          <a:xfrm>
            <a:off x="457200" y="1481328"/>
            <a:ext cx="6203032" cy="4525963"/>
          </a:xfrm>
        </p:spPr>
        <p:txBody>
          <a:bodyPr>
            <a:normAutofit/>
          </a:bodyPr>
          <a:lstStyle/>
          <a:p>
            <a:pPr marR="0" lvl="0" rtl="0"/>
            <a:r>
              <a:rPr lang="zh-CN" altLang="en-US" b="0" i="0" u="none" strike="noStrike" baseline="0" smtClean="0">
                <a:latin typeface="Times New Roman"/>
              </a:rPr>
              <a:t>内核</a:t>
            </a:r>
            <a:r>
              <a:rPr lang="zh-CN" altLang="en-US" b="0" i="0" u="none" strike="noStrike" baseline="0" smtClean="0">
                <a:latin typeface="Times New Roman"/>
              </a:rPr>
              <a:t>模块的卸载过程也分为用户空间动作和内核空间动作：用户空间的动作负责内核模块卸载准备；内核空间的动作负责卸载前检查、内核模块清理函数的调用、模块清理等工作。</a:t>
            </a:r>
          </a:p>
        </p:txBody>
      </p:sp>
      <p:pic>
        <p:nvPicPr>
          <p:cNvPr id="6146" name="Picture 2" descr="1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628800"/>
            <a:ext cx="2274355" cy="440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784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17.3.4  </a:t>
            </a:r>
            <a:r>
              <a:rPr lang="zh-CN" altLang="en-US" b="0" i="0" u="none" strike="noStrike" kern="1800" baseline="0" smtClean="0">
                <a:latin typeface="Times New Roman"/>
                <a:ea typeface="黑体"/>
              </a:rPr>
              <a:t>内核模块初始化和清理函数</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rPr>
              <a:t>内核模块的初始化函数主要进行初始化工作，例如一些内核模块正常运行所需资源（内存、中断等）的申请。模块的初始化采用类似如下代码的形式</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static</a:t>
            </a:r>
            <a:r>
              <a:rPr lang="zh-CN" altLang="en-US" b="0" i="0" u="none" strike="noStrike" baseline="0" smtClean="0">
                <a:latin typeface="Times New Roman"/>
              </a:rPr>
              <a:t> </a:t>
            </a:r>
            <a:r>
              <a:rPr lang="en-US" altLang="zh-CN" b="0" i="0" u="none" strike="noStrike" baseline="0" smtClean="0">
                <a:latin typeface="Times New Roman"/>
              </a:rPr>
              <a:t>int __init</a:t>
            </a:r>
            <a:r>
              <a:rPr lang="zh-CN" altLang="en-US" b="0" i="0" u="none" strike="noStrike" baseline="0" smtClean="0">
                <a:latin typeface="Times New Roman"/>
              </a:rPr>
              <a:t> </a:t>
            </a:r>
            <a:r>
              <a:rPr lang="en-US" altLang="zh-CN" b="0" i="0" u="none" strike="noStrike" baseline="0" smtClean="0">
                <a:latin typeface="Times New Roman"/>
              </a:rPr>
              <a:t>initialize(void)</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内核初始化代码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return </a:t>
            </a:r>
            <a:r>
              <a:rPr lang="en-US" altLang="zh-CN" b="0" i="0" u="none" strike="noStrike" baseline="0" smtClean="0">
                <a:latin typeface="Times New Roman"/>
              </a:rPr>
              <a:t>0;</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module_init(initialize);</a:t>
            </a:r>
          </a:p>
          <a:p>
            <a:pPr marR="0" lvl="0" rtl="0"/>
            <a:r>
              <a:rPr lang="zh-CN" altLang="en-US" b="0" i="0" u="none" strike="noStrike" baseline="0" smtClean="0">
                <a:latin typeface="Times New Roman"/>
              </a:rPr>
              <a:t>内核模块清理函数在本模块卸载时做一些清理工作，例如内存释放，状态重置等，内核模块清理函数的代码框架如下</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static</a:t>
            </a:r>
            <a:r>
              <a:rPr lang="zh-CN" altLang="en-US" b="0" i="0" u="none" strike="noStrike" baseline="0" smtClean="0">
                <a:latin typeface="Times New Roman"/>
              </a:rPr>
              <a:t> </a:t>
            </a:r>
            <a:r>
              <a:rPr lang="en-US" altLang="zh-CN" b="0" i="0" u="none" strike="noStrike" baseline="0" smtClean="0">
                <a:latin typeface="Times New Roman"/>
              </a:rPr>
              <a:t>void</a:t>
            </a:r>
            <a:r>
              <a:rPr lang="zh-CN" altLang="en-US" b="0" i="0" u="none" strike="noStrike" baseline="0" smtClean="0">
                <a:latin typeface="Times New Roman"/>
              </a:rPr>
              <a:t> </a:t>
            </a:r>
            <a:r>
              <a:rPr lang="en-US" altLang="zh-CN" b="0" i="0" u="none" strike="noStrike" baseline="0" smtClean="0">
                <a:latin typeface="Times New Roman"/>
              </a:rPr>
              <a:t>__exit</a:t>
            </a:r>
            <a:r>
              <a:rPr lang="zh-CN" altLang="en-US" b="0" i="0" u="none" strike="noStrike" baseline="0" smtClean="0">
                <a:latin typeface="Times New Roman"/>
              </a:rPr>
              <a:t> </a:t>
            </a:r>
            <a:r>
              <a:rPr lang="en-US" altLang="zh-CN" b="0" i="0" u="none" strike="noStrike" baseline="0" smtClean="0">
                <a:latin typeface="Times New Roman"/>
              </a:rPr>
              <a:t>exit(void)</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 内核清理代码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module_exit(exit);</a:t>
            </a:r>
            <a:endParaRPr lang="zh-CN" altLang="en-US" b="0" i="0" u="none" strike="noStrike" baseline="0" smtClean="0">
              <a:latin typeface="Times New Roman"/>
            </a:endParaRPr>
          </a:p>
        </p:txBody>
      </p:sp>
    </p:spTree>
    <p:extLst>
      <p:ext uri="{BB962C8B-B14F-4D97-AF65-F5344CB8AC3E}">
        <p14:creationId xmlns:p14="http://schemas.microsoft.com/office/powerpoint/2010/main" val="30685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17.1.1  netfilter</a:t>
            </a:r>
            <a:r>
              <a:rPr lang="zh-CN" altLang="en-US" b="0" i="0" u="none" strike="noStrike" kern="1800" baseline="0" smtClean="0">
                <a:latin typeface="Times New Roman"/>
                <a:ea typeface="黑体"/>
              </a:rPr>
              <a:t>简介</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环境下的防火墙技术从</a:t>
            </a:r>
            <a:r>
              <a:rPr lang="en-US" altLang="zh-CN" b="0" i="0" u="none" strike="noStrike" baseline="0" smtClean="0">
                <a:latin typeface="Times New Roman"/>
              </a:rPr>
              <a:t>2.0</a:t>
            </a:r>
            <a:r>
              <a:rPr lang="zh-CN" altLang="en-US" b="0" i="0" u="none" strike="noStrike" baseline="0" smtClean="0">
                <a:latin typeface="Times New Roman"/>
              </a:rPr>
              <a:t>的内核版本到目前的</a:t>
            </a:r>
            <a:r>
              <a:rPr lang="en-US" altLang="zh-CN" b="0" i="0" u="none" strike="noStrike" baseline="0" smtClean="0">
                <a:latin typeface="Times New Roman"/>
              </a:rPr>
              <a:t>3.5</a:t>
            </a:r>
            <a:r>
              <a:rPr lang="zh-CN" altLang="en-US" b="0" i="0" u="none" strike="noStrike" baseline="0" smtClean="0">
                <a:latin typeface="Times New Roman"/>
              </a:rPr>
              <a:t>版本经历了若干的技术革新，逐步发展起来。在</a:t>
            </a:r>
            <a:r>
              <a:rPr lang="en-US" altLang="zh-CN" b="0" i="0" u="none" strike="noStrike" baseline="0" smtClean="0">
                <a:latin typeface="Times New Roman"/>
              </a:rPr>
              <a:t>Linux kernel 2.3</a:t>
            </a:r>
            <a:r>
              <a:rPr lang="zh-CN" altLang="en-US" b="0" i="0" u="none" strike="noStrike" baseline="0" smtClean="0">
                <a:latin typeface="Times New Roman"/>
              </a:rPr>
              <a:t>系列的开发过程中形成了目前</a:t>
            </a:r>
            <a:r>
              <a:rPr lang="en-US" altLang="zh-CN" b="0" i="0" u="none" strike="noStrike" baseline="0" smtClean="0">
                <a:latin typeface="Times New Roman"/>
              </a:rPr>
              <a:t>netfilter</a:t>
            </a:r>
            <a:r>
              <a:rPr lang="zh-CN" altLang="en-US" b="0" i="0" u="none" strike="noStrike" baseline="0" smtClean="0">
                <a:latin typeface="Times New Roman"/>
              </a:rPr>
              <a:t>的主要架构。用户空间的防火墙管理工具，也相应地发展为</a:t>
            </a:r>
            <a:r>
              <a:rPr lang="en-US" altLang="zh-CN" b="0" i="0" u="none" strike="noStrike" baseline="0" smtClean="0">
                <a:latin typeface="Times New Roman"/>
              </a:rPr>
              <a:t>iptables</a:t>
            </a:r>
            <a:r>
              <a:rPr lang="zh-CN" altLang="en-US" b="0" i="0" u="none" strike="noStrike" baseline="0" smtClean="0">
                <a:latin typeface="Times New Roman"/>
              </a:rPr>
              <a:t>。</a:t>
            </a:r>
          </a:p>
          <a:p>
            <a:pPr marR="0" lvl="0" rtl="0"/>
            <a:r>
              <a:rPr lang="en-US" altLang="zh-CN" b="0" i="0" u="none" strike="noStrike" baseline="0" smtClean="0">
                <a:latin typeface="Times New Roman"/>
              </a:rPr>
              <a:t>netfilter/iptables</a:t>
            </a:r>
            <a:r>
              <a:rPr lang="zh-CN" altLang="en-US" b="0" i="0" u="none" strike="noStrike" baseline="0" smtClean="0">
                <a:latin typeface="Times New Roman"/>
              </a:rPr>
              <a:t>的组合方式使用户构建防火墙更加简单，相对于</a:t>
            </a:r>
            <a:r>
              <a:rPr lang="en-US" altLang="zh-CN" b="0" i="0" u="none" strike="noStrike" baseline="0" smtClean="0">
                <a:latin typeface="Times New Roman"/>
              </a:rPr>
              <a:t>2.2</a:t>
            </a:r>
            <a:r>
              <a:rPr lang="zh-CN" altLang="en-US" b="0" i="0" u="none" strike="noStrike" baseline="0" smtClean="0">
                <a:latin typeface="Times New Roman"/>
              </a:rPr>
              <a:t>内核中的防火墙，用户可以不用编写或者修改</a:t>
            </a:r>
            <a:r>
              <a:rPr lang="en-US" altLang="zh-CN" b="0" i="0" u="none" strike="noStrike" baseline="0" smtClean="0">
                <a:latin typeface="Times New Roman"/>
              </a:rPr>
              <a:t>Linux</a:t>
            </a:r>
            <a:r>
              <a:rPr lang="zh-CN" altLang="en-US" b="0" i="0" u="none" strike="noStrike" baseline="0" smtClean="0">
                <a:latin typeface="Times New Roman"/>
              </a:rPr>
              <a:t>的内核程序（尽管此类工作正变得越来越简单）。</a:t>
            </a:r>
          </a:p>
        </p:txBody>
      </p:sp>
    </p:spTree>
    <p:extLst>
      <p:ext uri="{BB962C8B-B14F-4D97-AF65-F5344CB8AC3E}">
        <p14:creationId xmlns:p14="http://schemas.microsoft.com/office/powerpoint/2010/main" val="4062579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17.3.5  </a:t>
            </a:r>
            <a:r>
              <a:rPr lang="zh-CN" altLang="en-US" b="0" i="0" u="none" strike="noStrike" kern="1800" baseline="0" smtClean="0">
                <a:latin typeface="Times New Roman"/>
                <a:ea typeface="黑体"/>
              </a:rPr>
              <a:t>内核模块初始化和清理过程的容错处理</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在前面介绍的内核初始化和清理函数时提到，在初始化过程和清理过程中会有出错的情况，如果不做容错处理，会产生灾难性的后果：经常的现象是系统宕机。</a:t>
            </a:r>
            <a:r>
              <a:rPr lang="en-US" altLang="zh-CN" b="0" i="0" u="none" strike="noStrike" baseline="0" smtClean="0">
                <a:latin typeface="Times New Roman"/>
              </a:rPr>
              <a:t>Linux</a:t>
            </a:r>
            <a:r>
              <a:rPr lang="zh-CN" altLang="en-US" b="0" i="0" u="none" strike="noStrike" baseline="0" smtClean="0">
                <a:latin typeface="Times New Roman"/>
              </a:rPr>
              <a:t>内核代码编写对于容错的要求是在初始化发现错误时立即停止之后的操作进行回复：释放之前的资源、重置状态参数等。</a:t>
            </a:r>
          </a:p>
          <a:p>
            <a:pPr marR="0" lvl="0" rtl="0"/>
            <a:r>
              <a:rPr lang="en-US" altLang="zh-CN" b="0" i="0" u="none" strike="noStrike" baseline="0" smtClean="0">
                <a:latin typeface="Times New Roman"/>
              </a:rPr>
              <a:t>Linux</a:t>
            </a:r>
            <a:r>
              <a:rPr lang="zh-CN" altLang="en-US" b="0" i="0" u="none" strike="noStrike" baseline="0" smtClean="0">
                <a:latin typeface="Times New Roman"/>
              </a:rPr>
              <a:t>内核中经常采用的一种错误处理的框架是采用</a:t>
            </a:r>
            <a:r>
              <a:rPr lang="en-US" altLang="zh-CN" b="0" i="0" u="none" strike="noStrike" baseline="0" smtClean="0">
                <a:latin typeface="Times New Roman"/>
              </a:rPr>
              <a:t>goto</a:t>
            </a:r>
            <a:r>
              <a:rPr lang="zh-CN" altLang="en-US" b="0" i="0" u="none" strike="noStrike" baseline="0" smtClean="0">
                <a:latin typeface="Times New Roman"/>
              </a:rPr>
              <a:t>语句构建倒置的容错</a:t>
            </a:r>
            <a:r>
              <a:rPr lang="zh-CN" altLang="en-US"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880739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17.3.6  </a:t>
            </a:r>
            <a:r>
              <a:rPr lang="zh-CN" altLang="en-US" b="0" i="0" u="none" strike="noStrike" kern="1800" baseline="0" smtClean="0">
                <a:latin typeface="Times New Roman"/>
                <a:ea typeface="黑体"/>
              </a:rPr>
              <a:t>内核模块编译所需的</a:t>
            </a:r>
            <a:r>
              <a:rPr lang="en-US" altLang="zh-CN" b="0" i="0" u="none" strike="noStrike" kern="1800" baseline="0" smtClean="0">
                <a:latin typeface="Times New Roman"/>
                <a:ea typeface="黑体"/>
              </a:rPr>
              <a:t>Makefile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编译内核的</a:t>
            </a:r>
            <a:r>
              <a:rPr lang="en-US" altLang="zh-CN" b="0" i="0" u="none" strike="noStrike" baseline="0" smtClean="0">
                <a:latin typeface="Times New Roman"/>
              </a:rPr>
              <a:t>Makefile</a:t>
            </a:r>
            <a:r>
              <a:rPr lang="zh-CN" altLang="en-US" b="0" i="0" u="none" strike="noStrike" baseline="0" smtClean="0">
                <a:latin typeface="Times New Roman"/>
              </a:rPr>
              <a:t>有如下特殊的地方：</a:t>
            </a:r>
          </a:p>
          <a:p>
            <a:pPr marR="0" lvl="0" rtl="0">
              <a:buFont typeface="Wingdings" panose="05000000000000000000" pitchFamily="2" charset="2"/>
              <a:buChar char="ü"/>
            </a:pPr>
            <a:r>
              <a:rPr lang="zh-CN" altLang="en-US" b="0" i="0" u="none" strike="noStrike" baseline="0" smtClean="0">
                <a:latin typeface="Times New Roman"/>
              </a:rPr>
              <a:t>指定内核模块的编译文件和头文件路径；</a:t>
            </a:r>
          </a:p>
          <a:p>
            <a:pPr marR="0" lvl="0" rtl="0">
              <a:buFont typeface="Wingdings" panose="05000000000000000000" pitchFamily="2" charset="2"/>
              <a:buChar char="ü"/>
            </a:pPr>
            <a:r>
              <a:rPr lang="zh-CN" altLang="en-US" b="0" i="0" u="none" strike="noStrike" baseline="0" smtClean="0">
                <a:latin typeface="Times New Roman"/>
              </a:rPr>
              <a:t>指定编译模块的名称；</a:t>
            </a:r>
          </a:p>
          <a:p>
            <a:pPr marR="0" lvl="0" rtl="0">
              <a:buFont typeface="Wingdings" panose="05000000000000000000" pitchFamily="2" charset="2"/>
              <a:buChar char="ü"/>
            </a:pPr>
            <a:r>
              <a:rPr lang="zh-CN" altLang="en-US" b="0" i="0" u="none" strike="noStrike" baseline="0" smtClean="0">
                <a:latin typeface="Times New Roman"/>
              </a:rPr>
              <a:t>给出当前模块的路径。</a:t>
            </a:r>
          </a:p>
        </p:txBody>
      </p:sp>
    </p:spTree>
    <p:extLst>
      <p:ext uri="{BB962C8B-B14F-4D97-AF65-F5344CB8AC3E}">
        <p14:creationId xmlns:p14="http://schemas.microsoft.com/office/powerpoint/2010/main" val="3604958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17.4  5</a:t>
            </a:r>
            <a:r>
              <a:rPr lang="zh-CN" altLang="en-US" b="0" i="0" u="none" strike="noStrike" kern="1800" baseline="0" smtClean="0">
                <a:latin typeface="Times New Roman"/>
                <a:ea typeface="黑体"/>
              </a:rPr>
              <a:t>个钩子点</a:t>
            </a:r>
          </a:p>
        </p:txBody>
      </p:sp>
      <p:sp>
        <p:nvSpPr>
          <p:cNvPr id="3" name="文本占位符 2"/>
          <p:cNvSpPr>
            <a:spLocks noGrp="1"/>
          </p:cNvSpPr>
          <p:nvPr>
            <p:ph type="body" idx="1"/>
          </p:nvPr>
        </p:nvSpPr>
        <p:spPr/>
        <p:txBody>
          <a:bodyPr/>
          <a:lstStyle/>
          <a:p>
            <a:r>
              <a:rPr lang="en-US" altLang="zh-CN"/>
              <a:t>17.4.1  netfilter</a:t>
            </a:r>
            <a:r>
              <a:rPr lang="zh-CN" altLang="en-US"/>
              <a:t>的</a:t>
            </a:r>
            <a:r>
              <a:rPr lang="en-US" altLang="zh-CN"/>
              <a:t>5</a:t>
            </a:r>
            <a:r>
              <a:rPr lang="zh-CN" altLang="en-US"/>
              <a:t>个</a:t>
            </a:r>
            <a:r>
              <a:rPr lang="zh-CN" altLang="en-US"/>
              <a:t>钩子</a:t>
            </a:r>
            <a:r>
              <a:rPr lang="zh-CN" altLang="en-US" smtClean="0"/>
              <a:t>点</a:t>
            </a:r>
            <a:endParaRPr lang="en-US" altLang="zh-CN" smtClean="0"/>
          </a:p>
          <a:p>
            <a:r>
              <a:rPr lang="en-US" altLang="zh-CN"/>
              <a:t>17.4.2  </a:t>
            </a:r>
            <a:r>
              <a:rPr lang="en-US" altLang="zh-CN"/>
              <a:t>NF_HOOK</a:t>
            </a:r>
            <a:r>
              <a:rPr lang="zh-CN" altLang="en-US" smtClean="0"/>
              <a:t>宏</a:t>
            </a:r>
            <a:endParaRPr lang="en-US" altLang="zh-CN" smtClean="0"/>
          </a:p>
          <a:p>
            <a:r>
              <a:rPr lang="en-US" altLang="zh-CN"/>
              <a:t>17.4.3  </a:t>
            </a:r>
            <a:r>
              <a:rPr lang="zh-CN" altLang="en-US"/>
              <a:t>钩子的处理规则</a:t>
            </a:r>
          </a:p>
        </p:txBody>
      </p:sp>
    </p:spTree>
    <p:extLst>
      <p:ext uri="{BB962C8B-B14F-4D97-AF65-F5344CB8AC3E}">
        <p14:creationId xmlns:p14="http://schemas.microsoft.com/office/powerpoint/2010/main" val="2241621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17.4.1  netfilter</a:t>
            </a:r>
            <a:r>
              <a:rPr lang="zh-CN" altLang="en-US" b="0" i="0" u="none" strike="noStrike" kern="1800" baseline="0" smtClean="0">
                <a:latin typeface="Times New Roman"/>
                <a:ea typeface="黑体"/>
              </a:rPr>
              <a:t>的</a:t>
            </a:r>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个钩子点</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Linux 3.2</a:t>
            </a:r>
            <a:r>
              <a:rPr lang="zh-CN" altLang="en-US" b="0" i="0" u="none" strike="noStrike" baseline="0" smtClean="0">
                <a:latin typeface="Times New Roman"/>
              </a:rPr>
              <a:t>的内核中，</a:t>
            </a:r>
            <a:r>
              <a:rPr lang="en-US" altLang="zh-CN" b="0" i="0" u="none" strike="noStrike" baseline="0" smtClean="0">
                <a:latin typeface="Times New Roman"/>
              </a:rPr>
              <a:t>netfilter</a:t>
            </a:r>
            <a:r>
              <a:rPr lang="zh-CN" altLang="en-US" b="0" i="0" u="none" strike="noStrike" baseline="0" smtClean="0">
                <a:latin typeface="Times New Roman"/>
              </a:rPr>
              <a:t>中共有</a:t>
            </a:r>
            <a:r>
              <a:rPr lang="en-US" altLang="zh-CN" b="0" i="0" u="none" strike="noStrike" baseline="0" smtClean="0">
                <a:latin typeface="Times New Roman"/>
              </a:rPr>
              <a:t>5</a:t>
            </a:r>
            <a:r>
              <a:rPr lang="zh-CN" altLang="en-US" b="0" i="0" u="none" strike="noStrike" baseline="0" smtClean="0">
                <a:latin typeface="Times New Roman"/>
              </a:rPr>
              <a:t>个钩子，分别是</a:t>
            </a:r>
            <a:r>
              <a:rPr lang="en-US" altLang="zh-CN" b="0" i="0" u="none" strike="noStrike" baseline="0" smtClean="0">
                <a:latin typeface="Times New Roman"/>
              </a:rPr>
              <a:t>PREROUTING</a:t>
            </a:r>
            <a:r>
              <a:rPr lang="zh-CN" altLang="en-US" b="0" i="0" u="none" strike="noStrike" baseline="0" smtClean="0">
                <a:latin typeface="Times New Roman"/>
              </a:rPr>
              <a:t>、</a:t>
            </a:r>
            <a:r>
              <a:rPr lang="en-US" altLang="zh-CN" b="0" i="0" u="none" strike="noStrike" baseline="0" smtClean="0">
                <a:latin typeface="Times New Roman"/>
              </a:rPr>
              <a:t>POSTROUTING</a:t>
            </a:r>
            <a:r>
              <a:rPr lang="zh-CN" altLang="en-US" b="0" i="0" u="none" strike="noStrike" baseline="0" smtClean="0">
                <a:latin typeface="Times New Roman"/>
              </a:rPr>
              <a:t>、</a:t>
            </a:r>
            <a:r>
              <a:rPr lang="en-US" altLang="zh-CN" b="0" i="0" u="none" strike="noStrike" baseline="0" smtClean="0">
                <a:latin typeface="Times New Roman"/>
              </a:rPr>
              <a:t>INPUT</a:t>
            </a:r>
            <a:r>
              <a:rPr lang="zh-CN" altLang="en-US" b="0" i="0" u="none" strike="noStrike" baseline="0" smtClean="0">
                <a:latin typeface="Times New Roman"/>
              </a:rPr>
              <a:t>、</a:t>
            </a:r>
            <a:r>
              <a:rPr lang="en-US" altLang="zh-CN" b="0" i="0" u="none" strike="noStrike" baseline="0" smtClean="0">
                <a:latin typeface="Times New Roman"/>
              </a:rPr>
              <a:t>FORWARD</a:t>
            </a:r>
            <a:r>
              <a:rPr lang="zh-CN" altLang="en-US" b="0" i="0" u="none" strike="noStrike" baseline="0" smtClean="0">
                <a:latin typeface="Times New Roman"/>
              </a:rPr>
              <a:t>和</a:t>
            </a:r>
            <a:r>
              <a:rPr lang="en-US" altLang="zh-CN" b="0" i="0" u="none" strike="noStrike" baseline="0" smtClean="0">
                <a:latin typeface="Times New Roman"/>
              </a:rPr>
              <a:t>OUTPUT</a:t>
            </a:r>
            <a:r>
              <a:rPr lang="zh-CN" altLang="en-US" b="0" i="0" u="none" strike="noStrike" baseline="0" smtClean="0">
                <a:latin typeface="Times New Roman"/>
              </a:rPr>
              <a:t>。与之前的</a:t>
            </a:r>
            <a:r>
              <a:rPr lang="en-US" altLang="zh-CN" b="0" i="0" u="none" strike="noStrike" baseline="0" smtClean="0">
                <a:latin typeface="Times New Roman"/>
              </a:rPr>
              <a:t>2.2</a:t>
            </a:r>
            <a:r>
              <a:rPr lang="zh-CN" altLang="en-US" b="0" i="0" u="none" strike="noStrike" baseline="0" smtClean="0">
                <a:latin typeface="Times New Roman"/>
              </a:rPr>
              <a:t>版本的</a:t>
            </a:r>
            <a:r>
              <a:rPr lang="en-US" altLang="zh-CN" b="0" i="0" u="none" strike="noStrike" baseline="0" smtClean="0">
                <a:latin typeface="Times New Roman"/>
              </a:rPr>
              <a:t>ipchains</a:t>
            </a:r>
            <a:r>
              <a:rPr lang="zh-CN" altLang="en-US" b="0" i="0" u="none" strike="noStrike" baseline="0" smtClean="0">
                <a:latin typeface="Times New Roman"/>
              </a:rPr>
              <a:t>相比，多了</a:t>
            </a:r>
            <a:r>
              <a:rPr lang="en-US" altLang="zh-CN" b="0" i="0" u="none" strike="noStrike" baseline="0" smtClean="0">
                <a:latin typeface="Times New Roman"/>
              </a:rPr>
              <a:t>PRTEROUTING</a:t>
            </a:r>
            <a:r>
              <a:rPr lang="zh-CN" altLang="en-US" b="0" i="0" u="none" strike="noStrike" baseline="0" smtClean="0">
                <a:latin typeface="Times New Roman"/>
              </a:rPr>
              <a:t>和</a:t>
            </a:r>
            <a:r>
              <a:rPr lang="en-US" altLang="zh-CN" b="0" i="0" u="none" strike="noStrike" baseline="0" smtClean="0">
                <a:latin typeface="Times New Roman"/>
              </a:rPr>
              <a:t>POSTROUTING</a:t>
            </a:r>
            <a:r>
              <a:rPr lang="zh-CN" altLang="en-US" b="0" i="0" u="none" strike="noStrike" baseline="0" smtClean="0">
                <a:latin typeface="Times New Roman"/>
              </a:rPr>
              <a:t>，它们是为支持</a:t>
            </a:r>
            <a:r>
              <a:rPr lang="en-US" altLang="zh-CN" b="0" i="0" u="none" strike="noStrike" baseline="0" smtClean="0">
                <a:latin typeface="Times New Roman"/>
              </a:rPr>
              <a:t>NAT</a:t>
            </a:r>
            <a:r>
              <a:rPr lang="zh-CN" altLang="en-US" b="0" i="0" u="none" strike="noStrike" baseline="0" smtClean="0">
                <a:latin typeface="Times New Roman"/>
              </a:rPr>
              <a:t>而新增加的。</a:t>
            </a:r>
          </a:p>
        </p:txBody>
      </p:sp>
      <p:pic>
        <p:nvPicPr>
          <p:cNvPr id="7170" name="Picture 2" descr="17-7"/>
          <p:cNvPicPr>
            <a:picLocks noChangeAspect="1" noChangeArrowheads="1"/>
          </p:cNvPicPr>
          <p:nvPr/>
        </p:nvPicPr>
        <p:blipFill>
          <a:blip r:embed="rId2" cstate="print">
            <a:extLst>
              <a:ext uri="{28A0092B-C50C-407E-A947-70E740481C1C}">
                <a14:useLocalDpi xmlns:a14="http://schemas.microsoft.com/office/drawing/2010/main" val="0"/>
              </a:ext>
            </a:extLst>
          </a:blip>
          <a:srcRect t="-2080" b="-1759"/>
          <a:stretch>
            <a:fillRect/>
          </a:stretch>
        </p:blipFill>
        <p:spPr bwMode="auto">
          <a:xfrm>
            <a:off x="1619672" y="3645024"/>
            <a:ext cx="6329171"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857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17.4.2  NF_HOOK</a:t>
            </a:r>
            <a:r>
              <a:rPr lang="zh-CN" altLang="en-US" b="0" i="0" u="none" strike="noStrike" kern="1800" baseline="0" smtClean="0">
                <a:latin typeface="Times New Roman"/>
                <a:ea typeface="黑体"/>
              </a:rPr>
              <a:t>宏</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的框架是在协议栈处理过程中调用函数宏</a:t>
            </a:r>
            <a:r>
              <a:rPr lang="en-US" altLang="zh-CN" b="0" i="0" u="none" strike="noStrike" baseline="0" smtClean="0">
                <a:latin typeface="Times New Roman"/>
              </a:rPr>
              <a:t>NF_HOOK()</a:t>
            </a:r>
            <a:r>
              <a:rPr lang="zh-CN" altLang="en-US" b="0" i="0" u="none" strike="noStrike" baseline="0" smtClean="0">
                <a:latin typeface="Times New Roman"/>
              </a:rPr>
              <a:t>，插入处理过程来实现的。</a:t>
            </a:r>
            <a:r>
              <a:rPr lang="en-US" altLang="zh-CN" b="0" i="0" u="none" strike="noStrike" baseline="0" smtClean="0">
                <a:latin typeface="Times New Roman"/>
              </a:rPr>
              <a:t>NF_HOOK()</a:t>
            </a:r>
            <a:r>
              <a:rPr lang="zh-CN" altLang="en-US" b="0" i="0" u="none" strike="noStrike" baseline="0" smtClean="0">
                <a:latin typeface="Times New Roman"/>
              </a:rPr>
              <a:t>函数宏定义在</a:t>
            </a:r>
            <a:r>
              <a:rPr lang="en-US" altLang="zh-CN" b="0" i="0" u="none" strike="noStrike" baseline="0" smtClean="0">
                <a:latin typeface="Times New Roman"/>
              </a:rPr>
              <a:t>include/linux/netfilter.h</a:t>
            </a:r>
            <a:r>
              <a:rPr lang="zh-CN" altLang="en-US" b="0" i="0" u="none" strike="noStrike" baseline="0" smtClean="0">
                <a:latin typeface="Times New Roman"/>
              </a:rPr>
              <a:t>里，实现代码如下：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#ifdef CONFIG_NETFILTER</a:t>
            </a:r>
          </a:p>
          <a:p>
            <a:pPr marR="0" lvl="0" rtl="0"/>
            <a:r>
              <a:rPr lang="en-US" altLang="zh-CN" b="0" i="0" u="none" strike="noStrike" baseline="0" smtClean="0">
                <a:latin typeface="Times New Roman"/>
              </a:rPr>
              <a:t>#define NF_HOOK(pf, hook, skb, indev, outdev, okfn) \</a:t>
            </a:r>
          </a:p>
          <a:p>
            <a:pPr marR="0" lvl="0" rtl="0"/>
            <a:r>
              <a:rPr lang="en-US" altLang="zh-CN" b="0" i="0" u="none" strike="noStrike" baseline="0" smtClean="0">
                <a:latin typeface="Times New Roman"/>
              </a:rPr>
              <a:t>nf_hook_slow((pf), (hook), (skb), (indev), (outdev), (okfn)))</a:t>
            </a:r>
          </a:p>
          <a:p>
            <a:pPr marR="0" lvl="0" rtl="0"/>
            <a:r>
              <a:rPr lang="en-US" altLang="zh-CN" b="0" i="0" u="none" strike="noStrike" baseline="0" smtClean="0">
                <a:latin typeface="Times New Roman"/>
              </a:rPr>
              <a:t>#else</a:t>
            </a:r>
          </a:p>
          <a:p>
            <a:pPr marR="0" lvl="0" rtl="0"/>
            <a:r>
              <a:rPr lang="en-US" altLang="zh-CN" b="0" i="0" u="none" strike="noStrike" baseline="0" smtClean="0">
                <a:latin typeface="Times New Roman"/>
              </a:rPr>
              <a:t>#define NF_HOOK(pf, hook, skb, indev, outdev, okfn) (okfn)(skb)</a:t>
            </a:r>
          </a:p>
          <a:p>
            <a:pPr marR="0" lvl="0" rtl="0"/>
            <a:r>
              <a:rPr lang="en-US" altLang="zh-CN" b="0" i="0" u="none" strike="noStrike" baseline="0" smtClean="0">
                <a:latin typeface="Times New Roman"/>
              </a:rPr>
              <a:t>#endif /</a:t>
            </a:r>
            <a:r>
              <a:rPr lang="zh-CN" altLang="en-US" b="0" i="0" u="none" strike="noStrike" baseline="-25000" smtClean="0">
                <a:latin typeface="Times New Roman"/>
              </a:rPr>
              <a:t>*</a:t>
            </a:r>
            <a:r>
              <a:rPr lang="en-US" altLang="zh-CN" b="0" i="0" u="none" strike="noStrike" baseline="0" smtClean="0">
                <a:latin typeface="Times New Roman"/>
              </a:rPr>
              <a:t>CONFIG_NETFILTER</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848233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17.4.3  </a:t>
            </a:r>
            <a:r>
              <a:rPr lang="zh-CN" altLang="en-US" b="0" i="0" u="none" strike="noStrike" kern="1800" baseline="0" smtClean="0">
                <a:latin typeface="Times New Roman"/>
                <a:ea typeface="黑体"/>
              </a:rPr>
              <a:t>钩子的处理规则</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的钩子函数的返回值可以为</a:t>
            </a:r>
            <a:r>
              <a:rPr lang="en-US" altLang="zh-CN" b="0" i="0" u="none" strike="noStrike" baseline="0" smtClean="0">
                <a:latin typeface="Times New Roman"/>
              </a:rPr>
              <a:t>NF_ACCEPT</a:t>
            </a:r>
            <a:r>
              <a:rPr lang="zh-CN" altLang="en-US" b="0" i="0" u="none" strike="noStrike" baseline="0" smtClean="0">
                <a:latin typeface="Times New Roman"/>
              </a:rPr>
              <a:t>、</a:t>
            </a:r>
            <a:r>
              <a:rPr lang="en-US" altLang="zh-CN" b="0" i="0" u="none" strike="noStrike" baseline="0" smtClean="0">
                <a:latin typeface="Times New Roman"/>
              </a:rPr>
              <a:t>NF_DROP</a:t>
            </a:r>
            <a:r>
              <a:rPr lang="zh-CN" altLang="en-US" b="0" i="0" u="none" strike="noStrike" baseline="0" smtClean="0">
                <a:latin typeface="Times New Roman"/>
              </a:rPr>
              <a:t>、</a:t>
            </a:r>
            <a:r>
              <a:rPr lang="en-US" altLang="zh-CN" b="0" i="0" u="none" strike="noStrike" baseline="0" smtClean="0">
                <a:latin typeface="Times New Roman"/>
              </a:rPr>
              <a:t>NF_STOLEN</a:t>
            </a:r>
            <a:r>
              <a:rPr lang="zh-CN" altLang="en-US" b="0" i="0" u="none" strike="noStrike" baseline="0" smtClean="0">
                <a:latin typeface="Times New Roman"/>
              </a:rPr>
              <a:t>、</a:t>
            </a:r>
            <a:r>
              <a:rPr lang="en-US" altLang="zh-CN" b="0" i="0" u="none" strike="noStrike" baseline="0" smtClean="0">
                <a:latin typeface="Times New Roman"/>
              </a:rPr>
              <a:t>NF_QUERE</a:t>
            </a:r>
            <a:r>
              <a:rPr lang="zh-CN" altLang="en-US" b="0" i="0" u="none" strike="noStrike" baseline="0" smtClean="0">
                <a:latin typeface="Times New Roman"/>
              </a:rPr>
              <a:t>、</a:t>
            </a:r>
            <a:r>
              <a:rPr lang="en-US" altLang="zh-CN" b="0" i="0" u="none" strike="noStrike" baseline="0" smtClean="0">
                <a:latin typeface="Times New Roman"/>
              </a:rPr>
              <a:t>NF_REPEAT</a:t>
            </a:r>
            <a:r>
              <a:rPr lang="zh-CN" altLang="en-US" b="0" i="0" u="none" strike="noStrike" baseline="0" smtClean="0">
                <a:latin typeface="Times New Roman"/>
              </a:rPr>
              <a:t>这</a:t>
            </a:r>
            <a:r>
              <a:rPr lang="en-US" altLang="zh-CN" b="0" i="0" u="none" strike="noStrike" baseline="0" smtClean="0">
                <a:latin typeface="Times New Roman"/>
              </a:rPr>
              <a:t>5</a:t>
            </a:r>
            <a:r>
              <a:rPr lang="zh-CN" altLang="en-US" b="0" i="0" u="none" strike="noStrike" baseline="0" smtClean="0">
                <a:latin typeface="Times New Roman"/>
              </a:rPr>
              <a:t>个值，其含义如下：</a:t>
            </a:r>
          </a:p>
          <a:p>
            <a:pPr marR="0" lvl="0" rtl="0">
              <a:buFont typeface="Wingdings" panose="05000000000000000000" pitchFamily="2" charset="2"/>
              <a:buChar char="ü"/>
            </a:pPr>
            <a:r>
              <a:rPr lang="en-US" altLang="zh-CN" b="0" i="0" u="none" strike="noStrike" baseline="0" smtClean="0">
                <a:latin typeface="Times New Roman"/>
              </a:rPr>
              <a:t>nf_accept</a:t>
            </a:r>
            <a:r>
              <a:rPr lang="zh-CN" altLang="en-US" b="0" i="0" u="none" strike="noStrike" baseline="0" smtClean="0">
                <a:latin typeface="Times New Roman"/>
              </a:rPr>
              <a:t>：继续传递，保持和原来传输的一致；</a:t>
            </a:r>
          </a:p>
          <a:p>
            <a:pPr marR="0" lvl="0" rtl="0">
              <a:buFont typeface="Wingdings" panose="05000000000000000000" pitchFamily="2" charset="2"/>
              <a:buChar char="ü"/>
            </a:pPr>
            <a:r>
              <a:rPr lang="en-US" altLang="zh-CN" b="0" i="0" u="none" strike="noStrike" baseline="0" smtClean="0">
                <a:latin typeface="Times New Roman"/>
              </a:rPr>
              <a:t>nf_drop</a:t>
            </a:r>
            <a:r>
              <a:rPr lang="zh-CN" altLang="en-US" b="0" i="0" u="none" strike="noStrike" baseline="0" smtClean="0">
                <a:latin typeface="Times New Roman"/>
              </a:rPr>
              <a:t>：丢弃包；不再继续传递；</a:t>
            </a:r>
          </a:p>
          <a:p>
            <a:pPr marR="0" lvl="0" rtl="0">
              <a:buFont typeface="Wingdings" panose="05000000000000000000" pitchFamily="2" charset="2"/>
              <a:buChar char="ü"/>
            </a:pPr>
            <a:r>
              <a:rPr lang="en-US" altLang="zh-CN" b="0" i="0" u="none" strike="noStrike" baseline="0" smtClean="0">
                <a:latin typeface="Times New Roman"/>
              </a:rPr>
              <a:t>nf_stolen</a:t>
            </a:r>
            <a:r>
              <a:rPr lang="zh-CN" altLang="en-US" b="0" i="0" u="none" strike="noStrike" baseline="0" smtClean="0">
                <a:latin typeface="Times New Roman"/>
              </a:rPr>
              <a:t>：接管包；不再继续传递；</a:t>
            </a:r>
          </a:p>
          <a:p>
            <a:pPr marR="0" lvl="0" rtl="0">
              <a:buFont typeface="Wingdings" panose="05000000000000000000" pitchFamily="2" charset="2"/>
              <a:buChar char="ü"/>
            </a:pPr>
            <a:r>
              <a:rPr lang="en-US" altLang="zh-CN" b="0" i="0" u="none" strike="noStrike" baseline="0" smtClean="0">
                <a:latin typeface="Times New Roman"/>
              </a:rPr>
              <a:t>nf_quere</a:t>
            </a:r>
            <a:r>
              <a:rPr lang="zh-CN" altLang="en-US" b="0" i="0" u="none" strike="noStrike" baseline="0" smtClean="0">
                <a:latin typeface="Times New Roman"/>
              </a:rPr>
              <a:t>：队列化包（通常是为用户空间处理做准备）；</a:t>
            </a:r>
          </a:p>
          <a:p>
            <a:pPr marR="0" lvl="0" rtl="0">
              <a:buFont typeface="Wingdings" panose="05000000000000000000" pitchFamily="2" charset="2"/>
              <a:buChar char="ü"/>
            </a:pPr>
            <a:r>
              <a:rPr lang="en-US" altLang="zh-CN" b="0" i="0" u="none" strike="noStrike" baseline="0" smtClean="0">
                <a:latin typeface="Times New Roman"/>
              </a:rPr>
              <a:t>nf_repeat</a:t>
            </a:r>
            <a:r>
              <a:rPr lang="zh-CN" altLang="en-US" b="0" i="0" u="none" strike="noStrike" baseline="0" smtClean="0">
                <a:latin typeface="Times New Roman"/>
              </a:rPr>
              <a:t>：再次调用这一个钩子。</a:t>
            </a:r>
          </a:p>
        </p:txBody>
      </p:sp>
    </p:spTree>
    <p:extLst>
      <p:ext uri="{BB962C8B-B14F-4D97-AF65-F5344CB8AC3E}">
        <p14:creationId xmlns:p14="http://schemas.microsoft.com/office/powerpoint/2010/main" val="2389690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17.5  </a:t>
            </a:r>
            <a:r>
              <a:rPr lang="zh-CN" altLang="en-US" b="0" i="0" u="none" strike="noStrike" kern="1800" baseline="0" smtClean="0">
                <a:latin typeface="Times New Roman"/>
                <a:ea typeface="黑体"/>
              </a:rPr>
              <a:t>注册</a:t>
            </a:r>
            <a:r>
              <a:rPr lang="en-US" altLang="zh-CN" b="0" i="0" u="none" strike="noStrike" kern="1800" baseline="0" smtClean="0">
                <a:latin typeface="Times New Roman"/>
                <a:ea typeface="黑体"/>
              </a:rPr>
              <a:t>/</a:t>
            </a:r>
            <a:r>
              <a:rPr lang="zh-CN" altLang="en-US" b="0" i="0" u="none" strike="noStrike" kern="1800" baseline="0" smtClean="0">
                <a:latin typeface="Times New Roman"/>
                <a:ea typeface="黑体"/>
              </a:rPr>
              <a:t>注销钩子</a:t>
            </a:r>
          </a:p>
        </p:txBody>
      </p:sp>
      <p:sp>
        <p:nvSpPr>
          <p:cNvPr id="3" name="文本占位符 2"/>
          <p:cNvSpPr>
            <a:spLocks noGrp="1"/>
          </p:cNvSpPr>
          <p:nvPr>
            <p:ph type="body" idx="1"/>
          </p:nvPr>
        </p:nvSpPr>
        <p:spPr/>
        <p:txBody>
          <a:bodyPr/>
          <a:lstStyle/>
          <a:p>
            <a:r>
              <a:rPr lang="en-US" altLang="zh-CN"/>
              <a:t>17.5.1  </a:t>
            </a:r>
            <a:r>
              <a:rPr lang="zh-CN" altLang="en-US"/>
              <a:t>结构</a:t>
            </a:r>
            <a:r>
              <a:rPr lang="en-US" altLang="zh-CN" smtClean="0"/>
              <a:t>nf_hook_ops</a:t>
            </a:r>
          </a:p>
          <a:p>
            <a:r>
              <a:rPr lang="en-US" altLang="zh-CN"/>
              <a:t>17.5.2  </a:t>
            </a:r>
            <a:r>
              <a:rPr lang="zh-CN" altLang="en-US"/>
              <a:t>注册</a:t>
            </a:r>
            <a:r>
              <a:rPr lang="zh-CN" altLang="en-US" smtClean="0"/>
              <a:t>钩子</a:t>
            </a:r>
            <a:endParaRPr lang="en-US" altLang="zh-CN" smtClean="0"/>
          </a:p>
          <a:p>
            <a:r>
              <a:rPr lang="en-US" altLang="zh-CN"/>
              <a:t>17.5.3  </a:t>
            </a:r>
            <a:r>
              <a:rPr lang="zh-CN" altLang="en-US"/>
              <a:t>注销</a:t>
            </a:r>
            <a:r>
              <a:rPr lang="zh-CN" altLang="en-US" smtClean="0"/>
              <a:t>钩子</a:t>
            </a:r>
            <a:endParaRPr lang="en-US" altLang="zh-CN" smtClean="0"/>
          </a:p>
          <a:p>
            <a:r>
              <a:rPr lang="en-US" altLang="zh-CN"/>
              <a:t>17.5.4  </a:t>
            </a:r>
            <a:r>
              <a:rPr lang="zh-CN" altLang="en-US"/>
              <a:t>注册注销函数</a:t>
            </a:r>
          </a:p>
        </p:txBody>
      </p:sp>
    </p:spTree>
    <p:extLst>
      <p:ext uri="{BB962C8B-B14F-4D97-AF65-F5344CB8AC3E}">
        <p14:creationId xmlns:p14="http://schemas.microsoft.com/office/powerpoint/2010/main" val="4144756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17.5.1  </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nf_hook_ops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rPr>
              <a:t>结构</a:t>
            </a:r>
            <a:r>
              <a:rPr lang="en-US" altLang="zh-CN" b="0" i="0" u="none" strike="noStrike" baseline="0" smtClean="0">
                <a:latin typeface="Times New Roman"/>
              </a:rPr>
              <a:t>nf_hook_ops</a:t>
            </a:r>
            <a:r>
              <a:rPr lang="zh-CN" altLang="en-US" b="0" i="0" u="none" strike="noStrike" baseline="0" smtClean="0">
                <a:latin typeface="Times New Roman"/>
              </a:rPr>
              <a:t>是</a:t>
            </a:r>
            <a:r>
              <a:rPr lang="en-US" altLang="zh-CN" b="0" i="0" u="none" strike="noStrike" baseline="0" smtClean="0">
                <a:latin typeface="Times New Roman"/>
              </a:rPr>
              <a:t>netfilter</a:t>
            </a:r>
            <a:r>
              <a:rPr lang="zh-CN" altLang="en-US" b="0" i="0" u="none" strike="noStrike" baseline="0" smtClean="0">
                <a:latin typeface="Times New Roman"/>
              </a:rPr>
              <a:t>架构中的常用结构，定义如下：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nf_hook_ops</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struct list_head list;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钩子链表</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nf_hookfn </a:t>
            </a:r>
            <a:r>
              <a:rPr lang="zh-CN" altLang="en-US" b="0" i="0" u="none" strike="noStrike" baseline="-25000" smtClean="0">
                <a:latin typeface="Times New Roman"/>
              </a:rPr>
              <a:t>*</a:t>
            </a:r>
            <a:r>
              <a:rPr lang="en-US" altLang="zh-CN" b="0" i="0" u="none" strike="noStrike" baseline="0" smtClean="0">
                <a:latin typeface="Times New Roman"/>
              </a:rPr>
              <a:t>hook;</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钩子处理函数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struct module </a:t>
            </a:r>
            <a:r>
              <a:rPr lang="zh-CN" altLang="en-US" b="0" i="0" u="none" strike="noStrike" baseline="-25000" smtClean="0">
                <a:latin typeface="Times New Roman"/>
              </a:rPr>
              <a:t>*</a:t>
            </a:r>
            <a:r>
              <a:rPr lang="en-US" altLang="zh-CN" b="0" i="0" u="none" strike="noStrike" baseline="0" smtClean="0">
                <a:latin typeface="Times New Roman"/>
              </a:rPr>
              <a:t>owner;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模块所有者</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pf;</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钩子的协议族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hooknum;</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钩子的位置值</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int priority; </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钩子的优先级，默认情况下为继承优先级</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95196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17.5.2  </a:t>
            </a:r>
            <a:r>
              <a:rPr lang="zh-CN" altLang="en-US" b="0" i="0" u="none" strike="noStrike" kern="1800" baseline="0" smtClean="0">
                <a:latin typeface="Times New Roman"/>
                <a:ea typeface="黑体"/>
              </a:rPr>
              <a:t>注册钩子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为了方便其他的内核模块操作网络数据，</a:t>
            </a:r>
            <a:r>
              <a:rPr lang="en-US" altLang="zh-CN" b="0" i="0" u="none" strike="noStrike" baseline="0" smtClean="0">
                <a:latin typeface="Times New Roman"/>
              </a:rPr>
              <a:t>netfilter</a:t>
            </a:r>
            <a:r>
              <a:rPr lang="zh-CN" altLang="en-US" b="0" i="0" u="none" strike="noStrike" baseline="0" smtClean="0">
                <a:latin typeface="Times New Roman"/>
              </a:rPr>
              <a:t>提供了注册钩子的函数，其原型在</a:t>
            </a:r>
            <a:r>
              <a:rPr lang="en-US" altLang="zh-CN" b="0" i="0" u="none" strike="noStrike" baseline="0" smtClean="0">
                <a:latin typeface="Times New Roman"/>
              </a:rPr>
              <a:t>netfilter.h</a:t>
            </a:r>
            <a:r>
              <a:rPr lang="zh-CN" altLang="en-US" b="0" i="0" u="none" strike="noStrike" baseline="0" smtClean="0">
                <a:latin typeface="Times New Roman"/>
              </a:rPr>
              <a:t>中声明，具体实现在文件</a:t>
            </a:r>
            <a:r>
              <a:rPr lang="en-US" altLang="zh-CN" b="0" i="0" u="none" strike="noStrike" baseline="0" smtClean="0">
                <a:latin typeface="Times New Roman"/>
              </a:rPr>
              <a:t>netfilter.c</a:t>
            </a:r>
            <a:r>
              <a:rPr lang="zh-CN" altLang="en-US" b="0" i="0" u="none" strike="noStrike" baseline="0" smtClean="0">
                <a:latin typeface="Times New Roman"/>
              </a:rPr>
              <a:t>中：</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nf_register_hook(struct nf_hook_ops </a:t>
            </a:r>
            <a:r>
              <a:rPr lang="zh-CN" altLang="en-US" b="0" i="0" u="none" strike="noStrike" baseline="-25000" smtClean="0">
                <a:latin typeface="Times New Roman"/>
              </a:rPr>
              <a:t>*</a:t>
            </a:r>
            <a:r>
              <a:rPr lang="en-US" altLang="zh-CN" b="0" i="0" u="none" strike="noStrike" baseline="0" smtClean="0">
                <a:latin typeface="Times New Roman"/>
              </a:rPr>
              <a:t>reg);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155266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17.5.3  </a:t>
            </a:r>
            <a:r>
              <a:rPr lang="zh-CN" altLang="en-US" b="0" i="0" u="none" strike="noStrike" kern="1800" baseline="0" smtClean="0">
                <a:latin typeface="Times New Roman"/>
                <a:ea typeface="黑体"/>
              </a:rPr>
              <a:t>注销钩子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注销钩子的函数比较简单，将</a:t>
            </a:r>
            <a:r>
              <a:rPr lang="en-US" altLang="zh-CN" b="0" i="0" u="none" strike="noStrike" baseline="0" smtClean="0">
                <a:latin typeface="Times New Roman"/>
              </a:rPr>
              <a:t>nf_unregister_hook()</a:t>
            </a:r>
            <a:r>
              <a:rPr lang="zh-CN" altLang="en-US" b="0" i="0" u="none" strike="noStrike" baseline="0" smtClean="0">
                <a:latin typeface="Times New Roman"/>
              </a:rPr>
              <a:t>注册的钩子函数注销就可以了。其原型如下：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void nf_unregister_hook(struct nf_hook_ops </a:t>
            </a:r>
            <a:r>
              <a:rPr lang="zh-CN" altLang="en-US" b="0" i="0" u="none" strike="noStrike" baseline="-25000" smtClean="0">
                <a:latin typeface="Times New Roman"/>
              </a:rPr>
              <a:t>*</a:t>
            </a:r>
            <a:r>
              <a:rPr lang="en-US" altLang="zh-CN" b="0" i="0" u="none" strike="noStrike" baseline="0" smtClean="0">
                <a:latin typeface="Times New Roman"/>
              </a:rPr>
              <a:t>reg);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29876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17.1.2  netfilter</a:t>
            </a:r>
            <a:r>
              <a:rPr lang="zh-CN" altLang="en-US" b="0" i="0" u="none" strike="noStrike" kern="1800" baseline="0" smtClean="0">
                <a:latin typeface="Times New Roman"/>
                <a:ea typeface="黑体"/>
              </a:rPr>
              <a:t>框架</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在</a:t>
            </a:r>
            <a:r>
              <a:rPr lang="en-US" altLang="zh-CN" b="0" i="0" u="none" strike="noStrike" baseline="0" smtClean="0">
                <a:latin typeface="Times New Roman"/>
              </a:rPr>
              <a:t>Linux</a:t>
            </a:r>
            <a:r>
              <a:rPr lang="zh-CN" altLang="en-US" b="0" i="0" u="none" strike="noStrike" baseline="0" smtClean="0">
                <a:latin typeface="Times New Roman"/>
              </a:rPr>
              <a:t>内核中的</a:t>
            </a:r>
            <a:r>
              <a:rPr lang="en-US" altLang="zh-CN" b="0" i="0" u="none" strike="noStrike" baseline="0" smtClean="0">
                <a:latin typeface="Times New Roman"/>
              </a:rPr>
              <a:t>IPv4</a:t>
            </a:r>
            <a:r>
              <a:rPr lang="zh-CN" altLang="en-US" b="0" i="0" u="none" strike="noStrike" baseline="0" smtClean="0">
                <a:latin typeface="Times New Roman"/>
              </a:rPr>
              <a:t>、</a:t>
            </a:r>
            <a:r>
              <a:rPr lang="en-US" altLang="zh-CN" b="0" i="0" u="none" strike="noStrike" baseline="0" smtClean="0">
                <a:latin typeface="Times New Roman"/>
              </a:rPr>
              <a:t>IPv6</a:t>
            </a:r>
            <a:r>
              <a:rPr lang="zh-CN" altLang="en-US" b="0" i="0" u="none" strike="noStrike" baseline="0" smtClean="0">
                <a:latin typeface="Times New Roman"/>
              </a:rPr>
              <a:t>和</a:t>
            </a:r>
            <a:r>
              <a:rPr lang="en-US" altLang="zh-CN" b="0" i="0" u="none" strike="noStrike" baseline="0" smtClean="0">
                <a:latin typeface="Times New Roman"/>
              </a:rPr>
              <a:t>DECnet</a:t>
            </a:r>
            <a:r>
              <a:rPr lang="zh-CN" altLang="en-US" b="0" i="0" u="none" strike="noStrike" baseline="0" smtClean="0">
                <a:latin typeface="Times New Roman"/>
              </a:rPr>
              <a:t>等网络协议栈中都有相应的实现。本书将只介绍其中让大多数读者朋友们感兴趣的</a:t>
            </a:r>
            <a:r>
              <a:rPr lang="en-US" altLang="zh-CN" b="0" i="0" u="none" strike="noStrike" baseline="0" smtClean="0">
                <a:latin typeface="Times New Roman"/>
              </a:rPr>
              <a:t>IPv4</a:t>
            </a:r>
            <a:r>
              <a:rPr lang="zh-CN" altLang="en-US" b="0" i="0" u="none" strike="noStrike" baseline="0" smtClean="0">
                <a:latin typeface="Times New Roman"/>
              </a:rPr>
              <a:t>协议栈上</a:t>
            </a:r>
            <a:r>
              <a:rPr lang="en-US" altLang="zh-CN" b="0" i="0" u="none" strike="noStrike" baseline="0" smtClean="0">
                <a:latin typeface="Times New Roman"/>
              </a:rPr>
              <a:t>netfilter</a:t>
            </a:r>
            <a:r>
              <a:rPr lang="zh-CN" altLang="en-US" b="0" i="0" u="none" strike="noStrike" baseline="0" smtClean="0">
                <a:latin typeface="Times New Roman"/>
              </a:rPr>
              <a:t>的实现。</a:t>
            </a:r>
          </a:p>
          <a:p>
            <a:pPr marR="0" lvl="0" rtl="0"/>
            <a:r>
              <a:rPr lang="en-US" altLang="zh-CN" b="0" i="0" u="none" strike="noStrike" baseline="0" smtClean="0">
                <a:latin typeface="Times New Roman"/>
              </a:rPr>
              <a:t>IPv4</a:t>
            </a:r>
            <a:r>
              <a:rPr lang="zh-CN" altLang="en-US" b="0" i="0" u="none" strike="noStrike" baseline="0" smtClean="0">
                <a:latin typeface="Times New Roman"/>
              </a:rPr>
              <a:t>协议栈为了实现对</a:t>
            </a:r>
            <a:r>
              <a:rPr lang="en-US" altLang="zh-CN" b="0" i="0" u="none" strike="noStrike" baseline="0" smtClean="0">
                <a:latin typeface="Times New Roman"/>
              </a:rPr>
              <a:t>netfilter</a:t>
            </a:r>
            <a:r>
              <a:rPr lang="zh-CN" altLang="en-US" b="0" i="0" u="none" strike="noStrike" baseline="0" smtClean="0">
                <a:latin typeface="Times New Roman"/>
              </a:rPr>
              <a:t>架构的支持，在</a:t>
            </a:r>
            <a:r>
              <a:rPr lang="en-US" altLang="zh-CN" b="0" i="0" u="none" strike="noStrike" baseline="0" smtClean="0">
                <a:latin typeface="Times New Roman"/>
              </a:rPr>
              <a:t>IP</a:t>
            </a:r>
            <a:r>
              <a:rPr lang="zh-CN" altLang="en-US" b="0" i="0" u="none" strike="noStrike" baseline="0" smtClean="0">
                <a:latin typeface="Times New Roman"/>
              </a:rPr>
              <a:t>包的</a:t>
            </a:r>
            <a:r>
              <a:rPr lang="en-US" altLang="zh-CN" b="0" i="0" u="none" strike="noStrike" baseline="0" smtClean="0">
                <a:latin typeface="Times New Roman"/>
              </a:rPr>
              <a:t>IPv4</a:t>
            </a:r>
            <a:r>
              <a:rPr lang="zh-CN" altLang="en-US" b="0" i="0" u="none" strike="noStrike" baseline="0" smtClean="0">
                <a:latin typeface="Times New Roman"/>
              </a:rPr>
              <a:t>协议栈上的传递过程之中，选择了</a:t>
            </a:r>
            <a:r>
              <a:rPr lang="en-US" altLang="zh-CN" b="0" i="0" u="none" strike="noStrike" baseline="0" smtClean="0">
                <a:latin typeface="Times New Roman"/>
              </a:rPr>
              <a:t>5</a:t>
            </a:r>
            <a:r>
              <a:rPr lang="zh-CN" altLang="en-US" b="0" i="0" u="none" strike="noStrike" baseline="0" smtClean="0">
                <a:latin typeface="Times New Roman"/>
              </a:rPr>
              <a:t>个检查点。在这</a:t>
            </a:r>
            <a:r>
              <a:rPr lang="en-US" altLang="zh-CN" b="0" i="0" u="none" strike="noStrike" baseline="0" smtClean="0">
                <a:latin typeface="Times New Roman"/>
              </a:rPr>
              <a:t>5</a:t>
            </a:r>
            <a:r>
              <a:rPr lang="zh-CN" altLang="en-US" b="0" i="0" u="none" strike="noStrike" baseline="0" smtClean="0">
                <a:latin typeface="Times New Roman"/>
              </a:rPr>
              <a:t>个检查点上，各引入了一行对</a:t>
            </a:r>
            <a:r>
              <a:rPr lang="en-US" altLang="zh-CN" b="0" i="0" u="none" strike="noStrike" baseline="0" smtClean="0">
                <a:latin typeface="Times New Roman"/>
              </a:rPr>
              <a:t>NF_HOOK()</a:t>
            </a:r>
            <a:r>
              <a:rPr lang="zh-CN" altLang="en-US" b="0" i="0" u="none" strike="noStrike" baseline="0" smtClean="0">
                <a:latin typeface="Times New Roman"/>
              </a:rPr>
              <a:t>宏函数的一个相应的调用。这</a:t>
            </a:r>
            <a:r>
              <a:rPr lang="en-US" altLang="zh-CN" b="0" i="0" u="none" strike="noStrike" baseline="0" smtClean="0">
                <a:latin typeface="Times New Roman"/>
              </a:rPr>
              <a:t>5</a:t>
            </a:r>
            <a:r>
              <a:rPr lang="zh-CN" altLang="en-US" b="0" i="0" u="none" strike="noStrike" baseline="0" smtClean="0">
                <a:latin typeface="Times New Roman"/>
              </a:rPr>
              <a:t>个参考点被分别命名为</a:t>
            </a:r>
            <a:r>
              <a:rPr lang="en-US" altLang="zh-CN" b="0" i="0" u="none" strike="noStrike" baseline="0" smtClean="0">
                <a:latin typeface="Times New Roman"/>
              </a:rPr>
              <a:t>PREROUTING</a:t>
            </a:r>
            <a:r>
              <a:rPr lang="zh-CN" altLang="en-US" b="0" i="0" u="none" strike="noStrike" baseline="0" smtClean="0">
                <a:latin typeface="Times New Roman"/>
              </a:rPr>
              <a:t>、</a:t>
            </a:r>
            <a:r>
              <a:rPr lang="en-US" altLang="zh-CN" b="0" i="0" u="none" strike="noStrike" baseline="0" smtClean="0">
                <a:latin typeface="Times New Roman"/>
              </a:rPr>
              <a:t>LOCAL-IN</a:t>
            </a:r>
            <a:r>
              <a:rPr lang="zh-CN" altLang="en-US" b="0" i="0" u="none" strike="noStrike" baseline="0" smtClean="0">
                <a:latin typeface="Times New Roman"/>
              </a:rPr>
              <a:t>、</a:t>
            </a:r>
            <a:r>
              <a:rPr lang="en-US" altLang="zh-CN" b="0" i="0" u="none" strike="noStrike" baseline="0" smtClean="0">
                <a:latin typeface="Times New Roman"/>
              </a:rPr>
              <a:t>FORWARD</a:t>
            </a:r>
            <a:r>
              <a:rPr lang="zh-CN" altLang="en-US" b="0" i="0" u="none" strike="noStrike" baseline="0" smtClean="0">
                <a:latin typeface="Times New Roman"/>
              </a:rPr>
              <a:t>、</a:t>
            </a:r>
            <a:r>
              <a:rPr lang="en-US" altLang="zh-CN" b="0" i="0" u="none" strike="noStrike" baseline="0" smtClean="0">
                <a:latin typeface="Times New Roman"/>
              </a:rPr>
              <a:t>LOCAL-OUT</a:t>
            </a:r>
            <a:r>
              <a:rPr lang="zh-CN" altLang="en-US" b="0" i="0" u="none" strike="noStrike" baseline="0" smtClean="0">
                <a:latin typeface="Times New Roman"/>
              </a:rPr>
              <a:t>和</a:t>
            </a:r>
            <a:r>
              <a:rPr lang="en-US" altLang="zh-CN" b="0" i="0" u="none" strike="noStrike" baseline="0" smtClean="0">
                <a:latin typeface="Times New Roman"/>
              </a:rPr>
              <a:t>POSTROUTING</a:t>
            </a:r>
            <a:r>
              <a:rPr lang="zh-CN" altLang="en-US" b="0" i="0" u="none" strike="noStrike" baseline="0" smtClean="0">
                <a:latin typeface="Times New Roman"/>
              </a:rPr>
              <a:t>。</a:t>
            </a:r>
          </a:p>
        </p:txBody>
      </p:sp>
    </p:spTree>
    <p:extLst>
      <p:ext uri="{BB962C8B-B14F-4D97-AF65-F5344CB8AC3E}">
        <p14:creationId xmlns:p14="http://schemas.microsoft.com/office/powerpoint/2010/main" val="278464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17.5.4  </a:t>
            </a:r>
            <a:r>
              <a:rPr lang="zh-CN" altLang="en-US" b="0" i="0" u="none" strike="noStrike" kern="1800" baseline="0" smtClean="0">
                <a:latin typeface="Times New Roman"/>
                <a:ea typeface="黑体"/>
              </a:rPr>
              <a:t>注册注销函数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netfilter</a:t>
            </a:r>
            <a:r>
              <a:rPr lang="zh-CN" altLang="en-US" b="0" i="0" u="none" strike="noStrike" baseline="0" smtClean="0">
                <a:latin typeface="Times New Roman"/>
              </a:rPr>
              <a:t>中，</a:t>
            </a:r>
            <a:r>
              <a:rPr lang="en-US" altLang="zh-CN" b="0" i="0" u="none" strike="noStrike" baseline="0" smtClean="0">
                <a:latin typeface="Times New Roman"/>
              </a:rPr>
              <a:t>nf_register_sockopt()</a:t>
            </a:r>
            <a:r>
              <a:rPr lang="zh-CN" altLang="en-US" b="0" i="0" u="none" strike="noStrike" baseline="0" smtClean="0">
                <a:latin typeface="Times New Roman"/>
              </a:rPr>
              <a:t>和</a:t>
            </a:r>
            <a:r>
              <a:rPr lang="en-US" altLang="zh-CN" b="0" i="0" u="none" strike="noStrike" baseline="0" smtClean="0">
                <a:latin typeface="Times New Roman"/>
              </a:rPr>
              <a:t>nf_unregister_sockopt()</a:t>
            </a:r>
            <a:r>
              <a:rPr lang="zh-CN" altLang="en-US" b="0" i="0" u="none" strike="noStrike" baseline="0" smtClean="0">
                <a:latin typeface="Times New Roman"/>
              </a:rPr>
              <a:t>函数是在</a:t>
            </a:r>
            <a:r>
              <a:rPr lang="en-US" altLang="zh-CN" b="0" i="0" u="none" strike="noStrike" baseline="0" smtClean="0">
                <a:latin typeface="Times New Roman"/>
              </a:rPr>
              <a:t>socket</a:t>
            </a:r>
            <a:r>
              <a:rPr lang="zh-CN" altLang="en-US" b="0" i="0" u="none" strike="noStrike" baseline="0" smtClean="0">
                <a:latin typeface="Times New Roman"/>
              </a:rPr>
              <a:t>的选项控制上挂接钩子函数，使得用户可以注册自己的</a:t>
            </a:r>
            <a:r>
              <a:rPr lang="en-US" altLang="zh-CN" b="0" i="0" u="none" strike="noStrike" baseline="0" smtClean="0">
                <a:latin typeface="Times New Roman"/>
              </a:rPr>
              <a:t>opt</a:t>
            </a:r>
            <a:r>
              <a:rPr lang="zh-CN" altLang="en-US" b="0" i="0" u="none" strike="noStrike" baseline="0" smtClean="0">
                <a:latin typeface="Times New Roman"/>
              </a:rPr>
              <a:t>函数，处理特殊的</a:t>
            </a:r>
            <a:r>
              <a:rPr lang="en-US" altLang="zh-CN" b="0" i="0" u="none" strike="noStrike" baseline="0" smtClean="0">
                <a:latin typeface="Times New Roman"/>
              </a:rPr>
              <a:t>socket</a:t>
            </a:r>
            <a:r>
              <a:rPr lang="zh-CN" altLang="en-US" b="0" i="0" u="none" strike="noStrike" baseline="0" smtClean="0">
                <a:latin typeface="Times New Roman"/>
              </a:rPr>
              <a:t>控制。注册和注销的函数原型如下：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nf_register_sockopt(struct nf_sockopt_ops </a:t>
            </a:r>
            <a:r>
              <a:rPr lang="zh-CN" altLang="en-US" b="0" i="0" u="none" strike="noStrike" baseline="-25000" smtClean="0">
                <a:latin typeface="Times New Roman"/>
              </a:rPr>
              <a:t>*</a:t>
            </a:r>
            <a:r>
              <a:rPr lang="en-US" altLang="zh-CN" b="0" i="0" u="none" strike="noStrike" baseline="0" smtClean="0">
                <a:latin typeface="Times New Roman"/>
              </a:rPr>
              <a:t>reg);</a:t>
            </a:r>
          </a:p>
          <a:p>
            <a:pPr marR="0" lvl="0" rtl="0"/>
            <a:r>
              <a:rPr lang="en-US" altLang="zh-CN" b="0" i="0" u="none" strike="noStrike" baseline="0" smtClean="0">
                <a:latin typeface="Times New Roman"/>
              </a:rPr>
              <a:t>void nf_unregister_sockopt(struct nf_sockopt_ops </a:t>
            </a:r>
            <a:r>
              <a:rPr lang="zh-CN" altLang="en-US" b="0" i="0" u="none" strike="noStrike" baseline="-25000" smtClean="0">
                <a:latin typeface="Times New Roman"/>
              </a:rPr>
              <a:t>*</a:t>
            </a:r>
            <a:r>
              <a:rPr lang="en-US" altLang="zh-CN" b="0" i="0" u="none" strike="noStrike" baseline="0" smtClean="0">
                <a:latin typeface="Times New Roman"/>
              </a:rPr>
              <a:t>reg);</a:t>
            </a:r>
            <a:endParaRPr lang="zh-CN" altLang="en-US" b="0" i="0" u="none" strike="noStrike" baseline="0" smtClean="0">
              <a:latin typeface="Times New Roman"/>
            </a:endParaRPr>
          </a:p>
        </p:txBody>
      </p:sp>
    </p:spTree>
    <p:extLst>
      <p:ext uri="{BB962C8B-B14F-4D97-AF65-F5344CB8AC3E}">
        <p14:creationId xmlns:p14="http://schemas.microsoft.com/office/powerpoint/2010/main" val="241062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  </a:t>
            </a:r>
            <a:r>
              <a:rPr lang="zh-CN" altLang="en-US" b="0" i="0" u="none" strike="noStrike" kern="1800" baseline="0" smtClean="0">
                <a:latin typeface="Times New Roman"/>
                <a:ea typeface="黑体"/>
              </a:rPr>
              <a:t>钩子的简单处理例子</a:t>
            </a:r>
          </a:p>
        </p:txBody>
      </p:sp>
      <p:sp>
        <p:nvSpPr>
          <p:cNvPr id="3" name="文本占位符 2"/>
          <p:cNvSpPr>
            <a:spLocks noGrp="1"/>
          </p:cNvSpPr>
          <p:nvPr>
            <p:ph type="body" idx="1"/>
          </p:nvPr>
        </p:nvSpPr>
        <p:spPr/>
        <p:txBody>
          <a:bodyPr/>
          <a:lstStyle/>
          <a:p>
            <a:r>
              <a:rPr lang="en-US" altLang="zh-CN"/>
              <a:t>17.6.1  </a:t>
            </a:r>
            <a:r>
              <a:rPr lang="zh-CN" altLang="en-US"/>
              <a:t>功能</a:t>
            </a:r>
            <a:r>
              <a:rPr lang="zh-CN" altLang="en-US" smtClean="0"/>
              <a:t>描述</a:t>
            </a:r>
            <a:endParaRPr lang="en-US" altLang="zh-CN" smtClean="0"/>
          </a:p>
          <a:p>
            <a:r>
              <a:rPr lang="en-US" altLang="zh-CN"/>
              <a:t>17.6.2  </a:t>
            </a:r>
            <a:r>
              <a:rPr lang="zh-CN" altLang="en-US" smtClean="0"/>
              <a:t>需求分析</a:t>
            </a:r>
            <a:endParaRPr lang="en-US" altLang="zh-CN" smtClean="0"/>
          </a:p>
          <a:p>
            <a:r>
              <a:rPr lang="en-US" altLang="zh-CN"/>
              <a:t>17.6.3  ping</a:t>
            </a:r>
            <a:r>
              <a:rPr lang="zh-CN" altLang="en-US"/>
              <a:t>回显</a:t>
            </a:r>
            <a:r>
              <a:rPr lang="zh-CN" altLang="en-US"/>
              <a:t>屏蔽</a:t>
            </a:r>
            <a:r>
              <a:rPr lang="zh-CN" altLang="en-US" smtClean="0"/>
              <a:t>实现</a:t>
            </a:r>
            <a:endParaRPr lang="en-US" altLang="zh-CN" smtClean="0"/>
          </a:p>
          <a:p>
            <a:r>
              <a:rPr lang="en-US" altLang="zh-CN"/>
              <a:t>17.6.4  </a:t>
            </a:r>
            <a:r>
              <a:rPr lang="zh-CN" altLang="en-US"/>
              <a:t>禁止向目的</a:t>
            </a:r>
            <a:r>
              <a:rPr lang="en-US" altLang="zh-CN"/>
              <a:t>IP</a:t>
            </a:r>
            <a:r>
              <a:rPr lang="zh-CN" altLang="en-US"/>
              <a:t>地址发送数据</a:t>
            </a:r>
            <a:r>
              <a:rPr lang="zh-CN" altLang="en-US"/>
              <a:t>的</a:t>
            </a:r>
            <a:r>
              <a:rPr lang="zh-CN" altLang="en-US" smtClean="0"/>
              <a:t>实现</a:t>
            </a:r>
            <a:endParaRPr lang="en-US" altLang="zh-CN" smtClean="0"/>
          </a:p>
          <a:p>
            <a:r>
              <a:rPr lang="en-US" altLang="zh-CN"/>
              <a:t>17.6.5  </a:t>
            </a:r>
            <a:r>
              <a:rPr lang="zh-CN" altLang="en-US"/>
              <a:t>端口</a:t>
            </a:r>
            <a:r>
              <a:rPr lang="zh-CN" altLang="en-US"/>
              <a:t>关闭</a:t>
            </a:r>
            <a:r>
              <a:rPr lang="zh-CN" altLang="en-US" smtClean="0"/>
              <a:t>实现</a:t>
            </a:r>
            <a:endParaRPr lang="en-US" altLang="zh-CN" smtClean="0"/>
          </a:p>
          <a:p>
            <a:r>
              <a:rPr lang="en-US" altLang="zh-CN"/>
              <a:t>17.6.6  </a:t>
            </a:r>
            <a:r>
              <a:rPr lang="zh-CN" altLang="en-US"/>
              <a:t>动态</a:t>
            </a:r>
            <a:r>
              <a:rPr lang="zh-CN" altLang="en-US"/>
              <a:t>配置</a:t>
            </a:r>
            <a:r>
              <a:rPr lang="zh-CN" altLang="en-US" smtClean="0"/>
              <a:t>实现</a:t>
            </a:r>
            <a:endParaRPr lang="en-US" altLang="zh-CN" smtClean="0"/>
          </a:p>
          <a:p>
            <a:r>
              <a:rPr lang="en-US" altLang="zh-CN"/>
              <a:t>17.6.7  </a:t>
            </a:r>
            <a:r>
              <a:rPr lang="zh-CN" altLang="en-US"/>
              <a:t>可加载内核</a:t>
            </a:r>
            <a:r>
              <a:rPr lang="zh-CN" altLang="en-US"/>
              <a:t>实现</a:t>
            </a:r>
            <a:r>
              <a:rPr lang="zh-CN" altLang="en-US" smtClean="0"/>
              <a:t>代码</a:t>
            </a:r>
            <a:endParaRPr lang="en-US" altLang="zh-CN" smtClean="0"/>
          </a:p>
          <a:p>
            <a:r>
              <a:rPr lang="en-US" altLang="zh-CN"/>
              <a:t>17.6.8  </a:t>
            </a:r>
            <a:r>
              <a:rPr lang="zh-CN" altLang="en-US"/>
              <a:t>应用层测试</a:t>
            </a:r>
            <a:r>
              <a:rPr lang="zh-CN" altLang="en-US"/>
              <a:t>代码</a:t>
            </a:r>
            <a:r>
              <a:rPr lang="zh-CN" altLang="en-US" smtClean="0"/>
              <a:t>实现</a:t>
            </a:r>
            <a:endParaRPr lang="en-US" altLang="zh-CN" smtClean="0"/>
          </a:p>
          <a:p>
            <a:r>
              <a:rPr lang="en-US" altLang="zh-CN"/>
              <a:t>17.6.9  </a:t>
            </a:r>
            <a:r>
              <a:rPr lang="zh-CN" altLang="en-US"/>
              <a:t>编译运行</a:t>
            </a:r>
          </a:p>
        </p:txBody>
      </p:sp>
    </p:spTree>
    <p:extLst>
      <p:ext uri="{BB962C8B-B14F-4D97-AF65-F5344CB8AC3E}">
        <p14:creationId xmlns:p14="http://schemas.microsoft.com/office/powerpoint/2010/main" val="2093651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17.6.1  </a:t>
            </a:r>
            <a:r>
              <a:rPr lang="zh-CN" altLang="en-US" b="0" i="0" u="none" strike="noStrike" kern="1800" baseline="0" smtClean="0">
                <a:latin typeface="Times New Roman"/>
                <a:ea typeface="黑体"/>
              </a:rPr>
              <a:t>功能描述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本例通过编写可加载内核模块，利用</a:t>
            </a:r>
            <a:r>
              <a:rPr lang="en-US" altLang="zh-CN" b="0" i="0" u="none" strike="noStrike" baseline="0" smtClean="0">
                <a:latin typeface="Times New Roman"/>
              </a:rPr>
              <a:t>netfilter</a:t>
            </a:r>
            <a:r>
              <a:rPr lang="zh-CN" altLang="en-US" b="0" i="0" u="none" strike="noStrike" baseline="0" smtClean="0">
                <a:latin typeface="Times New Roman"/>
              </a:rPr>
              <a:t>的框架，注册钩子函数对网络数据进行处理，达到如下的功能：</a:t>
            </a:r>
          </a:p>
          <a:p>
            <a:pPr marR="0" lvl="0" rtl="0">
              <a:buFont typeface="Wingdings" panose="05000000000000000000" pitchFamily="2" charset="2"/>
              <a:buChar char="ü"/>
            </a:pPr>
            <a:r>
              <a:rPr lang="zh-CN" altLang="en-US" b="0" i="0" u="none" strike="noStrike" baseline="0" smtClean="0">
                <a:latin typeface="Times New Roman"/>
              </a:rPr>
              <a:t>屏蔽</a:t>
            </a:r>
            <a:r>
              <a:rPr lang="en-US" altLang="zh-CN" b="0" i="0" u="none" strike="noStrike" baseline="0" smtClean="0">
                <a:latin typeface="Times New Roman"/>
              </a:rPr>
              <a:t>ping</a:t>
            </a:r>
            <a:r>
              <a:rPr lang="zh-CN" altLang="en-US" b="0" i="0" u="none" strike="noStrike" baseline="0" smtClean="0">
                <a:latin typeface="Times New Roman"/>
              </a:rPr>
              <a:t>的回显</a:t>
            </a:r>
          </a:p>
          <a:p>
            <a:pPr marR="0" lvl="0" rtl="0">
              <a:buFont typeface="Wingdings" panose="05000000000000000000" pitchFamily="2" charset="2"/>
              <a:buChar char="ü"/>
            </a:pPr>
            <a:r>
              <a:rPr lang="zh-CN" altLang="en-US" b="0" i="0" u="none" strike="noStrike" baseline="0" smtClean="0">
                <a:latin typeface="Times New Roman"/>
              </a:rPr>
              <a:t>禁止向某个</a:t>
            </a:r>
            <a:r>
              <a:rPr lang="en-US" altLang="zh-CN" b="0" i="0" u="none" strike="noStrike" baseline="0" smtClean="0">
                <a:latin typeface="Times New Roman"/>
              </a:rPr>
              <a:t>IP</a:t>
            </a:r>
            <a:r>
              <a:rPr lang="zh-CN" altLang="en-US" b="0" i="0" u="none" strike="noStrike" baseline="0" smtClean="0">
                <a:latin typeface="Times New Roman"/>
              </a:rPr>
              <a:t>发送数据</a:t>
            </a:r>
          </a:p>
          <a:p>
            <a:pPr marR="0" lvl="0" rtl="0">
              <a:buFont typeface="Wingdings" panose="05000000000000000000" pitchFamily="2" charset="2"/>
              <a:buChar char="ü"/>
            </a:pPr>
            <a:r>
              <a:rPr lang="zh-CN" altLang="en-US" b="0" i="0" u="none" strike="noStrike" baseline="0" smtClean="0">
                <a:latin typeface="Times New Roman"/>
              </a:rPr>
              <a:t>关闭端口</a:t>
            </a:r>
          </a:p>
          <a:p>
            <a:pPr marR="0" lvl="0" rtl="0">
              <a:buFont typeface="Wingdings" panose="05000000000000000000" pitchFamily="2" charset="2"/>
              <a:buChar char="ü"/>
            </a:pPr>
            <a:r>
              <a:rPr lang="zh-CN" altLang="en-US" b="0" i="0" u="none" strike="noStrike" baseline="0" smtClean="0">
                <a:latin typeface="Times New Roman"/>
              </a:rPr>
              <a:t>可动态修改设置</a:t>
            </a:r>
          </a:p>
        </p:txBody>
      </p:sp>
    </p:spTree>
    <p:extLst>
      <p:ext uri="{BB962C8B-B14F-4D97-AF65-F5344CB8AC3E}">
        <p14:creationId xmlns:p14="http://schemas.microsoft.com/office/powerpoint/2010/main" val="2671210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17.6.2  </a:t>
            </a:r>
            <a:r>
              <a:rPr lang="zh-CN" altLang="en-US" b="0" i="0" u="none" strike="noStrike" kern="1800" baseline="0" smtClean="0">
                <a:latin typeface="Times New Roman"/>
                <a:ea typeface="黑体"/>
              </a:rPr>
              <a:t>需求分析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要实现</a:t>
            </a:r>
            <a:r>
              <a:rPr lang="en-US" altLang="zh-CN" b="0" i="0" u="none" strike="noStrike" baseline="0" smtClean="0">
                <a:latin typeface="Times New Roman"/>
              </a:rPr>
              <a:t>17.6.1</a:t>
            </a:r>
            <a:r>
              <a:rPr lang="zh-CN" altLang="en-US" b="0" i="0" u="none" strike="noStrike" baseline="0" smtClean="0">
                <a:latin typeface="Times New Roman"/>
              </a:rPr>
              <a:t>节的功能，需要在</a:t>
            </a:r>
            <a:r>
              <a:rPr lang="en-US" altLang="zh-CN" b="0" i="0" u="none" strike="noStrike" baseline="0" smtClean="0">
                <a:latin typeface="Times New Roman"/>
              </a:rPr>
              <a:t>NF_IP_LOCAL_IN</a:t>
            </a:r>
            <a:r>
              <a:rPr lang="zh-CN" altLang="en-US" b="0" i="0" u="none" strike="noStrike" baseline="0" smtClean="0">
                <a:latin typeface="Times New Roman"/>
              </a:rPr>
              <a:t>和</a:t>
            </a:r>
            <a:r>
              <a:rPr lang="en-US" altLang="zh-CN" b="0" i="0" u="none" strike="noStrike" baseline="0" smtClean="0">
                <a:latin typeface="Times New Roman"/>
              </a:rPr>
              <a:t>NF_IP_LOCAL_OUT</a:t>
            </a:r>
            <a:r>
              <a:rPr lang="zh-CN" altLang="en-US" b="0" i="0" u="none" strike="noStrike" baseline="0" smtClean="0">
                <a:latin typeface="Times New Roman"/>
              </a:rPr>
              <a:t>两个监测点挂接钩子函数。在挂接点</a:t>
            </a:r>
            <a:r>
              <a:rPr lang="en-US" altLang="zh-CN" b="0" i="0" u="none" strike="noStrike" baseline="0" smtClean="0">
                <a:latin typeface="Times New Roman"/>
              </a:rPr>
              <a:t>NF_IP_LOCAL_IN</a:t>
            </a:r>
            <a:r>
              <a:rPr lang="zh-CN" altLang="en-US" b="0" i="0" u="none" strike="noStrike" baseline="0" smtClean="0">
                <a:latin typeface="Times New Roman"/>
              </a:rPr>
              <a:t>处，根据设置对进入本机的数据进行丢弃或者接受；在挂接点</a:t>
            </a:r>
            <a:r>
              <a:rPr lang="en-US" altLang="zh-CN" b="0" i="0" u="none" strike="noStrike" baseline="0" smtClean="0">
                <a:latin typeface="Times New Roman"/>
              </a:rPr>
              <a:t>NF_IP_LOCAL_OUT</a:t>
            </a:r>
            <a:r>
              <a:rPr lang="zh-CN" altLang="en-US" b="0" i="0" u="none" strike="noStrike" baseline="0" smtClean="0">
                <a:latin typeface="Times New Roman"/>
              </a:rPr>
              <a:t>处，修改</a:t>
            </a:r>
            <a:r>
              <a:rPr lang="en-US" altLang="zh-CN" b="0" i="0" u="none" strike="noStrike" baseline="0" smtClean="0">
                <a:latin typeface="Times New Roman"/>
              </a:rPr>
              <a:t>MAC</a:t>
            </a:r>
            <a:r>
              <a:rPr lang="zh-CN" altLang="en-US" b="0" i="0" u="none" strike="noStrike" baseline="0" smtClean="0">
                <a:latin typeface="Times New Roman"/>
              </a:rPr>
              <a:t>地址。</a:t>
            </a:r>
          </a:p>
        </p:txBody>
      </p:sp>
      <p:graphicFrame>
        <p:nvGraphicFramePr>
          <p:cNvPr id="4" name="表格 3"/>
          <p:cNvGraphicFramePr>
            <a:graphicFrameLocks noGrp="1"/>
          </p:cNvGraphicFramePr>
          <p:nvPr>
            <p:extLst>
              <p:ext uri="{D42A27DB-BD31-4B8C-83A1-F6EECF244321}">
                <p14:modId xmlns:p14="http://schemas.microsoft.com/office/powerpoint/2010/main" val="731815869"/>
              </p:ext>
            </p:extLst>
          </p:nvPr>
        </p:nvGraphicFramePr>
        <p:xfrm>
          <a:off x="611560" y="4149080"/>
          <a:ext cx="8000817" cy="1584175"/>
        </p:xfrm>
        <a:graphic>
          <a:graphicData uri="http://schemas.openxmlformats.org/drawingml/2006/table">
            <a:tbl>
              <a:tblPr>
                <a:tableStyleId>{5C22544A-7EE6-4342-B048-85BDC9FD1C3A}</a:tableStyleId>
              </a:tblPr>
              <a:tblGrid>
                <a:gridCol w="1782582"/>
                <a:gridCol w="2083413"/>
                <a:gridCol w="2168221"/>
                <a:gridCol w="1966601"/>
              </a:tblGrid>
              <a:tr h="529029">
                <a:tc>
                  <a:txBody>
                    <a:bodyPr/>
                    <a:lstStyle/>
                    <a:p>
                      <a:pPr algn="ctr" fontAlgn="b">
                        <a:lnSpc>
                          <a:spcPts val="1450"/>
                        </a:lnSpc>
                        <a:spcBef>
                          <a:spcPts val="100"/>
                        </a:spcBef>
                        <a:spcAft>
                          <a:spcPts val="120"/>
                        </a:spcAft>
                      </a:pPr>
                      <a:r>
                        <a:rPr lang="zh-CN" sz="1400">
                          <a:effectLst/>
                        </a:rPr>
                        <a:t>扩 展 命 令</a:t>
                      </a:r>
                      <a:endParaRPr lang="zh-CN" sz="1400">
                        <a:effectLst/>
                        <a:latin typeface="Times New Roman"/>
                        <a:ea typeface="宋体"/>
                      </a:endParaRPr>
                    </a:p>
                  </a:txBody>
                  <a:tcPr marL="68580" marR="68580" marT="0" marB="0" anchor="ctr"/>
                </a:tc>
                <a:tc>
                  <a:txBody>
                    <a:bodyPr/>
                    <a:lstStyle/>
                    <a:p>
                      <a:pPr indent="267970" algn="ctr" fontAlgn="b">
                        <a:lnSpc>
                          <a:spcPts val="1450"/>
                        </a:lnSpc>
                        <a:spcBef>
                          <a:spcPts val="100"/>
                        </a:spcBef>
                        <a:spcAft>
                          <a:spcPts val="120"/>
                        </a:spcAft>
                      </a:pPr>
                      <a:r>
                        <a:rPr lang="en-US" sz="1400">
                          <a:effectLst/>
                        </a:rPr>
                        <a:t>SOE_BANDIP</a:t>
                      </a:r>
                      <a:endParaRPr lang="zh-CN" sz="1400">
                        <a:effectLst/>
                        <a:latin typeface="Times New Roman"/>
                        <a:ea typeface="宋体"/>
                      </a:endParaRPr>
                    </a:p>
                  </a:txBody>
                  <a:tcPr marL="68580" marR="68580" marT="0" marB="0" anchor="ctr"/>
                </a:tc>
                <a:tc>
                  <a:txBody>
                    <a:bodyPr/>
                    <a:lstStyle/>
                    <a:p>
                      <a:pPr indent="267970" algn="ctr" fontAlgn="b">
                        <a:lnSpc>
                          <a:spcPts val="1450"/>
                        </a:lnSpc>
                        <a:spcBef>
                          <a:spcPts val="100"/>
                        </a:spcBef>
                        <a:spcAft>
                          <a:spcPts val="120"/>
                        </a:spcAft>
                      </a:pPr>
                      <a:r>
                        <a:rPr lang="en-US" sz="1400">
                          <a:effectLst/>
                        </a:rPr>
                        <a:t>SOE_BANDPORT</a:t>
                      </a:r>
                      <a:endParaRPr lang="zh-CN" sz="1400">
                        <a:effectLst/>
                        <a:latin typeface="Times New Roman"/>
                        <a:ea typeface="宋体"/>
                      </a:endParaRPr>
                    </a:p>
                  </a:txBody>
                  <a:tcPr marL="68580" marR="68580" marT="0" marB="0" anchor="ctr"/>
                </a:tc>
                <a:tc>
                  <a:txBody>
                    <a:bodyPr/>
                    <a:lstStyle/>
                    <a:p>
                      <a:pPr indent="267970" algn="ctr" fontAlgn="b">
                        <a:lnSpc>
                          <a:spcPts val="1450"/>
                        </a:lnSpc>
                        <a:spcBef>
                          <a:spcPts val="100"/>
                        </a:spcBef>
                        <a:spcAft>
                          <a:spcPts val="120"/>
                        </a:spcAft>
                      </a:pPr>
                      <a:r>
                        <a:rPr lang="en-US" sz="1400">
                          <a:effectLst/>
                        </a:rPr>
                        <a:t>SOE_BANDPING</a:t>
                      </a:r>
                      <a:endParaRPr lang="zh-CN" sz="1400">
                        <a:effectLst/>
                        <a:latin typeface="Times New Roman"/>
                        <a:ea typeface="宋体"/>
                      </a:endParaRPr>
                    </a:p>
                  </a:txBody>
                  <a:tcPr marL="68580" marR="68580" marT="0" marB="0" anchor="ctr"/>
                </a:tc>
              </a:tr>
              <a:tr h="527573">
                <a:tc>
                  <a:txBody>
                    <a:bodyPr/>
                    <a:lstStyle/>
                    <a:p>
                      <a:pPr algn="ctr" fontAlgn="b">
                        <a:lnSpc>
                          <a:spcPts val="1450"/>
                        </a:lnSpc>
                        <a:spcBef>
                          <a:spcPts val="100"/>
                        </a:spcBef>
                        <a:spcAft>
                          <a:spcPts val="120"/>
                        </a:spcAft>
                      </a:pPr>
                      <a:r>
                        <a:rPr lang="zh-CN" sz="1400">
                          <a:effectLst/>
                        </a:rPr>
                        <a:t>参数</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en-US" sz="1400">
                          <a:effectLst/>
                        </a:rPr>
                        <a:t>IP</a:t>
                      </a:r>
                      <a:r>
                        <a:rPr lang="zh-CN" sz="1400">
                          <a:effectLst/>
                        </a:rPr>
                        <a:t>地址</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zh-CN" sz="1400">
                          <a:effectLst/>
                        </a:rPr>
                        <a:t>协议类型和端口</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zh-CN" sz="1400">
                          <a:effectLst/>
                        </a:rPr>
                        <a:t>无</a:t>
                      </a:r>
                      <a:endParaRPr lang="zh-CN" sz="1400">
                        <a:effectLst/>
                        <a:latin typeface="Times New Roman"/>
                        <a:ea typeface="宋体"/>
                      </a:endParaRPr>
                    </a:p>
                  </a:txBody>
                  <a:tcPr marL="68580" marR="68580" marT="0" marB="0" anchor="ctr"/>
                </a:tc>
              </a:tr>
              <a:tr h="527573">
                <a:tc>
                  <a:txBody>
                    <a:bodyPr/>
                    <a:lstStyle/>
                    <a:p>
                      <a:pPr algn="ctr" fontAlgn="b">
                        <a:lnSpc>
                          <a:spcPts val="1450"/>
                        </a:lnSpc>
                        <a:spcBef>
                          <a:spcPts val="100"/>
                        </a:spcBef>
                        <a:spcAft>
                          <a:spcPts val="120"/>
                        </a:spcAft>
                      </a:pPr>
                      <a:r>
                        <a:rPr lang="zh-CN" sz="1400">
                          <a:effectLst/>
                        </a:rPr>
                        <a:t>说明</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zh-CN" sz="1400">
                          <a:effectLst/>
                        </a:rPr>
                        <a:t>禁止向某</a:t>
                      </a:r>
                      <a:r>
                        <a:rPr lang="en-US" sz="1400">
                          <a:effectLst/>
                        </a:rPr>
                        <a:t>IP</a:t>
                      </a:r>
                      <a:r>
                        <a:rPr lang="zh-CN" sz="1400">
                          <a:effectLst/>
                        </a:rPr>
                        <a:t>发送数据</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zh-CN" sz="1400">
                          <a:effectLst/>
                        </a:rPr>
                        <a:t>禁止某端口响应</a:t>
                      </a:r>
                      <a:endParaRPr lang="zh-CN" sz="1400">
                        <a:effectLst/>
                        <a:latin typeface="Times New Roman"/>
                        <a:ea typeface="宋体"/>
                      </a:endParaRPr>
                    </a:p>
                  </a:txBody>
                  <a:tcPr marL="68580" marR="68580" marT="0" marB="0" anchor="ctr"/>
                </a:tc>
                <a:tc>
                  <a:txBody>
                    <a:bodyPr/>
                    <a:lstStyle/>
                    <a:p>
                      <a:pPr algn="ctr" fontAlgn="b">
                        <a:lnSpc>
                          <a:spcPts val="1450"/>
                        </a:lnSpc>
                        <a:spcBef>
                          <a:spcPts val="100"/>
                        </a:spcBef>
                        <a:spcAft>
                          <a:spcPts val="120"/>
                        </a:spcAft>
                      </a:pPr>
                      <a:r>
                        <a:rPr lang="zh-CN" sz="1400">
                          <a:effectLst/>
                        </a:rPr>
                        <a:t>禁止</a:t>
                      </a:r>
                      <a:r>
                        <a:rPr lang="en-US" sz="1400">
                          <a:effectLst/>
                        </a:rPr>
                        <a:t>ping</a:t>
                      </a:r>
                      <a:r>
                        <a:rPr lang="zh-CN" sz="1400">
                          <a:effectLst/>
                        </a:rPr>
                        <a:t>回显</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027456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17.6.3  ping</a:t>
            </a:r>
            <a:r>
              <a:rPr lang="zh-CN" altLang="en-US" b="0" i="0" u="none" strike="noStrike" kern="1800" baseline="0" smtClean="0">
                <a:latin typeface="Times New Roman"/>
                <a:ea typeface="黑体"/>
              </a:rPr>
              <a:t>回显屏蔽实现</a:t>
            </a:r>
          </a:p>
        </p:txBody>
      </p:sp>
      <p:sp>
        <p:nvSpPr>
          <p:cNvPr id="3" name="文本占位符 2"/>
          <p:cNvSpPr>
            <a:spLocks noGrp="1"/>
          </p:cNvSpPr>
          <p:nvPr>
            <p:ph type="body" idx="1"/>
          </p:nvPr>
        </p:nvSpPr>
        <p:spPr>
          <a:xfrm>
            <a:off x="457200" y="1481328"/>
            <a:ext cx="6707088" cy="4525963"/>
          </a:xfrm>
        </p:spPr>
        <p:txBody>
          <a:bodyPr/>
          <a:lstStyle/>
          <a:p>
            <a:pPr marR="0" lvl="0" rtl="0"/>
            <a:r>
              <a:rPr lang="en-US" altLang="zh-CN" b="0" i="0" u="none" strike="noStrike" baseline="0" smtClean="0">
                <a:latin typeface="Times New Roman"/>
              </a:rPr>
              <a:t>ping</a:t>
            </a:r>
            <a:r>
              <a:rPr lang="zh-CN" altLang="en-US" b="0" i="0" u="none" strike="noStrike" baseline="0" smtClean="0">
                <a:latin typeface="Times New Roman"/>
              </a:rPr>
              <a:t>的功能是通过</a:t>
            </a:r>
            <a:r>
              <a:rPr lang="en-US" altLang="zh-CN" b="0" i="0" u="none" strike="noStrike" baseline="0" smtClean="0">
                <a:latin typeface="Times New Roman"/>
              </a:rPr>
              <a:t>ICMP</a:t>
            </a:r>
            <a:r>
              <a:rPr lang="zh-CN" altLang="en-US" b="0" i="0" u="none" strike="noStrike" baseline="0" smtClean="0">
                <a:latin typeface="Times New Roman"/>
              </a:rPr>
              <a:t>协议实现的，因此在</a:t>
            </a:r>
            <a:r>
              <a:rPr lang="en-US" altLang="zh-CN" b="0" i="0" u="none" strike="noStrike" baseline="0" smtClean="0">
                <a:latin typeface="Times New Roman"/>
              </a:rPr>
              <a:t>netfilter</a:t>
            </a:r>
            <a:r>
              <a:rPr lang="zh-CN" altLang="en-US" b="0" i="0" u="none" strike="noStrike" baseline="0" smtClean="0">
                <a:latin typeface="Times New Roman"/>
              </a:rPr>
              <a:t>对网络数据的处理过程中，将其数据丢掉，协议栈就不会进行处理。本处理过程应该在</a:t>
            </a:r>
            <a:r>
              <a:rPr lang="en-US" altLang="zh-CN" b="0" i="0" u="none" strike="noStrike" baseline="0" smtClean="0">
                <a:latin typeface="Times New Roman"/>
              </a:rPr>
              <a:t>netfilter</a:t>
            </a:r>
            <a:r>
              <a:rPr lang="zh-CN" altLang="en-US" b="0" i="0" u="none" strike="noStrike" baseline="0" smtClean="0">
                <a:latin typeface="Times New Roman"/>
              </a:rPr>
              <a:t>的</a:t>
            </a:r>
            <a:r>
              <a:rPr lang="en-US" altLang="zh-CN" b="0" i="0" u="none" strike="noStrike" baseline="0" smtClean="0">
                <a:latin typeface="Times New Roman"/>
              </a:rPr>
              <a:t>LOCAL_IN</a:t>
            </a:r>
            <a:r>
              <a:rPr lang="zh-CN" altLang="en-US" b="0" i="0" u="none" strike="noStrike" baseline="0" smtClean="0">
                <a:latin typeface="Times New Roman"/>
              </a:rPr>
              <a:t>挂接点进行，此时数据包还没有进入协议栈。</a:t>
            </a:r>
          </a:p>
        </p:txBody>
      </p:sp>
      <p:pic>
        <p:nvPicPr>
          <p:cNvPr id="9218" name="Picture 2" descr="1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1500428"/>
            <a:ext cx="1316286" cy="499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87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17.6.4  </a:t>
            </a:r>
            <a:r>
              <a:rPr lang="zh-CN" altLang="en-US" b="0" i="0" u="none" strike="noStrike" kern="1800" baseline="0" smtClean="0">
                <a:latin typeface="Times New Roman"/>
                <a:ea typeface="黑体"/>
              </a:rPr>
              <a:t>禁止向目的</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地址发送数据的实现</a:t>
            </a:r>
          </a:p>
        </p:txBody>
      </p:sp>
      <p:sp>
        <p:nvSpPr>
          <p:cNvPr id="3" name="文本占位符 2"/>
          <p:cNvSpPr>
            <a:spLocks noGrp="1"/>
          </p:cNvSpPr>
          <p:nvPr>
            <p:ph type="body" idx="1"/>
          </p:nvPr>
        </p:nvSpPr>
        <p:spPr>
          <a:xfrm>
            <a:off x="457200" y="1481328"/>
            <a:ext cx="6563072" cy="4525963"/>
          </a:xfrm>
        </p:spPr>
        <p:txBody>
          <a:bodyPr/>
          <a:lstStyle/>
          <a:p>
            <a:pPr marR="0" lvl="0" rtl="0"/>
            <a:r>
              <a:rPr lang="zh-CN" altLang="en-US" b="0" i="0" u="none" strike="noStrike" baseline="0" smtClean="0">
                <a:latin typeface="Times New Roman"/>
              </a:rPr>
              <a:t>向目的</a:t>
            </a:r>
            <a:r>
              <a:rPr lang="en-US" altLang="zh-CN" b="0" i="0" u="none" strike="noStrike" baseline="0" smtClean="0">
                <a:latin typeface="Times New Roman"/>
              </a:rPr>
              <a:t>IP</a:t>
            </a:r>
            <a:r>
              <a:rPr lang="zh-CN" altLang="en-US" b="0" i="0" u="none" strike="noStrike" baseline="0" smtClean="0">
                <a:latin typeface="Times New Roman"/>
              </a:rPr>
              <a:t>地址发送数据的过程位于发送处理过程，因此在</a:t>
            </a:r>
            <a:r>
              <a:rPr lang="en-US" altLang="zh-CN" b="0" i="0" u="none" strike="noStrike" baseline="0" smtClean="0">
                <a:latin typeface="Times New Roman"/>
              </a:rPr>
              <a:t>LOCAL_OUT</a:t>
            </a:r>
            <a:r>
              <a:rPr lang="zh-CN" altLang="en-US" b="0" i="0" u="none" strike="noStrike" baseline="0" smtClean="0">
                <a:latin typeface="Times New Roman"/>
              </a:rPr>
              <a:t>挂接点进行处理。可以从</a:t>
            </a:r>
            <a:r>
              <a:rPr lang="en-US" altLang="zh-CN" b="0" i="0" u="none" strike="noStrike" baseline="0" smtClean="0">
                <a:latin typeface="Times New Roman"/>
              </a:rPr>
              <a:t>IP</a:t>
            </a:r>
            <a:r>
              <a:rPr lang="zh-CN" altLang="en-US" b="0" i="0" u="none" strike="noStrike" baseline="0" smtClean="0">
                <a:latin typeface="Times New Roman"/>
              </a:rPr>
              <a:t>头部的目的地址变量中得到</a:t>
            </a:r>
            <a:r>
              <a:rPr lang="en-US" altLang="zh-CN" b="0" i="0" u="none" strike="noStrike" baseline="0" smtClean="0">
                <a:latin typeface="Times New Roman"/>
              </a:rPr>
              <a:t>IP</a:t>
            </a:r>
            <a:r>
              <a:rPr lang="zh-CN" altLang="en-US" b="0" i="0" u="none" strike="noStrike" baseline="0" smtClean="0">
                <a:latin typeface="Times New Roman"/>
              </a:rPr>
              <a:t>地址，与预置的</a:t>
            </a:r>
            <a:r>
              <a:rPr lang="en-US" altLang="zh-CN" b="0" i="0" u="none" strike="noStrike" baseline="0" smtClean="0">
                <a:latin typeface="Times New Roman"/>
              </a:rPr>
              <a:t>IP</a:t>
            </a:r>
            <a:r>
              <a:rPr lang="zh-CN" altLang="en-US" b="0" i="0" u="none" strike="noStrike" baseline="0" smtClean="0">
                <a:latin typeface="Times New Roman"/>
              </a:rPr>
              <a:t>值进行匹配，如果匹配，则丢弃该包，不进行发送。</a:t>
            </a:r>
          </a:p>
        </p:txBody>
      </p:sp>
      <p:pic>
        <p:nvPicPr>
          <p:cNvPr id="10242" name="Picture 2" descr="17-9"/>
          <p:cNvPicPr>
            <a:picLocks noChangeAspect="1" noChangeArrowheads="1"/>
          </p:cNvPicPr>
          <p:nvPr/>
        </p:nvPicPr>
        <p:blipFill>
          <a:blip r:embed="rId2" cstate="print">
            <a:extLst>
              <a:ext uri="{28A0092B-C50C-407E-A947-70E740481C1C}">
                <a14:useLocalDpi xmlns:a14="http://schemas.microsoft.com/office/drawing/2010/main" val="0"/>
              </a:ext>
            </a:extLst>
          </a:blip>
          <a:srcRect t="-1707" b="-1576"/>
          <a:stretch>
            <a:fillRect/>
          </a:stretch>
        </p:blipFill>
        <p:spPr bwMode="auto">
          <a:xfrm>
            <a:off x="7164288" y="1363750"/>
            <a:ext cx="1548631" cy="5238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80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17.6.5  </a:t>
            </a:r>
            <a:r>
              <a:rPr lang="zh-CN" altLang="en-US" b="0" i="0" u="none" strike="noStrike" kern="1800" baseline="0" smtClean="0">
                <a:latin typeface="Times New Roman"/>
                <a:ea typeface="黑体"/>
              </a:rPr>
              <a:t>端口关闭实现</a:t>
            </a:r>
          </a:p>
        </p:txBody>
      </p:sp>
      <p:sp>
        <p:nvSpPr>
          <p:cNvPr id="3" name="文本占位符 2"/>
          <p:cNvSpPr>
            <a:spLocks noGrp="1"/>
          </p:cNvSpPr>
          <p:nvPr>
            <p:ph type="body" idx="1"/>
          </p:nvPr>
        </p:nvSpPr>
        <p:spPr>
          <a:xfrm>
            <a:off x="457200" y="1481328"/>
            <a:ext cx="5122912" cy="4525963"/>
          </a:xfrm>
        </p:spPr>
        <p:txBody>
          <a:bodyPr/>
          <a:lstStyle/>
          <a:p>
            <a:pPr marR="0" lvl="0" rtl="0"/>
            <a:r>
              <a:rPr lang="zh-CN" altLang="en-US" b="0" i="0" u="none" strike="noStrike" baseline="0" smtClean="0">
                <a:latin typeface="Times New Roman"/>
              </a:rPr>
              <a:t>实现端口关闭的方式有多种，比较方便的一种是在数据进入的时候就进行截取，然后判断处理。由于端口的协议分为</a:t>
            </a:r>
            <a:r>
              <a:rPr lang="en-US" altLang="zh-CN" b="0" i="0" u="none" strike="noStrike" baseline="0" smtClean="0">
                <a:latin typeface="Times New Roman"/>
              </a:rPr>
              <a:t>UDP</a:t>
            </a:r>
            <a:r>
              <a:rPr lang="zh-CN" altLang="en-US" b="0" i="0" u="none" strike="noStrike" baseline="0" smtClean="0">
                <a:latin typeface="Times New Roman"/>
              </a:rPr>
              <a:t>和</a:t>
            </a:r>
            <a:r>
              <a:rPr lang="en-US" altLang="zh-CN" b="0" i="0" u="none" strike="noStrike" baseline="0" smtClean="0">
                <a:latin typeface="Times New Roman"/>
              </a:rPr>
              <a:t>TCP</a:t>
            </a:r>
            <a:r>
              <a:rPr lang="zh-CN" altLang="en-US" b="0" i="0" u="none" strike="noStrike" baseline="0" smtClean="0">
                <a:latin typeface="Times New Roman"/>
              </a:rPr>
              <a:t>，在处理的时候两种协议都要进行判断，按照不同的方式在挂接点</a:t>
            </a:r>
            <a:r>
              <a:rPr lang="en-US" altLang="zh-CN" b="0" i="0" u="none" strike="noStrike" baseline="0" smtClean="0">
                <a:latin typeface="Times New Roman"/>
              </a:rPr>
              <a:t>LOCAL_IN</a:t>
            </a:r>
            <a:r>
              <a:rPr lang="zh-CN" altLang="en-US" b="0" i="0" u="none" strike="noStrike" baseline="0" smtClean="0">
                <a:latin typeface="Times New Roman"/>
              </a:rPr>
              <a:t>进行处理。</a:t>
            </a:r>
          </a:p>
        </p:txBody>
      </p:sp>
      <p:pic>
        <p:nvPicPr>
          <p:cNvPr id="11266" name="Picture 2" descr="1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471020"/>
            <a:ext cx="2943151" cy="513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630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17.6.6  </a:t>
            </a:r>
            <a:r>
              <a:rPr lang="zh-CN" altLang="en-US" b="0" i="0" u="none" strike="noStrike" kern="1800" baseline="0" smtClean="0">
                <a:latin typeface="Times New Roman"/>
                <a:ea typeface="黑体"/>
              </a:rPr>
              <a:t>动态配置实现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动态配置的实现采用了注册私有</a:t>
            </a:r>
            <a:r>
              <a:rPr lang="en-US" altLang="zh-CN" b="0" i="0" u="none" strike="noStrike" baseline="0" smtClean="0">
                <a:latin typeface="Times New Roman"/>
              </a:rPr>
              <a:t>sockopt</a:t>
            </a:r>
            <a:r>
              <a:rPr lang="zh-CN" altLang="en-US" b="0" i="0" u="none" strike="noStrike" baseline="0" smtClean="0">
                <a:latin typeface="Times New Roman"/>
              </a:rPr>
              <a:t>的方法，使用</a:t>
            </a:r>
            <a:r>
              <a:rPr lang="en-US" altLang="zh-CN" b="0" i="0" u="none" strike="noStrike" baseline="0" smtClean="0">
                <a:latin typeface="Times New Roman"/>
              </a:rPr>
              <a:t>API</a:t>
            </a:r>
            <a:r>
              <a:rPr lang="zh-CN" altLang="en-US" b="0" i="0" u="none" strike="noStrike" baseline="0" smtClean="0">
                <a:latin typeface="Times New Roman"/>
              </a:rPr>
              <a:t>函数</a:t>
            </a:r>
            <a:r>
              <a:rPr lang="en-US" altLang="zh-CN" b="0" i="0" u="none" strike="noStrike" baseline="0" smtClean="0">
                <a:latin typeface="Times New Roman"/>
              </a:rPr>
              <a:t>nf_register_sockipt()</a:t>
            </a:r>
            <a:r>
              <a:rPr lang="zh-CN" altLang="en-US" b="0" i="0" u="none" strike="noStrike" baseline="0" smtClean="0">
                <a:latin typeface="Times New Roman"/>
              </a:rPr>
              <a:t>在</a:t>
            </a:r>
            <a:r>
              <a:rPr lang="en-US" altLang="zh-CN" b="0" i="0" u="none" strike="noStrike" baseline="0" smtClean="0">
                <a:latin typeface="Times New Roman"/>
              </a:rPr>
              <a:t>IP RAW</a:t>
            </a:r>
            <a:r>
              <a:rPr lang="zh-CN" altLang="en-US" b="0" i="0" u="none" strike="noStrike" baseline="0" smtClean="0">
                <a:latin typeface="Times New Roman"/>
              </a:rPr>
              <a:t>层注册一个私有的</a:t>
            </a:r>
            <a:r>
              <a:rPr lang="en-US" altLang="zh-CN" b="0" i="0" u="none" strike="noStrike" baseline="0" smtClean="0">
                <a:latin typeface="Times New Roman"/>
              </a:rPr>
              <a:t>sockopt</a:t>
            </a:r>
            <a:r>
              <a:rPr lang="zh-CN" altLang="en-US" b="0" i="0" u="none" strike="noStrike" baseline="0" smtClean="0">
                <a:latin typeface="Times New Roman"/>
              </a:rPr>
              <a:t>处理钩子函数，利用其中的回调函数</a:t>
            </a:r>
            <a:r>
              <a:rPr lang="en-US" altLang="zh-CN" b="0" i="0" u="none" strike="noStrike" baseline="0" smtClean="0">
                <a:latin typeface="Times New Roman"/>
              </a:rPr>
              <a:t>set</a:t>
            </a:r>
            <a:r>
              <a:rPr lang="zh-CN" altLang="en-US" b="0" i="0" u="none" strike="noStrike" baseline="0" smtClean="0">
                <a:latin typeface="Times New Roman"/>
              </a:rPr>
              <a:t>和</a:t>
            </a:r>
            <a:r>
              <a:rPr lang="en-US" altLang="zh-CN" b="0" i="0" u="none" strike="noStrike" baseline="0" smtClean="0">
                <a:latin typeface="Times New Roman"/>
              </a:rPr>
              <a:t>get</a:t>
            </a:r>
            <a:r>
              <a:rPr lang="zh-CN" altLang="en-US" b="0" i="0" u="none" strike="noStrike" baseline="0" smtClean="0">
                <a:latin typeface="Times New Roman"/>
              </a:rPr>
              <a:t>来实现与用户层的交互。</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576437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17.6.7  </a:t>
            </a:r>
            <a:r>
              <a:rPr lang="zh-CN" altLang="en-US" b="0" i="0" u="none" strike="noStrike" kern="1800" baseline="0" smtClean="0">
                <a:latin typeface="Times New Roman"/>
                <a:ea typeface="黑体"/>
              </a:rPr>
              <a:t>可加载内核实现代码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a:t>
            </a:r>
            <a:r>
              <a:rPr lang="en-US" altLang="zh-CN" b="0" i="0" u="none" strike="noStrike" baseline="0" smtClean="0">
                <a:latin typeface="Times New Roman"/>
              </a:rPr>
              <a:t>ping</a:t>
            </a:r>
            <a:r>
              <a:rPr lang="zh-CN" altLang="en-US" b="0" i="0" u="none" strike="noStrike" baseline="0" smtClean="0">
                <a:latin typeface="Times New Roman"/>
              </a:rPr>
              <a:t>进行过滤的内核代码，利用</a:t>
            </a:r>
            <a:r>
              <a:rPr lang="en-US" altLang="zh-CN" b="0" i="0" u="none" strike="noStrike" baseline="0" smtClean="0">
                <a:latin typeface="Times New Roman"/>
              </a:rPr>
              <a:t>netfilter</a:t>
            </a:r>
            <a:r>
              <a:rPr lang="zh-CN" altLang="en-US" b="0" i="0" u="none" strike="noStrike" baseline="0" smtClean="0">
                <a:latin typeface="Times New Roman"/>
              </a:rPr>
              <a:t>的</a:t>
            </a:r>
            <a:r>
              <a:rPr lang="en-US" altLang="zh-CN" b="0" i="0" u="none" strike="noStrike" baseline="0" smtClean="0">
                <a:latin typeface="Times New Roman"/>
              </a:rPr>
              <a:t>5</a:t>
            </a:r>
            <a:r>
              <a:rPr lang="zh-CN" altLang="en-US" b="0" i="0" u="none" strike="noStrike" baseline="0" smtClean="0">
                <a:latin typeface="Times New Roman"/>
              </a:rPr>
              <a:t>个钩子对进出本地网络接口的数据进行过滤，来实现</a:t>
            </a:r>
            <a:r>
              <a:rPr lang="en-US" altLang="zh-CN" b="0" i="0" u="none" strike="noStrike" baseline="0" smtClean="0">
                <a:latin typeface="Times New Roman"/>
              </a:rPr>
              <a:t>ping</a:t>
            </a:r>
            <a:r>
              <a:rPr lang="zh-CN" altLang="en-US" b="0" i="0" u="none" strike="noStrike" baseline="0" smtClean="0">
                <a:latin typeface="Times New Roman"/>
              </a:rPr>
              <a:t>数据包的丢弃</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．结构</a:t>
            </a:r>
            <a:r>
              <a:rPr lang="en-US" altLang="zh-CN">
                <a:latin typeface="Times New Roman"/>
              </a:rPr>
              <a:t>sockopt</a:t>
            </a:r>
            <a:r>
              <a:rPr lang="zh-CN" altLang="en-US">
                <a:latin typeface="Times New Roman"/>
              </a:rPr>
              <a:t>的</a:t>
            </a:r>
            <a:r>
              <a:rPr lang="zh-CN" altLang="en-US" smtClean="0">
                <a:latin typeface="Times New Roman"/>
              </a:rPr>
              <a:t>扩展</a:t>
            </a:r>
            <a:endParaRPr lang="en-US" altLang="zh-CN" smtClean="0">
              <a:latin typeface="Times New Roman"/>
            </a:endParaRPr>
          </a:p>
          <a:p>
            <a:pPr lvl="0"/>
            <a:r>
              <a:rPr lang="en-US" altLang="zh-CN">
                <a:latin typeface="Times New Roman"/>
              </a:rPr>
              <a:t>2</a:t>
            </a:r>
            <a:r>
              <a:rPr lang="zh-CN" altLang="en-US">
                <a:latin typeface="Times New Roman"/>
              </a:rPr>
              <a:t>．内核实现代码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791650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sockopt</a:t>
            </a:r>
            <a:r>
              <a:rPr lang="zh-CN" altLang="en-US" b="0" i="0" u="none" strike="noStrike" kern="1800" baseline="0" smtClean="0">
                <a:latin typeface="Times New Roman"/>
                <a:ea typeface="黑体"/>
              </a:rPr>
              <a:t>的扩展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由于进行</a:t>
            </a:r>
            <a:r>
              <a:rPr lang="en-US" altLang="zh-CN" b="0" i="0" u="none" strike="noStrike" baseline="0" smtClean="0">
                <a:latin typeface="Times New Roman"/>
              </a:rPr>
              <a:t>sockopt</a:t>
            </a:r>
            <a:r>
              <a:rPr lang="zh-CN" altLang="en-US" b="0" i="0" u="none" strike="noStrike" baseline="0" smtClean="0">
                <a:latin typeface="Times New Roman"/>
              </a:rPr>
              <a:t>扩展应用层和内核层需要共用一致的</a:t>
            </a:r>
            <a:r>
              <a:rPr lang="en-US" altLang="zh-CN" b="0" i="0" u="none" strike="noStrike" baseline="0" smtClean="0">
                <a:latin typeface="Times New Roman"/>
              </a:rPr>
              <a:t>cmd</a:t>
            </a:r>
            <a:r>
              <a:rPr lang="zh-CN" altLang="en-US" b="0" i="0" u="none" strike="noStrike" baseline="0" smtClean="0">
                <a:latin typeface="Times New Roman"/>
              </a:rPr>
              <a:t>命令和数据结构，在</a:t>
            </a:r>
            <a:r>
              <a:rPr lang="en-US" altLang="zh-CN" b="0" i="0" u="none" strike="noStrike" baseline="0" smtClean="0">
                <a:latin typeface="Times New Roman"/>
              </a:rPr>
              <a:t>nf_sockopte.h</a:t>
            </a:r>
            <a:r>
              <a:rPr lang="zh-CN" altLang="en-US" b="0" i="0" u="none" strike="noStrike" baseline="0" smtClean="0">
                <a:latin typeface="Times New Roman"/>
              </a:rPr>
              <a:t>文件中定义如下数据类型，</a:t>
            </a:r>
            <a:r>
              <a:rPr lang="en-US" altLang="zh-CN" b="0" i="0" u="none" strike="noStrike" baseline="0" smtClean="0">
                <a:latin typeface="Times New Roman"/>
              </a:rPr>
              <a:t>sockopt</a:t>
            </a:r>
            <a:r>
              <a:rPr lang="zh-CN" altLang="en-US" b="0" i="0" u="none" strike="noStrike" baseline="0" smtClean="0">
                <a:latin typeface="Times New Roman"/>
              </a:rPr>
              <a:t>命令的扩展可以选择内核源文件</a:t>
            </a:r>
            <a:r>
              <a:rPr lang="en-US" altLang="zh-CN" b="0" i="0" u="none" strike="noStrike" baseline="0" smtClean="0">
                <a:latin typeface="Times New Roman"/>
              </a:rPr>
              <a:t>socket.h</a:t>
            </a:r>
            <a:r>
              <a:rPr lang="zh-CN" altLang="en-US" b="0" i="0" u="none" strike="noStrike" baseline="0" smtClean="0">
                <a:latin typeface="Times New Roman"/>
              </a:rPr>
              <a:t>中的未用值来用。</a:t>
            </a:r>
          </a:p>
        </p:txBody>
      </p:sp>
    </p:spTree>
    <p:extLst>
      <p:ext uri="{BB962C8B-B14F-4D97-AF65-F5344CB8AC3E}">
        <p14:creationId xmlns:p14="http://schemas.microsoft.com/office/powerpoint/2010/main" val="15242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17.1.3  netfilter</a:t>
            </a:r>
            <a:r>
              <a:rPr lang="zh-CN" altLang="en-US" b="0" i="0" u="none" strike="noStrike" kern="1800" baseline="0" smtClean="0">
                <a:latin typeface="Times New Roman"/>
                <a:ea typeface="黑体"/>
              </a:rPr>
              <a:t>检查时的表格</a:t>
            </a:r>
          </a:p>
        </p:txBody>
      </p:sp>
      <p:sp>
        <p:nvSpPr>
          <p:cNvPr id="3" name="文本占位符 2"/>
          <p:cNvSpPr>
            <a:spLocks noGrp="1"/>
          </p:cNvSpPr>
          <p:nvPr>
            <p:ph type="body" idx="1"/>
          </p:nvPr>
        </p:nvSpPr>
        <p:spPr>
          <a:xfrm>
            <a:off x="457200" y="1481328"/>
            <a:ext cx="6203032" cy="4525963"/>
          </a:xfrm>
        </p:spPr>
        <p:txBody>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在检查点进行检查，先查看回调函数的合法性，然后根据协议方式决定是否调用。当满足条件时，调用用户挂接的回调函数。</a:t>
            </a:r>
            <a:r>
              <a:rPr lang="en-US" altLang="zh-CN" b="0" i="0" u="none" strike="noStrike" baseline="0" smtClean="0">
                <a:latin typeface="Times New Roman"/>
              </a:rPr>
              <a:t>netfilter</a:t>
            </a:r>
            <a:r>
              <a:rPr lang="zh-CN" altLang="en-US" b="0" i="0" u="none" strike="noStrike" baseline="0" smtClean="0">
                <a:latin typeface="Times New Roman"/>
              </a:rPr>
              <a:t>的检查是基于表格进行的，</a:t>
            </a:r>
            <a:r>
              <a:rPr lang="en-US" altLang="zh-CN" b="0" i="0" u="none" strike="noStrike" baseline="0" smtClean="0">
                <a:latin typeface="Times New Roman"/>
              </a:rPr>
              <a:t>iptables</a:t>
            </a:r>
            <a:r>
              <a:rPr lang="zh-CN" altLang="en-US" b="0" i="0" u="none" strike="noStrike" baseline="0" smtClean="0">
                <a:latin typeface="Times New Roman"/>
              </a:rPr>
              <a:t>用结构</a:t>
            </a:r>
            <a:r>
              <a:rPr lang="en-US" altLang="zh-CN" b="0" i="0" u="none" strike="noStrike" baseline="0" smtClean="0">
                <a:latin typeface="Times New Roman"/>
              </a:rPr>
              <a:t>ipt_table</a:t>
            </a:r>
            <a:r>
              <a:rPr lang="zh-CN" altLang="en-US" b="0" i="0" u="none" strike="noStrike" baseline="0" smtClean="0">
                <a:latin typeface="Times New Roman"/>
              </a:rPr>
              <a:t>表示。</a:t>
            </a:r>
          </a:p>
        </p:txBody>
      </p:sp>
      <p:pic>
        <p:nvPicPr>
          <p:cNvPr id="1026" name="Picture 2" descr="1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6235" y="1076280"/>
            <a:ext cx="1682229" cy="458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287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．内核实现代码</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内核层的代码实现如下，在模块初始化的时候挂接了</a:t>
            </a:r>
            <a:r>
              <a:rPr lang="en-US" altLang="zh-CN" b="0" i="0" u="none" strike="noStrike" baseline="0" smtClean="0">
                <a:latin typeface="Times New Roman"/>
              </a:rPr>
              <a:t>3</a:t>
            </a:r>
            <a:r>
              <a:rPr lang="zh-CN" altLang="en-US" b="0" i="0" u="none" strike="noStrike" baseline="0" smtClean="0">
                <a:latin typeface="Times New Roman"/>
              </a:rPr>
              <a:t>个钩子</a:t>
            </a:r>
            <a:r>
              <a:rPr lang="en-US" altLang="zh-CN" b="0" i="0" u="none" strike="noStrike" baseline="0" smtClean="0">
                <a:latin typeface="Times New Roman"/>
              </a:rPr>
              <a:t>nfin</a:t>
            </a:r>
            <a:r>
              <a:rPr lang="zh-CN" altLang="en-US" b="0" i="0" u="none" strike="noStrike" baseline="0" smtClean="0">
                <a:latin typeface="Times New Roman"/>
              </a:rPr>
              <a:t>、</a:t>
            </a:r>
            <a:r>
              <a:rPr lang="en-US" altLang="zh-CN" b="0" i="0" u="none" strike="noStrike" baseline="0" smtClean="0">
                <a:latin typeface="Times New Roman"/>
              </a:rPr>
              <a:t>nfout</a:t>
            </a:r>
            <a:r>
              <a:rPr lang="zh-CN" altLang="en-US" b="0" i="0" u="none" strike="noStrike" baseline="0" smtClean="0">
                <a:latin typeface="Times New Roman"/>
              </a:rPr>
              <a:t>和</a:t>
            </a:r>
            <a:r>
              <a:rPr lang="en-US" altLang="zh-CN" b="0" i="0" u="none" strike="noStrike" baseline="0" smtClean="0">
                <a:latin typeface="Times New Roman"/>
              </a:rPr>
              <a:t>nfsockopt</a:t>
            </a:r>
            <a:r>
              <a:rPr lang="zh-CN" altLang="en-US" b="0" i="0" u="none" strike="noStrike" baseline="0" smtClean="0">
                <a:latin typeface="Times New Roman"/>
              </a:rPr>
              <a:t>。</a:t>
            </a:r>
          </a:p>
          <a:p>
            <a:pPr marR="0" lvl="0" rtl="0">
              <a:buFont typeface="Wingdings" panose="05000000000000000000" pitchFamily="2" charset="2"/>
              <a:buChar char="ü"/>
            </a:pPr>
            <a:r>
              <a:rPr lang="en-US" altLang="zh-CN" b="0" i="0" u="none" strike="noStrike" baseline="0" smtClean="0">
                <a:latin typeface="Times New Roman"/>
              </a:rPr>
              <a:t>nfin</a:t>
            </a:r>
            <a:r>
              <a:rPr lang="zh-CN" altLang="en-US" b="0" i="0" u="none" strike="noStrike" baseline="0" smtClean="0">
                <a:latin typeface="Times New Roman"/>
              </a:rPr>
              <a:t>钩子在</a:t>
            </a:r>
            <a:r>
              <a:rPr lang="en-US" altLang="zh-CN" b="0" i="0" u="none" strike="noStrike" baseline="0" smtClean="0">
                <a:latin typeface="Times New Roman"/>
              </a:rPr>
              <a:t>NF_IP_LOCAL_IN</a:t>
            </a:r>
            <a:r>
              <a:rPr lang="zh-CN" altLang="en-US" b="0" i="0" u="none" strike="noStrike" baseline="0" smtClean="0">
                <a:latin typeface="Times New Roman"/>
              </a:rPr>
              <a:t>处，其处理函数</a:t>
            </a:r>
            <a:r>
              <a:rPr lang="en-US" altLang="zh-CN" b="0" i="0" u="none" strike="noStrike" baseline="0" smtClean="0">
                <a:latin typeface="Times New Roman"/>
              </a:rPr>
              <a:t>nf_hook_in()</a:t>
            </a:r>
            <a:r>
              <a:rPr lang="zh-CN" altLang="en-US" b="0" i="0" u="none" strike="noStrike" baseline="0" smtClean="0">
                <a:latin typeface="Times New Roman"/>
              </a:rPr>
              <a:t>负责处理</a:t>
            </a:r>
            <a:r>
              <a:rPr lang="en-US" altLang="zh-CN" b="0" i="0" u="none" strike="noStrike" baseline="0" smtClean="0">
                <a:latin typeface="Times New Roman"/>
              </a:rPr>
              <a:t>IP</a:t>
            </a:r>
            <a:r>
              <a:rPr lang="zh-CN" altLang="en-US" b="0" i="0" u="none" strike="noStrike" baseline="0" smtClean="0">
                <a:latin typeface="Times New Roman"/>
              </a:rPr>
              <a:t>发送禁止功能的相关数据。</a:t>
            </a:r>
          </a:p>
          <a:p>
            <a:pPr marR="0" lvl="0" rtl="0">
              <a:buFont typeface="Wingdings" panose="05000000000000000000" pitchFamily="2" charset="2"/>
              <a:buChar char="ü"/>
            </a:pPr>
            <a:r>
              <a:rPr lang="en-US" altLang="zh-CN" b="0" i="0" u="none" strike="noStrike" baseline="0" smtClean="0">
                <a:latin typeface="Times New Roman"/>
              </a:rPr>
              <a:t>nfout</a:t>
            </a:r>
            <a:r>
              <a:rPr lang="zh-CN" altLang="en-US" b="0" i="0" u="none" strike="noStrike" baseline="0" smtClean="0">
                <a:latin typeface="Times New Roman"/>
              </a:rPr>
              <a:t>钩子在</a:t>
            </a:r>
            <a:r>
              <a:rPr lang="en-US" altLang="zh-CN" b="0" i="0" u="none" strike="noStrike" baseline="0" smtClean="0">
                <a:latin typeface="Times New Roman"/>
              </a:rPr>
              <a:t>NF_IP_LOCAL_OUT</a:t>
            </a:r>
            <a:r>
              <a:rPr lang="zh-CN" altLang="en-US" b="0" i="0" u="none" strike="noStrike" baseline="0" smtClean="0">
                <a:latin typeface="Times New Roman"/>
              </a:rPr>
              <a:t>处，其处理函数</a:t>
            </a:r>
            <a:r>
              <a:rPr lang="en-US" altLang="zh-CN" b="0" i="0" u="none" strike="noStrike" baseline="0" smtClean="0">
                <a:latin typeface="Times New Roman"/>
              </a:rPr>
              <a:t>nf_hook_out()</a:t>
            </a:r>
            <a:r>
              <a:rPr lang="zh-CN" altLang="en-US" b="0" i="0" u="none" strike="noStrike" baseline="0" smtClean="0">
                <a:latin typeface="Times New Roman"/>
              </a:rPr>
              <a:t>负责处理</a:t>
            </a:r>
            <a:r>
              <a:rPr lang="en-US" altLang="zh-CN" b="0" i="0" u="none" strike="noStrike" baseline="0" smtClean="0">
                <a:latin typeface="Times New Roman"/>
              </a:rPr>
              <a:t>ping</a:t>
            </a:r>
            <a:r>
              <a:rPr lang="zh-CN" altLang="en-US" b="0" i="0" u="none" strike="noStrike" baseline="0" smtClean="0">
                <a:latin typeface="Times New Roman"/>
              </a:rPr>
              <a:t>禁止和端口禁止功能相关的网络数据。</a:t>
            </a:r>
          </a:p>
          <a:p>
            <a:pPr marR="0" lvl="0" rtl="0">
              <a:buFont typeface="Wingdings" panose="05000000000000000000" pitchFamily="2" charset="2"/>
              <a:buChar char="ü"/>
            </a:pPr>
            <a:r>
              <a:rPr lang="en-US" altLang="zh-CN" b="0" i="0" u="none" strike="noStrike" baseline="0" smtClean="0">
                <a:latin typeface="Times New Roman"/>
              </a:rPr>
              <a:t>nfsockopt</a:t>
            </a:r>
            <a:r>
              <a:rPr lang="zh-CN" altLang="en-US" b="0" i="0" u="none" strike="noStrike" baseline="0" smtClean="0">
                <a:latin typeface="Times New Roman"/>
              </a:rPr>
              <a:t>钩子则实现了私有的</a:t>
            </a:r>
            <a:r>
              <a:rPr lang="en-US" altLang="zh-CN" b="0" i="0" u="none" strike="noStrike" baseline="0" smtClean="0">
                <a:latin typeface="Times New Roman"/>
              </a:rPr>
              <a:t>sockopt</a:t>
            </a:r>
            <a:r>
              <a:rPr lang="zh-CN" altLang="en-US" b="0" i="0" u="none" strike="noStrike" baseline="0" smtClean="0">
                <a:latin typeface="Times New Roman"/>
              </a:rPr>
              <a:t>调用，负责参数的动态配置。</a:t>
            </a:r>
          </a:p>
        </p:txBody>
      </p:sp>
    </p:spTree>
    <p:extLst>
      <p:ext uri="{BB962C8B-B14F-4D97-AF65-F5344CB8AC3E}">
        <p14:creationId xmlns:p14="http://schemas.microsoft.com/office/powerpoint/2010/main" val="2557146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17.6.8  </a:t>
            </a:r>
            <a:r>
              <a:rPr lang="zh-CN" altLang="en-US" b="0" i="0" u="none" strike="noStrike" kern="1800" baseline="0" smtClean="0">
                <a:latin typeface="Times New Roman"/>
                <a:ea typeface="黑体"/>
              </a:rPr>
              <a:t>应用层测试代码实现</a:t>
            </a: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rPr>
              <a:t>用户空间的操作很简单，就是用</a:t>
            </a:r>
            <a:r>
              <a:rPr lang="en-US" altLang="zh-CN" b="0" i="0" u="none" strike="noStrike" baseline="0" smtClean="0">
                <a:latin typeface="Times New Roman"/>
              </a:rPr>
              <a:t>socket</a:t>
            </a:r>
            <a:r>
              <a:rPr lang="zh-CN" altLang="en-US" b="0" i="0" u="none" strike="noStrike" baseline="0" smtClean="0">
                <a:latin typeface="Times New Roman"/>
              </a:rPr>
              <a:t>打开相关协议类型的</a:t>
            </a:r>
            <a:r>
              <a:rPr lang="en-US" altLang="zh-CN" b="0" i="0" u="none" strike="noStrike" baseline="0" smtClean="0">
                <a:latin typeface="Times New Roman"/>
              </a:rPr>
              <a:t>socket</a:t>
            </a:r>
            <a:r>
              <a:rPr lang="zh-CN" altLang="en-US" b="0" i="0" u="none" strike="noStrike" baseline="0" smtClean="0">
                <a:latin typeface="Times New Roman"/>
              </a:rPr>
              <a:t>，直接调用</a:t>
            </a:r>
            <a:r>
              <a:rPr lang="en-US" altLang="zh-CN" b="0" i="0" u="none" strike="noStrike" baseline="0" smtClean="0">
                <a:latin typeface="Times New Roman"/>
              </a:rPr>
              <a:t>set/getsockopt</a:t>
            </a:r>
            <a:r>
              <a:rPr lang="zh-CN" altLang="en-US" b="0" i="0" u="none" strike="noStrike" baseline="0" smtClean="0">
                <a:latin typeface="Times New Roman"/>
              </a:rPr>
              <a:t>函数就可以进行操作了</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a:t>
            </a:r>
            <a:r>
              <a:rPr lang="zh-CN" altLang="en-US" b="0" i="0" u="none" strike="noStrike" baseline="0" smtClean="0">
                <a:latin typeface="Times New Roman"/>
              </a:rPr>
              <a:t> </a:t>
            </a:r>
            <a:r>
              <a:rPr lang="en-US" altLang="zh-CN" b="0" i="0" u="none" strike="noStrike" baseline="0" smtClean="0">
                <a:latin typeface="Times New Roman"/>
              </a:rPr>
              <a:t>nf_test(void)</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band_status</a:t>
            </a:r>
            <a:r>
              <a:rPr lang="en-US" altLang="zh-CN" b="0" i="0" u="none" strike="noStrike" baseline="0" smtClean="0">
                <a:latin typeface="Times New Roman"/>
              </a:rPr>
              <a:t>;</a:t>
            </a:r>
          </a:p>
          <a:p>
            <a:pPr marR="0" lvl="0" rtl="0"/>
            <a:r>
              <a:rPr lang="en-US" altLang="zh-CN" b="0" i="0" u="none" strike="noStrike" baseline="0" smtClean="0">
                <a:latin typeface="Times New Roman"/>
              </a:rPr>
              <a:t>       socklen_t </a:t>
            </a:r>
            <a:r>
              <a:rPr lang="en-US" altLang="zh-CN" b="0" i="0" u="none" strike="noStrike" baseline="0" smtClean="0">
                <a:latin typeface="Times New Roman"/>
              </a:rPr>
              <a:t>len;</a:t>
            </a:r>
          </a:p>
          <a:p>
            <a:pPr marR="0" lvl="0" rtl="0"/>
            <a:r>
              <a:rPr lang="en-US" altLang="zh-CN" b="0" i="0" u="none" strike="noStrike" baseline="0" smtClean="0">
                <a:latin typeface="Times New Roman"/>
              </a:rPr>
              <a:t>       len </a:t>
            </a:r>
            <a:r>
              <a:rPr lang="en-US" altLang="zh-CN" b="0" i="0" u="none" strike="noStrike" baseline="0" smtClean="0">
                <a:latin typeface="Times New Roman"/>
              </a:rPr>
              <a:t>= sizeof(band_status);</a:t>
            </a:r>
          </a:p>
          <a:p>
            <a:pPr marR="0" lvl="0" rtl="0"/>
            <a:r>
              <a:rPr lang="en-US" altLang="zh-CN" b="0" i="0" u="none" strike="noStrike" baseline="0" smtClean="0">
                <a:latin typeface="Times New Roman"/>
              </a:rPr>
              <a:t>       // </a:t>
            </a:r>
            <a:r>
              <a:rPr lang="zh-CN" altLang="en-US" b="0" i="0" u="none" strike="noStrike" baseline="0" smtClean="0">
                <a:latin typeface="Times New Roman"/>
              </a:rPr>
              <a:t>打开</a:t>
            </a:r>
            <a:r>
              <a:rPr lang="en-US" altLang="zh-CN" b="0" i="0" u="none" strike="noStrike" baseline="0" smtClean="0">
                <a:latin typeface="Times New Roman"/>
              </a:rPr>
              <a:t>RAW</a:t>
            </a:r>
            <a:r>
              <a:rPr lang="zh-CN" altLang="en-US" b="0" i="0" u="none" strike="noStrike" baseline="0" smtClean="0">
                <a:latin typeface="Times New Roman"/>
              </a:rPr>
              <a:t>类型的</a:t>
            </a:r>
            <a:r>
              <a:rPr lang="en-US" altLang="zh-CN" b="0" i="0" u="none" strike="noStrike" baseline="0" smtClean="0">
                <a:latin typeface="Times New Roman"/>
              </a:rPr>
              <a:t>socket</a:t>
            </a:r>
          </a:p>
          <a:p>
            <a:pPr marR="0" lvl="0" rtl="0"/>
            <a:r>
              <a:rPr lang="en-US" altLang="zh-CN" b="0" i="0" u="none" strike="noStrike" baseline="0" smtClean="0">
                <a:latin typeface="Times New Roman"/>
              </a:rPr>
              <a:t>       if </a:t>
            </a:r>
            <a:r>
              <a:rPr lang="en-US" altLang="zh-CN" b="0" i="0" u="none" strike="noStrike" baseline="0" smtClean="0">
                <a:latin typeface="Times New Roman"/>
              </a:rPr>
              <a:t>((sockfd = socket(AF_INET, SOCK_RAW, IPPROTO_RAW)) == -1)</a:t>
            </a:r>
          </a:p>
          <a:p>
            <a:pPr marR="0" lvl="0" rtl="0"/>
            <a:r>
              <a:rPr lang="en-US" altLang="zh-CN" b="0" i="0" u="none" strike="noStrike" baseline="0" smtClean="0">
                <a:latin typeface="Times New Roman"/>
              </a:rPr>
              <a:t>                return </a:t>
            </a:r>
            <a:r>
              <a:rPr lang="en-US" altLang="zh-CN" b="0" i="0" u="none" strike="noStrike" baseline="0" smtClean="0">
                <a:latin typeface="Times New Roman"/>
              </a:rPr>
              <a:t>-1;</a:t>
            </a:r>
          </a:p>
          <a:p>
            <a:pPr marR="0" lvl="0" rtl="0"/>
            <a:r>
              <a:rPr lang="en-US" altLang="zh-CN" b="0" i="0" u="none" strike="noStrike" baseline="0" smtClean="0">
                <a:latin typeface="Times New Roman"/>
              </a:rPr>
              <a:t>       //</a:t>
            </a:r>
            <a:r>
              <a:rPr lang="zh-CN" altLang="en-US" b="0" i="0" u="none" strike="noStrike" baseline="0" smtClean="0">
                <a:latin typeface="Times New Roman"/>
              </a:rPr>
              <a:t>读取状态信息</a:t>
            </a:r>
          </a:p>
          <a:p>
            <a:pPr marR="0" lvl="0" rtl="0"/>
            <a:r>
              <a:rPr lang="en-US" altLang="zh-CN" b="0" i="0" u="none" strike="noStrike" baseline="0" smtClean="0">
                <a:latin typeface="Times New Roman"/>
              </a:rPr>
              <a:t>       if </a:t>
            </a:r>
            <a:r>
              <a:rPr lang="en-US" altLang="zh-CN" b="0" i="0" u="none" strike="noStrike" baseline="0" smtClean="0">
                <a:latin typeface="Times New Roman"/>
              </a:rPr>
              <a:t>(getsockopt(sockfd, IPPROTO_IP, SOE_BANDPING,(char </a:t>
            </a:r>
            <a:r>
              <a:rPr lang="zh-CN" altLang="en-US" b="0" i="0" u="none" strike="noStrike" baseline="-25000" smtClean="0">
                <a:latin typeface="Times New Roman"/>
              </a:rPr>
              <a:t>*</a:t>
            </a:r>
            <a:r>
              <a:rPr lang="en-US" altLang="zh-CN" b="0" i="0" u="none" strike="noStrike" baseline="0" smtClean="0">
                <a:latin typeface="Times New Roman"/>
              </a:rPr>
              <a:t>)&amp;band_status, &amp;len))</a:t>
            </a:r>
          </a:p>
          <a:p>
            <a:pPr marR="0" lvl="0" rtl="0"/>
            <a:r>
              <a:rPr lang="en-US" altLang="zh-CN" b="0" i="0" u="none" strike="noStrike" baseline="0" smtClean="0">
                <a:latin typeface="Times New Roman"/>
              </a:rPr>
              <a:t>                return </a:t>
            </a:r>
            <a:r>
              <a:rPr lang="en-US" altLang="zh-CN" b="0" i="0" u="none" strike="noStrike" baseline="0" smtClean="0">
                <a:latin typeface="Times New Roman"/>
              </a:rPr>
              <a:t>-1;</a:t>
            </a:r>
          </a:p>
          <a:p>
            <a:pPr marR="0" lvl="0" rtl="0"/>
            <a:r>
              <a:rPr lang="en-US" altLang="zh-CN" b="0" i="0" u="none" strike="noStrike" baseline="0" smtClean="0">
                <a:latin typeface="Times New Roman"/>
              </a:rPr>
              <a:t>return 0;</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297350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17.6.9  </a:t>
            </a:r>
            <a:r>
              <a:rPr lang="zh-CN" altLang="en-US" b="0" i="0" u="none" strike="noStrike" kern="1800" baseline="0" smtClean="0">
                <a:latin typeface="Times New Roman"/>
                <a:ea typeface="黑体"/>
              </a:rPr>
              <a:t>编译运行</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编译代码时，可以参考例子</a:t>
            </a:r>
            <a:r>
              <a:rPr lang="en-US" altLang="zh-CN" b="0" i="0" u="none" strike="noStrike" baseline="0" smtClean="0">
                <a:latin typeface="Times New Roman"/>
              </a:rPr>
              <a:t>17.3.6</a:t>
            </a:r>
            <a:r>
              <a:rPr lang="zh-CN" altLang="en-US" b="0" i="0" u="none" strike="noStrike" baseline="0" smtClean="0">
                <a:latin typeface="Times New Roman"/>
              </a:rPr>
              <a:t>节的</a:t>
            </a:r>
            <a:r>
              <a:rPr lang="en-US" altLang="zh-CN" b="0" i="0" u="none" strike="noStrike" baseline="0" smtClean="0">
                <a:latin typeface="Times New Roman"/>
              </a:rPr>
              <a:t>Makefile</a:t>
            </a:r>
            <a:r>
              <a:rPr lang="zh-CN" altLang="en-US" b="0" i="0" u="none" strike="noStrike" baseline="0" smtClean="0">
                <a:latin typeface="Times New Roman"/>
              </a:rPr>
              <a:t>。在测试时，需要先加载内核模块，然后运行应用程序进行测试。例如，当禁止</a:t>
            </a:r>
            <a:r>
              <a:rPr lang="en-US" altLang="zh-CN" b="0" i="0" u="none" strike="noStrike" baseline="0" smtClean="0">
                <a:latin typeface="Times New Roman"/>
              </a:rPr>
              <a:t>ping</a:t>
            </a:r>
            <a:r>
              <a:rPr lang="zh-CN" altLang="en-US" b="0" i="0" u="none" strike="noStrike" baseline="0" smtClean="0">
                <a:latin typeface="Times New Roman"/>
              </a:rPr>
              <a:t>时，内核会打印如下信息：</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netfilter example 2 init successfully</a:t>
            </a:r>
          </a:p>
          <a:p>
            <a:pPr marR="0" lvl="0" rtl="0"/>
            <a:r>
              <a:rPr lang="en-US" altLang="zh-CN" b="0" i="0" u="none" strike="noStrike" baseline="0" smtClean="0">
                <a:latin typeface="Times New Roman"/>
              </a:rPr>
              <a:t>Dropped packet from... 127.0.0.1</a:t>
            </a:r>
          </a:p>
          <a:p>
            <a:pPr marR="0" lvl="0" rtl="0"/>
            <a:r>
              <a:rPr lang="en-US" altLang="zh-CN" b="0" i="0" u="none" strike="noStrike" baseline="0" smtClean="0">
                <a:latin typeface="Times New Roman"/>
              </a:rPr>
              <a:t>Dropped packet from... 127.0.0.1</a:t>
            </a:r>
          </a:p>
          <a:p>
            <a:pPr marR="0" lvl="0" rtl="0"/>
            <a:r>
              <a:rPr lang="en-US" altLang="zh-CN" b="0" i="0" u="none" strike="noStrike" baseline="0" smtClean="0">
                <a:latin typeface="Times New Roman"/>
              </a:rPr>
              <a:t>Dropped packet from... 127.0.0.1</a:t>
            </a:r>
          </a:p>
          <a:p>
            <a:pPr marR="0" lvl="0" rtl="0"/>
            <a:r>
              <a:rPr lang="en-US" altLang="zh-CN" b="0" i="0" u="none" strike="noStrike" baseline="0" smtClean="0">
                <a:latin typeface="Times New Roman"/>
              </a:rPr>
              <a:t>netfilter example 2 clean successfully</a:t>
            </a:r>
            <a:endParaRPr lang="zh-CN" altLang="en-US" b="0" i="0" u="none" strike="noStrike" baseline="0" smtClean="0">
              <a:latin typeface="Times New Roman"/>
            </a:endParaRPr>
          </a:p>
        </p:txBody>
      </p:sp>
    </p:spTree>
    <p:extLst>
      <p:ext uri="{BB962C8B-B14F-4D97-AF65-F5344CB8AC3E}">
        <p14:creationId xmlns:p14="http://schemas.microsoft.com/office/powerpoint/2010/main" val="1692521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17.7  </a:t>
            </a:r>
            <a:r>
              <a:rPr lang="zh-CN" altLang="en-US" b="0" i="0" u="none" strike="noStrike" kern="1800" baseline="0" smtClean="0">
                <a:latin typeface="Times New Roman"/>
                <a:ea typeface="黑体"/>
              </a:rPr>
              <a:t>一点多个钩子的优先级</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17.4</a:t>
            </a:r>
            <a:r>
              <a:rPr lang="zh-CN" altLang="en-US" b="0" i="0" u="none" strike="noStrike" baseline="0" smtClean="0">
                <a:latin typeface="Times New Roman"/>
              </a:rPr>
              <a:t>节中介绍了一个简单的</a:t>
            </a:r>
            <a:r>
              <a:rPr lang="en-US" altLang="zh-CN" b="0" i="0" u="none" strike="noStrike" baseline="0" smtClean="0">
                <a:latin typeface="Times New Roman"/>
              </a:rPr>
              <a:t>netfilter</a:t>
            </a:r>
            <a:r>
              <a:rPr lang="zh-CN" altLang="en-US" b="0" i="0" u="none" strike="noStrike" baseline="0" smtClean="0">
                <a:latin typeface="Times New Roman"/>
              </a:rPr>
              <a:t>程序，读者可能在运行时会得不到与本书不一致的输出信息。即使环境设置正确，也有可能出现此类情况，造成这种现象的原因之一可能就是钩子优先级的设置问题。</a:t>
            </a:r>
          </a:p>
        </p:txBody>
      </p:sp>
    </p:spTree>
    <p:extLst>
      <p:ext uri="{BB962C8B-B14F-4D97-AF65-F5344CB8AC3E}">
        <p14:creationId xmlns:p14="http://schemas.microsoft.com/office/powerpoint/2010/main" val="4051062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17.8  </a:t>
            </a:r>
            <a:r>
              <a:rPr lang="zh-CN" altLang="en-US" b="0" i="0" u="none" strike="noStrike" kern="1800" baseline="0" smtClean="0">
                <a:latin typeface="Times New Roman"/>
                <a:ea typeface="黑体"/>
              </a:rPr>
              <a:t>校验和问题</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以上所举例中，都没有修改网络的数据。因此，没有造成副作用，当发生了数据变化的时候，则又出现了一个新的问题，校验和的问题。当修改了网络数据的时候要对数据按照从上至下的顺序重新进行校验，例如修改了</a:t>
            </a:r>
            <a:r>
              <a:rPr lang="en-US" altLang="zh-CN" b="0" i="0" u="none" strike="noStrike" baseline="0" smtClean="0">
                <a:latin typeface="Times New Roman"/>
              </a:rPr>
              <a:t>TCP</a:t>
            </a:r>
            <a:r>
              <a:rPr lang="zh-CN" altLang="en-US" b="0" i="0" u="none" strike="noStrike" baseline="0" smtClean="0">
                <a:latin typeface="Times New Roman"/>
              </a:rPr>
              <a:t>层的数据，则在</a:t>
            </a:r>
            <a:r>
              <a:rPr lang="en-US" altLang="zh-CN" b="0" i="0" u="none" strike="noStrike" baseline="0" smtClean="0">
                <a:latin typeface="Times New Roman"/>
              </a:rPr>
              <a:t>TCP</a:t>
            </a:r>
            <a:r>
              <a:rPr lang="zh-CN" altLang="en-US" b="0" i="0" u="none" strike="noStrike" baseline="0" smtClean="0">
                <a:latin typeface="Times New Roman"/>
              </a:rPr>
              <a:t>的</a:t>
            </a:r>
            <a:r>
              <a:rPr lang="en-US" altLang="zh-CN" b="0" i="0" u="none" strike="noStrike" baseline="0" smtClean="0">
                <a:latin typeface="Times New Roman"/>
              </a:rPr>
              <a:t>CRC</a:t>
            </a:r>
            <a:r>
              <a:rPr lang="zh-CN" altLang="en-US" b="0" i="0" u="none" strike="noStrike" baseline="0" smtClean="0">
                <a:latin typeface="Times New Roman"/>
              </a:rPr>
              <a:t>重新计算之后，还要重新计算</a:t>
            </a:r>
            <a:r>
              <a:rPr lang="en-US" altLang="zh-CN" b="0" i="0" u="none" strike="noStrike" baseline="0" smtClean="0">
                <a:latin typeface="Times New Roman"/>
              </a:rPr>
              <a:t>IP</a:t>
            </a:r>
            <a:r>
              <a:rPr lang="zh-CN" altLang="en-US" b="0" i="0" u="none" strike="noStrike" baseline="0" smtClean="0">
                <a:latin typeface="Times New Roman"/>
              </a:rPr>
              <a:t>层的</a:t>
            </a:r>
            <a:r>
              <a:rPr lang="en-US" altLang="zh-CN" b="0" i="0" u="none" strike="noStrike" baseline="0" smtClean="0">
                <a:latin typeface="Times New Roman"/>
              </a:rPr>
              <a:t>CRC</a:t>
            </a:r>
            <a:r>
              <a:rPr lang="zh-CN" altLang="en-US" b="0" i="0" u="none" strike="noStrike" baseline="0" smtClean="0">
                <a:latin typeface="Times New Roman"/>
              </a:rPr>
              <a:t>校验和。在</a:t>
            </a:r>
            <a:r>
              <a:rPr lang="en-US" altLang="zh-CN" b="0" i="0" u="none" strike="noStrike" baseline="0" smtClean="0">
                <a:latin typeface="Times New Roman"/>
              </a:rPr>
              <a:t>IP</a:t>
            </a:r>
            <a:r>
              <a:rPr lang="zh-CN" altLang="en-US" b="0" i="0" u="none" strike="noStrike" baseline="0" smtClean="0">
                <a:latin typeface="Times New Roman"/>
              </a:rPr>
              <a:t>协议栈中的</a:t>
            </a:r>
            <a:r>
              <a:rPr lang="en-US" altLang="zh-CN" b="0" i="0" u="none" strike="noStrike" baseline="0" smtClean="0">
                <a:latin typeface="Times New Roman"/>
              </a:rPr>
              <a:t>CRC</a:t>
            </a:r>
            <a:r>
              <a:rPr lang="zh-CN" altLang="en-US" b="0" i="0" u="none" strike="noStrike" baseline="0" smtClean="0">
                <a:latin typeface="Times New Roman"/>
              </a:rPr>
              <a:t>校验是</a:t>
            </a:r>
            <a:r>
              <a:rPr lang="en-US" altLang="zh-CN" b="0" i="0" u="none" strike="noStrike" baseline="0" smtClean="0">
                <a:latin typeface="Times New Roman"/>
              </a:rPr>
              <a:t>16</a:t>
            </a:r>
            <a:r>
              <a:rPr lang="zh-CN" altLang="en-US" b="0" i="0" u="none" strike="noStrike" baseline="0" smtClean="0">
                <a:latin typeface="Times New Roman"/>
              </a:rPr>
              <a:t>位而不是通常采用的</a:t>
            </a:r>
            <a:r>
              <a:rPr lang="en-US" altLang="zh-CN" b="0" i="0" u="none" strike="noStrike" baseline="0" smtClean="0">
                <a:latin typeface="Times New Roman"/>
              </a:rPr>
              <a:t>32</a:t>
            </a:r>
            <a:r>
              <a:rPr lang="zh-CN" altLang="en-US" b="0" i="0" u="none" strike="noStrike" baseline="0" smtClean="0">
                <a:latin typeface="Times New Roman"/>
              </a:rPr>
              <a:t>位值，在</a:t>
            </a:r>
            <a:r>
              <a:rPr lang="en-US" altLang="zh-CN" b="0" i="0" u="none" strike="noStrike" baseline="0" smtClean="0">
                <a:latin typeface="Times New Roman"/>
              </a:rPr>
              <a:t>Linux</a:t>
            </a:r>
            <a:r>
              <a:rPr lang="zh-CN" altLang="en-US" b="0" i="0" u="none" strike="noStrike" baseline="0" smtClean="0">
                <a:latin typeface="Times New Roman"/>
              </a:rPr>
              <a:t>的内核中已经实现了高效的</a:t>
            </a:r>
            <a:r>
              <a:rPr lang="en-US" altLang="zh-CN" b="0" i="0" u="none" strike="noStrike" baseline="0" smtClean="0">
                <a:latin typeface="Times New Roman"/>
              </a:rPr>
              <a:t>CRC</a:t>
            </a:r>
            <a:r>
              <a:rPr lang="zh-CN" altLang="en-US" b="0" i="0" u="none" strike="noStrike" baseline="0" smtClean="0">
                <a:latin typeface="Times New Roman"/>
              </a:rPr>
              <a:t>校验</a:t>
            </a:r>
            <a:r>
              <a:rPr lang="zh-CN" altLang="en-US" b="0" i="0" u="none" strike="noStrike" baseline="0" smtClean="0">
                <a:latin typeface="Times New Roman"/>
              </a:rPr>
              <a:t>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256993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17.1.4  netfilter</a:t>
            </a:r>
            <a:r>
              <a:rPr lang="zh-CN" altLang="en-US" b="0" i="0" u="none" strike="noStrike" kern="1800" baseline="0" smtClean="0">
                <a:latin typeface="Times New Roman"/>
                <a:ea typeface="黑体"/>
              </a:rPr>
              <a:t>的规则</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的规则用结构</a:t>
            </a:r>
            <a:r>
              <a:rPr lang="en-US" altLang="zh-CN" b="0" i="0" u="none" strike="noStrike" baseline="0" smtClean="0">
                <a:latin typeface="Times New Roman"/>
              </a:rPr>
              <a:t>struct ipt_entry</a:t>
            </a:r>
            <a:r>
              <a:rPr lang="zh-CN" altLang="en-US" b="0" i="0" u="none" strike="noStrike" baseline="0" smtClean="0">
                <a:latin typeface="Times New Roman"/>
              </a:rPr>
              <a:t>来表示</a:t>
            </a:r>
          </a:p>
        </p:txBody>
      </p:sp>
      <p:pic>
        <p:nvPicPr>
          <p:cNvPr id="2050" name="Picture 2" descr="1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1950158"/>
            <a:ext cx="1632446" cy="429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33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17.2  iptables</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netfilter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17.2.1  </a:t>
            </a:r>
            <a:r>
              <a:rPr lang="en-US" altLang="zh-CN"/>
              <a:t>iptables</a:t>
            </a:r>
            <a:r>
              <a:rPr lang="zh-CN" altLang="en-US" smtClean="0"/>
              <a:t>简介</a:t>
            </a:r>
            <a:endParaRPr lang="en-US" altLang="zh-CN" smtClean="0"/>
          </a:p>
          <a:p>
            <a:r>
              <a:rPr lang="en-US" altLang="zh-CN"/>
              <a:t>17.2.2  iptables</a:t>
            </a:r>
            <a:r>
              <a:rPr lang="zh-CN" altLang="en-US"/>
              <a:t>的表</a:t>
            </a:r>
            <a:r>
              <a:rPr lang="zh-CN" altLang="en-US"/>
              <a:t>和</a:t>
            </a:r>
            <a:r>
              <a:rPr lang="zh-CN" altLang="en-US" smtClean="0"/>
              <a:t>链</a:t>
            </a:r>
            <a:endParaRPr lang="en-US" altLang="zh-CN" smtClean="0"/>
          </a:p>
          <a:p>
            <a:r>
              <a:rPr lang="en-US" altLang="zh-CN"/>
              <a:t>17.2.3  </a:t>
            </a:r>
            <a:r>
              <a:rPr lang="zh-CN" altLang="en-US"/>
              <a:t>使用</a:t>
            </a:r>
            <a:r>
              <a:rPr lang="en-US" altLang="zh-CN"/>
              <a:t>iptables</a:t>
            </a:r>
            <a:r>
              <a:rPr lang="zh-CN" altLang="en-US"/>
              <a:t>设置过滤规则</a:t>
            </a:r>
          </a:p>
        </p:txBody>
      </p:sp>
    </p:spTree>
    <p:extLst>
      <p:ext uri="{BB962C8B-B14F-4D97-AF65-F5344CB8AC3E}">
        <p14:creationId xmlns:p14="http://schemas.microsoft.com/office/powerpoint/2010/main" val="175413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17.2.1  iptables</a:t>
            </a:r>
            <a:r>
              <a:rPr lang="zh-CN" altLang="en-US" b="0" i="0" u="none" strike="noStrike" kern="1800" baseline="0" smtClean="0">
                <a:latin typeface="Times New Roman"/>
                <a:ea typeface="黑体"/>
              </a:rPr>
              <a:t>简介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netfilter</a:t>
            </a:r>
            <a:r>
              <a:rPr lang="zh-CN" altLang="en-US" b="0" i="0" u="none" strike="noStrike" baseline="0" smtClean="0">
                <a:latin typeface="Times New Roman"/>
              </a:rPr>
              <a:t>的强大功能和灵活性是通过</a:t>
            </a:r>
            <a:r>
              <a:rPr lang="en-US" altLang="zh-CN" b="0" i="0" u="none" strike="noStrike" baseline="0" smtClean="0">
                <a:latin typeface="Times New Roman"/>
              </a:rPr>
              <a:t>iptables</a:t>
            </a:r>
            <a:r>
              <a:rPr lang="zh-CN" altLang="en-US" b="0" i="0" u="none" strike="noStrike" baseline="0" smtClean="0">
                <a:latin typeface="Times New Roman"/>
              </a:rPr>
              <a:t>界面来实现的。</a:t>
            </a:r>
            <a:r>
              <a:rPr lang="en-US" altLang="zh-CN" b="0" i="0" u="none" strike="noStrike" baseline="0" smtClean="0">
                <a:latin typeface="Times New Roman"/>
              </a:rPr>
              <a:t>iptables</a:t>
            </a:r>
            <a:r>
              <a:rPr lang="zh-CN" altLang="en-US" b="0" i="0" u="none" strike="noStrike" baseline="0" smtClean="0">
                <a:latin typeface="Times New Roman"/>
              </a:rPr>
              <a:t>使用</a:t>
            </a:r>
            <a:r>
              <a:rPr lang="en-US" altLang="zh-CN" b="0" i="0" u="none" strike="noStrike" baseline="0" smtClean="0">
                <a:latin typeface="Times New Roman"/>
              </a:rPr>
              <a:t>netfilter</a:t>
            </a:r>
            <a:r>
              <a:rPr lang="zh-CN" altLang="en-US" b="0" i="0" u="none" strike="noStrike" baseline="0" smtClean="0">
                <a:latin typeface="Times New Roman"/>
              </a:rPr>
              <a:t>子系统来增进网络连接、检验和处理方面的能力。使用</a:t>
            </a:r>
            <a:r>
              <a:rPr lang="en-US" altLang="zh-CN" b="0" i="0" u="none" strike="noStrike" baseline="0" smtClean="0">
                <a:latin typeface="Times New Roman"/>
              </a:rPr>
              <a:t>iptables</a:t>
            </a:r>
            <a:r>
              <a:rPr lang="zh-CN" altLang="en-US" b="0" i="0" u="none" strike="noStrike" baseline="0" smtClean="0">
                <a:latin typeface="Times New Roman"/>
              </a:rPr>
              <a:t>的第一步是启动</a:t>
            </a:r>
            <a:r>
              <a:rPr lang="en-US" altLang="zh-CN" b="0" i="0" u="none" strike="noStrike" baseline="0" smtClean="0">
                <a:latin typeface="Times New Roman"/>
              </a:rPr>
              <a:t>iptables</a:t>
            </a:r>
            <a:r>
              <a:rPr lang="zh-CN" altLang="en-US" b="0" i="0" u="none" strike="noStrike" baseline="0" smtClean="0">
                <a:latin typeface="Times New Roman"/>
              </a:rPr>
              <a:t>服务。在通常的系统中，可以使用以下命令进行：</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$service iptables start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70782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17.2.2  iptables</a:t>
            </a:r>
            <a:r>
              <a:rPr lang="zh-CN" altLang="en-US" b="0" i="0" u="none" strike="noStrike" kern="1800" baseline="0" smtClean="0">
                <a:latin typeface="Times New Roman"/>
                <a:ea typeface="黑体"/>
              </a:rPr>
              <a:t>的表和链</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iptables</a:t>
            </a:r>
            <a:r>
              <a:rPr lang="zh-CN" altLang="en-US" b="0" i="0" u="none" strike="noStrike" baseline="0" smtClean="0">
                <a:latin typeface="Times New Roman"/>
              </a:rPr>
              <a:t>的主要构成是表，</a:t>
            </a:r>
            <a:r>
              <a:rPr lang="en-US" altLang="zh-CN" b="0" i="0" u="none" strike="noStrike" baseline="0" smtClean="0">
                <a:latin typeface="Times New Roman"/>
              </a:rPr>
              <a:t>iptables</a:t>
            </a:r>
            <a:r>
              <a:rPr lang="zh-CN" altLang="en-US" b="0" i="0" u="none" strike="noStrike" baseline="0" smtClean="0">
                <a:latin typeface="Times New Roman"/>
              </a:rPr>
              <a:t>的操作是对</a:t>
            </a:r>
            <a:r>
              <a:rPr lang="en-US" altLang="zh-CN" b="0" i="0" u="none" strike="noStrike" baseline="0" smtClean="0">
                <a:latin typeface="Times New Roman"/>
              </a:rPr>
              <a:t>iptables</a:t>
            </a:r>
            <a:r>
              <a:rPr lang="zh-CN" altLang="en-US" b="0" i="0" u="none" strike="noStrike" baseline="0" smtClean="0">
                <a:latin typeface="Times New Roman"/>
              </a:rPr>
              <a:t>上的表的操作。</a:t>
            </a:r>
            <a:r>
              <a:rPr lang="en-US" altLang="zh-CN" b="0" i="0" u="none" strike="noStrike" baseline="0" smtClean="0">
                <a:latin typeface="Times New Roman"/>
              </a:rPr>
              <a:t>iptables</a:t>
            </a:r>
            <a:r>
              <a:rPr lang="zh-CN" altLang="en-US" b="0" i="0" u="none" strike="noStrike" baseline="0" smtClean="0">
                <a:latin typeface="Times New Roman"/>
              </a:rPr>
              <a:t>内置了</a:t>
            </a:r>
            <a:r>
              <a:rPr lang="en-US" altLang="zh-CN" b="0" i="0" u="none" strike="noStrike" baseline="0" smtClean="0">
                <a:latin typeface="Times New Roman"/>
              </a:rPr>
              <a:t>3</a:t>
            </a:r>
            <a:r>
              <a:rPr lang="zh-CN" altLang="en-US" b="0" i="0" u="none" strike="noStrike" baseline="0" smtClean="0">
                <a:latin typeface="Times New Roman"/>
              </a:rPr>
              <a:t>个表：</a:t>
            </a:r>
            <a:r>
              <a:rPr lang="en-US" altLang="zh-CN" b="0" i="0" u="none" strike="noStrike" baseline="0" smtClean="0">
                <a:latin typeface="Times New Roman"/>
              </a:rPr>
              <a:t>nat</a:t>
            </a:r>
            <a:r>
              <a:rPr lang="zh-CN" altLang="en-US" b="0" i="0" u="none" strike="noStrike" baseline="0" smtClean="0">
                <a:latin typeface="Times New Roman"/>
              </a:rPr>
              <a:t>、</a:t>
            </a:r>
            <a:r>
              <a:rPr lang="en-US" altLang="zh-CN" b="0" i="0" u="none" strike="noStrike" baseline="0" smtClean="0">
                <a:latin typeface="Times New Roman"/>
              </a:rPr>
              <a:t>mangle</a:t>
            </a:r>
            <a:r>
              <a:rPr lang="zh-CN" altLang="en-US" b="0" i="0" u="none" strike="noStrike" baseline="0" smtClean="0">
                <a:latin typeface="Times New Roman"/>
              </a:rPr>
              <a:t>和</a:t>
            </a:r>
            <a:r>
              <a:rPr lang="en-US" altLang="zh-CN" b="0" i="0" u="none" strike="noStrike" baseline="0" smtClean="0">
                <a:latin typeface="Times New Roman"/>
              </a:rPr>
              <a:t>filter</a:t>
            </a:r>
            <a:r>
              <a:rPr lang="zh-CN" altLang="en-US" b="0" i="0" u="none" strike="noStrike" baseline="0" smtClean="0">
                <a:latin typeface="Times New Roman"/>
              </a:rPr>
              <a:t>。默认情况下是指对</a:t>
            </a:r>
            <a:r>
              <a:rPr lang="en-US" altLang="zh-CN" b="0" i="0" u="none" strike="noStrike" baseline="0" smtClean="0">
                <a:latin typeface="Times New Roman"/>
              </a:rPr>
              <a:t>FILTER</a:t>
            </a:r>
            <a:r>
              <a:rPr lang="zh-CN" altLang="en-US" b="0" i="0" u="none" strike="noStrike" baseline="0" smtClean="0">
                <a:latin typeface="Times New Roman"/>
              </a:rPr>
              <a:t>表的操作</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nat</a:t>
            </a:r>
            <a:r>
              <a:rPr lang="zh-CN" altLang="en-US" smtClean="0">
                <a:latin typeface="Times New Roman"/>
              </a:rPr>
              <a:t>表</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MANGLE</a:t>
            </a:r>
            <a:r>
              <a:rPr lang="zh-CN" altLang="en-US" smtClean="0">
                <a:latin typeface="Times New Roman"/>
              </a:rPr>
              <a:t>表</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filter</a:t>
            </a:r>
            <a:r>
              <a:rPr lang="zh-CN" altLang="en-US">
                <a:latin typeface="Times New Roman"/>
              </a:rPr>
              <a:t>表</a:t>
            </a:r>
            <a:endParaRPr lang="zh-CN" altLang="en-US" b="0" i="0" u="none" strike="noStrike" baseline="0" smtClean="0">
              <a:latin typeface="Times New Roman"/>
            </a:endParaRPr>
          </a:p>
        </p:txBody>
      </p:sp>
    </p:spTree>
    <p:extLst>
      <p:ext uri="{BB962C8B-B14F-4D97-AF65-F5344CB8AC3E}">
        <p14:creationId xmlns:p14="http://schemas.microsoft.com/office/powerpoint/2010/main" val="1951205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  Linux编程环境</Template>
  <TotalTime>20</TotalTime>
  <Words>3129</Words>
  <Application>Microsoft Office PowerPoint</Application>
  <PresentationFormat>全屏显示(4:3)</PresentationFormat>
  <Paragraphs>249</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聚合</vt:lpstr>
      <vt:lpstr>第17章  netfilter框架内报文处理</vt:lpstr>
      <vt:lpstr>17.1  netfilter</vt:lpstr>
      <vt:lpstr>17.1.1  netfilter简介</vt:lpstr>
      <vt:lpstr>17.1.2  netfilter框架</vt:lpstr>
      <vt:lpstr>17.1.3  netfilter检查时的表格</vt:lpstr>
      <vt:lpstr>17.1.4  netfilter的规则</vt:lpstr>
      <vt:lpstr>17.2  iptables和netfilter</vt:lpstr>
      <vt:lpstr>17.2.1  iptables简介</vt:lpstr>
      <vt:lpstr>17.2.2  iptables的表和链</vt:lpstr>
      <vt:lpstr>1．nat表</vt:lpstr>
      <vt:lpstr>2．MANGLE表</vt:lpstr>
      <vt:lpstr>3．filter表</vt:lpstr>
      <vt:lpstr>17.2.3  使用iptables设置过滤规则</vt:lpstr>
      <vt:lpstr>PowerPoint 演示文稿</vt:lpstr>
      <vt:lpstr>1．表（table）</vt:lpstr>
      <vt:lpstr>2．命令（command）</vt:lpstr>
      <vt:lpstr>3．匹配（match）</vt:lpstr>
      <vt:lpstr>4．目标（target）</vt:lpstr>
      <vt:lpstr>17.3  内核模块编程</vt:lpstr>
      <vt:lpstr>17.3.1  内核“Hello World！”程序</vt:lpstr>
      <vt:lpstr>17.3.2  内核模块的基本架构</vt:lpstr>
      <vt:lpstr>1．模块初始化函数</vt:lpstr>
      <vt:lpstr>2．模块清除函数</vt:lpstr>
      <vt:lpstr>3．模块许可证声明、作者、模块描述信息等声明</vt:lpstr>
      <vt:lpstr>4．模块可导出符号表</vt:lpstr>
      <vt:lpstr>5．模块加载参数</vt:lpstr>
      <vt:lpstr>17.3.3  内核模块加载和卸载过程</vt:lpstr>
      <vt:lpstr>17.3.3  内核模块加载和卸载过程</vt:lpstr>
      <vt:lpstr>17.3.4  内核模块初始化和清理函数</vt:lpstr>
      <vt:lpstr>17.3.5  内核模块初始化和清理过程的容错处理</vt:lpstr>
      <vt:lpstr>17.3.6  内核模块编译所需的Makefile</vt:lpstr>
      <vt:lpstr>17.4  5个钩子点</vt:lpstr>
      <vt:lpstr>17.4.1  netfilter的5个钩子点</vt:lpstr>
      <vt:lpstr>17.4.2  NF_HOOK宏</vt:lpstr>
      <vt:lpstr>17.4.3  钩子的处理规则</vt:lpstr>
      <vt:lpstr>17.5  注册/注销钩子</vt:lpstr>
      <vt:lpstr>17.5.1  结构nf_hook_ops</vt:lpstr>
      <vt:lpstr>17.5.2  注册钩子</vt:lpstr>
      <vt:lpstr>17.5.3  注销钩子</vt:lpstr>
      <vt:lpstr>17.5.4  注册注销函数</vt:lpstr>
      <vt:lpstr>17.6  钩子的简单处理例子</vt:lpstr>
      <vt:lpstr>17.6.1  功能描述</vt:lpstr>
      <vt:lpstr>17.6.2  需求分析</vt:lpstr>
      <vt:lpstr>17.6.3  ping回显屏蔽实现</vt:lpstr>
      <vt:lpstr>17.6.4  禁止向目的IP地址发送数据的实现</vt:lpstr>
      <vt:lpstr>17.6.5  端口关闭实现</vt:lpstr>
      <vt:lpstr>17.6.6  动态配置实现</vt:lpstr>
      <vt:lpstr>17.6.7  可加载内核实现代码</vt:lpstr>
      <vt:lpstr>1．结构sockopt的扩展</vt:lpstr>
      <vt:lpstr>2．内核实现代码</vt:lpstr>
      <vt:lpstr>17.6.8  应用层测试代码实现</vt:lpstr>
      <vt:lpstr>17.6.9  编译运行</vt:lpstr>
      <vt:lpstr>17.7  一点多个钩子的优先级</vt:lpstr>
      <vt:lpstr>17.8  校验和问题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第17章  netfilter框架内报文处理</dc:title>
  <dc:creator>xu</dc:creator>
  <cp:lastModifiedBy>xu</cp:lastModifiedBy>
  <cp:revision>4</cp:revision>
  <dcterms:created xsi:type="dcterms:W3CDTF">2014-08-16T02:29:21Z</dcterms:created>
  <dcterms:modified xsi:type="dcterms:W3CDTF">2014-08-16T02:49:58Z</dcterms:modified>
</cp:coreProperties>
</file>