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5"/>
  </p:notesMasterIdLst>
  <p:sldIdLst>
    <p:sldId id="256" r:id="rId2"/>
    <p:sldId id="257" r:id="rId3"/>
    <p:sldId id="304" r:id="rId4"/>
    <p:sldId id="258" r:id="rId5"/>
    <p:sldId id="259" r:id="rId6"/>
    <p:sldId id="260" r:id="rId7"/>
    <p:sldId id="261" r:id="rId8"/>
    <p:sldId id="305"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306" r:id="rId25"/>
    <p:sldId id="277" r:id="rId26"/>
    <p:sldId id="307" r:id="rId27"/>
    <p:sldId id="278" r:id="rId28"/>
    <p:sldId id="279" r:id="rId29"/>
    <p:sldId id="280" r:id="rId30"/>
    <p:sldId id="281" r:id="rId31"/>
    <p:sldId id="282" r:id="rId32"/>
    <p:sldId id="283" r:id="rId33"/>
    <p:sldId id="308"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5556E-4E4D-4B7B-B38F-BDA1841B9EBF}" type="datetimeFigureOut">
              <a:rPr lang="zh-CN" altLang="en-US" smtClean="0"/>
              <a:t>2014/8/16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5FBA81-047F-4A07-A80E-22C5AD6555E5}" type="slidenum">
              <a:rPr lang="zh-CN" altLang="en-US" smtClean="0"/>
              <a:t>‹#›</a:t>
            </a:fld>
            <a:endParaRPr lang="zh-CN" altLang="en-US"/>
          </a:p>
        </p:txBody>
      </p:sp>
    </p:spTree>
    <p:extLst>
      <p:ext uri="{BB962C8B-B14F-4D97-AF65-F5344CB8AC3E}">
        <p14:creationId xmlns:p14="http://schemas.microsoft.com/office/powerpoint/2010/main" val="1527761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5FBA81-047F-4A07-A80E-22C5AD6555E5}" type="slidenum">
              <a:rPr lang="zh-CN" altLang="en-US" smtClean="0"/>
              <a:t>1</a:t>
            </a:fld>
            <a:endParaRPr lang="zh-CN" altLang="en-US"/>
          </a:p>
        </p:txBody>
      </p:sp>
    </p:spTree>
    <p:extLst>
      <p:ext uri="{BB962C8B-B14F-4D97-AF65-F5344CB8AC3E}">
        <p14:creationId xmlns:p14="http://schemas.microsoft.com/office/powerpoint/2010/main" val="888485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BB796E47-B716-44C9-A625-1626E8E6AD87}" type="datetimeFigureOut">
              <a:rPr lang="zh-CN" altLang="en-US" smtClean="0"/>
              <a:t>2014/8/16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EAFD80B3-4C10-43B4-904E-B4E779AF085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BB796E47-B716-44C9-A625-1626E8E6AD87}"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AFD80B3-4C10-43B4-904E-B4E779AF085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BB796E47-B716-44C9-A625-1626E8E6AD87}"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AFD80B3-4C10-43B4-904E-B4E779AF085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796E47-B716-44C9-A625-1626E8E6AD87}"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FD80B3-4C10-43B4-904E-B4E779AF0856}" type="slidenum">
              <a:rPr lang="zh-CN" altLang="en-US" smtClean="0"/>
              <a:t>‹#›</a:t>
            </a:fld>
            <a:endParaRPr lang="zh-CN" altLang="en-US"/>
          </a:p>
        </p:txBody>
      </p:sp>
    </p:spTree>
    <p:extLst>
      <p:ext uri="{BB962C8B-B14F-4D97-AF65-F5344CB8AC3E}">
        <p14:creationId xmlns:p14="http://schemas.microsoft.com/office/powerpoint/2010/main" val="27519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BB796E47-B716-44C9-A625-1626E8E6AD87}"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AFD80B3-4C10-43B4-904E-B4E779AF0856}"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BB796E47-B716-44C9-A625-1626E8E6AD87}"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AFD80B3-4C10-43B4-904E-B4E779AF0856}"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BB796E47-B716-44C9-A625-1626E8E6AD87}" type="datetimeFigureOut">
              <a:rPr lang="zh-CN" altLang="en-US" smtClean="0"/>
              <a:t>2014/8/16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EAFD80B3-4C10-43B4-904E-B4E779AF0856}"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BB796E47-B716-44C9-A625-1626E8E6AD87}" type="datetimeFigureOut">
              <a:rPr lang="zh-CN" altLang="en-US" smtClean="0"/>
              <a:t>2014/8/16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EAFD80B3-4C10-43B4-904E-B4E779AF0856}"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BB796E47-B716-44C9-A625-1626E8E6AD87}" type="datetimeFigureOut">
              <a:rPr lang="zh-CN" altLang="en-US" smtClean="0"/>
              <a:t>2014/8/16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EAFD80B3-4C10-43B4-904E-B4E779AF0856}"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BB796E47-B716-44C9-A625-1626E8E6AD87}" type="datetimeFigureOut">
              <a:rPr lang="zh-CN" altLang="en-US" smtClean="0"/>
              <a:t>2014/8/16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EAFD80B3-4C10-43B4-904E-B4E779AF085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BB796E47-B716-44C9-A625-1626E8E6AD87}" type="datetimeFigureOut">
              <a:rPr lang="zh-CN" altLang="en-US" smtClean="0"/>
              <a:t>2014/8/16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EAFD80B3-4C10-43B4-904E-B4E779AF0856}"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BB796E47-B716-44C9-A625-1626E8E6AD87}" type="datetimeFigureOut">
              <a:rPr lang="zh-CN" altLang="en-US" smtClean="0"/>
              <a:t>2014/8/16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EAFD80B3-4C10-43B4-904E-B4E779AF0856}"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B796E47-B716-44C9-A625-1626E8E6AD87}" type="datetimeFigureOut">
              <a:rPr lang="zh-CN" altLang="en-US" smtClean="0"/>
              <a:t>2014/8/16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AFD80B3-4C10-43B4-904E-B4E779AF085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18</a:t>
            </a:r>
            <a:r>
              <a:rPr lang="zh-CN" altLang="en-US" b="0" i="0" u="none" strike="noStrike" kern="1800" baseline="0" smtClean="0">
                <a:latin typeface="Times New Roman"/>
                <a:ea typeface="黑体"/>
              </a:rPr>
              <a:t>章  一个简单</a:t>
            </a:r>
            <a:r>
              <a:rPr lang="en-US" altLang="zh-CN" b="1" i="0" u="none" strike="noStrike" kern="1800" baseline="0" smtClean="0">
                <a:latin typeface="Times New Roman"/>
                <a:ea typeface="黑体"/>
              </a:rPr>
              <a:t>Web</a:t>
            </a:r>
            <a:r>
              <a:rPr lang="zh-CN" altLang="en-US" b="0" i="0" u="none" strike="noStrike" kern="1800" baseline="0" smtClean="0">
                <a:latin typeface="Times New Roman"/>
                <a:ea typeface="黑体"/>
              </a:rPr>
              <a:t>服务器的例子</a:t>
            </a:r>
            <a:r>
              <a:rPr lang="en-US" altLang="zh-CN" b="1" i="0" u="none" strike="noStrike" kern="1800" baseline="0" smtClean="0">
                <a:latin typeface="Times New Roman"/>
                <a:ea typeface="黑体"/>
              </a:rPr>
              <a:t>SHTTPD</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r>
              <a:rPr lang="en-US" altLang="zh-CN"/>
              <a:t>18.1  SHTTPD</a:t>
            </a:r>
            <a:r>
              <a:rPr lang="zh-CN" altLang="en-US"/>
              <a:t>的</a:t>
            </a:r>
            <a:r>
              <a:rPr lang="zh-CN" altLang="en-US" smtClean="0"/>
              <a:t>需求分析</a:t>
            </a:r>
            <a:endParaRPr lang="en-US" altLang="zh-CN" smtClean="0"/>
          </a:p>
          <a:p>
            <a:r>
              <a:rPr lang="en-US" altLang="zh-CN"/>
              <a:t>18.2  SHTTPD</a:t>
            </a:r>
            <a:r>
              <a:rPr lang="zh-CN" altLang="en-US"/>
              <a:t>的模块分析</a:t>
            </a:r>
            <a:r>
              <a:rPr lang="zh-CN" altLang="en-US"/>
              <a:t>和</a:t>
            </a:r>
            <a:r>
              <a:rPr lang="zh-CN" altLang="en-US" smtClean="0"/>
              <a:t>设计</a:t>
            </a:r>
            <a:endParaRPr lang="en-US" altLang="zh-CN" smtClean="0"/>
          </a:p>
          <a:p>
            <a:r>
              <a:rPr lang="en-US" altLang="zh-CN"/>
              <a:t>18.3  SHTTPD</a:t>
            </a:r>
            <a:r>
              <a:rPr lang="zh-CN" altLang="en-US"/>
              <a:t>各模块</a:t>
            </a:r>
            <a:r>
              <a:rPr lang="zh-CN" altLang="en-US"/>
              <a:t>的</a:t>
            </a:r>
            <a:r>
              <a:rPr lang="zh-CN" altLang="en-US" smtClean="0"/>
              <a:t>实现</a:t>
            </a:r>
            <a:endParaRPr lang="en-US" altLang="zh-CN" smtClean="0"/>
          </a:p>
          <a:p>
            <a:r>
              <a:rPr lang="en-US" altLang="zh-CN"/>
              <a:t>18.4  SHTTPD</a:t>
            </a:r>
            <a:r>
              <a:rPr lang="zh-CN" altLang="en-US"/>
              <a:t>的编译、调试</a:t>
            </a:r>
            <a:r>
              <a:rPr lang="zh-CN" altLang="en-US"/>
              <a:t>和</a:t>
            </a:r>
            <a:r>
              <a:rPr lang="zh-CN" altLang="en-US" smtClean="0"/>
              <a:t>测试</a:t>
            </a:r>
            <a:endParaRPr lang="en-US" altLang="zh-CN" smtClean="0"/>
          </a:p>
          <a:p>
            <a:endParaRPr lang="zh-CN" altLang="en-US"/>
          </a:p>
        </p:txBody>
      </p:sp>
    </p:spTree>
    <p:extLst>
      <p:ext uri="{BB962C8B-B14F-4D97-AF65-F5344CB8AC3E}">
        <p14:creationId xmlns:p14="http://schemas.microsoft.com/office/powerpoint/2010/main" val="394303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18.1.4  SHTTPD</a:t>
            </a:r>
            <a:r>
              <a:rPr lang="zh-CN" altLang="en-US" b="0" i="0" u="none" strike="noStrike" kern="1800" baseline="0" smtClean="0">
                <a:latin typeface="Times New Roman"/>
                <a:ea typeface="黑体"/>
              </a:rPr>
              <a:t>支持的</a:t>
            </a:r>
            <a:r>
              <a:rPr lang="en-US" altLang="zh-CN" b="0" i="0" u="none" strike="noStrike" kern="1800" baseline="0" smtClean="0">
                <a:latin typeface="Times New Roman"/>
                <a:ea typeface="黑体"/>
              </a:rPr>
              <a:t>HTTP</a:t>
            </a:r>
            <a:r>
              <a:rPr lang="zh-CN" altLang="en-US" b="0" i="0" u="none" strike="noStrike" kern="1800" baseline="0" smtClean="0">
                <a:latin typeface="Times New Roman"/>
                <a:ea typeface="黑体"/>
              </a:rPr>
              <a:t>协议版本的需求</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超文本传输协议从开始出现到现在已经演化出了很多版本，它们中的大部分都是向下兼容的。在</a:t>
            </a:r>
            <a:r>
              <a:rPr lang="en-US" altLang="zh-CN" b="0" i="0" u="none" strike="noStrike" baseline="0" smtClean="0">
                <a:latin typeface="Times New Roman"/>
              </a:rPr>
              <a:t>RFC 2145</a:t>
            </a:r>
            <a:r>
              <a:rPr lang="zh-CN" altLang="en-US" b="0" i="0" u="none" strike="noStrike" baseline="0" smtClean="0">
                <a:latin typeface="Times New Roman"/>
              </a:rPr>
              <a:t>中描述了</a:t>
            </a:r>
            <a:r>
              <a:rPr lang="en-US" altLang="zh-CN" b="0" i="0" u="none" strike="noStrike" baseline="0" smtClean="0">
                <a:latin typeface="Times New Roman"/>
              </a:rPr>
              <a:t>HTTP</a:t>
            </a:r>
            <a:r>
              <a:rPr lang="zh-CN" altLang="en-US" b="0" i="0" u="none" strike="noStrike" baseline="0" smtClean="0">
                <a:latin typeface="Times New Roman"/>
              </a:rPr>
              <a:t>版本号的用法。客户端在请求的时候先告诉服务器客户端所采用的</a:t>
            </a:r>
            <a:r>
              <a:rPr lang="en-US" altLang="zh-CN" b="0" i="0" u="none" strike="noStrike" baseline="0" smtClean="0">
                <a:latin typeface="Times New Roman"/>
              </a:rPr>
              <a:t>HTTP</a:t>
            </a:r>
            <a:r>
              <a:rPr lang="zh-CN" altLang="en-US" b="0" i="0" u="none" strike="noStrike" baseline="0" smtClean="0">
                <a:latin typeface="Times New Roman"/>
              </a:rPr>
              <a:t>协议版本号，而后者则在响应中采用相同或者更早的协议版本。目前版本有</a:t>
            </a:r>
            <a:r>
              <a:rPr lang="en-US" altLang="zh-CN" b="0" i="0" u="none" strike="noStrike" baseline="0" smtClean="0">
                <a:latin typeface="Times New Roman"/>
              </a:rPr>
              <a:t>0.9</a:t>
            </a:r>
            <a:r>
              <a:rPr lang="zh-CN" altLang="en-US" b="0" i="0" u="none" strike="noStrike" baseline="0" smtClean="0">
                <a:latin typeface="Times New Roman"/>
              </a:rPr>
              <a:t>、</a:t>
            </a:r>
            <a:r>
              <a:rPr lang="en-US" altLang="zh-CN" b="0" i="0" u="none" strike="noStrike" baseline="0" smtClean="0">
                <a:latin typeface="Times New Roman"/>
              </a:rPr>
              <a:t>1.0</a:t>
            </a:r>
            <a:r>
              <a:rPr lang="zh-CN" altLang="en-US" b="0" i="0" u="none" strike="noStrike" baseline="0" smtClean="0">
                <a:latin typeface="Times New Roman"/>
              </a:rPr>
              <a:t>和</a:t>
            </a:r>
            <a:r>
              <a:rPr lang="en-US" altLang="zh-CN" b="0" i="0" u="none" strike="noStrike" baseline="0" smtClean="0">
                <a:latin typeface="Times New Roman"/>
              </a:rPr>
              <a:t>1.1</a:t>
            </a:r>
            <a:r>
              <a:rPr lang="zh-CN" altLang="en-US" b="0" i="0" u="none" strike="noStrike" baseline="0" smtClean="0">
                <a:latin typeface="Times New Roman"/>
              </a:rPr>
              <a:t>版本。</a:t>
            </a:r>
          </a:p>
        </p:txBody>
      </p:sp>
    </p:spTree>
    <p:extLst>
      <p:ext uri="{BB962C8B-B14F-4D97-AF65-F5344CB8AC3E}">
        <p14:creationId xmlns:p14="http://schemas.microsoft.com/office/powerpoint/2010/main" val="229687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18.1.5  SHTTPD</a:t>
            </a:r>
            <a:r>
              <a:rPr lang="zh-CN" altLang="en-US" b="0" i="0" u="none" strike="noStrike" kern="1800" baseline="0" smtClean="0">
                <a:latin typeface="Times New Roman"/>
                <a:ea typeface="黑体"/>
              </a:rPr>
              <a:t>支持头部的需求</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HTTP</a:t>
            </a:r>
            <a:r>
              <a:rPr lang="zh-CN" altLang="en-US" b="0" i="0" u="none" strike="noStrike" baseline="0" smtClean="0">
                <a:latin typeface="Times New Roman"/>
              </a:rPr>
              <a:t>协议的头部有很多内容，本书中仅介绍几个常用的头域。</a:t>
            </a:r>
          </a:p>
          <a:p>
            <a:pPr marR="0" lvl="0" rtl="0">
              <a:buFont typeface="Wingdings" panose="05000000000000000000" pitchFamily="2" charset="2"/>
              <a:buChar char="ü"/>
            </a:pPr>
            <a:r>
              <a:rPr lang="zh-CN" altLang="en-US" b="0" i="0" u="none" strike="noStrike" baseline="0" smtClean="0">
                <a:latin typeface="Times New Roman"/>
              </a:rPr>
              <a:t>主机头域</a:t>
            </a:r>
          </a:p>
          <a:p>
            <a:pPr marR="0" lvl="0" rtl="0">
              <a:buFont typeface="Wingdings" panose="05000000000000000000" pitchFamily="2" charset="2"/>
              <a:buChar char="ü"/>
            </a:pPr>
            <a:r>
              <a:rPr lang="zh-CN" altLang="en-US" b="0" i="0" u="none" strike="noStrike" baseline="0" smtClean="0">
                <a:latin typeface="Times New Roman"/>
              </a:rPr>
              <a:t>参考头域</a:t>
            </a:r>
          </a:p>
          <a:p>
            <a:pPr marR="0" lvl="0" rtl="0">
              <a:buFont typeface="Wingdings" panose="05000000000000000000" pitchFamily="2" charset="2"/>
              <a:buChar char="ü"/>
            </a:pPr>
            <a:r>
              <a:rPr lang="zh-CN" altLang="en-US" b="0" i="0" u="none" strike="noStrike" baseline="0" smtClean="0">
                <a:latin typeface="Times New Roman"/>
              </a:rPr>
              <a:t>时间头域</a:t>
            </a:r>
          </a:p>
          <a:p>
            <a:pPr marR="0" lvl="0" rtl="0">
              <a:buFont typeface="Wingdings" panose="05000000000000000000" pitchFamily="2" charset="2"/>
              <a:buChar char="ü"/>
            </a:pPr>
            <a:r>
              <a:rPr lang="zh-CN" altLang="en-US" b="0" i="0" u="none" strike="noStrike" baseline="0" smtClean="0">
                <a:latin typeface="Times New Roman"/>
              </a:rPr>
              <a:t>范围头域</a:t>
            </a:r>
          </a:p>
          <a:p>
            <a:pPr marR="0" lvl="0" rtl="0">
              <a:buFont typeface="Wingdings" panose="05000000000000000000" pitchFamily="2" charset="2"/>
              <a:buChar char="ü"/>
            </a:pPr>
            <a:r>
              <a:rPr lang="zh-CN" altLang="en-US" b="0" i="0" u="none" strike="noStrike" baseline="0" smtClean="0">
                <a:latin typeface="Times New Roman"/>
              </a:rPr>
              <a:t>用户代理头域</a:t>
            </a:r>
          </a:p>
        </p:txBody>
      </p:sp>
    </p:spTree>
    <p:extLst>
      <p:ext uri="{BB962C8B-B14F-4D97-AF65-F5344CB8AC3E}">
        <p14:creationId xmlns:p14="http://schemas.microsoft.com/office/powerpoint/2010/main" val="93557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18.1.6  SHTTPD</a:t>
            </a:r>
            <a:r>
              <a:rPr lang="zh-CN" altLang="en-US" b="0" i="0" u="none" strike="noStrike" kern="1800" baseline="0" smtClean="0">
                <a:latin typeface="Times New Roman"/>
                <a:ea typeface="黑体"/>
              </a:rPr>
              <a:t>定位</a:t>
            </a:r>
            <a:r>
              <a:rPr lang="en-US" altLang="zh-CN" b="0" i="0" u="none" strike="noStrike" kern="1800" baseline="0" smtClean="0">
                <a:latin typeface="Times New Roman"/>
                <a:ea typeface="黑体"/>
              </a:rPr>
              <a:t>URI</a:t>
            </a:r>
            <a:r>
              <a:rPr lang="zh-CN" altLang="en-US" b="0" i="0" u="none" strike="noStrike" kern="1800" baseline="0" smtClean="0">
                <a:latin typeface="Times New Roman"/>
                <a:ea typeface="黑体"/>
              </a:rPr>
              <a:t>的需求</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URI</a:t>
            </a:r>
            <a:r>
              <a:rPr lang="zh-CN" altLang="en-US" b="0" i="0" u="none" strike="noStrike" baseline="0" smtClean="0">
                <a:latin typeface="Times New Roman"/>
              </a:rPr>
              <a:t>是</a:t>
            </a:r>
            <a:r>
              <a:rPr lang="en-US" altLang="zh-CN" b="0" i="0" u="none" strike="noStrike" baseline="0" smtClean="0">
                <a:latin typeface="Times New Roman"/>
              </a:rPr>
              <a:t>Universal Resource Identy</a:t>
            </a:r>
            <a:r>
              <a:rPr lang="zh-CN" altLang="en-US" b="0" i="0" u="none" strike="noStrike" baseline="0" smtClean="0">
                <a:latin typeface="Times New Roman"/>
              </a:rPr>
              <a:t>的简写，是同一资源标识符的意思，它是一种格式化的字符串，通过名称、地址或者其他别的特征来确定网络资源的位置。</a:t>
            </a:r>
            <a:r>
              <a:rPr lang="en-US" altLang="zh-CN" b="0" i="0" u="none" strike="noStrike" baseline="0" smtClean="0">
                <a:latin typeface="Times New Roman"/>
              </a:rPr>
              <a:t>URI</a:t>
            </a:r>
            <a:r>
              <a:rPr lang="zh-CN" altLang="en-US" b="0" i="0" u="none" strike="noStrike" baseline="0" smtClean="0">
                <a:latin typeface="Times New Roman"/>
              </a:rPr>
              <a:t>已经广为人知，例如</a:t>
            </a:r>
            <a:r>
              <a:rPr lang="en-US" altLang="zh-CN" b="0" i="0" u="none" strike="noStrike" baseline="0" smtClean="0">
                <a:latin typeface="Times New Roman"/>
              </a:rPr>
              <a:t>WWW</a:t>
            </a:r>
            <a:r>
              <a:rPr lang="zh-CN" altLang="en-US" b="0" i="0" u="none" strike="noStrike" baseline="0" smtClean="0">
                <a:latin typeface="Times New Roman"/>
              </a:rPr>
              <a:t>地址、通用文件标识符、统一资源定位器（</a:t>
            </a:r>
            <a:r>
              <a:rPr lang="en-US" altLang="zh-CN" b="0" i="0" u="none" strike="noStrike" baseline="0" smtClean="0">
                <a:latin typeface="Times New Roman"/>
              </a:rPr>
              <a:t>URL</a:t>
            </a:r>
            <a:r>
              <a:rPr lang="zh-CN" altLang="en-US" b="0" i="0" u="none" strike="noStrike" baseline="0" smtClean="0">
                <a:latin typeface="Times New Roman"/>
              </a:rPr>
              <a:t>）、统一资源名称（</a:t>
            </a:r>
            <a:r>
              <a:rPr lang="en-US" altLang="zh-CN" b="0" i="0" u="none" strike="noStrike" baseline="0" smtClean="0">
                <a:latin typeface="Times New Roman"/>
              </a:rPr>
              <a:t>URN</a:t>
            </a:r>
            <a:r>
              <a:rPr lang="zh-CN" altLang="en-US" b="0" i="0" u="none" strike="noStrike" baseline="0" smtClean="0">
                <a:latin typeface="Times New Roman"/>
              </a:rPr>
              <a:t>）等</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URI</a:t>
            </a:r>
            <a:r>
              <a:rPr lang="zh-CN" altLang="en-US">
                <a:latin typeface="Times New Roman"/>
              </a:rPr>
              <a:t>的</a:t>
            </a:r>
            <a:r>
              <a:rPr lang="zh-CN" altLang="en-US">
                <a:latin typeface="Times New Roman"/>
              </a:rPr>
              <a:t>一般</a:t>
            </a:r>
            <a:r>
              <a:rPr lang="zh-CN" altLang="en-US" smtClean="0">
                <a:latin typeface="Times New Roman"/>
              </a:rPr>
              <a:t>语法</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HTTP </a:t>
            </a:r>
            <a:r>
              <a:rPr lang="en-US" altLang="zh-CN" smtClean="0">
                <a:latin typeface="Times New Roman"/>
              </a:rPr>
              <a:t>URL</a:t>
            </a:r>
          </a:p>
          <a:p>
            <a:pPr lvl="0"/>
            <a:r>
              <a:rPr lang="en-US" altLang="zh-CN">
                <a:latin typeface="Times New Roman"/>
              </a:rPr>
              <a:t>3</a:t>
            </a:r>
            <a:r>
              <a:rPr lang="zh-CN" altLang="en-US">
                <a:latin typeface="Times New Roman"/>
              </a:rPr>
              <a:t>．</a:t>
            </a:r>
            <a:r>
              <a:rPr lang="en-US" altLang="zh-CN">
                <a:latin typeface="Times New Roman"/>
              </a:rPr>
              <a:t>URI </a:t>
            </a:r>
            <a:r>
              <a:rPr lang="zh-CN" altLang="en-US">
                <a:latin typeface="Times New Roman"/>
              </a:rPr>
              <a:t>比较</a:t>
            </a:r>
            <a:endParaRPr lang="zh-CN" altLang="en-US" b="0" i="0" u="none" strike="noStrike" baseline="0" smtClean="0">
              <a:latin typeface="Times New Roman"/>
            </a:endParaRPr>
          </a:p>
        </p:txBody>
      </p:sp>
    </p:spTree>
    <p:extLst>
      <p:ext uri="{BB962C8B-B14F-4D97-AF65-F5344CB8AC3E}">
        <p14:creationId xmlns:p14="http://schemas.microsoft.com/office/powerpoint/2010/main" val="27109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URI</a:t>
            </a:r>
            <a:r>
              <a:rPr lang="zh-CN" altLang="en-US" b="0" i="0" u="none" strike="noStrike" kern="1800" baseline="0" smtClean="0">
                <a:latin typeface="Times New Roman"/>
                <a:ea typeface="黑体"/>
              </a:rPr>
              <a:t>的一般语法</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URI</a:t>
            </a:r>
            <a:r>
              <a:rPr lang="zh-CN" altLang="en-US" b="0" i="0" u="none" strike="noStrike" baseline="0" smtClean="0">
                <a:latin typeface="Times New Roman"/>
              </a:rPr>
              <a:t>的表示形式可以为</a:t>
            </a:r>
            <a:r>
              <a:rPr lang="en-US" altLang="zh-CN" b="0" i="0" u="none" strike="noStrike" baseline="0" smtClean="0">
                <a:latin typeface="Times New Roman"/>
              </a:rPr>
              <a:t>HTTP</a:t>
            </a:r>
            <a:r>
              <a:rPr lang="zh-CN" altLang="en-US" b="0" i="0" u="none" strike="noStrike" baseline="0" smtClean="0">
                <a:latin typeface="Times New Roman"/>
              </a:rPr>
              <a:t>里的绝对形式或者与已知</a:t>
            </a:r>
            <a:r>
              <a:rPr lang="en-US" altLang="zh-CN" b="0" i="0" u="none" strike="noStrike" baseline="0" smtClean="0">
                <a:latin typeface="Times New Roman"/>
              </a:rPr>
              <a:t>URI</a:t>
            </a:r>
            <a:r>
              <a:rPr lang="zh-CN" altLang="en-US" b="0" i="0" u="none" strike="noStrike" baseline="0" smtClean="0">
                <a:latin typeface="Times New Roman"/>
              </a:rPr>
              <a:t>对比的相对形式。两种形式的区别在于：绝对</a:t>
            </a:r>
            <a:r>
              <a:rPr lang="en-US" altLang="zh-CN" b="0" i="0" u="none" strike="noStrike" baseline="0" smtClean="0">
                <a:latin typeface="Times New Roman"/>
              </a:rPr>
              <a:t>URI</a:t>
            </a:r>
            <a:r>
              <a:rPr lang="zh-CN" altLang="en-US" b="0" i="0" u="none" strike="noStrike" baseline="0" smtClean="0">
                <a:latin typeface="Times New Roman"/>
              </a:rPr>
              <a:t>要以一个协议的摘要名字作为开头，其后是一个冒号。例如</a:t>
            </a:r>
            <a:r>
              <a:rPr lang="en-US" altLang="zh-CN" b="0" i="0" u="none" strike="noStrike" baseline="0" smtClean="0">
                <a:latin typeface="Times New Roman"/>
              </a:rPr>
              <a:t>http://www.sina.com.cn</a:t>
            </a:r>
            <a:r>
              <a:rPr lang="zh-CN" altLang="en-US" b="0" i="0" u="none" strike="noStrike" baseline="0" smtClean="0">
                <a:latin typeface="Times New Roman"/>
              </a:rPr>
              <a:t>是一种绝对</a:t>
            </a:r>
            <a:r>
              <a:rPr lang="en-US" altLang="zh-CN" b="0" i="0" u="none" strike="noStrike" baseline="0" smtClean="0">
                <a:latin typeface="Times New Roman"/>
              </a:rPr>
              <a:t>URI</a:t>
            </a:r>
            <a:r>
              <a:rPr lang="zh-CN" altLang="en-US" b="0" i="0" u="none" strike="noStrike" baseline="0" smtClean="0">
                <a:latin typeface="Times New Roman"/>
              </a:rPr>
              <a:t>，而</a:t>
            </a:r>
            <a:r>
              <a:rPr lang="en-US" altLang="zh-CN" b="0" i="0" u="none" strike="noStrike" baseline="0" smtClean="0">
                <a:latin typeface="Times New Roman"/>
              </a:rPr>
              <a:t>www.sina.com.cn</a:t>
            </a:r>
            <a:r>
              <a:rPr lang="zh-CN" altLang="en-US" b="0" i="0" u="none" strike="noStrike" baseline="0" smtClean="0">
                <a:latin typeface="Times New Roman"/>
              </a:rPr>
              <a:t>是一种相对</a:t>
            </a:r>
            <a:r>
              <a:rPr lang="en-US" altLang="zh-CN" b="0" i="0" u="none" strike="noStrike" baseline="0" smtClean="0">
                <a:latin typeface="Times New Roman"/>
              </a:rPr>
              <a:t>URI</a:t>
            </a:r>
            <a:r>
              <a:rPr lang="zh-CN" altLang="en-US" b="0" i="0" u="none" strike="noStrike" baseline="0" smtClean="0">
                <a:latin typeface="Times New Roman"/>
              </a:rPr>
              <a:t>。</a:t>
            </a:r>
          </a:p>
          <a:p>
            <a:pPr marR="0" lvl="0" rtl="0"/>
            <a:r>
              <a:rPr lang="zh-CN" altLang="en-US" b="0" i="0" u="none" strike="noStrike" baseline="0" smtClean="0">
                <a:latin typeface="Times New Roman"/>
              </a:rPr>
              <a:t>对于</a:t>
            </a:r>
            <a:r>
              <a:rPr lang="en-US" altLang="zh-CN" b="0" i="0" u="none" strike="noStrike" baseline="0" smtClean="0">
                <a:latin typeface="Times New Roman"/>
              </a:rPr>
              <a:t>URI</a:t>
            </a:r>
            <a:r>
              <a:rPr lang="zh-CN" altLang="en-US" b="0" i="0" u="none" strike="noStrike" baseline="0" smtClean="0">
                <a:latin typeface="Times New Roman"/>
              </a:rPr>
              <a:t>的请求，</a:t>
            </a:r>
            <a:r>
              <a:rPr lang="en-US" altLang="zh-CN" b="0" i="0" u="none" strike="noStrike" baseline="0" smtClean="0">
                <a:latin typeface="Times New Roman"/>
              </a:rPr>
              <a:t>HTTP</a:t>
            </a:r>
            <a:r>
              <a:rPr lang="zh-CN" altLang="en-US" b="0" i="0" u="none" strike="noStrike" baseline="0" smtClean="0">
                <a:latin typeface="Times New Roman"/>
              </a:rPr>
              <a:t>协议不对长度做限制，服务器必须处理到达服务器的任何</a:t>
            </a:r>
            <a:r>
              <a:rPr lang="en-US" altLang="zh-CN" b="0" i="0" u="none" strike="noStrike" baseline="0" smtClean="0">
                <a:latin typeface="Times New Roman"/>
              </a:rPr>
              <a:t>URI</a:t>
            </a:r>
            <a:r>
              <a:rPr lang="zh-CN" altLang="en-US" b="0" i="0" u="none" strike="noStrike" baseline="0" smtClean="0">
                <a:latin typeface="Times New Roman"/>
              </a:rPr>
              <a:t>资源请求，并能够处理无限长的</a:t>
            </a:r>
            <a:r>
              <a:rPr lang="en-US" altLang="zh-CN" b="0" i="0" u="none" strike="noStrike" baseline="0" smtClean="0">
                <a:latin typeface="Times New Roman"/>
              </a:rPr>
              <a:t>URI</a:t>
            </a:r>
            <a:r>
              <a:rPr lang="zh-CN" altLang="en-US" b="0" i="0" u="none" strike="noStrike" baseline="0" smtClean="0">
                <a:latin typeface="Times New Roman"/>
              </a:rPr>
              <a:t>。当然实际的服务器中总有</a:t>
            </a:r>
            <a:r>
              <a:rPr lang="en-US" altLang="zh-CN" b="0" i="0" u="none" strike="noStrike" baseline="0" smtClean="0">
                <a:latin typeface="Times New Roman"/>
              </a:rPr>
              <a:t>URI</a:t>
            </a:r>
            <a:r>
              <a:rPr lang="zh-CN" altLang="en-US" b="0" i="0" u="none" strike="noStrike" baseline="0" smtClean="0">
                <a:latin typeface="Times New Roman"/>
              </a:rPr>
              <a:t>请求的长度限制。</a:t>
            </a:r>
          </a:p>
        </p:txBody>
      </p:sp>
    </p:spTree>
    <p:extLst>
      <p:ext uri="{BB962C8B-B14F-4D97-AF65-F5344CB8AC3E}">
        <p14:creationId xmlns:p14="http://schemas.microsoft.com/office/powerpoint/2010/main" val="2673125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HTTP URL</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HTTP</a:t>
            </a:r>
            <a:r>
              <a:rPr lang="zh-CN" altLang="en-US" b="0" i="0" u="none" strike="noStrike" baseline="0" smtClean="0">
                <a:latin typeface="Times New Roman"/>
              </a:rPr>
              <a:t>协议通过</a:t>
            </a:r>
            <a:r>
              <a:rPr lang="en-US" altLang="zh-CN" b="0" i="0" u="none" strike="noStrike" baseline="0" smtClean="0">
                <a:latin typeface="Times New Roman"/>
              </a:rPr>
              <a:t>HTTP</a:t>
            </a:r>
            <a:r>
              <a:rPr lang="zh-CN" altLang="en-US" b="0" i="0" u="none" strike="noStrike" baseline="0" smtClean="0">
                <a:latin typeface="Times New Roman"/>
              </a:rPr>
              <a:t>协议给出网络资源的位置。其形式如下：</a:t>
            </a:r>
          </a:p>
          <a:p>
            <a:pPr marR="0" lvl="0" rtl="0"/>
            <a:endParaRPr lang="zh-CN" altLang="en-US" b="0" i="0" u="none" strike="noStrike" baseline="0" smtClean="0">
              <a:latin typeface="Times New Roman"/>
            </a:endParaRPr>
          </a:p>
          <a:p>
            <a:pPr marR="0" lvl="0" rtl="0"/>
            <a:r>
              <a:rPr lang="fr-FR" altLang="zh-CN" b="0" i="0" u="none" strike="noStrike" baseline="0" smtClean="0">
                <a:latin typeface="Times New Roman"/>
              </a:rPr>
              <a:t>http_URL = "http:" "//" host [ ":" port ] [ abs_path [ "?" query ]]</a:t>
            </a:r>
            <a:endParaRPr lang="zh-CN" altLang="en-US" b="0" i="0" u="none" strike="noStrike" baseline="0" smtClean="0">
              <a:latin typeface="Times New Roman"/>
            </a:endParaRPr>
          </a:p>
        </p:txBody>
      </p:sp>
    </p:spTree>
    <p:extLst>
      <p:ext uri="{BB962C8B-B14F-4D97-AF65-F5344CB8AC3E}">
        <p14:creationId xmlns:p14="http://schemas.microsoft.com/office/powerpoint/2010/main" val="131537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URI </a:t>
            </a:r>
            <a:r>
              <a:rPr lang="zh-CN" altLang="en-US" b="0" i="0" u="none" strike="noStrike" kern="1800" baseline="0" smtClean="0">
                <a:latin typeface="Times New Roman"/>
                <a:ea typeface="黑体"/>
              </a:rPr>
              <a:t>比较</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URI</a:t>
            </a:r>
            <a:r>
              <a:rPr lang="zh-CN" altLang="en-US" b="0" i="0" u="none" strike="noStrike" baseline="0" smtClean="0">
                <a:latin typeface="Times New Roman"/>
              </a:rPr>
              <a:t>是大小写敏感的，也就是说，比较两个</a:t>
            </a:r>
            <a:r>
              <a:rPr lang="en-US" altLang="zh-CN" b="0" i="0" u="none" strike="noStrike" baseline="0" smtClean="0">
                <a:latin typeface="Times New Roman"/>
              </a:rPr>
              <a:t>URI</a:t>
            </a:r>
            <a:r>
              <a:rPr lang="zh-CN" altLang="en-US" b="0" i="0" u="none" strike="noStrike" baseline="0" smtClean="0">
                <a:latin typeface="Times New Roman"/>
              </a:rPr>
              <a:t>是否一致，字符串必须按照大小写是两个不同资源来对待。</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91968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18.1.7  SHTTPD</a:t>
            </a:r>
            <a:r>
              <a:rPr lang="zh-CN" altLang="en-US" b="0" i="0" u="none" strike="noStrike" kern="1800" baseline="0" smtClean="0">
                <a:latin typeface="Times New Roman"/>
                <a:ea typeface="黑体"/>
              </a:rPr>
              <a:t>支持</a:t>
            </a:r>
            <a:r>
              <a:rPr lang="en-US" altLang="zh-CN" b="0" i="0" u="none" strike="noStrike" kern="1800" baseline="0" smtClean="0">
                <a:latin typeface="Times New Roman"/>
                <a:ea typeface="黑体"/>
              </a:rPr>
              <a:t>CGI</a:t>
            </a:r>
            <a:r>
              <a:rPr lang="zh-CN" altLang="en-US" b="0" i="0" u="none" strike="noStrike" kern="1800" baseline="0" smtClean="0">
                <a:latin typeface="Times New Roman"/>
                <a:ea typeface="黑体"/>
              </a:rPr>
              <a:t>的需求</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CGI</a:t>
            </a:r>
            <a:r>
              <a:rPr lang="zh-CN" altLang="en-US" b="0" i="0" u="none" strike="noStrike" baseline="0" smtClean="0">
                <a:latin typeface="Times New Roman"/>
              </a:rPr>
              <a:t>脚本是任何运行在</a:t>
            </a:r>
            <a:r>
              <a:rPr lang="en-US" altLang="zh-CN" b="0" i="0" u="none" strike="noStrike" baseline="0" smtClean="0">
                <a:latin typeface="Times New Roman"/>
              </a:rPr>
              <a:t>Web</a:t>
            </a:r>
            <a:r>
              <a:rPr lang="zh-CN" altLang="en-US" b="0" i="0" u="none" strike="noStrike" baseline="0" smtClean="0">
                <a:latin typeface="Times New Roman"/>
              </a:rPr>
              <a:t>服务器上的程序，</a:t>
            </a:r>
            <a:r>
              <a:rPr lang="en-US" altLang="zh-CN" b="0" i="0" u="none" strike="noStrike" baseline="0" smtClean="0">
                <a:latin typeface="Times New Roman"/>
              </a:rPr>
              <a:t>CGI</a:t>
            </a:r>
            <a:r>
              <a:rPr lang="zh-CN" altLang="en-US" b="0" i="0" u="none" strike="noStrike" baseline="0" smtClean="0">
                <a:latin typeface="Times New Roman"/>
              </a:rPr>
              <a:t>是</a:t>
            </a:r>
            <a:r>
              <a:rPr lang="en-US" altLang="zh-CN" b="0" i="0" u="none" strike="noStrike" baseline="0" smtClean="0">
                <a:latin typeface="Times New Roman"/>
              </a:rPr>
              <a:t>Common Gateway Interface</a:t>
            </a:r>
            <a:r>
              <a:rPr lang="zh-CN" altLang="en-US" b="0" i="0" u="none" strike="noStrike" baseline="0" smtClean="0">
                <a:latin typeface="Times New Roman"/>
              </a:rPr>
              <a:t>的缩写，“通用网关接口”的意思。简单地讲，</a:t>
            </a:r>
            <a:r>
              <a:rPr lang="en-US" altLang="zh-CN" b="0" i="0" u="none" strike="noStrike" baseline="0" smtClean="0">
                <a:latin typeface="Times New Roman"/>
              </a:rPr>
              <a:t>CGI</a:t>
            </a:r>
            <a:r>
              <a:rPr lang="zh-CN" altLang="en-US" b="0" i="0" u="none" strike="noStrike" baseline="0" smtClean="0">
                <a:latin typeface="Times New Roman"/>
              </a:rPr>
              <a:t>脚本是一个可以运行在</a:t>
            </a:r>
            <a:r>
              <a:rPr lang="en-US" altLang="zh-CN" b="0" i="0" u="none" strike="noStrike" baseline="0" smtClean="0">
                <a:latin typeface="Times New Roman"/>
              </a:rPr>
              <a:t>Web</a:t>
            </a:r>
            <a:r>
              <a:rPr lang="zh-CN" altLang="en-US" b="0" i="0" u="none" strike="noStrike" baseline="0" smtClean="0">
                <a:latin typeface="Times New Roman"/>
              </a:rPr>
              <a:t>服务器上的程序，由浏览器的输入触发。使用这种脚本，可以执行服务器端的任何操作，但</a:t>
            </a:r>
            <a:r>
              <a:rPr lang="en-US" altLang="zh-CN" b="0" i="0" u="none" strike="noStrike" baseline="0" smtClean="0">
                <a:latin typeface="Times New Roman"/>
              </a:rPr>
              <a:t>CGI</a:t>
            </a:r>
            <a:r>
              <a:rPr lang="zh-CN" altLang="en-US" b="0" i="0" u="none" strike="noStrike" baseline="0" smtClean="0">
                <a:latin typeface="Times New Roman"/>
              </a:rPr>
              <a:t>脚本通常用于构建服务器程序和其他系统程序，例如数据库之间的桥梁。</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719685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18.1.8  SHTTPD</a:t>
            </a:r>
            <a:r>
              <a:rPr lang="zh-CN" altLang="en-US" b="0" i="0" u="none" strike="noStrike" kern="1800" baseline="0" smtClean="0">
                <a:latin typeface="Times New Roman"/>
                <a:ea typeface="黑体"/>
              </a:rPr>
              <a:t>错误代码的需求</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错误代码，即状态码是试图理解和满足请求的</a:t>
            </a:r>
            <a:r>
              <a:rPr lang="en-US" altLang="zh-CN" b="0" i="0" u="none" strike="noStrike" baseline="0" smtClean="0">
                <a:latin typeface="Times New Roman"/>
              </a:rPr>
              <a:t>3</a:t>
            </a:r>
            <a:r>
              <a:rPr lang="zh-CN" altLang="en-US" b="0" i="0" u="none" strike="noStrike" baseline="0" smtClean="0">
                <a:latin typeface="Times New Roman"/>
              </a:rPr>
              <a:t>位数字的整数码。状态码的第</a:t>
            </a:r>
            <a:r>
              <a:rPr lang="en-US" altLang="zh-CN" b="0" i="0" u="none" strike="noStrike" baseline="0" smtClean="0">
                <a:latin typeface="Times New Roman"/>
              </a:rPr>
              <a:t>1</a:t>
            </a:r>
            <a:r>
              <a:rPr lang="zh-CN" altLang="en-US" b="0" i="0" u="none" strike="noStrike" baseline="0" smtClean="0">
                <a:latin typeface="Times New Roman"/>
              </a:rPr>
              <a:t>位数字定义应答类型，后</a:t>
            </a:r>
            <a:r>
              <a:rPr lang="en-US" altLang="zh-CN" b="0" i="0" u="none" strike="noStrike" baseline="0" smtClean="0">
                <a:latin typeface="Times New Roman"/>
              </a:rPr>
              <a:t>2</a:t>
            </a:r>
            <a:r>
              <a:rPr lang="zh-CN" altLang="en-US" b="0" i="0" u="none" strike="noStrike" baseline="0" smtClean="0">
                <a:latin typeface="Times New Roman"/>
              </a:rPr>
              <a:t>位数字没有任何类型任务。</a:t>
            </a:r>
          </a:p>
        </p:txBody>
      </p:sp>
    </p:spTree>
    <p:extLst>
      <p:ext uri="{BB962C8B-B14F-4D97-AF65-F5344CB8AC3E}">
        <p14:creationId xmlns:p14="http://schemas.microsoft.com/office/powerpoint/2010/main" val="184877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18.2  SHTTPD</a:t>
            </a:r>
            <a:r>
              <a:rPr lang="zh-CN" altLang="en-US" b="0" i="0" u="none" strike="noStrike" kern="1800" baseline="0" smtClean="0">
                <a:latin typeface="Times New Roman"/>
                <a:ea typeface="黑体"/>
              </a:rPr>
              <a:t>的模块分析和设计</a:t>
            </a:r>
          </a:p>
        </p:txBody>
      </p:sp>
      <p:sp>
        <p:nvSpPr>
          <p:cNvPr id="3" name="文本占位符 2"/>
          <p:cNvSpPr>
            <a:spLocks noGrp="1"/>
          </p:cNvSpPr>
          <p:nvPr>
            <p:ph type="body" idx="1"/>
          </p:nvPr>
        </p:nvSpPr>
        <p:spPr/>
        <p:txBody>
          <a:bodyPr/>
          <a:lstStyle/>
          <a:p>
            <a:r>
              <a:rPr lang="en-US" altLang="zh-CN"/>
              <a:t>18.2.1  SHTTPD</a:t>
            </a:r>
            <a:r>
              <a:rPr lang="zh-CN" altLang="en-US"/>
              <a:t>的</a:t>
            </a:r>
            <a:r>
              <a:rPr lang="zh-CN" altLang="en-US"/>
              <a:t>主</a:t>
            </a:r>
            <a:r>
              <a:rPr lang="zh-CN" altLang="en-US" smtClean="0"/>
              <a:t>函数</a:t>
            </a:r>
            <a:endParaRPr lang="en-US" altLang="zh-CN" smtClean="0"/>
          </a:p>
          <a:p>
            <a:r>
              <a:rPr lang="en-US" altLang="zh-CN"/>
              <a:t>18.2.2  SHTTPD</a:t>
            </a:r>
            <a:r>
              <a:rPr lang="zh-CN" altLang="en-US"/>
              <a:t>命令行解析的</a:t>
            </a:r>
            <a:r>
              <a:rPr lang="zh-CN" altLang="en-US"/>
              <a:t>分析</a:t>
            </a:r>
            <a:r>
              <a:rPr lang="zh-CN" altLang="en-US" smtClean="0"/>
              <a:t>设计</a:t>
            </a:r>
            <a:endParaRPr lang="en-US" altLang="zh-CN" smtClean="0"/>
          </a:p>
          <a:p>
            <a:r>
              <a:rPr lang="en-US" altLang="zh-CN"/>
              <a:t>18.2.3  SHTTPD</a:t>
            </a:r>
            <a:r>
              <a:rPr lang="zh-CN" altLang="en-US"/>
              <a:t>配置文件解析的</a:t>
            </a:r>
            <a:r>
              <a:rPr lang="zh-CN" altLang="en-US"/>
              <a:t>分析</a:t>
            </a:r>
            <a:r>
              <a:rPr lang="zh-CN" altLang="en-US" smtClean="0"/>
              <a:t>设计</a:t>
            </a:r>
            <a:endParaRPr lang="en-US" altLang="zh-CN" smtClean="0"/>
          </a:p>
          <a:p>
            <a:r>
              <a:rPr lang="en-US" altLang="zh-CN"/>
              <a:t>18.2.4  SHTTPD</a:t>
            </a:r>
            <a:r>
              <a:rPr lang="zh-CN" altLang="en-US"/>
              <a:t>的多客户端支持的</a:t>
            </a:r>
            <a:r>
              <a:rPr lang="zh-CN" altLang="en-US"/>
              <a:t>分析</a:t>
            </a:r>
            <a:r>
              <a:rPr lang="zh-CN" altLang="en-US" smtClean="0"/>
              <a:t>设计</a:t>
            </a:r>
            <a:endParaRPr lang="en-US" altLang="zh-CN" smtClean="0"/>
          </a:p>
          <a:p>
            <a:r>
              <a:rPr lang="en-US" altLang="zh-CN"/>
              <a:t>18.2.5  SHTTPD</a:t>
            </a:r>
            <a:r>
              <a:rPr lang="zh-CN" altLang="en-US"/>
              <a:t>头部解析的</a:t>
            </a:r>
            <a:r>
              <a:rPr lang="zh-CN" altLang="en-US"/>
              <a:t>分析</a:t>
            </a:r>
            <a:r>
              <a:rPr lang="zh-CN" altLang="en-US" smtClean="0"/>
              <a:t>设计</a:t>
            </a:r>
            <a:endParaRPr lang="en-US" altLang="zh-CN" smtClean="0"/>
          </a:p>
          <a:p>
            <a:r>
              <a:rPr lang="en-US" altLang="zh-CN"/>
              <a:t>18.2.6  SHTTPD</a:t>
            </a:r>
            <a:r>
              <a:rPr lang="zh-CN" altLang="en-US"/>
              <a:t>对</a:t>
            </a:r>
            <a:r>
              <a:rPr lang="en-US" altLang="zh-CN"/>
              <a:t>URI</a:t>
            </a:r>
            <a:r>
              <a:rPr lang="zh-CN" altLang="en-US"/>
              <a:t>的</a:t>
            </a:r>
            <a:r>
              <a:rPr lang="zh-CN" altLang="en-US"/>
              <a:t>分析</a:t>
            </a:r>
            <a:r>
              <a:rPr lang="zh-CN" altLang="en-US" smtClean="0"/>
              <a:t>设计</a:t>
            </a:r>
            <a:endParaRPr lang="en-US" altLang="zh-CN" smtClean="0"/>
          </a:p>
          <a:p>
            <a:r>
              <a:rPr lang="en-US" altLang="zh-CN"/>
              <a:t>18.2.7  SHTTPD</a:t>
            </a:r>
            <a:r>
              <a:rPr lang="zh-CN" altLang="en-US"/>
              <a:t>支持方法的</a:t>
            </a:r>
            <a:r>
              <a:rPr lang="zh-CN" altLang="en-US"/>
              <a:t>分析</a:t>
            </a:r>
            <a:r>
              <a:rPr lang="zh-CN" altLang="en-US" smtClean="0"/>
              <a:t>设计</a:t>
            </a:r>
            <a:endParaRPr lang="en-US" altLang="zh-CN" smtClean="0"/>
          </a:p>
          <a:p>
            <a:r>
              <a:rPr lang="en-US" altLang="zh-CN"/>
              <a:t>18.2.8  SHTTPD</a:t>
            </a:r>
            <a:r>
              <a:rPr lang="zh-CN" altLang="en-US"/>
              <a:t>支持</a:t>
            </a:r>
            <a:r>
              <a:rPr lang="en-US" altLang="zh-CN"/>
              <a:t>CGI</a:t>
            </a:r>
            <a:r>
              <a:rPr lang="zh-CN" altLang="en-US"/>
              <a:t>的</a:t>
            </a:r>
            <a:r>
              <a:rPr lang="zh-CN" altLang="en-US"/>
              <a:t>分析</a:t>
            </a:r>
            <a:r>
              <a:rPr lang="zh-CN" altLang="en-US" smtClean="0"/>
              <a:t>设计</a:t>
            </a:r>
            <a:endParaRPr lang="en-US" altLang="zh-CN" smtClean="0"/>
          </a:p>
          <a:p>
            <a:r>
              <a:rPr lang="en-US" altLang="zh-CN"/>
              <a:t>18.2.9  SHTTPD</a:t>
            </a:r>
            <a:r>
              <a:rPr lang="zh-CN" altLang="en-US"/>
              <a:t>错误处理的分析设计</a:t>
            </a:r>
          </a:p>
        </p:txBody>
      </p:sp>
    </p:spTree>
    <p:extLst>
      <p:ext uri="{BB962C8B-B14F-4D97-AF65-F5344CB8AC3E}">
        <p14:creationId xmlns:p14="http://schemas.microsoft.com/office/powerpoint/2010/main" val="11646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18.2.1  SHTTPD</a:t>
            </a:r>
            <a:r>
              <a:rPr lang="zh-CN" altLang="en-US" b="0" i="0" u="none" strike="noStrike" kern="1800" baseline="0" smtClean="0">
                <a:latin typeface="Times New Roman"/>
                <a:ea typeface="黑体"/>
              </a:rPr>
              <a:t>的主函数</a:t>
            </a:r>
          </a:p>
        </p:txBody>
      </p:sp>
      <p:sp>
        <p:nvSpPr>
          <p:cNvPr id="3" name="文本占位符 2"/>
          <p:cNvSpPr>
            <a:spLocks noGrp="1"/>
          </p:cNvSpPr>
          <p:nvPr>
            <p:ph type="body" idx="1"/>
          </p:nvPr>
        </p:nvSpPr>
        <p:spPr>
          <a:xfrm>
            <a:off x="457200" y="1481328"/>
            <a:ext cx="5050904" cy="4525963"/>
          </a:xfrm>
        </p:spPr>
        <p:txBody>
          <a:bodyPr/>
          <a:lstStyle/>
          <a:p>
            <a:pPr marR="0" lvl="0" rtl="0"/>
            <a:r>
              <a:rPr lang="zh-CN" altLang="en-US" b="0" i="0" u="none" strike="noStrike" baseline="0" smtClean="0">
                <a:latin typeface="Times New Roman"/>
              </a:rPr>
              <a:t>主函数仅仅调用必要的功能函数，具体细节由各功能函数实现。主函数完成</a:t>
            </a:r>
            <a:r>
              <a:rPr lang="en-US" altLang="zh-CN" b="0" i="0" u="none" strike="noStrike" baseline="0" smtClean="0">
                <a:latin typeface="Times New Roman"/>
              </a:rPr>
              <a:t>4</a:t>
            </a:r>
            <a:r>
              <a:rPr lang="zh-CN" altLang="en-US" b="0" i="0" u="none" strike="noStrike" baseline="0" smtClean="0">
                <a:latin typeface="Times New Roman"/>
              </a:rPr>
              <a:t>个部分的功能：初始化服务器配置参数、套接字初始化的一些操作、运行调度函数、挂接信号处理函数。</a:t>
            </a:r>
          </a:p>
        </p:txBody>
      </p:sp>
      <p:pic>
        <p:nvPicPr>
          <p:cNvPr id="5122" name="Picture 2" descr="1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1" y="1193419"/>
            <a:ext cx="3168352" cy="54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296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18.1  SHTTPD</a:t>
            </a:r>
            <a:r>
              <a:rPr lang="zh-CN" altLang="en-US" b="0" i="0" u="none" strike="noStrike" kern="1800" baseline="0" smtClean="0">
                <a:latin typeface="Times New Roman"/>
                <a:ea typeface="黑体"/>
              </a:rPr>
              <a:t>的需求分析</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Web</a:t>
            </a:r>
            <a:r>
              <a:rPr lang="zh-CN" altLang="en-US" b="0" i="0" u="none" strike="noStrike" baseline="0" smtClean="0">
                <a:latin typeface="Times New Roman"/>
              </a:rPr>
              <a:t>服务器</a:t>
            </a:r>
            <a:r>
              <a:rPr lang="en-US" altLang="zh-CN" b="0" i="0" u="none" strike="noStrike" baseline="0" smtClean="0">
                <a:latin typeface="Times New Roman"/>
              </a:rPr>
              <a:t>SHTTPD</a:t>
            </a:r>
            <a:r>
              <a:rPr lang="zh-CN" altLang="en-US" b="0" i="0" u="none" strike="noStrike" baseline="0" smtClean="0">
                <a:latin typeface="Times New Roman"/>
              </a:rPr>
              <a:t>可以实现动态配置、多客户访问、</a:t>
            </a:r>
            <a:r>
              <a:rPr lang="en-US" altLang="zh-CN" b="0" i="0" u="none" strike="noStrike" baseline="0" smtClean="0">
                <a:latin typeface="Times New Roman"/>
              </a:rPr>
              <a:t>CGI</a:t>
            </a:r>
            <a:r>
              <a:rPr lang="zh-CN" altLang="en-US" b="0" i="0" u="none" strike="noStrike" baseline="0" smtClean="0">
                <a:latin typeface="Times New Roman"/>
              </a:rPr>
              <a:t>支持、支持</a:t>
            </a:r>
            <a:r>
              <a:rPr lang="en-US" altLang="zh-CN" b="0" i="0" u="none" strike="noStrike" baseline="0" smtClean="0">
                <a:latin typeface="Times New Roman"/>
              </a:rPr>
              <a:t>HTTP/1.0</a:t>
            </a:r>
            <a:r>
              <a:rPr lang="zh-CN" altLang="en-US" b="0" i="0" u="none" strike="noStrike" baseline="0" smtClean="0">
                <a:latin typeface="Times New Roman"/>
              </a:rPr>
              <a:t>版本，最终能实现简单的可用型</a:t>
            </a:r>
            <a:r>
              <a:rPr lang="en-US" altLang="zh-CN" b="0" i="0" u="none" strike="noStrike" baseline="0" smtClean="0">
                <a:latin typeface="Times New Roman"/>
              </a:rPr>
              <a:t>Web</a:t>
            </a:r>
            <a:r>
              <a:rPr lang="zh-CN" altLang="en-US" b="0" i="0" u="none" strike="noStrike" baseline="0" smtClean="0">
                <a:latin typeface="Times New Roman"/>
              </a:rPr>
              <a:t>服务器，多种浏览器可以正常访问</a:t>
            </a:r>
            <a:r>
              <a:rPr lang="en-US" altLang="zh-CN" b="0" i="0" u="none" strike="noStrike" baseline="0" smtClean="0">
                <a:latin typeface="Times New Roman"/>
              </a:rPr>
              <a:t>SHTTPD</a:t>
            </a:r>
            <a:r>
              <a:rPr lang="zh-CN" altLang="en-US" b="0" i="0" u="none" strike="noStrike" baseline="0" smtClean="0">
                <a:latin typeface="Times New Roman"/>
              </a:rPr>
              <a:t>上的网页，。</a:t>
            </a:r>
          </a:p>
        </p:txBody>
      </p:sp>
      <p:pic>
        <p:nvPicPr>
          <p:cNvPr id="1026" name="Picture 2" descr="18-1"/>
          <p:cNvPicPr>
            <a:picLocks noChangeAspect="1" noChangeArrowheads="1"/>
          </p:cNvPicPr>
          <p:nvPr/>
        </p:nvPicPr>
        <p:blipFill>
          <a:blip r:embed="rId2" cstate="print">
            <a:extLst>
              <a:ext uri="{28A0092B-C50C-407E-A947-70E740481C1C}">
                <a14:useLocalDpi xmlns:a14="http://schemas.microsoft.com/office/drawing/2010/main" val="0"/>
              </a:ext>
            </a:extLst>
          </a:blip>
          <a:srcRect t="2312"/>
          <a:stretch>
            <a:fillRect/>
          </a:stretch>
        </p:blipFill>
        <p:spPr bwMode="auto">
          <a:xfrm>
            <a:off x="2123728" y="3230587"/>
            <a:ext cx="4886325"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0425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18.2.2  SHTTPD</a:t>
            </a:r>
            <a:r>
              <a:rPr lang="zh-CN" altLang="en-US" b="0" i="0" u="none" strike="noStrike" kern="1800" baseline="0" smtClean="0">
                <a:latin typeface="Times New Roman"/>
                <a:ea typeface="黑体"/>
              </a:rPr>
              <a:t>命令行解析的分析设计</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服务器</a:t>
            </a:r>
            <a:r>
              <a:rPr lang="en-US" altLang="zh-CN" b="0" i="0" u="none" strike="noStrike" baseline="0" smtClean="0">
                <a:latin typeface="Times New Roman"/>
              </a:rPr>
              <a:t>SHTTPD</a:t>
            </a:r>
            <a:r>
              <a:rPr lang="zh-CN" altLang="en-US" b="0" i="0" u="none" strike="noStrike" baseline="0" smtClean="0">
                <a:latin typeface="Times New Roman"/>
              </a:rPr>
              <a:t>的命令行解析，需要进行大量的命令行字符串解析，程序设计起来比较麻烦</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getopt_long()</a:t>
            </a:r>
            <a:r>
              <a:rPr lang="zh-CN" altLang="en-US">
                <a:latin typeface="Times New Roman"/>
              </a:rPr>
              <a:t>函数</a:t>
            </a:r>
            <a:r>
              <a:rPr lang="zh-CN" altLang="en-US" smtClean="0">
                <a:latin typeface="Times New Roman"/>
              </a:rPr>
              <a:t>介绍</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SHTTPD</a:t>
            </a:r>
            <a:r>
              <a:rPr lang="zh-CN" altLang="en-US">
                <a:latin typeface="Times New Roman"/>
              </a:rPr>
              <a:t>中的命令行</a:t>
            </a:r>
            <a:r>
              <a:rPr lang="zh-CN" altLang="en-US">
                <a:latin typeface="Times New Roman"/>
              </a:rPr>
              <a:t>选项</a:t>
            </a:r>
            <a:r>
              <a:rPr lang="zh-CN" altLang="en-US" smtClean="0">
                <a:latin typeface="Times New Roman"/>
              </a:rPr>
              <a:t>定义</a:t>
            </a:r>
            <a:endParaRPr lang="en-US" altLang="zh-CN" smtClean="0">
              <a:latin typeface="Times New Roman"/>
            </a:endParaRPr>
          </a:p>
          <a:p>
            <a:pPr lvl="0"/>
            <a:endParaRPr lang="zh-CN" altLang="en-US" b="0" i="0" u="none" strike="noStrike" baseline="0" smtClean="0">
              <a:latin typeface="Times New Roman"/>
            </a:endParaRPr>
          </a:p>
        </p:txBody>
      </p:sp>
    </p:spTree>
    <p:extLst>
      <p:ext uri="{BB962C8B-B14F-4D97-AF65-F5344CB8AC3E}">
        <p14:creationId xmlns:p14="http://schemas.microsoft.com/office/powerpoint/2010/main" val="4219302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getopt_long()</a:t>
            </a:r>
            <a:r>
              <a:rPr lang="zh-CN" altLang="en-US" b="0" i="0" u="none" strike="noStrike" kern="1800" baseline="0" smtClean="0">
                <a:latin typeface="Times New Roman"/>
                <a:ea typeface="黑体"/>
              </a:rPr>
              <a:t>函数介绍</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幸好，</a:t>
            </a:r>
            <a:r>
              <a:rPr lang="en-US" altLang="zh-CN" b="0" i="0" u="none" strike="noStrike" baseline="0" smtClean="0">
                <a:latin typeface="Times New Roman"/>
              </a:rPr>
              <a:t>GNU C</a:t>
            </a:r>
            <a:r>
              <a:rPr lang="zh-CN" altLang="en-US" b="0" i="0" u="none" strike="noStrike" baseline="0" smtClean="0">
                <a:latin typeface="Times New Roman"/>
              </a:rPr>
              <a:t>库有一个命令行解析函数。使用此函数可以节省大量的时间，将主要的思想用在业务处理上。使用</a:t>
            </a:r>
            <a:r>
              <a:rPr lang="en-US" altLang="zh-CN" b="0" i="0" u="none" strike="noStrike" baseline="0" smtClean="0">
                <a:latin typeface="Times New Roman"/>
              </a:rPr>
              <a:t>gcc</a:t>
            </a:r>
            <a:r>
              <a:rPr lang="zh-CN" altLang="en-US" b="0" i="0" u="none" strike="noStrike" baseline="0" smtClean="0">
                <a:latin typeface="Times New Roman"/>
              </a:rPr>
              <a:t>的</a:t>
            </a:r>
            <a:r>
              <a:rPr lang="en-US" altLang="zh-CN" b="0" i="0" u="none" strike="noStrike" baseline="0" smtClean="0">
                <a:latin typeface="Times New Roman"/>
              </a:rPr>
              <a:t>getopt_long()</a:t>
            </a:r>
            <a:r>
              <a:rPr lang="zh-CN" altLang="en-US" b="0" i="0" u="none" strike="noStrike" baseline="0" smtClean="0">
                <a:latin typeface="Times New Roman"/>
              </a:rPr>
              <a:t>函数可以自动地进行命令行解析程序设计。使用</a:t>
            </a:r>
            <a:r>
              <a:rPr lang="en-US" altLang="zh-CN" b="0" i="0" u="none" strike="noStrike" baseline="0" smtClean="0">
                <a:latin typeface="Times New Roman"/>
              </a:rPr>
              <a:t>getopt_long()</a:t>
            </a:r>
            <a:r>
              <a:rPr lang="zh-CN" altLang="en-US" b="0" i="0" u="none" strike="noStrike" baseline="0" smtClean="0">
                <a:latin typeface="Times New Roman"/>
              </a:rPr>
              <a:t>需要引入头文件</a:t>
            </a:r>
            <a:r>
              <a:rPr lang="en-US" altLang="zh-CN" b="0" i="0" u="none" strike="noStrike" baseline="0" smtClean="0">
                <a:latin typeface="Times New Roman"/>
              </a:rPr>
              <a:t>getopt.h</a:t>
            </a:r>
            <a:r>
              <a:rPr lang="zh-CN" altLang="en-US" b="0" i="0" u="none" strike="noStrike" baseline="0" smtClean="0">
                <a:latin typeface="Times New Roman"/>
              </a:rPr>
              <a:t>。其函数的声明如下：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a:t>
            </a:r>
            <a:r>
              <a:rPr lang="zh-CN" altLang="en-US" b="0" i="0" u="none" strike="noStrike" baseline="0" smtClean="0">
                <a:latin typeface="Times New Roman"/>
              </a:rPr>
              <a:t> </a:t>
            </a:r>
            <a:r>
              <a:rPr lang="en-US" altLang="zh-CN" b="0" i="0" u="none" strike="noStrike" baseline="0" smtClean="0">
                <a:latin typeface="Times New Roman"/>
              </a:rPr>
              <a:t>&lt;getopt.h&gt;</a:t>
            </a:r>
          </a:p>
          <a:p>
            <a:pPr marR="0" lvl="0" rtl="0"/>
            <a:r>
              <a:rPr lang="en-US" altLang="zh-CN" b="0" i="0" u="none" strike="noStrike" baseline="0" smtClean="0">
                <a:latin typeface="Times New Roman"/>
              </a:rPr>
              <a:t>int</a:t>
            </a:r>
            <a:r>
              <a:rPr lang="zh-CN" altLang="en-US" b="0" i="0" u="none" strike="noStrike" baseline="0" smtClean="0">
                <a:latin typeface="Times New Roman"/>
              </a:rPr>
              <a:t> </a:t>
            </a:r>
            <a:r>
              <a:rPr lang="en-US" altLang="zh-CN" b="0" i="0" u="none" strike="noStrike" baseline="0" smtClean="0">
                <a:latin typeface="Times New Roman"/>
              </a:rPr>
              <a:t>getopt_long(int</a:t>
            </a:r>
            <a:r>
              <a:rPr lang="zh-CN" altLang="en-US" b="0" i="0" u="none" strike="noStrike" baseline="0" smtClean="0">
                <a:latin typeface="Times New Roman"/>
              </a:rPr>
              <a:t> </a:t>
            </a:r>
            <a:r>
              <a:rPr lang="en-US" altLang="zh-CN" b="0" i="0" u="none" strike="noStrike" baseline="0" smtClean="0">
                <a:latin typeface="Times New Roman"/>
              </a:rPr>
              <a:t>argc,</a:t>
            </a:r>
            <a:r>
              <a:rPr lang="zh-CN" altLang="en-US" b="0" i="0" u="none" strike="noStrike" baseline="0" smtClean="0">
                <a:latin typeface="Times New Roman"/>
              </a:rPr>
              <a:t> </a:t>
            </a:r>
            <a:r>
              <a:rPr lang="en-US" altLang="zh-CN" b="0" i="0" u="none" strike="noStrike" baseline="0" smtClean="0">
                <a:latin typeface="Times New Roman"/>
              </a:rPr>
              <a:t>char</a:t>
            </a:r>
            <a:r>
              <a:rPr lang="zh-CN" altLang="en-US"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const</a:t>
            </a:r>
            <a:r>
              <a:rPr lang="zh-CN" altLang="en-US" b="0" i="0" u="none" strike="noStrike" baseline="0" smtClean="0">
                <a:latin typeface="Times New Roman"/>
              </a:rPr>
              <a:t> </a:t>
            </a:r>
            <a:r>
              <a:rPr lang="en-US" altLang="zh-CN" b="0" i="0" u="none" strike="noStrike" baseline="0" smtClean="0">
                <a:latin typeface="Times New Roman"/>
              </a:rPr>
              <a:t>argv[],</a:t>
            </a:r>
            <a:r>
              <a:rPr lang="zh-CN" altLang="en-US" b="0" i="0" u="none" strike="noStrike" baseline="0" smtClean="0">
                <a:latin typeface="Times New Roman"/>
              </a:rPr>
              <a:t> </a:t>
            </a:r>
            <a:r>
              <a:rPr lang="en-US" altLang="zh-CN" b="0" i="0" u="none" strike="noStrike" baseline="0" smtClean="0">
                <a:latin typeface="Times New Roman"/>
              </a:rPr>
              <a:t>const</a:t>
            </a:r>
            <a:r>
              <a:rPr lang="zh-CN" altLang="en-US" b="0" i="0" u="none" strike="noStrike" baseline="0" smtClean="0">
                <a:latin typeface="Times New Roman"/>
              </a:rPr>
              <a:t> </a:t>
            </a:r>
            <a:r>
              <a:rPr lang="en-US" altLang="zh-CN" b="0" i="0" u="none" strike="noStrike" baseline="0" smtClean="0">
                <a:latin typeface="Times New Roman"/>
              </a:rPr>
              <a:t>char</a:t>
            </a:r>
            <a:r>
              <a:rPr lang="zh-CN" altLang="en-US"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optstring,</a:t>
            </a:r>
            <a:r>
              <a:rPr lang="zh-CN" altLang="en-US" b="0" i="0" u="none" strike="noStrike" baseline="0" smtClean="0">
                <a:latin typeface="Times New Roman"/>
              </a:rPr>
              <a:t> </a:t>
            </a:r>
          </a:p>
          <a:p>
            <a:pPr marR="0" lvl="0" rtl="0"/>
            <a:r>
              <a:rPr lang="en-US" altLang="zh-CN" b="0" i="0" u="none" strike="noStrike" baseline="0" smtClean="0">
                <a:latin typeface="Times New Roman"/>
              </a:rPr>
              <a:t>const</a:t>
            </a:r>
            <a:r>
              <a:rPr lang="zh-CN" altLang="en-US" b="0" i="0" u="none" strike="noStrike" baseline="0" smtClean="0">
                <a:latin typeface="Times New Roman"/>
              </a:rPr>
              <a:t> </a:t>
            </a:r>
            <a:r>
              <a:rPr lang="en-US" altLang="zh-CN" b="0" i="0" u="none" strike="noStrike" baseline="0" smtClean="0">
                <a:latin typeface="Times New Roman"/>
              </a:rPr>
              <a:t>struct</a:t>
            </a:r>
            <a:r>
              <a:rPr lang="zh-CN" altLang="en-US" b="0" i="0" u="none" strike="noStrike" baseline="0" smtClean="0">
                <a:latin typeface="Times New Roman"/>
              </a:rPr>
              <a:t> </a:t>
            </a:r>
            <a:r>
              <a:rPr lang="en-US" altLang="zh-CN" b="0" i="0" u="none" strike="noStrike" baseline="0" smtClean="0">
                <a:latin typeface="Times New Roman"/>
              </a:rPr>
              <a:t>option</a:t>
            </a:r>
            <a:r>
              <a:rPr lang="zh-CN" altLang="en-US"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longopts,</a:t>
            </a:r>
            <a:r>
              <a:rPr lang="zh-CN" altLang="en-US" b="0" i="0" u="none" strike="noStrike" baseline="0" smtClean="0">
                <a:latin typeface="Times New Roman"/>
              </a:rPr>
              <a:t> </a:t>
            </a:r>
            <a:r>
              <a:rPr lang="en-US" altLang="zh-CN" b="0" i="0" u="none" strike="noStrike" baseline="0" smtClean="0">
                <a:latin typeface="Times New Roman"/>
              </a:rPr>
              <a:t>int</a:t>
            </a:r>
            <a:r>
              <a:rPr lang="zh-CN" altLang="en-US"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longindex);</a:t>
            </a:r>
            <a:endParaRPr lang="zh-CN" altLang="en-US" b="0" i="0" u="none" strike="noStrike" baseline="0" smtClean="0">
              <a:latin typeface="Times New Roman"/>
            </a:endParaRPr>
          </a:p>
        </p:txBody>
      </p:sp>
    </p:spTree>
    <p:extLst>
      <p:ext uri="{BB962C8B-B14F-4D97-AF65-F5344CB8AC3E}">
        <p14:creationId xmlns:p14="http://schemas.microsoft.com/office/powerpoint/2010/main" val="551884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SHTTPD</a:t>
            </a:r>
            <a:r>
              <a:rPr lang="zh-CN" altLang="en-US" b="0" i="0" u="none" strike="noStrike" kern="1800" baseline="0" smtClean="0">
                <a:latin typeface="Times New Roman"/>
                <a:ea typeface="黑体"/>
              </a:rPr>
              <a:t>中的命令行选项定义</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SHTTPD</a:t>
            </a:r>
            <a:r>
              <a:rPr lang="zh-CN" altLang="en-US" b="0" i="0" u="none" strike="noStrike" baseline="0" smtClean="0">
                <a:latin typeface="Times New Roman"/>
              </a:rPr>
              <a:t>服务器命令行其长参数、短参数匹配字符和含义如表所示。</a:t>
            </a:r>
          </a:p>
        </p:txBody>
      </p:sp>
      <p:graphicFrame>
        <p:nvGraphicFramePr>
          <p:cNvPr id="4" name="表格 3"/>
          <p:cNvGraphicFramePr>
            <a:graphicFrameLocks noGrp="1"/>
          </p:cNvGraphicFramePr>
          <p:nvPr>
            <p:extLst>
              <p:ext uri="{D42A27DB-BD31-4B8C-83A1-F6EECF244321}">
                <p14:modId xmlns:p14="http://schemas.microsoft.com/office/powerpoint/2010/main" val="1162250919"/>
              </p:ext>
            </p:extLst>
          </p:nvPr>
        </p:nvGraphicFramePr>
        <p:xfrm>
          <a:off x="596280" y="3001169"/>
          <a:ext cx="7951440" cy="2156022"/>
        </p:xfrm>
        <a:graphic>
          <a:graphicData uri="http://schemas.openxmlformats.org/drawingml/2006/table">
            <a:tbl>
              <a:tblPr firstRow="1" firstCol="1" bandRow="1">
                <a:tableStyleId>{5C22544A-7EE6-4342-B048-85BDC9FD1C3A}</a:tableStyleId>
              </a:tblPr>
              <a:tblGrid>
                <a:gridCol w="2169153"/>
                <a:gridCol w="2011714"/>
                <a:gridCol w="1704789"/>
                <a:gridCol w="2065784"/>
              </a:tblGrid>
              <a:tr h="239558">
                <a:tc>
                  <a:txBody>
                    <a:bodyPr/>
                    <a:lstStyle/>
                    <a:p>
                      <a:pPr algn="ctr">
                        <a:lnSpc>
                          <a:spcPts val="1250"/>
                        </a:lnSpc>
                        <a:spcAft>
                          <a:spcPts val="100"/>
                        </a:spcAft>
                      </a:pPr>
                      <a:r>
                        <a:rPr lang="zh-CN" sz="1400">
                          <a:effectLst/>
                        </a:rPr>
                        <a:t>长参数字符串</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zh-CN" sz="1400">
                          <a:effectLst/>
                        </a:rPr>
                        <a:t>短参数字符串</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zh-CN" sz="1400">
                          <a:effectLst/>
                        </a:rPr>
                        <a:t>匹 配 字 符</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zh-CN" sz="1400">
                          <a:effectLst/>
                        </a:rPr>
                        <a:t>含</a:t>
                      </a:r>
                      <a:r>
                        <a:rPr lang="en-US" sz="1400">
                          <a:effectLst/>
                        </a:rPr>
                        <a:t>    </a:t>
                      </a:r>
                      <a:r>
                        <a:rPr lang="zh-CN" sz="1400">
                          <a:effectLst/>
                        </a:rPr>
                        <a:t>义</a:t>
                      </a:r>
                      <a:endParaRPr lang="zh-CN" sz="1400">
                        <a:effectLst/>
                        <a:latin typeface="Times New Roman"/>
                        <a:ea typeface="宋体"/>
                      </a:endParaRPr>
                    </a:p>
                  </a:txBody>
                  <a:tcPr marL="68580" marR="68580" marT="0" marB="0"/>
                </a:tc>
              </a:tr>
              <a:tr h="239558">
                <a:tc>
                  <a:txBody>
                    <a:bodyPr/>
                    <a:lstStyle/>
                    <a:p>
                      <a:pPr indent="266700" algn="just">
                        <a:lnSpc>
                          <a:spcPts val="1250"/>
                        </a:lnSpc>
                        <a:spcAft>
                          <a:spcPts val="100"/>
                        </a:spcAft>
                      </a:pPr>
                      <a:r>
                        <a:rPr lang="en-US" sz="1400">
                          <a:effectLst/>
                        </a:rPr>
                        <a:t>--CGIRoot</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-c</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c</a:t>
                      </a:r>
                      <a:endParaRPr lang="zh-CN" sz="1400">
                        <a:effectLst/>
                        <a:latin typeface="Times New Roman"/>
                        <a:ea typeface="宋体"/>
                      </a:endParaRPr>
                    </a:p>
                  </a:txBody>
                  <a:tcPr marL="68580" marR="68580" marT="0" marB="0"/>
                </a:tc>
                <a:tc>
                  <a:txBody>
                    <a:bodyPr/>
                    <a:lstStyle/>
                    <a:p>
                      <a:pPr indent="266700" algn="just">
                        <a:lnSpc>
                          <a:spcPts val="1250"/>
                        </a:lnSpc>
                        <a:spcAft>
                          <a:spcPts val="100"/>
                        </a:spcAft>
                      </a:pPr>
                      <a:r>
                        <a:rPr lang="en-US" sz="1400">
                          <a:effectLst/>
                        </a:rPr>
                        <a:t>CGI</a:t>
                      </a:r>
                      <a:r>
                        <a:rPr lang="zh-CN" sz="1400">
                          <a:effectLst/>
                        </a:rPr>
                        <a:t>根路径</a:t>
                      </a:r>
                      <a:endParaRPr lang="zh-CN" sz="1400">
                        <a:effectLst/>
                        <a:latin typeface="Times New Roman"/>
                        <a:ea typeface="宋体"/>
                      </a:endParaRPr>
                    </a:p>
                  </a:txBody>
                  <a:tcPr marL="68580" marR="68580" marT="0" marB="0"/>
                </a:tc>
              </a:tr>
              <a:tr h="239558">
                <a:tc>
                  <a:txBody>
                    <a:bodyPr/>
                    <a:lstStyle/>
                    <a:p>
                      <a:pPr indent="266700" algn="just">
                        <a:lnSpc>
                          <a:spcPts val="1250"/>
                        </a:lnSpc>
                        <a:spcAft>
                          <a:spcPts val="100"/>
                        </a:spcAft>
                      </a:pPr>
                      <a:r>
                        <a:rPr lang="en-US" sz="1400">
                          <a:effectLst/>
                        </a:rPr>
                        <a:t>--DefaultFile</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-d</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d</a:t>
                      </a:r>
                      <a:endParaRPr lang="zh-CN" sz="1400">
                        <a:effectLst/>
                        <a:latin typeface="Times New Roman"/>
                        <a:ea typeface="宋体"/>
                      </a:endParaRPr>
                    </a:p>
                  </a:txBody>
                  <a:tcPr marL="68580" marR="68580" marT="0" marB="0"/>
                </a:tc>
                <a:tc>
                  <a:txBody>
                    <a:bodyPr/>
                    <a:lstStyle/>
                    <a:p>
                      <a:pPr indent="266700" algn="just">
                        <a:lnSpc>
                          <a:spcPts val="1250"/>
                        </a:lnSpc>
                        <a:spcAft>
                          <a:spcPts val="100"/>
                        </a:spcAft>
                      </a:pPr>
                      <a:r>
                        <a:rPr lang="zh-CN" sz="1400">
                          <a:effectLst/>
                        </a:rPr>
                        <a:t>目录下默认文件</a:t>
                      </a:r>
                      <a:endParaRPr lang="zh-CN" sz="1400">
                        <a:effectLst/>
                        <a:latin typeface="Times New Roman"/>
                        <a:ea typeface="宋体"/>
                      </a:endParaRPr>
                    </a:p>
                  </a:txBody>
                  <a:tcPr marL="68580" marR="68580" marT="0" marB="0"/>
                </a:tc>
              </a:tr>
              <a:tr h="239558">
                <a:tc>
                  <a:txBody>
                    <a:bodyPr/>
                    <a:lstStyle/>
                    <a:p>
                      <a:pPr indent="266700" algn="just">
                        <a:lnSpc>
                          <a:spcPts val="1250"/>
                        </a:lnSpc>
                        <a:spcAft>
                          <a:spcPts val="100"/>
                        </a:spcAft>
                      </a:pPr>
                      <a:r>
                        <a:rPr lang="en-US" sz="1400">
                          <a:effectLst/>
                        </a:rPr>
                        <a:t>--ConfigFile</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-f</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f</a:t>
                      </a:r>
                      <a:endParaRPr lang="zh-CN" sz="1400">
                        <a:effectLst/>
                        <a:latin typeface="Times New Roman"/>
                        <a:ea typeface="宋体"/>
                      </a:endParaRPr>
                    </a:p>
                  </a:txBody>
                  <a:tcPr marL="68580" marR="68580" marT="0" marB="0"/>
                </a:tc>
                <a:tc>
                  <a:txBody>
                    <a:bodyPr/>
                    <a:lstStyle/>
                    <a:p>
                      <a:pPr indent="266700" algn="just">
                        <a:lnSpc>
                          <a:spcPts val="1250"/>
                        </a:lnSpc>
                        <a:spcAft>
                          <a:spcPts val="100"/>
                        </a:spcAft>
                      </a:pPr>
                      <a:r>
                        <a:rPr lang="zh-CN" sz="1400">
                          <a:effectLst/>
                        </a:rPr>
                        <a:t>配置文件名称</a:t>
                      </a:r>
                      <a:endParaRPr lang="zh-CN" sz="1400">
                        <a:effectLst/>
                        <a:latin typeface="Times New Roman"/>
                        <a:ea typeface="宋体"/>
                      </a:endParaRPr>
                    </a:p>
                  </a:txBody>
                  <a:tcPr marL="68580" marR="68580" marT="0" marB="0"/>
                </a:tc>
              </a:tr>
              <a:tr h="239558">
                <a:tc>
                  <a:txBody>
                    <a:bodyPr/>
                    <a:lstStyle/>
                    <a:p>
                      <a:pPr indent="266700" algn="just">
                        <a:lnSpc>
                          <a:spcPts val="1250"/>
                        </a:lnSpc>
                        <a:spcAft>
                          <a:spcPts val="100"/>
                        </a:spcAft>
                      </a:pPr>
                      <a:r>
                        <a:rPr lang="en-US" sz="1400">
                          <a:effectLst/>
                        </a:rPr>
                        <a:t>--DocumentRoot</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-o</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o</a:t>
                      </a:r>
                      <a:endParaRPr lang="zh-CN" sz="1400">
                        <a:effectLst/>
                        <a:latin typeface="Times New Roman"/>
                        <a:ea typeface="宋体"/>
                      </a:endParaRPr>
                    </a:p>
                  </a:txBody>
                  <a:tcPr marL="68580" marR="68580" marT="0" marB="0"/>
                </a:tc>
                <a:tc>
                  <a:txBody>
                    <a:bodyPr/>
                    <a:lstStyle/>
                    <a:p>
                      <a:pPr indent="266700" algn="just">
                        <a:lnSpc>
                          <a:spcPts val="1250"/>
                        </a:lnSpc>
                        <a:spcAft>
                          <a:spcPts val="100"/>
                        </a:spcAft>
                      </a:pPr>
                      <a:r>
                        <a:rPr lang="zh-CN" sz="1400">
                          <a:effectLst/>
                        </a:rPr>
                        <a:t>网站根目录</a:t>
                      </a:r>
                      <a:endParaRPr lang="zh-CN" sz="1400">
                        <a:effectLst/>
                        <a:latin typeface="Times New Roman"/>
                        <a:ea typeface="宋体"/>
                      </a:endParaRPr>
                    </a:p>
                  </a:txBody>
                  <a:tcPr marL="68580" marR="68580" marT="0" marB="0"/>
                </a:tc>
              </a:tr>
              <a:tr h="239558">
                <a:tc>
                  <a:txBody>
                    <a:bodyPr/>
                    <a:lstStyle/>
                    <a:p>
                      <a:pPr indent="266700" algn="just">
                        <a:lnSpc>
                          <a:spcPts val="1250"/>
                        </a:lnSpc>
                        <a:spcAft>
                          <a:spcPts val="100"/>
                        </a:spcAft>
                      </a:pPr>
                      <a:r>
                        <a:rPr lang="en-US" sz="1400">
                          <a:effectLst/>
                        </a:rPr>
                        <a:t>--ListenPort</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-l</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l</a:t>
                      </a:r>
                      <a:endParaRPr lang="zh-CN" sz="1400">
                        <a:effectLst/>
                        <a:latin typeface="Times New Roman"/>
                        <a:ea typeface="宋体"/>
                      </a:endParaRPr>
                    </a:p>
                  </a:txBody>
                  <a:tcPr marL="68580" marR="68580" marT="0" marB="0"/>
                </a:tc>
                <a:tc>
                  <a:txBody>
                    <a:bodyPr/>
                    <a:lstStyle/>
                    <a:p>
                      <a:pPr indent="266700" algn="just">
                        <a:lnSpc>
                          <a:spcPts val="1250"/>
                        </a:lnSpc>
                        <a:spcAft>
                          <a:spcPts val="100"/>
                        </a:spcAft>
                      </a:pPr>
                      <a:r>
                        <a:rPr lang="zh-CN" sz="1400">
                          <a:effectLst/>
                        </a:rPr>
                        <a:t>服务器侦听端口</a:t>
                      </a:r>
                      <a:endParaRPr lang="zh-CN" sz="1400">
                        <a:effectLst/>
                        <a:latin typeface="Times New Roman"/>
                        <a:ea typeface="宋体"/>
                      </a:endParaRPr>
                    </a:p>
                  </a:txBody>
                  <a:tcPr marL="68580" marR="68580" marT="0" marB="0"/>
                </a:tc>
              </a:tr>
              <a:tr h="239558">
                <a:tc>
                  <a:txBody>
                    <a:bodyPr/>
                    <a:lstStyle/>
                    <a:p>
                      <a:pPr indent="266700" algn="just">
                        <a:lnSpc>
                          <a:spcPts val="1250"/>
                        </a:lnSpc>
                        <a:spcAft>
                          <a:spcPts val="100"/>
                        </a:spcAft>
                      </a:pPr>
                      <a:r>
                        <a:rPr lang="en-US" sz="1400">
                          <a:effectLst/>
                        </a:rPr>
                        <a:t>--MaxClient</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-m</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m</a:t>
                      </a:r>
                      <a:endParaRPr lang="zh-CN" sz="1400">
                        <a:effectLst/>
                        <a:latin typeface="Times New Roman"/>
                        <a:ea typeface="宋体"/>
                      </a:endParaRPr>
                    </a:p>
                  </a:txBody>
                  <a:tcPr marL="68580" marR="68580" marT="0" marB="0"/>
                </a:tc>
                <a:tc>
                  <a:txBody>
                    <a:bodyPr/>
                    <a:lstStyle/>
                    <a:p>
                      <a:pPr indent="266700" algn="just">
                        <a:lnSpc>
                          <a:spcPts val="1250"/>
                        </a:lnSpc>
                        <a:spcAft>
                          <a:spcPts val="100"/>
                        </a:spcAft>
                      </a:pPr>
                      <a:r>
                        <a:rPr lang="zh-CN" sz="1400">
                          <a:effectLst/>
                        </a:rPr>
                        <a:t>最大客户端数量</a:t>
                      </a:r>
                      <a:endParaRPr lang="zh-CN" sz="1400">
                        <a:effectLst/>
                        <a:latin typeface="Times New Roman"/>
                        <a:ea typeface="宋体"/>
                      </a:endParaRPr>
                    </a:p>
                  </a:txBody>
                  <a:tcPr marL="68580" marR="68580" marT="0" marB="0"/>
                </a:tc>
              </a:tr>
              <a:tr h="239558">
                <a:tc>
                  <a:txBody>
                    <a:bodyPr/>
                    <a:lstStyle/>
                    <a:p>
                      <a:pPr indent="266700" algn="just">
                        <a:lnSpc>
                          <a:spcPts val="1250"/>
                        </a:lnSpc>
                        <a:spcAft>
                          <a:spcPts val="100"/>
                        </a:spcAft>
                      </a:pPr>
                      <a:r>
                        <a:rPr lang="en-US" sz="1400">
                          <a:effectLst/>
                        </a:rPr>
                        <a:t>--TimeOut</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-t</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t</a:t>
                      </a:r>
                      <a:endParaRPr lang="zh-CN" sz="1400">
                        <a:effectLst/>
                        <a:latin typeface="Times New Roman"/>
                        <a:ea typeface="宋体"/>
                      </a:endParaRPr>
                    </a:p>
                  </a:txBody>
                  <a:tcPr marL="68580" marR="68580" marT="0" marB="0"/>
                </a:tc>
                <a:tc>
                  <a:txBody>
                    <a:bodyPr/>
                    <a:lstStyle/>
                    <a:p>
                      <a:pPr indent="266700" algn="just">
                        <a:lnSpc>
                          <a:spcPts val="1250"/>
                        </a:lnSpc>
                        <a:spcAft>
                          <a:spcPts val="100"/>
                        </a:spcAft>
                      </a:pPr>
                      <a:r>
                        <a:rPr lang="zh-CN" sz="1400">
                          <a:effectLst/>
                        </a:rPr>
                        <a:t>连接超时时间</a:t>
                      </a:r>
                      <a:endParaRPr lang="zh-CN" sz="1400">
                        <a:effectLst/>
                        <a:latin typeface="Times New Roman"/>
                        <a:ea typeface="宋体"/>
                      </a:endParaRPr>
                    </a:p>
                  </a:txBody>
                  <a:tcPr marL="68580" marR="68580" marT="0" marB="0"/>
                </a:tc>
              </a:tr>
              <a:tr h="239558">
                <a:tc>
                  <a:txBody>
                    <a:bodyPr/>
                    <a:lstStyle/>
                    <a:p>
                      <a:pPr indent="266700" algn="just">
                        <a:lnSpc>
                          <a:spcPts val="1250"/>
                        </a:lnSpc>
                        <a:spcAft>
                          <a:spcPts val="100"/>
                        </a:spcAft>
                      </a:pPr>
                      <a:r>
                        <a:rPr lang="en-US" sz="1400">
                          <a:effectLst/>
                        </a:rPr>
                        <a:t>--Help</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-h</a:t>
                      </a:r>
                      <a:endParaRPr lang="zh-CN" sz="1400">
                        <a:effectLst/>
                        <a:latin typeface="Times New Roman"/>
                        <a:ea typeface="宋体"/>
                      </a:endParaRPr>
                    </a:p>
                  </a:txBody>
                  <a:tcPr marL="68580" marR="68580" marT="0" marB="0"/>
                </a:tc>
                <a:tc>
                  <a:txBody>
                    <a:bodyPr/>
                    <a:lstStyle/>
                    <a:p>
                      <a:pPr algn="ctr">
                        <a:lnSpc>
                          <a:spcPts val="1250"/>
                        </a:lnSpc>
                        <a:spcAft>
                          <a:spcPts val="100"/>
                        </a:spcAft>
                      </a:pPr>
                      <a:r>
                        <a:rPr lang="en-US" sz="1400">
                          <a:effectLst/>
                        </a:rPr>
                        <a:t>h</a:t>
                      </a:r>
                      <a:endParaRPr lang="zh-CN" sz="1400">
                        <a:effectLst/>
                        <a:latin typeface="Times New Roman"/>
                        <a:ea typeface="宋体"/>
                      </a:endParaRPr>
                    </a:p>
                  </a:txBody>
                  <a:tcPr marL="68580" marR="68580" marT="0" marB="0"/>
                </a:tc>
                <a:tc>
                  <a:txBody>
                    <a:bodyPr/>
                    <a:lstStyle/>
                    <a:p>
                      <a:pPr indent="266700" algn="just">
                        <a:lnSpc>
                          <a:spcPts val="1250"/>
                        </a:lnSpc>
                        <a:spcAft>
                          <a:spcPts val="100"/>
                        </a:spcAft>
                      </a:pPr>
                      <a:r>
                        <a:rPr lang="zh-CN" sz="1400">
                          <a:effectLst/>
                        </a:rPr>
                        <a:t>帮助</a:t>
                      </a:r>
                      <a:endParaRPr lang="zh-CN" sz="140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56775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18.2.3  SHTTPD</a:t>
            </a:r>
            <a:r>
              <a:rPr lang="zh-CN" altLang="en-US" b="0" i="0" u="none" strike="noStrike" kern="1800" baseline="0" smtClean="0">
                <a:latin typeface="Times New Roman"/>
                <a:ea typeface="黑体"/>
              </a:rPr>
              <a:t>配置文件解析的分析设计</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服务器</a:t>
            </a:r>
            <a:r>
              <a:rPr lang="en-US" altLang="zh-CN" b="0" i="0" u="none" strike="noStrike" baseline="0" smtClean="0">
                <a:latin typeface="Times New Roman"/>
              </a:rPr>
              <a:t>SHTTPD</a:t>
            </a:r>
            <a:r>
              <a:rPr lang="zh-CN" altLang="en-US" b="0" i="0" u="none" strike="noStrike" baseline="0" smtClean="0">
                <a:latin typeface="Times New Roman"/>
              </a:rPr>
              <a:t>的配置文件格式与一般的配置文件格式基本一致，即可以以“</a:t>
            </a:r>
            <a:r>
              <a:rPr lang="en-US" altLang="zh-CN" b="0" i="0" u="none" strike="noStrike" baseline="0" smtClean="0">
                <a:latin typeface="Times New Roman"/>
              </a:rPr>
              <a:t>#</a:t>
            </a:r>
            <a:r>
              <a:rPr lang="zh-CN" altLang="en-US" b="0" i="0" u="none" strike="noStrike" baseline="0" smtClean="0">
                <a:latin typeface="Times New Roman"/>
              </a:rPr>
              <a:t>”开头的注释行，或者按照“关键字</a:t>
            </a:r>
            <a:r>
              <a:rPr lang="en-US" altLang="zh-CN" b="0" i="0" u="none" strike="noStrike" baseline="0" smtClean="0">
                <a:latin typeface="Times New Roman"/>
              </a:rPr>
              <a:t>=</a:t>
            </a:r>
            <a:r>
              <a:rPr lang="zh-CN" altLang="en-US" b="0" i="0" u="none" strike="noStrike" baseline="0" smtClean="0">
                <a:latin typeface="Times New Roman"/>
              </a:rPr>
              <a:t>值”的格式书写。格式如下：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a:t>
            </a:r>
            <a:r>
              <a:rPr lang="zh-CN" altLang="en-US" b="0" i="0" u="none" strike="noStrike" baseline="0" smtClean="0">
                <a:latin typeface="Times New Roman"/>
              </a:rPr>
              <a:t>注释</a:t>
            </a:r>
            <a:r>
              <a:rPr lang="en-US" altLang="zh-CN" b="0" i="0" u="none" strike="noStrike" baseline="0" smtClean="0">
                <a:latin typeface="Times New Roman"/>
              </a:rPr>
              <a:t>|[</a:t>
            </a:r>
            <a:r>
              <a:rPr lang="zh-CN" altLang="en-US" b="0" i="0" u="none" strike="noStrike" baseline="0" smtClean="0">
                <a:latin typeface="Times New Roman"/>
              </a:rPr>
              <a:t>空格</a:t>
            </a:r>
            <a:r>
              <a:rPr lang="en-US" altLang="zh-CN" b="0" i="0" u="none" strike="noStrike" baseline="0" smtClean="0">
                <a:latin typeface="Times New Roman"/>
              </a:rPr>
              <a:t>]</a:t>
            </a:r>
            <a:r>
              <a:rPr lang="zh-CN" altLang="en-US" b="0" i="0" u="none" strike="noStrike" baseline="0" smtClean="0">
                <a:latin typeface="Times New Roman"/>
              </a:rPr>
              <a:t>关键字</a:t>
            </a:r>
            <a:r>
              <a:rPr lang="en-US" altLang="zh-CN" b="0" i="0" u="none" strike="noStrike" baseline="0" smtClean="0">
                <a:latin typeface="Times New Roman"/>
              </a:rPr>
              <a:t>[</a:t>
            </a:r>
            <a:r>
              <a:rPr lang="zh-CN" altLang="en-US" b="0" i="0" u="none" strike="noStrike" baseline="0" smtClean="0">
                <a:latin typeface="Times New Roman"/>
              </a:rPr>
              <a:t>空格</a:t>
            </a:r>
            <a:r>
              <a:rPr lang="en-US" altLang="zh-CN" b="0" i="0" u="none" strike="noStrike" baseline="0" smtClean="0">
                <a:latin typeface="Times New Roman"/>
              </a:rPr>
              <a:t>]=[</a:t>
            </a:r>
            <a:r>
              <a:rPr lang="zh-CN" altLang="en-US" b="0" i="0" u="none" strike="noStrike" baseline="0" smtClean="0">
                <a:latin typeface="Times New Roman"/>
              </a:rPr>
              <a:t>空格</a:t>
            </a:r>
            <a:r>
              <a:rPr lang="en-US" altLang="zh-CN" b="0" i="0" u="none" strike="noStrike" baseline="0" smtClean="0">
                <a:latin typeface="Times New Roman"/>
              </a:rPr>
              <a:t>]value]</a:t>
            </a:r>
            <a:endParaRPr lang="zh-CN" altLang="en-US" b="0" i="0" u="none" strike="noStrike" baseline="0" smtClean="0">
              <a:latin typeface="Times New Roman"/>
            </a:endParaRPr>
          </a:p>
        </p:txBody>
      </p:sp>
    </p:spTree>
    <p:extLst>
      <p:ext uri="{BB962C8B-B14F-4D97-AF65-F5344CB8AC3E}">
        <p14:creationId xmlns:p14="http://schemas.microsoft.com/office/powerpoint/2010/main" val="1695417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18-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585842"/>
            <a:ext cx="5017889" cy="594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9053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18.2.4  SHTTPD</a:t>
            </a:r>
            <a:r>
              <a:rPr lang="zh-CN" altLang="en-US" b="0" i="0" u="none" strike="noStrike" kern="1800" baseline="0" smtClean="0">
                <a:latin typeface="Times New Roman"/>
                <a:ea typeface="黑体"/>
              </a:rPr>
              <a:t>的多客户端支持的分析设计</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服务器</a:t>
            </a:r>
            <a:r>
              <a:rPr lang="en-US" altLang="zh-CN" b="0" i="0" u="none" strike="noStrike" baseline="0" smtClean="0">
                <a:latin typeface="Times New Roman"/>
              </a:rPr>
              <a:t>SHTTPD</a:t>
            </a:r>
            <a:r>
              <a:rPr lang="zh-CN" altLang="en-US" b="0" i="0" u="none" strike="noStrike" baseline="0" smtClean="0">
                <a:latin typeface="Times New Roman"/>
              </a:rPr>
              <a:t>的多客户端支持模块为此程序的主处理模块。在此模块中进行客户端连接的处理、请求数据的接收、响应数据的发送和服务线程的调度。模块的核心部分采用线程池的服务器模型。</a:t>
            </a:r>
          </a:p>
        </p:txBody>
      </p:sp>
    </p:spTree>
    <p:extLst>
      <p:ext uri="{BB962C8B-B14F-4D97-AF65-F5344CB8AC3E}">
        <p14:creationId xmlns:p14="http://schemas.microsoft.com/office/powerpoint/2010/main" val="1280102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18-9"/>
          <p:cNvPicPr>
            <a:picLocks noChangeAspect="1" noChangeArrowheads="1"/>
          </p:cNvPicPr>
          <p:nvPr/>
        </p:nvPicPr>
        <p:blipFill>
          <a:blip r:embed="rId2" cstate="print">
            <a:extLst>
              <a:ext uri="{28A0092B-C50C-407E-A947-70E740481C1C}">
                <a14:useLocalDpi xmlns:a14="http://schemas.microsoft.com/office/drawing/2010/main" val="0"/>
              </a:ext>
            </a:extLst>
          </a:blip>
          <a:srcRect t="-919" b="-478"/>
          <a:stretch>
            <a:fillRect/>
          </a:stretch>
        </p:blipFill>
        <p:spPr bwMode="auto">
          <a:xfrm>
            <a:off x="2267744" y="260648"/>
            <a:ext cx="4320480" cy="605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998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18.2.5  SHTTPD</a:t>
            </a:r>
            <a:r>
              <a:rPr lang="zh-CN" altLang="en-US" b="0" i="0" u="none" strike="noStrike" kern="1800" baseline="0" smtClean="0">
                <a:latin typeface="Times New Roman"/>
                <a:ea typeface="黑体"/>
              </a:rPr>
              <a:t>头部解析的分析设计</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HTTP</a:t>
            </a:r>
            <a:r>
              <a:rPr lang="zh-CN" altLang="en-US" b="0" i="0" u="none" strike="noStrike" baseline="0" smtClean="0">
                <a:latin typeface="Times New Roman"/>
              </a:rPr>
              <a:t>请求的格式如下：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[METHOD</a:t>
            </a:r>
            <a:r>
              <a:rPr lang="zh-CN" altLang="en-US" b="0" i="0" u="none" strike="noStrike" baseline="0" smtClean="0">
                <a:latin typeface="Times New Roman"/>
              </a:rPr>
              <a:t> </a:t>
            </a:r>
            <a:r>
              <a:rPr lang="en-US" altLang="zh-CN" b="0" i="0" u="none" strike="noStrike" baseline="0" smtClean="0">
                <a:latin typeface="Times New Roman"/>
              </a:rPr>
              <a:t>URI</a:t>
            </a:r>
            <a:r>
              <a:rPr lang="zh-CN" altLang="en-US" b="0" i="0" u="none" strike="noStrike" baseline="0" smtClean="0">
                <a:latin typeface="Times New Roman"/>
              </a:rPr>
              <a:t> </a:t>
            </a:r>
            <a:r>
              <a:rPr lang="en-US" altLang="zh-CN" b="0" i="0" u="none" strike="noStrike" baseline="0" smtClean="0">
                <a:latin typeface="Times New Roman"/>
              </a:rPr>
              <a:t>HTTP/[1|0].[9|0|1]\r\n]</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主要包含方法、</a:t>
            </a:r>
            <a:r>
              <a:rPr lang="en-US" altLang="zh-CN" b="0" i="0" u="none" strike="noStrike" baseline="0" smtClean="0">
                <a:latin typeface="Times New Roman"/>
              </a:rPr>
              <a:t>URI</a:t>
            </a:r>
            <a:r>
              <a:rPr lang="zh-CN" altLang="en-US" b="0" i="0" u="none" strike="noStrike" baseline="0" smtClean="0">
                <a:latin typeface="Times New Roman"/>
              </a:rPr>
              <a:t>、</a:t>
            </a:r>
            <a:r>
              <a:rPr lang="en-US" altLang="zh-CN" b="0" i="0" u="none" strike="noStrike" baseline="0" smtClean="0">
                <a:latin typeface="Times New Roman"/>
              </a:rPr>
              <a:t>HTTP</a:t>
            </a:r>
            <a:r>
              <a:rPr lang="zh-CN" altLang="en-US" b="0" i="0" u="none" strike="noStrike" baseline="0" smtClean="0">
                <a:latin typeface="Times New Roman"/>
              </a:rPr>
              <a:t>的版本，目前</a:t>
            </a:r>
            <a:r>
              <a:rPr lang="en-US" altLang="zh-CN" b="0" i="0" u="none" strike="noStrike" baseline="0" smtClean="0">
                <a:latin typeface="Times New Roman"/>
              </a:rPr>
              <a:t>SHTTPD</a:t>
            </a:r>
            <a:r>
              <a:rPr lang="zh-CN" altLang="en-US" b="0" i="0" u="none" strike="noStrike" baseline="0" smtClean="0">
                <a:latin typeface="Times New Roman"/>
              </a:rPr>
              <a:t>服务器所支持的方法仅为</a:t>
            </a:r>
            <a:r>
              <a:rPr lang="en-US" altLang="zh-CN" b="0" i="0" u="none" strike="noStrike" baseline="0" smtClean="0">
                <a:latin typeface="Times New Roman"/>
              </a:rPr>
              <a:t>GET</a:t>
            </a:r>
            <a:r>
              <a:rPr lang="zh-CN" altLang="en-US" b="0" i="0" u="none" strike="noStrike" baseline="0" smtClean="0">
                <a:latin typeface="Times New Roman"/>
              </a:rPr>
              <a:t>，因为</a:t>
            </a:r>
            <a:r>
              <a:rPr lang="en-US" altLang="zh-CN" b="0" i="0" u="none" strike="noStrike" baseline="0" smtClean="0">
                <a:latin typeface="Times New Roman"/>
              </a:rPr>
              <a:t>GET</a:t>
            </a:r>
            <a:r>
              <a:rPr lang="zh-CN" altLang="en-US" b="0" i="0" u="none" strike="noStrike" baseline="0" smtClean="0">
                <a:latin typeface="Times New Roman"/>
              </a:rPr>
              <a:t>方法可以满足大部分的</a:t>
            </a:r>
            <a:r>
              <a:rPr lang="en-US" altLang="zh-CN" b="0" i="0" u="none" strike="noStrike" baseline="0" smtClean="0">
                <a:latin typeface="Times New Roman"/>
              </a:rPr>
              <a:t>Web</a:t>
            </a:r>
            <a:r>
              <a:rPr lang="zh-CN" altLang="en-US" b="0" i="0" u="none" strike="noStrike" baseline="0" smtClean="0">
                <a:latin typeface="Times New Roman"/>
              </a:rPr>
              <a:t>应用。</a:t>
            </a:r>
            <a:r>
              <a:rPr lang="en-US" altLang="zh-CN" b="0" i="0" u="none" strike="noStrike" baseline="0" smtClean="0">
                <a:latin typeface="Times New Roman"/>
              </a:rPr>
              <a:t>HTTP</a:t>
            </a:r>
            <a:r>
              <a:rPr lang="zh-CN" altLang="en-US" b="0" i="0" u="none" strike="noStrike" baseline="0" smtClean="0">
                <a:latin typeface="Times New Roman"/>
              </a:rPr>
              <a:t>的版本，可以取值为</a:t>
            </a:r>
            <a:r>
              <a:rPr lang="en-US" altLang="zh-CN" b="0" i="0" u="none" strike="noStrike" baseline="0" smtClean="0">
                <a:latin typeface="Times New Roman"/>
              </a:rPr>
              <a:t>0.9</a:t>
            </a:r>
            <a:r>
              <a:rPr lang="zh-CN" altLang="en-US" b="0" i="0" u="none" strike="noStrike" baseline="0" smtClean="0">
                <a:latin typeface="Times New Roman"/>
              </a:rPr>
              <a:t>、</a:t>
            </a:r>
            <a:r>
              <a:rPr lang="en-US" altLang="zh-CN" b="0" i="0" u="none" strike="noStrike" baseline="0" smtClean="0">
                <a:latin typeface="Times New Roman"/>
              </a:rPr>
              <a:t>1.0</a:t>
            </a:r>
            <a:r>
              <a:rPr lang="zh-CN" altLang="en-US" b="0" i="0" u="none" strike="noStrike" baseline="0" smtClean="0">
                <a:latin typeface="Times New Roman"/>
              </a:rPr>
              <a:t>或者</a:t>
            </a:r>
            <a:r>
              <a:rPr lang="en-US" altLang="zh-CN" b="0" i="0" u="none" strike="noStrike" baseline="0" smtClean="0">
                <a:latin typeface="Times New Roman"/>
              </a:rPr>
              <a:t>1.1</a:t>
            </a:r>
            <a:r>
              <a:rPr lang="zh-CN" altLang="en-US" b="0" i="0" u="none" strike="noStrike" baseline="0" smtClean="0">
                <a:latin typeface="Times New Roman"/>
              </a:rPr>
              <a:t>。</a:t>
            </a:r>
          </a:p>
        </p:txBody>
      </p:sp>
    </p:spTree>
    <p:extLst>
      <p:ext uri="{BB962C8B-B14F-4D97-AF65-F5344CB8AC3E}">
        <p14:creationId xmlns:p14="http://schemas.microsoft.com/office/powerpoint/2010/main" val="2983635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18.2.6  SHTTPD</a:t>
            </a:r>
            <a:r>
              <a:rPr lang="zh-CN" altLang="en-US" b="0" i="0" u="none" strike="noStrike" kern="1800" baseline="0" smtClean="0">
                <a:latin typeface="Times New Roman"/>
                <a:ea typeface="黑体"/>
              </a:rPr>
              <a:t>对</a:t>
            </a:r>
            <a:r>
              <a:rPr lang="en-US" altLang="zh-CN" b="0" i="0" u="none" strike="noStrike" kern="1800" baseline="0" smtClean="0">
                <a:latin typeface="Times New Roman"/>
                <a:ea typeface="黑体"/>
              </a:rPr>
              <a:t>URI</a:t>
            </a:r>
            <a:r>
              <a:rPr lang="zh-CN" altLang="en-US" b="0" i="0" u="none" strike="noStrike" kern="1800" baseline="0" smtClean="0">
                <a:latin typeface="Times New Roman"/>
                <a:ea typeface="黑体"/>
              </a:rPr>
              <a:t>的分析设计</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URI</a:t>
            </a:r>
            <a:r>
              <a:rPr lang="zh-CN" altLang="en-US" b="0" i="0" u="none" strike="noStrike" baseline="0" smtClean="0">
                <a:latin typeface="Times New Roman"/>
              </a:rPr>
              <a:t>是客户端请求主机网络资源的位置，对于</a:t>
            </a:r>
            <a:r>
              <a:rPr lang="en-US" altLang="zh-CN" b="0" i="0" u="none" strike="noStrike" baseline="0" smtClean="0">
                <a:latin typeface="Times New Roman"/>
              </a:rPr>
              <a:t>URI</a:t>
            </a:r>
            <a:r>
              <a:rPr lang="zh-CN" altLang="en-US" b="0" i="0" u="none" strike="noStrike" baseline="0" smtClean="0">
                <a:latin typeface="Times New Roman"/>
              </a:rPr>
              <a:t>的分析主要包含如下需要特别注意的部分：</a:t>
            </a:r>
          </a:p>
          <a:p>
            <a:pPr marR="0" lvl="0" rtl="0"/>
            <a:r>
              <a:rPr lang="zh-CN" altLang="en-US" b="0" i="0" u="none" strike="noStrike" baseline="0" smtClean="0">
                <a:latin typeface="Times New Roman"/>
              </a:rPr>
              <a:t>资源位置的确定。</a:t>
            </a:r>
          </a:p>
          <a:p>
            <a:pPr marR="0" lvl="0" rtl="0"/>
            <a:r>
              <a:rPr lang="en-US" altLang="zh-CN" b="0" i="0" u="none" strike="noStrike" baseline="0" smtClean="0">
                <a:latin typeface="Times New Roman"/>
              </a:rPr>
              <a:t>URI</a:t>
            </a:r>
            <a:r>
              <a:rPr lang="zh-CN" altLang="en-US" b="0" i="0" u="none" strike="noStrike" baseline="0" smtClean="0">
                <a:latin typeface="Times New Roman"/>
              </a:rPr>
              <a:t>资源中的“保留”和“危险”字符集。</a:t>
            </a:r>
          </a:p>
        </p:txBody>
      </p:sp>
    </p:spTree>
    <p:extLst>
      <p:ext uri="{BB962C8B-B14F-4D97-AF65-F5344CB8AC3E}">
        <p14:creationId xmlns:p14="http://schemas.microsoft.com/office/powerpoint/2010/main" val="189474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18.2.7  SHTTPD</a:t>
            </a:r>
            <a:r>
              <a:rPr lang="zh-CN" altLang="en-US" b="0" i="0" u="none" strike="noStrike" kern="1800" baseline="0" smtClean="0">
                <a:latin typeface="Times New Roman"/>
                <a:ea typeface="黑体"/>
              </a:rPr>
              <a:t>支持方法的分析设计</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服务器</a:t>
            </a:r>
            <a:r>
              <a:rPr lang="en-US" altLang="zh-CN" b="0" i="0" u="none" strike="noStrike" baseline="0" smtClean="0">
                <a:latin typeface="Times New Roman"/>
              </a:rPr>
              <a:t>SHTTPD</a:t>
            </a:r>
            <a:r>
              <a:rPr lang="zh-CN" altLang="en-US" b="0" i="0" u="none" strike="noStrike" baseline="0" smtClean="0">
                <a:latin typeface="Times New Roman"/>
              </a:rPr>
              <a:t>的方法仅支持</a:t>
            </a:r>
            <a:r>
              <a:rPr lang="en-US" altLang="zh-CN" b="0" i="0" u="none" strike="noStrike" baseline="0" smtClean="0">
                <a:latin typeface="Times New Roman"/>
              </a:rPr>
              <a:t>GET</a:t>
            </a:r>
            <a:r>
              <a:rPr lang="zh-CN" altLang="en-US" b="0" i="0" u="none" strike="noStrike" baseline="0" smtClean="0">
                <a:latin typeface="Times New Roman"/>
              </a:rPr>
              <a:t>，使用</a:t>
            </a:r>
            <a:r>
              <a:rPr lang="en-US" altLang="zh-CN" b="0" i="0" u="none" strike="noStrike" baseline="0" smtClean="0">
                <a:latin typeface="Times New Roman"/>
              </a:rPr>
              <a:t>GET</a:t>
            </a:r>
            <a:r>
              <a:rPr lang="zh-CN" altLang="en-US" b="0" i="0" u="none" strike="noStrike" baseline="0" smtClean="0">
                <a:latin typeface="Times New Roman"/>
              </a:rPr>
              <a:t>方法可以满足大多数的静态网页的应用。在对客户端的请求进行解析获得请求的方法为</a:t>
            </a:r>
            <a:r>
              <a:rPr lang="en-US" altLang="zh-CN" b="0" i="0" u="none" strike="noStrike" baseline="0" smtClean="0">
                <a:latin typeface="Times New Roman"/>
              </a:rPr>
              <a:t>GET</a:t>
            </a:r>
            <a:r>
              <a:rPr lang="zh-CN" altLang="en-US" b="0" i="0" u="none" strike="noStrike" baseline="0" smtClean="0">
                <a:latin typeface="Times New Roman"/>
              </a:rPr>
              <a:t>后，服务器端的方法实现主要分为如下几个部分：</a:t>
            </a:r>
          </a:p>
          <a:p>
            <a:pPr marR="0" lvl="0" rtl="0">
              <a:buFont typeface="Wingdings" panose="05000000000000000000" pitchFamily="2" charset="2"/>
              <a:buChar char="ü"/>
            </a:pPr>
            <a:r>
              <a:rPr lang="zh-CN" altLang="en-US" b="0" i="0" u="none" strike="noStrike" baseline="0" smtClean="0">
                <a:latin typeface="Times New Roman"/>
              </a:rPr>
              <a:t>头部信息的组织。</a:t>
            </a:r>
          </a:p>
          <a:p>
            <a:pPr marR="0" lvl="0" rtl="0">
              <a:buFont typeface="Wingdings" panose="05000000000000000000" pitchFamily="2" charset="2"/>
              <a:buChar char="ü"/>
            </a:pPr>
            <a:r>
              <a:rPr lang="zh-CN" altLang="en-US" b="0" i="0" u="none" strike="noStrike" baseline="0" smtClean="0">
                <a:latin typeface="Times New Roman"/>
              </a:rPr>
              <a:t>文件内容的发送。</a:t>
            </a:r>
          </a:p>
        </p:txBody>
      </p:sp>
    </p:spTree>
    <p:extLst>
      <p:ext uri="{BB962C8B-B14F-4D97-AF65-F5344CB8AC3E}">
        <p14:creationId xmlns:p14="http://schemas.microsoft.com/office/powerpoint/2010/main" val="236378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a:latin typeface="Times New Roman"/>
              </a:rPr>
              <a:t>18.1  SHTTPD</a:t>
            </a:r>
            <a:r>
              <a:rPr lang="zh-CN" altLang="en-US" b="0" kern="1800">
                <a:latin typeface="Times New Roman"/>
              </a:rPr>
              <a:t>的需求分析</a:t>
            </a:r>
            <a:endParaRPr lang="zh-CN" altLang="en-US"/>
          </a:p>
        </p:txBody>
      </p:sp>
      <p:sp>
        <p:nvSpPr>
          <p:cNvPr id="3" name="文本占位符 2"/>
          <p:cNvSpPr>
            <a:spLocks noGrp="1"/>
          </p:cNvSpPr>
          <p:nvPr>
            <p:ph type="body" idx="1"/>
          </p:nvPr>
        </p:nvSpPr>
        <p:spPr/>
        <p:txBody>
          <a:bodyPr/>
          <a:lstStyle/>
          <a:p>
            <a:r>
              <a:rPr lang="en-US" altLang="zh-CN"/>
              <a:t>18.1.1  </a:t>
            </a:r>
            <a:r>
              <a:rPr lang="en-US" altLang="zh-CN" smtClean="0"/>
              <a:t>SHTTPD</a:t>
            </a:r>
            <a:r>
              <a:rPr lang="zh-CN" altLang="en-US"/>
              <a:t>启动参数可动态配置</a:t>
            </a:r>
            <a:r>
              <a:rPr lang="zh-CN" altLang="en-US"/>
              <a:t>的</a:t>
            </a:r>
            <a:r>
              <a:rPr lang="zh-CN" altLang="en-US" smtClean="0"/>
              <a:t>需求</a:t>
            </a:r>
            <a:endParaRPr lang="en-US" altLang="zh-CN" smtClean="0"/>
          </a:p>
          <a:p>
            <a:r>
              <a:rPr lang="en-US" altLang="zh-CN"/>
              <a:t>18.1.2  SHTTPD</a:t>
            </a:r>
            <a:r>
              <a:rPr lang="zh-CN" altLang="en-US"/>
              <a:t>的多客户端支持</a:t>
            </a:r>
            <a:r>
              <a:rPr lang="zh-CN" altLang="en-US"/>
              <a:t>的</a:t>
            </a:r>
            <a:r>
              <a:rPr lang="zh-CN" altLang="en-US" smtClean="0"/>
              <a:t>需求</a:t>
            </a:r>
            <a:endParaRPr lang="en-US" altLang="zh-CN" smtClean="0"/>
          </a:p>
          <a:p>
            <a:r>
              <a:rPr lang="en-US" altLang="zh-CN"/>
              <a:t>18.1.3  SHTTPD</a:t>
            </a:r>
            <a:r>
              <a:rPr lang="zh-CN" altLang="en-US"/>
              <a:t>支持方法</a:t>
            </a:r>
            <a:r>
              <a:rPr lang="zh-CN" altLang="en-US"/>
              <a:t>的</a:t>
            </a:r>
            <a:r>
              <a:rPr lang="zh-CN" altLang="en-US" smtClean="0"/>
              <a:t>需求</a:t>
            </a:r>
            <a:endParaRPr lang="en-US" altLang="zh-CN" smtClean="0"/>
          </a:p>
          <a:p>
            <a:r>
              <a:rPr lang="en-US" altLang="zh-CN"/>
              <a:t>18.1.4  SHTTPD</a:t>
            </a:r>
            <a:r>
              <a:rPr lang="zh-CN" altLang="en-US"/>
              <a:t>支持的</a:t>
            </a:r>
            <a:r>
              <a:rPr lang="en-US" altLang="zh-CN"/>
              <a:t>HTTP</a:t>
            </a:r>
            <a:r>
              <a:rPr lang="zh-CN" altLang="en-US"/>
              <a:t>协议版本</a:t>
            </a:r>
            <a:r>
              <a:rPr lang="zh-CN" altLang="en-US"/>
              <a:t>的</a:t>
            </a:r>
            <a:r>
              <a:rPr lang="zh-CN" altLang="en-US" smtClean="0"/>
              <a:t>需求</a:t>
            </a:r>
            <a:endParaRPr lang="en-US" altLang="zh-CN" smtClean="0"/>
          </a:p>
          <a:p>
            <a:r>
              <a:rPr lang="en-US" altLang="zh-CN"/>
              <a:t>18.1.5  SHTTPD</a:t>
            </a:r>
            <a:r>
              <a:rPr lang="zh-CN" altLang="en-US"/>
              <a:t>支持头部</a:t>
            </a:r>
            <a:r>
              <a:rPr lang="zh-CN" altLang="en-US"/>
              <a:t>的</a:t>
            </a:r>
            <a:r>
              <a:rPr lang="zh-CN" altLang="en-US" smtClean="0"/>
              <a:t>需求</a:t>
            </a:r>
            <a:endParaRPr lang="en-US" altLang="zh-CN" smtClean="0"/>
          </a:p>
          <a:p>
            <a:r>
              <a:rPr lang="en-US" altLang="zh-CN"/>
              <a:t>18.1.6  SHTTPD</a:t>
            </a:r>
            <a:r>
              <a:rPr lang="zh-CN" altLang="en-US"/>
              <a:t>定位</a:t>
            </a:r>
            <a:r>
              <a:rPr lang="en-US" altLang="zh-CN"/>
              <a:t>URI</a:t>
            </a:r>
            <a:r>
              <a:rPr lang="zh-CN" altLang="en-US"/>
              <a:t>的</a:t>
            </a:r>
            <a:r>
              <a:rPr lang="zh-CN" altLang="en-US" smtClean="0"/>
              <a:t>需求</a:t>
            </a:r>
            <a:endParaRPr lang="en-US" altLang="zh-CN" smtClean="0"/>
          </a:p>
          <a:p>
            <a:r>
              <a:rPr lang="en-US" altLang="zh-CN"/>
              <a:t>18.1.7  SHTTPD</a:t>
            </a:r>
            <a:r>
              <a:rPr lang="zh-CN" altLang="en-US"/>
              <a:t>支持</a:t>
            </a:r>
            <a:r>
              <a:rPr lang="en-US" altLang="zh-CN"/>
              <a:t>CGI</a:t>
            </a:r>
            <a:r>
              <a:rPr lang="zh-CN" altLang="en-US"/>
              <a:t>的</a:t>
            </a:r>
            <a:r>
              <a:rPr lang="zh-CN" altLang="en-US" smtClean="0"/>
              <a:t>需求</a:t>
            </a:r>
            <a:endParaRPr lang="en-US" altLang="zh-CN" smtClean="0"/>
          </a:p>
          <a:p>
            <a:r>
              <a:rPr lang="en-US" altLang="zh-CN"/>
              <a:t>18.1.8  SHTTPD</a:t>
            </a:r>
            <a:r>
              <a:rPr lang="zh-CN" altLang="en-US"/>
              <a:t>错误代码的需求</a:t>
            </a:r>
          </a:p>
        </p:txBody>
      </p:sp>
    </p:spTree>
    <p:extLst>
      <p:ext uri="{BB962C8B-B14F-4D97-AF65-F5344CB8AC3E}">
        <p14:creationId xmlns:p14="http://schemas.microsoft.com/office/powerpoint/2010/main" val="232021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18.2.8  SHTTPD</a:t>
            </a:r>
            <a:r>
              <a:rPr lang="zh-CN" altLang="en-US" b="0" i="0" u="none" strike="noStrike" kern="1800" baseline="0" smtClean="0">
                <a:latin typeface="Times New Roman"/>
                <a:ea typeface="黑体"/>
              </a:rPr>
              <a:t>支持</a:t>
            </a:r>
            <a:r>
              <a:rPr lang="en-US" altLang="zh-CN" b="0" i="0" u="none" strike="noStrike" kern="1800" baseline="0" smtClean="0">
                <a:latin typeface="Times New Roman"/>
                <a:ea typeface="黑体"/>
              </a:rPr>
              <a:t>CGI</a:t>
            </a:r>
            <a:r>
              <a:rPr lang="zh-CN" altLang="en-US" b="0" i="0" u="none" strike="noStrike" kern="1800" baseline="0" smtClean="0">
                <a:latin typeface="Times New Roman"/>
                <a:ea typeface="黑体"/>
              </a:rPr>
              <a:t>的分析设计</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Web</a:t>
            </a:r>
            <a:r>
              <a:rPr lang="zh-CN" altLang="en-US" b="0" i="0" u="none" strike="noStrike" baseline="0" smtClean="0">
                <a:latin typeface="Times New Roman"/>
              </a:rPr>
              <a:t>服务器中的</a:t>
            </a:r>
            <a:r>
              <a:rPr lang="en-US" altLang="zh-CN" b="0" i="0" u="none" strike="noStrike" baseline="0" smtClean="0">
                <a:latin typeface="Times New Roman"/>
              </a:rPr>
              <a:t>CGI</a:t>
            </a:r>
            <a:r>
              <a:rPr lang="zh-CN" altLang="en-US" b="0" i="0" u="none" strike="noStrike" baseline="0" smtClean="0">
                <a:latin typeface="Times New Roman"/>
              </a:rPr>
              <a:t>是一段外部程序，它可以动态地生成代码，并可以接收输入的参数。支持</a:t>
            </a:r>
            <a:r>
              <a:rPr lang="en-US" altLang="zh-CN" b="0" i="0" u="none" strike="noStrike" baseline="0" smtClean="0">
                <a:latin typeface="Times New Roman"/>
              </a:rPr>
              <a:t>CGI</a:t>
            </a:r>
            <a:r>
              <a:rPr lang="zh-CN" altLang="en-US" b="0" i="0" u="none" strike="noStrike" baseline="0" smtClean="0">
                <a:latin typeface="Times New Roman"/>
              </a:rPr>
              <a:t>主要分为如下几个部分：</a:t>
            </a:r>
          </a:p>
          <a:p>
            <a:pPr marR="0" lvl="0" rtl="0">
              <a:buFont typeface="Wingdings" panose="05000000000000000000" pitchFamily="2" charset="2"/>
              <a:buChar char="ü"/>
            </a:pPr>
            <a:r>
              <a:rPr lang="en-US" altLang="zh-CN" b="0" i="0" u="none" strike="noStrike" baseline="0" smtClean="0">
                <a:latin typeface="Times New Roman"/>
              </a:rPr>
              <a:t>CGI</a:t>
            </a:r>
            <a:r>
              <a:rPr lang="zh-CN" altLang="en-US" b="0" i="0" u="none" strike="noStrike" baseline="0" smtClean="0">
                <a:latin typeface="Times New Roman"/>
              </a:rPr>
              <a:t>运行程序和输入参数的分析；</a:t>
            </a:r>
          </a:p>
          <a:p>
            <a:pPr marR="0" lvl="0" rtl="0">
              <a:buFont typeface="Wingdings" panose="05000000000000000000" pitchFamily="2" charset="2"/>
              <a:buChar char="ü"/>
            </a:pPr>
            <a:r>
              <a:rPr lang="zh-CN" altLang="en-US" b="0" i="0" u="none" strike="noStrike" baseline="0" smtClean="0">
                <a:latin typeface="Times New Roman"/>
              </a:rPr>
              <a:t>一个进程运行</a:t>
            </a:r>
            <a:r>
              <a:rPr lang="en-US" altLang="zh-CN" b="0" i="0" u="none" strike="noStrike" baseline="0" smtClean="0">
                <a:latin typeface="Times New Roman"/>
              </a:rPr>
              <a:t>CGI</a:t>
            </a:r>
            <a:r>
              <a:rPr lang="zh-CN" altLang="en-US" b="0" i="0" u="none" strike="noStrike" baseline="0" smtClean="0">
                <a:latin typeface="Times New Roman"/>
              </a:rPr>
              <a:t>程序，将</a:t>
            </a:r>
            <a:r>
              <a:rPr lang="en-US" altLang="zh-CN" b="0" i="0" u="none" strike="noStrike" baseline="0" smtClean="0">
                <a:latin typeface="Times New Roman"/>
              </a:rPr>
              <a:t>CGI</a:t>
            </a:r>
            <a:r>
              <a:rPr lang="zh-CN" altLang="en-US" b="0" i="0" u="none" strike="noStrike" baseline="0" smtClean="0">
                <a:latin typeface="Times New Roman"/>
              </a:rPr>
              <a:t>程序的输出发给与客户端通信的进程；</a:t>
            </a:r>
          </a:p>
          <a:p>
            <a:pPr marR="0" lvl="0" rtl="0">
              <a:buFont typeface="Wingdings" panose="05000000000000000000" pitchFamily="2" charset="2"/>
              <a:buChar char="ü"/>
            </a:pPr>
            <a:r>
              <a:rPr lang="zh-CN" altLang="en-US" b="0" i="0" u="none" strike="noStrike" baseline="0" smtClean="0">
                <a:latin typeface="Times New Roman"/>
              </a:rPr>
              <a:t>与客户端通信的进程生成头部信息，并将</a:t>
            </a:r>
            <a:r>
              <a:rPr lang="en-US" altLang="zh-CN" b="0" i="0" u="none" strike="noStrike" baseline="0" smtClean="0">
                <a:latin typeface="Times New Roman"/>
              </a:rPr>
              <a:t>CGI</a:t>
            </a:r>
            <a:r>
              <a:rPr lang="zh-CN" altLang="en-US" b="0" i="0" u="none" strike="noStrike" baseline="0" smtClean="0">
                <a:latin typeface="Times New Roman"/>
              </a:rPr>
              <a:t>运行进程的输出发给客户端。</a:t>
            </a:r>
          </a:p>
        </p:txBody>
      </p:sp>
    </p:spTree>
    <p:extLst>
      <p:ext uri="{BB962C8B-B14F-4D97-AF65-F5344CB8AC3E}">
        <p14:creationId xmlns:p14="http://schemas.microsoft.com/office/powerpoint/2010/main" val="719481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18.2.9  SHTTPD</a:t>
            </a:r>
            <a:r>
              <a:rPr lang="zh-CN" altLang="en-US" b="0" i="0" u="none" strike="noStrike" kern="1800" baseline="0" smtClean="0">
                <a:latin typeface="Times New Roman"/>
                <a:ea typeface="黑体"/>
              </a:rPr>
              <a:t>错误处理的分析设计</a:t>
            </a:r>
          </a:p>
        </p:txBody>
      </p:sp>
      <p:sp>
        <p:nvSpPr>
          <p:cNvPr id="3" name="文本占位符 2"/>
          <p:cNvSpPr>
            <a:spLocks noGrp="1"/>
          </p:cNvSpPr>
          <p:nvPr>
            <p:ph type="body" idx="1"/>
          </p:nvPr>
        </p:nvSpPr>
        <p:spPr>
          <a:xfrm>
            <a:off x="457200" y="1481328"/>
            <a:ext cx="4906888" cy="4525963"/>
          </a:xfrm>
        </p:spPr>
        <p:txBody>
          <a:bodyPr/>
          <a:lstStyle/>
          <a:p>
            <a:pPr marR="0" lvl="0" rtl="0"/>
            <a:r>
              <a:rPr lang="zh-CN" altLang="en-US" b="0" i="0" u="none" strike="noStrike" baseline="0" smtClean="0">
                <a:latin typeface="Times New Roman"/>
              </a:rPr>
              <a:t>当用户的请求发生错误，或者服务器端发生错误以及网络传输过程中发生错误时，需要给客户端发送合适的错误信息，应该包含错误代码和错误含义。</a:t>
            </a:r>
          </a:p>
        </p:txBody>
      </p:sp>
      <p:pic>
        <p:nvPicPr>
          <p:cNvPr id="9218" name="Picture 2" descr="18-14"/>
          <p:cNvPicPr>
            <a:picLocks noChangeAspect="1" noChangeArrowheads="1"/>
          </p:cNvPicPr>
          <p:nvPr/>
        </p:nvPicPr>
        <p:blipFill>
          <a:blip r:embed="rId2" cstate="print">
            <a:extLst>
              <a:ext uri="{28A0092B-C50C-407E-A947-70E740481C1C}">
                <a14:useLocalDpi xmlns:a14="http://schemas.microsoft.com/office/drawing/2010/main" val="0"/>
              </a:ext>
            </a:extLst>
          </a:blip>
          <a:srcRect t="-1070" b="-2264"/>
          <a:stretch>
            <a:fillRect/>
          </a:stretch>
        </p:blipFill>
        <p:spPr bwMode="auto">
          <a:xfrm>
            <a:off x="5652120" y="1249286"/>
            <a:ext cx="3096344" cy="534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7991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18.3  SHTTPD</a:t>
            </a:r>
            <a:r>
              <a:rPr lang="zh-CN" altLang="en-US" b="0" i="0" u="none" strike="noStrike" kern="1800" baseline="0" smtClean="0">
                <a:latin typeface="Times New Roman"/>
                <a:ea typeface="黑体"/>
              </a:rPr>
              <a:t>各模块的实现</a:t>
            </a:r>
          </a:p>
        </p:txBody>
      </p:sp>
      <p:sp>
        <p:nvSpPr>
          <p:cNvPr id="3" name="文本占位符 2"/>
          <p:cNvSpPr>
            <a:spLocks noGrp="1"/>
          </p:cNvSpPr>
          <p:nvPr>
            <p:ph type="body" idx="1"/>
          </p:nvPr>
        </p:nvSpPr>
        <p:spPr/>
        <p:txBody>
          <a:bodyPr/>
          <a:lstStyle/>
          <a:p>
            <a:pPr lvl="0"/>
            <a:r>
              <a:rPr lang="en-US" altLang="zh-CN">
                <a:latin typeface="Times New Roman"/>
              </a:rPr>
              <a:t>18.3.1  SHTTPD</a:t>
            </a:r>
            <a:r>
              <a:rPr lang="zh-CN" altLang="en-US">
                <a:latin typeface="Times New Roman"/>
              </a:rPr>
              <a:t>命令行解析</a:t>
            </a:r>
            <a:r>
              <a:rPr lang="zh-CN" altLang="en-US">
                <a:latin typeface="Times New Roman"/>
              </a:rPr>
              <a:t>的</a:t>
            </a:r>
            <a:r>
              <a:rPr lang="zh-CN" altLang="en-US" smtClean="0">
                <a:latin typeface="Times New Roman"/>
              </a:rPr>
              <a:t>实现</a:t>
            </a:r>
            <a:endParaRPr lang="en-US" altLang="zh-CN" smtClean="0">
              <a:latin typeface="Times New Roman"/>
            </a:endParaRPr>
          </a:p>
          <a:p>
            <a:pPr lvl="0"/>
            <a:r>
              <a:rPr lang="en-US" altLang="zh-CN">
                <a:latin typeface="Times New Roman"/>
              </a:rPr>
              <a:t>18.3.2  SHTTPD</a:t>
            </a:r>
            <a:r>
              <a:rPr lang="zh-CN" altLang="en-US">
                <a:latin typeface="Times New Roman"/>
              </a:rPr>
              <a:t>文件配置解析</a:t>
            </a:r>
            <a:r>
              <a:rPr lang="zh-CN" altLang="en-US">
                <a:latin typeface="Times New Roman"/>
              </a:rPr>
              <a:t>的</a:t>
            </a:r>
            <a:r>
              <a:rPr lang="zh-CN" altLang="en-US" smtClean="0">
                <a:latin typeface="Times New Roman"/>
              </a:rPr>
              <a:t>实现</a:t>
            </a:r>
            <a:endParaRPr lang="en-US" altLang="zh-CN" smtClean="0">
              <a:latin typeface="Times New Roman"/>
            </a:endParaRPr>
          </a:p>
          <a:p>
            <a:pPr lvl="0"/>
            <a:r>
              <a:rPr lang="en-US" altLang="zh-CN">
                <a:latin typeface="Times New Roman"/>
              </a:rPr>
              <a:t>18.3.3  SHTTPD</a:t>
            </a:r>
            <a:r>
              <a:rPr lang="zh-CN" altLang="en-US">
                <a:latin typeface="Times New Roman"/>
              </a:rPr>
              <a:t>的多客户端支持</a:t>
            </a:r>
            <a:r>
              <a:rPr lang="zh-CN" altLang="en-US">
                <a:latin typeface="Times New Roman"/>
              </a:rPr>
              <a:t>的</a:t>
            </a:r>
            <a:r>
              <a:rPr lang="zh-CN" altLang="en-US" smtClean="0">
                <a:latin typeface="Times New Roman"/>
              </a:rPr>
              <a:t>实现</a:t>
            </a:r>
            <a:endParaRPr lang="en-US" altLang="zh-CN" smtClean="0">
              <a:latin typeface="Times New Roman"/>
            </a:endParaRPr>
          </a:p>
          <a:p>
            <a:pPr lvl="0"/>
            <a:r>
              <a:rPr lang="en-US" altLang="zh-CN">
                <a:latin typeface="Times New Roman"/>
              </a:rPr>
              <a:t>18.3.4  SHTTPD</a:t>
            </a:r>
            <a:r>
              <a:rPr lang="zh-CN" altLang="en-US">
                <a:latin typeface="Times New Roman"/>
              </a:rPr>
              <a:t>所请求</a:t>
            </a:r>
            <a:r>
              <a:rPr lang="en-US" altLang="zh-CN">
                <a:latin typeface="Times New Roman"/>
              </a:rPr>
              <a:t>URI</a:t>
            </a:r>
            <a:r>
              <a:rPr lang="zh-CN" altLang="en-US">
                <a:latin typeface="Times New Roman"/>
              </a:rPr>
              <a:t>解析</a:t>
            </a:r>
            <a:r>
              <a:rPr lang="zh-CN" altLang="en-US">
                <a:latin typeface="Times New Roman"/>
              </a:rPr>
              <a:t>的</a:t>
            </a:r>
            <a:r>
              <a:rPr lang="zh-CN" altLang="en-US" smtClean="0">
                <a:latin typeface="Times New Roman"/>
              </a:rPr>
              <a:t>实现</a:t>
            </a:r>
            <a:endParaRPr lang="en-US" altLang="zh-CN" smtClean="0">
              <a:latin typeface="Times New Roman"/>
            </a:endParaRPr>
          </a:p>
          <a:p>
            <a:pPr lvl="0"/>
            <a:r>
              <a:rPr lang="en-US" altLang="zh-CN">
                <a:latin typeface="Times New Roman"/>
              </a:rPr>
              <a:t>18.3.5  SHTTPD</a:t>
            </a:r>
            <a:r>
              <a:rPr lang="zh-CN" altLang="en-US">
                <a:latin typeface="Times New Roman"/>
              </a:rPr>
              <a:t>方法解析</a:t>
            </a:r>
            <a:r>
              <a:rPr lang="zh-CN" altLang="en-US">
                <a:latin typeface="Times New Roman"/>
              </a:rPr>
              <a:t>的</a:t>
            </a:r>
            <a:r>
              <a:rPr lang="zh-CN" altLang="en-US" smtClean="0">
                <a:latin typeface="Times New Roman"/>
              </a:rPr>
              <a:t>实现</a:t>
            </a:r>
            <a:endParaRPr lang="en-US" altLang="zh-CN" smtClean="0">
              <a:latin typeface="Times New Roman"/>
            </a:endParaRPr>
          </a:p>
          <a:p>
            <a:pPr lvl="0"/>
            <a:r>
              <a:rPr lang="en-US" altLang="zh-CN">
                <a:latin typeface="Times New Roman"/>
              </a:rPr>
              <a:t>18.3.6  SHTTPD</a:t>
            </a:r>
            <a:r>
              <a:rPr lang="zh-CN" altLang="en-US">
                <a:latin typeface="Times New Roman"/>
              </a:rPr>
              <a:t>响应方法</a:t>
            </a:r>
            <a:r>
              <a:rPr lang="zh-CN" altLang="en-US">
                <a:latin typeface="Times New Roman"/>
              </a:rPr>
              <a:t>的</a:t>
            </a:r>
            <a:r>
              <a:rPr lang="zh-CN" altLang="en-US" smtClean="0">
                <a:latin typeface="Times New Roman"/>
              </a:rPr>
              <a:t>实现</a:t>
            </a:r>
            <a:endParaRPr lang="en-US" altLang="zh-CN" smtClean="0">
              <a:latin typeface="Times New Roman"/>
            </a:endParaRPr>
          </a:p>
          <a:p>
            <a:pPr lvl="0"/>
            <a:r>
              <a:rPr lang="en-US" altLang="zh-CN">
                <a:latin typeface="Times New Roman"/>
              </a:rPr>
              <a:t>18.3.7  SHTTPD</a:t>
            </a:r>
            <a:r>
              <a:rPr lang="zh-CN" altLang="en-US">
                <a:latin typeface="Times New Roman"/>
              </a:rPr>
              <a:t>支持</a:t>
            </a:r>
            <a:r>
              <a:rPr lang="en-US" altLang="zh-CN">
                <a:latin typeface="Times New Roman"/>
              </a:rPr>
              <a:t>CGI</a:t>
            </a:r>
            <a:r>
              <a:rPr lang="zh-CN" altLang="en-US">
                <a:latin typeface="Times New Roman"/>
              </a:rPr>
              <a:t>的</a:t>
            </a:r>
            <a:r>
              <a:rPr lang="zh-CN" altLang="en-US" smtClean="0">
                <a:latin typeface="Times New Roman"/>
              </a:rPr>
              <a:t>实现</a:t>
            </a:r>
            <a:endParaRPr lang="en-US" altLang="zh-CN" smtClean="0">
              <a:latin typeface="Times New Roman"/>
            </a:endParaRPr>
          </a:p>
          <a:p>
            <a:pPr lvl="0"/>
            <a:r>
              <a:rPr lang="en-US" altLang="zh-CN">
                <a:latin typeface="Times New Roman"/>
              </a:rPr>
              <a:t>18.3.8  SHTTPD</a:t>
            </a:r>
            <a:r>
              <a:rPr lang="zh-CN" altLang="en-US">
                <a:latin typeface="Times New Roman"/>
              </a:rPr>
              <a:t>支持</a:t>
            </a:r>
            <a:r>
              <a:rPr lang="en-US" altLang="zh-CN">
                <a:latin typeface="Times New Roman"/>
              </a:rPr>
              <a:t>HTTP</a:t>
            </a:r>
            <a:r>
              <a:rPr lang="zh-CN" altLang="en-US">
                <a:latin typeface="Times New Roman"/>
              </a:rPr>
              <a:t>协议版本</a:t>
            </a:r>
            <a:r>
              <a:rPr lang="zh-CN" altLang="en-US">
                <a:latin typeface="Times New Roman"/>
              </a:rPr>
              <a:t>的</a:t>
            </a:r>
            <a:r>
              <a:rPr lang="zh-CN" altLang="en-US" smtClean="0">
                <a:latin typeface="Times New Roman"/>
              </a:rPr>
              <a:t>实现</a:t>
            </a:r>
            <a:endParaRPr lang="en-US" altLang="zh-CN" smtClean="0">
              <a:latin typeface="Times New Roman"/>
            </a:endParaRPr>
          </a:p>
          <a:p>
            <a:pPr lvl="0"/>
            <a:r>
              <a:rPr lang="en-US" altLang="zh-CN">
                <a:latin typeface="Times New Roman"/>
              </a:rPr>
              <a:t>18.3.9  SHTTPD</a:t>
            </a:r>
            <a:r>
              <a:rPr lang="zh-CN" altLang="en-US">
                <a:latin typeface="Times New Roman"/>
              </a:rPr>
              <a:t>内容类型的实现</a:t>
            </a:r>
            <a:endParaRPr lang="zh-CN" altLang="en-US" b="0" i="0" u="none" strike="noStrike" baseline="0" smtClean="0">
              <a:latin typeface="Times New Roman"/>
            </a:endParaRPr>
          </a:p>
        </p:txBody>
      </p:sp>
    </p:spTree>
    <p:extLst>
      <p:ext uri="{BB962C8B-B14F-4D97-AF65-F5344CB8AC3E}">
        <p14:creationId xmlns:p14="http://schemas.microsoft.com/office/powerpoint/2010/main" val="4142447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18.3  SHTTPD</a:t>
            </a:r>
            <a:r>
              <a:rPr lang="zh-CN" altLang="en-US" b="0" i="0" u="none" strike="noStrike" kern="1800" baseline="0" smtClean="0">
                <a:latin typeface="Times New Roman"/>
                <a:ea typeface="黑体"/>
              </a:rPr>
              <a:t>各模块的实现</a:t>
            </a:r>
          </a:p>
        </p:txBody>
      </p:sp>
      <p:sp>
        <p:nvSpPr>
          <p:cNvPr id="3" name="文本占位符 2"/>
          <p:cNvSpPr>
            <a:spLocks noGrp="1"/>
          </p:cNvSpPr>
          <p:nvPr>
            <p:ph type="body" idx="1"/>
          </p:nvPr>
        </p:nvSpPr>
        <p:spPr/>
        <p:txBody>
          <a:bodyPr/>
          <a:lstStyle/>
          <a:p>
            <a:pPr lvl="0"/>
            <a:r>
              <a:rPr lang="en-US" altLang="zh-CN">
                <a:latin typeface="Times New Roman"/>
              </a:rPr>
              <a:t>18.3.10  SHTTPD</a:t>
            </a:r>
            <a:r>
              <a:rPr lang="zh-CN" altLang="en-US">
                <a:latin typeface="Times New Roman"/>
              </a:rPr>
              <a:t>错误处理</a:t>
            </a:r>
            <a:r>
              <a:rPr lang="zh-CN" altLang="en-US">
                <a:latin typeface="Times New Roman"/>
              </a:rPr>
              <a:t>的</a:t>
            </a:r>
            <a:r>
              <a:rPr lang="zh-CN" altLang="en-US" smtClean="0">
                <a:latin typeface="Times New Roman"/>
              </a:rPr>
              <a:t>实现</a:t>
            </a:r>
            <a:endParaRPr lang="en-US" altLang="zh-CN" smtClean="0">
              <a:latin typeface="Times New Roman"/>
            </a:endParaRPr>
          </a:p>
          <a:p>
            <a:pPr lvl="0"/>
            <a:r>
              <a:rPr lang="en-US" altLang="zh-CN">
                <a:latin typeface="Times New Roman"/>
              </a:rPr>
              <a:t>18.3.11  SHTTPD</a:t>
            </a:r>
            <a:r>
              <a:rPr lang="zh-CN" altLang="en-US">
                <a:latin typeface="Times New Roman"/>
              </a:rPr>
              <a:t>生成目录下文件列表文件</a:t>
            </a:r>
            <a:r>
              <a:rPr lang="zh-CN" altLang="en-US">
                <a:latin typeface="Times New Roman"/>
              </a:rPr>
              <a:t>的</a:t>
            </a:r>
            <a:r>
              <a:rPr lang="zh-CN" altLang="en-US" smtClean="0">
                <a:latin typeface="Times New Roman"/>
              </a:rPr>
              <a:t>实现</a:t>
            </a:r>
            <a:endParaRPr lang="en-US" altLang="zh-CN" smtClean="0">
              <a:latin typeface="Times New Roman"/>
            </a:endParaRPr>
          </a:p>
          <a:p>
            <a:pPr lvl="0"/>
            <a:r>
              <a:rPr lang="en-US" altLang="zh-CN">
                <a:latin typeface="Times New Roman"/>
              </a:rPr>
              <a:t>18.3.12  SHTTPD</a:t>
            </a:r>
            <a:r>
              <a:rPr lang="zh-CN" altLang="en-US">
                <a:latin typeface="Times New Roman"/>
              </a:rPr>
              <a:t>主函数的实现</a:t>
            </a:r>
            <a:endParaRPr lang="zh-CN" altLang="en-US" b="0" i="0" u="none" strike="noStrike" baseline="0" smtClean="0">
              <a:latin typeface="Times New Roman"/>
            </a:endParaRPr>
          </a:p>
        </p:txBody>
      </p:sp>
    </p:spTree>
    <p:extLst>
      <p:ext uri="{BB962C8B-B14F-4D97-AF65-F5344CB8AC3E}">
        <p14:creationId xmlns:p14="http://schemas.microsoft.com/office/powerpoint/2010/main" val="2848552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18.3.1  SHTTPD</a:t>
            </a:r>
            <a:r>
              <a:rPr lang="zh-CN" altLang="en-US" b="0" i="0" u="none" strike="noStrike" kern="1800" baseline="0" smtClean="0">
                <a:latin typeface="Times New Roman"/>
                <a:ea typeface="黑体"/>
              </a:rPr>
              <a:t>命令行解析的实现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SHTTPD</a:t>
            </a:r>
            <a:r>
              <a:rPr lang="zh-CN" altLang="en-US" b="0" i="0" u="none" strike="noStrike" baseline="0" smtClean="0">
                <a:latin typeface="Times New Roman"/>
              </a:rPr>
              <a:t>可以根据用户的命令行输入进行服务器的配置。在解析用户输入的参数后，对默认参数进行修改来启动服务器</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．配置文件</a:t>
            </a:r>
            <a:r>
              <a:rPr lang="zh-CN" altLang="en-US">
                <a:latin typeface="Times New Roman"/>
              </a:rPr>
              <a:t>的</a:t>
            </a:r>
            <a:r>
              <a:rPr lang="zh-CN" altLang="en-US" smtClean="0">
                <a:latin typeface="Times New Roman"/>
              </a:rPr>
              <a:t>结构</a:t>
            </a:r>
            <a:endParaRPr lang="en-US" altLang="zh-CN" smtClean="0">
              <a:latin typeface="Times New Roman"/>
            </a:endParaRPr>
          </a:p>
          <a:p>
            <a:pPr lvl="0"/>
            <a:r>
              <a:rPr lang="en-US" altLang="zh-CN">
                <a:latin typeface="Times New Roman"/>
              </a:rPr>
              <a:t>2</a:t>
            </a:r>
            <a:r>
              <a:rPr lang="zh-CN" altLang="en-US">
                <a:latin typeface="Times New Roman"/>
              </a:rPr>
              <a:t>．命令行</a:t>
            </a:r>
            <a:r>
              <a:rPr lang="zh-CN" altLang="en-US">
                <a:latin typeface="Times New Roman"/>
              </a:rPr>
              <a:t>解析</a:t>
            </a:r>
            <a:r>
              <a:rPr lang="zh-CN" altLang="en-US" smtClean="0">
                <a:latin typeface="Times New Roman"/>
              </a:rPr>
              <a:t>结构</a:t>
            </a:r>
            <a:endParaRPr lang="en-US" altLang="zh-CN" smtClean="0">
              <a:latin typeface="Times New Roman"/>
            </a:endParaRPr>
          </a:p>
          <a:p>
            <a:pPr lvl="0"/>
            <a:r>
              <a:rPr lang="en-US" altLang="zh-CN">
                <a:latin typeface="Times New Roman"/>
              </a:rPr>
              <a:t>3</a:t>
            </a:r>
            <a:r>
              <a:rPr lang="zh-CN" altLang="en-US">
                <a:latin typeface="Times New Roman"/>
              </a:rPr>
              <a:t>．命令行</a:t>
            </a:r>
            <a:r>
              <a:rPr lang="zh-CN" altLang="en-US">
                <a:latin typeface="Times New Roman"/>
              </a:rPr>
              <a:t>解析</a:t>
            </a:r>
            <a:r>
              <a:rPr lang="zh-CN" altLang="en-US" smtClean="0">
                <a:latin typeface="Times New Roman"/>
              </a:rPr>
              <a:t>代码</a:t>
            </a:r>
            <a:endParaRPr lang="en-US" altLang="zh-CN" smtClean="0">
              <a:latin typeface="Times New Roman"/>
            </a:endParaRPr>
          </a:p>
          <a:p>
            <a:pPr lvl="0"/>
            <a:endParaRPr lang="zh-CN" altLang="en-US" b="0" i="0" u="none" strike="noStrike" baseline="0" smtClean="0">
              <a:latin typeface="Times New Roman"/>
            </a:endParaRPr>
          </a:p>
        </p:txBody>
      </p:sp>
    </p:spTree>
    <p:extLst>
      <p:ext uri="{BB962C8B-B14F-4D97-AF65-F5344CB8AC3E}">
        <p14:creationId xmlns:p14="http://schemas.microsoft.com/office/powerpoint/2010/main" val="4286315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．配置文件的结构</a:t>
            </a: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smtClean="0">
                <a:latin typeface="Times New Roman"/>
              </a:rPr>
              <a:t>服务器</a:t>
            </a:r>
            <a:r>
              <a:rPr lang="en-US" altLang="zh-CN" b="0" i="0" u="none" strike="noStrike" baseline="0" smtClean="0">
                <a:latin typeface="Times New Roman"/>
              </a:rPr>
              <a:t>SHTTPD</a:t>
            </a:r>
            <a:r>
              <a:rPr lang="zh-CN" altLang="en-US" b="0" i="0" u="none" strike="noStrike" baseline="0" smtClean="0">
                <a:latin typeface="Times New Roman"/>
              </a:rPr>
              <a:t>的结构为</a:t>
            </a:r>
            <a:r>
              <a:rPr lang="en-US" altLang="zh-CN" b="0" i="0" u="none" strike="noStrike" baseline="0" smtClean="0">
                <a:latin typeface="Times New Roman"/>
              </a:rPr>
              <a:t>conf_opts</a:t>
            </a:r>
            <a:r>
              <a:rPr lang="zh-CN" altLang="en-US" b="0" i="0" u="none" strike="noStrike" baseline="0" smtClean="0">
                <a:latin typeface="Times New Roman"/>
              </a:rPr>
              <a:t>，主要包含</a:t>
            </a:r>
            <a:r>
              <a:rPr lang="en-US" altLang="zh-CN" b="0" i="0" u="none" strike="noStrike" baseline="0" smtClean="0">
                <a:latin typeface="Times New Roman"/>
              </a:rPr>
              <a:t>CGI</a:t>
            </a:r>
            <a:r>
              <a:rPr lang="zh-CN" altLang="en-US" b="0" i="0" u="none" strike="noStrike" baseline="0" smtClean="0">
                <a:latin typeface="Times New Roman"/>
              </a:rPr>
              <a:t>根路径、网络资源根路径、配置文件名、默认文件名、服务器侦听端口、最大客户端、超时时间及初始化线程数量。原型如下：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conf_opts{</a:t>
            </a:r>
          </a:p>
          <a:p>
            <a:pPr marR="0" lvl="0" rtl="0"/>
            <a:r>
              <a:rPr lang="en-US" altLang="zh-CN" b="0" i="0" u="none" strike="noStrike" baseline="0" smtClean="0">
                <a:latin typeface="Times New Roman"/>
              </a:rPr>
              <a:t>    char </a:t>
            </a:r>
            <a:r>
              <a:rPr lang="zh-CN" altLang="en-US" b="0" i="0" u="none" strike="noStrike" baseline="0" smtClean="0">
                <a:latin typeface="Times New Roman"/>
              </a:rPr>
              <a:t>	</a:t>
            </a:r>
            <a:r>
              <a:rPr lang="en-US" altLang="zh-CN" b="0" i="0" u="none" strike="noStrike" baseline="0" smtClean="0">
                <a:latin typeface="Times New Roman"/>
              </a:rPr>
              <a:t>CGIRoot[128];</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CGI</a:t>
            </a:r>
            <a:r>
              <a:rPr lang="zh-CN" altLang="en-US" b="0" i="0" u="none" strike="noStrike" baseline="0" smtClean="0">
                <a:latin typeface="Times New Roman"/>
              </a:rPr>
              <a:t>跟路径</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char </a:t>
            </a:r>
            <a:r>
              <a:rPr lang="zh-CN" altLang="en-US" b="0" i="0" u="none" strike="noStrike" baseline="0" smtClean="0">
                <a:latin typeface="Times New Roman"/>
              </a:rPr>
              <a:t>	</a:t>
            </a:r>
            <a:r>
              <a:rPr lang="en-US" altLang="zh-CN" b="0" i="0" u="none" strike="noStrike" baseline="0" smtClean="0">
                <a:latin typeface="Times New Roman"/>
              </a:rPr>
              <a:t>DefaultFile[128];</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默认文件名称</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char </a:t>
            </a:r>
            <a:r>
              <a:rPr lang="zh-CN" altLang="en-US" b="0" i="0" u="none" strike="noStrike" baseline="0" smtClean="0">
                <a:latin typeface="Times New Roman"/>
              </a:rPr>
              <a:t>	</a:t>
            </a:r>
            <a:r>
              <a:rPr lang="en-US" altLang="zh-CN" b="0" i="0" u="none" strike="noStrike" baseline="0" smtClean="0">
                <a:latin typeface="Times New Roman"/>
              </a:rPr>
              <a:t>DocumentRoot[128];</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根文件路径</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char </a:t>
            </a:r>
            <a:r>
              <a:rPr lang="zh-CN" altLang="en-US" b="0" i="0" u="none" strike="noStrike" baseline="0" smtClean="0">
                <a:latin typeface="Times New Roman"/>
              </a:rPr>
              <a:t>	</a:t>
            </a:r>
            <a:r>
              <a:rPr lang="en-US" altLang="zh-CN" b="0" i="0" u="none" strike="noStrike" baseline="0" smtClean="0">
                <a:latin typeface="Times New Roman"/>
              </a:rPr>
              <a:t>ConfigFile[128];</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配置文件路径和名称</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int </a:t>
            </a:r>
            <a:r>
              <a:rPr lang="zh-CN" altLang="en-US" b="0" i="0" u="none" strike="noStrike" baseline="0" smtClean="0">
                <a:latin typeface="Times New Roman"/>
              </a:rPr>
              <a:t>	</a:t>
            </a:r>
            <a:r>
              <a:rPr lang="en-US" altLang="zh-CN" b="0" i="0" u="none" strike="noStrike" baseline="0" smtClean="0">
                <a:latin typeface="Times New Roman"/>
              </a:rPr>
              <a:t>ListenPort</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侦听端口</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int</a:t>
            </a:r>
            <a:r>
              <a:rPr lang="zh-CN" altLang="en-US" b="0" i="0" u="none" strike="noStrike" baseline="0" smtClean="0">
                <a:latin typeface="Times New Roman"/>
              </a:rPr>
              <a:t>	 </a:t>
            </a:r>
            <a:r>
              <a:rPr lang="en-US" altLang="zh-CN" b="0" i="0" u="none" strike="noStrike" baseline="0" smtClean="0">
                <a:latin typeface="Times New Roman"/>
              </a:rPr>
              <a:t>MaxClient;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最大客户端数量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int </a:t>
            </a:r>
            <a:r>
              <a:rPr lang="zh-CN" altLang="en-US" b="0" i="0" u="none" strike="noStrike" baseline="0" smtClean="0">
                <a:latin typeface="Times New Roman"/>
              </a:rPr>
              <a:t>	</a:t>
            </a:r>
            <a:r>
              <a:rPr lang="en-US" altLang="zh-CN" b="0" i="0" u="none" strike="noStrike" baseline="0" smtClean="0">
                <a:latin typeface="Times New Roman"/>
              </a:rPr>
              <a:t>TimeOut</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超时时间</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int </a:t>
            </a:r>
            <a:r>
              <a:rPr lang="zh-CN" altLang="en-US" b="0" i="0" u="none" strike="noStrike" baseline="0" smtClean="0">
                <a:latin typeface="Times New Roman"/>
              </a:rPr>
              <a:t>	</a:t>
            </a:r>
            <a:r>
              <a:rPr lang="en-US" altLang="zh-CN" b="0" i="0" u="none" strike="noStrike" baseline="0" smtClean="0">
                <a:latin typeface="Times New Roman"/>
              </a:rPr>
              <a:t>InitClient</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初始化线程数量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584687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．命令行解析结构</a:t>
            </a:r>
          </a:p>
        </p:txBody>
      </p:sp>
      <p:sp>
        <p:nvSpPr>
          <p:cNvPr id="3" name="文本占位符 2"/>
          <p:cNvSpPr>
            <a:spLocks noGrp="1"/>
          </p:cNvSpPr>
          <p:nvPr>
            <p:ph type="body" idx="1"/>
          </p:nvPr>
        </p:nvSpPr>
        <p:spPr/>
        <p:txBody>
          <a:bodyPr>
            <a:normAutofit lnSpcReduction="10000"/>
          </a:bodyPr>
          <a:lstStyle/>
          <a:p>
            <a:pPr marR="0" lvl="0" rtl="0"/>
            <a:r>
              <a:rPr lang="en-US" altLang="zh-CN" b="0" i="0" u="none" strike="noStrike" baseline="0" smtClean="0">
                <a:latin typeface="Times New Roman"/>
              </a:rPr>
              <a:t>struct conf_opts conf_para={</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CGIRoot</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en-US" altLang="zh-CN" b="0" i="0" u="none" strike="noStrike" baseline="0" smtClean="0">
                <a:latin typeface="Times New Roman"/>
              </a:rPr>
              <a:t>usr/local/var/www/cgi-bin/",</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DefaultFile</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"index.html",</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DocumentRoot</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"/usr/local/var/www/",</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ConfigFile</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"/etc/SHTTPD.conf",</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ListenPort</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8080,</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MaxClient</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4,</a:t>
            </a:r>
            <a:r>
              <a:rPr lang="zh-CN" altLang="en-US" b="0" i="0" u="none" strike="noStrike" baseline="0" smtClean="0">
                <a:latin typeface="Times New Roman"/>
              </a:rPr>
              <a:t>	</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TimeOut</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3</a:t>
            </a:r>
            <a:r>
              <a:rPr lang="en-US" altLang="zh-CN" b="0" i="0" u="none" strike="noStrike" baseline="0" smtClean="0">
                <a:latin typeface="Times New Roman"/>
              </a:rPr>
              <a:t>,</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InitClient</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2</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397220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．命令行解析代码</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命令行解析函数利用</a:t>
            </a:r>
            <a:r>
              <a:rPr lang="en-US" altLang="zh-CN" b="0" i="0" u="none" strike="noStrike" baseline="0" smtClean="0">
                <a:latin typeface="Times New Roman"/>
              </a:rPr>
              <a:t>getopt_long()</a:t>
            </a:r>
            <a:r>
              <a:rPr lang="zh-CN" altLang="en-US" b="0" i="0" u="none" strike="noStrike" baseline="0" smtClean="0">
                <a:latin typeface="Times New Roman"/>
              </a:rPr>
              <a:t>函数，查找用户输入的长选项和短选项配置，获取其配置参数。对于成功匹配的选项，如果有输入参数，则输入参数为</a:t>
            </a:r>
            <a:r>
              <a:rPr lang="en-US" altLang="zh-CN" b="0" i="0" u="none" strike="noStrike" baseline="0" smtClean="0">
                <a:latin typeface="Times New Roman"/>
              </a:rPr>
              <a:t>optarg</a:t>
            </a:r>
            <a:r>
              <a:rPr lang="zh-CN" altLang="en-US" b="0" i="0" u="none" strike="noStrike" baseline="0" smtClean="0">
                <a:latin typeface="Times New Roman"/>
              </a:rPr>
              <a:t>，可以通过这个指针对输入参数进行处理，进一步获得最终的值。对于输入参数为字符串的，直接将字符串复制；对于输入参数为整型的需要使用字符串到整型的转换函数，获得最终值。</a:t>
            </a:r>
          </a:p>
        </p:txBody>
      </p:sp>
    </p:spTree>
    <p:extLst>
      <p:ext uri="{BB962C8B-B14F-4D97-AF65-F5344CB8AC3E}">
        <p14:creationId xmlns:p14="http://schemas.microsoft.com/office/powerpoint/2010/main" val="372218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18.3.2  SHTTPD</a:t>
            </a:r>
            <a:r>
              <a:rPr lang="zh-CN" altLang="en-US" b="0" i="0" u="none" strike="noStrike" kern="1800" baseline="0" smtClean="0">
                <a:latin typeface="Times New Roman"/>
                <a:ea typeface="黑体"/>
              </a:rPr>
              <a:t>文件配置解析的实现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服务器</a:t>
            </a:r>
            <a:r>
              <a:rPr lang="en-US" altLang="zh-CN" b="0" i="0" u="none" strike="noStrike" baseline="0" smtClean="0">
                <a:latin typeface="Times New Roman"/>
              </a:rPr>
              <a:t>SHTTPD</a:t>
            </a:r>
            <a:r>
              <a:rPr lang="zh-CN" altLang="en-US" b="0" i="0" u="none" strike="noStrike" baseline="0" smtClean="0">
                <a:latin typeface="Times New Roman"/>
              </a:rPr>
              <a:t>配置文件的优先级最高，对其进行解析后的值覆盖其他配置部分的值。单行配置文件的格式为：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a:t>
            </a:r>
            <a:r>
              <a:rPr lang="zh-CN" altLang="en-US" b="0" i="0" u="none" strike="noStrike" baseline="0" smtClean="0">
                <a:latin typeface="Times New Roman"/>
              </a:rPr>
              <a:t>空格</a:t>
            </a:r>
            <a:r>
              <a:rPr lang="en-US" altLang="zh-CN" b="0" i="0" u="none" strike="noStrike" baseline="0" smtClean="0">
                <a:latin typeface="Times New Roman"/>
              </a:rPr>
              <a:t>]#</a:t>
            </a:r>
            <a:r>
              <a:rPr lang="zh-CN" altLang="en-US" b="0" i="0" u="none" strike="noStrike" baseline="0" smtClean="0">
                <a:latin typeface="Times New Roman"/>
              </a:rPr>
              <a:t>注释</a:t>
            </a:r>
            <a:r>
              <a:rPr lang="en-US" altLang="zh-CN" b="0" i="0" u="none" strike="noStrike" baseline="0" smtClean="0">
                <a:latin typeface="Times New Roman"/>
              </a:rPr>
              <a:t>|[</a:t>
            </a:r>
            <a:r>
              <a:rPr lang="zh-CN" altLang="en-US" b="0" i="0" u="none" strike="noStrike" baseline="0" smtClean="0">
                <a:latin typeface="Times New Roman"/>
              </a:rPr>
              <a:t>空格</a:t>
            </a:r>
            <a:r>
              <a:rPr lang="en-US" altLang="zh-CN" b="0" i="0" u="none" strike="noStrike" baseline="0" smtClean="0">
                <a:latin typeface="Times New Roman"/>
              </a:rPr>
              <a:t>]</a:t>
            </a:r>
            <a:r>
              <a:rPr lang="zh-CN" altLang="en-US" b="0" i="0" u="none" strike="noStrike" baseline="0" smtClean="0">
                <a:latin typeface="Times New Roman"/>
              </a:rPr>
              <a:t>关键字</a:t>
            </a:r>
            <a:r>
              <a:rPr lang="en-US" altLang="zh-CN" b="0" i="0" u="none" strike="noStrike" baseline="0" smtClean="0">
                <a:latin typeface="Times New Roman"/>
              </a:rPr>
              <a:t>[</a:t>
            </a:r>
            <a:r>
              <a:rPr lang="zh-CN" altLang="en-US" b="0" i="0" u="none" strike="noStrike" baseline="0" smtClean="0">
                <a:latin typeface="Times New Roman"/>
              </a:rPr>
              <a:t>空格</a:t>
            </a:r>
            <a:r>
              <a:rPr lang="en-US" altLang="zh-CN" b="0" i="0" u="none" strike="noStrike" baseline="0" smtClean="0">
                <a:latin typeface="Times New Roman"/>
              </a:rPr>
              <a:t>]=[</a:t>
            </a:r>
            <a:r>
              <a:rPr lang="zh-CN" altLang="en-US" b="0" i="0" u="none" strike="noStrike" baseline="0" smtClean="0">
                <a:latin typeface="Times New Roman"/>
              </a:rPr>
              <a:t>空格</a:t>
            </a:r>
            <a:r>
              <a:rPr lang="en-US" altLang="zh-CN" b="0" i="0" u="none" strike="noStrike" baseline="0" smtClean="0">
                <a:latin typeface="Times New Roman"/>
              </a:rPr>
              <a:t>]value]</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先获得配置的关键字和值部分，这两个部分是以“</a:t>
            </a:r>
            <a:r>
              <a:rPr lang="en-US" altLang="zh-CN" b="0" i="0" u="none" strike="noStrike" baseline="0" smtClean="0">
                <a:latin typeface="Times New Roman"/>
              </a:rPr>
              <a:t>=</a:t>
            </a:r>
            <a:r>
              <a:rPr lang="zh-CN" altLang="en-US" b="0" i="0" u="none" strike="noStrike" baseline="0" smtClean="0">
                <a:latin typeface="Times New Roman"/>
              </a:rPr>
              <a:t>”来分割的，然后根据关键字对其值进行不同的处理。如果一行为“</a:t>
            </a:r>
            <a:r>
              <a:rPr lang="en-US" altLang="zh-CN" b="0" i="0" u="none" strike="noStrike" baseline="0" smtClean="0">
                <a:latin typeface="Times New Roman"/>
              </a:rPr>
              <a:t>#</a:t>
            </a:r>
            <a:r>
              <a:rPr lang="zh-CN" altLang="en-US" b="0" i="0" u="none" strike="noStrike" baseline="0" smtClean="0">
                <a:latin typeface="Times New Roman"/>
              </a:rPr>
              <a:t>”开始则为注释行。</a:t>
            </a:r>
          </a:p>
        </p:txBody>
      </p:sp>
    </p:spTree>
    <p:extLst>
      <p:ext uri="{BB962C8B-B14F-4D97-AF65-F5344CB8AC3E}">
        <p14:creationId xmlns:p14="http://schemas.microsoft.com/office/powerpoint/2010/main" val="3894386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18.3.3  SHTTPD</a:t>
            </a:r>
            <a:r>
              <a:rPr lang="zh-CN" altLang="en-US" b="0" i="0" u="none" strike="noStrike" kern="1800" baseline="0" smtClean="0">
                <a:latin typeface="Times New Roman"/>
                <a:ea typeface="黑体"/>
              </a:rPr>
              <a:t>的多客户端支持的实现</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rPr>
              <a:t>服务器</a:t>
            </a:r>
            <a:r>
              <a:rPr lang="en-US" altLang="zh-CN" b="0" i="0" u="none" strike="noStrike" baseline="0" smtClean="0">
                <a:latin typeface="Times New Roman"/>
              </a:rPr>
              <a:t>SHTTPD</a:t>
            </a:r>
            <a:r>
              <a:rPr lang="zh-CN" altLang="en-US" b="0" i="0" u="none" strike="noStrike" baseline="0" smtClean="0">
                <a:latin typeface="Times New Roman"/>
              </a:rPr>
              <a:t>的多客户端支持框架的函数主要为</a:t>
            </a:r>
            <a:r>
              <a:rPr lang="en-US" altLang="zh-CN" b="0" i="0" u="none" strike="noStrike" baseline="0" smtClean="0">
                <a:latin typeface="Times New Roman"/>
              </a:rPr>
              <a:t>Worker_ScheduleRun()</a:t>
            </a:r>
            <a:r>
              <a:rPr lang="zh-CN" altLang="en-US" b="0" i="0" u="none" strike="noStrike" baseline="0" smtClean="0">
                <a:latin typeface="Times New Roman"/>
              </a:rPr>
              <a:t>和函数</a:t>
            </a:r>
            <a:r>
              <a:rPr lang="en-US" altLang="zh-CN" b="0" i="0" u="none" strike="noStrike" baseline="0" smtClean="0">
                <a:latin typeface="Times New Roman"/>
              </a:rPr>
              <a:t>Worker_ScheduleStop()</a:t>
            </a:r>
            <a:r>
              <a:rPr lang="zh-CN" altLang="en-US" b="0" i="0" u="none" strike="noStrike" baseline="0" smtClean="0">
                <a:latin typeface="Times New Roman"/>
              </a:rPr>
              <a:t>，这两个函数通过对结构</a:t>
            </a:r>
            <a:r>
              <a:rPr lang="en-US" altLang="zh-CN" b="0" i="0" u="none" strike="noStrike" baseline="0" smtClean="0">
                <a:latin typeface="Times New Roman"/>
              </a:rPr>
              <a:t>struct worker_opts</a:t>
            </a:r>
            <a:r>
              <a:rPr lang="zh-CN" altLang="en-US" b="0" i="0" u="none" strike="noStrike" baseline="0" smtClean="0">
                <a:latin typeface="Times New Roman"/>
              </a:rPr>
              <a:t>进行管理来控制线程的状态。结构</a:t>
            </a:r>
            <a:r>
              <a:rPr lang="en-US" altLang="zh-CN" b="0" i="0" u="none" strike="noStrike" baseline="0" smtClean="0">
                <a:latin typeface="Times New Roman"/>
              </a:rPr>
              <a:t>struct worker_opts</a:t>
            </a:r>
            <a:r>
              <a:rPr lang="zh-CN" altLang="en-US" b="0" i="0" u="none" strike="noStrike" baseline="0" smtClean="0">
                <a:latin typeface="Times New Roman"/>
              </a:rPr>
              <a:t>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worker_opts{</a:t>
            </a:r>
          </a:p>
          <a:p>
            <a:pPr marR="0" lvl="0" rtl="0"/>
            <a:r>
              <a:rPr lang="en-US" altLang="zh-CN" b="0" i="0" u="none" strike="noStrike" baseline="0" smtClean="0">
                <a:latin typeface="Times New Roman"/>
              </a:rPr>
              <a:t>        pthread_t </a:t>
            </a:r>
            <a:r>
              <a:rPr lang="en-US" altLang="zh-CN" b="0" i="0" u="none" strike="noStrike" baseline="0" smtClean="0">
                <a:latin typeface="Times New Roman"/>
              </a:rPr>
              <a:t>th;</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线程的</a:t>
            </a:r>
            <a:r>
              <a:rPr lang="en-US" altLang="zh-CN" b="0" i="0" u="none" strike="noStrike" baseline="0" smtClean="0">
                <a:latin typeface="Times New Roman"/>
              </a:rPr>
              <a:t>ID</a:t>
            </a:r>
            <a:r>
              <a:rPr lang="zh-CN" altLang="en-US" b="0" i="0" u="none" strike="noStrike" baseline="0" smtClean="0">
                <a:latin typeface="Times New Roman"/>
              </a:rPr>
              <a:t>号</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int </a:t>
            </a:r>
            <a:r>
              <a:rPr lang="en-US" altLang="zh-CN" b="0" i="0" u="none" strike="noStrike" baseline="0" smtClean="0">
                <a:latin typeface="Times New Roman"/>
              </a:rPr>
              <a:t>flags;</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线程状态</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pthread_mutex_t </a:t>
            </a:r>
            <a:r>
              <a:rPr lang="en-US" altLang="zh-CN" b="0" i="0" u="none" strike="noStrike" baseline="0" smtClean="0">
                <a:latin typeface="Times New Roman"/>
              </a:rPr>
              <a:t>mutex;</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线程任务互斥</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smtClean="0">
                <a:latin typeface="Times New Roman"/>
              </a:rPr>
              <a:t>worker_ctl </a:t>
            </a:r>
            <a:r>
              <a:rPr lang="zh-CN" altLang="en-US" b="0" i="0" u="none" strike="noStrike" baseline="-25000" smtClean="0">
                <a:latin typeface="Times New Roman"/>
              </a:rPr>
              <a:t>*</a:t>
            </a:r>
            <a:r>
              <a:rPr lang="en-US" altLang="zh-CN" b="0" i="0" u="none" strike="noStrike" baseline="0" smtClean="0">
                <a:latin typeface="Times New Roman"/>
              </a:rPr>
              <a:t>work;</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本线程的总控结构</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83923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18.1.1  SHTTPD</a:t>
            </a:r>
            <a:r>
              <a:rPr lang="zh-CN" altLang="en-US" b="0" i="0" u="none" strike="noStrike" kern="1800" baseline="0" smtClean="0">
                <a:latin typeface="Times New Roman"/>
                <a:ea typeface="黑体"/>
              </a:rPr>
              <a:t>启动参数可动态配置的需求</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服务器</a:t>
            </a:r>
            <a:r>
              <a:rPr lang="en-US" altLang="zh-CN" b="0" i="0" u="none" strike="noStrike" baseline="0" smtClean="0">
                <a:latin typeface="Times New Roman"/>
              </a:rPr>
              <a:t>SHTTPD</a:t>
            </a:r>
            <a:r>
              <a:rPr lang="zh-CN" altLang="en-US" b="0" i="0" u="none" strike="noStrike" baseline="0" smtClean="0">
                <a:latin typeface="Times New Roman"/>
              </a:rPr>
              <a:t>可以动态配置启动参数，例如服务器的侦听端口、支持客户端并发访问的数量、超时时间的设置、访问</a:t>
            </a:r>
            <a:r>
              <a:rPr lang="en-US" altLang="zh-CN" b="0" i="0" u="none" strike="noStrike" baseline="0" smtClean="0">
                <a:latin typeface="Times New Roman"/>
              </a:rPr>
              <a:t>Web</a:t>
            </a:r>
            <a:r>
              <a:rPr lang="zh-CN" altLang="en-US" b="0" i="0" u="none" strike="noStrike" baseline="0" smtClean="0">
                <a:latin typeface="Times New Roman"/>
              </a:rPr>
              <a:t>网页的路径等。采用参数配置和文件配置两种支持方式，在优先级上，参数配置比文件配置的优先级高，参数配置的选项值会覆盖文件配置的选项</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．命令行</a:t>
            </a:r>
            <a:r>
              <a:rPr lang="zh-CN" altLang="en-US">
                <a:latin typeface="Times New Roman"/>
              </a:rPr>
              <a:t>参数</a:t>
            </a:r>
            <a:r>
              <a:rPr lang="zh-CN" altLang="en-US" smtClean="0">
                <a:latin typeface="Times New Roman"/>
              </a:rPr>
              <a:t>配置</a:t>
            </a:r>
            <a:endParaRPr lang="en-US" altLang="zh-CN" smtClean="0">
              <a:latin typeface="Times New Roman"/>
            </a:endParaRPr>
          </a:p>
          <a:p>
            <a:pPr lvl="0"/>
            <a:r>
              <a:rPr lang="en-US" altLang="zh-CN">
                <a:latin typeface="Times New Roman"/>
              </a:rPr>
              <a:t>2</a:t>
            </a:r>
            <a:r>
              <a:rPr lang="zh-CN" altLang="en-US">
                <a:latin typeface="Times New Roman"/>
              </a:rPr>
              <a:t>．文件配置</a:t>
            </a:r>
            <a:endParaRPr lang="zh-CN" altLang="en-US" b="0" i="0" u="none" strike="noStrike" baseline="0" smtClean="0">
              <a:latin typeface="Times New Roman"/>
            </a:endParaRPr>
          </a:p>
        </p:txBody>
      </p:sp>
    </p:spTree>
    <p:extLst>
      <p:ext uri="{BB962C8B-B14F-4D97-AF65-F5344CB8AC3E}">
        <p14:creationId xmlns:p14="http://schemas.microsoft.com/office/powerpoint/2010/main" val="2362460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18.3.4  SHTTPD</a:t>
            </a:r>
            <a:r>
              <a:rPr lang="zh-CN" altLang="en-US" b="0" i="0" u="none" strike="noStrike" kern="1800" baseline="0" smtClean="0">
                <a:latin typeface="Times New Roman"/>
                <a:ea typeface="黑体"/>
              </a:rPr>
              <a:t>所请求</a:t>
            </a:r>
            <a:r>
              <a:rPr lang="en-US" altLang="zh-CN" b="0" i="0" u="none" strike="noStrike" kern="1800" baseline="0" smtClean="0">
                <a:latin typeface="Times New Roman"/>
                <a:ea typeface="黑体"/>
              </a:rPr>
              <a:t>URI</a:t>
            </a:r>
            <a:r>
              <a:rPr lang="zh-CN" altLang="en-US" b="0" i="0" u="none" strike="noStrike" kern="1800" baseline="0" smtClean="0">
                <a:latin typeface="Times New Roman"/>
                <a:ea typeface="黑体"/>
              </a:rPr>
              <a:t>解析的实现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服务器</a:t>
            </a:r>
            <a:r>
              <a:rPr lang="en-US" altLang="zh-CN" b="0" i="0" u="none" strike="noStrike" baseline="0" smtClean="0">
                <a:latin typeface="Times New Roman"/>
              </a:rPr>
              <a:t>SHTTPD</a:t>
            </a:r>
            <a:r>
              <a:rPr lang="zh-CN" altLang="en-US" b="0" i="0" u="none" strike="noStrike" baseline="0" smtClean="0">
                <a:latin typeface="Times New Roman"/>
              </a:rPr>
              <a:t>中</a:t>
            </a:r>
            <a:r>
              <a:rPr lang="en-US" altLang="zh-CN" b="0" i="0" u="none" strike="noStrike" baseline="0" smtClean="0">
                <a:latin typeface="Times New Roman"/>
              </a:rPr>
              <a:t>URI</a:t>
            </a:r>
            <a:r>
              <a:rPr lang="zh-CN" altLang="en-US" b="0" i="0" u="none" strike="noStrike" baseline="0" smtClean="0">
                <a:latin typeface="Times New Roman"/>
              </a:rPr>
              <a:t>解析主要包含“有害”字符的替换，即将以“</a:t>
            </a:r>
            <a:r>
              <a:rPr lang="en-US" altLang="zh-CN" b="0" i="0" u="none" strike="noStrike" baseline="0" smtClean="0">
                <a:latin typeface="Times New Roman"/>
              </a:rPr>
              <a:t>%</a:t>
            </a:r>
            <a:r>
              <a:rPr lang="zh-CN" altLang="en-US" b="0" i="0" u="none" strike="noStrike" baseline="0" smtClean="0">
                <a:latin typeface="Times New Roman"/>
              </a:rPr>
              <a:t>”开始的字符进行转换。对于目录中的双点“</a:t>
            </a:r>
            <a:r>
              <a:rPr lang="en-US" altLang="zh-CN" b="0" i="0" u="none" strike="noStrike" baseline="0" smtClean="0">
                <a:latin typeface="Times New Roman"/>
              </a:rPr>
              <a:t>..</a:t>
            </a:r>
            <a:r>
              <a:rPr lang="zh-CN" altLang="en-US" b="0" i="0" u="none" strike="noStrike" baseline="0" smtClean="0">
                <a:latin typeface="Times New Roman"/>
              </a:rPr>
              <a:t>”，需要进行转换，即进入当前目录的父目录。</a:t>
            </a:r>
          </a:p>
        </p:txBody>
      </p:sp>
    </p:spTree>
    <p:extLst>
      <p:ext uri="{BB962C8B-B14F-4D97-AF65-F5344CB8AC3E}">
        <p14:creationId xmlns:p14="http://schemas.microsoft.com/office/powerpoint/2010/main" val="2918665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18.3.5  SHTTPD</a:t>
            </a:r>
            <a:r>
              <a:rPr lang="zh-CN" altLang="en-US" b="0" i="0" u="none" strike="noStrike" kern="1800" baseline="0" smtClean="0">
                <a:latin typeface="Times New Roman"/>
                <a:ea typeface="黑体"/>
              </a:rPr>
              <a:t>方法解析的实现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服务器</a:t>
            </a:r>
            <a:r>
              <a:rPr lang="en-US" altLang="zh-CN" b="0" i="0" u="none" strike="noStrike" baseline="0" smtClean="0">
                <a:latin typeface="Times New Roman"/>
              </a:rPr>
              <a:t>SHTTPD</a:t>
            </a:r>
            <a:r>
              <a:rPr lang="zh-CN" altLang="en-US" b="0" i="0" u="none" strike="noStrike" baseline="0" smtClean="0">
                <a:latin typeface="Times New Roman"/>
              </a:rPr>
              <a:t>请求方法的解析比较简单，使用比较字符串的方法。建立一个表示请求方法的结构数组，逐个比较客户端请求方法的字符串和数组中成员请求方法的异同。请求方法的结构如下，</a:t>
            </a:r>
            <a:r>
              <a:rPr lang="en-US" altLang="zh-CN" b="0" i="0" u="none" strike="noStrike" baseline="0" smtClean="0">
                <a:latin typeface="Times New Roman"/>
              </a:rPr>
              <a:t>ptr</a:t>
            </a:r>
            <a:r>
              <a:rPr lang="zh-CN" altLang="en-US" b="0" i="0" u="none" strike="noStrike" baseline="0" smtClean="0">
                <a:latin typeface="Times New Roman"/>
              </a:rPr>
              <a:t>表示请求方法的名称，</a:t>
            </a:r>
            <a:r>
              <a:rPr lang="en-US" altLang="zh-CN" b="0" i="0" u="none" strike="noStrike" baseline="0" smtClean="0">
                <a:latin typeface="Times New Roman"/>
              </a:rPr>
              <a:t>len</a:t>
            </a:r>
            <a:r>
              <a:rPr lang="zh-CN" altLang="en-US" b="0" i="0" u="none" strike="noStrike" baseline="0" smtClean="0">
                <a:latin typeface="Times New Roman"/>
              </a:rPr>
              <a:t>表示请求方法的长度，</a:t>
            </a:r>
            <a:r>
              <a:rPr lang="en-US" altLang="zh-CN" b="0" i="0" u="none" strike="noStrike" baseline="0" smtClean="0">
                <a:latin typeface="Times New Roman"/>
              </a:rPr>
              <a:t>type</a:t>
            </a:r>
            <a:r>
              <a:rPr lang="zh-CN" altLang="en-US" b="0" i="0" u="none" strike="noStrike" baseline="0" smtClean="0">
                <a:latin typeface="Times New Roman"/>
              </a:rPr>
              <a:t>表示请求方法的类型。</a:t>
            </a:r>
          </a:p>
        </p:txBody>
      </p:sp>
    </p:spTree>
    <p:extLst>
      <p:ext uri="{BB962C8B-B14F-4D97-AF65-F5344CB8AC3E}">
        <p14:creationId xmlns:p14="http://schemas.microsoft.com/office/powerpoint/2010/main" val="2277123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18.3.6  SHTTPD</a:t>
            </a:r>
            <a:r>
              <a:rPr lang="zh-CN" altLang="en-US" b="0" i="0" u="none" strike="noStrike" kern="1800" baseline="0" smtClean="0">
                <a:latin typeface="Times New Roman"/>
                <a:ea typeface="黑体"/>
              </a:rPr>
              <a:t>响应方法的实现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服务器</a:t>
            </a:r>
            <a:r>
              <a:rPr lang="en-US" altLang="zh-CN" b="0" i="0" u="none" strike="noStrike" baseline="0" smtClean="0">
                <a:latin typeface="Times New Roman"/>
              </a:rPr>
              <a:t>SHTTPD</a:t>
            </a:r>
            <a:r>
              <a:rPr lang="zh-CN" altLang="en-US" b="0" i="0" u="none" strike="noStrike" baseline="0" smtClean="0">
                <a:latin typeface="Times New Roman"/>
              </a:rPr>
              <a:t>可以识别的方法为</a:t>
            </a:r>
            <a:r>
              <a:rPr lang="en-US" altLang="zh-CN" b="0" i="0" u="none" strike="noStrike" baseline="0" smtClean="0">
                <a:latin typeface="Times New Roman"/>
              </a:rPr>
              <a:t>GET</a:t>
            </a:r>
            <a:r>
              <a:rPr lang="zh-CN" altLang="en-US" b="0" i="0" u="none" strike="noStrike" baseline="0" smtClean="0">
                <a:latin typeface="Times New Roman"/>
              </a:rPr>
              <a:t>、</a:t>
            </a:r>
            <a:r>
              <a:rPr lang="en-US" altLang="zh-CN" b="0" i="0" u="none" strike="noStrike" baseline="0" smtClean="0">
                <a:latin typeface="Times New Roman"/>
              </a:rPr>
              <a:t>PUT</a:t>
            </a:r>
            <a:r>
              <a:rPr lang="zh-CN" altLang="en-US" b="0" i="0" u="none" strike="noStrike" baseline="0" smtClean="0">
                <a:latin typeface="Times New Roman"/>
              </a:rPr>
              <a:t>、</a:t>
            </a:r>
            <a:r>
              <a:rPr lang="en-US" altLang="zh-CN" b="0" i="0" u="none" strike="noStrike" baseline="0" smtClean="0">
                <a:latin typeface="Times New Roman"/>
              </a:rPr>
              <a:t>POST</a:t>
            </a:r>
            <a:r>
              <a:rPr lang="zh-CN" altLang="en-US" b="0" i="0" u="none" strike="noStrike" baseline="0" smtClean="0">
                <a:latin typeface="Times New Roman"/>
              </a:rPr>
              <a:t>、</a:t>
            </a:r>
            <a:r>
              <a:rPr lang="en-US" altLang="zh-CN" b="0" i="0" u="none" strike="noStrike" baseline="0" smtClean="0">
                <a:latin typeface="Times New Roman"/>
              </a:rPr>
              <a:t>DELETE</a:t>
            </a:r>
            <a:r>
              <a:rPr lang="zh-CN" altLang="en-US" b="0" i="0" u="none" strike="noStrike" baseline="0" smtClean="0">
                <a:latin typeface="Times New Roman"/>
              </a:rPr>
              <a:t>和</a:t>
            </a:r>
            <a:r>
              <a:rPr lang="en-US" altLang="zh-CN" b="0" i="0" u="none" strike="noStrike" baseline="0" smtClean="0">
                <a:latin typeface="Times New Roman"/>
              </a:rPr>
              <a:t>HEAD</a:t>
            </a:r>
            <a:r>
              <a:rPr lang="zh-CN" altLang="en-US" b="0" i="0" u="none" strike="noStrike" baseline="0" smtClean="0">
                <a:latin typeface="Times New Roman"/>
              </a:rPr>
              <a:t>等，但仅实现了</a:t>
            </a:r>
            <a:r>
              <a:rPr lang="en-US" altLang="zh-CN" b="0" i="0" u="none" strike="noStrike" baseline="0" smtClean="0">
                <a:latin typeface="Times New Roman"/>
              </a:rPr>
              <a:t>GET</a:t>
            </a:r>
            <a:r>
              <a:rPr lang="zh-CN" altLang="en-US" b="0" i="0" u="none" strike="noStrike" baseline="0" smtClean="0">
                <a:latin typeface="Times New Roman"/>
              </a:rPr>
              <a:t>方法。在请求方法分析中已经可以获得客户端请求的方法，在响应中，只要匹配其方法就可以了。</a:t>
            </a:r>
          </a:p>
        </p:txBody>
      </p:sp>
    </p:spTree>
    <p:extLst>
      <p:ext uri="{BB962C8B-B14F-4D97-AF65-F5344CB8AC3E}">
        <p14:creationId xmlns:p14="http://schemas.microsoft.com/office/powerpoint/2010/main" val="2018645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18.3.7  SHTTPD</a:t>
            </a:r>
            <a:r>
              <a:rPr lang="zh-CN" altLang="en-US" b="0" i="0" u="none" strike="noStrike" kern="1800" baseline="0" smtClean="0">
                <a:latin typeface="Times New Roman"/>
                <a:ea typeface="黑体"/>
              </a:rPr>
              <a:t>支持</a:t>
            </a:r>
            <a:r>
              <a:rPr lang="en-US" altLang="zh-CN" b="0" i="0" u="none" strike="noStrike" kern="1800" baseline="0" smtClean="0">
                <a:latin typeface="Times New Roman"/>
                <a:ea typeface="黑体"/>
              </a:rPr>
              <a:t>CGI</a:t>
            </a:r>
            <a:r>
              <a:rPr lang="zh-CN" altLang="en-US" b="0" i="0" u="none" strike="noStrike" kern="1800" baseline="0" smtClean="0">
                <a:latin typeface="Times New Roman"/>
                <a:ea typeface="黑体"/>
              </a:rPr>
              <a:t>的实现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CGI</a:t>
            </a:r>
            <a:r>
              <a:rPr lang="zh-CN" altLang="en-US" b="0" i="0" u="none" strike="noStrike" baseline="0" smtClean="0">
                <a:latin typeface="Times New Roman"/>
              </a:rPr>
              <a:t>支持的实现主要包含</a:t>
            </a:r>
            <a:r>
              <a:rPr lang="en-US" altLang="zh-CN" b="0" i="0" u="none" strike="noStrike" baseline="0" smtClean="0">
                <a:latin typeface="Times New Roman"/>
              </a:rPr>
              <a:t>CGI</a:t>
            </a:r>
            <a:r>
              <a:rPr lang="zh-CN" altLang="en-US" b="0" i="0" u="none" strike="noStrike" baseline="0" smtClean="0">
                <a:latin typeface="Times New Roman"/>
              </a:rPr>
              <a:t>命令获取、</a:t>
            </a:r>
            <a:r>
              <a:rPr lang="en-US" altLang="zh-CN" b="0" i="0" u="none" strike="noStrike" baseline="0" smtClean="0">
                <a:latin typeface="Times New Roman"/>
              </a:rPr>
              <a:t>CGI</a:t>
            </a:r>
            <a:r>
              <a:rPr lang="zh-CN" altLang="en-US" b="0" i="0" u="none" strike="noStrike" baseline="0" smtClean="0">
                <a:latin typeface="Times New Roman"/>
              </a:rPr>
              <a:t>参数获取、管道进程间连接、主进程从</a:t>
            </a:r>
            <a:r>
              <a:rPr lang="en-US" altLang="zh-CN" b="0" i="0" u="none" strike="noStrike" baseline="0" smtClean="0">
                <a:latin typeface="Times New Roman"/>
              </a:rPr>
              <a:t>CGI</a:t>
            </a:r>
            <a:r>
              <a:rPr lang="zh-CN" altLang="en-US" b="0" i="0" u="none" strike="noStrike" baseline="0" smtClean="0">
                <a:latin typeface="Times New Roman"/>
              </a:rPr>
              <a:t>进程读取数据和发送数据、</a:t>
            </a:r>
            <a:r>
              <a:rPr lang="en-US" altLang="zh-CN" b="0" i="0" u="none" strike="noStrike" baseline="0" smtClean="0">
                <a:latin typeface="Times New Roman"/>
              </a:rPr>
              <a:t>CGI</a:t>
            </a:r>
            <a:r>
              <a:rPr lang="zh-CN" altLang="en-US" b="0" i="0" u="none" strike="noStrike" baseline="0" smtClean="0">
                <a:latin typeface="Times New Roman"/>
              </a:rPr>
              <a:t>进程执行并发送结果给主进程。</a:t>
            </a:r>
          </a:p>
        </p:txBody>
      </p:sp>
    </p:spTree>
    <p:extLst>
      <p:ext uri="{BB962C8B-B14F-4D97-AF65-F5344CB8AC3E}">
        <p14:creationId xmlns:p14="http://schemas.microsoft.com/office/powerpoint/2010/main" val="3774212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18.3.8  SHTTPD</a:t>
            </a:r>
            <a:r>
              <a:rPr lang="zh-CN" altLang="en-US" b="0" i="0" u="none" strike="noStrike" kern="1800" baseline="0" smtClean="0">
                <a:latin typeface="Times New Roman"/>
                <a:ea typeface="黑体"/>
              </a:rPr>
              <a:t>支持</a:t>
            </a:r>
            <a:r>
              <a:rPr lang="en-US" altLang="zh-CN" b="0" i="0" u="none" strike="noStrike" kern="1800" baseline="0" smtClean="0">
                <a:latin typeface="Times New Roman"/>
                <a:ea typeface="黑体"/>
              </a:rPr>
              <a:t>HTTP</a:t>
            </a:r>
            <a:r>
              <a:rPr lang="zh-CN" altLang="en-US" b="0" i="0" u="none" strike="noStrike" kern="1800" baseline="0" smtClean="0">
                <a:latin typeface="Times New Roman"/>
                <a:ea typeface="黑体"/>
              </a:rPr>
              <a:t>协议版本的实现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服务器</a:t>
            </a:r>
            <a:r>
              <a:rPr lang="en-US" altLang="zh-CN" b="0" i="0" u="none" strike="noStrike" baseline="0" smtClean="0">
                <a:latin typeface="Times New Roman"/>
              </a:rPr>
              <a:t>SHTTPD</a:t>
            </a:r>
            <a:r>
              <a:rPr lang="zh-CN" altLang="en-US" b="0" i="0" u="none" strike="noStrike" baseline="0" smtClean="0">
                <a:latin typeface="Times New Roman"/>
              </a:rPr>
              <a:t>支持的</a:t>
            </a:r>
            <a:r>
              <a:rPr lang="en-US" altLang="zh-CN" b="0" i="0" u="none" strike="noStrike" baseline="0" smtClean="0">
                <a:latin typeface="Times New Roman"/>
              </a:rPr>
              <a:t>HTTP</a:t>
            </a:r>
            <a:r>
              <a:rPr lang="zh-CN" altLang="en-US" b="0" i="0" u="none" strike="noStrike" baseline="0" smtClean="0">
                <a:latin typeface="Times New Roman"/>
              </a:rPr>
              <a:t>协议版本为</a:t>
            </a:r>
            <a:r>
              <a:rPr lang="en-US" altLang="zh-CN" b="0" i="0" u="none" strike="noStrike" baseline="0" smtClean="0">
                <a:latin typeface="Times New Roman"/>
              </a:rPr>
              <a:t>0.9</a:t>
            </a:r>
            <a:r>
              <a:rPr lang="zh-CN" altLang="en-US" b="0" i="0" u="none" strike="noStrike" baseline="0" smtClean="0">
                <a:latin typeface="Times New Roman"/>
              </a:rPr>
              <a:t>、</a:t>
            </a:r>
            <a:r>
              <a:rPr lang="en-US" altLang="zh-CN" b="0" i="0" u="none" strike="noStrike" baseline="0" smtClean="0">
                <a:latin typeface="Times New Roman"/>
              </a:rPr>
              <a:t>1.0</a:t>
            </a:r>
            <a:r>
              <a:rPr lang="zh-CN" altLang="en-US" b="0" i="0" u="none" strike="noStrike" baseline="0" smtClean="0">
                <a:latin typeface="Times New Roman"/>
              </a:rPr>
              <a:t>和</a:t>
            </a:r>
            <a:r>
              <a:rPr lang="en-US" altLang="zh-CN" b="0" i="0" u="none" strike="noStrike" baseline="0" smtClean="0">
                <a:latin typeface="Times New Roman"/>
              </a:rPr>
              <a:t>1.1</a:t>
            </a:r>
            <a:r>
              <a:rPr lang="zh-CN" altLang="en-US" b="0" i="0" u="none" strike="noStrike" baseline="0" smtClean="0">
                <a:latin typeface="Times New Roman"/>
              </a:rPr>
              <a:t>，当协议的版本不为此范围时，返回错误值</a:t>
            </a:r>
            <a:r>
              <a:rPr lang="en-US" altLang="zh-CN" b="0" i="0" u="none" strike="noStrike" baseline="0" smtClean="0">
                <a:latin typeface="Times New Roman"/>
              </a:rPr>
              <a:t>505</a:t>
            </a:r>
            <a:r>
              <a:rPr lang="zh-CN" altLang="en-US" b="0" i="0" u="none" strike="noStrike" baseline="0" smtClean="0">
                <a:latin typeface="Times New Roman"/>
              </a:rPr>
              <a:t>，表示不支持的服务器版本。</a:t>
            </a:r>
          </a:p>
        </p:txBody>
      </p:sp>
    </p:spTree>
    <p:extLst>
      <p:ext uri="{BB962C8B-B14F-4D97-AF65-F5344CB8AC3E}">
        <p14:creationId xmlns:p14="http://schemas.microsoft.com/office/powerpoint/2010/main" val="2982309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18.3.9  SHTTPD</a:t>
            </a:r>
            <a:r>
              <a:rPr lang="zh-CN" altLang="en-US" b="0" i="0" u="none" strike="noStrike" kern="1800" baseline="0" smtClean="0">
                <a:latin typeface="Times New Roman"/>
                <a:ea typeface="黑体"/>
              </a:rPr>
              <a:t>内容类型的实现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内容类型表示服务器支持资源的格式，例如文本格式、超文本格式、流媒体的多种格式等。</a:t>
            </a:r>
          </a:p>
        </p:txBody>
      </p:sp>
    </p:spTree>
    <p:extLst>
      <p:ext uri="{BB962C8B-B14F-4D97-AF65-F5344CB8AC3E}">
        <p14:creationId xmlns:p14="http://schemas.microsoft.com/office/powerpoint/2010/main" val="326919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18.3.10  SHTTPD</a:t>
            </a:r>
            <a:r>
              <a:rPr lang="zh-CN" altLang="en-US" b="0" i="0" u="none" strike="noStrike" kern="1800" baseline="0" smtClean="0">
                <a:latin typeface="Times New Roman"/>
                <a:ea typeface="黑体"/>
              </a:rPr>
              <a:t>错误处理的实现</a:t>
            </a:r>
          </a:p>
        </p:txBody>
      </p:sp>
      <p:sp>
        <p:nvSpPr>
          <p:cNvPr id="3" name="文本占位符 2"/>
          <p:cNvSpPr>
            <a:spLocks noGrp="1"/>
          </p:cNvSpPr>
          <p:nvPr>
            <p:ph type="body" idx="1"/>
          </p:nvPr>
        </p:nvSpPr>
        <p:spPr/>
        <p:txBody>
          <a:bodyPr>
            <a:normAutofit fontScale="47500" lnSpcReduction="20000"/>
          </a:bodyPr>
          <a:lstStyle/>
          <a:p>
            <a:pPr marR="0" lvl="0" rtl="0"/>
            <a:r>
              <a:rPr lang="zh-CN" altLang="en-US" b="0" i="0" u="none" strike="noStrike" baseline="0" smtClean="0">
                <a:latin typeface="Times New Roman"/>
              </a:rPr>
              <a:t>服务器</a:t>
            </a:r>
            <a:r>
              <a:rPr lang="en-US" altLang="zh-CN" b="0" i="0" u="none" strike="noStrike" baseline="0" smtClean="0">
                <a:latin typeface="Times New Roman"/>
              </a:rPr>
              <a:t>SHTTPD</a:t>
            </a:r>
            <a:r>
              <a:rPr lang="zh-CN" altLang="en-US" b="0" i="0" u="none" strike="noStrike" baseline="0" smtClean="0">
                <a:latin typeface="Times New Roman"/>
              </a:rPr>
              <a:t>支持错误值绝大多数的错误响应，其错误代码定义如下</a:t>
            </a:r>
            <a:r>
              <a:rPr lang="zh-CN" altLang="en-US"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enum{</a:t>
            </a:r>
          </a:p>
          <a:p>
            <a:pPr marR="0" lvl="0" rtl="0"/>
            <a:r>
              <a:rPr lang="es-ES" altLang="zh-CN" b="0" i="0" u="none" strike="noStrike" baseline="0" smtClean="0">
                <a:latin typeface="Times New Roman"/>
              </a:rPr>
              <a:t>ERROR301=301, ERROR302=302, ERROR303, ERROR304, ERROR305, ERROR307=</a:t>
            </a:r>
            <a:r>
              <a:rPr lang="zh-CN" altLang="en-US" b="0" i="0" u="none" strike="noStrike" baseline="0" smtClean="0">
                <a:latin typeface="Times New Roman"/>
              </a:rPr>
              <a:t/>
            </a:r>
            <a:br>
              <a:rPr lang="zh-CN" altLang="en-US" b="0" i="0" u="none" strike="noStrike" baseline="0" smtClean="0">
                <a:latin typeface="Times New Roman"/>
              </a:rPr>
            </a:br>
            <a:r>
              <a:rPr lang="zh-CN" altLang="en-US" b="0" i="0" u="none" strike="noStrike" baseline="0" smtClean="0">
                <a:latin typeface="Times New Roman"/>
              </a:rPr>
              <a:t>	</a:t>
            </a:r>
            <a:r>
              <a:rPr lang="en-US" altLang="zh-CN" b="0" i="0" u="none" strike="noStrike" baseline="0" smtClean="0">
                <a:latin typeface="Times New Roman"/>
              </a:rPr>
              <a:t>307,</a:t>
            </a:r>
          </a:p>
          <a:p>
            <a:pPr marR="0" lvl="0" rtl="0"/>
            <a:r>
              <a:rPr lang="en-US" altLang="zh-CN" b="0" i="0" u="none" strike="noStrike" baseline="0" smtClean="0">
                <a:latin typeface="Times New Roman"/>
              </a:rPr>
              <a:t>...</a:t>
            </a:r>
          </a:p>
          <a:p>
            <a:pPr marR="0" lvl="0" rtl="0"/>
            <a:r>
              <a:rPr lang="es-ES" altLang="zh-CN" b="0" i="0" u="none" strike="noStrike" baseline="0" smtClean="0">
                <a:latin typeface="Times New Roman"/>
              </a:rPr>
              <a:t>ERROR500=500, ERROR501, ERROR502, ERROR503, ERROR504, ERROR505</a:t>
            </a:r>
          </a:p>
          <a:p>
            <a:pPr marR="0" lvl="0" rtl="0"/>
            <a:r>
              <a:rPr lang="en-US" altLang="zh-CN" b="0" i="0" u="none" strike="noStrike" baseline="0" smtClean="0">
                <a:latin typeface="Times New Roman"/>
              </a:rPr>
              <a:t>};</a:t>
            </a:r>
            <a:endParaRPr lang="zh-CN" altLang="en-US" b="0" i="0" u="none" strike="noStrike" baseline="0" smtClean="0">
              <a:latin typeface="Times New Roman"/>
            </a:endParaRPr>
          </a:p>
          <a:p>
            <a:pPr marR="0" lvl="0" rtl="0"/>
            <a:r>
              <a:rPr lang="zh-CN" altLang="en-US" b="0" i="0" u="none" strike="noStrike" baseline="0" smtClean="0">
                <a:latin typeface="Times New Roman"/>
              </a:rPr>
              <a:t>将错误代码的错误信息和含义及错误代码值构建一个全局的错误信息结构数组，代码如下</a:t>
            </a:r>
            <a:r>
              <a:rPr lang="zh-CN" altLang="en-US"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struct error_mine{</a:t>
            </a:r>
          </a:p>
          <a:p>
            <a:pPr marR="0" lvl="0" rtl="0"/>
            <a:r>
              <a:rPr lang="en-US" altLang="zh-CN" b="0" i="0" u="none" strike="noStrike" baseline="0" smtClean="0">
                <a:latin typeface="Times New Roman"/>
              </a:rPr>
              <a:t>         int </a:t>
            </a:r>
            <a:r>
              <a:rPr lang="zh-CN" altLang="en-US">
                <a:latin typeface="Times New Roman"/>
              </a:rPr>
              <a:t> </a:t>
            </a:r>
            <a:r>
              <a:rPr lang="zh-CN" altLang="en-US" smtClean="0">
                <a:latin typeface="Times New Roman"/>
              </a:rPr>
              <a:t>       </a:t>
            </a:r>
            <a:r>
              <a:rPr lang="en-US" altLang="zh-CN" b="0" i="0" u="none" strike="noStrike" baseline="0" smtClean="0">
                <a:latin typeface="Times New Roman"/>
              </a:rPr>
              <a:t>error_code</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错误代码</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char </a:t>
            </a:r>
            <a:r>
              <a:rPr lang="zh-CN" altLang="en-US">
                <a:latin typeface="Times New Roman"/>
              </a:rPr>
              <a:t> </a:t>
            </a:r>
            <a:r>
              <a:rPr lang="zh-CN" altLang="en-US"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content;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错误信息</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char </a:t>
            </a:r>
            <a:r>
              <a:rPr lang="zh-CN" altLang="en-US">
                <a:latin typeface="Times New Roman"/>
              </a:rPr>
              <a:t> </a:t>
            </a:r>
            <a:r>
              <a:rPr lang="zh-CN" altLang="en-US"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msg;</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含义</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}_error_http={</a:t>
            </a:r>
          </a:p>
          <a:p>
            <a:pPr marR="0" lvl="0" rtl="0"/>
            <a:r>
              <a:rPr lang="en-US" altLang="zh-CN" b="0" i="0" u="none" strike="noStrike" baseline="0" smtClean="0">
                <a:latin typeface="Times New Roman"/>
              </a:rPr>
              <a:t>          {</a:t>
            </a:r>
            <a:r>
              <a:rPr lang="en-US" altLang="zh-CN" b="0" i="0" u="none" strike="noStrike" baseline="0" smtClean="0">
                <a:latin typeface="Times New Roman"/>
              </a:rPr>
              <a:t>ERROR301, "Error: 301", "</a:t>
            </a:r>
            <a:r>
              <a:rPr lang="zh-CN" altLang="en-US" b="0" i="0" u="none" strike="noStrike" baseline="0" smtClean="0">
                <a:latin typeface="Times New Roman"/>
              </a:rPr>
              <a:t>永久移动</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p>
          <a:p>
            <a:pPr marR="0" lvl="0" rtl="0"/>
            <a:r>
              <a:rPr lang="en-US" altLang="zh-CN" b="0" i="0" u="none" strike="noStrike" baseline="0" smtClean="0">
                <a:latin typeface="Times New Roman"/>
              </a:rPr>
              <a:t>          {</a:t>
            </a:r>
            <a:r>
              <a:rPr lang="en-US" altLang="zh-CN" b="0" i="0" u="none" strike="noStrike" baseline="0" smtClean="0">
                <a:latin typeface="Times New Roman"/>
              </a:rPr>
              <a:t>ERROR302, "Error: 302", "</a:t>
            </a:r>
            <a:r>
              <a:rPr lang="zh-CN" altLang="en-US" b="0" i="0" u="none" strike="noStrike" baseline="0" smtClean="0">
                <a:latin typeface="Times New Roman"/>
              </a:rPr>
              <a:t>创建</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a:t>
            </a:r>
            <a:r>
              <a:rPr lang="en-US" altLang="zh-CN" b="0" i="0" u="none" strike="noStrike" baseline="0" smtClean="0">
                <a:latin typeface="Times New Roman"/>
              </a:rPr>
              <a:t>ERROR504, "Error: 504", "</a:t>
            </a:r>
            <a:r>
              <a:rPr lang="zh-CN" altLang="en-US" b="0" i="0" u="none" strike="noStrike" baseline="0" smtClean="0">
                <a:latin typeface="Times New Roman"/>
              </a:rPr>
              <a:t>网关超时</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p>
          <a:p>
            <a:pPr marR="0" lvl="0" rtl="0"/>
            <a:r>
              <a:rPr lang="en-US" altLang="zh-CN" b="0" i="0" u="none" strike="noStrike" baseline="0" smtClean="0">
                <a:latin typeface="Times New Roman"/>
              </a:rPr>
              <a:t>          {</a:t>
            </a:r>
            <a:r>
              <a:rPr lang="en-US" altLang="zh-CN" b="0" i="0" u="none" strike="noStrike" baseline="0" smtClean="0">
                <a:latin typeface="Times New Roman"/>
              </a:rPr>
              <a:t>ERROR505, "Error: 505", "HTTP</a:t>
            </a:r>
            <a:r>
              <a:rPr lang="zh-CN" altLang="en-US" b="0" i="0" u="none" strike="noStrike" baseline="0" smtClean="0">
                <a:latin typeface="Times New Roman"/>
              </a:rPr>
              <a:t>版本不支持</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p>
          <a:p>
            <a:pPr marR="0" lvl="0" rtl="0"/>
            <a:r>
              <a:rPr lang="en-US" altLang="zh-CN" b="0" i="0" u="none" strike="noStrike" baseline="0" smtClean="0">
                <a:latin typeface="Times New Roman"/>
              </a:rPr>
              <a:t>           {</a:t>
            </a:r>
            <a:r>
              <a:rPr lang="en-US" altLang="zh-CN" b="0" i="0" u="none" strike="noStrike" baseline="0" smtClean="0">
                <a:latin typeface="Times New Roman"/>
              </a:rPr>
              <a:t>0,</a:t>
            </a:r>
            <a:r>
              <a:rPr lang="zh-CN" altLang="en-US" b="0" i="0" u="none" strike="noStrike" baseline="0" smtClean="0">
                <a:latin typeface="Times New Roman"/>
              </a:rPr>
              <a:t>		   </a:t>
            </a:r>
            <a:r>
              <a:rPr lang="en-US" altLang="zh-CN" b="0" i="0" u="none" strike="noStrike" baseline="0" smtClean="0">
                <a:latin typeface="Times New Roman"/>
              </a:rPr>
              <a:t>NULL,</a:t>
            </a:r>
            <a:r>
              <a:rPr lang="zh-CN" altLang="en-US" b="0" i="0" u="none" strike="noStrike" baseline="0" smtClean="0">
                <a:latin typeface="Times New Roman"/>
              </a:rPr>
              <a:t>		</a:t>
            </a:r>
            <a:r>
              <a:rPr lang="en-US" altLang="zh-CN" b="0" i="0" u="none" strike="noStrike" baseline="0" smtClean="0">
                <a:latin typeface="Times New Roman"/>
              </a:rPr>
              <a:t>NULL</a:t>
            </a:r>
            <a:r>
              <a:rPr lang="zh-CN" altLang="en-US" b="0" i="0" u="none" strike="noStrike" baseline="0" smtClean="0">
                <a:latin typeface="Times New Roman"/>
              </a:rPr>
              <a:t>					</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8989958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18.3.11  SHTTPD</a:t>
            </a:r>
            <a:r>
              <a:rPr lang="zh-CN" altLang="en-US" b="0" i="0" u="none" strike="noStrike" kern="1800" baseline="0" smtClean="0">
                <a:latin typeface="Times New Roman"/>
                <a:ea typeface="黑体"/>
              </a:rPr>
              <a:t>生成目录下文件列表文件的实现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当客户端请求的是一个目录名的时候，需要判断是否当前目录下有一个与默认文件名一致的文件。如果没有，则需要将当前目录下面的所有目录列表出来，并形成</a:t>
            </a:r>
            <a:r>
              <a:rPr lang="zh-CN" altLang="en-US" b="0" i="0" u="none" strike="noStrike" baseline="0" smtClean="0">
                <a:latin typeface="Times New Roman"/>
              </a:rPr>
              <a:t>超级链接</a:t>
            </a:r>
            <a:r>
              <a:rPr lang="zh-CN" altLang="en-US">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679600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18.3.12  SHTTPD</a:t>
            </a:r>
            <a:r>
              <a:rPr lang="zh-CN" altLang="en-US" b="0" i="0" u="none" strike="noStrike" kern="1800" baseline="0" smtClean="0">
                <a:latin typeface="Times New Roman"/>
                <a:ea typeface="黑体"/>
              </a:rPr>
              <a:t>主函数的实现</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rPr>
              <a:t>服务器</a:t>
            </a:r>
            <a:r>
              <a:rPr lang="en-US" altLang="zh-CN" b="0" i="0" u="none" strike="noStrike" baseline="0" smtClean="0">
                <a:latin typeface="Times New Roman"/>
              </a:rPr>
              <a:t>SHTTPD</a:t>
            </a:r>
            <a:r>
              <a:rPr lang="zh-CN" altLang="en-US" b="0" i="0" u="none" strike="noStrike" baseline="0" smtClean="0">
                <a:latin typeface="Times New Roman"/>
              </a:rPr>
              <a:t>的主函数代码如下，主要功能为挂接</a:t>
            </a:r>
            <a:r>
              <a:rPr lang="en-US" altLang="zh-CN" b="0" i="0" u="none" strike="noStrike" baseline="0" smtClean="0">
                <a:latin typeface="Times New Roman"/>
              </a:rPr>
              <a:t>SIGINT</a:t>
            </a:r>
            <a:r>
              <a:rPr lang="zh-CN" altLang="en-US" b="0" i="0" u="none" strike="noStrike" baseline="0" smtClean="0">
                <a:latin typeface="Times New Roman"/>
              </a:rPr>
              <a:t>信号、初始化参数配置、服务器套接字初始操作，然后执行工作调度任务。</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int main(int argc, char </a:t>
            </a:r>
            <a:r>
              <a:rPr lang="zh-CN" altLang="en-US" b="0" i="0" u="none" strike="noStrike" baseline="-25000" smtClean="0">
                <a:latin typeface="Times New Roman"/>
              </a:rPr>
              <a:t>*</a:t>
            </a:r>
            <a:r>
              <a:rPr lang="en-US" altLang="zh-CN" b="0" i="0" u="none" strike="noStrike" baseline="0" smtClean="0">
                <a:latin typeface="Times New Roman"/>
              </a:rPr>
              <a:t>argv[])</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signal(SIGINT</a:t>
            </a:r>
            <a:r>
              <a:rPr lang="en-US" altLang="zh-CN" b="0" i="0" u="none" strike="noStrike" baseline="0" smtClean="0">
                <a:latin typeface="Times New Roman"/>
              </a:rPr>
              <a:t>, sig_int);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挂接信号</a:t>
            </a:r>
            <a:r>
              <a:rPr lang="en-US" altLang="zh-CN" b="0" i="0" u="none" strike="noStrike" baseline="0" smtClean="0">
                <a:latin typeface="Times New Roman"/>
              </a:rPr>
              <a:t>SIGINT</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Para_Init(argc,argv</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参数初始化</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int </a:t>
            </a:r>
            <a:r>
              <a:rPr lang="en-US" altLang="zh-CN" b="0" i="0" u="none" strike="noStrike" baseline="0" smtClean="0">
                <a:latin typeface="Times New Roman"/>
              </a:rPr>
              <a:t>s = do_listen();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套接字初始化</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Worker_ScheduleRun(s</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任务调度</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return </a:t>
            </a:r>
            <a:r>
              <a:rPr lang="en-US" altLang="zh-CN" b="0" i="0" u="none" strike="noStrike" baseline="0" smtClean="0">
                <a:latin typeface="Times New Roman"/>
              </a:rPr>
              <a:t>0;</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385376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18.4  SHTTPD</a:t>
            </a:r>
            <a:r>
              <a:rPr lang="zh-CN" altLang="en-US" b="0" i="0" u="none" strike="noStrike" kern="1800" baseline="0" smtClean="0">
                <a:latin typeface="Times New Roman"/>
                <a:ea typeface="黑体"/>
              </a:rPr>
              <a:t>的编译、调试和测试</a:t>
            </a:r>
          </a:p>
        </p:txBody>
      </p:sp>
      <p:sp>
        <p:nvSpPr>
          <p:cNvPr id="3" name="文本占位符 2"/>
          <p:cNvSpPr>
            <a:spLocks noGrp="1"/>
          </p:cNvSpPr>
          <p:nvPr>
            <p:ph type="body" idx="1"/>
          </p:nvPr>
        </p:nvSpPr>
        <p:spPr/>
        <p:txBody>
          <a:bodyPr/>
          <a:lstStyle/>
          <a:p>
            <a:r>
              <a:rPr lang="en-US" altLang="zh-CN"/>
              <a:t>18.4.1  </a:t>
            </a:r>
            <a:r>
              <a:rPr lang="zh-CN" altLang="en-US"/>
              <a:t>建立</a:t>
            </a:r>
            <a:r>
              <a:rPr lang="zh-CN" altLang="en-US" smtClean="0"/>
              <a:t>源文件</a:t>
            </a:r>
            <a:endParaRPr lang="en-US" altLang="zh-CN" smtClean="0"/>
          </a:p>
          <a:p>
            <a:r>
              <a:rPr lang="en-US" altLang="zh-CN"/>
              <a:t>18.4.2  </a:t>
            </a:r>
            <a:r>
              <a:rPr lang="zh-CN" altLang="en-US"/>
              <a:t>制作</a:t>
            </a:r>
            <a:r>
              <a:rPr lang="en-US" altLang="zh-CN" smtClean="0"/>
              <a:t>Makefile</a:t>
            </a:r>
          </a:p>
          <a:p>
            <a:r>
              <a:rPr lang="en-US" altLang="zh-CN"/>
              <a:t>18.4.3  </a:t>
            </a:r>
            <a:r>
              <a:rPr lang="zh-CN" altLang="en-US"/>
              <a:t>制作</a:t>
            </a:r>
            <a:r>
              <a:rPr lang="zh-CN" altLang="en-US"/>
              <a:t>执行</a:t>
            </a:r>
            <a:r>
              <a:rPr lang="zh-CN" altLang="en-US" smtClean="0"/>
              <a:t>文件</a:t>
            </a:r>
            <a:endParaRPr lang="en-US" altLang="zh-CN" smtClean="0"/>
          </a:p>
          <a:p>
            <a:r>
              <a:rPr lang="en-US" altLang="zh-CN"/>
              <a:t>18.4.4  </a:t>
            </a:r>
            <a:r>
              <a:rPr lang="zh-CN" altLang="en-US"/>
              <a:t>使用不同的浏览器测试服务器程序</a:t>
            </a:r>
          </a:p>
        </p:txBody>
      </p:sp>
    </p:spTree>
    <p:extLst>
      <p:ext uri="{BB962C8B-B14F-4D97-AF65-F5344CB8AC3E}">
        <p14:creationId xmlns:p14="http://schemas.microsoft.com/office/powerpoint/2010/main" val="127666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．命令行参数配置</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命令行配置的命令格式如下：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SHTTPD –-ListenPort number –-MaxClient number –DocumentRoot path –CGIRoot path –DefaultFile filename –TimeOut seconds –ConfigFile filename</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0018716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18.4.1  </a:t>
            </a:r>
            <a:r>
              <a:rPr lang="zh-CN" altLang="en-US" b="0" i="0" u="none" strike="noStrike" kern="1800" baseline="0" smtClean="0">
                <a:latin typeface="Times New Roman"/>
                <a:ea typeface="黑体"/>
              </a:rPr>
              <a:t>建立源文件</a:t>
            </a:r>
          </a:p>
        </p:txBody>
      </p:sp>
      <p:sp>
        <p:nvSpPr>
          <p:cNvPr id="3" name="文本占位符 2"/>
          <p:cNvSpPr>
            <a:spLocks noGrp="1"/>
          </p:cNvSpPr>
          <p:nvPr>
            <p:ph type="body" idx="1"/>
          </p:nvPr>
        </p:nvSpPr>
        <p:spPr/>
        <p:txBody>
          <a:bodyPr>
            <a:normAutofit fontScale="92500"/>
          </a:bodyPr>
          <a:lstStyle/>
          <a:p>
            <a:pPr marR="0" lvl="0" rtl="0"/>
            <a:r>
              <a:rPr lang="en-US" altLang="zh-CN" b="0" i="0" u="none" strike="noStrike" baseline="0" smtClean="0">
                <a:latin typeface="Times New Roman"/>
              </a:rPr>
              <a:t>shttpd.h</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shttpd</a:t>
            </a:r>
            <a:r>
              <a:rPr lang="zh-CN" altLang="en-US" b="0" i="0" u="none" strike="noStrike" baseline="0" smtClean="0">
                <a:latin typeface="Times New Roman"/>
              </a:rPr>
              <a:t>头文件</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shttpd_parameters.c</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配置文件和命令行参数解析</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shttpd.c</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主函数</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shttpd_worker.c</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多客户端框架</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shttpd_uri.c</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URI</a:t>
            </a:r>
            <a:r>
              <a:rPr lang="zh-CN" altLang="en-US" b="0" i="0" u="none" strike="noStrike" baseline="0" smtClean="0">
                <a:latin typeface="Times New Roman"/>
              </a:rPr>
              <a:t>分析</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shttpd_request.c</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客户端请求分析</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shttpd_method.c</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请求方法处理</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shttpd_mine.c</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内容类别</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shttpd_error.c</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错误处理</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shttpd_cgihandler.c</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CGI</a:t>
            </a:r>
            <a:r>
              <a:rPr lang="zh-CN" altLang="en-US" b="0" i="0" u="none" strike="noStrike" baseline="0" smtClean="0">
                <a:latin typeface="Times New Roman"/>
              </a:rPr>
              <a:t>处理</a:t>
            </a:r>
            <a:r>
              <a:rPr lang="zh-CN" altLang="en-US" b="0" i="0" u="none" strike="noStrike" baseline="-25000" smtClean="0">
                <a:latin typeface="Times New Roman"/>
              </a:rPr>
              <a:t>*</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450016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18.4.2  </a:t>
            </a:r>
            <a:r>
              <a:rPr lang="zh-CN" altLang="en-US" b="0" i="0" u="none" strike="noStrike" kern="1800" baseline="0" smtClean="0">
                <a:latin typeface="Times New Roman"/>
                <a:ea typeface="黑体"/>
              </a:rPr>
              <a:t>制作</a:t>
            </a:r>
            <a:r>
              <a:rPr lang="en-US" altLang="zh-CN" b="0" i="0" u="none" strike="noStrike" kern="1800" baseline="0" smtClean="0">
                <a:latin typeface="Times New Roman"/>
                <a:ea typeface="黑体"/>
              </a:rPr>
              <a:t>Makefile</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smtClean="0">
                <a:latin typeface="Times New Roman"/>
              </a:rPr>
              <a:t>将上述文件最终生成目标程序</a:t>
            </a:r>
            <a:r>
              <a:rPr lang="en-US" altLang="zh-CN" b="0" i="0" u="none" strike="noStrike" baseline="0" smtClean="0">
                <a:latin typeface="Times New Roman"/>
              </a:rPr>
              <a:t>shttpd</a:t>
            </a:r>
            <a:r>
              <a:rPr lang="zh-CN" altLang="en-US" b="0" i="0" u="none" strike="noStrike" baseline="0" smtClean="0">
                <a:latin typeface="Times New Roman"/>
              </a:rPr>
              <a:t>，由于程序中使用了多线程，所以需要链接</a:t>
            </a:r>
            <a:r>
              <a:rPr lang="en-US" altLang="zh-CN" b="0" i="0" u="none" strike="noStrike" baseline="0" smtClean="0">
                <a:latin typeface="Times New Roman"/>
              </a:rPr>
              <a:t>pthread</a:t>
            </a:r>
            <a:r>
              <a:rPr lang="zh-CN" altLang="en-US" b="0" i="0" u="none" strike="noStrike" baseline="0" smtClean="0">
                <a:latin typeface="Times New Roman"/>
              </a:rPr>
              <a:t>线程库。</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CC = gcc</a:t>
            </a:r>
          </a:p>
          <a:p>
            <a:pPr marR="0" lvl="0" rtl="0"/>
            <a:r>
              <a:rPr lang="en-US" altLang="zh-CN" b="0" i="0" u="none" strike="noStrike" baseline="0" smtClean="0">
                <a:latin typeface="Times New Roman"/>
              </a:rPr>
              <a:t>CFLAGS = -Wall -g</a:t>
            </a:r>
          </a:p>
          <a:p>
            <a:pPr marR="0" lvl="0" rtl="0"/>
            <a:r>
              <a:rPr lang="en-US" altLang="zh-CN" b="0" i="0" u="none" strike="noStrike" baseline="0" smtClean="0">
                <a:latin typeface="Times New Roman"/>
              </a:rPr>
              <a:t>LIBS =</a:t>
            </a:r>
            <a:r>
              <a:rPr lang="zh-CN" altLang="en-US" b="0" i="0" u="none" strike="noStrike" baseline="0" smtClean="0">
                <a:latin typeface="Times New Roman"/>
              </a:rPr>
              <a:t> </a:t>
            </a:r>
            <a:r>
              <a:rPr lang="en-US" altLang="zh-CN" b="0" i="0" u="none" strike="noStrike" baseline="0" smtClean="0">
                <a:latin typeface="Times New Roman"/>
              </a:rPr>
              <a:t>-lpthread</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多线程</a:t>
            </a:r>
          </a:p>
          <a:p>
            <a:pPr marR="0" lvl="0" rtl="0"/>
            <a:r>
              <a:rPr lang="en-US" altLang="zh-CN" b="0" i="0" u="none" strike="noStrike" baseline="0" smtClean="0">
                <a:latin typeface="Times New Roman"/>
              </a:rPr>
              <a:t>TARGET = shttpd</a:t>
            </a:r>
          </a:p>
          <a:p>
            <a:pPr marR="0" lvl="0" rtl="0"/>
            <a:r>
              <a:rPr lang="en-US" altLang="zh-CN" b="0" i="0" u="none" strike="noStrike" baseline="0" smtClean="0">
                <a:latin typeface="Times New Roman"/>
              </a:rPr>
              <a:t>RM = rm -f </a:t>
            </a:r>
          </a:p>
          <a:p>
            <a:pPr marR="0" lvl="0" rtl="0"/>
            <a:r>
              <a:rPr lang="nl-NL" altLang="zh-CN" b="0" i="0" u="none" strike="noStrike" baseline="0" smtClean="0">
                <a:latin typeface="Times New Roman"/>
              </a:rPr>
              <a:t>OBJS = shttpd_parameters.o shttpd.o shttpd_worker.o shttpd_uri.o shttpd_</a:t>
            </a:r>
            <a:r>
              <a:rPr lang="zh-CN" altLang="en-US" b="0" i="0" u="none" strike="noStrike" baseline="0" smtClean="0">
                <a:latin typeface="Times New Roman"/>
              </a:rPr>
              <a:t/>
            </a:r>
            <a:br>
              <a:rPr lang="zh-CN" altLang="en-US" b="0" i="0" u="none" strike="noStrike" baseline="0" smtClean="0">
                <a:latin typeface="Times New Roman"/>
              </a:rPr>
            </a:br>
            <a:r>
              <a:rPr lang="en-US" altLang="zh-CN" b="0" i="0" u="none" strike="noStrike" baseline="0" smtClean="0">
                <a:latin typeface="Times New Roman"/>
              </a:rPr>
              <a:t>request.o shttpd_method.o shttpd_mine.o shttpd_error.o</a:t>
            </a:r>
          </a:p>
          <a:p>
            <a:pPr marR="0" lvl="0" rtl="0"/>
            <a:r>
              <a:rPr lang="en-US" altLang="zh-CN" b="0" i="0" u="none" strike="noStrike" baseline="0" smtClean="0">
                <a:latin typeface="Times New Roman"/>
              </a:rPr>
              <a:t>all:$(OBJS)</a:t>
            </a:r>
          </a:p>
          <a:p>
            <a:pPr marR="0" lvl="0" rtl="0"/>
            <a:r>
              <a:rPr lang="pt-BR" altLang="zh-CN" b="0" i="0" u="none" strike="noStrike" baseline="0" smtClean="0">
                <a:latin typeface="Times New Roman"/>
              </a:rPr>
              <a:t>$(CC) -o $(TARGET) $(OBJS) $(LIBS)</a:t>
            </a:r>
          </a:p>
          <a:p>
            <a:pPr marR="0" lvl="0" rtl="0"/>
            <a:r>
              <a:rPr lang="en-US" altLang="zh-CN" b="0" i="0" u="none" strike="noStrike" baseline="0" smtClean="0">
                <a:latin typeface="Times New Roman"/>
              </a:rPr>
              <a:t>clean:</a:t>
            </a:r>
          </a:p>
          <a:p>
            <a:pPr marR="0" lvl="0" rtl="0"/>
            <a:r>
              <a:rPr lang="en-US" altLang="zh-CN" b="0" i="0" u="none" strike="noStrike" baseline="0" smtClean="0">
                <a:latin typeface="Times New Roman"/>
              </a:rPr>
              <a:t>$(RM) $(TARGET) $(OBJS)</a:t>
            </a:r>
            <a:endParaRPr lang="zh-CN" altLang="en-US" b="0" i="0" u="none" strike="noStrike" baseline="0" smtClean="0">
              <a:latin typeface="Times New Roman"/>
            </a:endParaRPr>
          </a:p>
        </p:txBody>
      </p:sp>
    </p:spTree>
    <p:extLst>
      <p:ext uri="{BB962C8B-B14F-4D97-AF65-F5344CB8AC3E}">
        <p14:creationId xmlns:p14="http://schemas.microsoft.com/office/powerpoint/2010/main" val="3520797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18.4.3  </a:t>
            </a:r>
            <a:r>
              <a:rPr lang="zh-CN" altLang="en-US" b="0" i="0" u="none" strike="noStrike" kern="1800" baseline="0" smtClean="0">
                <a:latin typeface="Times New Roman"/>
                <a:ea typeface="黑体"/>
              </a:rPr>
              <a:t>制作执行文件</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使用</a:t>
            </a:r>
            <a:r>
              <a:rPr lang="en-US" altLang="zh-CN" b="0" i="0" u="none" strike="noStrike" baseline="0" smtClean="0">
                <a:latin typeface="Times New Roman"/>
              </a:rPr>
              <a:t>make</a:t>
            </a:r>
            <a:r>
              <a:rPr lang="zh-CN" altLang="en-US" b="0" i="0" u="none" strike="noStrike" baseline="0" smtClean="0">
                <a:latin typeface="Times New Roman"/>
              </a:rPr>
              <a:t>命令编译之后，生成目标文件</a:t>
            </a:r>
            <a:r>
              <a:rPr lang="en-US" altLang="zh-CN" b="0" i="0" u="none" strike="noStrike" baseline="0" smtClean="0">
                <a:latin typeface="Times New Roman"/>
              </a:rPr>
              <a:t>shttpd</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#make</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9351187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18.4.4  </a:t>
            </a:r>
            <a:r>
              <a:rPr lang="zh-CN" altLang="en-US" b="0" i="0" u="none" strike="noStrike" kern="1800" baseline="0" smtClean="0">
                <a:latin typeface="Times New Roman"/>
                <a:ea typeface="黑体"/>
              </a:rPr>
              <a:t>使用不同的浏览器测试服务器程序</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建立如下的超级文本文件</a:t>
            </a:r>
            <a:r>
              <a:rPr lang="en-US" altLang="zh-CN" b="0" i="0" u="none" strike="noStrike" baseline="0" smtClean="0">
                <a:latin typeface="Times New Roman"/>
              </a:rPr>
              <a:t>index.html</a:t>
            </a:r>
            <a:r>
              <a:rPr lang="zh-CN" altLang="en-US" b="0" i="0" u="none" strike="noStrike" baseline="0" smtClean="0">
                <a:latin typeface="Times New Roman"/>
              </a:rPr>
              <a:t>，将其放到“</a:t>
            </a:r>
            <a:r>
              <a:rPr lang="en-US" altLang="zh-CN" b="0" i="0" u="none" strike="noStrike" baseline="0" smtClean="0">
                <a:latin typeface="Times New Roman"/>
              </a:rPr>
              <a:t>/usr/local/var/www/</a:t>
            </a:r>
            <a:r>
              <a:rPr lang="zh-CN" altLang="en-US" b="0" i="0" u="none" strike="noStrike" baseline="0" smtClean="0">
                <a:latin typeface="Times New Roman"/>
              </a:rPr>
              <a:t>”目录下。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&lt;HTML&gt;</a:t>
            </a:r>
          </a:p>
          <a:p>
            <a:pPr marR="0" lvl="0" rtl="0"/>
            <a:r>
              <a:rPr lang="en-US" altLang="zh-CN" b="0" i="0" u="none" strike="noStrike" baseline="0" smtClean="0">
                <a:latin typeface="Times New Roman"/>
              </a:rPr>
              <a:t>    &lt;</a:t>
            </a:r>
            <a:r>
              <a:rPr lang="en-US" altLang="zh-CN" b="0" i="0" u="none" strike="noStrike" baseline="0" smtClean="0">
                <a:latin typeface="Times New Roman"/>
              </a:rPr>
              <a:t>title&gt;</a:t>
            </a:r>
          </a:p>
          <a:p>
            <a:pPr marR="0" lvl="0" rtl="0"/>
            <a:r>
              <a:rPr lang="en-US" altLang="zh-CN" b="0" i="0" u="none" strike="noStrike" baseline="0" smtClean="0">
                <a:latin typeface="Times New Roman"/>
              </a:rPr>
              <a:t>          dHTTP</a:t>
            </a:r>
            <a:r>
              <a:rPr lang="zh-CN" altLang="en-US" b="0" i="0" u="none" strike="noStrike" baseline="0" smtClean="0">
                <a:latin typeface="Times New Roman"/>
              </a:rPr>
              <a:t>测试页面</a:t>
            </a:r>
          </a:p>
          <a:p>
            <a:pPr marR="0" lvl="0" rtl="0"/>
            <a:r>
              <a:rPr lang="en-US" altLang="zh-CN" b="0" i="0" u="none" strike="noStrike" baseline="0" smtClean="0">
                <a:latin typeface="Times New Roman"/>
              </a:rPr>
              <a:t>    &lt;/</a:t>
            </a:r>
            <a:r>
              <a:rPr lang="en-US" altLang="zh-CN" b="0" i="0" u="none" strike="noStrike" baseline="0" smtClean="0">
                <a:latin typeface="Times New Roman"/>
              </a:rPr>
              <a:t>title&gt;</a:t>
            </a:r>
          </a:p>
          <a:p>
            <a:pPr marR="0" lvl="0" rtl="0"/>
            <a:r>
              <a:rPr lang="en-US" altLang="zh-CN" b="0" i="0" u="none" strike="noStrike" baseline="0" smtClean="0">
                <a:latin typeface="Times New Roman"/>
              </a:rPr>
              <a:t>&lt;BODY&gt;</a:t>
            </a:r>
          </a:p>
          <a:p>
            <a:pPr marR="0" lvl="0" rtl="0"/>
            <a:r>
              <a:rPr lang="en-US" altLang="zh-CN" b="0" i="0" u="none" strike="noStrike" baseline="0" smtClean="0">
                <a:latin typeface="Times New Roman"/>
              </a:rPr>
              <a:t>     &lt;</a:t>
            </a:r>
            <a:r>
              <a:rPr lang="en-US" altLang="zh-CN" b="0" i="0" u="none" strike="noStrike" baseline="0" smtClean="0">
                <a:latin typeface="Times New Roman"/>
              </a:rPr>
              <a:t>H1&gt;</a:t>
            </a:r>
            <a:r>
              <a:rPr lang="zh-CN" altLang="en-US" b="0" i="0" u="none" strike="noStrike" baseline="0" smtClean="0">
                <a:latin typeface="Times New Roman"/>
              </a:rPr>
              <a:t>祝贺</a:t>
            </a:r>
            <a:r>
              <a:rPr lang="en-US" altLang="zh-CN" b="0" i="0" u="none" strike="noStrike" baseline="0" smtClean="0">
                <a:latin typeface="Times New Roman"/>
              </a:rPr>
              <a:t>!&lt;/H1&gt;</a:t>
            </a:r>
          </a:p>
          <a:p>
            <a:pPr marR="0" lvl="0" rtl="0"/>
            <a:r>
              <a:rPr lang="en-US" altLang="zh-CN" b="0" i="0" u="none" strike="noStrike" baseline="0" smtClean="0">
                <a:latin typeface="Times New Roman"/>
              </a:rPr>
              <a:t>     &lt;</a:t>
            </a:r>
            <a:r>
              <a:rPr lang="en-US" altLang="zh-CN" b="0" i="0" u="none" strike="noStrike" baseline="0" smtClean="0">
                <a:latin typeface="Times New Roman"/>
              </a:rPr>
              <a:t>P&gt;</a:t>
            </a:r>
            <a:r>
              <a:rPr lang="zh-CN" altLang="en-US" b="0" i="0" u="none" strike="noStrike" baseline="0" smtClean="0">
                <a:latin typeface="Times New Roman"/>
              </a:rPr>
              <a:t>如果你看到此信息，表明</a:t>
            </a:r>
            <a:r>
              <a:rPr lang="en-US" altLang="zh-CN" b="0" i="0" u="none" strike="noStrike" baseline="0" smtClean="0">
                <a:latin typeface="Times New Roman"/>
              </a:rPr>
              <a:t>dHTTP</a:t>
            </a:r>
            <a:r>
              <a:rPr lang="zh-CN" altLang="en-US" b="0" i="0" u="none" strike="noStrike" baseline="0" smtClean="0">
                <a:latin typeface="Times New Roman"/>
              </a:rPr>
              <a:t>服务器运行正常！</a:t>
            </a:r>
            <a:r>
              <a:rPr lang="en-US" altLang="zh-CN" b="0" i="0" u="none" strike="noStrike" baseline="0" smtClean="0">
                <a:latin typeface="Times New Roman"/>
              </a:rPr>
              <a:t>&lt;/P&gt;</a:t>
            </a:r>
          </a:p>
          <a:p>
            <a:pPr marR="0" lvl="0" rtl="0"/>
            <a:r>
              <a:rPr lang="en-US" altLang="zh-CN" b="0" i="0" u="none" strike="noStrike" baseline="0" smtClean="0">
                <a:latin typeface="Times New Roman"/>
              </a:rPr>
              <a:t>&lt;/</a:t>
            </a:r>
            <a:r>
              <a:rPr lang="en-US" altLang="zh-CN" b="0" i="0" u="none" strike="noStrike" baseline="0" smtClean="0">
                <a:latin typeface="Times New Roman"/>
              </a:rPr>
              <a:t>BODY&gt;</a:t>
            </a:r>
          </a:p>
          <a:p>
            <a:pPr marR="0" lvl="0" rtl="0"/>
            <a:r>
              <a:rPr lang="en-US" altLang="zh-CN" b="0" i="0" u="none" strike="noStrike" baseline="0" smtClean="0">
                <a:latin typeface="Times New Roman"/>
              </a:rPr>
              <a:t>&lt;/HTML&gt;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71411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．文件配置</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配置文件的名称为</a:t>
            </a:r>
            <a:r>
              <a:rPr lang="en-US" altLang="zh-CN" b="0" i="0" u="none" strike="noStrike" baseline="0" smtClean="0">
                <a:latin typeface="Times New Roman"/>
              </a:rPr>
              <a:t>SHTTPD.conf</a:t>
            </a:r>
            <a:r>
              <a:rPr lang="zh-CN" altLang="en-US" b="0" i="0" u="none" strike="noStrike" baseline="0" smtClean="0">
                <a:latin typeface="Times New Roman"/>
              </a:rPr>
              <a:t>，默认路径为“</a:t>
            </a:r>
            <a:r>
              <a:rPr lang="en-US" altLang="zh-CN" b="0" i="0" u="none" strike="noStrike" baseline="0" smtClean="0">
                <a:latin typeface="Times New Roman"/>
              </a:rPr>
              <a:t>/etc</a:t>
            </a:r>
            <a:r>
              <a:rPr lang="zh-CN" altLang="en-US" b="0" i="0" u="none" strike="noStrike" baseline="0" smtClean="0">
                <a:latin typeface="Times New Roman"/>
              </a:rPr>
              <a:t>”下。配置文件的格式如下：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a:t>
            </a:r>
            <a:r>
              <a:rPr lang="zh-CN" altLang="en-US" b="0" i="0" u="none" strike="noStrike" baseline="0" smtClean="0">
                <a:latin typeface="Times New Roman"/>
              </a:rPr>
              <a:t>注释</a:t>
            </a:r>
            <a:r>
              <a:rPr lang="en-US" altLang="zh-CN" b="0" i="0" u="none" strike="noStrike" baseline="0" smtClean="0">
                <a:latin typeface="Times New Roman"/>
              </a:rPr>
              <a:t>|[</a:t>
            </a:r>
            <a:r>
              <a:rPr lang="zh-CN" altLang="en-US" b="0" i="0" u="none" strike="noStrike" baseline="0" smtClean="0">
                <a:latin typeface="Times New Roman"/>
              </a:rPr>
              <a:t>空格</a:t>
            </a:r>
            <a:r>
              <a:rPr lang="en-US" altLang="zh-CN" b="0" i="0" u="none" strike="noStrike" baseline="0" smtClean="0">
                <a:latin typeface="Times New Roman"/>
              </a:rPr>
              <a:t>]</a:t>
            </a:r>
            <a:r>
              <a:rPr lang="zh-CN" altLang="en-US" b="0" i="0" u="none" strike="noStrike" baseline="0" smtClean="0">
                <a:latin typeface="Times New Roman"/>
              </a:rPr>
              <a:t>关键字</a:t>
            </a:r>
            <a:r>
              <a:rPr lang="en-US" altLang="zh-CN" b="0" i="0" u="none" strike="noStrike" baseline="0" smtClean="0">
                <a:latin typeface="Times New Roman"/>
              </a:rPr>
              <a:t>[</a:t>
            </a:r>
            <a:r>
              <a:rPr lang="zh-CN" altLang="en-US" b="0" i="0" u="none" strike="noStrike" baseline="0" smtClean="0">
                <a:latin typeface="Times New Roman"/>
              </a:rPr>
              <a:t>空格</a:t>
            </a:r>
            <a:r>
              <a:rPr lang="en-US" altLang="zh-CN" b="0" i="0" u="none" strike="noStrike" baseline="0" smtClean="0">
                <a:latin typeface="Times New Roman"/>
              </a:rPr>
              <a:t>]=[</a:t>
            </a:r>
            <a:r>
              <a:rPr lang="zh-CN" altLang="en-US" b="0" i="0" u="none" strike="noStrike" baseline="0" smtClean="0">
                <a:latin typeface="Times New Roman"/>
              </a:rPr>
              <a:t>空格</a:t>
            </a:r>
            <a:r>
              <a:rPr lang="en-US" altLang="zh-CN" b="0" i="0" u="none" strike="noStrike" baseline="0" smtClean="0">
                <a:latin typeface="Times New Roman"/>
              </a:rPr>
              <a:t>]value]</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配置文件中的一行为</a:t>
            </a:r>
            <a:r>
              <a:rPr lang="en-US" altLang="zh-CN" b="0" i="0" u="none" strike="noStrike" baseline="0" smtClean="0">
                <a:latin typeface="Times New Roman"/>
              </a:rPr>
              <a:t>#</a:t>
            </a:r>
            <a:r>
              <a:rPr lang="zh-CN" altLang="en-US" b="0" i="0" u="none" strike="noStrike" baseline="0" smtClean="0">
                <a:latin typeface="Times New Roman"/>
              </a:rPr>
              <a:t>开头的注释或者选项配置，不支持空行，关键字右边的值不能含有空格。</a:t>
            </a:r>
          </a:p>
        </p:txBody>
      </p:sp>
    </p:spTree>
    <p:extLst>
      <p:ext uri="{BB962C8B-B14F-4D97-AF65-F5344CB8AC3E}">
        <p14:creationId xmlns:p14="http://schemas.microsoft.com/office/powerpoint/2010/main" val="2243121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18.1.2  SHTTPD</a:t>
            </a:r>
            <a:r>
              <a:rPr lang="zh-CN" altLang="en-US" b="0" i="0" u="none" strike="noStrike" kern="1800" baseline="0" smtClean="0">
                <a:latin typeface="Times New Roman"/>
                <a:ea typeface="黑体"/>
              </a:rPr>
              <a:t>的多客户端支持的需求</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SHTTPD</a:t>
            </a:r>
            <a:r>
              <a:rPr lang="zh-CN" altLang="en-US" b="0" i="0" u="none" strike="noStrike" baseline="0" smtClean="0">
                <a:latin typeface="Times New Roman"/>
              </a:rPr>
              <a:t>支持多个客户端的并发连接，在同一时刻允许多个客户端同时成功获得服务器上的网页资源，这是现代服务器的基本属性。</a:t>
            </a:r>
            <a:r>
              <a:rPr lang="en-US" altLang="zh-CN" b="0" i="0" u="none" strike="noStrike" baseline="0" smtClean="0">
                <a:latin typeface="Times New Roman"/>
              </a:rPr>
              <a:t>SHTTPD</a:t>
            </a:r>
            <a:r>
              <a:rPr lang="zh-CN" altLang="en-US" b="0" i="0" u="none" strike="noStrike" baseline="0" smtClean="0">
                <a:latin typeface="Times New Roman"/>
              </a:rPr>
              <a:t>启动时的处理单元初始化了两个，并发访问数量为</a:t>
            </a:r>
            <a:r>
              <a:rPr lang="en-US" altLang="zh-CN" b="0" i="0" u="none" strike="noStrike" baseline="0" smtClean="0">
                <a:latin typeface="Times New Roman"/>
              </a:rPr>
              <a:t>2</a:t>
            </a:r>
            <a:r>
              <a:rPr lang="zh-CN" altLang="en-US" b="0" i="0" u="none" strike="noStrike" baseline="0" smtClean="0">
                <a:latin typeface="Times New Roman"/>
              </a:rPr>
              <a:t>，当客户端增加时，会自动根据现场情况增加处理单元，最大为</a:t>
            </a:r>
            <a:r>
              <a:rPr lang="en-US" altLang="zh-CN" b="0" i="0" u="none" strike="noStrike" baseline="0" smtClean="0">
                <a:latin typeface="Times New Roman"/>
              </a:rPr>
              <a:t>4</a:t>
            </a:r>
            <a:r>
              <a:rPr lang="zh-CN" altLang="en-US" b="0" i="0" u="none" strike="noStrike" baseline="0" smtClean="0">
                <a:latin typeface="Times New Roman"/>
              </a:rPr>
              <a:t>个。</a:t>
            </a:r>
          </a:p>
        </p:txBody>
      </p:sp>
      <p:pic>
        <p:nvPicPr>
          <p:cNvPr id="2050" name="Picture 2" descr="1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3789040"/>
            <a:ext cx="523875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166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3209628"/>
            <a:ext cx="3255208" cy="2748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1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1407192"/>
            <a:ext cx="3197721" cy="455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74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18.1.3  SHTTPD</a:t>
            </a:r>
            <a:r>
              <a:rPr lang="zh-CN" altLang="en-US" b="0" i="0" u="none" strike="noStrike" kern="1800" baseline="0" smtClean="0">
                <a:latin typeface="Times New Roman"/>
                <a:ea typeface="黑体"/>
              </a:rPr>
              <a:t>支持方法的需求</a:t>
            </a:r>
          </a:p>
        </p:txBody>
      </p:sp>
      <p:sp>
        <p:nvSpPr>
          <p:cNvPr id="3" name="文本占位符 2"/>
          <p:cNvSpPr>
            <a:spLocks noGrp="1"/>
          </p:cNvSpPr>
          <p:nvPr>
            <p:ph type="body" idx="1"/>
          </p:nvPr>
        </p:nvSpPr>
        <p:spPr/>
        <p:txBody>
          <a:bodyPr>
            <a:normAutofit lnSpcReduction="10000"/>
          </a:bodyPr>
          <a:lstStyle/>
          <a:p>
            <a:pPr marR="0" lvl="0" rtl="0"/>
            <a:r>
              <a:rPr lang="en-US" altLang="zh-CN" b="0" i="0" u="none" strike="noStrike" baseline="0" smtClean="0">
                <a:latin typeface="Times New Roman"/>
              </a:rPr>
              <a:t>HTTP</a:t>
            </a:r>
            <a:r>
              <a:rPr lang="zh-CN" altLang="en-US" b="0" i="0" u="none" strike="noStrike" baseline="0" smtClean="0">
                <a:latin typeface="Times New Roman"/>
              </a:rPr>
              <a:t>协议中定义了</a:t>
            </a:r>
            <a:r>
              <a:rPr lang="en-US" altLang="zh-CN" b="0" i="0" u="none" strike="noStrike" baseline="0" smtClean="0">
                <a:latin typeface="Times New Roman"/>
              </a:rPr>
              <a:t>8</a:t>
            </a:r>
            <a:r>
              <a:rPr lang="zh-CN" altLang="en-US" b="0" i="0" u="none" strike="noStrike" baseline="0" smtClean="0">
                <a:latin typeface="Times New Roman"/>
              </a:rPr>
              <a:t>种方法，用来表示指定数据的操作性质和特点：</a:t>
            </a:r>
          </a:p>
          <a:p>
            <a:pPr marR="0" lvl="0" rtl="0">
              <a:buFont typeface="Wingdings" panose="05000000000000000000" pitchFamily="2" charset="2"/>
              <a:buChar char="ü"/>
            </a:pPr>
            <a:r>
              <a:rPr lang="en-US" altLang="zh-CN" b="0" i="0" u="none" strike="noStrike" baseline="0" smtClean="0">
                <a:latin typeface="Times New Roman"/>
              </a:rPr>
              <a:t>HEAD</a:t>
            </a:r>
            <a:r>
              <a:rPr lang="zh-CN" altLang="en-US" b="0" i="0" u="none" strike="noStrike" baseline="0" smtClean="0">
                <a:latin typeface="Times New Roman"/>
              </a:rPr>
              <a:t>方法</a:t>
            </a:r>
          </a:p>
          <a:p>
            <a:pPr marR="0" lvl="0" rtl="0">
              <a:buFont typeface="Wingdings" panose="05000000000000000000" pitchFamily="2" charset="2"/>
              <a:buChar char="ü"/>
            </a:pPr>
            <a:r>
              <a:rPr lang="en-US" altLang="zh-CN" b="0" i="0" u="none" strike="noStrike" baseline="0" smtClean="0">
                <a:latin typeface="Times New Roman"/>
              </a:rPr>
              <a:t>GET</a:t>
            </a:r>
            <a:r>
              <a:rPr lang="zh-CN" altLang="en-US" b="0" i="0" u="none" strike="noStrike" baseline="0" smtClean="0">
                <a:latin typeface="Times New Roman"/>
              </a:rPr>
              <a:t>方法</a:t>
            </a:r>
          </a:p>
          <a:p>
            <a:pPr marR="0" lvl="0" rtl="0">
              <a:buFont typeface="Wingdings" panose="05000000000000000000" pitchFamily="2" charset="2"/>
              <a:buChar char="ü"/>
            </a:pPr>
            <a:r>
              <a:rPr lang="en-US" altLang="zh-CN" b="0" i="0" u="none" strike="noStrike" baseline="0" smtClean="0">
                <a:latin typeface="Times New Roman"/>
              </a:rPr>
              <a:t>POST</a:t>
            </a:r>
            <a:r>
              <a:rPr lang="zh-CN" altLang="en-US" b="0" i="0" u="none" strike="noStrike" baseline="0" smtClean="0">
                <a:latin typeface="Times New Roman"/>
              </a:rPr>
              <a:t>方法</a:t>
            </a:r>
          </a:p>
          <a:p>
            <a:pPr>
              <a:buFont typeface="Wingdings" panose="05000000000000000000" pitchFamily="2" charset="2"/>
              <a:buChar char="ü"/>
            </a:pPr>
            <a:r>
              <a:rPr lang="en-US" altLang="zh-CN" b="0" i="0" u="none" strike="noStrike" baseline="0" smtClean="0">
                <a:latin typeface="Times New Roman"/>
              </a:rPr>
              <a:t>PUT</a:t>
            </a:r>
            <a:r>
              <a:rPr lang="zh-CN" altLang="en-US" smtClean="0">
                <a:latin typeface="Times New Roman"/>
              </a:rPr>
              <a:t>方法</a:t>
            </a:r>
            <a:endParaRPr lang="en-US" altLang="zh-CN" b="0" i="0" u="none" strike="noStrike" baseline="0" smtClean="0">
              <a:latin typeface="Times New Roman"/>
            </a:endParaRPr>
          </a:p>
          <a:p>
            <a:pPr marR="0" lvl="0" rtl="0">
              <a:buFont typeface="Wingdings" panose="05000000000000000000" pitchFamily="2" charset="2"/>
              <a:buChar char="ü"/>
            </a:pPr>
            <a:r>
              <a:rPr lang="en-US" altLang="zh-CN" b="0" i="0" u="none" strike="noStrike" baseline="0" smtClean="0">
                <a:latin typeface="Times New Roman"/>
              </a:rPr>
              <a:t>DELETE</a:t>
            </a:r>
          </a:p>
          <a:p>
            <a:pPr marR="0" lvl="0" rtl="0">
              <a:buFont typeface="Wingdings" panose="05000000000000000000" pitchFamily="2" charset="2"/>
              <a:buChar char="ü"/>
            </a:pPr>
            <a:r>
              <a:rPr lang="en-US" altLang="zh-CN" b="0" i="0" u="none" strike="noStrike" baseline="0" smtClean="0">
                <a:latin typeface="Times New Roman"/>
              </a:rPr>
              <a:t>TRACE</a:t>
            </a:r>
            <a:r>
              <a:rPr lang="zh-CN" altLang="en-US" b="0" i="0" u="none" strike="noStrike" baseline="0" smtClean="0">
                <a:latin typeface="Times New Roman"/>
              </a:rPr>
              <a:t>方法</a:t>
            </a:r>
          </a:p>
          <a:p>
            <a:pPr marR="0" lvl="0" rtl="0">
              <a:buFont typeface="Wingdings" panose="05000000000000000000" pitchFamily="2" charset="2"/>
              <a:buChar char="ü"/>
            </a:pPr>
            <a:r>
              <a:rPr lang="en-US" altLang="zh-CN" b="0" i="0" u="none" strike="noStrike" baseline="0" smtClean="0">
                <a:latin typeface="Times New Roman"/>
              </a:rPr>
              <a:t>OPTIONS</a:t>
            </a:r>
            <a:r>
              <a:rPr lang="zh-CN" altLang="en-US" b="0" i="0" u="none" strike="noStrike" baseline="0" smtClean="0">
                <a:latin typeface="Times New Roman"/>
              </a:rPr>
              <a:t>方法</a:t>
            </a:r>
          </a:p>
          <a:p>
            <a:pPr marR="0" lvl="0" rtl="0">
              <a:buFont typeface="Wingdings" panose="05000000000000000000" pitchFamily="2" charset="2"/>
              <a:buChar char="ü"/>
            </a:pPr>
            <a:r>
              <a:rPr lang="en-US" altLang="zh-CN" b="0" i="0" u="none" strike="noStrike" baseline="0" smtClean="0">
                <a:latin typeface="Times New Roman"/>
              </a:rPr>
              <a:t>CONNECT</a:t>
            </a:r>
            <a:r>
              <a:rPr lang="zh-CN" altLang="en-US" b="0" i="0" u="none" strike="noStrike" baseline="0" smtClean="0">
                <a:latin typeface="Times New Roman"/>
              </a:rPr>
              <a:t>方法</a:t>
            </a:r>
          </a:p>
        </p:txBody>
      </p:sp>
    </p:spTree>
    <p:extLst>
      <p:ext uri="{BB962C8B-B14F-4D97-AF65-F5344CB8AC3E}">
        <p14:creationId xmlns:p14="http://schemas.microsoft.com/office/powerpoint/2010/main" val="1211168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第2章  Linux编程环境</Template>
  <TotalTime>195</TotalTime>
  <Words>2796</Words>
  <Application>Microsoft Office PowerPoint</Application>
  <PresentationFormat>全屏显示(4:3)</PresentationFormat>
  <Paragraphs>307</Paragraphs>
  <Slides>53</Slides>
  <Notes>1</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聚合</vt:lpstr>
      <vt:lpstr>第18章  一个简单Web服务器的例子SHTTPD</vt:lpstr>
      <vt:lpstr>18.1  SHTTPD的需求分析</vt:lpstr>
      <vt:lpstr>18.1  SHTTPD的需求分析</vt:lpstr>
      <vt:lpstr>18.1.1  SHTTPD启动参数可动态配置的需求</vt:lpstr>
      <vt:lpstr>1．命令行参数配置</vt:lpstr>
      <vt:lpstr>2．文件配置</vt:lpstr>
      <vt:lpstr>18.1.2  SHTTPD的多客户端支持的需求</vt:lpstr>
      <vt:lpstr>PowerPoint 演示文稿</vt:lpstr>
      <vt:lpstr>18.1.3  SHTTPD支持方法的需求</vt:lpstr>
      <vt:lpstr>18.1.4  SHTTPD支持的HTTP协议版本的需求</vt:lpstr>
      <vt:lpstr>18.1.5  SHTTPD支持头部的需求</vt:lpstr>
      <vt:lpstr>18.1.6  SHTTPD定位URI的需求</vt:lpstr>
      <vt:lpstr>1．URI的一般语法</vt:lpstr>
      <vt:lpstr>2．HTTP URL</vt:lpstr>
      <vt:lpstr>3．URI 比较</vt:lpstr>
      <vt:lpstr>18.1.7  SHTTPD支持CGI的需求</vt:lpstr>
      <vt:lpstr>18.1.8  SHTTPD错误代码的需求</vt:lpstr>
      <vt:lpstr>18.2  SHTTPD的模块分析和设计</vt:lpstr>
      <vt:lpstr>18.2.1  SHTTPD的主函数</vt:lpstr>
      <vt:lpstr>18.2.2  SHTTPD命令行解析的分析设计</vt:lpstr>
      <vt:lpstr>1．getopt_long()函数介绍</vt:lpstr>
      <vt:lpstr>2．SHTTPD中的命令行选项定义</vt:lpstr>
      <vt:lpstr>18.2.3  SHTTPD配置文件解析的分析设计</vt:lpstr>
      <vt:lpstr>PowerPoint 演示文稿</vt:lpstr>
      <vt:lpstr>18.2.4  SHTTPD的多客户端支持的分析设计</vt:lpstr>
      <vt:lpstr>PowerPoint 演示文稿</vt:lpstr>
      <vt:lpstr>18.2.5  SHTTPD头部解析的分析设计</vt:lpstr>
      <vt:lpstr>18.2.6  SHTTPD对URI的分析设计</vt:lpstr>
      <vt:lpstr>18.2.7  SHTTPD支持方法的分析设计</vt:lpstr>
      <vt:lpstr>18.2.8  SHTTPD支持CGI的分析设计</vt:lpstr>
      <vt:lpstr>18.2.9  SHTTPD错误处理的分析设计</vt:lpstr>
      <vt:lpstr>18.3  SHTTPD各模块的实现</vt:lpstr>
      <vt:lpstr>18.3  SHTTPD各模块的实现</vt:lpstr>
      <vt:lpstr>18.3.1  SHTTPD命令行解析的实现</vt:lpstr>
      <vt:lpstr>1．配置文件的结构</vt:lpstr>
      <vt:lpstr>2．命令行解析结构</vt:lpstr>
      <vt:lpstr>3．命令行解析代码</vt:lpstr>
      <vt:lpstr>18.3.2  SHTTPD文件配置解析的实现</vt:lpstr>
      <vt:lpstr>18.3.3  SHTTPD的多客户端支持的实现</vt:lpstr>
      <vt:lpstr>18.3.4  SHTTPD所请求URI解析的实现</vt:lpstr>
      <vt:lpstr>18.3.5  SHTTPD方法解析的实现</vt:lpstr>
      <vt:lpstr>18.3.6  SHTTPD响应方法的实现</vt:lpstr>
      <vt:lpstr>18.3.7  SHTTPD支持CGI的实现</vt:lpstr>
      <vt:lpstr>18.3.8  SHTTPD支持HTTP协议版本的实现</vt:lpstr>
      <vt:lpstr>18.3.9  SHTTPD内容类型的实现</vt:lpstr>
      <vt:lpstr>18.3.10  SHTTPD错误处理的实现</vt:lpstr>
      <vt:lpstr>18.3.11  SHTTPD生成目录下文件列表文件的实现</vt:lpstr>
      <vt:lpstr>18.3.12  SHTTPD主函数的实现</vt:lpstr>
      <vt:lpstr>18.4  SHTTPD的编译、调试和测试</vt:lpstr>
      <vt:lpstr>18.4.1  建立源文件</vt:lpstr>
      <vt:lpstr>18.4.2  制作Makefile</vt:lpstr>
      <vt:lpstr>18.4.3  制作执行文件</vt:lpstr>
      <vt:lpstr>18.4.4  使用不同的浏览器测试服务器程序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第18章  一个简单Web服务器的例子SHTTPD</dc:title>
  <dc:creator>xu</dc:creator>
  <cp:lastModifiedBy>xu</cp:lastModifiedBy>
  <cp:revision>5</cp:revision>
  <dcterms:created xsi:type="dcterms:W3CDTF">2014-08-16T03:10:49Z</dcterms:created>
  <dcterms:modified xsi:type="dcterms:W3CDTF">2014-08-16T06:25:50Z</dcterms:modified>
</cp:coreProperties>
</file>