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7" r:id="rId10"/>
    <p:sldId id="270" r:id="rId11"/>
    <p:sldId id="271" r:id="rId12"/>
    <p:sldId id="272" r:id="rId13"/>
    <p:sldId id="273" r:id="rId14"/>
    <p:sldId id="274" r:id="rId15"/>
    <p:sldId id="277"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ED3D0F85-D098-440D-A8DB-832C5EF5E52C}" type="datetimeFigureOut">
              <a:rPr lang="zh-CN" altLang="en-US" smtClean="0"/>
              <a:t>2014/8/16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08D1039-05BB-4F65-A099-B8A456D192D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D3D0F85-D098-440D-A8DB-832C5EF5E52C}"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08D1039-05BB-4F65-A099-B8A456D192D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D3D0F85-D098-440D-A8DB-832C5EF5E52C}"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08D1039-05BB-4F65-A099-B8A456D192D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3D0F85-D098-440D-A8DB-832C5EF5E52C}"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8D1039-05BB-4F65-A099-B8A456D192D1}"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D3D0F85-D098-440D-A8DB-832C5EF5E52C}"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08D1039-05BB-4F65-A099-B8A456D192D1}"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ED3D0F85-D098-440D-A8DB-832C5EF5E52C}"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08D1039-05BB-4F65-A099-B8A456D192D1}"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ED3D0F85-D098-440D-A8DB-832C5EF5E52C}"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08D1039-05BB-4F65-A099-B8A456D192D1}"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ED3D0F85-D098-440D-A8DB-832C5EF5E52C}" type="datetimeFigureOut">
              <a:rPr lang="zh-CN" altLang="en-US" smtClean="0"/>
              <a:t>2014/8/16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208D1039-05BB-4F65-A099-B8A456D192D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ED3D0F85-D098-440D-A8DB-832C5EF5E52C}" type="datetimeFigureOut">
              <a:rPr lang="zh-CN" altLang="en-US" smtClean="0"/>
              <a:t>2014/8/16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208D1039-05BB-4F65-A099-B8A456D192D1}"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ED3D0F85-D098-440D-A8DB-832C5EF5E52C}" type="datetimeFigureOut">
              <a:rPr lang="zh-CN" altLang="en-US" smtClean="0"/>
              <a:t>2014/8/16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208D1039-05BB-4F65-A099-B8A456D192D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ED3D0F85-D098-440D-A8DB-832C5EF5E52C}"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08D1039-05BB-4F65-A099-B8A456D192D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ED3D0F85-D098-440D-A8DB-832C5EF5E52C}" type="datetimeFigureOut">
              <a:rPr lang="zh-CN" altLang="en-US" smtClean="0"/>
              <a:t>2014/8/16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208D1039-05BB-4F65-A099-B8A456D192D1}"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D3D0F85-D098-440D-A8DB-832C5EF5E52C}" type="datetimeFigureOut">
              <a:rPr lang="zh-CN" altLang="en-US" smtClean="0"/>
              <a:t>2014/8/16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08D1039-05BB-4F65-A099-B8A456D192D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19</a:t>
            </a:r>
            <a:r>
              <a:rPr lang="zh-CN" altLang="en-US" b="0" i="0" u="none" strike="noStrike" kern="1800" baseline="0" smtClean="0">
                <a:latin typeface="Times New Roman"/>
                <a:ea typeface="黑体"/>
              </a:rPr>
              <a:t>章  一个简单网络协议栈的例子</a:t>
            </a:r>
            <a:r>
              <a:rPr lang="en-US" altLang="zh-CN" b="1" i="0" u="none" strike="noStrike" kern="1800" baseline="0" smtClean="0">
                <a:latin typeface="Times New Roman"/>
                <a:ea typeface="黑体"/>
              </a:rPr>
              <a:t>SIP</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10000"/>
          </a:bodyPr>
          <a:lstStyle/>
          <a:p>
            <a:r>
              <a:rPr lang="en-US" altLang="zh-CN"/>
              <a:t>19.1  SIP</a:t>
            </a:r>
            <a:r>
              <a:rPr lang="zh-CN" altLang="en-US"/>
              <a:t>网络协议栈的</a:t>
            </a:r>
            <a:r>
              <a:rPr lang="zh-CN" altLang="en-US"/>
              <a:t>功能</a:t>
            </a:r>
            <a:r>
              <a:rPr lang="zh-CN" altLang="en-US" smtClean="0"/>
              <a:t>描述</a:t>
            </a:r>
            <a:endParaRPr lang="en-US" altLang="zh-CN" smtClean="0"/>
          </a:p>
          <a:p>
            <a:r>
              <a:rPr lang="en-US" altLang="zh-CN"/>
              <a:t>19.2  SIP</a:t>
            </a:r>
            <a:r>
              <a:rPr lang="zh-CN" altLang="en-US"/>
              <a:t>网络协议栈</a:t>
            </a:r>
            <a:r>
              <a:rPr lang="zh-CN" altLang="en-US"/>
              <a:t>的</a:t>
            </a:r>
            <a:r>
              <a:rPr lang="zh-CN" altLang="en-US" smtClean="0"/>
              <a:t>架构</a:t>
            </a:r>
            <a:endParaRPr lang="en-US" altLang="zh-CN" smtClean="0"/>
          </a:p>
          <a:p>
            <a:r>
              <a:rPr lang="en-US" altLang="zh-CN"/>
              <a:t>19.3  SIP</a:t>
            </a:r>
            <a:r>
              <a:rPr lang="zh-CN" altLang="en-US"/>
              <a:t>网络协议栈的存储</a:t>
            </a:r>
            <a:r>
              <a:rPr lang="zh-CN" altLang="en-US"/>
              <a:t>区</a:t>
            </a:r>
            <a:r>
              <a:rPr lang="zh-CN" altLang="en-US" smtClean="0"/>
              <a:t>缓存</a:t>
            </a:r>
            <a:endParaRPr lang="en-US" altLang="zh-CN" smtClean="0"/>
          </a:p>
          <a:p>
            <a:r>
              <a:rPr lang="en-US" altLang="zh-CN"/>
              <a:t>19.4  SIP</a:t>
            </a:r>
            <a:r>
              <a:rPr lang="zh-CN" altLang="en-US"/>
              <a:t>网络协议栈的网络</a:t>
            </a:r>
            <a:r>
              <a:rPr lang="zh-CN" altLang="en-US"/>
              <a:t>接口</a:t>
            </a:r>
            <a:r>
              <a:rPr lang="zh-CN" altLang="en-US" smtClean="0"/>
              <a:t>层</a:t>
            </a:r>
            <a:endParaRPr lang="en-US" altLang="zh-CN" smtClean="0"/>
          </a:p>
          <a:p>
            <a:r>
              <a:rPr lang="en-US" altLang="zh-CN"/>
              <a:t>19.5  SIP</a:t>
            </a:r>
            <a:r>
              <a:rPr lang="zh-CN" altLang="en-US"/>
              <a:t>网络协议栈的</a:t>
            </a:r>
            <a:r>
              <a:rPr lang="en-US" altLang="zh-CN"/>
              <a:t>ARP</a:t>
            </a:r>
            <a:r>
              <a:rPr lang="zh-CN" altLang="en-US" smtClean="0"/>
              <a:t>层</a:t>
            </a:r>
            <a:endParaRPr lang="en-US" altLang="zh-CN" smtClean="0"/>
          </a:p>
          <a:p>
            <a:r>
              <a:rPr lang="en-US" altLang="zh-CN"/>
              <a:t>19.6  SIP</a:t>
            </a:r>
            <a:r>
              <a:rPr lang="zh-CN" altLang="en-US"/>
              <a:t>网络协议栈的</a:t>
            </a:r>
            <a:r>
              <a:rPr lang="en-US" altLang="zh-CN"/>
              <a:t>IP</a:t>
            </a:r>
            <a:r>
              <a:rPr lang="zh-CN" altLang="en-US" smtClean="0"/>
              <a:t>层</a:t>
            </a:r>
            <a:endParaRPr lang="en-US" altLang="zh-CN" smtClean="0"/>
          </a:p>
          <a:p>
            <a:r>
              <a:rPr lang="en-US" altLang="zh-CN"/>
              <a:t>19.7  SIP</a:t>
            </a:r>
            <a:r>
              <a:rPr lang="zh-CN" altLang="en-US"/>
              <a:t>网络协议栈的</a:t>
            </a:r>
            <a:r>
              <a:rPr lang="en-US" altLang="zh-CN"/>
              <a:t>ICMP</a:t>
            </a:r>
            <a:r>
              <a:rPr lang="zh-CN" altLang="en-US" smtClean="0"/>
              <a:t>层</a:t>
            </a:r>
            <a:endParaRPr lang="en-US" altLang="zh-CN" smtClean="0"/>
          </a:p>
          <a:p>
            <a:r>
              <a:rPr lang="en-US" altLang="zh-CN"/>
              <a:t>19.8  SIP</a:t>
            </a:r>
            <a:r>
              <a:rPr lang="zh-CN" altLang="en-US"/>
              <a:t>网络协议栈的</a:t>
            </a:r>
            <a:r>
              <a:rPr lang="en-US" altLang="zh-CN"/>
              <a:t>UDP</a:t>
            </a:r>
            <a:r>
              <a:rPr lang="zh-CN" altLang="en-US" smtClean="0"/>
              <a:t>层</a:t>
            </a:r>
            <a:endParaRPr lang="en-US" altLang="zh-CN" smtClean="0"/>
          </a:p>
          <a:p>
            <a:r>
              <a:rPr lang="en-US" altLang="zh-CN"/>
              <a:t>19.9  SIP</a:t>
            </a:r>
            <a:r>
              <a:rPr lang="zh-CN" altLang="en-US"/>
              <a:t>网络协议栈的协议</a:t>
            </a:r>
            <a:r>
              <a:rPr lang="zh-CN" altLang="en-US"/>
              <a:t>无关</a:t>
            </a:r>
            <a:r>
              <a:rPr lang="zh-CN" altLang="en-US" smtClean="0"/>
              <a:t>层</a:t>
            </a:r>
            <a:endParaRPr lang="en-US" altLang="zh-CN" smtClean="0"/>
          </a:p>
          <a:p>
            <a:r>
              <a:rPr lang="en-US" altLang="zh-CN"/>
              <a:t>19.10  SIP</a:t>
            </a:r>
            <a:r>
              <a:rPr lang="zh-CN" altLang="en-US"/>
              <a:t>网络协议栈的</a:t>
            </a:r>
            <a:r>
              <a:rPr lang="en-US" altLang="zh-CN"/>
              <a:t>BSD</a:t>
            </a:r>
            <a:r>
              <a:rPr lang="zh-CN" altLang="en-US"/>
              <a:t>接口</a:t>
            </a:r>
            <a:r>
              <a:rPr lang="zh-CN" altLang="en-US" smtClean="0"/>
              <a:t>层</a:t>
            </a:r>
            <a:endParaRPr lang="en-US" altLang="zh-CN" smtClean="0"/>
          </a:p>
          <a:p>
            <a:r>
              <a:rPr lang="en-US" altLang="zh-CN"/>
              <a:t>19.11  SIP</a:t>
            </a:r>
            <a:r>
              <a:rPr lang="zh-CN" altLang="en-US"/>
              <a:t>网络协议栈的编译</a:t>
            </a:r>
          </a:p>
        </p:txBody>
      </p:sp>
    </p:spTree>
    <p:extLst>
      <p:ext uri="{BB962C8B-B14F-4D97-AF65-F5344CB8AC3E}">
        <p14:creationId xmlns:p14="http://schemas.microsoft.com/office/powerpoint/2010/main" val="183011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19.4  SIP</a:t>
            </a:r>
            <a:r>
              <a:rPr lang="zh-CN" altLang="en-US" b="0" i="0" u="none" strike="noStrike" kern="1800" baseline="0" smtClean="0">
                <a:latin typeface="Times New Roman"/>
                <a:ea typeface="黑体"/>
              </a:rPr>
              <a:t>网络协议栈的网络接口层</a:t>
            </a:r>
          </a:p>
        </p:txBody>
      </p:sp>
      <p:sp>
        <p:nvSpPr>
          <p:cNvPr id="3" name="文本占位符 2"/>
          <p:cNvSpPr>
            <a:spLocks noGrp="1"/>
          </p:cNvSpPr>
          <p:nvPr>
            <p:ph type="body" idx="1"/>
          </p:nvPr>
        </p:nvSpPr>
        <p:spPr/>
        <p:txBody>
          <a:bodyPr/>
          <a:lstStyle/>
          <a:p>
            <a:r>
              <a:rPr lang="en-US" altLang="zh-CN"/>
              <a:t>19.4.1  SIP</a:t>
            </a:r>
            <a:r>
              <a:rPr lang="zh-CN" altLang="en-US"/>
              <a:t>网络接口层</a:t>
            </a:r>
            <a:r>
              <a:rPr lang="zh-CN" altLang="en-US"/>
              <a:t>的</a:t>
            </a:r>
            <a:r>
              <a:rPr lang="zh-CN" altLang="en-US" smtClean="0"/>
              <a:t>架构</a:t>
            </a:r>
            <a:endParaRPr lang="en-US" altLang="zh-CN" smtClean="0"/>
          </a:p>
          <a:p>
            <a:r>
              <a:rPr lang="en-US" altLang="zh-CN"/>
              <a:t>19.4.2  SIP</a:t>
            </a:r>
            <a:r>
              <a:rPr lang="zh-CN" altLang="en-US"/>
              <a:t>网络接口层</a:t>
            </a:r>
            <a:r>
              <a:rPr lang="zh-CN" altLang="en-US"/>
              <a:t>的</a:t>
            </a:r>
            <a:r>
              <a:rPr lang="zh-CN" altLang="en-US" smtClean="0"/>
              <a:t>数据结构</a:t>
            </a:r>
            <a:endParaRPr lang="en-US" altLang="zh-CN" smtClean="0"/>
          </a:p>
          <a:p>
            <a:r>
              <a:rPr lang="en-US" altLang="zh-CN"/>
              <a:t>19.4.3  SIP</a:t>
            </a:r>
            <a:r>
              <a:rPr lang="zh-CN" altLang="en-US"/>
              <a:t>网络接口层的</a:t>
            </a:r>
            <a:r>
              <a:rPr lang="zh-CN" altLang="en-US"/>
              <a:t>初始化</a:t>
            </a:r>
            <a:r>
              <a:rPr lang="zh-CN" altLang="en-US" smtClean="0"/>
              <a:t>函数</a:t>
            </a:r>
            <a:endParaRPr lang="en-US" altLang="zh-CN" smtClean="0"/>
          </a:p>
          <a:p>
            <a:r>
              <a:rPr lang="en-US" altLang="zh-CN"/>
              <a:t>19.4.4  SIP</a:t>
            </a:r>
            <a:r>
              <a:rPr lang="zh-CN" altLang="en-US"/>
              <a:t>网络接口层的</a:t>
            </a:r>
            <a:r>
              <a:rPr lang="zh-CN" altLang="en-US"/>
              <a:t>输入</a:t>
            </a:r>
            <a:r>
              <a:rPr lang="zh-CN" altLang="en-US" smtClean="0"/>
              <a:t>函数</a:t>
            </a:r>
            <a:r>
              <a:rPr lang="en-US" altLang="zh-CN" smtClean="0"/>
              <a:t>\</a:t>
            </a:r>
          </a:p>
          <a:p>
            <a:r>
              <a:rPr lang="en-US" altLang="zh-CN"/>
              <a:t>19.4.5  SIP</a:t>
            </a:r>
            <a:r>
              <a:rPr lang="zh-CN" altLang="en-US"/>
              <a:t>网络接口层的输出函数</a:t>
            </a:r>
          </a:p>
        </p:txBody>
      </p:sp>
    </p:spTree>
    <p:extLst>
      <p:ext uri="{BB962C8B-B14F-4D97-AF65-F5344CB8AC3E}">
        <p14:creationId xmlns:p14="http://schemas.microsoft.com/office/powerpoint/2010/main" val="392454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19.4.1  SIP</a:t>
            </a:r>
            <a:r>
              <a:rPr lang="zh-CN" altLang="en-US" b="0" i="0" u="none" strike="noStrike" kern="1800" baseline="0" smtClean="0">
                <a:latin typeface="Times New Roman"/>
                <a:ea typeface="黑体"/>
              </a:rPr>
              <a:t>网络接口层的架构</a:t>
            </a:r>
          </a:p>
        </p:txBody>
      </p:sp>
      <p:pic>
        <p:nvPicPr>
          <p:cNvPr id="3074"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t="1051" b="1361"/>
          <a:stretch>
            <a:fillRect/>
          </a:stretch>
        </p:blipFill>
        <p:spPr bwMode="auto">
          <a:xfrm>
            <a:off x="2123728" y="1671620"/>
            <a:ext cx="5538820" cy="40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50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19.4.2  SIP</a:t>
            </a:r>
            <a:r>
              <a:rPr lang="zh-CN" altLang="en-US" b="0" i="0" u="none" strike="noStrike" kern="1800" baseline="0" smtClean="0">
                <a:latin typeface="Times New Roman"/>
                <a:ea typeface="黑体"/>
              </a:rPr>
              <a:t>网络接口层的数据结构</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网络接口层主要有两个数据结构：虚拟网卡和以太网头部结构。虚拟网卡结构除了对本机</a:t>
            </a:r>
            <a:r>
              <a:rPr lang="en-US" altLang="zh-CN" b="0" i="0" u="none" strike="noStrike" baseline="0" smtClean="0">
                <a:latin typeface="Times New Roman"/>
              </a:rPr>
              <a:t>IP</a:t>
            </a:r>
            <a:r>
              <a:rPr lang="zh-CN" altLang="en-US" b="0" i="0" u="none" strike="noStrike" baseline="0" smtClean="0">
                <a:latin typeface="Times New Roman"/>
              </a:rPr>
              <a:t>地址的描述外，主要实现了网络数据的接收和发送两个函数，利用这两个函数可以十分完善地模拟一个网卡的动作。</a:t>
            </a:r>
          </a:p>
        </p:txBody>
      </p:sp>
      <p:pic>
        <p:nvPicPr>
          <p:cNvPr id="4098"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2072" y="3429000"/>
            <a:ext cx="5908280"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43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19.4.3  SIP</a:t>
            </a:r>
            <a:r>
              <a:rPr lang="zh-CN" altLang="en-US" b="0" i="0" u="none" strike="noStrike" kern="1800" baseline="0" smtClean="0">
                <a:latin typeface="Times New Roman"/>
                <a:ea typeface="黑体"/>
              </a:rPr>
              <a:t>网络接口层的初始化函数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初始化的过程主要进行虚拟网络设备的建立工作。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41494722"/>
              </p:ext>
            </p:extLst>
          </p:nvPr>
        </p:nvGraphicFramePr>
        <p:xfrm>
          <a:off x="494427" y="2636912"/>
          <a:ext cx="8155146" cy="2232248"/>
        </p:xfrm>
        <a:graphic>
          <a:graphicData uri="http://schemas.openxmlformats.org/presentationml/2006/ole">
            <mc:AlternateContent xmlns:mc="http://schemas.openxmlformats.org/markup-compatibility/2006">
              <mc:Choice xmlns:v="urn:schemas-microsoft-com:vml" Requires="v">
                <p:oleObj spid="_x0000_s5125" name="Visio" r:id="rId3" imgW="5267970" imgH="1443307" progId="Visio.Drawing.11">
                  <p:embed/>
                </p:oleObj>
              </mc:Choice>
              <mc:Fallback>
                <p:oleObj name="Visio" r:id="rId3" imgW="5267970" imgH="144330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27" y="2636912"/>
                        <a:ext cx="8155146" cy="2232248"/>
                      </a:xfrm>
                      <a:prstGeom prst="rect">
                        <a:avLst/>
                      </a:prstGeom>
                      <a:noFill/>
                    </p:spPr>
                  </p:pic>
                </p:oleObj>
              </mc:Fallback>
            </mc:AlternateContent>
          </a:graphicData>
        </a:graphic>
      </p:graphicFrame>
    </p:spTree>
    <p:extLst>
      <p:ext uri="{BB962C8B-B14F-4D97-AF65-F5344CB8AC3E}">
        <p14:creationId xmlns:p14="http://schemas.microsoft.com/office/powerpoint/2010/main" val="3633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19.4.4  SIP</a:t>
            </a:r>
            <a:r>
              <a:rPr lang="zh-CN" altLang="en-US" b="0" i="0" u="none" strike="noStrike" kern="1800" baseline="0" smtClean="0">
                <a:latin typeface="Times New Roman"/>
                <a:ea typeface="黑体"/>
              </a:rPr>
              <a:t>网络接口层的输入函数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网络接口层的输入函数用于从网卡中读取接收到的数据，并进行相应的以太网层的处理</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．输入函数</a:t>
            </a:r>
            <a:r>
              <a:rPr lang="zh-CN" altLang="en-US">
                <a:latin typeface="Times New Roman"/>
              </a:rPr>
              <a:t>的</a:t>
            </a:r>
            <a:r>
              <a:rPr lang="zh-CN" altLang="en-US" smtClean="0">
                <a:latin typeface="Times New Roman"/>
              </a:rPr>
              <a:t>步骤</a:t>
            </a:r>
            <a:endParaRPr lang="en-US" altLang="zh-CN" smtClean="0">
              <a:latin typeface="Times New Roman"/>
            </a:endParaRPr>
          </a:p>
          <a:p>
            <a:pPr lvl="0"/>
            <a:r>
              <a:rPr lang="en-US" altLang="zh-CN">
                <a:latin typeface="Times New Roman"/>
              </a:rPr>
              <a:t>2</a:t>
            </a:r>
            <a:r>
              <a:rPr lang="zh-CN" altLang="en-US">
                <a:latin typeface="Times New Roman"/>
              </a:rPr>
              <a:t>．输入函数的</a:t>
            </a:r>
            <a:r>
              <a:rPr lang="zh-CN" altLang="en-US">
                <a:latin typeface="Times New Roman"/>
              </a:rPr>
              <a:t>实现</a:t>
            </a:r>
            <a:r>
              <a:rPr lang="zh-CN" altLang="en-US" smtClean="0">
                <a:latin typeface="Times New Roman"/>
              </a:rPr>
              <a:t>代码</a:t>
            </a:r>
            <a:endParaRPr lang="en-US" altLang="zh-CN" smtClean="0">
              <a:latin typeface="Times New Roman"/>
            </a:endParaRP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296629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19.4.5  SIP</a:t>
            </a:r>
            <a:r>
              <a:rPr lang="zh-CN" altLang="en-US" b="0" i="0" u="none" strike="noStrike" kern="1800" baseline="0" smtClean="0">
                <a:latin typeface="Times New Roman"/>
                <a:ea typeface="黑体"/>
              </a:rPr>
              <a:t>网络接口层的输出函数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网络接口层输出函数的作用是将上层发送的数据通过这一层发送出去</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．底层发送函数</a:t>
            </a:r>
            <a:r>
              <a:rPr lang="en-US" altLang="zh-CN">
                <a:latin typeface="Times New Roman"/>
              </a:rPr>
              <a:t>lowoutput</a:t>
            </a:r>
            <a:r>
              <a:rPr lang="en-US" altLang="zh-CN" smtClean="0">
                <a:latin typeface="Times New Roman"/>
              </a:rPr>
              <a:t>()</a:t>
            </a:r>
          </a:p>
          <a:p>
            <a:pPr lvl="0"/>
            <a:r>
              <a:rPr lang="en-US" altLang="zh-CN">
                <a:latin typeface="Times New Roman"/>
              </a:rPr>
              <a:t>2</a:t>
            </a:r>
            <a:r>
              <a:rPr lang="zh-CN" altLang="en-US">
                <a:latin typeface="Times New Roman"/>
              </a:rPr>
              <a:t>．上层发送函数</a:t>
            </a:r>
            <a:r>
              <a:rPr lang="en-US" altLang="zh-CN">
                <a:latin typeface="Times New Roman"/>
              </a:rPr>
              <a:t>output()</a:t>
            </a:r>
            <a:endParaRPr lang="zh-CN" altLang="en-US" b="0" i="0" u="none" strike="noStrike" baseline="0" smtClean="0">
              <a:latin typeface="Times New Roman"/>
            </a:endParaRPr>
          </a:p>
        </p:txBody>
      </p:sp>
    </p:spTree>
    <p:extLst>
      <p:ext uri="{BB962C8B-B14F-4D97-AF65-F5344CB8AC3E}">
        <p14:creationId xmlns:p14="http://schemas.microsoft.com/office/powerpoint/2010/main" val="53688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19.5  SIP</a:t>
            </a:r>
            <a:r>
              <a:rPr lang="zh-CN" altLang="en-US" b="0" i="0" u="none" strike="noStrike" kern="1800" baseline="0" smtClean="0">
                <a:latin typeface="Times New Roman"/>
                <a:ea typeface="黑体"/>
              </a:rPr>
              <a:t>网络协议栈的</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层</a:t>
            </a:r>
          </a:p>
        </p:txBody>
      </p:sp>
      <p:sp>
        <p:nvSpPr>
          <p:cNvPr id="3" name="文本占位符 2"/>
          <p:cNvSpPr>
            <a:spLocks noGrp="1"/>
          </p:cNvSpPr>
          <p:nvPr>
            <p:ph type="body" idx="1"/>
          </p:nvPr>
        </p:nvSpPr>
        <p:spPr/>
        <p:txBody>
          <a:bodyPr/>
          <a:lstStyle/>
          <a:p>
            <a:r>
              <a:rPr lang="en-US" altLang="zh-CN"/>
              <a:t>19.5.1  SIP</a:t>
            </a:r>
            <a:r>
              <a:rPr lang="zh-CN" altLang="en-US"/>
              <a:t>地址解析层</a:t>
            </a:r>
            <a:r>
              <a:rPr lang="zh-CN" altLang="en-US"/>
              <a:t>的</a:t>
            </a:r>
            <a:r>
              <a:rPr lang="zh-CN" altLang="en-US" smtClean="0"/>
              <a:t>架构</a:t>
            </a:r>
            <a:endParaRPr lang="en-US" altLang="zh-CN" smtClean="0"/>
          </a:p>
          <a:p>
            <a:r>
              <a:rPr lang="en-US" altLang="zh-CN"/>
              <a:t>19.5.2  SIP</a:t>
            </a:r>
            <a:r>
              <a:rPr lang="zh-CN" altLang="en-US"/>
              <a:t>地址解析层</a:t>
            </a:r>
            <a:r>
              <a:rPr lang="zh-CN" altLang="en-US"/>
              <a:t>的</a:t>
            </a:r>
            <a:r>
              <a:rPr lang="zh-CN" altLang="en-US" smtClean="0"/>
              <a:t>数据结构</a:t>
            </a:r>
            <a:endParaRPr lang="en-US" altLang="zh-CN" smtClean="0"/>
          </a:p>
          <a:p>
            <a:r>
              <a:rPr lang="en-US" altLang="zh-CN"/>
              <a:t>19.5.3  SIP</a:t>
            </a:r>
            <a:r>
              <a:rPr lang="zh-CN" altLang="en-US"/>
              <a:t>地址解析层的</a:t>
            </a:r>
            <a:r>
              <a:rPr lang="zh-CN" altLang="en-US"/>
              <a:t>映射</a:t>
            </a:r>
            <a:r>
              <a:rPr lang="zh-CN" altLang="en-US" smtClean="0"/>
              <a:t>表</a:t>
            </a:r>
            <a:endParaRPr lang="en-US" altLang="zh-CN" smtClean="0"/>
          </a:p>
          <a:p>
            <a:r>
              <a:rPr lang="en-US" altLang="zh-CN"/>
              <a:t>19.5.4  SIP</a:t>
            </a:r>
            <a:r>
              <a:rPr lang="zh-CN" altLang="en-US"/>
              <a:t>地址解析层的</a:t>
            </a:r>
            <a:r>
              <a:rPr lang="en-US" altLang="zh-CN"/>
              <a:t>ARP</a:t>
            </a:r>
            <a:r>
              <a:rPr lang="zh-CN" altLang="en-US"/>
              <a:t>映射表</a:t>
            </a:r>
            <a:r>
              <a:rPr lang="zh-CN" altLang="en-US"/>
              <a:t>维护</a:t>
            </a:r>
            <a:r>
              <a:rPr lang="zh-CN" altLang="en-US" smtClean="0"/>
              <a:t>函数</a:t>
            </a:r>
            <a:endParaRPr lang="en-US" altLang="zh-CN" smtClean="0"/>
          </a:p>
          <a:p>
            <a:r>
              <a:rPr lang="en-US" altLang="zh-CN"/>
              <a:t>19.5.5  SIP</a:t>
            </a:r>
            <a:r>
              <a:rPr lang="zh-CN" altLang="en-US"/>
              <a:t>地址解析层的</a:t>
            </a:r>
            <a:r>
              <a:rPr lang="en-US" altLang="zh-CN"/>
              <a:t>ARP</a:t>
            </a:r>
            <a:r>
              <a:rPr lang="zh-CN" altLang="en-US"/>
              <a:t>网络报文</a:t>
            </a:r>
            <a:r>
              <a:rPr lang="zh-CN" altLang="en-US"/>
              <a:t>构建</a:t>
            </a:r>
            <a:r>
              <a:rPr lang="zh-CN" altLang="en-US" smtClean="0"/>
              <a:t>函数</a:t>
            </a:r>
            <a:endParaRPr lang="en-US" altLang="zh-CN" smtClean="0"/>
          </a:p>
          <a:p>
            <a:r>
              <a:rPr lang="en-US" altLang="zh-CN"/>
              <a:t>19.5.6  SIP</a:t>
            </a:r>
            <a:r>
              <a:rPr lang="zh-CN" altLang="en-US"/>
              <a:t>地址解析层的</a:t>
            </a:r>
            <a:r>
              <a:rPr lang="en-US" altLang="zh-CN"/>
              <a:t>ARP</a:t>
            </a:r>
            <a:r>
              <a:rPr lang="zh-CN" altLang="en-US"/>
              <a:t>网络报文收发处理函数</a:t>
            </a:r>
          </a:p>
        </p:txBody>
      </p:sp>
    </p:spTree>
    <p:extLst>
      <p:ext uri="{BB962C8B-B14F-4D97-AF65-F5344CB8AC3E}">
        <p14:creationId xmlns:p14="http://schemas.microsoft.com/office/powerpoint/2010/main" val="137457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19.5.1  SIP</a:t>
            </a:r>
            <a:r>
              <a:rPr lang="zh-CN" altLang="en-US" b="0" i="0" u="none" strike="noStrike" kern="1800" baseline="0" smtClean="0">
                <a:latin typeface="Times New Roman"/>
                <a:ea typeface="黑体"/>
              </a:rPr>
              <a:t>地址解析层的架构</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网络协议栈的</a:t>
            </a:r>
            <a:r>
              <a:rPr lang="en-US" altLang="zh-CN" b="0" i="0" u="none" strike="noStrike" baseline="0" smtClean="0">
                <a:latin typeface="Times New Roman"/>
              </a:rPr>
              <a:t>ARP</a:t>
            </a:r>
            <a:r>
              <a:rPr lang="zh-CN" altLang="en-US" b="0" i="0" u="none" strike="noStrike" baseline="0" smtClean="0">
                <a:latin typeface="Times New Roman"/>
              </a:rPr>
              <a:t>层给其他模块（</a:t>
            </a:r>
            <a:r>
              <a:rPr lang="en-US" altLang="zh-CN" b="0" i="0" u="none" strike="noStrike" baseline="0" smtClean="0">
                <a:latin typeface="Times New Roman"/>
              </a:rPr>
              <a:t>IP</a:t>
            </a:r>
            <a:r>
              <a:rPr lang="zh-CN" altLang="en-US" b="0" i="0" u="none" strike="noStrike" baseline="0" smtClean="0">
                <a:latin typeface="Times New Roman"/>
              </a:rPr>
              <a:t>层）提供</a:t>
            </a:r>
            <a:r>
              <a:rPr lang="en-US" altLang="zh-CN" b="0" i="0" u="none" strike="noStrike" baseline="0" smtClean="0">
                <a:latin typeface="Times New Roman"/>
              </a:rPr>
              <a:t>MAC</a:t>
            </a:r>
            <a:r>
              <a:rPr lang="zh-CN" altLang="en-US" b="0" i="0" u="none" strike="noStrike" baseline="0" smtClean="0">
                <a:latin typeface="Times New Roman"/>
              </a:rPr>
              <a:t>地址和</a:t>
            </a:r>
            <a:r>
              <a:rPr lang="en-US" altLang="zh-CN" b="0" i="0" u="none" strike="noStrike" baseline="0" smtClean="0">
                <a:latin typeface="Times New Roman"/>
              </a:rPr>
              <a:t>IP</a:t>
            </a:r>
            <a:r>
              <a:rPr lang="zh-CN" altLang="en-US" b="0" i="0" u="none" strike="noStrike" baseline="0" smtClean="0">
                <a:latin typeface="Times New Roman"/>
              </a:rPr>
              <a:t>地址的映射表查询，并提供获得表格信息的接口。主要有</a:t>
            </a:r>
            <a:r>
              <a:rPr lang="en-US" altLang="zh-CN" b="0" i="0" u="none" strike="noStrike" baseline="0" smtClean="0">
                <a:latin typeface="Times New Roman"/>
              </a:rPr>
              <a:t>3</a:t>
            </a:r>
            <a:r>
              <a:rPr lang="zh-CN" altLang="en-US" b="0" i="0" u="none" strike="noStrike" baseline="0" smtClean="0">
                <a:latin typeface="Times New Roman"/>
              </a:rPr>
              <a:t>种对外的接口。</a:t>
            </a:r>
          </a:p>
          <a:p>
            <a:pPr marR="0" lvl="0" rtl="0">
              <a:buFont typeface="Wingdings" panose="05000000000000000000" pitchFamily="2" charset="2"/>
              <a:buChar char="ü"/>
            </a:pPr>
            <a:r>
              <a:rPr lang="en-US" altLang="zh-CN" b="0" i="0" u="none" strike="noStrike" baseline="0" smtClean="0">
                <a:latin typeface="Times New Roman"/>
              </a:rPr>
              <a:t>arp_input()</a:t>
            </a:r>
            <a:r>
              <a:rPr lang="zh-CN" altLang="en-US" b="0" i="0" u="none" strike="noStrike" baseline="0" smtClean="0">
                <a:latin typeface="Times New Roman"/>
              </a:rPr>
              <a:t>函数</a:t>
            </a:r>
          </a:p>
          <a:p>
            <a:pPr marR="0" lvl="0" rtl="0">
              <a:buFont typeface="Wingdings" panose="05000000000000000000" pitchFamily="2" charset="2"/>
              <a:buChar char="ü"/>
            </a:pPr>
            <a:r>
              <a:rPr lang="en-US" altLang="zh-CN" b="0" i="0" u="none" strike="noStrike" baseline="0" smtClean="0">
                <a:latin typeface="Times New Roman"/>
              </a:rPr>
              <a:t>arp_request()</a:t>
            </a:r>
            <a:r>
              <a:rPr lang="zh-CN" altLang="en-US" b="0" i="0" u="none" strike="noStrike" baseline="0" smtClean="0">
                <a:latin typeface="Times New Roman"/>
              </a:rPr>
              <a:t>函数</a:t>
            </a:r>
          </a:p>
          <a:p>
            <a:pPr marR="0" lvl="0" rtl="0">
              <a:buFont typeface="Wingdings" panose="05000000000000000000" pitchFamily="2" charset="2"/>
              <a:buChar char="ü"/>
            </a:pPr>
            <a:r>
              <a:rPr lang="zh-CN" altLang="en-US" b="0" i="0" u="none" strike="noStrike" baseline="0" smtClean="0">
                <a:latin typeface="Times New Roman"/>
              </a:rPr>
              <a:t>函数</a:t>
            </a:r>
            <a:r>
              <a:rPr lang="en-US" altLang="zh-CN" b="0" i="0" u="none" strike="noStrike" baseline="0" smtClean="0">
                <a:latin typeface="Times New Roman"/>
              </a:rPr>
              <a:t>init_arp_entry()</a:t>
            </a:r>
            <a:r>
              <a:rPr lang="zh-CN" altLang="en-US" b="0" i="0" u="none" strike="noStrike" baseline="0" smtClean="0">
                <a:latin typeface="Times New Roman"/>
              </a:rPr>
              <a:t>和</a:t>
            </a:r>
            <a:r>
              <a:rPr lang="en-US" altLang="zh-CN" b="0" i="0" u="none" strike="noStrike" baseline="0" smtClean="0">
                <a:latin typeface="Times New Roman"/>
              </a:rPr>
              <a:t>arp_find_entry()</a:t>
            </a:r>
            <a:endParaRPr lang="zh-CN" altLang="en-US" b="0" i="0" u="none" strike="noStrike" baseline="0" smtClean="0">
              <a:latin typeface="Times New Roman"/>
            </a:endParaRPr>
          </a:p>
        </p:txBody>
      </p:sp>
    </p:spTree>
    <p:extLst>
      <p:ext uri="{BB962C8B-B14F-4D97-AF65-F5344CB8AC3E}">
        <p14:creationId xmlns:p14="http://schemas.microsoft.com/office/powerpoint/2010/main" val="2325958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19.5.2  SIP</a:t>
            </a:r>
            <a:r>
              <a:rPr lang="zh-CN" altLang="en-US" b="0" i="0" u="none" strike="noStrike" kern="1800" baseline="0" smtClean="0">
                <a:latin typeface="Times New Roman"/>
                <a:ea typeface="黑体"/>
              </a:rPr>
              <a:t>地址解析层的数据结构</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的</a:t>
            </a:r>
            <a:r>
              <a:rPr lang="en-US" altLang="zh-CN" b="0" i="0" u="none" strike="noStrike" baseline="0" smtClean="0">
                <a:latin typeface="Times New Roman"/>
              </a:rPr>
              <a:t>ARP</a:t>
            </a:r>
            <a:r>
              <a:rPr lang="zh-CN" altLang="en-US" b="0" i="0" u="none" strike="noStrike" baseline="0" smtClean="0">
                <a:latin typeface="Times New Roman"/>
              </a:rPr>
              <a:t>层数据结构主要包含两类，一类是</a:t>
            </a:r>
            <a:r>
              <a:rPr lang="en-US" altLang="zh-CN" b="0" i="0" u="none" strike="noStrike" baseline="0" smtClean="0">
                <a:latin typeface="Times New Roman"/>
              </a:rPr>
              <a:t>ARP</a:t>
            </a:r>
            <a:r>
              <a:rPr lang="zh-CN" altLang="en-US" b="0" i="0" u="none" strike="noStrike" baseline="0" smtClean="0">
                <a:latin typeface="Times New Roman"/>
              </a:rPr>
              <a:t>头部和内容的数据结构，另一类是</a:t>
            </a:r>
            <a:r>
              <a:rPr lang="en-US" altLang="zh-CN" b="0" i="0" u="none" strike="noStrike" baseline="0" smtClean="0">
                <a:latin typeface="Times New Roman"/>
              </a:rPr>
              <a:t>ARP</a:t>
            </a:r>
            <a:r>
              <a:rPr lang="zh-CN" altLang="en-US" b="0" i="0" u="none" strike="noStrike" baseline="0" smtClean="0">
                <a:latin typeface="Times New Roman"/>
              </a:rPr>
              <a:t>映射表的数据结构。包含以太网头部在内的</a:t>
            </a:r>
            <a:r>
              <a:rPr lang="en-US" altLang="zh-CN" b="0" i="0" u="none" strike="noStrike" baseline="0" smtClean="0">
                <a:latin typeface="Times New Roman"/>
              </a:rPr>
              <a:t>ARP</a:t>
            </a:r>
            <a:r>
              <a:rPr lang="zh-CN" altLang="en-US" b="0" i="0" u="none" strike="noStrike" baseline="0" smtClean="0">
                <a:latin typeface="Times New Roman"/>
              </a:rPr>
              <a:t>头部和内容的数据结构分为</a:t>
            </a:r>
            <a:r>
              <a:rPr lang="en-US" altLang="zh-CN" b="0" i="0" u="none" strike="noStrike" baseline="0" smtClean="0">
                <a:latin typeface="Times New Roman"/>
              </a:rPr>
              <a:t>sip_ethhdr</a:t>
            </a:r>
            <a:r>
              <a:rPr lang="zh-CN" altLang="en-US" b="0" i="0" u="none" strike="noStrike" baseline="0" smtClean="0">
                <a:latin typeface="Times New Roman"/>
              </a:rPr>
              <a:t>和</a:t>
            </a:r>
            <a:r>
              <a:rPr lang="en-US" altLang="zh-CN" b="0" i="0" u="none" strike="noStrike" baseline="0" smtClean="0">
                <a:latin typeface="Times New Roman"/>
              </a:rPr>
              <a:t>sip_arphdr</a:t>
            </a:r>
            <a:r>
              <a:rPr lang="zh-CN" altLang="en-US" b="0" i="0" u="none" strike="noStrike" baseline="0" smtClean="0">
                <a:latin typeface="Times New Roman"/>
              </a:rPr>
              <a:t>两个，这两个结构包含了以太网中</a:t>
            </a:r>
            <a:r>
              <a:rPr lang="en-US" altLang="zh-CN" b="0" i="0" u="none" strike="noStrike" baseline="0" smtClean="0">
                <a:latin typeface="Times New Roman"/>
              </a:rPr>
              <a:t>ARP</a:t>
            </a:r>
            <a:r>
              <a:rPr lang="zh-CN" altLang="en-US" b="0" i="0" u="none" strike="noStrike" baseline="0" smtClean="0">
                <a:latin typeface="Times New Roman"/>
              </a:rPr>
              <a:t>层中的所有数据。</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26265049"/>
              </p:ext>
            </p:extLst>
          </p:nvPr>
        </p:nvGraphicFramePr>
        <p:xfrm>
          <a:off x="3128962" y="3717032"/>
          <a:ext cx="3727314" cy="2952328"/>
        </p:xfrm>
        <a:graphic>
          <a:graphicData uri="http://schemas.openxmlformats.org/presentationml/2006/ole">
            <mc:AlternateContent xmlns:mc="http://schemas.openxmlformats.org/markup-compatibility/2006">
              <mc:Choice xmlns:v="urn:schemas-microsoft-com:vml" Requires="v">
                <p:oleObj spid="_x0000_s6149" name="Visio" r:id="rId3" imgW="4813560" imgH="3796701" progId="Visio.Drawing.11">
                  <p:embed/>
                </p:oleObj>
              </mc:Choice>
              <mc:Fallback>
                <p:oleObj name="Visio" r:id="rId3" imgW="4813560" imgH="379670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962" y="3717032"/>
                        <a:ext cx="3727314" cy="2952328"/>
                      </a:xfrm>
                      <a:prstGeom prst="rect">
                        <a:avLst/>
                      </a:prstGeom>
                      <a:noFill/>
                    </p:spPr>
                  </p:pic>
                </p:oleObj>
              </mc:Fallback>
            </mc:AlternateContent>
          </a:graphicData>
        </a:graphic>
      </p:graphicFrame>
    </p:spTree>
    <p:extLst>
      <p:ext uri="{BB962C8B-B14F-4D97-AF65-F5344CB8AC3E}">
        <p14:creationId xmlns:p14="http://schemas.microsoft.com/office/powerpoint/2010/main" val="2274222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19.5.3  SIP</a:t>
            </a:r>
            <a:r>
              <a:rPr lang="zh-CN" altLang="en-US" b="0" i="0" u="none" strike="noStrike" kern="1800" baseline="0" smtClean="0">
                <a:latin typeface="Times New Roman"/>
                <a:ea typeface="黑体"/>
              </a:rPr>
              <a:t>地址解析层的映射表</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网络协议栈中</a:t>
            </a:r>
            <a:r>
              <a:rPr lang="en-US" altLang="zh-CN" b="0" i="0" u="none" strike="noStrike" baseline="0" smtClean="0">
                <a:latin typeface="Times New Roman"/>
              </a:rPr>
              <a:t>ARP</a:t>
            </a:r>
            <a:r>
              <a:rPr lang="zh-CN" altLang="en-US" b="0" i="0" u="none" strike="noStrike" baseline="0" smtClean="0">
                <a:latin typeface="Times New Roman"/>
              </a:rPr>
              <a:t>映射表实现了</a:t>
            </a:r>
            <a:r>
              <a:rPr lang="en-US" altLang="zh-CN" b="0" i="0" u="none" strike="noStrike" baseline="0" smtClean="0">
                <a:latin typeface="Times New Roman"/>
              </a:rPr>
              <a:t>IP</a:t>
            </a:r>
            <a:r>
              <a:rPr lang="zh-CN" altLang="en-US" b="0" i="0" u="none" strike="noStrike" baseline="0" smtClean="0">
                <a:latin typeface="Times New Roman"/>
              </a:rPr>
              <a:t>和</a:t>
            </a:r>
            <a:r>
              <a:rPr lang="en-US" altLang="zh-CN" b="0" i="0" u="none" strike="noStrike" baseline="0" smtClean="0">
                <a:latin typeface="Times New Roman"/>
              </a:rPr>
              <a:t>MAC</a:t>
            </a:r>
            <a:r>
              <a:rPr lang="zh-CN" altLang="en-US" b="0" i="0" u="none" strike="noStrike" baseline="0" smtClean="0">
                <a:latin typeface="Times New Roman"/>
              </a:rPr>
              <a:t>对的映射关系，并进行超时失效的策略，默认的映射表为</a:t>
            </a:r>
            <a:r>
              <a:rPr lang="en-US" altLang="zh-CN" b="0" i="0" u="none" strike="noStrike" baseline="0" smtClean="0">
                <a:latin typeface="Times New Roman"/>
              </a:rPr>
              <a:t>10</a:t>
            </a:r>
            <a:r>
              <a:rPr lang="zh-CN" altLang="en-US" b="0" i="0" u="none" strike="noStrike" baseline="0" smtClean="0">
                <a:latin typeface="Times New Roman"/>
              </a:rPr>
              <a:t>个，超时时间为</a:t>
            </a:r>
            <a:r>
              <a:rPr lang="en-US" altLang="zh-CN" b="0" i="0" u="none" strike="noStrike" baseline="0" smtClean="0">
                <a:latin typeface="Times New Roman"/>
              </a:rPr>
              <a:t>20s</a:t>
            </a:r>
            <a:r>
              <a:rPr lang="zh-CN" altLang="en-US" b="0" i="0" u="none" strike="noStrike" baseline="0" smtClean="0">
                <a:latin typeface="Times New Roman"/>
              </a:rPr>
              <a:t>。映射表的状态更新是映射表的一个核心功能，映射表主要有两种状态：</a:t>
            </a:r>
            <a:r>
              <a:rPr lang="en-US" altLang="zh-CN" b="0" i="0" u="none" strike="noStrike" baseline="0" smtClean="0">
                <a:latin typeface="Times New Roman"/>
              </a:rPr>
              <a:t>ARP_EMPTY</a:t>
            </a:r>
            <a:r>
              <a:rPr lang="zh-CN" altLang="en-US" b="0" i="0" u="none" strike="noStrike" baseline="0" smtClean="0">
                <a:latin typeface="Times New Roman"/>
              </a:rPr>
              <a:t>和</a:t>
            </a:r>
            <a:r>
              <a:rPr lang="en-US" altLang="zh-CN" b="0" i="0" u="none" strike="noStrike" baseline="0" smtClean="0">
                <a:latin typeface="Times New Roman"/>
              </a:rPr>
              <a:t>ARP_ESTABLISHED</a:t>
            </a:r>
            <a:r>
              <a:rPr lang="zh-CN" altLang="en-US" b="0" i="0" u="none" strike="noStrike" baseline="0" smtClean="0">
                <a:latin typeface="Times New Roman"/>
              </a:rPr>
              <a:t>。</a:t>
            </a:r>
          </a:p>
        </p:txBody>
      </p:sp>
    </p:spTree>
    <p:extLst>
      <p:ext uri="{BB962C8B-B14F-4D97-AF65-F5344CB8AC3E}">
        <p14:creationId xmlns:p14="http://schemas.microsoft.com/office/powerpoint/2010/main" val="20610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19.1  SIP</a:t>
            </a:r>
            <a:r>
              <a:rPr lang="zh-CN" altLang="en-US" b="0" i="0" u="none" strike="noStrike" kern="1800" baseline="0" smtClean="0">
                <a:latin typeface="Times New Roman"/>
                <a:ea typeface="黑体"/>
              </a:rPr>
              <a:t>网络协议栈的功能描述</a:t>
            </a:r>
          </a:p>
        </p:txBody>
      </p:sp>
      <p:sp>
        <p:nvSpPr>
          <p:cNvPr id="3" name="文本占位符 2"/>
          <p:cNvSpPr>
            <a:spLocks noGrp="1"/>
          </p:cNvSpPr>
          <p:nvPr>
            <p:ph type="body" idx="1"/>
          </p:nvPr>
        </p:nvSpPr>
        <p:spPr/>
        <p:txBody>
          <a:bodyPr/>
          <a:lstStyle/>
          <a:p>
            <a:r>
              <a:rPr lang="en-US" altLang="zh-CN"/>
              <a:t>19.1.1  SIP</a:t>
            </a:r>
            <a:r>
              <a:rPr lang="zh-CN" altLang="en-US"/>
              <a:t>网络协议栈的基本功</a:t>
            </a:r>
            <a:r>
              <a:rPr lang="zh-CN" altLang="en-US"/>
              <a:t>能</a:t>
            </a:r>
            <a:r>
              <a:rPr lang="zh-CN" altLang="en-US" smtClean="0"/>
              <a:t>描述</a:t>
            </a:r>
            <a:endParaRPr lang="en-US" altLang="zh-CN" smtClean="0"/>
          </a:p>
          <a:p>
            <a:r>
              <a:rPr lang="en-US" altLang="zh-CN"/>
              <a:t>19.1.2  SIP</a:t>
            </a:r>
            <a:r>
              <a:rPr lang="zh-CN" altLang="en-US"/>
              <a:t>网络协议栈的分层</a:t>
            </a:r>
            <a:r>
              <a:rPr lang="zh-CN" altLang="en-US"/>
              <a:t>功能</a:t>
            </a:r>
            <a:r>
              <a:rPr lang="zh-CN" altLang="en-US" smtClean="0"/>
              <a:t>描述</a:t>
            </a:r>
            <a:endParaRPr lang="en-US" altLang="zh-CN" smtClean="0"/>
          </a:p>
          <a:p>
            <a:r>
              <a:rPr lang="en-US" altLang="zh-CN"/>
              <a:t>19.1.3  SIP</a:t>
            </a:r>
            <a:r>
              <a:rPr lang="zh-CN" altLang="en-US"/>
              <a:t>网络协议栈的用户接口功能描述</a:t>
            </a:r>
          </a:p>
        </p:txBody>
      </p:sp>
    </p:spTree>
    <p:extLst>
      <p:ext uri="{BB962C8B-B14F-4D97-AF65-F5344CB8AC3E}">
        <p14:creationId xmlns:p14="http://schemas.microsoft.com/office/powerpoint/2010/main" val="1322497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19.5.4  SIP</a:t>
            </a:r>
            <a:r>
              <a:rPr lang="zh-CN" altLang="en-US" b="0" i="0" u="none" strike="noStrike" kern="1800" baseline="0" smtClean="0">
                <a:latin typeface="Times New Roman"/>
                <a:ea typeface="黑体"/>
              </a:rPr>
              <a:t>地址解析层的</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映射表维护函数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ARP</a:t>
            </a:r>
            <a:r>
              <a:rPr lang="zh-CN" altLang="en-US" b="0" i="0" u="none" strike="noStrike" baseline="0" smtClean="0">
                <a:latin typeface="Times New Roman"/>
              </a:rPr>
              <a:t>层的映射表相关函数名称和函数的含义。</a:t>
            </a:r>
          </a:p>
        </p:txBody>
      </p:sp>
      <p:graphicFrame>
        <p:nvGraphicFramePr>
          <p:cNvPr id="4" name="表格 3"/>
          <p:cNvGraphicFramePr>
            <a:graphicFrameLocks noGrp="1"/>
          </p:cNvGraphicFramePr>
          <p:nvPr>
            <p:extLst>
              <p:ext uri="{D42A27DB-BD31-4B8C-83A1-F6EECF244321}">
                <p14:modId xmlns:p14="http://schemas.microsoft.com/office/powerpoint/2010/main" val="1990192226"/>
              </p:ext>
            </p:extLst>
          </p:nvPr>
        </p:nvGraphicFramePr>
        <p:xfrm>
          <a:off x="467544" y="2420888"/>
          <a:ext cx="8280920" cy="2592290"/>
        </p:xfrm>
        <a:graphic>
          <a:graphicData uri="http://schemas.openxmlformats.org/drawingml/2006/table">
            <a:tbl>
              <a:tblPr firstRow="1" firstCol="1" bandRow="1">
                <a:tableStyleId>{5C22544A-7EE6-4342-B048-85BDC9FD1C3A}</a:tableStyleId>
              </a:tblPr>
              <a:tblGrid>
                <a:gridCol w="2160240"/>
                <a:gridCol w="6120680"/>
              </a:tblGrid>
              <a:tr h="282486">
                <a:tc>
                  <a:txBody>
                    <a:bodyPr/>
                    <a:lstStyle/>
                    <a:p>
                      <a:pPr algn="ctr">
                        <a:lnSpc>
                          <a:spcPts val="1300"/>
                        </a:lnSpc>
                        <a:spcAft>
                          <a:spcPts val="100"/>
                        </a:spcAft>
                      </a:pPr>
                      <a:r>
                        <a:rPr lang="zh-CN" sz="1400">
                          <a:effectLst/>
                        </a:rPr>
                        <a:t>函 数 名 称</a:t>
                      </a:r>
                      <a:endParaRPr lang="zh-CN" sz="1400">
                        <a:effectLst/>
                        <a:latin typeface="Times New Roman"/>
                        <a:ea typeface="宋体"/>
                      </a:endParaRPr>
                    </a:p>
                  </a:txBody>
                  <a:tcPr marL="68580" marR="68580" marT="0" marB="0" anchor="ctr"/>
                </a:tc>
                <a:tc>
                  <a:txBody>
                    <a:bodyPr/>
                    <a:lstStyle/>
                    <a:p>
                      <a:pPr algn="ctr">
                        <a:lnSpc>
                          <a:spcPts val="1300"/>
                        </a:lnSpc>
                        <a:spcAft>
                          <a:spcPts val="100"/>
                        </a:spcAft>
                      </a:pPr>
                      <a:r>
                        <a:rPr lang="zh-CN" sz="1400">
                          <a:effectLst/>
                        </a:rPr>
                        <a:t>函 数 含 义</a:t>
                      </a:r>
                      <a:endParaRPr lang="zh-CN" sz="1400">
                        <a:effectLst/>
                        <a:latin typeface="Times New Roman"/>
                        <a:ea typeface="宋体"/>
                      </a:endParaRPr>
                    </a:p>
                  </a:txBody>
                  <a:tcPr marL="68580" marR="68580" marT="0" marB="0" anchor="ctr"/>
                </a:tc>
              </a:tr>
              <a:tr h="577451">
                <a:tc>
                  <a:txBody>
                    <a:bodyPr/>
                    <a:lstStyle/>
                    <a:p>
                      <a:pPr indent="266700" algn="just">
                        <a:lnSpc>
                          <a:spcPts val="1300"/>
                        </a:lnSpc>
                        <a:spcAft>
                          <a:spcPts val="100"/>
                        </a:spcAft>
                      </a:pPr>
                      <a:r>
                        <a:rPr lang="en-US" sz="1400">
                          <a:effectLst/>
                        </a:rPr>
                        <a:t>init_arp_entry</a:t>
                      </a:r>
                      <a:endParaRPr lang="zh-CN" sz="14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400">
                          <a:effectLst/>
                        </a:rPr>
                        <a:t>初始化</a:t>
                      </a:r>
                      <a:r>
                        <a:rPr lang="en-US" sz="1400">
                          <a:effectLst/>
                        </a:rPr>
                        <a:t>ARP</a:t>
                      </a:r>
                      <a:r>
                        <a:rPr lang="zh-CN" sz="1400">
                          <a:effectLst/>
                        </a:rPr>
                        <a:t>映射表</a:t>
                      </a:r>
                      <a:endParaRPr lang="zh-CN" sz="1400">
                        <a:effectLst/>
                        <a:latin typeface="Times New Roman"/>
                        <a:ea typeface="宋体"/>
                      </a:endParaRPr>
                    </a:p>
                  </a:txBody>
                  <a:tcPr marL="68580" marR="68580" marT="0" marB="0" anchor="ctr"/>
                </a:tc>
              </a:tr>
              <a:tr h="577451">
                <a:tc>
                  <a:txBody>
                    <a:bodyPr/>
                    <a:lstStyle/>
                    <a:p>
                      <a:pPr indent="266700" algn="just">
                        <a:lnSpc>
                          <a:spcPts val="1300"/>
                        </a:lnSpc>
                        <a:spcAft>
                          <a:spcPts val="100"/>
                        </a:spcAft>
                      </a:pPr>
                      <a:r>
                        <a:rPr lang="en-US" sz="1400">
                          <a:effectLst/>
                        </a:rPr>
                        <a:t>arp_find_entry</a:t>
                      </a:r>
                      <a:endParaRPr lang="zh-CN" sz="14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400">
                          <a:effectLst/>
                        </a:rPr>
                        <a:t>查找某</a:t>
                      </a:r>
                      <a:r>
                        <a:rPr lang="en-US" sz="1400">
                          <a:effectLst/>
                        </a:rPr>
                        <a:t>IP</a:t>
                      </a:r>
                      <a:r>
                        <a:rPr lang="zh-CN" sz="1400">
                          <a:effectLst/>
                        </a:rPr>
                        <a:t>对应的映射表项</a:t>
                      </a:r>
                      <a:endParaRPr lang="zh-CN" sz="1400">
                        <a:effectLst/>
                        <a:latin typeface="Times New Roman"/>
                        <a:ea typeface="宋体"/>
                      </a:endParaRPr>
                    </a:p>
                  </a:txBody>
                  <a:tcPr marL="68580" marR="68580" marT="0" marB="0" anchor="ctr"/>
                </a:tc>
              </a:tr>
              <a:tr h="577451">
                <a:tc>
                  <a:txBody>
                    <a:bodyPr/>
                    <a:lstStyle/>
                    <a:p>
                      <a:pPr indent="266700" algn="just">
                        <a:lnSpc>
                          <a:spcPts val="1300"/>
                        </a:lnSpc>
                        <a:spcAft>
                          <a:spcPts val="100"/>
                        </a:spcAft>
                      </a:pPr>
                      <a:r>
                        <a:rPr lang="en-US" sz="1400">
                          <a:effectLst/>
                        </a:rPr>
                        <a:t>update_arp_entry</a:t>
                      </a:r>
                      <a:endParaRPr lang="zh-CN" sz="14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400">
                          <a:effectLst/>
                        </a:rPr>
                        <a:t>将某</a:t>
                      </a:r>
                      <a:r>
                        <a:rPr lang="en-US" sz="1400">
                          <a:effectLst/>
                        </a:rPr>
                        <a:t>IP</a:t>
                      </a:r>
                      <a:r>
                        <a:rPr lang="zh-CN" sz="1400">
                          <a:effectLst/>
                        </a:rPr>
                        <a:t>的映射表项更新其</a:t>
                      </a:r>
                      <a:r>
                        <a:rPr lang="en-US" sz="1400">
                          <a:effectLst/>
                        </a:rPr>
                        <a:t>MAC</a:t>
                      </a:r>
                      <a:r>
                        <a:rPr lang="zh-CN" sz="1400">
                          <a:effectLst/>
                        </a:rPr>
                        <a:t>地址及最后更新时间</a:t>
                      </a:r>
                      <a:endParaRPr lang="zh-CN" sz="1400">
                        <a:effectLst/>
                        <a:latin typeface="Times New Roman"/>
                        <a:ea typeface="宋体"/>
                      </a:endParaRPr>
                    </a:p>
                  </a:txBody>
                  <a:tcPr marL="68580" marR="68580" marT="0" marB="0" anchor="ctr"/>
                </a:tc>
              </a:tr>
              <a:tr h="577451">
                <a:tc>
                  <a:txBody>
                    <a:bodyPr/>
                    <a:lstStyle/>
                    <a:p>
                      <a:pPr indent="266700" algn="just">
                        <a:lnSpc>
                          <a:spcPts val="1300"/>
                        </a:lnSpc>
                        <a:spcAft>
                          <a:spcPts val="100"/>
                        </a:spcAft>
                      </a:pPr>
                      <a:r>
                        <a:rPr lang="en-US" sz="1400">
                          <a:effectLst/>
                        </a:rPr>
                        <a:t>arp_add_entry</a:t>
                      </a:r>
                      <a:endParaRPr lang="zh-CN" sz="1400">
                        <a:effectLst/>
                        <a:latin typeface="Times New Roman"/>
                        <a:ea typeface="宋体"/>
                      </a:endParaRPr>
                    </a:p>
                  </a:txBody>
                  <a:tcPr marL="68580" marR="68580" marT="0" marB="0" anchor="ctr"/>
                </a:tc>
                <a:tc>
                  <a:txBody>
                    <a:bodyPr/>
                    <a:lstStyle/>
                    <a:p>
                      <a:pPr indent="266700" algn="just">
                        <a:lnSpc>
                          <a:spcPts val="1300"/>
                        </a:lnSpc>
                        <a:spcAft>
                          <a:spcPts val="100"/>
                        </a:spcAft>
                      </a:pPr>
                      <a:r>
                        <a:rPr lang="zh-CN" sz="1400">
                          <a:effectLst/>
                        </a:rPr>
                        <a:t>向映射表项中增加新的映射对，如果</a:t>
                      </a:r>
                      <a:r>
                        <a:rPr lang="en-US" sz="1400">
                          <a:effectLst/>
                        </a:rPr>
                        <a:t>IP</a:t>
                      </a:r>
                      <a:r>
                        <a:rPr lang="zh-CN" sz="1400">
                          <a:effectLst/>
                        </a:rPr>
                        <a:t>对应表项已经存在，则对</a:t>
                      </a:r>
                      <a:r>
                        <a:rPr lang="en-US" sz="1400">
                          <a:effectLst/>
                        </a:rPr>
                        <a:t>MAC</a:t>
                      </a:r>
                      <a:r>
                        <a:rPr lang="zh-CN" sz="1400">
                          <a:effectLst/>
                        </a:rPr>
                        <a:t>地址和时间戳进行更新</a:t>
                      </a:r>
                      <a:endParaRPr lang="zh-CN" sz="14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154839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19.5.5  SIP</a:t>
            </a:r>
            <a:r>
              <a:rPr lang="zh-CN" altLang="en-US" b="0" i="0" u="none" strike="noStrike" kern="1800" baseline="0" smtClean="0">
                <a:latin typeface="Times New Roman"/>
                <a:ea typeface="黑体"/>
              </a:rPr>
              <a:t>地址解析层的</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网络报文构建函数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在发送</a:t>
            </a:r>
            <a:r>
              <a:rPr lang="en-US" altLang="zh-CN" b="0" i="0" u="none" strike="noStrike" baseline="0" smtClean="0">
                <a:latin typeface="Times New Roman"/>
              </a:rPr>
              <a:t>ARP</a:t>
            </a:r>
            <a:r>
              <a:rPr lang="zh-CN" altLang="en-US" b="0" i="0" u="none" strike="noStrike" baseline="0" smtClean="0">
                <a:latin typeface="Times New Roman"/>
              </a:rPr>
              <a:t>请求或者相应报文之前需要创建一个网络报文的数据结构，</a:t>
            </a:r>
            <a:r>
              <a:rPr lang="en-US" altLang="zh-CN" b="0" i="0" u="none" strike="noStrike" baseline="0" smtClean="0">
                <a:latin typeface="Times New Roman"/>
              </a:rPr>
              <a:t>arp_create()</a:t>
            </a:r>
            <a:r>
              <a:rPr lang="zh-CN" altLang="en-US" b="0" i="0" u="none" strike="noStrike" baseline="0" smtClean="0">
                <a:latin typeface="Times New Roman"/>
              </a:rPr>
              <a:t>函数就是实现上述的功能。</a:t>
            </a:r>
            <a:r>
              <a:rPr lang="en-US" altLang="zh-CN" b="0" i="0" u="none" strike="noStrike" baseline="0" smtClean="0">
                <a:latin typeface="Times New Roman"/>
              </a:rPr>
              <a:t>arp_create()</a:t>
            </a:r>
            <a:r>
              <a:rPr lang="zh-CN" altLang="en-US" b="0" i="0" u="none" strike="noStrike" baseline="0" smtClean="0">
                <a:latin typeface="Times New Roman"/>
              </a:rPr>
              <a:t>函数的作用是按照用户给定的参数，构建一个发往目的主机</a:t>
            </a:r>
            <a:r>
              <a:rPr lang="en-US" altLang="zh-CN" b="0" i="0" u="none" strike="noStrike" baseline="0" smtClean="0">
                <a:latin typeface="Times New Roman"/>
              </a:rPr>
              <a:t>IP</a:t>
            </a:r>
            <a:r>
              <a:rPr lang="zh-CN" altLang="en-US" b="0" i="0" u="none" strike="noStrike" baseline="0" smtClean="0">
                <a:latin typeface="Times New Roman"/>
              </a:rPr>
              <a:t>地址为</a:t>
            </a:r>
            <a:r>
              <a:rPr lang="en-US" altLang="zh-CN" b="0" i="0" u="none" strike="noStrike" baseline="0" smtClean="0">
                <a:latin typeface="Times New Roman"/>
              </a:rPr>
              <a:t>dest_ip</a:t>
            </a:r>
            <a:r>
              <a:rPr lang="zh-CN" altLang="en-US" b="0" i="0" u="none" strike="noStrike" baseline="0" smtClean="0">
                <a:latin typeface="Times New Roman"/>
              </a:rPr>
              <a:t>、目的主机</a:t>
            </a:r>
            <a:r>
              <a:rPr lang="en-US" altLang="zh-CN" b="0" i="0" u="none" strike="noStrike" baseline="0" smtClean="0">
                <a:latin typeface="Times New Roman"/>
              </a:rPr>
              <a:t>MAC</a:t>
            </a:r>
            <a:r>
              <a:rPr lang="zh-CN" altLang="en-US" b="0" i="0" u="none" strike="noStrike" baseline="0" smtClean="0">
                <a:latin typeface="Times New Roman"/>
              </a:rPr>
              <a:t>地址为</a:t>
            </a:r>
            <a:r>
              <a:rPr lang="en-US" altLang="zh-CN" b="0" i="0" u="none" strike="noStrike" baseline="0" smtClean="0">
                <a:latin typeface="Times New Roman"/>
              </a:rPr>
              <a:t>dest_hw</a:t>
            </a:r>
            <a:r>
              <a:rPr lang="zh-CN" altLang="en-US" b="0" i="0" u="none" strike="noStrike" baseline="0" smtClean="0">
                <a:latin typeface="Times New Roman"/>
              </a:rPr>
              <a:t>、目标主机</a:t>
            </a:r>
            <a:r>
              <a:rPr lang="en-US" altLang="zh-CN" b="0" i="0" u="none" strike="noStrike" baseline="0" smtClean="0">
                <a:latin typeface="Times New Roman"/>
              </a:rPr>
              <a:t>MAC</a:t>
            </a:r>
            <a:r>
              <a:rPr lang="zh-CN" altLang="en-US" b="0" i="0" u="none" strike="noStrike" baseline="0" smtClean="0">
                <a:latin typeface="Times New Roman"/>
              </a:rPr>
              <a:t>地址为</a:t>
            </a:r>
            <a:r>
              <a:rPr lang="en-US" altLang="zh-CN" b="0" i="0" u="none" strike="noStrike" baseline="0" smtClean="0">
                <a:latin typeface="Times New Roman"/>
              </a:rPr>
              <a:t>target_hw</a:t>
            </a:r>
            <a:r>
              <a:rPr lang="zh-CN" altLang="en-US" b="0" i="0" u="none" strike="noStrike" baseline="0" smtClean="0">
                <a:latin typeface="Times New Roman"/>
              </a:rPr>
              <a:t>，源主机</a:t>
            </a:r>
            <a:r>
              <a:rPr lang="en-US" altLang="zh-CN" b="0" i="0" u="none" strike="noStrike" baseline="0" smtClean="0">
                <a:latin typeface="Times New Roman"/>
              </a:rPr>
              <a:t>IP</a:t>
            </a:r>
            <a:r>
              <a:rPr lang="zh-CN" altLang="en-US" b="0" i="0" u="none" strike="noStrike" baseline="0" smtClean="0">
                <a:latin typeface="Times New Roman"/>
              </a:rPr>
              <a:t>地址为</a:t>
            </a:r>
            <a:r>
              <a:rPr lang="en-US" altLang="zh-CN" b="0" i="0" u="none" strike="noStrike" baseline="0" smtClean="0">
                <a:latin typeface="Times New Roman"/>
              </a:rPr>
              <a:t>src_ip</a:t>
            </a:r>
            <a:r>
              <a:rPr lang="zh-CN" altLang="en-US" b="0" i="0" u="none" strike="noStrike" baseline="0" smtClean="0">
                <a:latin typeface="Times New Roman"/>
              </a:rPr>
              <a:t>、源主机</a:t>
            </a:r>
            <a:r>
              <a:rPr lang="en-US" altLang="zh-CN" b="0" i="0" u="none" strike="noStrike" baseline="0" smtClean="0">
                <a:latin typeface="Times New Roman"/>
              </a:rPr>
              <a:t>MAC</a:t>
            </a:r>
            <a:r>
              <a:rPr lang="zh-CN" altLang="en-US" b="0" i="0" u="none" strike="noStrike" baseline="0" smtClean="0">
                <a:latin typeface="Times New Roman"/>
              </a:rPr>
              <a:t>地址为</a:t>
            </a:r>
            <a:r>
              <a:rPr lang="en-US" altLang="zh-CN" b="0" i="0" u="none" strike="noStrike" baseline="0" smtClean="0">
                <a:latin typeface="Times New Roman"/>
              </a:rPr>
              <a:t>src_hw</a:t>
            </a:r>
            <a:r>
              <a:rPr lang="zh-CN" altLang="en-US" b="0" i="0" u="none" strike="noStrike" baseline="0" smtClean="0">
                <a:latin typeface="Times New Roman"/>
              </a:rPr>
              <a:t>，</a:t>
            </a:r>
            <a:r>
              <a:rPr lang="en-US" altLang="zh-CN" b="0" i="0" u="none" strike="noStrike" baseline="0" smtClean="0">
                <a:latin typeface="Times New Roman"/>
              </a:rPr>
              <a:t>ARP</a:t>
            </a:r>
            <a:r>
              <a:rPr lang="zh-CN" altLang="en-US" b="0" i="0" u="none" strike="noStrike" baseline="0" smtClean="0">
                <a:latin typeface="Times New Roman"/>
              </a:rPr>
              <a:t>协议类型为</a:t>
            </a:r>
            <a:r>
              <a:rPr lang="en-US" altLang="zh-CN" b="0" i="0" u="none" strike="noStrike" baseline="0" smtClean="0">
                <a:latin typeface="Times New Roman"/>
              </a:rPr>
              <a:t>type</a:t>
            </a:r>
            <a:r>
              <a:rPr lang="zh-CN" altLang="en-US" b="0" i="0" u="none" strike="noStrike" baseline="0" smtClean="0">
                <a:latin typeface="Times New Roman"/>
              </a:rPr>
              <a:t>的网络数据包。</a:t>
            </a:r>
          </a:p>
        </p:txBody>
      </p:sp>
    </p:spTree>
    <p:extLst>
      <p:ext uri="{BB962C8B-B14F-4D97-AF65-F5344CB8AC3E}">
        <p14:creationId xmlns:p14="http://schemas.microsoft.com/office/powerpoint/2010/main" val="231219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19.5.6  SIP</a:t>
            </a:r>
            <a:r>
              <a:rPr lang="zh-CN" altLang="en-US" b="0" i="0" u="none" strike="noStrike" kern="1800" baseline="0" smtClean="0">
                <a:latin typeface="Times New Roman"/>
                <a:ea typeface="黑体"/>
              </a:rPr>
              <a:t>地址解析层的</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网络报文收发处理函数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ARP</a:t>
            </a:r>
            <a:r>
              <a:rPr lang="zh-CN" altLang="en-US" b="0" i="0" u="none" strike="noStrike" baseline="0" smtClean="0">
                <a:latin typeface="Times New Roman"/>
              </a:rPr>
              <a:t>网络报文的处理主要为从网络接口层接收到的</a:t>
            </a:r>
            <a:r>
              <a:rPr lang="en-US" altLang="zh-CN" b="0" i="0" u="none" strike="noStrike" baseline="0" smtClean="0">
                <a:latin typeface="Times New Roman"/>
              </a:rPr>
              <a:t>ARP</a:t>
            </a:r>
            <a:r>
              <a:rPr lang="zh-CN" altLang="en-US" b="0" i="0" u="none" strike="noStrike" baseline="0" smtClean="0">
                <a:latin typeface="Times New Roman"/>
              </a:rPr>
              <a:t>类型网络数据的分析和响应</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arp_input()</a:t>
            </a:r>
            <a:r>
              <a:rPr lang="zh-CN" altLang="en-US">
                <a:latin typeface="Times New Roman"/>
              </a:rPr>
              <a:t>函数</a:t>
            </a:r>
            <a:r>
              <a:rPr lang="zh-CN" altLang="en-US">
                <a:latin typeface="Times New Roman"/>
              </a:rPr>
              <a:t>的</a:t>
            </a:r>
            <a:r>
              <a:rPr lang="zh-CN" altLang="en-US" smtClean="0">
                <a:latin typeface="Times New Roman"/>
              </a:rPr>
              <a:t>原理</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arp_input()</a:t>
            </a:r>
            <a:r>
              <a:rPr lang="zh-CN" altLang="en-US">
                <a:latin typeface="Times New Roman"/>
              </a:rPr>
              <a:t>函数相关代码的实现</a:t>
            </a:r>
            <a:endParaRPr lang="zh-CN" altLang="en-US" b="0" i="0" u="none" strike="noStrike" baseline="0" smtClean="0">
              <a:latin typeface="Times New Roman"/>
            </a:endParaRPr>
          </a:p>
        </p:txBody>
      </p:sp>
    </p:spTree>
    <p:extLst>
      <p:ext uri="{BB962C8B-B14F-4D97-AF65-F5344CB8AC3E}">
        <p14:creationId xmlns:p14="http://schemas.microsoft.com/office/powerpoint/2010/main" val="2978824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arp_input()</a:t>
            </a:r>
            <a:r>
              <a:rPr lang="zh-CN" altLang="en-US" b="0" i="0" u="none" strike="noStrike" kern="1800" baseline="0" smtClean="0">
                <a:latin typeface="Times New Roman"/>
                <a:ea typeface="黑体"/>
              </a:rPr>
              <a:t>函数的原理</a:t>
            </a:r>
          </a:p>
        </p:txBody>
      </p:sp>
      <p:pic>
        <p:nvPicPr>
          <p:cNvPr id="8194"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305795"/>
            <a:ext cx="3516362" cy="536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62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arp_input()</a:t>
            </a:r>
            <a:r>
              <a:rPr lang="zh-CN" altLang="en-US" b="0" i="0" u="none" strike="noStrike" kern="1800" baseline="0" smtClean="0">
                <a:latin typeface="Times New Roman"/>
                <a:ea typeface="黑体"/>
              </a:rPr>
              <a:t>函数相关代码的实现</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48907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19.6  SIP</a:t>
            </a:r>
            <a:r>
              <a:rPr lang="zh-CN" altLang="en-US" b="0" i="0" u="none" strike="noStrike" kern="1800" baseline="0" smtClean="0">
                <a:latin typeface="Times New Roman"/>
                <a:ea typeface="黑体"/>
              </a:rPr>
              <a:t>网络协议栈的</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层</a:t>
            </a:r>
          </a:p>
        </p:txBody>
      </p:sp>
      <p:sp>
        <p:nvSpPr>
          <p:cNvPr id="3" name="文本占位符 2"/>
          <p:cNvSpPr>
            <a:spLocks noGrp="1"/>
          </p:cNvSpPr>
          <p:nvPr>
            <p:ph type="body" idx="1"/>
          </p:nvPr>
        </p:nvSpPr>
        <p:spPr/>
        <p:txBody>
          <a:bodyPr/>
          <a:lstStyle/>
          <a:p>
            <a:r>
              <a:rPr lang="en-US" altLang="zh-CN"/>
              <a:t>19.6.1  SIP</a:t>
            </a:r>
            <a:r>
              <a:rPr lang="zh-CN" altLang="en-US"/>
              <a:t>网际协议层</a:t>
            </a:r>
            <a:r>
              <a:rPr lang="zh-CN" altLang="en-US"/>
              <a:t>的</a:t>
            </a:r>
            <a:r>
              <a:rPr lang="zh-CN" altLang="en-US" smtClean="0"/>
              <a:t>架构</a:t>
            </a:r>
            <a:endParaRPr lang="en-US" altLang="zh-CN" smtClean="0"/>
          </a:p>
          <a:p>
            <a:r>
              <a:rPr lang="en-US" altLang="zh-CN"/>
              <a:t>19.6.2  SIP</a:t>
            </a:r>
            <a:r>
              <a:rPr lang="zh-CN" altLang="en-US"/>
              <a:t>网际协议层</a:t>
            </a:r>
            <a:r>
              <a:rPr lang="zh-CN" altLang="en-US"/>
              <a:t>的</a:t>
            </a:r>
            <a:r>
              <a:rPr lang="zh-CN" altLang="en-US" smtClean="0"/>
              <a:t>数据结构</a:t>
            </a:r>
            <a:endParaRPr lang="en-US" altLang="zh-CN" smtClean="0"/>
          </a:p>
          <a:p>
            <a:r>
              <a:rPr lang="en-US" altLang="zh-CN"/>
              <a:t>19.6.3  SIP</a:t>
            </a:r>
            <a:r>
              <a:rPr lang="zh-CN" altLang="en-US"/>
              <a:t>网际协议层的</a:t>
            </a:r>
            <a:r>
              <a:rPr lang="zh-CN" altLang="en-US"/>
              <a:t>输入</a:t>
            </a:r>
            <a:r>
              <a:rPr lang="zh-CN" altLang="en-US" smtClean="0"/>
              <a:t>函数</a:t>
            </a:r>
            <a:endParaRPr lang="en-US" altLang="zh-CN" smtClean="0"/>
          </a:p>
          <a:p>
            <a:r>
              <a:rPr lang="en-US" altLang="zh-CN"/>
              <a:t>19.6.4  SIP</a:t>
            </a:r>
            <a:r>
              <a:rPr lang="zh-CN" altLang="en-US"/>
              <a:t>网际协议层的</a:t>
            </a:r>
            <a:r>
              <a:rPr lang="zh-CN" altLang="en-US"/>
              <a:t>输出</a:t>
            </a:r>
            <a:r>
              <a:rPr lang="zh-CN" altLang="en-US" smtClean="0"/>
              <a:t>函数</a:t>
            </a:r>
            <a:endParaRPr lang="en-US" altLang="zh-CN" smtClean="0"/>
          </a:p>
          <a:p>
            <a:r>
              <a:rPr lang="en-US" altLang="zh-CN"/>
              <a:t>19.6.5  SIP</a:t>
            </a:r>
            <a:r>
              <a:rPr lang="zh-CN" altLang="en-US"/>
              <a:t>网际协议层的</a:t>
            </a:r>
            <a:r>
              <a:rPr lang="zh-CN" altLang="en-US"/>
              <a:t>分片</a:t>
            </a:r>
            <a:r>
              <a:rPr lang="zh-CN" altLang="en-US" smtClean="0"/>
              <a:t>函数</a:t>
            </a:r>
            <a:endParaRPr lang="en-US" altLang="zh-CN" smtClean="0"/>
          </a:p>
          <a:p>
            <a:r>
              <a:rPr lang="en-US" altLang="zh-CN"/>
              <a:t>19.6.6  SIP</a:t>
            </a:r>
            <a:r>
              <a:rPr lang="zh-CN" altLang="en-US"/>
              <a:t>网际协议层的分片组装函数</a:t>
            </a:r>
          </a:p>
        </p:txBody>
      </p:sp>
    </p:spTree>
    <p:extLst>
      <p:ext uri="{BB962C8B-B14F-4D97-AF65-F5344CB8AC3E}">
        <p14:creationId xmlns:p14="http://schemas.microsoft.com/office/powerpoint/2010/main" val="4217757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19.6.1  SIP</a:t>
            </a:r>
            <a:r>
              <a:rPr lang="zh-CN" altLang="en-US" b="0" i="0" u="none" strike="noStrike" kern="1800" baseline="0" smtClean="0">
                <a:latin typeface="Times New Roman"/>
                <a:ea typeface="黑体"/>
              </a:rPr>
              <a:t>网际协议层的架构</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层的架构主要分为两个部分：</a:t>
            </a:r>
          </a:p>
          <a:p>
            <a:pPr marR="0" lvl="0" rtl="0">
              <a:buFont typeface="Wingdings" panose="05000000000000000000" pitchFamily="2" charset="2"/>
              <a:buChar char="ü"/>
            </a:pPr>
            <a:r>
              <a:rPr lang="zh-CN" altLang="en-US" b="0" i="0" u="none" strike="noStrike" baseline="0" smtClean="0">
                <a:latin typeface="Times New Roman"/>
              </a:rPr>
              <a:t>网络数据的输入</a:t>
            </a:r>
          </a:p>
          <a:p>
            <a:pPr marR="0" lvl="0" rtl="0">
              <a:buFont typeface="Wingdings" panose="05000000000000000000" pitchFamily="2" charset="2"/>
              <a:buChar char="ü"/>
            </a:pPr>
            <a:r>
              <a:rPr lang="zh-CN" altLang="en-US" b="0" i="0" u="none" strike="noStrike" baseline="0" smtClean="0">
                <a:latin typeface="Times New Roman"/>
              </a:rPr>
              <a:t>网络数据的输出</a:t>
            </a:r>
          </a:p>
        </p:txBody>
      </p:sp>
      <p:pic>
        <p:nvPicPr>
          <p:cNvPr id="9218"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t="4181" b="6088"/>
          <a:stretch>
            <a:fillRect/>
          </a:stretch>
        </p:blipFill>
        <p:spPr bwMode="auto">
          <a:xfrm>
            <a:off x="3635896" y="2260948"/>
            <a:ext cx="4751487" cy="427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87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19.6.2  SIP</a:t>
            </a:r>
            <a:r>
              <a:rPr lang="zh-CN" altLang="en-US" b="0" i="0" u="none" strike="noStrike" kern="1800" baseline="0" smtClean="0">
                <a:latin typeface="Times New Roman"/>
                <a:ea typeface="黑体"/>
              </a:rPr>
              <a:t>网际协议层的数据结构</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IP</a:t>
            </a:r>
            <a:r>
              <a:rPr lang="zh-CN" altLang="en-US" b="0" i="0" u="none" strike="noStrike" baseline="0" smtClean="0">
                <a:latin typeface="Times New Roman"/>
              </a:rPr>
              <a:t>层的数据结构主要有</a:t>
            </a:r>
            <a:r>
              <a:rPr lang="en-US" altLang="zh-CN" b="0" i="0" u="none" strike="noStrike" baseline="0" smtClean="0">
                <a:latin typeface="Times New Roman"/>
              </a:rPr>
              <a:t>IP</a:t>
            </a:r>
            <a:r>
              <a:rPr lang="zh-CN" altLang="en-US" b="0" i="0" u="none" strike="noStrike" baseline="0" smtClean="0">
                <a:latin typeface="Times New Roman"/>
              </a:rPr>
              <a:t>的头部结构和</a:t>
            </a:r>
            <a:r>
              <a:rPr lang="en-US" altLang="zh-CN" b="0" i="0" u="none" strike="noStrike" baseline="0" smtClean="0">
                <a:latin typeface="Times New Roman"/>
              </a:rPr>
              <a:t>IP</a:t>
            </a:r>
            <a:r>
              <a:rPr lang="zh-CN" altLang="en-US" b="0" i="0" u="none" strike="noStrike" baseline="0" smtClean="0">
                <a:latin typeface="Times New Roman"/>
              </a:rPr>
              <a:t>分片重组结构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IP</a:t>
            </a:r>
            <a:r>
              <a:rPr lang="zh-CN" altLang="en-US">
                <a:latin typeface="Times New Roman"/>
              </a:rPr>
              <a:t>头部</a:t>
            </a:r>
            <a:r>
              <a:rPr lang="zh-CN" altLang="en-US">
                <a:latin typeface="Times New Roman"/>
              </a:rPr>
              <a:t>的</a:t>
            </a:r>
            <a:r>
              <a:rPr lang="zh-CN" altLang="en-US" smtClean="0">
                <a:latin typeface="Times New Roman"/>
              </a:rPr>
              <a:t>数据结构代码</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IP</a:t>
            </a:r>
            <a:r>
              <a:rPr lang="zh-CN" altLang="en-US">
                <a:latin typeface="Times New Roman"/>
              </a:rPr>
              <a:t>分片重组的数据结构代码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1052387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头部的数据结构代码</a:t>
            </a:r>
          </a:p>
        </p:txBody>
      </p:sp>
      <p:pic>
        <p:nvPicPr>
          <p:cNvPr id="10242"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b="-3949"/>
          <a:stretch>
            <a:fillRect/>
          </a:stretch>
        </p:blipFill>
        <p:spPr bwMode="auto">
          <a:xfrm>
            <a:off x="827584" y="2132856"/>
            <a:ext cx="8186571"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71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分片重组的数据结构代码</a:t>
            </a:r>
          </a:p>
        </p:txBody>
      </p:sp>
      <p:sp>
        <p:nvSpPr>
          <p:cNvPr id="3" name="文本占位符 2"/>
          <p:cNvSpPr>
            <a:spLocks noGrp="1"/>
          </p:cNvSpPr>
          <p:nvPr>
            <p:ph type="body" idx="1"/>
          </p:nvPr>
        </p:nvSpPr>
        <p:spPr/>
        <p:txBody>
          <a:bodyPr>
            <a:normAutofit fontScale="92500"/>
          </a:bodyPr>
          <a:lstStyle/>
          <a:p>
            <a:pPr marR="0" lvl="0" rtl="0"/>
            <a:r>
              <a:rPr lang="en-US" altLang="zh-CN" b="0" i="0" u="none" strike="noStrike" baseline="0" smtClean="0">
                <a:latin typeface="Times New Roman"/>
              </a:rPr>
              <a:t>IP</a:t>
            </a:r>
            <a:r>
              <a:rPr lang="zh-CN" altLang="en-US" b="0" i="0" u="none" strike="noStrike" baseline="0" smtClean="0">
                <a:latin typeface="Times New Roman"/>
              </a:rPr>
              <a:t>分片重组的数据结构定义代码实现如下：</a:t>
            </a:r>
          </a:p>
          <a:p>
            <a:pPr marR="0" lvl="0" rtl="0"/>
            <a:r>
              <a:rPr lang="en-US" altLang="zh-CN" b="0" i="0" u="none" strike="noStrike" baseline="0" smtClean="0">
                <a:latin typeface="Times New Roman"/>
              </a:rPr>
              <a:t>struct sip_reass</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sip_reass </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next;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下一个重组指针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skbuff </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skb;</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分片的头指针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iphdr </a:t>
            </a:r>
            <a:r>
              <a:rPr lang="zh-CN" altLang="en-US" b="0" i="0" u="none" strike="noStrike" baseline="0" smtClean="0">
                <a:latin typeface="Times New Roman"/>
              </a:rPr>
              <a:t>	</a:t>
            </a:r>
            <a:r>
              <a:rPr lang="en-US" altLang="zh-CN" b="0" i="0" u="none" strike="noStrike" baseline="0" smtClean="0">
                <a:latin typeface="Times New Roman"/>
              </a:rPr>
              <a:t>iphdr</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IP</a:t>
            </a:r>
            <a:r>
              <a:rPr lang="zh-CN" altLang="en-US" b="0" i="0" u="none" strike="noStrike" baseline="0" smtClean="0">
                <a:latin typeface="Times New Roman"/>
              </a:rPr>
              <a:t>头部结构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   u16 </a:t>
            </a:r>
            <a:r>
              <a:rPr lang="zh-CN" altLang="en-US" b="0" i="0" u="none" strike="noStrike" baseline="0" smtClean="0">
                <a:latin typeface="Times New Roman"/>
              </a:rPr>
              <a:t>	</a:t>
            </a:r>
            <a:r>
              <a:rPr lang="en-US" altLang="zh-CN" b="0" i="0" u="none" strike="noStrike" baseline="0" smtClean="0">
                <a:latin typeface="Times New Roman"/>
              </a:rPr>
              <a:t>datagram_len</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数据</a:t>
            </a:r>
            <a:r>
              <a:rPr lang="zh-CN" altLang="en-US" b="0" i="0" u="none" strike="noStrike" baseline="0" smtClean="0">
                <a:latin typeface="Times New Roman"/>
              </a:rPr>
              <a:t>报文长度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u8 </a:t>
            </a:r>
            <a:r>
              <a:rPr lang="zh-CN" altLang="en-US" b="0" i="0" u="none" strike="noStrike" baseline="0" smtClean="0">
                <a:latin typeface="Times New Roman"/>
              </a:rPr>
              <a:t>		</a:t>
            </a:r>
            <a:r>
              <a:rPr lang="en-US" altLang="zh-CN" b="0" i="0" u="none" strike="noStrike" baseline="0" smtClean="0">
                <a:latin typeface="Times New Roman"/>
              </a:rPr>
              <a:t>flags</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重组的状态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u8 </a:t>
            </a:r>
            <a:r>
              <a:rPr lang="zh-CN" altLang="en-US" b="0" i="0" u="none" strike="noStrike" baseline="0" smtClean="0">
                <a:latin typeface="Times New Roman"/>
              </a:rPr>
              <a:t>		</a:t>
            </a:r>
            <a:r>
              <a:rPr lang="en-US" altLang="zh-CN" b="0" i="0" u="none" strike="noStrike" baseline="0" smtClean="0">
                <a:latin typeface="Times New Roman"/>
              </a:rPr>
              <a:t>timer</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时间戳</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05136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19.1.1  SIP</a:t>
            </a:r>
            <a:r>
              <a:rPr lang="zh-CN" altLang="en-US" b="0" i="0" u="none" strike="noStrike" kern="1800" baseline="0" smtClean="0">
                <a:latin typeface="Times New Roman"/>
                <a:ea typeface="黑体"/>
              </a:rPr>
              <a:t>网络协议栈的基本功能描述</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网络协议栈符合网络协议的标准，主要是对</a:t>
            </a:r>
            <a:r>
              <a:rPr lang="en-US" altLang="zh-CN" b="0" i="0" u="none" strike="noStrike" baseline="0" smtClean="0">
                <a:latin typeface="Times New Roman"/>
              </a:rPr>
              <a:t>RFC</a:t>
            </a:r>
            <a:r>
              <a:rPr lang="zh-CN" altLang="en-US" b="0" i="0" u="none" strike="noStrike" baseline="0" smtClean="0">
                <a:latin typeface="Times New Roman"/>
              </a:rPr>
              <a:t>标准的兼容。能够对网络数据进行解析，实现所定义功能。</a:t>
            </a:r>
            <a:r>
              <a:rPr lang="en-US" altLang="zh-CN" b="0" i="0" u="none" strike="noStrike" baseline="0" smtClean="0">
                <a:latin typeface="Times New Roman"/>
              </a:rPr>
              <a:t>SIP</a:t>
            </a:r>
            <a:r>
              <a:rPr lang="zh-CN" altLang="en-US" b="0" i="0" u="none" strike="noStrike" baseline="0" smtClean="0">
                <a:latin typeface="Times New Roman"/>
              </a:rPr>
              <a:t>网络协议栈主要包含如下几个部分的协议支持：</a:t>
            </a:r>
          </a:p>
          <a:p>
            <a:pPr marR="0" lvl="0" rtl="0">
              <a:buFont typeface="Wingdings" panose="05000000000000000000" pitchFamily="2" charset="2"/>
              <a:buChar char="ü"/>
            </a:pPr>
            <a:r>
              <a:rPr lang="zh-CN" altLang="en-US" b="0" i="0" u="none" strike="noStrike" baseline="0" smtClean="0">
                <a:latin typeface="Times New Roman"/>
              </a:rPr>
              <a:t>以太网的支持</a:t>
            </a:r>
          </a:p>
          <a:p>
            <a:pPr marR="0" lvl="0" rtl="0">
              <a:buFont typeface="Wingdings" panose="05000000000000000000" pitchFamily="2" charset="2"/>
              <a:buChar char="ü"/>
            </a:pPr>
            <a:r>
              <a:rPr lang="en-US" altLang="zh-CN" b="0" i="0" u="none" strike="noStrike" baseline="0" smtClean="0">
                <a:latin typeface="Times New Roman"/>
              </a:rPr>
              <a:t>ARP</a:t>
            </a:r>
            <a:r>
              <a:rPr lang="zh-CN" altLang="en-US" b="0" i="0" u="none" strike="noStrike" baseline="0" smtClean="0">
                <a:latin typeface="Times New Roman"/>
              </a:rPr>
              <a:t>协议的支持</a:t>
            </a:r>
          </a:p>
          <a:p>
            <a:pPr marR="0" lvl="0" rtl="0">
              <a:buFont typeface="Wingdings" panose="05000000000000000000" pitchFamily="2" charset="2"/>
              <a:buChar char="ü"/>
            </a:pPr>
            <a:r>
              <a:rPr lang="en-US" altLang="zh-CN" b="0" i="0" u="none" strike="noStrike" baseline="0" smtClean="0">
                <a:latin typeface="Times New Roman"/>
              </a:rPr>
              <a:t>IP</a:t>
            </a:r>
            <a:r>
              <a:rPr lang="zh-CN" altLang="en-US" b="0" i="0" u="none" strike="noStrike" baseline="0" smtClean="0">
                <a:latin typeface="Times New Roman"/>
              </a:rPr>
              <a:t>协议的支持</a:t>
            </a:r>
          </a:p>
          <a:p>
            <a:pPr marR="0" lvl="0" rtl="0">
              <a:buFont typeface="Wingdings" panose="05000000000000000000" pitchFamily="2" charset="2"/>
              <a:buChar char="ü"/>
            </a:pPr>
            <a:r>
              <a:rPr lang="en-US" altLang="zh-CN" b="0" i="0" u="none" strike="noStrike" baseline="0" smtClean="0">
                <a:latin typeface="Times New Roman"/>
              </a:rPr>
              <a:t>ICMP</a:t>
            </a:r>
            <a:r>
              <a:rPr lang="zh-CN" altLang="en-US" b="0" i="0" u="none" strike="noStrike" baseline="0" smtClean="0">
                <a:latin typeface="Times New Roman"/>
              </a:rPr>
              <a:t>协议支持</a:t>
            </a:r>
          </a:p>
          <a:p>
            <a:pPr marR="0" lvl="0" rtl="0">
              <a:buFont typeface="Wingdings" panose="05000000000000000000" pitchFamily="2" charset="2"/>
              <a:buChar char="ü"/>
            </a:pPr>
            <a:r>
              <a:rPr lang="en-US" altLang="zh-CN" b="0" i="0" u="none" strike="noStrike" baseline="0" smtClean="0">
                <a:latin typeface="Times New Roman"/>
              </a:rPr>
              <a:t>UDP</a:t>
            </a:r>
            <a:r>
              <a:rPr lang="zh-CN" altLang="en-US" b="0" i="0" u="none" strike="noStrike" baseline="0" smtClean="0">
                <a:latin typeface="Times New Roman"/>
              </a:rPr>
              <a:t>协议的支持</a:t>
            </a:r>
          </a:p>
          <a:p>
            <a:pPr marR="0" lvl="0" rtl="0">
              <a:buFont typeface="Wingdings" panose="05000000000000000000" pitchFamily="2" charset="2"/>
              <a:buChar char="ü"/>
            </a:pPr>
            <a:r>
              <a:rPr lang="zh-CN" altLang="en-US" b="0" i="0" u="none" strike="noStrike" baseline="0" smtClean="0">
                <a:latin typeface="Times New Roman"/>
              </a:rPr>
              <a:t>协议抽象层的支持</a:t>
            </a:r>
          </a:p>
          <a:p>
            <a:pPr marR="0" lvl="0" rtl="0">
              <a:buFont typeface="Wingdings" panose="05000000000000000000" pitchFamily="2" charset="2"/>
              <a:buChar char="ü"/>
            </a:pPr>
            <a:r>
              <a:rPr lang="zh-CN" altLang="en-US" b="0" i="0" u="none" strike="noStrike" baseline="0" smtClean="0">
                <a:latin typeface="Times New Roman"/>
              </a:rPr>
              <a:t>用户接口的支持</a:t>
            </a:r>
          </a:p>
        </p:txBody>
      </p:sp>
    </p:spTree>
    <p:extLst>
      <p:ext uri="{BB962C8B-B14F-4D97-AF65-F5344CB8AC3E}">
        <p14:creationId xmlns:p14="http://schemas.microsoft.com/office/powerpoint/2010/main" val="2720563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19.6.3  SIP</a:t>
            </a:r>
            <a:r>
              <a:rPr lang="zh-CN" altLang="en-US" b="0" i="0" u="none" strike="noStrike" kern="1800" baseline="0" smtClean="0">
                <a:latin typeface="Times New Roman"/>
                <a:ea typeface="黑体"/>
              </a:rPr>
              <a:t>网际协议层的输入函数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层的输入函数从网络接口层接收网络数据进行各种合法性判断后进行相应的处理</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IP</a:t>
            </a:r>
            <a:r>
              <a:rPr lang="zh-CN" altLang="en-US">
                <a:latin typeface="Times New Roman"/>
              </a:rPr>
              <a:t>输入函数的</a:t>
            </a:r>
            <a:r>
              <a:rPr lang="zh-CN" altLang="en-US">
                <a:latin typeface="Times New Roman"/>
              </a:rPr>
              <a:t>处理</a:t>
            </a:r>
            <a:r>
              <a:rPr lang="zh-CN" altLang="en-US" smtClean="0">
                <a:latin typeface="Times New Roman"/>
              </a:rPr>
              <a:t>步骤</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IP</a:t>
            </a:r>
            <a:r>
              <a:rPr lang="zh-CN" altLang="en-US">
                <a:latin typeface="Times New Roman"/>
              </a:rPr>
              <a:t>输入函数代码实现的相关代码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68661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19.6.4  SIP</a:t>
            </a:r>
            <a:r>
              <a:rPr lang="zh-CN" altLang="en-US" b="0" i="0" u="none" strike="noStrike" kern="1800" baseline="0" smtClean="0">
                <a:latin typeface="Times New Roman"/>
                <a:ea typeface="黑体"/>
              </a:rPr>
              <a:t>网际协议层的输出函数</a:t>
            </a:r>
          </a:p>
        </p:txBody>
      </p:sp>
      <p:sp>
        <p:nvSpPr>
          <p:cNvPr id="3" name="文本占位符 2"/>
          <p:cNvSpPr>
            <a:spLocks noGrp="1"/>
          </p:cNvSpPr>
          <p:nvPr>
            <p:ph type="body" idx="1"/>
          </p:nvPr>
        </p:nvSpPr>
        <p:spPr>
          <a:xfrm>
            <a:off x="457200" y="1481328"/>
            <a:ext cx="5626968" cy="4525963"/>
          </a:xfrm>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层的输出函数对上层模块的网络数据进行处理，并调用底层模块的实现将数据发送出去。</a:t>
            </a:r>
            <a:r>
              <a:rPr lang="en-US" altLang="zh-CN" b="0" i="0" u="none" strike="noStrike" baseline="0" smtClean="0">
                <a:latin typeface="Times New Roman"/>
              </a:rPr>
              <a:t>SIP</a:t>
            </a:r>
            <a:r>
              <a:rPr lang="zh-CN" altLang="en-US" b="0" i="0" u="none" strike="noStrike" baseline="0" smtClean="0">
                <a:latin typeface="Times New Roman"/>
              </a:rPr>
              <a:t>网络协议栈中</a:t>
            </a:r>
            <a:r>
              <a:rPr lang="en-US" altLang="zh-CN" b="0" i="0" u="none" strike="noStrike" baseline="0" smtClean="0">
                <a:latin typeface="Times New Roman"/>
              </a:rPr>
              <a:t>IP</a:t>
            </a:r>
            <a:r>
              <a:rPr lang="zh-CN" altLang="en-US" b="0" i="0" u="none" strike="noStrike" baseline="0" smtClean="0">
                <a:latin typeface="Times New Roman"/>
              </a:rPr>
              <a:t>层的输出函数为</a:t>
            </a:r>
            <a:r>
              <a:rPr lang="en-US" altLang="zh-CN" b="0" i="0" u="none" strike="noStrike" baseline="0" smtClean="0">
                <a:latin typeface="Times New Roman"/>
              </a:rPr>
              <a:t>ip_output()</a:t>
            </a:r>
            <a:r>
              <a:rPr lang="zh-CN" altLang="en-US" b="0" i="0" u="none" strike="noStrike" baseline="0" smtClean="0">
                <a:latin typeface="Times New Roman"/>
              </a:rPr>
              <a:t>函数。</a:t>
            </a:r>
          </a:p>
        </p:txBody>
      </p:sp>
      <p:pic>
        <p:nvPicPr>
          <p:cNvPr id="11266"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222891"/>
            <a:ext cx="2691879" cy="533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731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19.6.5  SIP</a:t>
            </a:r>
            <a:r>
              <a:rPr lang="zh-CN" altLang="en-US" b="0" i="0" u="none" strike="noStrike" kern="1800" baseline="0" smtClean="0">
                <a:latin typeface="Times New Roman"/>
                <a:ea typeface="黑体"/>
              </a:rPr>
              <a:t>网际协议层的分片函数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当上层模块中的网络数据过长时，在</a:t>
            </a:r>
            <a:r>
              <a:rPr lang="en-US" altLang="zh-CN" b="0" i="0" u="none" strike="noStrike" baseline="0" smtClean="0">
                <a:latin typeface="Times New Roman"/>
              </a:rPr>
              <a:t>IP</a:t>
            </a:r>
            <a:r>
              <a:rPr lang="zh-CN" altLang="en-US" b="0" i="0" u="none" strike="noStrike" baseline="0" smtClean="0">
                <a:latin typeface="Times New Roman"/>
              </a:rPr>
              <a:t>层需要进行网络数据的分片处理，</a:t>
            </a:r>
            <a:r>
              <a:rPr lang="en-US" altLang="zh-CN" b="0" i="0" u="none" strike="noStrike" baseline="0" smtClean="0">
                <a:latin typeface="Times New Roman"/>
              </a:rPr>
              <a:t>IP</a:t>
            </a:r>
            <a:r>
              <a:rPr lang="zh-CN" altLang="en-US" b="0" i="0" u="none" strike="noStrike" baseline="0" smtClean="0">
                <a:latin typeface="Times New Roman"/>
              </a:rPr>
              <a:t>分片和</a:t>
            </a:r>
            <a:r>
              <a:rPr lang="en-US" altLang="zh-CN" b="0" i="0" u="none" strike="noStrike" baseline="0" smtClean="0">
                <a:latin typeface="Times New Roman"/>
              </a:rPr>
              <a:t>IP</a:t>
            </a:r>
            <a:r>
              <a:rPr lang="zh-CN" altLang="en-US" b="0" i="0" u="none" strike="noStrike" baseline="0" smtClean="0">
                <a:latin typeface="Times New Roman"/>
              </a:rPr>
              <a:t>组装是一个互逆的过程。</a:t>
            </a:r>
            <a:r>
              <a:rPr lang="en-US" altLang="zh-CN" b="0" i="0" u="none" strike="noStrike" baseline="0" smtClean="0">
                <a:latin typeface="Times New Roman"/>
              </a:rPr>
              <a:t>IP</a:t>
            </a:r>
            <a:r>
              <a:rPr lang="zh-CN" altLang="en-US" b="0" i="0" u="none" strike="noStrike" baseline="0" smtClean="0">
                <a:latin typeface="Times New Roman"/>
              </a:rPr>
              <a:t>分片的处理主要是在新</a:t>
            </a:r>
            <a:r>
              <a:rPr lang="en-US" altLang="zh-CN" b="0" i="0" u="none" strike="noStrike" baseline="0" smtClean="0">
                <a:latin typeface="Times New Roman"/>
              </a:rPr>
              <a:t>IP</a:t>
            </a:r>
            <a:r>
              <a:rPr lang="zh-CN" altLang="en-US" b="0" i="0" u="none" strike="noStrike" baseline="0" smtClean="0">
                <a:latin typeface="Times New Roman"/>
              </a:rPr>
              <a:t>头部的构建上，由于</a:t>
            </a:r>
            <a:r>
              <a:rPr lang="en-US" altLang="zh-CN" b="0" i="0" u="none" strike="noStrike" baseline="0" smtClean="0">
                <a:latin typeface="Times New Roman"/>
              </a:rPr>
              <a:t>IP</a:t>
            </a:r>
            <a:r>
              <a:rPr lang="zh-CN" altLang="en-US" b="0" i="0" u="none" strike="noStrike" baseline="0" smtClean="0">
                <a:latin typeface="Times New Roman"/>
              </a:rPr>
              <a:t>分片的原则是在第一个分片中包含源网络数据分组中的</a:t>
            </a:r>
            <a:r>
              <a:rPr lang="en-US" altLang="zh-CN" b="0" i="0" u="none" strike="noStrike" baseline="0" smtClean="0">
                <a:latin typeface="Times New Roman"/>
              </a:rPr>
              <a:t>IP</a:t>
            </a:r>
            <a:r>
              <a:rPr lang="zh-CN" altLang="en-US" b="0" i="0" u="none" strike="noStrike" baseline="0" smtClean="0">
                <a:latin typeface="Times New Roman"/>
              </a:rPr>
              <a:t>头部，在其余的分组中都不包含此项的头部信息，所以需要重新构建</a:t>
            </a:r>
            <a:r>
              <a:rPr lang="en-US" altLang="zh-CN" b="0" i="0" u="none" strike="noStrike" baseline="0" smtClean="0">
                <a:latin typeface="Times New Roman"/>
              </a:rPr>
              <a:t>IP</a:t>
            </a:r>
            <a:r>
              <a:rPr lang="zh-CN" altLang="en-US" b="0" i="0" u="none" strike="noStrike" baseline="0" smtClean="0">
                <a:latin typeface="Times New Roman"/>
              </a:rPr>
              <a:t>分片的头部信息。</a:t>
            </a:r>
          </a:p>
        </p:txBody>
      </p:sp>
    </p:spTree>
    <p:extLst>
      <p:ext uri="{BB962C8B-B14F-4D97-AF65-F5344CB8AC3E}">
        <p14:creationId xmlns:p14="http://schemas.microsoft.com/office/powerpoint/2010/main" val="3333621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19.6.6  SIP</a:t>
            </a:r>
            <a:r>
              <a:rPr lang="zh-CN" altLang="en-US" b="0" i="0" u="none" strike="noStrike" kern="1800" baseline="0" smtClean="0">
                <a:latin typeface="Times New Roman"/>
                <a:ea typeface="黑体"/>
              </a:rPr>
              <a:t>网际协议层的分片组装函数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组装过程是分片过程的逆</a:t>
            </a:r>
            <a:r>
              <a:rPr lang="zh-CN" altLang="en-US" b="0" i="0" u="none" strike="noStrike" baseline="0" smtClean="0">
                <a:latin typeface="Times New Roman"/>
              </a:rPr>
              <a:t>过程</a:t>
            </a:r>
            <a:r>
              <a:rPr lang="zh-CN" altLang="en-US"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97829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19.7  SIP</a:t>
            </a:r>
            <a:r>
              <a:rPr lang="zh-CN" altLang="en-US" b="0" i="0" u="none" strike="noStrike" kern="1800" baseline="0" smtClean="0">
                <a:latin typeface="Times New Roman"/>
                <a:ea typeface="黑体"/>
              </a:rPr>
              <a:t>网络协议栈的</a:t>
            </a:r>
            <a:r>
              <a:rPr lang="en-US" altLang="zh-CN" b="0" i="0" u="none" strike="noStrike" kern="1800" baseline="0" smtClean="0">
                <a:latin typeface="Times New Roman"/>
                <a:ea typeface="黑体"/>
              </a:rPr>
              <a:t>ICMP</a:t>
            </a:r>
            <a:r>
              <a:rPr lang="zh-CN" altLang="en-US" b="0" i="0" u="none" strike="noStrike" kern="1800" baseline="0" smtClean="0">
                <a:latin typeface="Times New Roman"/>
                <a:ea typeface="黑体"/>
              </a:rPr>
              <a:t>层</a:t>
            </a:r>
          </a:p>
        </p:txBody>
      </p:sp>
      <p:sp>
        <p:nvSpPr>
          <p:cNvPr id="3" name="文本占位符 2"/>
          <p:cNvSpPr>
            <a:spLocks noGrp="1"/>
          </p:cNvSpPr>
          <p:nvPr>
            <p:ph type="body" idx="1"/>
          </p:nvPr>
        </p:nvSpPr>
        <p:spPr/>
        <p:txBody>
          <a:bodyPr/>
          <a:lstStyle/>
          <a:p>
            <a:r>
              <a:rPr lang="en-US" altLang="zh-CN"/>
              <a:t>19.7.1  SIP</a:t>
            </a:r>
            <a:r>
              <a:rPr lang="zh-CN" altLang="en-US"/>
              <a:t>控制报文协议</a:t>
            </a:r>
            <a:r>
              <a:rPr lang="zh-CN" altLang="en-US"/>
              <a:t>的</a:t>
            </a:r>
            <a:r>
              <a:rPr lang="zh-CN" altLang="en-US" smtClean="0"/>
              <a:t>数据结构</a:t>
            </a:r>
            <a:endParaRPr lang="en-US" altLang="zh-CN" smtClean="0"/>
          </a:p>
          <a:p>
            <a:r>
              <a:rPr lang="en-US" altLang="zh-CN"/>
              <a:t>19.7.2  SIP</a:t>
            </a:r>
            <a:r>
              <a:rPr lang="zh-CN" altLang="en-US"/>
              <a:t>控制报文协议的</a:t>
            </a:r>
            <a:r>
              <a:rPr lang="zh-CN" altLang="en-US"/>
              <a:t>协议</a:t>
            </a:r>
            <a:r>
              <a:rPr lang="zh-CN" altLang="en-US" smtClean="0"/>
              <a:t>支持</a:t>
            </a:r>
            <a:endParaRPr lang="en-US" altLang="zh-CN" smtClean="0"/>
          </a:p>
          <a:p>
            <a:r>
              <a:rPr lang="en-US" altLang="zh-CN"/>
              <a:t>19.7.3  SIP</a:t>
            </a:r>
            <a:r>
              <a:rPr lang="zh-CN" altLang="en-US"/>
              <a:t>控制报文协议的</a:t>
            </a:r>
            <a:r>
              <a:rPr lang="zh-CN" altLang="en-US"/>
              <a:t>输入</a:t>
            </a:r>
            <a:r>
              <a:rPr lang="zh-CN" altLang="en-US" smtClean="0"/>
              <a:t>函数</a:t>
            </a:r>
            <a:endParaRPr lang="en-US" altLang="zh-CN" smtClean="0"/>
          </a:p>
          <a:p>
            <a:r>
              <a:rPr lang="en-US" altLang="zh-CN"/>
              <a:t>19.7.4  SIP</a:t>
            </a:r>
            <a:r>
              <a:rPr lang="zh-CN" altLang="en-US"/>
              <a:t>控制报文协议的回显应答函数</a:t>
            </a:r>
          </a:p>
        </p:txBody>
      </p:sp>
    </p:spTree>
    <p:extLst>
      <p:ext uri="{BB962C8B-B14F-4D97-AF65-F5344CB8AC3E}">
        <p14:creationId xmlns:p14="http://schemas.microsoft.com/office/powerpoint/2010/main" val="2753134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19.7.1  SIP</a:t>
            </a:r>
            <a:r>
              <a:rPr lang="zh-CN" altLang="en-US" b="0" i="0" u="none" strike="noStrike" kern="1800" baseline="0" smtClean="0">
                <a:latin typeface="Times New Roman"/>
                <a:ea typeface="黑体"/>
              </a:rPr>
              <a:t>控制报文协议的数据结构</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ICMP</a:t>
            </a:r>
            <a:r>
              <a:rPr lang="zh-CN" altLang="en-US" b="0" i="0" u="none" strike="noStrike" baseline="0" smtClean="0">
                <a:latin typeface="Times New Roman"/>
              </a:rPr>
              <a:t>协议头部的数据结构的代码如下，主要包含协议类型、协议代码和数据校验和等头部数据。在数据的内容部分，包含多种协议的支持，例如支持回显协议的支持</a:t>
            </a:r>
            <a:r>
              <a:rPr lang="en-US" altLang="zh-CN" b="0" i="0" u="none" strike="noStrike" baseline="0" smtClean="0">
                <a:latin typeface="Times New Roman"/>
              </a:rPr>
              <a:t>echo</a:t>
            </a:r>
            <a:r>
              <a:rPr lang="zh-CN" altLang="en-US" b="0" i="0" u="none" strike="noStrike" baseline="0" smtClean="0">
                <a:latin typeface="Times New Roman"/>
              </a:rPr>
              <a:t>、网络</a:t>
            </a:r>
            <a:r>
              <a:rPr lang="en-US" altLang="zh-CN" b="0" i="0" u="none" strike="noStrike" baseline="0" smtClean="0">
                <a:latin typeface="Times New Roman"/>
              </a:rPr>
              <a:t>IP</a:t>
            </a:r>
            <a:r>
              <a:rPr lang="zh-CN" altLang="en-US" b="0" i="0" u="none" strike="noStrike" baseline="0" smtClean="0">
                <a:latin typeface="Times New Roman"/>
              </a:rPr>
              <a:t>地址掩码的</a:t>
            </a:r>
            <a:r>
              <a:rPr lang="en-US" altLang="zh-CN" b="0" i="0" u="none" strike="noStrike" baseline="0" smtClean="0">
                <a:latin typeface="Times New Roman"/>
              </a:rPr>
              <a:t>gateway</a:t>
            </a:r>
            <a:r>
              <a:rPr lang="zh-CN" altLang="en-US" b="0" i="0" u="none" strike="noStrike" baseline="0" smtClean="0">
                <a:latin typeface="Times New Roman"/>
              </a:rPr>
              <a:t>、对</a:t>
            </a:r>
            <a:r>
              <a:rPr lang="en-US" altLang="zh-CN" b="0" i="0" u="none" strike="noStrike" baseline="0" smtClean="0">
                <a:latin typeface="Times New Roman"/>
              </a:rPr>
              <a:t>MTU</a:t>
            </a:r>
            <a:r>
              <a:rPr lang="zh-CN" altLang="en-US" b="0" i="0" u="none" strike="noStrike" baseline="0" smtClean="0">
                <a:latin typeface="Times New Roman"/>
              </a:rPr>
              <a:t>的支持的</a:t>
            </a:r>
            <a:r>
              <a:rPr lang="en-US" altLang="zh-CN" b="0" i="0" u="none" strike="noStrike" baseline="0" smtClean="0">
                <a:latin typeface="Times New Roman"/>
              </a:rPr>
              <a:t>frag</a:t>
            </a:r>
            <a:r>
              <a:rPr lang="zh-CN" altLang="en-US" b="0" i="0" u="none" strike="noStrike" baseline="0" smtClean="0">
                <a:latin typeface="Times New Roman"/>
              </a:rPr>
              <a:t>。</a:t>
            </a:r>
          </a:p>
        </p:txBody>
      </p:sp>
    </p:spTree>
    <p:extLst>
      <p:ext uri="{BB962C8B-B14F-4D97-AF65-F5344CB8AC3E}">
        <p14:creationId xmlns:p14="http://schemas.microsoft.com/office/powerpoint/2010/main" val="329028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19.7.2  SIP</a:t>
            </a:r>
            <a:r>
              <a:rPr lang="zh-CN" altLang="en-US" b="0" i="0" u="none" strike="noStrike" kern="1800" baseline="0" smtClean="0">
                <a:latin typeface="Times New Roman"/>
                <a:ea typeface="黑体"/>
              </a:rPr>
              <a:t>控制报文协议的协议支持</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网络协议栈的</a:t>
            </a:r>
            <a:r>
              <a:rPr lang="en-US" altLang="zh-CN" b="0" i="0" u="none" strike="noStrike" baseline="0" smtClean="0">
                <a:latin typeface="Times New Roman"/>
              </a:rPr>
              <a:t>ICMP</a:t>
            </a:r>
            <a:r>
              <a:rPr lang="zh-CN" altLang="en-US" b="0" i="0" u="none" strike="noStrike" baseline="0" smtClean="0">
                <a:latin typeface="Times New Roman"/>
              </a:rPr>
              <a:t>实现方式用一个数据结构来实现所有协议类型的挂接，数据结构的代码实现如下。其中的</a:t>
            </a:r>
            <a:r>
              <a:rPr lang="en-US" altLang="zh-CN" b="0" i="0" u="none" strike="noStrike" baseline="0" smtClean="0">
                <a:latin typeface="Times New Roman"/>
              </a:rPr>
              <a:t>handler</a:t>
            </a:r>
            <a:r>
              <a:rPr lang="zh-CN" altLang="en-US" b="0" i="0" u="none" strike="noStrike" baseline="0" smtClean="0">
                <a:latin typeface="Times New Roman"/>
              </a:rPr>
              <a:t>参数是一个函数指针，不同协议类型的实现可以都按照这种函数的形式实现</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struct icmp_control </a:t>
            </a:r>
          </a:p>
          <a:p>
            <a:pPr lvl="0"/>
            <a:r>
              <a:rPr lang="en-US" altLang="zh-CN">
                <a:latin typeface="Times New Roman"/>
              </a:rPr>
              <a:t>{</a:t>
            </a:r>
          </a:p>
          <a:p>
            <a:pPr lvl="0"/>
            <a:r>
              <a:rPr lang="en-US" altLang="zh-CN">
                <a:latin typeface="Times New Roman"/>
              </a:rPr>
              <a:t>	void (*handler)(struct net_device *dev, struct skbuff *skb);		</a:t>
            </a:r>
            <a:r>
              <a:rPr lang="en-US" altLang="zh-CN">
                <a:latin typeface="Times New Roman"/>
              </a:rPr>
              <a:t>	</a:t>
            </a:r>
            <a:r>
              <a:rPr lang="en-US" altLang="zh-CN" smtClean="0">
                <a:latin typeface="Times New Roman"/>
              </a:rPr>
              <a:t>/*</a:t>
            </a:r>
            <a:r>
              <a:rPr lang="zh-CN" altLang="en-US">
                <a:latin typeface="Times New Roman"/>
              </a:rPr>
              <a:t>处理函数*</a:t>
            </a:r>
            <a:r>
              <a:rPr lang="en-US" altLang="zh-CN">
                <a:latin typeface="Times New Roman"/>
              </a:rPr>
              <a:t>/</a:t>
            </a:r>
          </a:p>
          <a:p>
            <a:pPr lvl="0"/>
            <a:r>
              <a:rPr lang="en-US" altLang="zh-CN">
                <a:latin typeface="Times New Roman"/>
              </a:rPr>
              <a:t>	short   error;	</a:t>
            </a:r>
            <a:r>
              <a:rPr lang="en-US" altLang="zh-CN">
                <a:latin typeface="Times New Roman"/>
              </a:rPr>
              <a:t>	</a:t>
            </a:r>
            <a:r>
              <a:rPr lang="en-US" altLang="zh-CN">
                <a:latin typeface="Times New Roman"/>
              </a:rPr>
              <a:t>	/*</a:t>
            </a:r>
            <a:r>
              <a:rPr lang="zh-CN" altLang="en-US">
                <a:latin typeface="Times New Roman"/>
              </a:rPr>
              <a:t>错误方式*</a:t>
            </a:r>
            <a:r>
              <a:rPr lang="en-US" altLang="zh-CN">
                <a:latin typeface="Times New Roman"/>
              </a:rPr>
              <a:t>/</a:t>
            </a:r>
          </a:p>
          <a:p>
            <a:pPr lvl="0"/>
            <a:r>
              <a:rPr lang="en-US" altLang="zh-CN">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993610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19.7.3  SIP</a:t>
            </a:r>
            <a:r>
              <a:rPr lang="zh-CN" altLang="en-US" b="0" i="0" u="none" strike="noStrike" kern="1800" baseline="0" smtClean="0">
                <a:latin typeface="Times New Roman"/>
                <a:ea typeface="黑体"/>
              </a:rPr>
              <a:t>控制报文协议的输入函数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网络协议栈的</a:t>
            </a:r>
            <a:r>
              <a:rPr lang="en-US" altLang="zh-CN" b="0" i="0" u="none" strike="noStrike" baseline="0" smtClean="0">
                <a:latin typeface="Times New Roman"/>
              </a:rPr>
              <a:t>ICMP</a:t>
            </a:r>
            <a:r>
              <a:rPr lang="zh-CN" altLang="en-US" b="0" i="0" u="none" strike="noStrike" baseline="0" smtClean="0">
                <a:latin typeface="Times New Roman"/>
              </a:rPr>
              <a:t>协议输入函数为</a:t>
            </a:r>
            <a:r>
              <a:rPr lang="en-US" altLang="zh-CN" b="0" i="0" u="none" strike="noStrike" baseline="0" smtClean="0">
                <a:latin typeface="Times New Roman"/>
              </a:rPr>
              <a:t>icmp_input()</a:t>
            </a:r>
            <a:r>
              <a:rPr lang="zh-CN" altLang="en-US" b="0" i="0" u="none" strike="noStrike" baseline="0" smtClean="0">
                <a:latin typeface="Times New Roman"/>
              </a:rPr>
              <a:t>，此函数的实现包含如下的处理步骤：</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）查看是否进行了</a:t>
            </a:r>
            <a:r>
              <a:rPr lang="en-US" altLang="zh-CN" b="0" i="0" u="none" strike="noStrike" baseline="0" smtClean="0">
                <a:latin typeface="Times New Roman"/>
              </a:rPr>
              <a:t>IP</a:t>
            </a:r>
            <a:r>
              <a:rPr lang="zh-CN" altLang="en-US" b="0" i="0" u="none" strike="noStrike" baseline="0" smtClean="0">
                <a:latin typeface="Times New Roman"/>
              </a:rPr>
              <a:t>头部校验和的计算，如果校验和计算错误，则释放资源，退出函数处理过程。</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）根据</a:t>
            </a:r>
            <a:r>
              <a:rPr lang="en-US" altLang="zh-CN" b="0" i="0" u="none" strike="noStrike" baseline="0" smtClean="0">
                <a:latin typeface="Times New Roman"/>
              </a:rPr>
              <a:t>ICMP</a:t>
            </a:r>
            <a:r>
              <a:rPr lang="zh-CN" altLang="en-US" b="0" i="0" u="none" strike="noStrike" baseline="0" smtClean="0">
                <a:latin typeface="Times New Roman"/>
              </a:rPr>
              <a:t>的协议类型，调用不同协议的处理过程。</a:t>
            </a:r>
          </a:p>
        </p:txBody>
      </p:sp>
    </p:spTree>
    <p:extLst>
      <p:ext uri="{BB962C8B-B14F-4D97-AF65-F5344CB8AC3E}">
        <p14:creationId xmlns:p14="http://schemas.microsoft.com/office/powerpoint/2010/main" val="3939987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19.7.4  SIP</a:t>
            </a:r>
            <a:r>
              <a:rPr lang="zh-CN" altLang="en-US" b="0" i="0" u="none" strike="noStrike" kern="1800" baseline="0" smtClean="0">
                <a:latin typeface="Times New Roman"/>
                <a:ea typeface="黑体"/>
              </a:rPr>
              <a:t>控制报文协议的回显应答函数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ICMP</a:t>
            </a:r>
            <a:r>
              <a:rPr lang="zh-CN" altLang="en-US" b="0" i="0" u="none" strike="noStrike" baseline="0" smtClean="0">
                <a:latin typeface="Times New Roman"/>
              </a:rPr>
              <a:t>协议中回显应答函数是在原有回显请求的基础上实现的，其实现代码如下所示。</a:t>
            </a:r>
          </a:p>
          <a:p>
            <a:pPr marR="0" lvl="0" rtl="0"/>
            <a:r>
              <a:rPr lang="zh-CN" altLang="en-US" b="0" i="0" u="none" strike="noStrike" baseline="0" smtClean="0">
                <a:latin typeface="Times New Roman"/>
              </a:rPr>
              <a:t>先判断回显请求数据是否合法，如果合法则构造回显应答的数据。回显应答数据的构建，仅仅修改原有的回显数据协议类型，将原来为</a:t>
            </a:r>
            <a:r>
              <a:rPr lang="en-US" altLang="zh-CN" b="0" i="0" u="none" strike="noStrike" baseline="0" smtClean="0">
                <a:latin typeface="Times New Roman"/>
              </a:rPr>
              <a:t>ICMP_ECHO(8)</a:t>
            </a:r>
            <a:r>
              <a:rPr lang="zh-CN" altLang="en-US" b="0" i="0" u="none" strike="noStrike" baseline="0" smtClean="0">
                <a:latin typeface="Times New Roman"/>
              </a:rPr>
              <a:t>的</a:t>
            </a:r>
            <a:r>
              <a:rPr lang="en-US" altLang="zh-CN" b="0" i="0" u="none" strike="noStrike" baseline="0" smtClean="0">
                <a:latin typeface="Times New Roman"/>
              </a:rPr>
              <a:t>ICMP</a:t>
            </a:r>
            <a:r>
              <a:rPr lang="zh-CN" altLang="en-US" b="0" i="0" u="none" strike="noStrike" baseline="0" smtClean="0">
                <a:latin typeface="Times New Roman"/>
              </a:rPr>
              <a:t>协议类型修改为</a:t>
            </a:r>
            <a:r>
              <a:rPr lang="en-US" altLang="zh-CN" b="0" i="0" u="none" strike="noStrike" baseline="0" smtClean="0">
                <a:latin typeface="Times New Roman"/>
              </a:rPr>
              <a:t>ICMP_ECHOREPLY(0)</a:t>
            </a:r>
            <a:r>
              <a:rPr lang="zh-CN" altLang="en-US" b="0" i="0" u="none" strike="noStrike" baseline="0" smtClean="0">
                <a:latin typeface="Times New Roman"/>
              </a:rPr>
              <a:t>，这样仅仅修改了某一位的值。</a:t>
            </a:r>
          </a:p>
        </p:txBody>
      </p:sp>
    </p:spTree>
    <p:extLst>
      <p:ext uri="{BB962C8B-B14F-4D97-AF65-F5344CB8AC3E}">
        <p14:creationId xmlns:p14="http://schemas.microsoft.com/office/powerpoint/2010/main" val="4136983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19.8  SIP</a:t>
            </a:r>
            <a:r>
              <a:rPr lang="zh-CN" altLang="en-US" b="0" i="0" u="none" strike="noStrike" kern="1800" baseline="0" smtClean="0">
                <a:latin typeface="Times New Roman"/>
                <a:ea typeface="黑体"/>
              </a:rPr>
              <a:t>网络协议栈的</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层</a:t>
            </a:r>
          </a:p>
        </p:txBody>
      </p:sp>
      <p:sp>
        <p:nvSpPr>
          <p:cNvPr id="3" name="文本占位符 2"/>
          <p:cNvSpPr>
            <a:spLocks noGrp="1"/>
          </p:cNvSpPr>
          <p:nvPr>
            <p:ph type="body" idx="1"/>
          </p:nvPr>
        </p:nvSpPr>
        <p:spPr/>
        <p:txBody>
          <a:bodyPr/>
          <a:lstStyle/>
          <a:p>
            <a:r>
              <a:rPr lang="en-US" altLang="zh-CN"/>
              <a:t>19.8.1  SIP</a:t>
            </a:r>
            <a:r>
              <a:rPr lang="zh-CN" altLang="en-US"/>
              <a:t>数据报文层</a:t>
            </a:r>
            <a:r>
              <a:rPr lang="zh-CN" altLang="en-US"/>
              <a:t>的</a:t>
            </a:r>
            <a:r>
              <a:rPr lang="zh-CN" altLang="en-US" smtClean="0"/>
              <a:t>数据结构</a:t>
            </a:r>
            <a:endParaRPr lang="en-US" altLang="zh-CN" smtClean="0"/>
          </a:p>
          <a:p>
            <a:r>
              <a:rPr lang="en-US" altLang="zh-CN"/>
              <a:t>19.8.2  SIP</a:t>
            </a:r>
            <a:r>
              <a:rPr lang="zh-CN" altLang="en-US"/>
              <a:t>数据报文层</a:t>
            </a:r>
            <a:r>
              <a:rPr lang="zh-CN" altLang="en-US"/>
              <a:t>的</a:t>
            </a:r>
            <a:r>
              <a:rPr lang="zh-CN" altLang="en-US" smtClean="0"/>
              <a:t>控制单元</a:t>
            </a:r>
            <a:endParaRPr lang="en-US" altLang="zh-CN" smtClean="0"/>
          </a:p>
          <a:p>
            <a:r>
              <a:rPr lang="en-US" altLang="zh-CN"/>
              <a:t>19.8.3  SIP</a:t>
            </a:r>
            <a:r>
              <a:rPr lang="zh-CN" altLang="en-US"/>
              <a:t>数据报文层的</a:t>
            </a:r>
            <a:r>
              <a:rPr lang="zh-CN" altLang="en-US"/>
              <a:t>输入</a:t>
            </a:r>
            <a:r>
              <a:rPr lang="zh-CN" altLang="en-US" smtClean="0"/>
              <a:t>函数</a:t>
            </a:r>
            <a:endParaRPr lang="en-US" altLang="zh-CN" smtClean="0"/>
          </a:p>
          <a:p>
            <a:r>
              <a:rPr lang="en-US" altLang="zh-CN"/>
              <a:t>19.8.4  SIP</a:t>
            </a:r>
            <a:r>
              <a:rPr lang="zh-CN" altLang="en-US"/>
              <a:t>数据报文层的</a:t>
            </a:r>
            <a:r>
              <a:rPr lang="zh-CN" altLang="en-US"/>
              <a:t>输出</a:t>
            </a:r>
            <a:r>
              <a:rPr lang="zh-CN" altLang="en-US" smtClean="0"/>
              <a:t>函数</a:t>
            </a:r>
            <a:endParaRPr lang="en-US" altLang="zh-CN" smtClean="0"/>
          </a:p>
          <a:p>
            <a:r>
              <a:rPr lang="en-US" altLang="zh-CN"/>
              <a:t>19.8.5  SIP</a:t>
            </a:r>
            <a:r>
              <a:rPr lang="zh-CN" altLang="en-US"/>
              <a:t>数据报文层的</a:t>
            </a:r>
            <a:r>
              <a:rPr lang="zh-CN" altLang="en-US"/>
              <a:t>建立</a:t>
            </a:r>
            <a:r>
              <a:rPr lang="zh-CN" altLang="en-US" smtClean="0"/>
              <a:t>函数</a:t>
            </a:r>
            <a:endParaRPr lang="en-US" altLang="zh-CN" smtClean="0"/>
          </a:p>
          <a:p>
            <a:r>
              <a:rPr lang="en-US" altLang="zh-CN"/>
              <a:t>19.8.6  SIP</a:t>
            </a:r>
            <a:r>
              <a:rPr lang="zh-CN" altLang="en-US"/>
              <a:t>数据报文层的</a:t>
            </a:r>
            <a:r>
              <a:rPr lang="zh-CN" altLang="en-US"/>
              <a:t>释放</a:t>
            </a:r>
            <a:r>
              <a:rPr lang="zh-CN" altLang="en-US" smtClean="0"/>
              <a:t>函数</a:t>
            </a:r>
            <a:endParaRPr lang="en-US" altLang="zh-CN" smtClean="0"/>
          </a:p>
          <a:p>
            <a:r>
              <a:rPr lang="en-US" altLang="zh-CN"/>
              <a:t>19.8.7  SIP</a:t>
            </a:r>
            <a:r>
              <a:rPr lang="zh-CN" altLang="en-US"/>
              <a:t>数据报文层的</a:t>
            </a:r>
            <a:r>
              <a:rPr lang="zh-CN" altLang="en-US"/>
              <a:t>绑定</a:t>
            </a:r>
            <a:r>
              <a:rPr lang="zh-CN" altLang="en-US" smtClean="0"/>
              <a:t>函数</a:t>
            </a:r>
            <a:endParaRPr lang="en-US" altLang="zh-CN" smtClean="0"/>
          </a:p>
          <a:p>
            <a:r>
              <a:rPr lang="en-US" altLang="zh-CN"/>
              <a:t>19.8.8  SIP</a:t>
            </a:r>
            <a:r>
              <a:rPr lang="zh-CN" altLang="en-US"/>
              <a:t>数据报文层的发送</a:t>
            </a:r>
            <a:r>
              <a:rPr lang="zh-CN" altLang="en-US"/>
              <a:t>数据</a:t>
            </a:r>
            <a:r>
              <a:rPr lang="zh-CN" altLang="en-US" smtClean="0"/>
              <a:t>函数</a:t>
            </a:r>
            <a:endParaRPr lang="en-US" altLang="zh-CN" smtClean="0"/>
          </a:p>
          <a:p>
            <a:r>
              <a:rPr lang="en-US" altLang="zh-CN"/>
              <a:t>19.8.9  SIP</a:t>
            </a:r>
            <a:r>
              <a:rPr lang="zh-CN" altLang="en-US"/>
              <a:t>数据报文层的校验和计算</a:t>
            </a:r>
          </a:p>
        </p:txBody>
      </p:sp>
    </p:spTree>
    <p:extLst>
      <p:ext uri="{BB962C8B-B14F-4D97-AF65-F5344CB8AC3E}">
        <p14:creationId xmlns:p14="http://schemas.microsoft.com/office/powerpoint/2010/main" val="233815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19.1.2  SIP</a:t>
            </a:r>
            <a:r>
              <a:rPr lang="zh-CN" altLang="en-US" b="0" i="0" u="none" strike="noStrike" kern="1800" baseline="0" smtClean="0">
                <a:latin typeface="Times New Roman"/>
                <a:ea typeface="黑体"/>
              </a:rPr>
              <a:t>网络协议栈的分层功能描述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网络协议栈分为如下几层结构：</a:t>
            </a:r>
          </a:p>
          <a:p>
            <a:pPr marR="0" lvl="0" rtl="0">
              <a:buFont typeface="Wingdings" panose="05000000000000000000" pitchFamily="2" charset="2"/>
              <a:buChar char="ü"/>
            </a:pPr>
            <a:r>
              <a:rPr lang="zh-CN" altLang="en-US" b="0" i="0" u="none" strike="noStrike" baseline="0" smtClean="0">
                <a:latin typeface="Times New Roman"/>
              </a:rPr>
              <a:t>以太网虚拟</a:t>
            </a:r>
            <a:r>
              <a:rPr lang="zh-CN" altLang="en-US" b="0" i="0" u="none" strike="noStrike" baseline="0" smtClean="0">
                <a:latin typeface="Times New Roman"/>
              </a:rPr>
              <a:t>层</a:t>
            </a:r>
            <a:endParaRPr lang="zh-CN" altLang="en-US" b="0" i="0" u="none" strike="noStrike" baseline="0" smtClean="0">
              <a:latin typeface="Times New Roman"/>
            </a:endParaRPr>
          </a:p>
          <a:p>
            <a:pPr marR="0" lvl="0" rtl="0">
              <a:buFont typeface="Wingdings" panose="05000000000000000000" pitchFamily="2" charset="2"/>
              <a:buChar char="ü"/>
            </a:pPr>
            <a:r>
              <a:rPr lang="en-US" altLang="zh-CN" b="0" i="0" u="none" strike="noStrike" baseline="0" smtClean="0">
                <a:latin typeface="Times New Roman"/>
              </a:rPr>
              <a:t>ARP</a:t>
            </a:r>
            <a:r>
              <a:rPr lang="zh-CN" altLang="en-US" b="0" i="0" u="none" strike="noStrike" baseline="0" smtClean="0">
                <a:latin typeface="Times New Roman"/>
              </a:rPr>
              <a:t>层</a:t>
            </a:r>
            <a:endParaRPr lang="zh-CN" altLang="en-US" b="0" i="0" u="none" strike="noStrike" baseline="0" smtClean="0">
              <a:latin typeface="Times New Roman"/>
            </a:endParaRPr>
          </a:p>
          <a:p>
            <a:pPr marR="0" lvl="0" rtl="0">
              <a:buFont typeface="Wingdings" panose="05000000000000000000" pitchFamily="2" charset="2"/>
              <a:buChar char="ü"/>
            </a:pPr>
            <a:r>
              <a:rPr lang="en-US" altLang="zh-CN" b="0" i="0" u="none" strike="noStrike" baseline="0" smtClean="0">
                <a:latin typeface="Times New Roman"/>
              </a:rPr>
              <a:t>IP</a:t>
            </a:r>
            <a:r>
              <a:rPr lang="zh-CN" altLang="en-US" b="0" i="0" u="none" strike="noStrike" baseline="0" smtClean="0">
                <a:latin typeface="Times New Roman"/>
              </a:rPr>
              <a:t>层</a:t>
            </a:r>
            <a:r>
              <a:rPr lang="en-US" altLang="zh-CN" b="0" i="0" u="none" strike="noStrike" baseline="0" smtClean="0">
                <a:latin typeface="Times New Roman"/>
              </a:rPr>
              <a:t>UDP</a:t>
            </a:r>
            <a:r>
              <a:rPr lang="zh-CN" altLang="en-US" b="0" i="0" u="none" strike="noStrike" baseline="0" smtClean="0">
                <a:latin typeface="Times New Roman"/>
              </a:rPr>
              <a:t>和</a:t>
            </a:r>
            <a:r>
              <a:rPr lang="en-US" altLang="zh-CN" b="0" i="0" u="none" strike="noStrike" baseline="0" smtClean="0">
                <a:latin typeface="Times New Roman"/>
              </a:rPr>
              <a:t>ICMP</a:t>
            </a:r>
            <a:r>
              <a:rPr lang="zh-CN" altLang="en-US" b="0" i="0" u="none" strike="noStrike" baseline="0" smtClean="0">
                <a:latin typeface="Times New Roman"/>
              </a:rPr>
              <a:t>层</a:t>
            </a:r>
            <a:endParaRPr lang="en-US" altLang="zh-CN" b="0" i="0" u="none" strike="noStrike" baseline="0" smtClean="0">
              <a:latin typeface="Times New Roman"/>
            </a:endParaRPr>
          </a:p>
          <a:p>
            <a:pPr marR="0" lvl="0" rtl="0">
              <a:buFont typeface="Wingdings" panose="05000000000000000000" pitchFamily="2" charset="2"/>
              <a:buChar char="ü"/>
            </a:pPr>
            <a:r>
              <a:rPr lang="zh-CN" altLang="en-US" b="0" i="0" u="none" strike="noStrike" baseline="0" smtClean="0">
                <a:latin typeface="Times New Roman"/>
              </a:rPr>
              <a:t>应用层接口</a:t>
            </a:r>
            <a:endParaRPr lang="zh-CN" altLang="en-US" b="0" i="0" u="none" strike="noStrike" baseline="0" smtClean="0">
              <a:latin typeface="Times New Roman"/>
            </a:endParaRPr>
          </a:p>
        </p:txBody>
      </p:sp>
      <p:pic>
        <p:nvPicPr>
          <p:cNvPr id="1026" name="Picture 2" desc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1222312"/>
            <a:ext cx="2062658" cy="543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7462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19.8.1  SIP</a:t>
            </a:r>
            <a:r>
              <a:rPr lang="zh-CN" altLang="en-US" b="0" i="0" u="none" strike="noStrike" kern="1800" baseline="0" smtClean="0">
                <a:latin typeface="Times New Roman"/>
                <a:ea typeface="黑体"/>
              </a:rPr>
              <a:t>数据报文层的数据结构</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的头部数据结构如图所示，其结构定义的实现代码如下</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struct sip_udphdr </a:t>
            </a:r>
          </a:p>
          <a:p>
            <a:pPr lvl="0"/>
            <a:r>
              <a:rPr lang="en-US" altLang="zh-CN">
                <a:latin typeface="Times New Roman"/>
              </a:rPr>
              <a:t>{</a:t>
            </a:r>
          </a:p>
          <a:p>
            <a:pPr lvl="0"/>
            <a:r>
              <a:rPr lang="en-US" altLang="zh-CN">
                <a:latin typeface="Times New Roman"/>
              </a:rPr>
              <a:t>	__be16	source;</a:t>
            </a:r>
            <a:r>
              <a:rPr lang="en-US" altLang="zh-CN">
                <a:latin typeface="Times New Roman"/>
              </a:rPr>
              <a:t>	</a:t>
            </a:r>
            <a:r>
              <a:rPr lang="en-US" altLang="zh-CN" smtClean="0">
                <a:latin typeface="Times New Roman"/>
              </a:rPr>
              <a:t>/*</a:t>
            </a:r>
            <a:r>
              <a:rPr lang="zh-CN" altLang="en-US">
                <a:latin typeface="Times New Roman"/>
              </a:rPr>
              <a:t>源端口*</a:t>
            </a:r>
            <a:r>
              <a:rPr lang="en-US" altLang="zh-CN">
                <a:latin typeface="Times New Roman"/>
              </a:rPr>
              <a:t>/</a:t>
            </a:r>
          </a:p>
          <a:p>
            <a:pPr lvl="0"/>
            <a:r>
              <a:rPr lang="en-US" altLang="zh-CN">
                <a:latin typeface="Times New Roman"/>
              </a:rPr>
              <a:t>	__be16	dest;	</a:t>
            </a:r>
            <a:r>
              <a:rPr lang="en-US" altLang="zh-CN">
                <a:latin typeface="Times New Roman"/>
              </a:rPr>
              <a:t>	</a:t>
            </a:r>
            <a:r>
              <a:rPr lang="en-US" altLang="zh-CN" smtClean="0">
                <a:latin typeface="Times New Roman"/>
              </a:rPr>
              <a:t>/*</a:t>
            </a:r>
            <a:r>
              <a:rPr lang="zh-CN" altLang="en-US">
                <a:latin typeface="Times New Roman"/>
              </a:rPr>
              <a:t>目的端口*</a:t>
            </a:r>
            <a:r>
              <a:rPr lang="en-US" altLang="zh-CN">
                <a:latin typeface="Times New Roman"/>
              </a:rPr>
              <a:t>/</a:t>
            </a:r>
          </a:p>
          <a:p>
            <a:pPr lvl="0"/>
            <a:r>
              <a:rPr lang="en-US" altLang="zh-CN">
                <a:latin typeface="Times New Roman"/>
              </a:rPr>
              <a:t>	__u16	len;		</a:t>
            </a:r>
            <a:r>
              <a:rPr lang="en-US" altLang="zh-CN">
                <a:latin typeface="Times New Roman"/>
              </a:rPr>
              <a:t>	</a:t>
            </a:r>
            <a:r>
              <a:rPr lang="en-US" altLang="zh-CN" smtClean="0">
                <a:latin typeface="Times New Roman"/>
              </a:rPr>
              <a:t>/*</a:t>
            </a:r>
            <a:r>
              <a:rPr lang="zh-CN" altLang="en-US">
                <a:latin typeface="Times New Roman"/>
              </a:rPr>
              <a:t>数据长度*</a:t>
            </a:r>
            <a:r>
              <a:rPr lang="en-US" altLang="zh-CN">
                <a:latin typeface="Times New Roman"/>
              </a:rPr>
              <a:t>/</a:t>
            </a:r>
          </a:p>
          <a:p>
            <a:pPr lvl="0"/>
            <a:r>
              <a:rPr lang="en-US" altLang="zh-CN">
                <a:latin typeface="Times New Roman"/>
              </a:rPr>
              <a:t>	__be16	check;	</a:t>
            </a:r>
            <a:r>
              <a:rPr lang="en-US" altLang="zh-CN">
                <a:latin typeface="Times New Roman"/>
              </a:rPr>
              <a:t>	</a:t>
            </a:r>
            <a:r>
              <a:rPr lang="en-US" altLang="zh-CN" smtClean="0">
                <a:latin typeface="Times New Roman"/>
              </a:rPr>
              <a:t>/*</a:t>
            </a:r>
            <a:r>
              <a:rPr lang="en-US" altLang="zh-CN">
                <a:latin typeface="Times New Roman"/>
              </a:rPr>
              <a:t>UDP</a:t>
            </a:r>
            <a:r>
              <a:rPr lang="zh-CN" altLang="en-US">
                <a:latin typeface="Times New Roman"/>
              </a:rPr>
              <a:t>校验和*</a:t>
            </a:r>
            <a:r>
              <a:rPr lang="en-US" altLang="zh-CN">
                <a:latin typeface="Times New Roman"/>
              </a:rPr>
              <a:t>/</a:t>
            </a:r>
          </a:p>
          <a:p>
            <a:pPr lvl="0"/>
            <a:r>
              <a:rPr lang="en-US" altLang="zh-CN">
                <a:latin typeface="Times New Roman"/>
              </a:rPr>
              <a:t>};</a:t>
            </a:r>
          </a:p>
          <a:p>
            <a:pPr marR="0" lvl="0" rtl="0"/>
            <a:endParaRPr lang="zh-CN" altLang="en-US" b="0" i="0" u="none" strike="noStrike" baseline="0" smtClean="0">
              <a:latin typeface="Times New Roman"/>
            </a:endParaRPr>
          </a:p>
        </p:txBody>
      </p:sp>
      <p:pic>
        <p:nvPicPr>
          <p:cNvPr id="12290"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t="3183" b="3288"/>
          <a:stretch>
            <a:fillRect/>
          </a:stretch>
        </p:blipFill>
        <p:spPr bwMode="auto">
          <a:xfrm>
            <a:off x="1953878" y="5373217"/>
            <a:ext cx="5372335" cy="128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2940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19.8.2  SIP</a:t>
            </a:r>
            <a:r>
              <a:rPr lang="zh-CN" altLang="en-US" b="0" i="0" u="none" strike="noStrike" kern="1800" baseline="0" smtClean="0">
                <a:latin typeface="Times New Roman"/>
                <a:ea typeface="黑体"/>
              </a:rPr>
              <a:t>数据报文层的控制单元</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层的控制单元是整个</a:t>
            </a:r>
            <a:r>
              <a:rPr lang="en-US" altLang="zh-CN" b="0" i="0" u="none" strike="noStrike" baseline="0" smtClean="0">
                <a:latin typeface="Times New Roman"/>
              </a:rPr>
              <a:t>UDP</a:t>
            </a:r>
            <a:r>
              <a:rPr lang="zh-CN" altLang="en-US" b="0" i="0" u="none" strike="noStrike" baseline="0" smtClean="0">
                <a:latin typeface="Times New Roman"/>
              </a:rPr>
              <a:t>层的核心，</a:t>
            </a:r>
            <a:r>
              <a:rPr lang="en-US" altLang="zh-CN" b="0" i="0" u="none" strike="noStrike" baseline="0" smtClean="0">
                <a:latin typeface="Times New Roman"/>
              </a:rPr>
              <a:t>UDP</a:t>
            </a:r>
            <a:r>
              <a:rPr lang="zh-CN" altLang="en-US" b="0" i="0" u="none" strike="noStrike" baseline="0" smtClean="0">
                <a:latin typeface="Times New Roman"/>
              </a:rPr>
              <a:t>层的操作主要围绕控制单元进行</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．控制单元结构</a:t>
            </a:r>
            <a:r>
              <a:rPr lang="zh-CN" altLang="en-US">
                <a:latin typeface="Times New Roman"/>
              </a:rPr>
              <a:t>的</a:t>
            </a:r>
            <a:r>
              <a:rPr lang="zh-CN" altLang="en-US" smtClean="0">
                <a:latin typeface="Times New Roman"/>
              </a:rPr>
              <a:t>代码</a:t>
            </a:r>
            <a:endParaRPr lang="en-US" altLang="zh-CN" smtClean="0">
              <a:latin typeface="Times New Roman"/>
            </a:endParaRPr>
          </a:p>
          <a:p>
            <a:pPr lvl="0"/>
            <a:r>
              <a:rPr lang="en-US" altLang="zh-CN">
                <a:latin typeface="Times New Roman"/>
              </a:rPr>
              <a:t>2</a:t>
            </a:r>
            <a:r>
              <a:rPr lang="zh-CN" altLang="en-US">
                <a:latin typeface="Times New Roman"/>
              </a:rPr>
              <a:t>．端口分配方法</a:t>
            </a:r>
            <a:endParaRPr lang="zh-CN" altLang="en-US" b="0" i="0" u="none" strike="noStrike" baseline="0" smtClean="0">
              <a:latin typeface="Times New Roman"/>
            </a:endParaRPr>
          </a:p>
        </p:txBody>
      </p:sp>
    </p:spTree>
    <p:extLst>
      <p:ext uri="{BB962C8B-B14F-4D97-AF65-F5344CB8AC3E}">
        <p14:creationId xmlns:p14="http://schemas.microsoft.com/office/powerpoint/2010/main" val="1117916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．控制单元结构的代码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控制单元中的结构定义代码如下，控制单元中的成员变量主要包含如下几类：</a:t>
            </a:r>
          </a:p>
          <a:p>
            <a:pPr marR="0" lvl="0" rtl="0">
              <a:buFont typeface="Wingdings" panose="05000000000000000000" pitchFamily="2" charset="2"/>
              <a:buChar char="ü"/>
            </a:pPr>
            <a:r>
              <a:rPr lang="en-US" altLang="zh-CN" b="0" i="0" u="none" strike="noStrike" baseline="0" smtClean="0">
                <a:latin typeface="Times New Roman"/>
              </a:rPr>
              <a:t>IP</a:t>
            </a:r>
            <a:r>
              <a:rPr lang="zh-CN" altLang="en-US" b="0" i="0" u="none" strike="noStrike" baseline="0" smtClean="0">
                <a:latin typeface="Times New Roman"/>
              </a:rPr>
              <a:t>地址和端口值：包括本地和远程主机的</a:t>
            </a:r>
            <a:r>
              <a:rPr lang="en-US" altLang="zh-CN" b="0" i="0" u="none" strike="noStrike" baseline="0" smtClean="0">
                <a:latin typeface="Times New Roman"/>
              </a:rPr>
              <a:t>IP</a:t>
            </a:r>
            <a:r>
              <a:rPr lang="zh-CN" altLang="en-US" b="0" i="0" u="none" strike="noStrike" baseline="0" smtClean="0">
                <a:latin typeface="Times New Roman"/>
              </a:rPr>
              <a:t>地址和端口值。</a:t>
            </a:r>
          </a:p>
          <a:p>
            <a:pPr marR="0" lvl="0" rtl="0">
              <a:buFont typeface="Wingdings" panose="05000000000000000000" pitchFamily="2" charset="2"/>
              <a:buChar char="ü"/>
            </a:pPr>
            <a:r>
              <a:rPr lang="zh-CN" altLang="en-US" b="0" i="0" u="none" strike="noStrike" baseline="0" smtClean="0">
                <a:latin typeface="Times New Roman"/>
              </a:rPr>
              <a:t>控制参数：包括服务类型，生存时间。</a:t>
            </a:r>
          </a:p>
          <a:p>
            <a:pPr marR="0" lvl="0" rtl="0">
              <a:buFont typeface="Wingdings" panose="05000000000000000000" pitchFamily="2" charset="2"/>
              <a:buChar char="ü"/>
            </a:pPr>
            <a:r>
              <a:rPr lang="zh-CN" altLang="en-US" b="0" i="0" u="none" strike="noStrike" baseline="0" smtClean="0">
                <a:latin typeface="Times New Roman"/>
              </a:rPr>
              <a:t>控制单元指针：包含前向和后向指针。</a:t>
            </a:r>
          </a:p>
        </p:txBody>
      </p:sp>
      <p:pic>
        <p:nvPicPr>
          <p:cNvPr id="13314"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t="8957" b="7365"/>
          <a:stretch>
            <a:fillRect/>
          </a:stretch>
        </p:blipFill>
        <p:spPr bwMode="auto">
          <a:xfrm>
            <a:off x="3419872" y="4077072"/>
            <a:ext cx="4176713"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553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．端口分配方法</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层端口的分配方法如下面的代码所示，维护一个递增的</a:t>
            </a:r>
            <a:r>
              <a:rPr lang="en-US" altLang="zh-CN" b="0" i="0" u="none" strike="noStrike" baseline="0" smtClean="0">
                <a:latin typeface="Times New Roman"/>
              </a:rPr>
              <a:t>index</a:t>
            </a:r>
            <a:r>
              <a:rPr lang="zh-CN" altLang="en-US" b="0" i="0" u="none" strike="noStrike" baseline="0" smtClean="0">
                <a:latin typeface="Times New Roman"/>
              </a:rPr>
              <a:t>端口值，其初始值为</a:t>
            </a:r>
            <a:r>
              <a:rPr lang="en-US" altLang="zh-CN" b="0" i="0" u="none" strike="noStrike" baseline="0" smtClean="0">
                <a:latin typeface="Times New Roman"/>
              </a:rPr>
              <a:t>1024</a:t>
            </a:r>
            <a:r>
              <a:rPr lang="zh-CN" altLang="en-US" b="0" i="0" u="none" strike="noStrike" baseline="0" smtClean="0">
                <a:latin typeface="Times New Roman"/>
              </a:rPr>
              <a:t>，不采用此为系统保留端口。当请求到来的时候，端口值递增</a:t>
            </a:r>
            <a:r>
              <a:rPr lang="en-US" altLang="zh-CN" b="0" i="0" u="none" strike="noStrike" baseline="0" smtClean="0">
                <a:latin typeface="Times New Roman"/>
              </a:rPr>
              <a:t>1</a:t>
            </a:r>
            <a:r>
              <a:rPr lang="zh-CN" altLang="en-US" b="0" i="0" u="none" strike="noStrike" baseline="0" smtClean="0">
                <a:latin typeface="Times New Roman"/>
              </a:rPr>
              <a:t>，然后将值传递给用户。其中的</a:t>
            </a:r>
            <a:r>
              <a:rPr lang="en-US" altLang="zh-CN" b="0" i="0" u="none" strike="noStrike" baseline="0" smtClean="0">
                <a:latin typeface="Times New Roman"/>
              </a:rPr>
              <a:t>index</a:t>
            </a:r>
            <a:r>
              <a:rPr lang="zh-CN" altLang="en-US" b="0" i="0" u="none" strike="noStrike" baseline="0" smtClean="0">
                <a:latin typeface="Times New Roman"/>
              </a:rPr>
              <a:t>采用</a:t>
            </a:r>
            <a:r>
              <a:rPr lang="en-US" altLang="zh-CN" b="0" i="0" u="none" strike="noStrike" baseline="0" smtClean="0">
                <a:latin typeface="Times New Roman"/>
              </a:rPr>
              <a:t>32</a:t>
            </a:r>
            <a:r>
              <a:rPr lang="zh-CN" altLang="en-US" b="0" i="0" u="none" strike="noStrike" baseline="0" smtClean="0">
                <a:latin typeface="Times New Roman"/>
              </a:rPr>
              <a:t>位数值，而端口值为</a:t>
            </a:r>
            <a:r>
              <a:rPr lang="en-US" altLang="zh-CN" b="0" i="0" u="none" strike="noStrike" baseline="0" smtClean="0">
                <a:latin typeface="Times New Roman"/>
              </a:rPr>
              <a:t>16</a:t>
            </a:r>
            <a:r>
              <a:rPr lang="zh-CN" altLang="en-US" b="0" i="0" u="none" strike="noStrike" baseline="0" smtClean="0">
                <a:latin typeface="Times New Roman"/>
              </a:rPr>
              <a:t>位数，所以发送给用户的数据取了低</a:t>
            </a:r>
            <a:r>
              <a:rPr lang="en-US" altLang="zh-CN" b="0" i="0" u="none" strike="noStrike" baseline="0" smtClean="0">
                <a:latin typeface="Times New Roman"/>
              </a:rPr>
              <a:t>16</a:t>
            </a:r>
            <a:r>
              <a:rPr lang="zh-CN" altLang="en-US" b="0" i="0" u="none" strike="noStrike" baseline="0" smtClean="0">
                <a:latin typeface="Times New Roman"/>
              </a:rPr>
              <a:t>位。</a:t>
            </a:r>
          </a:p>
        </p:txBody>
      </p:sp>
    </p:spTree>
    <p:extLst>
      <p:ext uri="{BB962C8B-B14F-4D97-AF65-F5344CB8AC3E}">
        <p14:creationId xmlns:p14="http://schemas.microsoft.com/office/powerpoint/2010/main" val="1324234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19.8.3  SIP</a:t>
            </a:r>
            <a:r>
              <a:rPr lang="zh-CN" altLang="en-US" b="0" i="0" u="none" strike="noStrike" kern="1800" baseline="0" smtClean="0">
                <a:latin typeface="Times New Roman"/>
                <a:ea typeface="黑体"/>
              </a:rPr>
              <a:t>数据报文层的输入函数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层的输入数据处理函数为</a:t>
            </a:r>
            <a:r>
              <a:rPr lang="en-US" altLang="zh-CN" b="0" i="0" u="none" strike="noStrike" baseline="0" smtClean="0">
                <a:latin typeface="Times New Roman"/>
              </a:rPr>
              <a:t>SIP_UDPInput()</a:t>
            </a:r>
            <a:r>
              <a:rPr lang="zh-CN" altLang="en-US" b="0" i="0" u="none" strike="noStrike" baseline="0" smtClean="0">
                <a:latin typeface="Times New Roman"/>
              </a:rPr>
              <a:t>，对应于应用层</a:t>
            </a:r>
            <a:r>
              <a:rPr lang="en-US" altLang="zh-CN" b="0" i="0" u="none" strike="noStrike" baseline="0" smtClean="0">
                <a:latin typeface="Times New Roman"/>
              </a:rPr>
              <a:t>UDP</a:t>
            </a:r>
            <a:r>
              <a:rPr lang="zh-CN" altLang="en-US" b="0" i="0" u="none" strike="noStrike" baseline="0" smtClean="0">
                <a:latin typeface="Times New Roman"/>
              </a:rPr>
              <a:t>的数据处理函数将底层接收到的网络数据进行解析后，放到合适的控制单元上，等待用户的接收数据动作。</a:t>
            </a:r>
          </a:p>
        </p:txBody>
      </p:sp>
    </p:spTree>
    <p:extLst>
      <p:ext uri="{BB962C8B-B14F-4D97-AF65-F5344CB8AC3E}">
        <p14:creationId xmlns:p14="http://schemas.microsoft.com/office/powerpoint/2010/main" val="232096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19.8.4  SIP</a:t>
            </a:r>
            <a:r>
              <a:rPr lang="zh-CN" altLang="en-US" b="0" i="0" u="none" strike="noStrike" kern="1800" baseline="0" smtClean="0">
                <a:latin typeface="Times New Roman"/>
                <a:ea typeface="黑体"/>
              </a:rPr>
              <a:t>数据报文层的输出函数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输出函数的代码实现如下：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SIP_UDPSendOutput(struct net_device </a:t>
            </a:r>
            <a:r>
              <a:rPr lang="zh-CN" altLang="en-US" b="0" i="0" u="none" strike="noStrike" baseline="-25000" smtClean="0">
                <a:latin typeface="Times New Roman"/>
              </a:rPr>
              <a:t>*</a:t>
            </a:r>
            <a:r>
              <a:rPr lang="en-US" altLang="zh-CN" b="0" i="0" u="none" strike="noStrike" baseline="0" smtClean="0">
                <a:latin typeface="Times New Roman"/>
              </a:rPr>
              <a:t>dev, struct skbuff </a:t>
            </a:r>
            <a:r>
              <a:rPr lang="zh-CN" altLang="en-US" b="0" i="0" u="none" strike="noStrike" baseline="-25000" smtClean="0">
                <a:latin typeface="Times New Roman"/>
              </a:rPr>
              <a:t>*</a:t>
            </a:r>
            <a:r>
              <a:rPr lang="en-US" altLang="zh-CN" b="0" i="0" u="none" strike="noStrike" baseline="0" smtClean="0">
                <a:latin typeface="Times New Roman"/>
              </a:rPr>
              <a:t>skb,struct udp_pcb </a:t>
            </a:r>
            <a:r>
              <a:rPr lang="zh-CN" altLang="en-US" b="0" i="0" u="none" strike="noStrike" baseline="-25000" smtClean="0">
                <a:latin typeface="Times New Roman"/>
              </a:rPr>
              <a:t>*</a:t>
            </a:r>
            <a:r>
              <a:rPr lang="en-US" altLang="zh-CN" b="0" i="0" u="none" strike="noStrike" baseline="0" smtClean="0">
                <a:latin typeface="Times New Roman"/>
              </a:rPr>
              <a:t>pcb,</a:t>
            </a:r>
          </a:p>
          <a:p>
            <a:pPr marR="0" lvl="0" rtl="0"/>
            <a:r>
              <a:rPr lang="en-US" altLang="zh-CN" b="0" i="0" u="none" strike="noStrike" baseline="0" smtClean="0">
                <a:latin typeface="Times New Roman"/>
              </a:rPr>
              <a:t>struct in_addr </a:t>
            </a:r>
            <a:r>
              <a:rPr lang="zh-CN" altLang="en-US" b="0" i="0" u="none" strike="noStrike" baseline="-25000" smtClean="0">
                <a:latin typeface="Times New Roman"/>
              </a:rPr>
              <a:t>*</a:t>
            </a:r>
            <a:r>
              <a:rPr lang="en-US" altLang="zh-CN" b="0" i="0" u="none" strike="noStrike" baseline="0" smtClean="0">
                <a:latin typeface="Times New Roman"/>
              </a:rPr>
              <a:t>src, struct in_addr </a:t>
            </a:r>
            <a:r>
              <a:rPr lang="zh-CN" altLang="en-US" b="0" i="0" u="none" strike="noStrike" baseline="-25000" smtClean="0">
                <a:latin typeface="Times New Roman"/>
              </a:rPr>
              <a:t>*</a:t>
            </a:r>
            <a:r>
              <a:rPr lang="en-US" altLang="zh-CN" b="0" i="0" u="none" strike="noStrike" baseline="0" smtClean="0">
                <a:latin typeface="Times New Roman"/>
              </a:rPr>
              <a:t>dest)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ip_output(dev,skb</a:t>
            </a:r>
            <a:r>
              <a:rPr lang="en-US" altLang="zh-CN" b="0" i="0" u="none" strike="noStrike" baseline="0" smtClean="0">
                <a:latin typeface="Times New Roman"/>
              </a:rPr>
              <a:t>, src, dest, pcb-&gt;ttl, pcb-&gt;</a:t>
            </a:r>
            <a:r>
              <a:rPr lang="en-US" altLang="zh-CN" b="0" i="0" u="none" strike="noStrike" baseline="0" smtClean="0">
                <a:latin typeface="Times New Roman"/>
              </a:rPr>
              <a:t>tos, IPPROTO_UDP</a:t>
            </a:r>
            <a:r>
              <a:rPr lang="en-US" altLang="zh-CN" b="0" i="0" u="none" strike="noStrike" baseline="0" smtClean="0">
                <a:latin typeface="Times New Roman"/>
              </a:rPr>
              <a:t>);    </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383591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19.8.5  SIP</a:t>
            </a:r>
            <a:r>
              <a:rPr lang="zh-CN" altLang="en-US" b="0" i="0" u="none" strike="noStrike" kern="1800" baseline="0" smtClean="0">
                <a:latin typeface="Times New Roman"/>
                <a:ea typeface="黑体"/>
              </a:rPr>
              <a:t>数据报文层的建立函数</a:t>
            </a:r>
          </a:p>
        </p:txBody>
      </p:sp>
      <p:sp>
        <p:nvSpPr>
          <p:cNvPr id="3" name="文本占位符 2"/>
          <p:cNvSpPr>
            <a:spLocks noGrp="1"/>
          </p:cNvSpPr>
          <p:nvPr>
            <p:ph type="body" idx="1"/>
          </p:nvPr>
        </p:nvSpPr>
        <p:spPr/>
        <p:txBody>
          <a:bodyPr>
            <a:normAutofit fontScale="70000" lnSpcReduction="20000"/>
          </a:bodyPr>
          <a:lstStyle/>
          <a:p>
            <a:pPr marR="0" lvl="0" rtl="0"/>
            <a:r>
              <a:rPr lang="en-US" altLang="zh-CN" b="0" i="0" u="none" strike="noStrike" baseline="0" smtClean="0">
                <a:latin typeface="Times New Roman"/>
              </a:rPr>
              <a:t>SIP_UDPNew()</a:t>
            </a:r>
            <a:r>
              <a:rPr lang="zh-CN" altLang="en-US" b="0" i="0" u="none" strike="noStrike" baseline="0" smtClean="0">
                <a:latin typeface="Times New Roman"/>
              </a:rPr>
              <a:t>函数初始化申请一个</a:t>
            </a:r>
            <a:r>
              <a:rPr lang="en-US" altLang="zh-CN" b="0" i="0" u="none" strike="noStrike" baseline="0" smtClean="0">
                <a:latin typeface="Times New Roman"/>
              </a:rPr>
              <a:t>struct udp_pcb</a:t>
            </a:r>
            <a:r>
              <a:rPr lang="zh-CN" altLang="en-US" b="0" i="0" u="none" strike="noStrike" baseline="0" smtClean="0">
                <a:latin typeface="Times New Roman"/>
              </a:rPr>
              <a:t>变量，并初始化结构为</a:t>
            </a:r>
            <a:r>
              <a:rPr lang="en-US" altLang="zh-CN" b="0" i="0" u="none" strike="noStrike" baseline="0" smtClean="0">
                <a:latin typeface="Times New Roman"/>
              </a:rPr>
              <a:t>0</a:t>
            </a:r>
            <a:r>
              <a:rPr lang="zh-CN" altLang="en-US" b="0" i="0" u="none" strike="noStrike" baseline="0" smtClean="0">
                <a:latin typeface="Times New Roman"/>
              </a:rPr>
              <a:t>，设置生存时间的初始地址为</a:t>
            </a:r>
            <a:r>
              <a:rPr lang="en-US" altLang="zh-CN" b="0" i="0" u="none" strike="noStrike" baseline="0" smtClean="0">
                <a:latin typeface="Times New Roman"/>
              </a:rPr>
              <a:t>255</a:t>
            </a:r>
            <a:r>
              <a:rPr lang="zh-CN" altLang="en-US" b="0" i="0" u="none" strike="noStrike" baseline="0" smtClean="0">
                <a:latin typeface="Times New Roman"/>
              </a:rPr>
              <a:t>，将结构指针返回。</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udp_pcb </a:t>
            </a:r>
            <a:r>
              <a:rPr lang="zh-CN" altLang="en-US" b="0" i="0" u="none" strike="noStrike" baseline="-25000" smtClean="0">
                <a:latin typeface="Times New Roman"/>
              </a:rPr>
              <a:t>*</a:t>
            </a:r>
            <a:r>
              <a:rPr lang="en-US" altLang="zh-CN" b="0" i="0" u="none" strike="noStrike" baseline="0" smtClean="0">
                <a:latin typeface="Times New Roman"/>
              </a:rPr>
              <a:t>SIP_UDPNew(void)</a:t>
            </a:r>
            <a:r>
              <a:rPr lang="zh-CN" altLang="en-US" b="0" i="0" u="none" strike="noStrike" baseline="0" smtClean="0">
                <a:latin typeface="Times New Roman"/>
              </a:rPr>
              <a:t>					</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udp_pcb </a:t>
            </a:r>
            <a:r>
              <a:rPr lang="zh-CN" altLang="en-US" b="0" i="0" u="none" strike="noStrike" baseline="-25000" smtClean="0">
                <a:latin typeface="Times New Roman"/>
              </a:rPr>
              <a:t>*</a:t>
            </a:r>
            <a:r>
              <a:rPr lang="en-US" altLang="zh-CN" b="0" i="0" u="none" strike="noStrike" baseline="0" smtClean="0">
                <a:latin typeface="Times New Roman"/>
              </a:rPr>
              <a:t>pcb = NULL;</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pcb</a:t>
            </a:r>
            <a:r>
              <a:rPr lang="zh-CN" altLang="en-US" b="0" i="0" u="none" strike="noStrike" baseline="0" smtClean="0">
                <a:latin typeface="Times New Roman"/>
              </a:rPr>
              <a:t>变量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pcb </a:t>
            </a:r>
            <a:r>
              <a:rPr lang="en-US" altLang="zh-CN" b="0" i="0" u="none" strike="noStrike" baseline="0" smtClean="0">
                <a:latin typeface="Times New Roman"/>
              </a:rPr>
              <a:t>= (struct udp_pcb </a:t>
            </a:r>
            <a:r>
              <a:rPr lang="zh-CN" altLang="en-US" b="0" i="0" u="none" strike="noStrike" baseline="-25000" smtClean="0">
                <a:latin typeface="Times New Roman"/>
              </a:rPr>
              <a:t>*</a:t>
            </a:r>
            <a:r>
              <a:rPr lang="en-US" altLang="zh-CN" b="0" i="0" u="none" strike="noStrike" baseline="0" smtClean="0">
                <a:latin typeface="Times New Roman"/>
              </a:rPr>
              <a:t>)malloc(sizeof(struct udp_pcb</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申请变量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if </a:t>
            </a:r>
            <a:r>
              <a:rPr lang="en-US" altLang="zh-CN" b="0" i="0" u="none" strike="noStrike" baseline="0" smtClean="0">
                <a:latin typeface="Times New Roman"/>
              </a:rPr>
              <a:t>(pcb != NULL)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申请成功</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a:t>
            </a:r>
            <a:endParaRPr lang="en-US" altLang="zh-CN" b="0" i="0" u="none" strike="noStrike" baseline="0" smtClean="0">
              <a:latin typeface="Times New Roman"/>
            </a:endParaRPr>
          </a:p>
          <a:p>
            <a:pPr marR="0" lvl="0" rtl="0"/>
            <a:r>
              <a:rPr lang="en-US" altLang="zh-CN" b="0" i="0" u="none" strike="noStrike" baseline="0" smtClean="0">
                <a:latin typeface="Times New Roman"/>
              </a:rPr>
              <a:t>           memset(pcb</a:t>
            </a:r>
            <a:r>
              <a:rPr lang="en-US" altLang="zh-CN" b="0" i="0" u="none" strike="noStrike" baseline="0" smtClean="0">
                <a:latin typeface="Times New Roman"/>
              </a:rPr>
              <a:t>, 0, sizeof(struct udp_pcb));</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初始化为</a:t>
            </a:r>
            <a:r>
              <a:rPr lang="en-US" altLang="zh-CN" b="0" i="0" u="none" strike="noStrike" baseline="0" smtClean="0">
                <a:latin typeface="Times New Roman"/>
              </a:rPr>
              <a:t>0</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pcb-</a:t>
            </a:r>
            <a:r>
              <a:rPr lang="en-US" altLang="zh-CN" b="0" i="0" u="none" strike="noStrike" baseline="0" smtClean="0">
                <a:latin typeface="Times New Roman"/>
              </a:rPr>
              <a:t>&gt;ttl = 255;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设置生存空间为</a:t>
            </a:r>
            <a:r>
              <a:rPr lang="en-US" altLang="zh-CN" b="0" i="0" u="none" strike="noStrike" baseline="0" smtClean="0">
                <a:latin typeface="Times New Roman"/>
              </a:rPr>
              <a:t>255</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a:t>
            </a:r>
            <a:endParaRPr lang="zh-CN" altLang="en-US" b="0" i="0" u="none" strike="noStrike" baseline="0" smtClean="0">
              <a:latin typeface="Times New Roman"/>
            </a:endParaRPr>
          </a:p>
          <a:p>
            <a:pPr marR="0" lvl="0" rtl="0"/>
            <a:r>
              <a:rPr lang="en-US" altLang="zh-CN" b="0" i="0" u="none" strike="noStrike" baseline="0" smtClean="0">
                <a:latin typeface="Times New Roman"/>
              </a:rPr>
              <a:t>       return </a:t>
            </a:r>
            <a:r>
              <a:rPr lang="en-US" altLang="zh-CN" b="0" i="0" u="none" strike="noStrike" baseline="0" smtClean="0">
                <a:latin typeface="Times New Roman"/>
              </a:rPr>
              <a:t>pcb;</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返回</a:t>
            </a:r>
            <a:r>
              <a:rPr lang="en-US" altLang="zh-CN" b="0" i="0" u="none" strike="noStrike" baseline="0" smtClean="0">
                <a:latin typeface="Times New Roman"/>
              </a:rPr>
              <a:t>pcb</a:t>
            </a:r>
            <a:r>
              <a:rPr lang="zh-CN" altLang="en-US" b="0" i="0" u="none" strike="noStrike" baseline="0" smtClean="0">
                <a:latin typeface="Times New Roman"/>
              </a:rPr>
              <a:t>指针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554948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19.8.6  SIP</a:t>
            </a:r>
            <a:r>
              <a:rPr lang="zh-CN" altLang="en-US" b="0" i="0" u="none" strike="noStrike" kern="1800" baseline="0" smtClean="0">
                <a:latin typeface="Times New Roman"/>
                <a:ea typeface="黑体"/>
              </a:rPr>
              <a:t>数据报文层的释放函数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SIP_UDPRemove()</a:t>
            </a:r>
            <a:r>
              <a:rPr lang="zh-CN" altLang="en-US" b="0" i="0" u="none" strike="noStrike" baseline="0" smtClean="0">
                <a:latin typeface="Times New Roman"/>
              </a:rPr>
              <a:t>函数将一个</a:t>
            </a:r>
            <a:r>
              <a:rPr lang="en-US" altLang="zh-CN" b="0" i="0" u="none" strike="noStrike" baseline="0" smtClean="0">
                <a:latin typeface="Times New Roman"/>
              </a:rPr>
              <a:t>pcb</a:t>
            </a:r>
            <a:r>
              <a:rPr lang="zh-CN" altLang="en-US" b="0" i="0" u="none" strike="noStrike" baseline="0" smtClean="0">
                <a:latin typeface="Times New Roman"/>
              </a:rPr>
              <a:t>结构从控制链表中摘除并释放此结构所占用的资源，其代码实现如下。首先判断输入参数</a:t>
            </a:r>
            <a:r>
              <a:rPr lang="en-US" altLang="zh-CN" b="0" i="0" u="none" strike="noStrike" baseline="0" smtClean="0">
                <a:latin typeface="Times New Roman"/>
              </a:rPr>
              <a:t>pcb</a:t>
            </a:r>
            <a:r>
              <a:rPr lang="zh-CN" altLang="en-US" b="0" i="0" u="none" strike="noStrike" baseline="0" smtClean="0">
                <a:latin typeface="Times New Roman"/>
              </a:rPr>
              <a:t>是否合法，然后根据</a:t>
            </a:r>
            <a:r>
              <a:rPr lang="en-US" altLang="zh-CN" b="0" i="0" u="none" strike="noStrike" baseline="0" smtClean="0">
                <a:latin typeface="Times New Roman"/>
              </a:rPr>
              <a:t>pcb</a:t>
            </a:r>
            <a:r>
              <a:rPr lang="zh-CN" altLang="en-US" b="0" i="0" u="none" strike="noStrike" baseline="0" smtClean="0">
                <a:latin typeface="Times New Roman"/>
              </a:rPr>
              <a:t>中端口查找控制链表中对应位置的</a:t>
            </a:r>
            <a:r>
              <a:rPr lang="en-US" altLang="zh-CN" b="0" i="0" u="none" strike="noStrike" baseline="0" smtClean="0">
                <a:latin typeface="Times New Roman"/>
              </a:rPr>
              <a:t>pcb</a:t>
            </a:r>
            <a:r>
              <a:rPr lang="zh-CN" altLang="en-US" b="0" i="0" u="none" strike="noStrike" baseline="0" smtClean="0">
                <a:latin typeface="Times New Roman"/>
              </a:rPr>
              <a:t>，如果找到此结构则从链表中将指针摘除，最后释放</a:t>
            </a:r>
            <a:r>
              <a:rPr lang="en-US" altLang="zh-CN" b="0" i="0" u="none" strike="noStrike" baseline="0" smtClean="0">
                <a:latin typeface="Times New Roman"/>
              </a:rPr>
              <a:t>pcb</a:t>
            </a:r>
            <a:r>
              <a:rPr lang="zh-CN" altLang="en-US" b="0" i="0" u="none" strike="noStrike" baseline="0" smtClean="0">
                <a:latin typeface="Times New Roman"/>
              </a:rPr>
              <a:t>所占用的内存。</a:t>
            </a:r>
          </a:p>
        </p:txBody>
      </p:sp>
    </p:spTree>
    <p:extLst>
      <p:ext uri="{BB962C8B-B14F-4D97-AF65-F5344CB8AC3E}">
        <p14:creationId xmlns:p14="http://schemas.microsoft.com/office/powerpoint/2010/main" val="3805522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19.8.7  SIP</a:t>
            </a:r>
            <a:r>
              <a:rPr lang="zh-CN" altLang="en-US" b="0" i="0" u="none" strike="noStrike" kern="1800" baseline="0" smtClean="0">
                <a:latin typeface="Times New Roman"/>
                <a:ea typeface="黑体"/>
              </a:rPr>
              <a:t>数据报文层的绑定函数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层绑定的作用是设置控制单元的</a:t>
            </a:r>
            <a:r>
              <a:rPr lang="en-US" altLang="zh-CN" b="0" i="0" u="none" strike="noStrike" baseline="0" smtClean="0">
                <a:latin typeface="Times New Roman"/>
              </a:rPr>
              <a:t>IP</a:t>
            </a:r>
            <a:r>
              <a:rPr lang="zh-CN" altLang="en-US" b="0" i="0" u="none" strike="noStrike" baseline="0" smtClean="0">
                <a:latin typeface="Times New Roman"/>
              </a:rPr>
              <a:t>地址和端口号。从下面的实现代码中可以看出，</a:t>
            </a:r>
            <a:r>
              <a:rPr lang="en-US" altLang="zh-CN" b="0" i="0" u="none" strike="noStrike" baseline="0" smtClean="0">
                <a:latin typeface="Times New Roman"/>
              </a:rPr>
              <a:t>SIP_UDPBind()</a:t>
            </a:r>
            <a:r>
              <a:rPr lang="zh-CN" altLang="en-US" b="0" i="0" u="none" strike="noStrike" baseline="0" smtClean="0">
                <a:latin typeface="Times New Roman"/>
              </a:rPr>
              <a:t>函数先查找控制单元数组中的控制单元，看是否已经存在这个控制结构。然后将本地地址的</a:t>
            </a:r>
            <a:r>
              <a:rPr lang="en-US" altLang="zh-CN" b="0" i="0" u="none" strike="noStrike" baseline="0" smtClean="0">
                <a:latin typeface="Times New Roman"/>
              </a:rPr>
              <a:t>IP</a:t>
            </a:r>
            <a:r>
              <a:rPr lang="zh-CN" altLang="en-US" b="0" i="0" u="none" strike="noStrike" baseline="0" smtClean="0">
                <a:latin typeface="Times New Roman"/>
              </a:rPr>
              <a:t>地址设置为输入的</a:t>
            </a:r>
            <a:r>
              <a:rPr lang="en-US" altLang="zh-CN" b="0" i="0" u="none" strike="noStrike" baseline="0" smtClean="0">
                <a:latin typeface="Times New Roman"/>
              </a:rPr>
              <a:t>IP</a:t>
            </a:r>
            <a:r>
              <a:rPr lang="zh-CN" altLang="en-US" b="0" i="0" u="none" strike="noStrike" baseline="0" smtClean="0">
                <a:latin typeface="Times New Roman"/>
              </a:rPr>
              <a:t>地址值；如果绑定的端口为</a:t>
            </a:r>
            <a:r>
              <a:rPr lang="en-US" altLang="zh-CN" b="0" i="0" u="none" strike="noStrike" baseline="0" smtClean="0">
                <a:latin typeface="Times New Roman"/>
              </a:rPr>
              <a:t>0</a:t>
            </a:r>
            <a:r>
              <a:rPr lang="zh-CN" altLang="en-US" b="0" i="0" u="none" strike="noStrike" baseline="0" smtClean="0">
                <a:latin typeface="Times New Roman"/>
              </a:rPr>
              <a:t>，表明需要系统来分配一个端口，这是调用</a:t>
            </a:r>
            <a:r>
              <a:rPr lang="en-US" altLang="zh-CN" b="0" i="0" u="none" strike="noStrike" baseline="0" smtClean="0">
                <a:latin typeface="Times New Roman"/>
              </a:rPr>
              <a:t>found_a_port()</a:t>
            </a:r>
            <a:r>
              <a:rPr lang="zh-CN" altLang="en-US" b="0" i="0" u="none" strike="noStrike" baseline="0" smtClean="0">
                <a:latin typeface="Times New Roman"/>
              </a:rPr>
              <a:t>函数来生成一个端口，在</a:t>
            </a:r>
            <a:r>
              <a:rPr lang="en-US" altLang="zh-CN" b="0" i="0" u="none" strike="noStrike" baseline="0" smtClean="0">
                <a:latin typeface="Times New Roman"/>
              </a:rPr>
              <a:t>PCB</a:t>
            </a:r>
            <a:r>
              <a:rPr lang="zh-CN" altLang="en-US" b="0" i="0" u="none" strike="noStrike" baseline="0" smtClean="0">
                <a:latin typeface="Times New Roman"/>
              </a:rPr>
              <a:t>链表中查看这个端口没有在使用之后，将这个端口值设置为当前</a:t>
            </a:r>
            <a:r>
              <a:rPr lang="en-US" altLang="zh-CN" b="0" i="0" u="none" strike="noStrike" baseline="0" smtClean="0">
                <a:latin typeface="Times New Roman"/>
              </a:rPr>
              <a:t>PCB</a:t>
            </a:r>
            <a:r>
              <a:rPr lang="zh-CN" altLang="en-US" b="0" i="0" u="none" strike="noStrike" baseline="0" smtClean="0">
                <a:latin typeface="Times New Roman"/>
              </a:rPr>
              <a:t>结构的端口值。如果在</a:t>
            </a:r>
            <a:r>
              <a:rPr lang="en-US" altLang="zh-CN" b="0" i="0" u="none" strike="noStrike" baseline="0" smtClean="0">
                <a:latin typeface="Times New Roman"/>
              </a:rPr>
              <a:t>PCB</a:t>
            </a:r>
            <a:r>
              <a:rPr lang="zh-CN" altLang="en-US" b="0" i="0" u="none" strike="noStrike" baseline="0" smtClean="0">
                <a:latin typeface="Times New Roman"/>
              </a:rPr>
              <a:t>链表中没有此</a:t>
            </a:r>
            <a:r>
              <a:rPr lang="en-US" altLang="zh-CN" b="0" i="0" u="none" strike="noStrike" baseline="0" smtClean="0">
                <a:latin typeface="Times New Roman"/>
              </a:rPr>
              <a:t>PCV</a:t>
            </a:r>
            <a:r>
              <a:rPr lang="zh-CN" altLang="en-US" b="0" i="0" u="none" strike="noStrike" baseline="0" smtClean="0">
                <a:latin typeface="Times New Roman"/>
              </a:rPr>
              <a:t>单元则将此</a:t>
            </a:r>
            <a:r>
              <a:rPr lang="en-US" altLang="zh-CN" b="0" i="0" u="none" strike="noStrike" baseline="0" smtClean="0">
                <a:latin typeface="Times New Roman"/>
              </a:rPr>
              <a:t>PCB</a:t>
            </a:r>
            <a:r>
              <a:rPr lang="zh-CN" altLang="en-US" b="0" i="0" u="none" strike="noStrike" baseline="0" smtClean="0">
                <a:latin typeface="Times New Roman"/>
              </a:rPr>
              <a:t>单元放到数组</a:t>
            </a:r>
            <a:r>
              <a:rPr lang="en-US" altLang="zh-CN" b="0" i="0" u="none" strike="noStrike" baseline="0" smtClean="0">
                <a:latin typeface="Times New Roman"/>
              </a:rPr>
              <a:t>hash</a:t>
            </a:r>
            <a:r>
              <a:rPr lang="zh-CN" altLang="en-US" b="0" i="0" u="none" strike="noStrike" baseline="0" smtClean="0">
                <a:latin typeface="Times New Roman"/>
              </a:rPr>
              <a:t>位置的头部。</a:t>
            </a:r>
          </a:p>
        </p:txBody>
      </p:sp>
    </p:spTree>
    <p:extLst>
      <p:ext uri="{BB962C8B-B14F-4D97-AF65-F5344CB8AC3E}">
        <p14:creationId xmlns:p14="http://schemas.microsoft.com/office/powerpoint/2010/main" val="1105010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19.8.8  SIP</a:t>
            </a:r>
            <a:r>
              <a:rPr lang="zh-CN" altLang="en-US" b="0" i="0" u="none" strike="noStrike" kern="1800" baseline="0" smtClean="0">
                <a:latin typeface="Times New Roman"/>
                <a:ea typeface="黑体"/>
              </a:rPr>
              <a:t>数据报文层的发送数据函数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协议栈发送网络数据的函数为</a:t>
            </a:r>
            <a:r>
              <a:rPr lang="en-US" altLang="zh-CN" b="0" i="0" u="none" strike="noStrike" baseline="0" smtClean="0">
                <a:latin typeface="Times New Roman"/>
              </a:rPr>
              <a:t>SIP_UDPSendTo()</a:t>
            </a:r>
            <a:r>
              <a:rPr lang="zh-CN" altLang="en-US" b="0" i="0" u="none" strike="noStrike" baseline="0" smtClean="0">
                <a:latin typeface="Times New Roman"/>
              </a:rPr>
              <a:t>，函数的作用是将输入参数</a:t>
            </a:r>
            <a:r>
              <a:rPr lang="en-US" altLang="zh-CN" b="0" i="0" u="none" strike="noStrike" baseline="0" smtClean="0">
                <a:latin typeface="Times New Roman"/>
              </a:rPr>
              <a:t>skb</a:t>
            </a:r>
            <a:r>
              <a:rPr lang="zh-CN" altLang="en-US" b="0" i="0" u="none" strike="noStrike" baseline="0" smtClean="0">
                <a:latin typeface="Times New Roman"/>
              </a:rPr>
              <a:t>中的网络数据发送到</a:t>
            </a:r>
            <a:r>
              <a:rPr lang="en-US" altLang="zh-CN" b="0" i="0" u="none" strike="noStrike" baseline="0" smtClean="0">
                <a:latin typeface="Times New Roman"/>
              </a:rPr>
              <a:t>IP</a:t>
            </a:r>
            <a:r>
              <a:rPr lang="zh-CN" altLang="en-US" b="0" i="0" u="none" strike="noStrike" baseline="0" smtClean="0">
                <a:latin typeface="Times New Roman"/>
              </a:rPr>
              <a:t>地址为</a:t>
            </a:r>
            <a:r>
              <a:rPr lang="en-US" altLang="zh-CN" b="0" i="0" u="none" strike="noStrike" baseline="0" smtClean="0">
                <a:latin typeface="Times New Roman"/>
              </a:rPr>
              <a:t>dst_ip</a:t>
            </a:r>
            <a:r>
              <a:rPr lang="zh-CN" altLang="en-US" b="0" i="0" u="none" strike="noStrike" baseline="0" smtClean="0">
                <a:latin typeface="Times New Roman"/>
              </a:rPr>
              <a:t>的目的主机的</a:t>
            </a:r>
            <a:r>
              <a:rPr lang="en-US" altLang="zh-CN" b="0" i="0" u="none" strike="noStrike" baseline="0" smtClean="0">
                <a:latin typeface="Times New Roman"/>
              </a:rPr>
              <a:t>dst_port</a:t>
            </a:r>
            <a:r>
              <a:rPr lang="zh-CN" altLang="en-US" b="0" i="0" u="none" strike="noStrike" baseline="0" smtClean="0">
                <a:latin typeface="Times New Roman"/>
              </a:rPr>
              <a:t>端口，其中的控制单元为</a:t>
            </a:r>
            <a:r>
              <a:rPr lang="en-US" altLang="zh-CN" b="0" i="0" u="none" strike="noStrike" baseline="0" smtClean="0">
                <a:latin typeface="Times New Roman"/>
              </a:rPr>
              <a:t>PCB</a:t>
            </a:r>
            <a:r>
              <a:rPr lang="zh-CN" altLang="en-US" b="0" i="0" u="none" strike="noStrike" baseline="0" smtClean="0">
                <a:latin typeface="Times New Roman"/>
              </a:rPr>
              <a:t>。</a:t>
            </a:r>
          </a:p>
        </p:txBody>
      </p:sp>
    </p:spTree>
    <p:extLst>
      <p:ext uri="{BB962C8B-B14F-4D97-AF65-F5344CB8AC3E}">
        <p14:creationId xmlns:p14="http://schemas.microsoft.com/office/powerpoint/2010/main" val="35813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19.1.3  SIP</a:t>
            </a:r>
            <a:r>
              <a:rPr lang="zh-CN" altLang="en-US" b="0" i="0" u="none" strike="noStrike" kern="1800" baseline="0" smtClean="0">
                <a:latin typeface="Times New Roman"/>
                <a:ea typeface="黑体"/>
              </a:rPr>
              <a:t>网络协议栈的用户接口功能描述</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网络协议栈提供给用户的</a:t>
            </a:r>
            <a:r>
              <a:rPr lang="en-US" altLang="zh-CN" b="0" i="0" u="none" strike="noStrike" baseline="0" smtClean="0">
                <a:latin typeface="Times New Roman"/>
              </a:rPr>
              <a:t>API</a:t>
            </a:r>
            <a:r>
              <a:rPr lang="zh-CN" altLang="en-US" b="0" i="0" u="none" strike="noStrike" baseline="0" smtClean="0">
                <a:latin typeface="Times New Roman"/>
              </a:rPr>
              <a:t>函数可以分为</a:t>
            </a:r>
            <a:r>
              <a:rPr lang="en-US" altLang="zh-CN" b="0" i="0" u="none" strike="noStrike" baseline="0" smtClean="0">
                <a:latin typeface="Times New Roman"/>
              </a:rPr>
              <a:t>3</a:t>
            </a:r>
            <a:r>
              <a:rPr lang="zh-CN" altLang="en-US" b="0" i="0" u="none" strike="noStrike" baseline="0" smtClean="0">
                <a:latin typeface="Times New Roman"/>
              </a:rPr>
              <a:t>类：</a:t>
            </a:r>
          </a:p>
          <a:p>
            <a:pPr marR="0" lvl="0" rtl="0">
              <a:buFont typeface="Wingdings" panose="05000000000000000000" pitchFamily="2" charset="2"/>
              <a:buChar char="ü"/>
            </a:pPr>
            <a:r>
              <a:rPr lang="zh-CN" altLang="en-US" b="0" i="0" u="none" strike="noStrike" baseline="0" smtClean="0">
                <a:latin typeface="Times New Roman"/>
              </a:rPr>
              <a:t>基本用户接口函数：用于网络连接的初始化、建立、关闭、绑定等操作，包含</a:t>
            </a:r>
            <a:r>
              <a:rPr lang="en-US" altLang="zh-CN" b="0" i="0" u="none" strike="noStrike" baseline="0" smtClean="0">
                <a:latin typeface="Times New Roman"/>
              </a:rPr>
              <a:t>socket</a:t>
            </a:r>
            <a:r>
              <a:rPr lang="zh-CN" altLang="en-US" b="0" i="0" u="none" strike="noStrike" baseline="0" smtClean="0">
                <a:latin typeface="Times New Roman"/>
              </a:rPr>
              <a:t>、</a:t>
            </a:r>
            <a:r>
              <a:rPr lang="en-US" altLang="zh-CN" b="0" i="0" u="none" strike="noStrike" baseline="0" smtClean="0">
                <a:latin typeface="Times New Roman"/>
              </a:rPr>
              <a:t>close</a:t>
            </a:r>
            <a:r>
              <a:rPr lang="zh-CN" altLang="en-US" b="0" i="0" u="none" strike="noStrike" baseline="0" smtClean="0">
                <a:latin typeface="Times New Roman"/>
              </a:rPr>
              <a:t>、</a:t>
            </a:r>
            <a:r>
              <a:rPr lang="en-US" altLang="zh-CN" b="0" i="0" u="none" strike="noStrike" baseline="0" smtClean="0">
                <a:latin typeface="Times New Roman"/>
              </a:rPr>
              <a:t>bind</a:t>
            </a:r>
            <a:r>
              <a:rPr lang="zh-CN" altLang="en-US" b="0" i="0" u="none" strike="noStrike" baseline="0" smtClean="0">
                <a:latin typeface="Times New Roman"/>
              </a:rPr>
              <a:t>、</a:t>
            </a:r>
            <a:r>
              <a:rPr lang="en-US" altLang="zh-CN" b="0" i="0" u="none" strike="noStrike" baseline="0" smtClean="0">
                <a:latin typeface="Times New Roman"/>
              </a:rPr>
              <a:t>connect</a:t>
            </a:r>
            <a:r>
              <a:rPr lang="zh-CN" altLang="en-US" b="0" i="0" u="none" strike="noStrike" baseline="0" smtClean="0">
                <a:latin typeface="Times New Roman"/>
              </a:rPr>
              <a:t>等类似函数。</a:t>
            </a:r>
          </a:p>
          <a:p>
            <a:pPr marR="0" lvl="0" rtl="0">
              <a:buFont typeface="Wingdings" panose="05000000000000000000" pitchFamily="2" charset="2"/>
              <a:buChar char="ü"/>
            </a:pPr>
            <a:r>
              <a:rPr lang="zh-CN" altLang="en-US" b="0" i="0" u="none" strike="noStrike" baseline="0" smtClean="0">
                <a:latin typeface="Times New Roman"/>
              </a:rPr>
              <a:t>用户</a:t>
            </a:r>
            <a:r>
              <a:rPr lang="en-US" altLang="zh-CN" b="0" i="0" u="none" strike="noStrike" baseline="0" smtClean="0">
                <a:latin typeface="Times New Roman"/>
              </a:rPr>
              <a:t>IO</a:t>
            </a:r>
            <a:r>
              <a:rPr lang="zh-CN" altLang="en-US" b="0" i="0" u="none" strike="noStrike" baseline="0" smtClean="0">
                <a:latin typeface="Times New Roman"/>
              </a:rPr>
              <a:t>接口函数：提供用户数据</a:t>
            </a:r>
            <a:r>
              <a:rPr lang="en-US" altLang="zh-CN" b="0" i="0" u="none" strike="noStrike" baseline="0" smtClean="0">
                <a:latin typeface="Times New Roman"/>
              </a:rPr>
              <a:t>IO</a:t>
            </a:r>
            <a:r>
              <a:rPr lang="zh-CN" altLang="en-US" b="0" i="0" u="none" strike="noStrike" baseline="0" smtClean="0">
                <a:latin typeface="Times New Roman"/>
              </a:rPr>
              <a:t>操作接口，可以通过这些函数进行数据的接收、发送等操作，例如</a:t>
            </a:r>
            <a:r>
              <a:rPr lang="en-US" altLang="zh-CN" b="0" i="0" u="none" strike="noStrike" baseline="0" smtClean="0">
                <a:latin typeface="Times New Roman"/>
              </a:rPr>
              <a:t>recv/recvfrom</a:t>
            </a:r>
            <a:r>
              <a:rPr lang="zh-CN" altLang="en-US" b="0" i="0" u="none" strike="noStrike" baseline="0" smtClean="0">
                <a:latin typeface="Times New Roman"/>
              </a:rPr>
              <a:t>、</a:t>
            </a:r>
            <a:r>
              <a:rPr lang="en-US" altLang="zh-CN" b="0" i="0" u="none" strike="noStrike" baseline="0" smtClean="0">
                <a:latin typeface="Times New Roman"/>
              </a:rPr>
              <a:t>send/sendto</a:t>
            </a:r>
            <a:r>
              <a:rPr lang="zh-CN" altLang="en-US" b="0" i="0" u="none" strike="noStrike" baseline="0" smtClean="0">
                <a:latin typeface="Times New Roman"/>
              </a:rPr>
              <a:t>和</a:t>
            </a:r>
            <a:r>
              <a:rPr lang="en-US" altLang="zh-CN" b="0" i="0" u="none" strike="noStrike" baseline="0" smtClean="0">
                <a:latin typeface="Times New Roman"/>
              </a:rPr>
              <a:t>select</a:t>
            </a:r>
            <a:r>
              <a:rPr lang="zh-CN" altLang="en-US" b="0" i="0" u="none" strike="noStrike" baseline="0" smtClean="0">
                <a:latin typeface="Times New Roman"/>
              </a:rPr>
              <a:t>等类似函数。</a:t>
            </a:r>
          </a:p>
          <a:p>
            <a:pPr marR="0" lvl="0" rtl="0">
              <a:buFont typeface="Wingdings" panose="05000000000000000000" pitchFamily="2" charset="2"/>
              <a:buChar char="ü"/>
            </a:pPr>
            <a:r>
              <a:rPr lang="zh-CN" altLang="en-US" b="0" i="0" u="none" strike="noStrike" baseline="0" smtClean="0">
                <a:latin typeface="Times New Roman"/>
              </a:rPr>
              <a:t>连接和协议栈的控制类函数：通过这些函数可以获得协议栈的状态对协议栈和网络连接进行基本的控制，例如获得以太网网卡的</a:t>
            </a:r>
            <a:r>
              <a:rPr lang="en-US" altLang="zh-CN" b="0" i="0" u="none" strike="noStrike" baseline="0" smtClean="0">
                <a:latin typeface="Times New Roman"/>
              </a:rPr>
              <a:t>MAC</a:t>
            </a:r>
            <a:r>
              <a:rPr lang="zh-CN" altLang="en-US" b="0" i="0" u="none" strike="noStrike" baseline="0" smtClean="0">
                <a:latin typeface="Times New Roman"/>
              </a:rPr>
              <a:t>地址、设置套接字的接收超时时间等，包含类似于</a:t>
            </a:r>
            <a:r>
              <a:rPr lang="en-US" altLang="zh-CN" b="0" i="0" u="none" strike="noStrike" baseline="0" smtClean="0">
                <a:latin typeface="Times New Roman"/>
              </a:rPr>
              <a:t>fcntl</a:t>
            </a:r>
            <a:r>
              <a:rPr lang="zh-CN" altLang="en-US" b="0" i="0" u="none" strike="noStrike" baseline="0" smtClean="0">
                <a:latin typeface="Times New Roman"/>
              </a:rPr>
              <a:t>和</a:t>
            </a:r>
            <a:r>
              <a:rPr lang="en-US" altLang="zh-CN" b="0" i="0" u="none" strike="noStrike" baseline="0" smtClean="0">
                <a:latin typeface="Times New Roman"/>
              </a:rPr>
              <a:t>ioctl</a:t>
            </a:r>
            <a:r>
              <a:rPr lang="zh-CN" altLang="en-US" b="0" i="0" u="none" strike="noStrike" baseline="0" smtClean="0">
                <a:latin typeface="Times New Roman"/>
              </a:rPr>
              <a:t>的函数。</a:t>
            </a:r>
          </a:p>
        </p:txBody>
      </p:sp>
    </p:spTree>
    <p:extLst>
      <p:ext uri="{BB962C8B-B14F-4D97-AF65-F5344CB8AC3E}">
        <p14:creationId xmlns:p14="http://schemas.microsoft.com/office/powerpoint/2010/main" val="873734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19.8.9  SIP</a:t>
            </a:r>
            <a:r>
              <a:rPr lang="zh-CN" altLang="en-US" b="0" i="0" u="none" strike="noStrike" kern="1800" baseline="0" smtClean="0">
                <a:latin typeface="Times New Roman"/>
                <a:ea typeface="黑体"/>
              </a:rPr>
              <a:t>数据报文层的校验和计算</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校验和的计算方式与</a:t>
            </a:r>
            <a:r>
              <a:rPr lang="en-US" altLang="zh-CN" b="0" i="0" u="none" strike="noStrike" baseline="0" smtClean="0">
                <a:latin typeface="Times New Roman"/>
              </a:rPr>
              <a:t>IP</a:t>
            </a:r>
            <a:r>
              <a:rPr lang="zh-CN" altLang="en-US" b="0" i="0" u="none" strike="noStrike" baseline="0" smtClean="0">
                <a:latin typeface="Times New Roman"/>
              </a:rPr>
              <a:t>头部的校验和计算的方式不同，</a:t>
            </a:r>
            <a:r>
              <a:rPr lang="en-US" altLang="zh-CN" b="0" i="0" u="none" strike="noStrike" baseline="0" smtClean="0">
                <a:latin typeface="Times New Roman"/>
              </a:rPr>
              <a:t>UDP</a:t>
            </a:r>
            <a:r>
              <a:rPr lang="zh-CN" altLang="en-US" b="0" i="0" u="none" strike="noStrike" baseline="0" smtClean="0">
                <a:latin typeface="Times New Roman"/>
              </a:rPr>
              <a:t>校验和的计算区域除了原有的</a:t>
            </a:r>
            <a:r>
              <a:rPr lang="en-US" altLang="zh-CN" b="0" i="0" u="none" strike="noStrike" baseline="0" smtClean="0">
                <a:latin typeface="Times New Roman"/>
              </a:rPr>
              <a:t>UDP</a:t>
            </a:r>
            <a:r>
              <a:rPr lang="zh-CN" altLang="en-US" b="0" i="0" u="none" strike="noStrike" baseline="0" smtClean="0">
                <a:latin typeface="Times New Roman"/>
              </a:rPr>
              <a:t>区域外，还需要</a:t>
            </a:r>
            <a:r>
              <a:rPr lang="en-US" altLang="zh-CN" b="0" i="0" u="none" strike="noStrike" baseline="0" smtClean="0">
                <a:latin typeface="Times New Roman"/>
              </a:rPr>
              <a:t>IP</a:t>
            </a:r>
            <a:r>
              <a:rPr lang="zh-CN" altLang="en-US" b="0" i="0" u="none" strike="noStrike" baseline="0" smtClean="0">
                <a:latin typeface="Times New Roman"/>
              </a:rPr>
              <a:t>头部的一些数据，包含源</a:t>
            </a:r>
            <a:r>
              <a:rPr lang="en-US" altLang="zh-CN" b="0" i="0" u="none" strike="noStrike" baseline="0" smtClean="0">
                <a:latin typeface="Times New Roman"/>
              </a:rPr>
              <a:t>IP</a:t>
            </a:r>
            <a:r>
              <a:rPr lang="zh-CN" altLang="en-US" b="0" i="0" u="none" strike="noStrike" baseline="0" smtClean="0">
                <a:latin typeface="Times New Roman"/>
              </a:rPr>
              <a:t>地址、目的</a:t>
            </a:r>
            <a:r>
              <a:rPr lang="en-US" altLang="zh-CN" b="0" i="0" u="none" strike="noStrike" baseline="0" smtClean="0">
                <a:latin typeface="Times New Roman"/>
              </a:rPr>
              <a:t>IP</a:t>
            </a:r>
            <a:r>
              <a:rPr lang="zh-CN" altLang="en-US" b="0" i="0" u="none" strike="noStrike" baseline="0" smtClean="0">
                <a:latin typeface="Times New Roman"/>
              </a:rPr>
              <a:t>地址及协议类型，在</a:t>
            </a:r>
            <a:r>
              <a:rPr lang="en-US" altLang="zh-CN" b="0" i="0" u="none" strike="noStrike" baseline="0" smtClean="0">
                <a:latin typeface="Times New Roman"/>
              </a:rPr>
              <a:t>UDP</a:t>
            </a:r>
            <a:r>
              <a:rPr lang="zh-CN" altLang="en-US" b="0" i="0" u="none" strike="noStrike" baseline="0" smtClean="0">
                <a:latin typeface="Times New Roman"/>
              </a:rPr>
              <a:t>的校验和计算中，</a:t>
            </a:r>
            <a:r>
              <a:rPr lang="en-US" altLang="zh-CN" b="0" i="0" u="none" strike="noStrike" baseline="0" smtClean="0">
                <a:latin typeface="Times New Roman"/>
              </a:rPr>
              <a:t>UDP</a:t>
            </a:r>
            <a:r>
              <a:rPr lang="zh-CN" altLang="en-US" b="0" i="0" u="none" strike="noStrike" baseline="0" smtClean="0">
                <a:latin typeface="Times New Roman"/>
              </a:rPr>
              <a:t>的数据长度进行了两次计算。</a:t>
            </a:r>
          </a:p>
        </p:txBody>
      </p:sp>
      <p:pic>
        <p:nvPicPr>
          <p:cNvPr id="14338"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b="-3221"/>
          <a:stretch>
            <a:fillRect/>
          </a:stretch>
        </p:blipFill>
        <p:spPr bwMode="auto">
          <a:xfrm>
            <a:off x="1115616" y="3717032"/>
            <a:ext cx="6856258"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793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19.9  SIP</a:t>
            </a:r>
            <a:r>
              <a:rPr lang="zh-CN" altLang="en-US" b="0" i="0" u="none" strike="noStrike" kern="1800" baseline="0" smtClean="0">
                <a:latin typeface="Times New Roman"/>
                <a:ea typeface="黑体"/>
              </a:rPr>
              <a:t>网络协议栈的协议无关层</a:t>
            </a:r>
          </a:p>
        </p:txBody>
      </p:sp>
      <p:sp>
        <p:nvSpPr>
          <p:cNvPr id="3" name="文本占位符 2"/>
          <p:cNvSpPr>
            <a:spLocks noGrp="1"/>
          </p:cNvSpPr>
          <p:nvPr>
            <p:ph type="body" idx="1"/>
          </p:nvPr>
        </p:nvSpPr>
        <p:spPr/>
        <p:txBody>
          <a:bodyPr/>
          <a:lstStyle/>
          <a:p>
            <a:r>
              <a:rPr lang="en-US" altLang="zh-CN"/>
              <a:t>19.9.1  SIP</a:t>
            </a:r>
            <a:r>
              <a:rPr lang="zh-CN" altLang="en-US"/>
              <a:t>协议无关层的</a:t>
            </a:r>
            <a:r>
              <a:rPr lang="zh-CN" altLang="en-US"/>
              <a:t>系统</a:t>
            </a:r>
            <a:r>
              <a:rPr lang="zh-CN" altLang="en-US" smtClean="0"/>
              <a:t>架构</a:t>
            </a:r>
            <a:endParaRPr lang="en-US" altLang="zh-CN" smtClean="0"/>
          </a:p>
          <a:p>
            <a:r>
              <a:rPr lang="en-US" altLang="zh-CN"/>
              <a:t>19.9.2  SIP</a:t>
            </a:r>
            <a:r>
              <a:rPr lang="zh-CN" altLang="en-US"/>
              <a:t>协议无关层的</a:t>
            </a:r>
            <a:r>
              <a:rPr lang="zh-CN" altLang="en-US"/>
              <a:t>函数</a:t>
            </a:r>
            <a:r>
              <a:rPr lang="zh-CN" altLang="en-US" smtClean="0"/>
              <a:t>形式</a:t>
            </a:r>
            <a:endParaRPr lang="en-US" altLang="zh-CN" smtClean="0"/>
          </a:p>
          <a:p>
            <a:r>
              <a:rPr lang="en-US" altLang="zh-CN"/>
              <a:t>19.9.3  SIP</a:t>
            </a:r>
            <a:r>
              <a:rPr lang="zh-CN" altLang="en-US"/>
              <a:t>协议无关层的接收数据函数</a:t>
            </a:r>
          </a:p>
        </p:txBody>
      </p:sp>
    </p:spTree>
    <p:extLst>
      <p:ext uri="{BB962C8B-B14F-4D97-AF65-F5344CB8AC3E}">
        <p14:creationId xmlns:p14="http://schemas.microsoft.com/office/powerpoint/2010/main" val="291574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19.9.1  SIP</a:t>
            </a:r>
            <a:r>
              <a:rPr lang="zh-CN" altLang="en-US" b="0" i="0" u="none" strike="noStrike" kern="1800" baseline="0" smtClean="0">
                <a:latin typeface="Times New Roman"/>
                <a:ea typeface="黑体"/>
              </a:rPr>
              <a:t>协议无关层的系统架构</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网络协议栈的协议无关层以结构</a:t>
            </a:r>
            <a:r>
              <a:rPr lang="en-US" altLang="zh-CN" b="0" i="0" u="none" strike="noStrike" baseline="0" smtClean="0">
                <a:latin typeface="Times New Roman"/>
              </a:rPr>
              <a:t>struct sock</a:t>
            </a:r>
            <a:r>
              <a:rPr lang="zh-CN" altLang="en-US" b="0" i="0" u="none" strike="noStrike" baseline="0" smtClean="0">
                <a:latin typeface="Times New Roman"/>
              </a:rPr>
              <a:t>为中心对网络连接状态进行设置和维护。结构</a:t>
            </a:r>
            <a:r>
              <a:rPr lang="en-US" altLang="zh-CN" b="0" i="0" u="none" strike="noStrike" baseline="0" smtClean="0">
                <a:latin typeface="Times New Roman"/>
              </a:rPr>
              <a:t>sock</a:t>
            </a:r>
            <a:r>
              <a:rPr lang="zh-CN" altLang="en-US" b="0" i="0" u="none" strike="noStrike" baseline="0" smtClean="0">
                <a:latin typeface="Times New Roman"/>
              </a:rPr>
              <a:t>的代码定义如下，主要包含协议控制块部分、接收缓冲区链表和接收控制参数、应用层接口映射的参数。</a:t>
            </a:r>
          </a:p>
        </p:txBody>
      </p:sp>
    </p:spTree>
    <p:extLst>
      <p:ext uri="{BB962C8B-B14F-4D97-AF65-F5344CB8AC3E}">
        <p14:creationId xmlns:p14="http://schemas.microsoft.com/office/powerpoint/2010/main" val="2434199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19.9.2  SIP</a:t>
            </a:r>
            <a:r>
              <a:rPr lang="zh-CN" altLang="en-US" b="0" i="0" u="none" strike="noStrike" kern="1800" baseline="0" smtClean="0">
                <a:latin typeface="Times New Roman"/>
                <a:ea typeface="黑体"/>
              </a:rPr>
              <a:t>协议无关层的函数形式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协议无关层的函数包括类似</a:t>
            </a:r>
            <a:r>
              <a:rPr lang="en-US" altLang="zh-CN" b="0" i="0" u="none" strike="noStrike" baseline="0" smtClean="0">
                <a:latin typeface="Times New Roman"/>
              </a:rPr>
              <a:t>socket()</a:t>
            </a:r>
            <a:r>
              <a:rPr lang="zh-CN" altLang="en-US" b="0" i="0" u="none" strike="noStrike" baseline="0" smtClean="0">
                <a:latin typeface="Times New Roman"/>
              </a:rPr>
              <a:t>、</a:t>
            </a:r>
            <a:r>
              <a:rPr lang="en-US" altLang="zh-CN" b="0" i="0" u="none" strike="noStrike" baseline="0" smtClean="0">
                <a:latin typeface="Times New Roman"/>
              </a:rPr>
              <a:t>connect()</a:t>
            </a:r>
            <a:r>
              <a:rPr lang="zh-CN" altLang="en-US" b="0" i="0" u="none" strike="noStrike" baseline="0" smtClean="0">
                <a:latin typeface="Times New Roman"/>
              </a:rPr>
              <a:t>、</a:t>
            </a:r>
            <a:r>
              <a:rPr lang="en-US" altLang="zh-CN" b="0" i="0" u="none" strike="noStrike" baseline="0" smtClean="0">
                <a:latin typeface="Times New Roman"/>
              </a:rPr>
              <a:t>bind()</a:t>
            </a:r>
            <a:r>
              <a:rPr lang="zh-CN" altLang="en-US" b="0" i="0" u="none" strike="noStrike" baseline="0" smtClean="0">
                <a:latin typeface="Times New Roman"/>
              </a:rPr>
              <a:t>、</a:t>
            </a:r>
            <a:r>
              <a:rPr lang="en-US" altLang="zh-CN" b="0" i="0" u="none" strike="noStrike" baseline="0" smtClean="0">
                <a:latin typeface="Times New Roman"/>
              </a:rPr>
              <a:t>send()</a:t>
            </a:r>
            <a:r>
              <a:rPr lang="zh-CN" altLang="en-US" b="0" i="0" u="none" strike="noStrike" baseline="0" smtClean="0">
                <a:latin typeface="Times New Roman"/>
              </a:rPr>
              <a:t>、</a:t>
            </a:r>
            <a:r>
              <a:rPr lang="en-US" altLang="zh-CN" b="0" i="0" u="none" strike="noStrike" baseline="0" smtClean="0">
                <a:latin typeface="Times New Roman"/>
              </a:rPr>
              <a:t>recv()</a:t>
            </a:r>
            <a:r>
              <a:rPr lang="zh-CN" altLang="en-US" b="0" i="0" u="none" strike="noStrike" baseline="0" smtClean="0">
                <a:latin typeface="Times New Roman"/>
              </a:rPr>
              <a:t>等函数，不过在实现的时候各种不同的协议调用不同模块内的函数。</a:t>
            </a:r>
          </a:p>
        </p:txBody>
      </p:sp>
    </p:spTree>
    <p:extLst>
      <p:ext uri="{BB962C8B-B14F-4D97-AF65-F5344CB8AC3E}">
        <p14:creationId xmlns:p14="http://schemas.microsoft.com/office/powerpoint/2010/main" val="4263847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19.9.3  SIP</a:t>
            </a:r>
            <a:r>
              <a:rPr lang="zh-CN" altLang="en-US" b="0" i="0" u="none" strike="noStrike" kern="1800" baseline="0" smtClean="0">
                <a:latin typeface="Times New Roman"/>
                <a:ea typeface="黑体"/>
              </a:rPr>
              <a:t>协议无关层的接收数据函数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网络协议栈中的网络无关层数据接收是从结构</a:t>
            </a:r>
            <a:r>
              <a:rPr lang="en-US" altLang="zh-CN" b="0" i="0" u="none" strike="noStrike" baseline="0" smtClean="0">
                <a:latin typeface="Times New Roman"/>
              </a:rPr>
              <a:t>sock</a:t>
            </a:r>
            <a:r>
              <a:rPr lang="zh-CN" altLang="en-US" b="0" i="0" u="none" strike="noStrike" baseline="0" smtClean="0">
                <a:latin typeface="Times New Roman"/>
              </a:rPr>
              <a:t>中的接收缓冲区</a:t>
            </a:r>
            <a:r>
              <a:rPr lang="en-US" altLang="zh-CN" b="0" i="0" u="none" strike="noStrike" baseline="0" smtClean="0">
                <a:latin typeface="Times New Roman"/>
              </a:rPr>
              <a:t>skb_recv</a:t>
            </a:r>
            <a:r>
              <a:rPr lang="zh-CN" altLang="en-US" b="0" i="0" u="none" strike="noStrike" baseline="0" smtClean="0">
                <a:latin typeface="Times New Roman"/>
              </a:rPr>
              <a:t>上摘除数据；当网络数据到来的时候，会将接收到的网络数据挂接在这个链表上。为了让应用层能够方便地获取网络数据。</a:t>
            </a:r>
          </a:p>
        </p:txBody>
      </p:sp>
      <p:pic>
        <p:nvPicPr>
          <p:cNvPr id="15362"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l="4958" t="10263" r="13049" b="6700"/>
          <a:stretch>
            <a:fillRect/>
          </a:stretch>
        </p:blipFill>
        <p:spPr bwMode="auto">
          <a:xfrm>
            <a:off x="2195736" y="3408538"/>
            <a:ext cx="5328592" cy="301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463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19.10  SIP</a:t>
            </a:r>
            <a:r>
              <a:rPr lang="zh-CN" altLang="en-US" b="0" i="0" u="none" strike="noStrike" kern="1800" baseline="0" smtClean="0">
                <a:latin typeface="Times New Roman"/>
                <a:ea typeface="黑体"/>
              </a:rPr>
              <a:t>网络协议栈的</a:t>
            </a:r>
            <a:r>
              <a:rPr lang="en-US" altLang="zh-CN" b="0" i="0" u="none" strike="noStrike" kern="1800" baseline="0" smtClean="0">
                <a:latin typeface="Times New Roman"/>
                <a:ea typeface="黑体"/>
              </a:rPr>
              <a:t>BSD</a:t>
            </a:r>
            <a:r>
              <a:rPr lang="zh-CN" altLang="en-US" b="0" i="0" u="none" strike="noStrike" kern="1800" baseline="0" smtClean="0">
                <a:latin typeface="Times New Roman"/>
                <a:ea typeface="黑体"/>
              </a:rPr>
              <a:t>接口层</a:t>
            </a:r>
          </a:p>
        </p:txBody>
      </p:sp>
      <p:sp>
        <p:nvSpPr>
          <p:cNvPr id="3" name="文本占位符 2"/>
          <p:cNvSpPr>
            <a:spLocks noGrp="1"/>
          </p:cNvSpPr>
          <p:nvPr>
            <p:ph type="body" idx="1"/>
          </p:nvPr>
        </p:nvSpPr>
        <p:spPr/>
        <p:txBody>
          <a:bodyPr/>
          <a:lstStyle/>
          <a:p>
            <a:r>
              <a:rPr lang="en-US" altLang="zh-CN"/>
              <a:t>19.10.1  SIP</a:t>
            </a:r>
            <a:r>
              <a:rPr lang="zh-CN" altLang="en-US"/>
              <a:t>用户接口层</a:t>
            </a:r>
            <a:r>
              <a:rPr lang="zh-CN" altLang="en-US"/>
              <a:t>的</a:t>
            </a:r>
            <a:r>
              <a:rPr lang="zh-CN" altLang="en-US" smtClean="0"/>
              <a:t>架构</a:t>
            </a:r>
            <a:endParaRPr lang="en-US" altLang="zh-CN" smtClean="0"/>
          </a:p>
          <a:p>
            <a:r>
              <a:rPr lang="en-US" altLang="zh-CN"/>
              <a:t>19.10.2  SIP</a:t>
            </a:r>
            <a:r>
              <a:rPr lang="zh-CN" altLang="en-US"/>
              <a:t>用户接口层的套接字</a:t>
            </a:r>
            <a:r>
              <a:rPr lang="zh-CN" altLang="en-US"/>
              <a:t>建立</a:t>
            </a:r>
            <a:r>
              <a:rPr lang="zh-CN" altLang="en-US" smtClean="0"/>
              <a:t>函数</a:t>
            </a:r>
            <a:endParaRPr lang="en-US" altLang="zh-CN" smtClean="0"/>
          </a:p>
          <a:p>
            <a:r>
              <a:rPr lang="en-US" altLang="zh-CN"/>
              <a:t>19.10.3  SIP</a:t>
            </a:r>
            <a:r>
              <a:rPr lang="zh-CN" altLang="en-US"/>
              <a:t>用户接口层的套接字</a:t>
            </a:r>
            <a:r>
              <a:rPr lang="zh-CN" altLang="en-US"/>
              <a:t>关闭</a:t>
            </a:r>
            <a:r>
              <a:rPr lang="zh-CN" altLang="en-US" smtClean="0"/>
              <a:t>函数</a:t>
            </a:r>
            <a:endParaRPr lang="en-US" altLang="zh-CN" smtClean="0"/>
          </a:p>
          <a:p>
            <a:r>
              <a:rPr lang="en-US" altLang="zh-CN"/>
              <a:t>19.10.4  SIP</a:t>
            </a:r>
            <a:r>
              <a:rPr lang="zh-CN" altLang="en-US"/>
              <a:t>用户接口层的套接字</a:t>
            </a:r>
            <a:r>
              <a:rPr lang="zh-CN" altLang="en-US"/>
              <a:t>绑定</a:t>
            </a:r>
            <a:r>
              <a:rPr lang="zh-CN" altLang="en-US" smtClean="0"/>
              <a:t>函数</a:t>
            </a:r>
            <a:endParaRPr lang="en-US" altLang="zh-CN" smtClean="0"/>
          </a:p>
          <a:p>
            <a:r>
              <a:rPr lang="en-US" altLang="zh-CN"/>
              <a:t>19.10.5  SIP</a:t>
            </a:r>
            <a:r>
              <a:rPr lang="zh-CN" altLang="en-US"/>
              <a:t>用户接口层的套接</a:t>
            </a:r>
            <a:r>
              <a:rPr lang="zh-CN" altLang="en-US"/>
              <a:t>字</a:t>
            </a:r>
            <a:r>
              <a:rPr lang="zh-CN" altLang="en-US" smtClean="0"/>
              <a:t>连接函数</a:t>
            </a:r>
            <a:endParaRPr lang="en-US" altLang="zh-CN" smtClean="0"/>
          </a:p>
          <a:p>
            <a:r>
              <a:rPr lang="en-US" altLang="zh-CN"/>
              <a:t>19.10.6  SIP</a:t>
            </a:r>
            <a:r>
              <a:rPr lang="zh-CN" altLang="en-US"/>
              <a:t>用户接口层的套接字接收</a:t>
            </a:r>
            <a:r>
              <a:rPr lang="zh-CN" altLang="en-US"/>
              <a:t>数据</a:t>
            </a:r>
            <a:r>
              <a:rPr lang="zh-CN" altLang="en-US" smtClean="0"/>
              <a:t>函数</a:t>
            </a:r>
            <a:endParaRPr lang="en-US" altLang="zh-CN" smtClean="0"/>
          </a:p>
          <a:p>
            <a:r>
              <a:rPr lang="en-US" altLang="zh-CN"/>
              <a:t>19.10.7  SIP</a:t>
            </a:r>
            <a:r>
              <a:rPr lang="zh-CN" altLang="en-US"/>
              <a:t>用户接口层的发送数据函数</a:t>
            </a:r>
          </a:p>
        </p:txBody>
      </p:sp>
    </p:spTree>
    <p:extLst>
      <p:ext uri="{BB962C8B-B14F-4D97-AF65-F5344CB8AC3E}">
        <p14:creationId xmlns:p14="http://schemas.microsoft.com/office/powerpoint/2010/main" val="3326071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19.10.1  SIP</a:t>
            </a:r>
            <a:r>
              <a:rPr lang="zh-CN" altLang="en-US" b="0" i="0" u="none" strike="noStrike" kern="1800" baseline="0" smtClean="0">
                <a:latin typeface="Times New Roman"/>
                <a:ea typeface="黑体"/>
              </a:rPr>
              <a:t>用户接口层的架构</a:t>
            </a:r>
          </a:p>
        </p:txBody>
      </p:sp>
      <p:sp>
        <p:nvSpPr>
          <p:cNvPr id="3" name="文本占位符 2"/>
          <p:cNvSpPr>
            <a:spLocks noGrp="1"/>
          </p:cNvSpPr>
          <p:nvPr>
            <p:ph type="body" idx="1"/>
          </p:nvPr>
        </p:nvSpPr>
        <p:spPr/>
        <p:txBody>
          <a:bodyPr>
            <a:normAutofit fontScale="92500" lnSpcReduction="20000"/>
          </a:bodyPr>
          <a:lstStyle/>
          <a:p>
            <a:pPr marR="0" lvl="0" rtl="0"/>
            <a:r>
              <a:rPr lang="en-US" altLang="zh-CN" b="0" i="0" u="none" strike="noStrike" baseline="0" smtClean="0">
                <a:latin typeface="Times New Roman"/>
              </a:rPr>
              <a:t>struct sip_socket </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协议无关层的结构指针</a:t>
            </a:r>
            <a:r>
              <a:rPr lang="en-US" altLang="zh-CN" b="0" i="0" u="none" strike="noStrike" baseline="0" smtClean="0">
                <a:latin typeface="Times New Roman"/>
              </a:rPr>
              <a:t>,</a:t>
            </a:r>
            <a:r>
              <a:rPr lang="zh-CN" altLang="en-US" b="0" i="0" u="none" strike="noStrike" baseline="0" smtClean="0">
                <a:latin typeface="Times New Roman"/>
              </a:rPr>
              <a:t>一个</a:t>
            </a:r>
            <a:r>
              <a:rPr lang="en-US" altLang="zh-CN" b="0" i="0" u="none" strike="noStrike" baseline="0" smtClean="0">
                <a:latin typeface="Times New Roman"/>
              </a:rPr>
              <a:t>socket</a:t>
            </a:r>
            <a:r>
              <a:rPr lang="zh-CN" altLang="en-US" b="0" i="0" u="none" strike="noStrike" baseline="0" smtClean="0">
                <a:latin typeface="Times New Roman"/>
              </a:rPr>
              <a:t>对应一个</a:t>
            </a:r>
            <a:r>
              <a:rPr lang="en-US" altLang="zh-CN" b="0" i="0" u="none" strike="noStrike" baseline="0" smtClean="0">
                <a:latin typeface="Times New Roman"/>
              </a:rPr>
              <a:t>sock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sock </a:t>
            </a:r>
            <a:r>
              <a:rPr lang="zh-CN" altLang="en-US" b="0" i="0" u="none" strike="noStrike" baseline="-25000" smtClean="0">
                <a:latin typeface="Times New Roman"/>
              </a:rPr>
              <a:t>*</a:t>
            </a:r>
            <a:r>
              <a:rPr lang="en-US" altLang="zh-CN" b="0" i="0" u="none" strike="noStrike" baseline="0" smtClean="0">
                <a:latin typeface="Times New Roman"/>
              </a:rPr>
              <a:t>sock;</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最后接收的网络数据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skbuff </a:t>
            </a:r>
            <a:r>
              <a:rPr lang="zh-CN" altLang="en-US" b="0" i="0" u="none" strike="noStrike" baseline="-25000" smtClean="0">
                <a:latin typeface="Times New Roman"/>
              </a:rPr>
              <a:t>*</a:t>
            </a:r>
            <a:r>
              <a:rPr lang="en-US" altLang="zh-CN" b="0" i="0" u="none" strike="noStrike" baseline="0" smtClean="0">
                <a:latin typeface="Times New Roman"/>
              </a:rPr>
              <a:t>lastdata;</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接收的网络数据偏移量</a:t>
            </a:r>
            <a:r>
              <a:rPr lang="en-US" altLang="zh-CN" b="0" i="0" u="none" strike="noStrike" baseline="0" smtClean="0">
                <a:latin typeface="Times New Roman"/>
              </a:rPr>
              <a:t>,</a:t>
            </a:r>
            <a:r>
              <a:rPr lang="zh-CN" altLang="en-US" b="0" i="0" u="none" strike="noStrike" baseline="0" smtClean="0">
                <a:latin typeface="Times New Roman"/>
              </a:rPr>
              <a:t>这是</a:t>
            </a:r>
            <a:r>
              <a:rPr lang="zh-CN" altLang="en-US" b="0" i="0" u="none" strike="noStrike" baseline="0" smtClean="0">
                <a:latin typeface="Times New Roman"/>
              </a:rPr>
              <a:t>由于</a:t>
            </a:r>
            <a:r>
              <a:rPr lang="zh-CN" altLang="en-US" b="0" i="0" u="none" strike="noStrike" baseline="0" smtClean="0">
                <a:latin typeface="Times New Roman"/>
              </a:rPr>
              <a:t>不能一次将网络数据复制给用户造成的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__</a:t>
            </a:r>
            <a:r>
              <a:rPr lang="en-US" altLang="zh-CN" b="0" i="0" u="none" strike="noStrike" baseline="0" smtClean="0">
                <a:latin typeface="Times New Roman"/>
              </a:rPr>
              <a:t>u16 lastoffset;</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错误值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en-US" altLang="zh-CN" b="0" i="0" u="none" strike="noStrike" baseline="0" smtClean="0">
                <a:latin typeface="Times New Roman"/>
              </a:rPr>
              <a:t>err;</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342358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19.10.2</a:t>
            </a:r>
            <a:r>
              <a:rPr lang="zh-CN" altLang="en-US" b="0" i="0" u="none" strike="noStrike" kern="1800" baseline="0" smtClean="0">
                <a:latin typeface="Times New Roman"/>
                <a:ea typeface="黑体"/>
              </a:rPr>
              <a:t>  </a:t>
            </a:r>
            <a:r>
              <a:rPr lang="en-US" altLang="zh-CN" b="0" i="0" u="none" strike="noStrike" kern="1800" baseline="0" smtClean="0">
                <a:latin typeface="Times New Roman"/>
                <a:ea typeface="黑体"/>
              </a:rPr>
              <a:t>SIP</a:t>
            </a:r>
            <a:r>
              <a:rPr lang="zh-CN" altLang="en-US" b="0" i="0" u="none" strike="noStrike" kern="1800" baseline="0" smtClean="0">
                <a:latin typeface="Times New Roman"/>
                <a:ea typeface="黑体"/>
              </a:rPr>
              <a:t>用户接口层的套接字建立函数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函数对用户的类型和协议进行判断，如果目前</a:t>
            </a:r>
            <a:r>
              <a:rPr lang="en-US" altLang="zh-CN" b="0" i="0" u="none" strike="noStrike" baseline="0" smtClean="0">
                <a:latin typeface="Times New Roman"/>
              </a:rPr>
              <a:t>SIP</a:t>
            </a:r>
            <a:r>
              <a:rPr lang="zh-CN" altLang="en-US" b="0" i="0" u="none" strike="noStrike" baseline="0" smtClean="0">
                <a:latin typeface="Times New Roman"/>
              </a:rPr>
              <a:t>还不支持，则直接退出。如果</a:t>
            </a:r>
            <a:r>
              <a:rPr lang="en-US" altLang="zh-CN" b="0" i="0" u="none" strike="noStrike" baseline="0" smtClean="0">
                <a:latin typeface="Times New Roman"/>
              </a:rPr>
              <a:t>SIP</a:t>
            </a:r>
            <a:r>
              <a:rPr lang="zh-CN" altLang="en-US" b="0" i="0" u="none" strike="noStrike" baseline="0" smtClean="0">
                <a:latin typeface="Times New Roman"/>
              </a:rPr>
              <a:t>支持的协议，例如数据包类型的协议，则调用协议无关层的函数，由无关层的函数来与</a:t>
            </a:r>
            <a:r>
              <a:rPr lang="en-US" altLang="zh-CN" b="0" i="0" u="none" strike="noStrike" baseline="0" smtClean="0">
                <a:latin typeface="Times New Roman"/>
              </a:rPr>
              <a:t>SIP</a:t>
            </a:r>
            <a:r>
              <a:rPr lang="zh-CN" altLang="en-US" b="0" i="0" u="none" strike="noStrike" baseline="0" smtClean="0">
                <a:latin typeface="Times New Roman"/>
              </a:rPr>
              <a:t>协议栈的具体实现挂接。在调用协议无关层之后，会返回一个描述这个连接的结构指针，要将这个结构指针与一个整型的文件描述符对应，需要进行映射。</a:t>
            </a:r>
          </a:p>
        </p:txBody>
      </p:sp>
    </p:spTree>
    <p:extLst>
      <p:ext uri="{BB962C8B-B14F-4D97-AF65-F5344CB8AC3E}">
        <p14:creationId xmlns:p14="http://schemas.microsoft.com/office/powerpoint/2010/main" val="2991658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19.10.3  SIP</a:t>
            </a:r>
            <a:r>
              <a:rPr lang="zh-CN" altLang="en-US" b="0" i="0" u="none" strike="noStrike" kern="1800" baseline="0" smtClean="0">
                <a:latin typeface="Times New Roman"/>
                <a:ea typeface="黑体"/>
              </a:rPr>
              <a:t>用户接口层的套接字关闭函数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网络协议栈的用户接口层的套接字关闭函数是</a:t>
            </a:r>
            <a:r>
              <a:rPr lang="en-US" altLang="zh-CN" b="0" i="0" u="none" strike="noStrike" baseline="0" smtClean="0">
                <a:latin typeface="Times New Roman"/>
              </a:rPr>
              <a:t>sip_close()</a:t>
            </a:r>
            <a:r>
              <a:rPr lang="zh-CN" altLang="en-US" b="0" i="0" u="none" strike="noStrike" baseline="0" smtClean="0">
                <a:latin typeface="Times New Roman"/>
              </a:rPr>
              <a:t>，函数的作用是释放套接字占用的资源，抛弃未用的网络数据，并将一些参数进行置空操作。</a:t>
            </a:r>
          </a:p>
        </p:txBody>
      </p:sp>
    </p:spTree>
    <p:extLst>
      <p:ext uri="{BB962C8B-B14F-4D97-AF65-F5344CB8AC3E}">
        <p14:creationId xmlns:p14="http://schemas.microsoft.com/office/powerpoint/2010/main" val="829271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19.10.4  SIP</a:t>
            </a:r>
            <a:r>
              <a:rPr lang="zh-CN" altLang="en-US" b="0" i="0" u="none" strike="noStrike" kern="1800" baseline="0" smtClean="0">
                <a:latin typeface="Times New Roman"/>
                <a:ea typeface="黑体"/>
              </a:rPr>
              <a:t>用户接口层的套接字绑定函数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网络协议栈的绑定函数是</a:t>
            </a:r>
            <a:r>
              <a:rPr lang="en-US" altLang="zh-CN" b="0" i="0" u="none" strike="noStrike" baseline="0" smtClean="0">
                <a:latin typeface="Times New Roman"/>
              </a:rPr>
              <a:t>sip_bind()</a:t>
            </a:r>
            <a:r>
              <a:rPr lang="zh-CN" altLang="en-US" b="0" i="0" u="none" strike="noStrike" baseline="0" smtClean="0">
                <a:latin typeface="Times New Roman"/>
              </a:rPr>
              <a:t>，其参数与</a:t>
            </a:r>
            <a:r>
              <a:rPr lang="en-US" altLang="zh-CN" b="0" i="0" u="none" strike="noStrike" baseline="0" smtClean="0">
                <a:latin typeface="Times New Roman"/>
              </a:rPr>
              <a:t>BSD</a:t>
            </a:r>
            <a:r>
              <a:rPr lang="zh-CN" altLang="en-US" b="0" i="0" u="none" strike="noStrike" baseline="0" smtClean="0">
                <a:latin typeface="Times New Roman"/>
              </a:rPr>
              <a:t>类型参数的含义相同，函数的实现先查找套接字文件描述符对应的网络连接描述符，然后使用网络无关层的</a:t>
            </a:r>
            <a:r>
              <a:rPr lang="en-US" altLang="zh-CN" b="0" i="0" u="none" strike="noStrike" baseline="0" smtClean="0">
                <a:latin typeface="Times New Roman"/>
              </a:rPr>
              <a:t>SIP_SockBind()</a:t>
            </a:r>
            <a:r>
              <a:rPr lang="zh-CN" altLang="en-US" b="0" i="0" u="none" strike="noStrike" baseline="0" smtClean="0">
                <a:latin typeface="Times New Roman"/>
              </a:rPr>
              <a:t>函数来实现具体的绑定操作。</a:t>
            </a:r>
          </a:p>
        </p:txBody>
      </p:sp>
    </p:spTree>
    <p:extLst>
      <p:ext uri="{BB962C8B-B14F-4D97-AF65-F5344CB8AC3E}">
        <p14:creationId xmlns:p14="http://schemas.microsoft.com/office/powerpoint/2010/main" val="50928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19.2  SIP</a:t>
            </a:r>
            <a:r>
              <a:rPr lang="zh-CN" altLang="en-US" b="0" i="0" u="none" strike="noStrike" kern="1800" baseline="0" smtClean="0">
                <a:latin typeface="Times New Roman"/>
                <a:ea typeface="黑体"/>
              </a:rPr>
              <a:t>网络协议栈的架构</a:t>
            </a:r>
          </a:p>
        </p:txBody>
      </p:sp>
      <p:pic>
        <p:nvPicPr>
          <p:cNvPr id="2050" name="Picture 2" descr="19"/>
          <p:cNvPicPr>
            <a:picLocks noChangeAspect="1" noChangeArrowheads="1"/>
          </p:cNvPicPr>
          <p:nvPr/>
        </p:nvPicPr>
        <p:blipFill>
          <a:blip r:embed="rId2" cstate="print">
            <a:extLst>
              <a:ext uri="{28A0092B-C50C-407E-A947-70E740481C1C}">
                <a14:useLocalDpi xmlns:a14="http://schemas.microsoft.com/office/drawing/2010/main" val="0"/>
              </a:ext>
            </a:extLst>
          </a:blip>
          <a:srcRect l="2760" t="5817" r="10828" b="8942"/>
          <a:stretch>
            <a:fillRect/>
          </a:stretch>
        </p:blipFill>
        <p:spPr bwMode="auto">
          <a:xfrm>
            <a:off x="2051720" y="1484784"/>
            <a:ext cx="4513263"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850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19.10.5  SIP</a:t>
            </a:r>
            <a:r>
              <a:rPr lang="zh-CN" altLang="en-US" b="0" i="0" u="none" strike="noStrike" kern="1800" baseline="0" smtClean="0">
                <a:latin typeface="Times New Roman"/>
                <a:ea typeface="黑体"/>
              </a:rPr>
              <a:t>用户接口层的套接字连接函数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与之前的函数实现类似，</a:t>
            </a:r>
            <a:r>
              <a:rPr lang="en-US" altLang="zh-CN" b="0" i="0" u="none" strike="noStrike" baseline="0" smtClean="0">
                <a:latin typeface="Times New Roman"/>
              </a:rPr>
              <a:t>SIP</a:t>
            </a:r>
            <a:r>
              <a:rPr lang="zh-CN" altLang="en-US" b="0" i="0" u="none" strike="noStrike" baseline="0" smtClean="0">
                <a:latin typeface="Times New Roman"/>
              </a:rPr>
              <a:t>的</a:t>
            </a:r>
            <a:r>
              <a:rPr lang="en-US" altLang="zh-CN" b="0" i="0" u="none" strike="noStrike" baseline="0" smtClean="0">
                <a:latin typeface="Times New Roman"/>
              </a:rPr>
              <a:t>connect()</a:t>
            </a:r>
            <a:r>
              <a:rPr lang="zh-CN" altLang="en-US" b="0" i="0" u="none" strike="noStrike" baseline="0" smtClean="0">
                <a:latin typeface="Times New Roman"/>
              </a:rPr>
              <a:t>函数实现也是在调用</a:t>
            </a:r>
            <a:r>
              <a:rPr lang="en-US" altLang="zh-CN" b="0" i="0" u="none" strike="noStrike" baseline="0" smtClean="0">
                <a:latin typeface="Times New Roman"/>
              </a:rPr>
              <a:t>get_socket()</a:t>
            </a:r>
            <a:r>
              <a:rPr lang="zh-CN" altLang="en-US" b="0" i="0" u="none" strike="noStrike" baseline="0" smtClean="0">
                <a:latin typeface="Times New Roman"/>
              </a:rPr>
              <a:t>函数，获得文件描述符映射的结构</a:t>
            </a:r>
            <a:r>
              <a:rPr lang="en-US" altLang="zh-CN" b="0" i="0" u="none" strike="noStrike" baseline="0" smtClean="0">
                <a:latin typeface="Times New Roman"/>
              </a:rPr>
              <a:t>socket</a:t>
            </a:r>
            <a:r>
              <a:rPr lang="zh-CN" altLang="en-US" b="0" i="0" u="none" strike="noStrike" baseline="0" smtClean="0">
                <a:latin typeface="Times New Roman"/>
              </a:rPr>
              <a:t>之后来调用网络无关层的连接函数</a:t>
            </a:r>
            <a:r>
              <a:rPr lang="en-US" altLang="zh-CN" b="0" i="0" u="none" strike="noStrike" baseline="0" smtClean="0">
                <a:latin typeface="Times New Roman"/>
              </a:rPr>
              <a:t>SIP_SockConnect()</a:t>
            </a:r>
            <a:r>
              <a:rPr lang="zh-CN" altLang="en-US" b="0" i="0" u="none" strike="noStrike" baseline="0" smtClean="0">
                <a:latin typeface="Times New Roman"/>
              </a:rPr>
              <a:t>，实现网络的连接。</a:t>
            </a:r>
          </a:p>
        </p:txBody>
      </p:sp>
    </p:spTree>
    <p:extLst>
      <p:ext uri="{BB962C8B-B14F-4D97-AF65-F5344CB8AC3E}">
        <p14:creationId xmlns:p14="http://schemas.microsoft.com/office/powerpoint/2010/main" val="26348583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19.10.6  SIP</a:t>
            </a:r>
            <a:r>
              <a:rPr lang="zh-CN" altLang="en-US" b="0" i="0" u="none" strike="noStrike" kern="1800" baseline="0" smtClean="0">
                <a:latin typeface="Times New Roman"/>
                <a:ea typeface="黑体"/>
              </a:rPr>
              <a:t>用户接口层的套接字接收数据函数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的网络数据接收相对比较复杂。网络数据在底层协议中是不用阻塞的，即网络数据接收到之后，可以一直进行处理直到等待用户的接收操作；而用户的接收操作有可能发生阻塞，即在没有网络数据到来的时候需要等待网络数据。</a:t>
            </a:r>
          </a:p>
        </p:txBody>
      </p:sp>
    </p:spTree>
    <p:extLst>
      <p:ext uri="{BB962C8B-B14F-4D97-AF65-F5344CB8AC3E}">
        <p14:creationId xmlns:p14="http://schemas.microsoft.com/office/powerpoint/2010/main" val="2577069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19.10.7  SIP</a:t>
            </a:r>
            <a:r>
              <a:rPr lang="zh-CN" altLang="en-US" b="0" i="0" u="none" strike="noStrike" kern="1800" baseline="0" smtClean="0">
                <a:latin typeface="Times New Roman"/>
                <a:ea typeface="黑体"/>
              </a:rPr>
              <a:t>用户接口层的发送数据函数</a:t>
            </a: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网络协议栈的用户接口层发送数据的函数代码如下。发送函数的名称为</a:t>
            </a:r>
            <a:r>
              <a:rPr lang="en-US" altLang="zh-CN" b="0" i="0" u="none" strike="noStrike" baseline="0" smtClean="0">
                <a:latin typeface="Times New Roman"/>
              </a:rPr>
              <a:t>sip_sendto()</a:t>
            </a:r>
            <a:r>
              <a:rPr lang="zh-CN" altLang="en-US" b="0" i="0" u="none" strike="noStrike" baseline="0" smtClean="0">
                <a:latin typeface="Times New Roman"/>
              </a:rPr>
              <a:t>，其中的参数含义与</a:t>
            </a:r>
            <a:r>
              <a:rPr lang="en-US" altLang="zh-CN" b="0" i="0" u="none" strike="noStrike" baseline="0" smtClean="0">
                <a:latin typeface="Times New Roman"/>
              </a:rPr>
              <a:t>BSD</a:t>
            </a:r>
            <a:r>
              <a:rPr lang="zh-CN" altLang="en-US" b="0" i="0" u="none" strike="noStrike" baseline="0" smtClean="0">
                <a:latin typeface="Times New Roman"/>
              </a:rPr>
              <a:t>的参数含义相同。函数的实现过程如下：</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）根据用户输入的数据长度，申请结构</a:t>
            </a:r>
            <a:r>
              <a:rPr lang="en-US" altLang="zh-CN" b="0" i="0" u="none" strike="noStrike" baseline="0" smtClean="0">
                <a:latin typeface="Times New Roman"/>
              </a:rPr>
              <a:t>skbuff</a:t>
            </a:r>
            <a:r>
              <a:rPr lang="zh-CN" altLang="en-US" b="0" i="0" u="none" strike="noStrike" baseline="0" smtClean="0">
                <a:latin typeface="Times New Roman"/>
              </a:rPr>
              <a:t>的内存空间。</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）设置结构</a:t>
            </a:r>
            <a:r>
              <a:rPr lang="en-US" altLang="zh-CN" b="0" i="0" u="none" strike="noStrike" baseline="0" smtClean="0">
                <a:latin typeface="Times New Roman"/>
              </a:rPr>
              <a:t>skbuff</a:t>
            </a:r>
            <a:r>
              <a:rPr lang="zh-CN" altLang="en-US" b="0" i="0" u="none" strike="noStrike" baseline="0" smtClean="0">
                <a:latin typeface="Times New Roman"/>
              </a:rPr>
              <a:t>的指针位置。</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）将用户数据复制到</a:t>
            </a:r>
            <a:r>
              <a:rPr lang="en-US" altLang="zh-CN" b="0" i="0" u="none" strike="noStrike" baseline="0" smtClean="0">
                <a:latin typeface="Times New Roman"/>
              </a:rPr>
              <a:t>skbuff</a:t>
            </a:r>
            <a:r>
              <a:rPr lang="zh-CN" altLang="en-US" b="0" i="0" u="none" strike="noStrike" baseline="0" smtClean="0">
                <a:latin typeface="Times New Roman"/>
              </a:rPr>
              <a:t>结构中。</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）设置发送的目的地址。</a:t>
            </a:r>
          </a:p>
          <a:p>
            <a:pPr marR="0" lvl="0" rtl="0"/>
            <a:r>
              <a:rPr lang="zh-CN" altLang="en-US" b="0" i="0" u="none" strike="noStrike" baseline="0" smtClean="0">
                <a:latin typeface="Times New Roman"/>
              </a:rPr>
              <a:t>（</a:t>
            </a:r>
            <a:r>
              <a:rPr lang="en-US" altLang="zh-CN" b="0" i="0" u="none" strike="noStrike" baseline="0" smtClean="0">
                <a:latin typeface="Times New Roman"/>
              </a:rPr>
              <a:t>5</a:t>
            </a:r>
            <a:r>
              <a:rPr lang="zh-CN" altLang="en-US" b="0" i="0" u="none" strike="noStrike" baseline="0" smtClean="0">
                <a:latin typeface="Times New Roman"/>
              </a:rPr>
              <a:t>）调用</a:t>
            </a:r>
            <a:r>
              <a:rPr lang="en-US" altLang="zh-CN" b="0" i="0" u="none" strike="noStrike" baseline="0" smtClean="0">
                <a:latin typeface="Times New Roman"/>
              </a:rPr>
              <a:t>get_socket()</a:t>
            </a:r>
            <a:r>
              <a:rPr lang="zh-CN" altLang="en-US" b="0" i="0" u="none" strike="noStrike" baseline="0" smtClean="0">
                <a:latin typeface="Times New Roman"/>
              </a:rPr>
              <a:t>函数，获得套接字描述符的对应结构。</a:t>
            </a:r>
          </a:p>
          <a:p>
            <a:pPr marR="0" lvl="0" rtl="0"/>
            <a:r>
              <a:rPr lang="zh-CN" altLang="en-US" b="0" i="0" u="none" strike="noStrike" baseline="0" smtClean="0">
                <a:latin typeface="Times New Roman"/>
              </a:rPr>
              <a:t>（</a:t>
            </a:r>
            <a:r>
              <a:rPr lang="en-US" altLang="zh-CN" b="0" i="0" u="none" strike="noStrike" baseline="0" smtClean="0">
                <a:latin typeface="Times New Roman"/>
              </a:rPr>
              <a:t>6</a:t>
            </a:r>
            <a:r>
              <a:rPr lang="zh-CN" altLang="en-US" b="0" i="0" u="none" strike="noStrike" baseline="0" smtClean="0">
                <a:latin typeface="Times New Roman"/>
              </a:rPr>
              <a:t>）调用网络无关层的</a:t>
            </a:r>
            <a:r>
              <a:rPr lang="en-US" altLang="zh-CN" b="0" i="0" u="none" strike="noStrike" baseline="0" smtClean="0">
                <a:latin typeface="Times New Roman"/>
              </a:rPr>
              <a:t>SIP_SockSendTo()</a:t>
            </a:r>
            <a:r>
              <a:rPr lang="zh-CN" altLang="en-US" b="0" i="0" u="none" strike="noStrike" baseline="0" smtClean="0">
                <a:latin typeface="Times New Roman"/>
              </a:rPr>
              <a:t>函数发送网络数据。</a:t>
            </a:r>
          </a:p>
        </p:txBody>
      </p:sp>
    </p:spTree>
    <p:extLst>
      <p:ext uri="{BB962C8B-B14F-4D97-AF65-F5344CB8AC3E}">
        <p14:creationId xmlns:p14="http://schemas.microsoft.com/office/powerpoint/2010/main" val="1065408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19.11  SIP</a:t>
            </a:r>
            <a:r>
              <a:rPr lang="zh-CN" altLang="en-US" b="0" i="0" u="none" strike="noStrike" kern="1800" baseline="0" smtClean="0">
                <a:latin typeface="Times New Roman"/>
                <a:ea typeface="黑体"/>
              </a:rPr>
              <a:t>网络协议栈的编译</a:t>
            </a:r>
          </a:p>
        </p:txBody>
      </p:sp>
      <p:sp>
        <p:nvSpPr>
          <p:cNvPr id="3" name="文本占位符 2"/>
          <p:cNvSpPr>
            <a:spLocks noGrp="1"/>
          </p:cNvSpPr>
          <p:nvPr>
            <p:ph type="body" idx="1"/>
          </p:nvPr>
        </p:nvSpPr>
        <p:spPr/>
        <p:txBody>
          <a:bodyPr/>
          <a:lstStyle/>
          <a:p>
            <a:r>
              <a:rPr lang="en-US" altLang="zh-CN"/>
              <a:t>19.11.1  SIP</a:t>
            </a:r>
            <a:r>
              <a:rPr lang="zh-CN" altLang="en-US"/>
              <a:t>的</a:t>
            </a:r>
            <a:r>
              <a:rPr lang="zh-CN" altLang="en-US" smtClean="0"/>
              <a:t>文件结构</a:t>
            </a:r>
            <a:endParaRPr lang="en-US" altLang="zh-CN" smtClean="0"/>
          </a:p>
          <a:p>
            <a:r>
              <a:rPr lang="en-US" altLang="zh-CN"/>
              <a:t>19.11.2  SIP</a:t>
            </a:r>
            <a:r>
              <a:rPr lang="zh-CN" altLang="en-US"/>
              <a:t>的</a:t>
            </a:r>
            <a:r>
              <a:rPr lang="en-US" altLang="zh-CN" smtClean="0"/>
              <a:t>Makefile</a:t>
            </a:r>
          </a:p>
          <a:p>
            <a:r>
              <a:rPr lang="en-US" altLang="zh-CN"/>
              <a:t>19.11.3  SIP</a:t>
            </a:r>
            <a:r>
              <a:rPr lang="zh-CN" altLang="en-US"/>
              <a:t>的编译运行</a:t>
            </a:r>
          </a:p>
        </p:txBody>
      </p:sp>
    </p:spTree>
    <p:extLst>
      <p:ext uri="{BB962C8B-B14F-4D97-AF65-F5344CB8AC3E}">
        <p14:creationId xmlns:p14="http://schemas.microsoft.com/office/powerpoint/2010/main" val="41324464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19.11.1  SIP</a:t>
            </a:r>
            <a:r>
              <a:rPr lang="zh-CN" altLang="en-US" b="0" i="0" u="none" strike="noStrike" kern="1800" baseline="0" smtClean="0">
                <a:latin typeface="Times New Roman"/>
                <a:ea typeface="黑体"/>
              </a:rPr>
              <a:t>的文件结构</a:t>
            </a: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网络协议栈分为如下的多个文件：</a:t>
            </a:r>
          </a:p>
          <a:p>
            <a:pPr marR="0" lvl="0" rtl="0"/>
            <a:r>
              <a:rPr lang="en-US" altLang="zh-CN" b="0" i="0" u="none" strike="noStrike" baseline="0" smtClean="0">
                <a:latin typeface="Times New Roman"/>
              </a:rPr>
              <a:t>sip.c</a:t>
            </a:r>
          </a:p>
          <a:p>
            <a:pPr marR="0" lvl="0" rtl="0"/>
            <a:r>
              <a:rPr lang="en-US" altLang="zh-CN" b="0" i="0" u="none" strike="noStrike" baseline="0" smtClean="0">
                <a:latin typeface="Times New Roman"/>
              </a:rPr>
              <a:t>sip_skbuff.c</a:t>
            </a:r>
          </a:p>
          <a:p>
            <a:pPr marR="0" lvl="0" rtl="0"/>
            <a:r>
              <a:rPr lang="en-US" altLang="zh-CN" b="0" i="0" u="none" strike="noStrike" baseline="0" smtClean="0">
                <a:latin typeface="Times New Roman"/>
              </a:rPr>
              <a:t>sip_ether.c</a:t>
            </a:r>
          </a:p>
          <a:p>
            <a:pPr marR="0" lvl="0" rtl="0"/>
            <a:r>
              <a:rPr lang="en-US" altLang="zh-CN" b="0" i="0" u="none" strike="noStrike" baseline="0" smtClean="0">
                <a:latin typeface="Times New Roman"/>
              </a:rPr>
              <a:t>sip_arp.c</a:t>
            </a:r>
          </a:p>
          <a:p>
            <a:pPr marR="0" lvl="0" rtl="0"/>
            <a:r>
              <a:rPr lang="en-US" altLang="zh-CN" b="0" i="0" u="none" strike="noStrike" baseline="0" smtClean="0">
                <a:latin typeface="Times New Roman"/>
              </a:rPr>
              <a:t>sip_ip.c</a:t>
            </a:r>
          </a:p>
          <a:p>
            <a:pPr marR="0" lvl="0" rtl="0"/>
            <a:r>
              <a:rPr lang="en-US" altLang="zh-CN" b="0" i="0" u="none" strike="noStrike" baseline="0" smtClean="0">
                <a:latin typeface="Times New Roman"/>
              </a:rPr>
              <a:t>sip_icmp.c</a:t>
            </a:r>
          </a:p>
          <a:p>
            <a:pPr marR="0" lvl="0" rtl="0"/>
            <a:r>
              <a:rPr lang="en-US" altLang="zh-CN" b="0" i="0" u="none" strike="noStrike" baseline="0" smtClean="0">
                <a:latin typeface="Times New Roman"/>
              </a:rPr>
              <a:t>sip_udp.c</a:t>
            </a:r>
          </a:p>
          <a:p>
            <a:pPr marR="0" lvl="0" rtl="0"/>
            <a:r>
              <a:rPr lang="en-US" altLang="zh-CN" b="0" i="0" u="none" strike="noStrike" baseline="0" smtClean="0">
                <a:latin typeface="Times New Roman"/>
              </a:rPr>
              <a:t>sip_socket.c</a:t>
            </a:r>
          </a:p>
          <a:p>
            <a:pPr marR="0" lvl="0" rtl="0"/>
            <a:r>
              <a:rPr lang="zh-CN" altLang="en-US" b="0" i="0" u="none" strike="noStrike" baseline="0" smtClean="0">
                <a:latin typeface="Times New Roman"/>
              </a:rPr>
              <a:t>头文件</a:t>
            </a:r>
            <a:r>
              <a:rPr lang="en-US" altLang="zh-CN" b="0" i="0" u="none" strike="noStrike" baseline="0" smtClean="0">
                <a:latin typeface="Times New Roman"/>
              </a:rPr>
              <a:t>sip_arp.h</a:t>
            </a:r>
            <a:r>
              <a:rPr lang="zh-CN" altLang="en-US" b="0" i="0" u="none" strike="noStrike" baseline="0" smtClean="0">
                <a:latin typeface="Times New Roman"/>
              </a:rPr>
              <a:t>、</a:t>
            </a:r>
            <a:r>
              <a:rPr lang="en-US" altLang="zh-CN" b="0" i="0" u="none" strike="noStrike" baseline="0" smtClean="0">
                <a:latin typeface="Times New Roman"/>
              </a:rPr>
              <a:t>sip.h</a:t>
            </a:r>
            <a:r>
              <a:rPr lang="zh-CN" altLang="en-US" b="0" i="0" u="none" strike="noStrike" baseline="0" smtClean="0">
                <a:latin typeface="Times New Roman"/>
              </a:rPr>
              <a:t>、</a:t>
            </a:r>
            <a:r>
              <a:rPr lang="en-US" altLang="zh-CN" b="0" i="0" u="none" strike="noStrike" baseline="0" smtClean="0">
                <a:latin typeface="Times New Roman"/>
              </a:rPr>
              <a:t>sip_skbuff.h</a:t>
            </a:r>
            <a:r>
              <a:rPr lang="zh-CN" altLang="en-US" b="0" i="0" u="none" strike="noStrike" baseline="0" smtClean="0">
                <a:latin typeface="Times New Roman"/>
              </a:rPr>
              <a:t>、</a:t>
            </a:r>
            <a:r>
              <a:rPr lang="en-US" altLang="zh-CN" b="0" i="0" u="none" strike="noStrike" baseline="0" smtClean="0">
                <a:latin typeface="Times New Roman"/>
              </a:rPr>
              <a:t>sip_socket.h</a:t>
            </a:r>
            <a:r>
              <a:rPr lang="zh-CN" altLang="en-US" b="0" i="0" u="none" strike="noStrike" baseline="0" smtClean="0">
                <a:latin typeface="Times New Roman"/>
              </a:rPr>
              <a:t>、</a:t>
            </a:r>
            <a:r>
              <a:rPr lang="en-US" altLang="zh-CN" b="0" i="0" u="none" strike="noStrike" baseline="0" smtClean="0">
                <a:latin typeface="Times New Roman"/>
              </a:rPr>
              <a:t>sip_udp.h</a:t>
            </a:r>
            <a:r>
              <a:rPr lang="zh-CN" altLang="en-US" b="0" i="0" u="none" strike="noStrike" baseline="0" smtClean="0">
                <a:latin typeface="Times New Roman"/>
              </a:rPr>
              <a:t>、</a:t>
            </a:r>
            <a:r>
              <a:rPr lang="en-US" altLang="zh-CN" b="0" i="0" u="none" strike="noStrike" baseline="0" smtClean="0">
                <a:latin typeface="Times New Roman"/>
              </a:rPr>
              <a:t>sip_ether.h</a:t>
            </a:r>
            <a:r>
              <a:rPr lang="zh-CN" altLang="en-US" b="0" i="0" u="none" strike="noStrike" baseline="0" smtClean="0">
                <a:latin typeface="Times New Roman"/>
              </a:rPr>
              <a:t>、</a:t>
            </a:r>
            <a:r>
              <a:rPr lang="en-US" altLang="zh-CN" b="0" i="0" u="none" strike="noStrike" baseline="0" smtClean="0">
                <a:latin typeface="Times New Roman"/>
              </a:rPr>
              <a:t>sip_icmp.h</a:t>
            </a:r>
            <a:r>
              <a:rPr lang="zh-CN" altLang="en-US" b="0" i="0" u="none" strike="noStrike" baseline="0" smtClean="0">
                <a:latin typeface="Times New Roman"/>
              </a:rPr>
              <a:t>、</a:t>
            </a:r>
            <a:r>
              <a:rPr lang="en-US" altLang="zh-CN" b="0" i="0" u="none" strike="noStrike" baseline="0" smtClean="0">
                <a:latin typeface="Times New Roman"/>
              </a:rPr>
              <a:t>sip_ip.h</a:t>
            </a:r>
            <a:endParaRPr lang="zh-CN" altLang="en-US" b="0" i="0" u="none" strike="noStrike" baseline="0" smtClean="0">
              <a:latin typeface="Times New Roman"/>
            </a:endParaRPr>
          </a:p>
        </p:txBody>
      </p:sp>
    </p:spTree>
    <p:extLst>
      <p:ext uri="{BB962C8B-B14F-4D97-AF65-F5344CB8AC3E}">
        <p14:creationId xmlns:p14="http://schemas.microsoft.com/office/powerpoint/2010/main" val="2982259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19.11.2  SIP</a:t>
            </a:r>
            <a:r>
              <a:rPr lang="zh-CN" altLang="en-US" b="0" i="0" u="none" strike="noStrike" kern="1800" baseline="0" smtClean="0">
                <a:latin typeface="Times New Roman"/>
                <a:ea typeface="黑体"/>
              </a:rPr>
              <a:t>的</a:t>
            </a:r>
            <a:r>
              <a:rPr lang="en-US" altLang="zh-CN" b="0" i="0" u="none" strike="noStrike" kern="1800" baseline="0" smtClean="0">
                <a:latin typeface="Times New Roman"/>
                <a:ea typeface="黑体"/>
              </a:rPr>
              <a:t>Makefile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网络协议栈的</a:t>
            </a:r>
            <a:r>
              <a:rPr lang="en-US" altLang="zh-CN" b="0" i="0" u="none" strike="noStrike" baseline="0" smtClean="0">
                <a:latin typeface="Times New Roman"/>
              </a:rPr>
              <a:t>Makefile</a:t>
            </a:r>
            <a:r>
              <a:rPr lang="zh-CN" altLang="en-US" b="0" i="0" u="none" strike="noStrike" baseline="0" smtClean="0">
                <a:latin typeface="Times New Roman"/>
              </a:rPr>
              <a:t>文件内容如下，最后生成可执行文件</a:t>
            </a:r>
            <a:r>
              <a:rPr lang="en-US" altLang="zh-CN" b="0" i="0" u="none" strike="noStrike" baseline="0" smtClean="0">
                <a:latin typeface="Times New Roman"/>
              </a:rPr>
              <a:t>sip</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CC = gcc</a:t>
            </a:r>
          </a:p>
          <a:p>
            <a:pPr marR="0" lvl="0" rtl="0"/>
            <a:r>
              <a:rPr lang="en-US" altLang="zh-CN" b="0" i="0" u="none" strike="noStrike" baseline="0" smtClean="0">
                <a:latin typeface="Times New Roman"/>
              </a:rPr>
              <a:t>TARGET = sip_ether.o sip_skbuff.o sip_arp.o sip_ip.o sip_icmp.o sip_udp.o sip.o  sip_sock.o sip_socket.o</a:t>
            </a:r>
          </a:p>
          <a:p>
            <a:pPr marR="0" lvl="0" rtl="0"/>
            <a:r>
              <a:rPr lang="en-US" altLang="zh-CN" b="0" i="0" u="none" strike="noStrike" baseline="0" smtClean="0">
                <a:latin typeface="Times New Roman"/>
              </a:rPr>
              <a:t>CFLAGS = -g</a:t>
            </a:r>
          </a:p>
          <a:p>
            <a:pPr marR="0" lvl="0" rtl="0"/>
            <a:r>
              <a:rPr lang="en-US" altLang="zh-CN" b="0" i="0" u="none" strike="noStrike" baseline="0" smtClean="0">
                <a:latin typeface="Times New Roman"/>
              </a:rPr>
              <a:t>#sip_arp.o</a:t>
            </a:r>
          </a:p>
          <a:p>
            <a:pPr marR="0" lvl="0" rtl="0"/>
            <a:r>
              <a:rPr lang="en-US" altLang="zh-CN" b="0" i="0" u="none" strike="noStrike" baseline="0" smtClean="0">
                <a:latin typeface="Times New Roman"/>
              </a:rPr>
              <a:t>sip:clean $(TARGET)</a:t>
            </a:r>
          </a:p>
          <a:p>
            <a:pPr marR="0" lvl="0" rtl="0"/>
            <a:r>
              <a:rPr lang="en-US" altLang="zh-CN" b="0" i="0" u="none" strike="noStrike" baseline="0" smtClean="0">
                <a:latin typeface="Times New Roman"/>
              </a:rPr>
              <a:t>gcc -o sip $(TARGET) -lpthread</a:t>
            </a:r>
          </a:p>
          <a:p>
            <a:pPr marR="0" lvl="0" rtl="0"/>
            <a:r>
              <a:rPr lang="en-US" altLang="zh-CN" b="0" i="0" u="none" strike="noStrike" baseline="0" smtClean="0">
                <a:latin typeface="Times New Roman"/>
              </a:rPr>
              <a:t>clean:</a:t>
            </a:r>
          </a:p>
          <a:p>
            <a:pPr marR="0" lvl="0" rtl="0"/>
            <a:r>
              <a:rPr lang="en-US" altLang="zh-CN" b="0" i="0" u="none" strike="noStrike" baseline="0" smtClean="0">
                <a:latin typeface="Times New Roman"/>
              </a:rPr>
              <a:t>rm -rf </a:t>
            </a:r>
            <a:r>
              <a:rPr lang="zh-CN" altLang="en-US" b="0" i="0" u="none" strike="noStrike" baseline="-25000" smtClean="0">
                <a:latin typeface="Times New Roman"/>
              </a:rPr>
              <a:t>*</a:t>
            </a:r>
            <a:r>
              <a:rPr lang="en-US" altLang="zh-CN" b="0" i="0" u="none" strike="noStrike" baseline="0" smtClean="0">
                <a:latin typeface="Times New Roman"/>
              </a:rPr>
              <a:t>.o sip </a:t>
            </a:r>
            <a:r>
              <a:rPr lang="zh-CN" altLang="en-US" b="0" i="0" u="none" strike="noStrike" baseline="-25000" smtClean="0">
                <a:latin typeface="Times New Roman"/>
              </a:rPr>
              <a:t>*</a:t>
            </a:r>
            <a:r>
              <a:rPr lang="en-US" altLang="zh-CN" b="0" i="0" u="none" strike="noStrike" baseline="0" smtClean="0">
                <a:latin typeface="Times New Roman"/>
              </a:rPr>
              <a:t>.o</a:t>
            </a:r>
          </a:p>
          <a:p>
            <a:pPr marR="0" lvl="0" rtl="0"/>
            <a:r>
              <a:rPr lang="en-US" altLang="zh-CN" b="0" i="0" u="none" strike="noStrike" baseline="0" smtClean="0">
                <a:latin typeface="Times New Roman"/>
              </a:rPr>
              <a:t>run:sip</a:t>
            </a:r>
          </a:p>
          <a:p>
            <a:pPr marR="0" lvl="0" rtl="0"/>
            <a:r>
              <a:rPr lang="en-US" altLang="zh-CN" b="0" i="0" u="none" strike="noStrike" baseline="0" smtClean="0">
                <a:latin typeface="Times New Roman"/>
              </a:rPr>
              <a:t>./sip</a:t>
            </a:r>
            <a:endParaRPr lang="zh-CN" altLang="en-US" b="0" i="0" u="none" strike="noStrike" baseline="0" smtClean="0">
              <a:latin typeface="Times New Roman"/>
            </a:endParaRPr>
          </a:p>
        </p:txBody>
      </p:sp>
    </p:spTree>
    <p:extLst>
      <p:ext uri="{BB962C8B-B14F-4D97-AF65-F5344CB8AC3E}">
        <p14:creationId xmlns:p14="http://schemas.microsoft.com/office/powerpoint/2010/main" val="3820327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19.11.3  SIP</a:t>
            </a:r>
            <a:r>
              <a:rPr lang="zh-CN" altLang="en-US" b="0" i="0" u="none" strike="noStrike" kern="1800" baseline="0" smtClean="0">
                <a:latin typeface="Times New Roman"/>
                <a:ea typeface="黑体"/>
              </a:rPr>
              <a:t>的编译运行</a:t>
            </a: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smtClean="0">
                <a:latin typeface="Times New Roman"/>
              </a:rPr>
              <a:t>编译</a:t>
            </a:r>
            <a:r>
              <a:rPr lang="en-US" altLang="zh-CN" b="0" i="0" u="none" strike="noStrike" baseline="0" smtClean="0">
                <a:latin typeface="Times New Roman"/>
              </a:rPr>
              <a:t>SIP</a:t>
            </a:r>
            <a:r>
              <a:rPr lang="zh-CN" altLang="en-US" b="0" i="0" u="none" strike="noStrike" baseline="0" smtClean="0">
                <a:latin typeface="Times New Roman"/>
              </a:rPr>
              <a:t>网络协议栈的输出结果为：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 make</a:t>
            </a:r>
          </a:p>
          <a:p>
            <a:pPr marR="0" lvl="0" rtl="0"/>
            <a:r>
              <a:rPr lang="en-US" altLang="zh-CN" b="0" i="0" u="none" strike="noStrike" baseline="0" smtClean="0">
                <a:latin typeface="Times New Roman"/>
              </a:rPr>
              <a:t>rm -rf </a:t>
            </a:r>
            <a:r>
              <a:rPr lang="zh-CN" altLang="en-US" b="0" i="0" u="none" strike="noStrike" baseline="-25000" smtClean="0">
                <a:latin typeface="Times New Roman"/>
              </a:rPr>
              <a:t>*</a:t>
            </a:r>
            <a:r>
              <a:rPr lang="en-US" altLang="zh-CN" b="0" i="0" u="none" strike="noStrike" baseline="0" smtClean="0">
                <a:latin typeface="Times New Roman"/>
              </a:rPr>
              <a:t>.o sip </a:t>
            </a:r>
            <a:r>
              <a:rPr lang="zh-CN" altLang="en-US" b="0" i="0" u="none" strike="noStrike" baseline="-25000" smtClean="0">
                <a:latin typeface="Times New Roman"/>
              </a:rPr>
              <a:t>*</a:t>
            </a:r>
            <a:r>
              <a:rPr lang="en-US" altLang="zh-CN" b="0" i="0" u="none" strike="noStrike" baseline="0" smtClean="0">
                <a:latin typeface="Times New Roman"/>
              </a:rPr>
              <a:t>.o</a:t>
            </a:r>
          </a:p>
          <a:p>
            <a:pPr marR="0" lvl="0" rtl="0"/>
            <a:r>
              <a:rPr lang="en-US" altLang="zh-CN" b="0" i="0" u="none" strike="noStrike" baseline="0" smtClean="0">
                <a:latin typeface="Times New Roman"/>
              </a:rPr>
              <a:t>gcc -g   -c -o sip_ether.o sip_ether.c</a:t>
            </a:r>
          </a:p>
          <a:p>
            <a:pPr marR="0" lvl="0" rtl="0"/>
            <a:r>
              <a:rPr lang="en-US" altLang="zh-CN" b="0" i="0" u="none" strike="noStrike" baseline="0" smtClean="0">
                <a:latin typeface="Times New Roman"/>
              </a:rPr>
              <a:t>gcc -g   -c -o sip_skbuff.o sip_skbuff.c</a:t>
            </a:r>
          </a:p>
          <a:p>
            <a:pPr marR="0" lvl="0" rtl="0"/>
            <a:r>
              <a:rPr lang="en-US" altLang="zh-CN" b="0" i="0" u="none" strike="noStrike" baseline="0" smtClean="0">
                <a:latin typeface="Times New Roman"/>
              </a:rPr>
              <a:t>gcc -g   -c -o sip_arp.o sip_arp.c</a:t>
            </a:r>
          </a:p>
          <a:p>
            <a:pPr marR="0" lvl="0" rtl="0"/>
            <a:r>
              <a:rPr lang="en-US" altLang="zh-CN" b="0" i="0" u="none" strike="noStrike" baseline="0" smtClean="0">
                <a:latin typeface="Times New Roman"/>
              </a:rPr>
              <a:t>gcc -g   -c -o sip_ip.o sip_ip.c</a:t>
            </a:r>
          </a:p>
          <a:p>
            <a:pPr marR="0" lvl="0" rtl="0"/>
            <a:r>
              <a:rPr lang="en-US" altLang="zh-CN" b="0" i="0" u="none" strike="noStrike" baseline="0" smtClean="0">
                <a:latin typeface="Times New Roman"/>
              </a:rPr>
              <a:t>gcc -g   -c -o sip_icmp.o sip_icmp.c</a:t>
            </a:r>
          </a:p>
          <a:p>
            <a:pPr marR="0" lvl="0" rtl="0"/>
            <a:r>
              <a:rPr lang="en-US" altLang="zh-CN" b="0" i="0" u="none" strike="noStrike" baseline="0" smtClean="0">
                <a:latin typeface="Times New Roman"/>
              </a:rPr>
              <a:t>gcc -g   -c -o sip_udp.o sip_udp.c</a:t>
            </a:r>
          </a:p>
          <a:p>
            <a:pPr marR="0" lvl="0" rtl="0"/>
            <a:r>
              <a:rPr lang="en-US" altLang="zh-CN" b="0" i="0" u="none" strike="noStrike" baseline="0" smtClean="0">
                <a:latin typeface="Times New Roman"/>
              </a:rPr>
              <a:t>gcc -g   -c -o sip.o sip.c</a:t>
            </a:r>
          </a:p>
          <a:p>
            <a:pPr marR="0" lvl="0" rtl="0"/>
            <a:r>
              <a:rPr lang="en-US" altLang="zh-CN" b="0" i="0" u="none" strike="noStrike" baseline="0" smtClean="0">
                <a:latin typeface="Times New Roman"/>
              </a:rPr>
              <a:t>gcc -g   -c -o sip_sock.o sip_sock.c</a:t>
            </a:r>
          </a:p>
          <a:p>
            <a:pPr marR="0" lvl="0" rtl="0"/>
            <a:r>
              <a:rPr lang="en-US" altLang="zh-CN" b="0" i="0" u="none" strike="noStrike" baseline="0" smtClean="0">
                <a:latin typeface="Times New Roman"/>
              </a:rPr>
              <a:t>gcc -g   -c -o sip_socket.o sip_socket.c</a:t>
            </a:r>
          </a:p>
          <a:p>
            <a:pPr marR="0" lvl="0" rtl="0"/>
            <a:r>
              <a:rPr lang="en-US" altLang="zh-CN" b="0" i="0" u="none" strike="noStrike" baseline="0" smtClean="0">
                <a:latin typeface="Times New Roman"/>
              </a:rPr>
              <a:t>gcc -o sip sip_ether.o sip_skbuff.o sip_arp.o sip_ip.o sip_icmp.o sip_udp.o sip.o  sip_sock.o sip_socket.o -lpthread</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运行网络协议栈的方式为直接执行</a:t>
            </a:r>
            <a:r>
              <a:rPr lang="en-US" altLang="zh-CN" b="0" i="0" u="none" strike="noStrike" baseline="0" smtClean="0">
                <a:latin typeface="Times New Roman"/>
              </a:rPr>
              <a:t>sip</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 ./sip</a:t>
            </a:r>
            <a:endParaRPr lang="zh-CN" altLang="en-US" b="0" i="0" u="none" strike="noStrike" baseline="0" smtClean="0">
              <a:latin typeface="Times New Roman"/>
            </a:endParaRPr>
          </a:p>
        </p:txBody>
      </p:sp>
    </p:spTree>
    <p:extLst>
      <p:ext uri="{BB962C8B-B14F-4D97-AF65-F5344CB8AC3E}">
        <p14:creationId xmlns:p14="http://schemas.microsoft.com/office/powerpoint/2010/main" val="185498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19.3  SIP</a:t>
            </a:r>
            <a:r>
              <a:rPr lang="zh-CN" altLang="en-US" b="0" i="0" u="none" strike="noStrike" kern="1800" baseline="0" smtClean="0">
                <a:latin typeface="Times New Roman"/>
                <a:ea typeface="黑体"/>
              </a:rPr>
              <a:t>网络协议栈的存储区缓存</a:t>
            </a:r>
          </a:p>
        </p:txBody>
      </p:sp>
      <p:sp>
        <p:nvSpPr>
          <p:cNvPr id="3" name="文本占位符 2"/>
          <p:cNvSpPr>
            <a:spLocks noGrp="1"/>
          </p:cNvSpPr>
          <p:nvPr>
            <p:ph type="body" idx="1"/>
          </p:nvPr>
        </p:nvSpPr>
        <p:spPr/>
        <p:txBody>
          <a:bodyPr/>
          <a:lstStyle/>
          <a:p>
            <a:r>
              <a:rPr lang="en-US" altLang="zh-CN"/>
              <a:t>19.3.1  SIP</a:t>
            </a:r>
            <a:r>
              <a:rPr lang="zh-CN" altLang="en-US"/>
              <a:t>存储缓冲的</a:t>
            </a:r>
            <a:r>
              <a:rPr lang="zh-CN" altLang="en-US"/>
              <a:t>结构</a:t>
            </a:r>
            <a:r>
              <a:rPr lang="zh-CN" altLang="en-US" smtClean="0"/>
              <a:t>定义</a:t>
            </a:r>
            <a:endParaRPr lang="en-US" altLang="zh-CN" smtClean="0"/>
          </a:p>
          <a:p>
            <a:r>
              <a:rPr lang="en-US" altLang="zh-CN"/>
              <a:t>19.3.2  SIP</a:t>
            </a:r>
            <a:r>
              <a:rPr lang="zh-CN" altLang="en-US"/>
              <a:t>存储缓冲的处理函数</a:t>
            </a:r>
          </a:p>
        </p:txBody>
      </p:sp>
    </p:spTree>
    <p:extLst>
      <p:ext uri="{BB962C8B-B14F-4D97-AF65-F5344CB8AC3E}">
        <p14:creationId xmlns:p14="http://schemas.microsoft.com/office/powerpoint/2010/main" val="20321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19.3.1  SIP</a:t>
            </a:r>
            <a:r>
              <a:rPr lang="zh-CN" altLang="en-US" b="0" i="0" u="none" strike="noStrike" kern="1800" baseline="0" smtClean="0">
                <a:latin typeface="Times New Roman"/>
                <a:ea typeface="黑体"/>
              </a:rPr>
              <a:t>存储缓冲的结构定义</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SIP</a:t>
            </a:r>
            <a:r>
              <a:rPr lang="zh-CN" altLang="en-US" b="0" i="0" u="none" strike="noStrike" baseline="0" smtClean="0">
                <a:latin typeface="Times New Roman"/>
              </a:rPr>
              <a:t>网络协议栈中的存储缓冲结构定义为</a:t>
            </a:r>
            <a:r>
              <a:rPr lang="en-US" altLang="zh-CN" b="0" i="0" u="none" strike="noStrike" baseline="0" smtClean="0">
                <a:latin typeface="Times New Roman"/>
              </a:rPr>
              <a:t>skbuff</a:t>
            </a:r>
            <a:r>
              <a:rPr lang="zh-CN" altLang="en-US" b="0" i="0" u="none" strike="noStrike" baseline="0" smtClean="0">
                <a:latin typeface="Times New Roman"/>
              </a:rPr>
              <a:t>，它主要包含各个不同层次的协议结构指针，控制指针和网络数据的指针</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skbuff</a:t>
            </a:r>
            <a:r>
              <a:rPr lang="zh-CN" altLang="en-US">
                <a:latin typeface="Times New Roman"/>
              </a:rPr>
              <a:t>结构</a:t>
            </a:r>
            <a:r>
              <a:rPr lang="zh-CN" altLang="en-US">
                <a:latin typeface="Times New Roman"/>
              </a:rPr>
              <a:t>的</a:t>
            </a:r>
            <a:r>
              <a:rPr lang="zh-CN" altLang="en-US" smtClean="0">
                <a:latin typeface="Times New Roman"/>
              </a:rPr>
              <a:t>原型</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skbuff</a:t>
            </a:r>
            <a:r>
              <a:rPr lang="zh-CN" altLang="en-US">
                <a:latin typeface="Times New Roman"/>
              </a:rPr>
              <a:t>结构</a:t>
            </a:r>
            <a:r>
              <a:rPr lang="zh-CN" altLang="en-US">
                <a:latin typeface="Times New Roman"/>
              </a:rPr>
              <a:t>的</a:t>
            </a:r>
            <a:r>
              <a:rPr lang="zh-CN" altLang="en-US" smtClean="0">
                <a:latin typeface="Times New Roman"/>
              </a:rPr>
              <a:t>用途</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skbuff</a:t>
            </a:r>
            <a:r>
              <a:rPr lang="zh-CN" altLang="en-US">
                <a:latin typeface="Times New Roman"/>
              </a:rPr>
              <a:t>结构在不同层中的作用</a:t>
            </a:r>
            <a:endParaRPr lang="zh-CN" altLang="en-US" b="0" i="0" u="none" strike="noStrike" baseline="0" smtClean="0">
              <a:latin typeface="Times New Roman"/>
            </a:endParaRPr>
          </a:p>
        </p:txBody>
      </p:sp>
    </p:spTree>
    <p:extLst>
      <p:ext uri="{BB962C8B-B14F-4D97-AF65-F5344CB8AC3E}">
        <p14:creationId xmlns:p14="http://schemas.microsoft.com/office/powerpoint/2010/main" val="5082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19.3.2  SIP</a:t>
            </a:r>
            <a:r>
              <a:rPr lang="zh-CN" altLang="en-US" b="0" i="0" u="none" strike="noStrike" kern="1800" baseline="0" smtClean="0">
                <a:latin typeface="Times New Roman"/>
                <a:ea typeface="黑体"/>
              </a:rPr>
              <a:t>存储缓冲的处理函数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为了方便对</a:t>
            </a:r>
            <a:r>
              <a:rPr lang="en-US" altLang="zh-CN" b="0" i="0" u="none" strike="noStrike" baseline="0" smtClean="0">
                <a:latin typeface="Times New Roman"/>
              </a:rPr>
              <a:t>skbuff</a:t>
            </a:r>
            <a:r>
              <a:rPr lang="zh-CN" altLang="en-US" b="0" i="0" u="none" strike="noStrike" baseline="0" smtClean="0">
                <a:latin typeface="Times New Roman"/>
              </a:rPr>
              <a:t>结构的处理，构造了几个用于</a:t>
            </a:r>
            <a:r>
              <a:rPr lang="en-US" altLang="zh-CN" b="0" i="0" u="none" strike="noStrike" baseline="0" smtClean="0">
                <a:latin typeface="Times New Roman"/>
              </a:rPr>
              <a:t>skbuff</a:t>
            </a:r>
            <a:r>
              <a:rPr lang="zh-CN" altLang="en-US" b="0" i="0" u="none" strike="noStrike" baseline="0" smtClean="0">
                <a:latin typeface="Times New Roman"/>
              </a:rPr>
              <a:t>结构处理的函数，有用于申请</a:t>
            </a:r>
            <a:r>
              <a:rPr lang="en-US" altLang="zh-CN" b="0" i="0" u="none" strike="noStrike" baseline="0" smtClean="0">
                <a:latin typeface="Times New Roman"/>
              </a:rPr>
              <a:t>skbuff</a:t>
            </a:r>
            <a:r>
              <a:rPr lang="zh-CN" altLang="en-US" b="0" i="0" u="none" strike="noStrike" baseline="0" smtClean="0">
                <a:latin typeface="Times New Roman"/>
              </a:rPr>
              <a:t>结构的函数</a:t>
            </a:r>
            <a:r>
              <a:rPr lang="en-US" altLang="zh-CN" b="0" i="0" u="none" strike="noStrike" baseline="0" smtClean="0">
                <a:latin typeface="Times New Roman"/>
              </a:rPr>
              <a:t>skb_alloc()</a:t>
            </a:r>
            <a:r>
              <a:rPr lang="zh-CN" altLang="en-US" b="0" i="0" u="none" strike="noStrike" baseline="0" smtClean="0">
                <a:latin typeface="Times New Roman"/>
              </a:rPr>
              <a:t>、用于</a:t>
            </a:r>
            <a:r>
              <a:rPr lang="en-US" altLang="zh-CN" b="0" i="0" u="none" strike="noStrike" baseline="0" smtClean="0">
                <a:latin typeface="Times New Roman"/>
              </a:rPr>
              <a:t>skbuff</a:t>
            </a:r>
            <a:r>
              <a:rPr lang="zh-CN" altLang="en-US" b="0" i="0" u="none" strike="noStrike" baseline="0" smtClean="0">
                <a:latin typeface="Times New Roman"/>
              </a:rPr>
              <a:t>释放的</a:t>
            </a:r>
            <a:r>
              <a:rPr lang="en-US" altLang="zh-CN" b="0" i="0" u="none" strike="noStrike" baseline="0" smtClean="0">
                <a:latin typeface="Times New Roman"/>
              </a:rPr>
              <a:t>skb_free()</a:t>
            </a:r>
            <a:r>
              <a:rPr lang="zh-CN" altLang="en-US" b="0" i="0" u="none" strike="noStrike" baseline="0" smtClean="0">
                <a:latin typeface="Times New Roman"/>
              </a:rPr>
              <a:t>、用于</a:t>
            </a:r>
            <a:r>
              <a:rPr lang="en-US" altLang="zh-CN" b="0" i="0" u="none" strike="noStrike" baseline="0" smtClean="0">
                <a:latin typeface="Times New Roman"/>
              </a:rPr>
              <a:t>skbuff</a:t>
            </a:r>
            <a:r>
              <a:rPr lang="zh-CN" altLang="en-US" b="0" i="0" u="none" strike="noStrike" baseline="0" smtClean="0">
                <a:latin typeface="Times New Roman"/>
              </a:rPr>
              <a:t>复制的</a:t>
            </a:r>
            <a:r>
              <a:rPr lang="en-US" altLang="zh-CN" b="0" i="0" u="none" strike="noStrike" baseline="0" smtClean="0">
                <a:latin typeface="Times New Roman"/>
              </a:rPr>
              <a:t>skb_clone()</a:t>
            </a:r>
            <a:r>
              <a:rPr lang="zh-CN" altLang="en-US" b="0" i="0" u="none" strike="noStrike" baseline="0" smtClean="0">
                <a:latin typeface="Times New Roman"/>
              </a:rPr>
              <a:t>和用于</a:t>
            </a:r>
            <a:r>
              <a:rPr lang="en-US" altLang="zh-CN" b="0" i="0" u="none" strike="noStrike" baseline="0" smtClean="0">
                <a:latin typeface="Times New Roman"/>
              </a:rPr>
              <a:t>skbuff</a:t>
            </a:r>
            <a:r>
              <a:rPr lang="zh-CN" altLang="en-US" b="0" i="0" u="none" strike="noStrike" baseline="0" smtClean="0">
                <a:latin typeface="Times New Roman"/>
              </a:rPr>
              <a:t>指针移动的</a:t>
            </a:r>
            <a:r>
              <a:rPr lang="en-US" altLang="zh-CN" b="0" i="0" u="none" strike="noStrike" baseline="0" smtClean="0">
                <a:latin typeface="Times New Roman"/>
              </a:rPr>
              <a:t>skb_put()</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skb_alloc()</a:t>
            </a:r>
            <a:r>
              <a:rPr lang="zh-CN" altLang="en-US">
                <a:latin typeface="Times New Roman"/>
              </a:rPr>
              <a:t>函数</a:t>
            </a:r>
            <a:r>
              <a:rPr lang="zh-CN" altLang="en-US">
                <a:latin typeface="Times New Roman"/>
              </a:rPr>
              <a:t>的</a:t>
            </a:r>
            <a:r>
              <a:rPr lang="zh-CN" altLang="en-US" smtClean="0">
                <a:latin typeface="Times New Roman"/>
              </a:rPr>
              <a:t>作用</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skb_alloc()</a:t>
            </a:r>
            <a:r>
              <a:rPr lang="zh-CN" altLang="en-US">
                <a:latin typeface="Times New Roman"/>
              </a:rPr>
              <a:t>函数的实现代码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2635529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第2章  Linux编程环境</Template>
  <TotalTime>23</TotalTime>
  <Words>3848</Words>
  <Application>Microsoft Office PowerPoint</Application>
  <PresentationFormat>全屏显示(4:3)</PresentationFormat>
  <Paragraphs>319</Paragraphs>
  <Slides>66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68" baseType="lpstr">
      <vt:lpstr>聚合</vt:lpstr>
      <vt:lpstr>Microsoft Visio Drawing</vt:lpstr>
      <vt:lpstr>第19章  一个简单网络协议栈的例子SIP</vt:lpstr>
      <vt:lpstr>19.1  SIP网络协议栈的功能描述</vt:lpstr>
      <vt:lpstr>19.1.1  SIP网络协议栈的基本功能描述</vt:lpstr>
      <vt:lpstr>19.1.2  SIP网络协议栈的分层功能描述</vt:lpstr>
      <vt:lpstr>19.1.3  SIP网络协议栈的用户接口功能描述</vt:lpstr>
      <vt:lpstr>19.2  SIP网络协议栈的架构</vt:lpstr>
      <vt:lpstr>19.3  SIP网络协议栈的存储区缓存</vt:lpstr>
      <vt:lpstr>19.3.1  SIP存储缓冲的结构定义</vt:lpstr>
      <vt:lpstr>19.3.2  SIP存储缓冲的处理函数</vt:lpstr>
      <vt:lpstr>19.4  SIP网络协议栈的网络接口层</vt:lpstr>
      <vt:lpstr>19.4.1  SIP网络接口层的架构</vt:lpstr>
      <vt:lpstr>19.4.2  SIP网络接口层的数据结构</vt:lpstr>
      <vt:lpstr>19.4.3  SIP网络接口层的初始化函数</vt:lpstr>
      <vt:lpstr>19.4.4  SIP网络接口层的输入函数</vt:lpstr>
      <vt:lpstr>19.4.5  SIP网络接口层的输出函数</vt:lpstr>
      <vt:lpstr>19.5  SIP网络协议栈的ARP层</vt:lpstr>
      <vt:lpstr>19.5.1  SIP地址解析层的架构</vt:lpstr>
      <vt:lpstr>19.5.2  SIP地址解析层的数据结构</vt:lpstr>
      <vt:lpstr>19.5.3  SIP地址解析层的映射表</vt:lpstr>
      <vt:lpstr>19.5.4  SIP地址解析层的ARP映射表维护函数</vt:lpstr>
      <vt:lpstr>19.5.5  SIP地址解析层的ARP网络报文构建函数</vt:lpstr>
      <vt:lpstr>19.5.6  SIP地址解析层的ARP网络报文收发处理函数</vt:lpstr>
      <vt:lpstr>1．arp_input()函数的原理</vt:lpstr>
      <vt:lpstr>2．arp_input()函数相关代码的实现</vt:lpstr>
      <vt:lpstr>19.6  SIP网络协议栈的IP层</vt:lpstr>
      <vt:lpstr>19.6.1  SIP网际协议层的架构</vt:lpstr>
      <vt:lpstr>19.6.2  SIP网际协议层的数据结构</vt:lpstr>
      <vt:lpstr>1．IP头部的数据结构代码</vt:lpstr>
      <vt:lpstr>2．IP分片重组的数据结构代码</vt:lpstr>
      <vt:lpstr>19.6.3  SIP网际协议层的输入函数</vt:lpstr>
      <vt:lpstr>19.6.4  SIP网际协议层的输出函数</vt:lpstr>
      <vt:lpstr>19.6.5  SIP网际协议层的分片函数</vt:lpstr>
      <vt:lpstr>19.6.6  SIP网际协议层的分片组装函数</vt:lpstr>
      <vt:lpstr>19.7  SIP网络协议栈的ICMP层</vt:lpstr>
      <vt:lpstr>19.7.1  SIP控制报文协议的数据结构</vt:lpstr>
      <vt:lpstr>19.7.2  SIP控制报文协议的协议支持</vt:lpstr>
      <vt:lpstr>19.7.3  SIP控制报文协议的输入函数</vt:lpstr>
      <vt:lpstr>19.7.4  SIP控制报文协议的回显应答函数</vt:lpstr>
      <vt:lpstr>19.8  SIP网络协议栈的UDP层</vt:lpstr>
      <vt:lpstr>19.8.1  SIP数据报文层的数据结构</vt:lpstr>
      <vt:lpstr>19.8.2  SIP数据报文层的控制单元</vt:lpstr>
      <vt:lpstr>1．控制单元结构的代码</vt:lpstr>
      <vt:lpstr>2．端口分配方法</vt:lpstr>
      <vt:lpstr>19.8.3  SIP数据报文层的输入函数</vt:lpstr>
      <vt:lpstr>19.8.4  SIP数据报文层的输出函数</vt:lpstr>
      <vt:lpstr>19.8.5  SIP数据报文层的建立函数</vt:lpstr>
      <vt:lpstr>19.8.6  SIP数据报文层的释放函数</vt:lpstr>
      <vt:lpstr>19.8.7  SIP数据报文层的绑定函数</vt:lpstr>
      <vt:lpstr>19.8.8  SIP数据报文层的发送数据函数</vt:lpstr>
      <vt:lpstr>19.8.9  SIP数据报文层的校验和计算</vt:lpstr>
      <vt:lpstr>19.9  SIP网络协议栈的协议无关层</vt:lpstr>
      <vt:lpstr>19.9.1  SIP协议无关层的系统架构</vt:lpstr>
      <vt:lpstr>19.9.2  SIP协议无关层的函数形式</vt:lpstr>
      <vt:lpstr>19.9.3  SIP协议无关层的接收数据函数</vt:lpstr>
      <vt:lpstr>19.10  SIP网络协议栈的BSD接口层</vt:lpstr>
      <vt:lpstr>19.10.1  SIP用户接口层的架构</vt:lpstr>
      <vt:lpstr>19.10.2  SIP用户接口层的套接字建立函数</vt:lpstr>
      <vt:lpstr>19.10.3  SIP用户接口层的套接字关闭函数</vt:lpstr>
      <vt:lpstr>19.10.4  SIP用户接口层的套接字绑定函数</vt:lpstr>
      <vt:lpstr>19.10.5  SIP用户接口层的套接字连接函数</vt:lpstr>
      <vt:lpstr>19.10.6  SIP用户接口层的套接字接收数据函数</vt:lpstr>
      <vt:lpstr>19.10.7  SIP用户接口层的发送数据函数</vt:lpstr>
      <vt:lpstr>19.11  SIP网络协议栈的编译</vt:lpstr>
      <vt:lpstr>19.11.1  SIP的文件结构</vt:lpstr>
      <vt:lpstr>19.11.2  SIP的Makefile</vt:lpstr>
      <vt:lpstr>19.11.3  SIP的编译运行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第19章  一个简单网络协议栈的例子SIP</dc:title>
  <dc:creator>xu</dc:creator>
  <cp:lastModifiedBy>xu</cp:lastModifiedBy>
  <cp:revision>4</cp:revision>
  <dcterms:created xsi:type="dcterms:W3CDTF">2014-08-16T06:43:31Z</dcterms:created>
  <dcterms:modified xsi:type="dcterms:W3CDTF">2014-08-16T07:06:56Z</dcterms:modified>
</cp:coreProperties>
</file>