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65" r:id="rId26"/>
    <p:sldId id="366" r:id="rId27"/>
    <p:sldId id="367" r:id="rId28"/>
    <p:sldId id="280" r:id="rId29"/>
    <p:sldId id="281" r:id="rId30"/>
    <p:sldId id="282" r:id="rId31"/>
    <p:sldId id="283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6AE2838-7D3F-4FD7-87B6-FFCB4FA179B7}" type="datetimeFigureOut">
              <a:rPr lang="zh-CN" altLang="en-US" smtClean="0"/>
              <a:t>2014/8/11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9750F8-D4CB-4494-81A5-A2A9C128D1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AE2838-7D3F-4FD7-87B6-FFCB4FA179B7}" type="datetimeFigureOut">
              <a:rPr lang="zh-CN" altLang="en-US" smtClean="0"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9750F8-D4CB-4494-81A5-A2A9C128D1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AE2838-7D3F-4FD7-87B6-FFCB4FA179B7}" type="datetimeFigureOut">
              <a:rPr lang="zh-CN" altLang="en-US" smtClean="0"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9750F8-D4CB-4494-81A5-A2A9C128D1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91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AE2838-7D3F-4FD7-87B6-FFCB4FA179B7}" type="datetimeFigureOut">
              <a:rPr lang="zh-CN" altLang="en-US" smtClean="0"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9750F8-D4CB-4494-81A5-A2A9C128D1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AE2838-7D3F-4FD7-87B6-FFCB4FA179B7}" type="datetimeFigureOut">
              <a:rPr lang="zh-CN" altLang="en-US" smtClean="0"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9750F8-D4CB-4494-81A5-A2A9C128D1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AE2838-7D3F-4FD7-87B6-FFCB4FA179B7}" type="datetimeFigureOut">
              <a:rPr lang="zh-CN" altLang="en-US" smtClean="0"/>
              <a:t>2014/8/11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9750F8-D4CB-4494-81A5-A2A9C128D1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AE2838-7D3F-4FD7-87B6-FFCB4FA179B7}" type="datetimeFigureOut">
              <a:rPr lang="zh-CN" altLang="en-US" smtClean="0"/>
              <a:t>2014/8/11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9750F8-D4CB-4494-81A5-A2A9C128D1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AE2838-7D3F-4FD7-87B6-FFCB4FA179B7}" type="datetimeFigureOut">
              <a:rPr lang="zh-CN" altLang="en-US" smtClean="0"/>
              <a:t>2014/8/11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9750F8-D4CB-4494-81A5-A2A9C128D1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AE2838-7D3F-4FD7-87B6-FFCB4FA179B7}" type="datetimeFigureOut">
              <a:rPr lang="zh-CN" altLang="en-US" smtClean="0"/>
              <a:t>2014/8/11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9750F8-D4CB-4494-81A5-A2A9C128D1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6AE2838-7D3F-4FD7-87B6-FFCB4FA179B7}" type="datetimeFigureOut">
              <a:rPr lang="zh-CN" altLang="en-US" smtClean="0"/>
              <a:t>2014/8/11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9750F8-D4CB-4494-81A5-A2A9C128D1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6AE2838-7D3F-4FD7-87B6-FFCB4FA179B7}" type="datetimeFigureOut">
              <a:rPr lang="zh-CN" altLang="en-US" smtClean="0"/>
              <a:t>2014/8/11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D9750F8-D4CB-4494-81A5-A2A9C128D1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6AE2838-7D3F-4FD7-87B6-FFCB4FA179B7}" type="datetimeFigureOut">
              <a:rPr lang="zh-CN" altLang="en-US" smtClean="0"/>
              <a:t>2014/8/11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D9750F8-D4CB-4494-81A5-A2A9C128D1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第</a:t>
            </a:r>
            <a:r>
              <a:rPr lang="en-US" altLang="zh-CN" b="1" i="0" u="none" strike="noStrike" kern="1800" baseline="0" smtClean="0">
                <a:latin typeface="Times New Roman"/>
                <a:ea typeface="黑体"/>
              </a:rPr>
              <a:t>2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章  </a:t>
            </a:r>
            <a:r>
              <a:rPr lang="en-US" altLang="zh-CN" b="1" i="0" u="none" strike="noStrike" kern="1800" baseline="0" smtClean="0">
                <a:latin typeface="Times New Roman"/>
                <a:ea typeface="黑体"/>
              </a:rPr>
              <a:t>Linux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编程环境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2.1  Linux</a:t>
            </a:r>
            <a:r>
              <a:rPr lang="zh-CN" altLang="en-US" dirty="0"/>
              <a:t>环境下的</a:t>
            </a:r>
            <a:r>
              <a:rPr lang="zh-CN" altLang="en-US" dirty="0" smtClean="0"/>
              <a:t>编辑器</a:t>
            </a:r>
            <a:endParaRPr lang="en-US" altLang="zh-CN" dirty="0" smtClean="0"/>
          </a:p>
          <a:p>
            <a:r>
              <a:rPr lang="en-US" altLang="zh-CN" dirty="0"/>
              <a:t>2.2  Linux</a:t>
            </a:r>
            <a:r>
              <a:rPr lang="zh-CN" altLang="zh-CN" dirty="0"/>
              <a:t>下的</a:t>
            </a:r>
            <a:r>
              <a:rPr lang="en-US" altLang="zh-CN" dirty="0"/>
              <a:t>GCC</a:t>
            </a:r>
            <a:r>
              <a:rPr lang="zh-CN" altLang="zh-CN" dirty="0"/>
              <a:t>编译器工具</a:t>
            </a:r>
            <a:r>
              <a:rPr lang="zh-CN" altLang="zh-CN" dirty="0" smtClean="0"/>
              <a:t>集</a:t>
            </a:r>
            <a:endParaRPr lang="en-US" altLang="zh-CN" dirty="0" smtClean="0"/>
          </a:p>
          <a:p>
            <a:r>
              <a:rPr lang="en-US" altLang="zh-CN" dirty="0"/>
              <a:t>2.3  </a:t>
            </a:r>
            <a:r>
              <a:rPr lang="en-US" altLang="zh-CN" dirty="0" err="1"/>
              <a:t>Makefile</a:t>
            </a:r>
            <a:r>
              <a:rPr lang="zh-CN" altLang="zh-CN" dirty="0"/>
              <a:t>文件</a:t>
            </a:r>
            <a:r>
              <a:rPr lang="zh-CN" altLang="zh-CN" dirty="0" smtClean="0"/>
              <a:t>简介</a:t>
            </a:r>
            <a:endParaRPr lang="en-US" altLang="zh-CN" dirty="0" smtClean="0"/>
          </a:p>
          <a:p>
            <a:r>
              <a:rPr lang="en-US" altLang="zh-CN" dirty="0"/>
              <a:t>2.4  </a:t>
            </a:r>
            <a:r>
              <a:rPr lang="zh-CN" altLang="zh-CN" dirty="0"/>
              <a:t>用</a:t>
            </a:r>
            <a:r>
              <a:rPr lang="en-US" altLang="zh-CN" dirty="0"/>
              <a:t>GDB</a:t>
            </a:r>
            <a:r>
              <a:rPr lang="zh-CN" altLang="zh-CN" dirty="0"/>
              <a:t>调试程序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397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4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．退出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Vim</a:t>
            </a:r>
            <a:endParaRPr lang="zh-CN" altLang="en-US" b="0" i="0" u="none" strike="noStrike" kern="18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普通模式：</a:t>
            </a:r>
            <a:r>
              <a:rPr lang="zh-CN" altLang="en-US" dirty="0" smtClean="0"/>
              <a:t>输入：</a:t>
            </a:r>
            <a:r>
              <a:rPr lang="en-US" altLang="zh-CN" dirty="0" err="1" smtClean="0"/>
              <a:t>wq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1768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11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．多线程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thread</a:t>
            </a:r>
            <a:endParaRPr lang="zh-CN" altLang="en-US" b="0" i="0" u="none" strike="noStrike" kern="18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info thread</a:t>
            </a:r>
            <a:r>
              <a:rPr lang="zh-CN" altLang="zh-CN" dirty="0"/>
              <a:t>命令列出当前进程中的线程号，其中最前面的为调试用的</a:t>
            </a:r>
            <a:r>
              <a:rPr lang="en-US" altLang="zh-CN" dirty="0"/>
              <a:t>ID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17824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12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．汇编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disassemble</a:t>
            </a:r>
            <a:endParaRPr lang="zh-CN" altLang="en-US" b="0" i="0" u="none" strike="noStrike" kern="18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disassamble</a:t>
            </a:r>
            <a:r>
              <a:rPr lang="zh-CN" altLang="zh-CN" dirty="0"/>
              <a:t>命令打印指定函数的汇编代码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40047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13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GDB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的帮助信息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 err="1"/>
              <a:t>GDB</a:t>
            </a:r>
            <a:r>
              <a:rPr lang="zh-CN" altLang="zh-CN" dirty="0"/>
              <a:t>中可以利用</a:t>
            </a:r>
            <a:r>
              <a:rPr lang="en-US" altLang="zh-CN" dirty="0"/>
              <a:t>help</a:t>
            </a:r>
            <a:r>
              <a:rPr lang="zh-CN" altLang="zh-CN" dirty="0"/>
              <a:t>命令来获得帮助。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23791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2.4.4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其他的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GDB</a:t>
            </a:r>
            <a:endParaRPr lang="zh-CN" altLang="en-US" b="0" i="0" u="none" strike="noStrike" kern="18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</a:t>
            </a:r>
            <a:r>
              <a:rPr lang="en-US" altLang="zh-CN" dirty="0" err="1"/>
              <a:t>xxgdb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．</a:t>
            </a:r>
            <a:r>
              <a:rPr lang="en-US" altLang="zh-CN" dirty="0" err="1" smtClean="0"/>
              <a:t>Emacs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840888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xxgdb</a:t>
            </a:r>
            <a:endParaRPr lang="zh-CN" altLang="en-US" b="0" i="0" u="none" strike="noStrike" kern="18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xxgdb</a:t>
            </a:r>
            <a:r>
              <a:rPr lang="zh-CN" altLang="en-US" dirty="0"/>
              <a:t>对命令行的</a:t>
            </a:r>
            <a:r>
              <a:rPr lang="en-US" altLang="zh-CN" dirty="0" err="1"/>
              <a:t>GDB</a:t>
            </a:r>
            <a:r>
              <a:rPr lang="zh-CN" altLang="en-US" dirty="0"/>
              <a:t>进行了简单的包装，将</a:t>
            </a:r>
            <a:r>
              <a:rPr lang="en-US" altLang="zh-CN" dirty="0" err="1"/>
              <a:t>GDB</a:t>
            </a:r>
            <a:r>
              <a:rPr lang="zh-CN" altLang="en-US" dirty="0"/>
              <a:t>的输入、命令、输出分为了几个窗口，并且将命令用多个按钮表示，方便了使用。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70458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Emacs</a:t>
            </a:r>
            <a:endParaRPr lang="zh-CN" altLang="en-US" b="0" i="0" u="none" strike="noStrike" kern="18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emacs</a:t>
            </a:r>
            <a:r>
              <a:rPr lang="zh-CN" altLang="en-US" dirty="0"/>
              <a:t>集成了</a:t>
            </a:r>
            <a:r>
              <a:rPr lang="en-US" altLang="zh-CN" dirty="0" err="1"/>
              <a:t>GDB</a:t>
            </a:r>
            <a:r>
              <a:rPr lang="zh-CN" altLang="en-US" dirty="0"/>
              <a:t>的调试。可以用下面的命令启动</a:t>
            </a:r>
            <a:r>
              <a:rPr lang="en-US" altLang="zh-CN" dirty="0" err="1"/>
              <a:t>GDB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en-US" altLang="zh-CN" dirty="0"/>
              <a:t>M-x </a:t>
            </a:r>
            <a:r>
              <a:rPr lang="en-US" altLang="zh-CN" dirty="0" err="1"/>
              <a:t>gdb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72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2.1.3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  使用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Vim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编辑文本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．移动光标</a:t>
            </a:r>
            <a:r>
              <a:rPr lang="en-US" altLang="zh-CN" dirty="0"/>
              <a:t>h</a:t>
            </a:r>
            <a:r>
              <a:rPr lang="zh-CN" altLang="en-US" dirty="0"/>
              <a:t>、</a:t>
            </a:r>
            <a:r>
              <a:rPr lang="en-US" altLang="zh-CN" dirty="0"/>
              <a:t>j</a:t>
            </a:r>
            <a:r>
              <a:rPr lang="zh-CN" altLang="en-US" dirty="0"/>
              <a:t>、</a:t>
            </a:r>
            <a:r>
              <a:rPr lang="en-US" altLang="zh-CN" dirty="0"/>
              <a:t>k</a:t>
            </a:r>
            <a:r>
              <a:rPr lang="zh-CN" altLang="en-US" dirty="0"/>
              <a:t>、</a:t>
            </a:r>
            <a:r>
              <a:rPr lang="en-US" altLang="zh-CN" dirty="0"/>
              <a:t>l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．删除字符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 err="1"/>
              <a:t>dd</a:t>
            </a:r>
            <a:r>
              <a:rPr lang="zh-CN" altLang="en-US" dirty="0"/>
              <a:t>、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 err="1"/>
              <a:t>Ctrl+R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．复制粘贴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．查找字符串“</a:t>
            </a:r>
            <a:r>
              <a:rPr lang="en-US" altLang="zh-CN" dirty="0"/>
              <a:t>/”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．跳到某一行</a:t>
            </a:r>
            <a:r>
              <a:rPr lang="en-US" altLang="zh-CN" dirty="0" smtClean="0"/>
              <a:t>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2190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．移动光标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h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、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j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、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k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、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l</a:t>
            </a:r>
            <a:endParaRPr lang="zh-CN" altLang="en-US" b="0" i="0" u="none" strike="noStrike" kern="18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左：</a:t>
            </a:r>
            <a:r>
              <a:rPr lang="en-US" altLang="zh-CN" dirty="0" smtClean="0"/>
              <a:t>h</a:t>
            </a:r>
          </a:p>
          <a:p>
            <a:r>
              <a:rPr lang="zh-CN" altLang="en-US" dirty="0" smtClean="0"/>
              <a:t>右：</a:t>
            </a:r>
            <a:r>
              <a:rPr lang="en-US" altLang="zh-CN" dirty="0" smtClean="0"/>
              <a:t>l</a:t>
            </a:r>
          </a:p>
          <a:p>
            <a:r>
              <a:rPr lang="zh-CN" altLang="en-US" dirty="0" smtClean="0"/>
              <a:t>上：</a:t>
            </a:r>
            <a:r>
              <a:rPr lang="en-US" altLang="zh-CN" dirty="0" smtClean="0"/>
              <a:t>k</a:t>
            </a:r>
          </a:p>
          <a:p>
            <a:r>
              <a:rPr lang="zh-CN" altLang="en-US" dirty="0" smtClean="0"/>
              <a:t>下：</a:t>
            </a:r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026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2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．删除字符</a:t>
            </a:r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x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、</a:t>
            </a:r>
            <a:r>
              <a:rPr lang="en-US" altLang="zh-CN" b="0" i="0" u="none" strike="noStrike" kern="1800" baseline="0" dirty="0" err="1" smtClean="0">
                <a:latin typeface="Times New Roman"/>
                <a:ea typeface="黑体"/>
              </a:rPr>
              <a:t>dd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、</a:t>
            </a:r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u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、</a:t>
            </a:r>
            <a:r>
              <a:rPr lang="en-US" altLang="zh-CN" b="0" i="0" u="none" strike="noStrike" kern="1800" baseline="0" dirty="0" err="1" smtClean="0">
                <a:latin typeface="Times New Roman"/>
                <a:ea typeface="黑体"/>
              </a:rPr>
              <a:t>Ctrl+r</a:t>
            </a:r>
            <a:endParaRPr lang="zh-CN" altLang="en-US" b="0" i="0" u="none" strike="noStrike" kern="1800" baseline="0" dirty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x</a:t>
            </a:r>
            <a:r>
              <a:rPr lang="zh-CN" altLang="en-US" dirty="0" smtClean="0"/>
              <a:t>：删除一个字符</a:t>
            </a:r>
            <a:endParaRPr lang="en-US" altLang="zh-CN" dirty="0" smtClean="0"/>
          </a:p>
          <a:p>
            <a:r>
              <a:rPr lang="en-US" altLang="zh-CN" dirty="0" err="1" smtClean="0"/>
              <a:t>dd</a:t>
            </a:r>
            <a:r>
              <a:rPr lang="zh-CN" altLang="en-US" dirty="0" smtClean="0"/>
              <a:t>：删除一整行</a:t>
            </a:r>
            <a:endParaRPr lang="en-US" altLang="zh-CN" dirty="0" smtClean="0"/>
          </a:p>
          <a:p>
            <a:r>
              <a:rPr lang="en-US" altLang="zh-CN" dirty="0" smtClean="0"/>
              <a:t>u</a:t>
            </a:r>
            <a:r>
              <a:rPr lang="zh-CN" altLang="en-US" dirty="0" smtClean="0"/>
              <a:t>：恢复删除</a:t>
            </a:r>
            <a:endParaRPr lang="en-US" altLang="zh-CN" dirty="0" smtClean="0"/>
          </a:p>
          <a:p>
            <a:r>
              <a:rPr lang="en-US" altLang="zh-CN" dirty="0" err="1" smtClean="0"/>
              <a:t>Ctrl+r</a:t>
            </a:r>
            <a:r>
              <a:rPr lang="zh-CN" altLang="en-US" dirty="0" smtClean="0"/>
              <a:t>：取消一个命令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261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3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．复制粘贴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p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、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y</a:t>
            </a:r>
            <a:endParaRPr lang="zh-CN" altLang="en-US" b="0" i="0" u="none" strike="noStrike" kern="18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r>
              <a:rPr lang="zh-CN" altLang="en-US" dirty="0" smtClean="0"/>
              <a:t>：粘贴内存的字符串</a:t>
            </a:r>
            <a:endParaRPr lang="en-US" altLang="zh-CN" dirty="0" smtClean="0"/>
          </a:p>
          <a:p>
            <a:r>
              <a:rPr lang="en-US" altLang="zh-CN" dirty="0" smtClean="0"/>
              <a:t>y</a:t>
            </a:r>
            <a:r>
              <a:rPr lang="zh-CN" altLang="en-US" dirty="0" smtClean="0"/>
              <a:t>：将指定的字符串复制到内存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5309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4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．查找字符串“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/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”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语法：</a:t>
            </a:r>
            <a:r>
              <a:rPr lang="en-US" altLang="zh-CN" dirty="0"/>
              <a:t>/</a:t>
            </a:r>
            <a:r>
              <a:rPr lang="en-US" altLang="zh-CN" dirty="0" smtClean="0"/>
              <a:t>xxx</a:t>
            </a:r>
          </a:p>
          <a:p>
            <a:r>
              <a:rPr lang="en-US" altLang="zh-CN" dirty="0" smtClean="0"/>
              <a:t>Xxx</a:t>
            </a:r>
            <a:r>
              <a:rPr lang="zh-CN" altLang="en-US" dirty="0" smtClean="0"/>
              <a:t>是要查找的字符串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636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5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．跳到某一行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g</a:t>
            </a:r>
            <a:endParaRPr lang="zh-CN" altLang="en-US" b="0" i="0" u="none" strike="noStrike" kern="18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语法：</a:t>
            </a:r>
            <a:r>
              <a:rPr lang="en-US" altLang="zh-CN" dirty="0" smtClean="0"/>
              <a:t>:n</a:t>
            </a:r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代表要跳转的行数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721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2.1.4  Vim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的格式设置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．设置缩进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．设置</a:t>
            </a:r>
            <a:r>
              <a:rPr lang="en-US" altLang="zh-CN" dirty="0"/>
              <a:t>Tab</a:t>
            </a:r>
            <a:r>
              <a:rPr lang="zh-CN" altLang="en-US" dirty="0"/>
              <a:t>键的空格数量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．设置行号</a:t>
            </a:r>
          </a:p>
          <a:p>
            <a:pPr marL="109728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8349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．设置缩进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实现</a:t>
            </a:r>
            <a:r>
              <a:rPr lang="en-US" altLang="zh-CN" dirty="0"/>
              <a:t>4</a:t>
            </a:r>
            <a:r>
              <a:rPr lang="zh-CN" altLang="zh-CN" dirty="0"/>
              <a:t>个空格的</a:t>
            </a:r>
            <a:r>
              <a:rPr lang="zh-CN" altLang="zh-CN" dirty="0" smtClean="0"/>
              <a:t>缩进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 smtClean="0"/>
              <a:t>:</a:t>
            </a:r>
            <a:r>
              <a:rPr lang="en-US" altLang="zh-CN" dirty="0"/>
              <a:t>set </a:t>
            </a:r>
            <a:r>
              <a:rPr lang="en-US" altLang="zh-CN" dirty="0" err="1"/>
              <a:t>cindent</a:t>
            </a:r>
            <a:r>
              <a:rPr lang="en-US" altLang="zh-CN" dirty="0"/>
              <a:t> </a:t>
            </a:r>
            <a:r>
              <a:rPr lang="en-US" altLang="zh-CN" dirty="0" err="1"/>
              <a:t>shiftwidth</a:t>
            </a:r>
            <a:r>
              <a:rPr lang="en-US" altLang="zh-CN" dirty="0"/>
              <a:t>=4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067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．设置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Tab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键的空格数量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语法：</a:t>
            </a:r>
            <a:r>
              <a:rPr lang="en-US" altLang="zh-CN" dirty="0"/>
              <a:t>:set </a:t>
            </a:r>
            <a:r>
              <a:rPr lang="en-US" altLang="zh-CN" dirty="0" err="1" smtClean="0"/>
              <a:t>tabstop</a:t>
            </a:r>
            <a:r>
              <a:rPr lang="en-US" altLang="zh-CN" dirty="0" smtClean="0"/>
              <a:t>=n</a:t>
            </a:r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表示的空格数，默认为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38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2.1  Linux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环境下的编辑器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2.1.1  vim</a:t>
            </a:r>
            <a:r>
              <a:rPr lang="zh-CN" altLang="en-US" dirty="0" smtClean="0"/>
              <a:t>使用简介</a:t>
            </a:r>
            <a:endParaRPr lang="en-US" altLang="zh-CN" dirty="0" smtClean="0"/>
          </a:p>
          <a:p>
            <a:r>
              <a:rPr lang="en-US" altLang="zh-CN" dirty="0"/>
              <a:t>2.1.2  </a:t>
            </a:r>
            <a:r>
              <a:rPr lang="zh-CN" altLang="zh-CN" dirty="0"/>
              <a:t>使用</a:t>
            </a:r>
            <a:r>
              <a:rPr lang="en-US" altLang="zh-CN" dirty="0"/>
              <a:t>Vim</a:t>
            </a:r>
            <a:r>
              <a:rPr lang="zh-CN" altLang="zh-CN" dirty="0"/>
              <a:t>建立</a:t>
            </a:r>
            <a:r>
              <a:rPr lang="zh-CN" altLang="zh-CN" dirty="0" smtClean="0"/>
              <a:t>文件</a:t>
            </a:r>
            <a:endParaRPr lang="en-US" altLang="zh-CN" dirty="0" smtClean="0"/>
          </a:p>
          <a:p>
            <a:r>
              <a:rPr lang="en-US" altLang="zh-CN" dirty="0"/>
              <a:t>2.1.3  </a:t>
            </a:r>
            <a:r>
              <a:rPr lang="zh-CN" altLang="zh-CN" dirty="0"/>
              <a:t>使用</a:t>
            </a:r>
            <a:r>
              <a:rPr lang="en-US" altLang="zh-CN" dirty="0"/>
              <a:t>Vim</a:t>
            </a:r>
            <a:r>
              <a:rPr lang="zh-CN" altLang="zh-CN" dirty="0"/>
              <a:t>编辑</a:t>
            </a:r>
            <a:r>
              <a:rPr lang="zh-CN" altLang="zh-CN" dirty="0" smtClean="0"/>
              <a:t>文本</a:t>
            </a:r>
            <a:endParaRPr lang="en-US" altLang="zh-CN" dirty="0" smtClean="0"/>
          </a:p>
          <a:p>
            <a:r>
              <a:rPr lang="en-US" altLang="zh-CN" dirty="0"/>
              <a:t>2.1.4  Vim</a:t>
            </a:r>
            <a:r>
              <a:rPr lang="zh-CN" altLang="zh-CN" dirty="0"/>
              <a:t>的格式</a:t>
            </a:r>
            <a:r>
              <a:rPr lang="zh-CN" altLang="zh-CN" dirty="0" smtClean="0"/>
              <a:t>设置</a:t>
            </a:r>
            <a:endParaRPr lang="en-US" altLang="zh-CN" dirty="0" smtClean="0"/>
          </a:p>
          <a:p>
            <a:r>
              <a:rPr lang="en-US" altLang="zh-CN" dirty="0"/>
              <a:t>2.1.5  Vim</a:t>
            </a:r>
            <a:r>
              <a:rPr lang="zh-CN" altLang="zh-CN" dirty="0"/>
              <a:t>配置文件</a:t>
            </a:r>
            <a:r>
              <a:rPr lang="en-US" altLang="zh-CN" dirty="0"/>
              <a:t>.</a:t>
            </a:r>
            <a:r>
              <a:rPr lang="en-US" altLang="zh-CN" dirty="0" err="1" smtClean="0"/>
              <a:t>vimrc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12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3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．设置行号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 smtClean="0"/>
              <a:t>:</a:t>
            </a:r>
            <a:r>
              <a:rPr lang="en-US" altLang="zh-CN" dirty="0"/>
              <a:t>set number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155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2.1.5  Vim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配置文件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.vimrc</a:t>
            </a:r>
            <a:endParaRPr lang="zh-CN" altLang="en-US" b="0" i="0" u="none" strike="noStrike" kern="18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/>
              <a:t>vimrc</a:t>
            </a:r>
            <a:r>
              <a:rPr lang="zh-CN" altLang="en-US" dirty="0"/>
              <a:t>来定制</a:t>
            </a:r>
            <a:r>
              <a:rPr lang="en-US" altLang="zh-CN" dirty="0" smtClean="0"/>
              <a:t>Vim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示例如下：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/>
              <a:t>set </a:t>
            </a:r>
            <a:r>
              <a:rPr lang="en-US" altLang="zh-CN" dirty="0" err="1"/>
              <a:t>shiftwidth</a:t>
            </a:r>
            <a:r>
              <a:rPr lang="en-US" altLang="zh-CN" dirty="0"/>
              <a:t>=2	</a:t>
            </a:r>
            <a:r>
              <a:rPr lang="en-US" altLang="zh-CN" dirty="0" smtClean="0"/>
              <a:t>#</a:t>
            </a:r>
            <a:r>
              <a:rPr lang="zh-CN" altLang="en-US" dirty="0"/>
              <a:t>设置缩进宽度为</a:t>
            </a:r>
            <a:r>
              <a:rPr lang="en-US" altLang="zh-CN" dirty="0"/>
              <a:t>2</a:t>
            </a:r>
            <a:r>
              <a:rPr lang="zh-CN" altLang="en-US" dirty="0"/>
              <a:t>个空格</a:t>
            </a:r>
          </a:p>
          <a:p>
            <a:pPr marL="109728" indent="0">
              <a:buNone/>
            </a:pPr>
            <a:r>
              <a:rPr lang="en-US" altLang="zh-CN" dirty="0"/>
              <a:t>set </a:t>
            </a:r>
            <a:r>
              <a:rPr lang="en-US" altLang="zh-CN" dirty="0" err="1"/>
              <a:t>tabstop</a:t>
            </a:r>
            <a:r>
              <a:rPr lang="en-US" altLang="zh-CN" dirty="0"/>
              <a:t>=2		</a:t>
            </a:r>
            <a:r>
              <a:rPr lang="en-US" altLang="zh-CN" dirty="0" smtClean="0"/>
              <a:t>#</a:t>
            </a:r>
            <a:r>
              <a:rPr lang="zh-CN" altLang="en-US" dirty="0"/>
              <a:t>设置</a:t>
            </a:r>
            <a:r>
              <a:rPr lang="en-US" altLang="zh-CN" dirty="0"/>
              <a:t>Tab</a:t>
            </a:r>
            <a:r>
              <a:rPr lang="zh-CN" altLang="en-US" dirty="0"/>
              <a:t>键宽度为</a:t>
            </a:r>
            <a:r>
              <a:rPr lang="en-US" altLang="zh-CN" dirty="0"/>
              <a:t>2</a:t>
            </a:r>
            <a:r>
              <a:rPr lang="zh-CN" altLang="en-US" dirty="0"/>
              <a:t>个空格</a:t>
            </a:r>
          </a:p>
          <a:p>
            <a:pPr marL="109728" indent="0">
              <a:buNone/>
            </a:pPr>
            <a:r>
              <a:rPr lang="en-US" altLang="zh-CN" dirty="0"/>
              <a:t>set number		</a:t>
            </a:r>
            <a:r>
              <a:rPr lang="en-US" altLang="zh-CN" dirty="0" smtClean="0"/>
              <a:t>#</a:t>
            </a:r>
            <a:r>
              <a:rPr lang="zh-CN" altLang="en-US" dirty="0"/>
              <a:t>显示行号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710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2.1.6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使用其他编辑器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Gvim</a:t>
            </a:r>
            <a:r>
              <a:rPr lang="zh-CN" altLang="en-US" dirty="0" smtClean="0"/>
              <a:t>：</a:t>
            </a:r>
            <a:r>
              <a:rPr lang="en-US" altLang="zh-CN" dirty="0"/>
              <a:t>Vim</a:t>
            </a:r>
            <a:r>
              <a:rPr lang="zh-CN" altLang="en-US" dirty="0"/>
              <a:t>的</a:t>
            </a:r>
            <a:r>
              <a:rPr lang="en-US" altLang="zh-CN" dirty="0"/>
              <a:t>GNOME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r>
              <a:rPr lang="en-US" altLang="zh-CN" dirty="0" err="1" smtClean="0"/>
              <a:t>Codeblocks</a:t>
            </a:r>
            <a:r>
              <a:rPr lang="zh-CN" altLang="en-US" dirty="0"/>
              <a:t>：一个</a:t>
            </a:r>
            <a:r>
              <a:rPr lang="en-US" altLang="zh-CN" dirty="0"/>
              <a:t>IDE</a:t>
            </a:r>
            <a:r>
              <a:rPr lang="zh-CN" altLang="en-US" dirty="0"/>
              <a:t>开发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转化工具</a:t>
            </a:r>
            <a:r>
              <a:rPr lang="en-US" altLang="zh-CN" dirty="0" smtClean="0"/>
              <a:t>dos2UNIX</a:t>
            </a:r>
            <a:r>
              <a:rPr lang="zh-CN" altLang="en-US" dirty="0" smtClean="0"/>
              <a:t>，示例：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 smtClean="0"/>
              <a:t>dos2UNIX </a:t>
            </a:r>
            <a:r>
              <a:rPr lang="en-US" altLang="zh-CN" dirty="0" err="1"/>
              <a:t>hello.c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130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2.2  Linux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下的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GCC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编译器工具集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2.2.1  GCC</a:t>
            </a:r>
            <a:r>
              <a:rPr lang="zh-CN" altLang="en-US" dirty="0"/>
              <a:t>简介</a:t>
            </a:r>
          </a:p>
          <a:p>
            <a:r>
              <a:rPr lang="en-US" altLang="zh-CN" dirty="0"/>
              <a:t>2.2.2  </a:t>
            </a:r>
            <a:r>
              <a:rPr lang="zh-CN" altLang="en-US" dirty="0"/>
              <a:t>编译程序的基本知识</a:t>
            </a:r>
          </a:p>
          <a:p>
            <a:r>
              <a:rPr lang="en-US" altLang="zh-CN" dirty="0"/>
              <a:t>2.2.3  </a:t>
            </a:r>
            <a:r>
              <a:rPr lang="zh-CN" altLang="en-US" dirty="0"/>
              <a:t>单个文件编译成执行文件</a:t>
            </a:r>
          </a:p>
          <a:p>
            <a:r>
              <a:rPr lang="en-US" altLang="zh-CN" dirty="0"/>
              <a:t>2.2.4  </a:t>
            </a:r>
            <a:r>
              <a:rPr lang="zh-CN" altLang="en-US" dirty="0"/>
              <a:t>编译生成目标文件</a:t>
            </a:r>
          </a:p>
          <a:p>
            <a:r>
              <a:rPr lang="en-US" altLang="zh-CN" dirty="0"/>
              <a:t>2.2.5  </a:t>
            </a:r>
            <a:r>
              <a:rPr lang="zh-CN" altLang="en-US" dirty="0"/>
              <a:t>多文件编译</a:t>
            </a:r>
          </a:p>
          <a:p>
            <a:r>
              <a:rPr lang="en-US" altLang="zh-CN" dirty="0"/>
              <a:t>2.2.6  </a:t>
            </a:r>
            <a:r>
              <a:rPr lang="zh-CN" altLang="en-US" dirty="0"/>
              <a:t>预处理</a:t>
            </a:r>
          </a:p>
          <a:p>
            <a:r>
              <a:rPr lang="en-US" altLang="zh-CN" dirty="0"/>
              <a:t>2.2.7  </a:t>
            </a:r>
            <a:r>
              <a:rPr lang="zh-CN" altLang="en-US" dirty="0"/>
              <a:t>编译成汇编语言</a:t>
            </a:r>
          </a:p>
          <a:p>
            <a:r>
              <a:rPr lang="en-US" altLang="zh-CN" dirty="0"/>
              <a:t>2.2.8  </a:t>
            </a:r>
            <a:r>
              <a:rPr lang="zh-CN" altLang="en-US" dirty="0"/>
              <a:t>生成和使用静态链接库</a:t>
            </a:r>
          </a:p>
          <a:p>
            <a:r>
              <a:rPr lang="en-US" altLang="zh-CN" dirty="0"/>
              <a:t>2.2.9  </a:t>
            </a:r>
            <a:r>
              <a:rPr lang="zh-CN" altLang="en-US" dirty="0"/>
              <a:t>生成动态链接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r>
              <a:rPr lang="en-US" altLang="zh-CN" dirty="0"/>
              <a:t>2.2.10  </a:t>
            </a:r>
            <a:r>
              <a:rPr lang="zh-CN" altLang="en-US" dirty="0"/>
              <a:t>动态加载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r>
              <a:rPr lang="en-US" altLang="zh-CN" dirty="0"/>
              <a:t>2.2.11  GCC</a:t>
            </a:r>
            <a:r>
              <a:rPr lang="zh-CN" altLang="en-US" dirty="0"/>
              <a:t>常用</a:t>
            </a:r>
            <a:r>
              <a:rPr lang="zh-CN" altLang="en-US" dirty="0" smtClean="0"/>
              <a:t>选项</a:t>
            </a:r>
            <a:endParaRPr lang="en-US" altLang="zh-CN" dirty="0" smtClean="0"/>
          </a:p>
          <a:p>
            <a:r>
              <a:rPr lang="en-US" altLang="zh-CN" dirty="0"/>
              <a:t>2.2.12  </a:t>
            </a:r>
            <a:r>
              <a:rPr lang="zh-CN" altLang="en-US" dirty="0"/>
              <a:t>编译环境的搭建</a:t>
            </a:r>
          </a:p>
        </p:txBody>
      </p:sp>
    </p:spTree>
    <p:extLst>
      <p:ext uri="{BB962C8B-B14F-4D97-AF65-F5344CB8AC3E}">
        <p14:creationId xmlns:p14="http://schemas.microsoft.com/office/powerpoint/2010/main" val="4235641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2.2.1  GCC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简介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GNU Compiler </a:t>
            </a:r>
            <a:r>
              <a:rPr lang="en-US" altLang="zh-CN" dirty="0" smtClean="0"/>
              <a:t>Collection</a:t>
            </a:r>
            <a:r>
              <a:rPr lang="zh-CN" altLang="en-US" dirty="0"/>
              <a:t>的</a:t>
            </a:r>
            <a:r>
              <a:rPr lang="zh-CN" altLang="en-US" dirty="0" smtClean="0"/>
              <a:t>缩写</a:t>
            </a:r>
            <a:endParaRPr lang="en-US" altLang="zh-CN" dirty="0" smtClean="0"/>
          </a:p>
          <a:p>
            <a:r>
              <a:rPr lang="en-US" altLang="zh-CN" dirty="0"/>
              <a:t>GCC</a:t>
            </a:r>
            <a:r>
              <a:rPr lang="zh-CN" altLang="en-US" dirty="0"/>
              <a:t>的</a:t>
            </a:r>
            <a:r>
              <a:rPr lang="en-US" altLang="zh-CN" dirty="0"/>
              <a:t>C</a:t>
            </a:r>
            <a:r>
              <a:rPr lang="zh-CN" altLang="en-US" dirty="0"/>
              <a:t>编译器是</a:t>
            </a:r>
            <a:r>
              <a:rPr lang="en-US" altLang="zh-CN" dirty="0" err="1"/>
              <a:t>gcc</a:t>
            </a:r>
            <a:r>
              <a:rPr lang="zh-CN" altLang="en-US" dirty="0"/>
              <a:t>，其命令格式为：</a:t>
            </a:r>
          </a:p>
          <a:p>
            <a:pPr marL="109728" indent="0">
              <a:buNone/>
            </a:pPr>
            <a:r>
              <a:rPr lang="en-US" altLang="zh-CN" dirty="0" err="1" smtClean="0"/>
              <a:t>gcc</a:t>
            </a:r>
            <a:r>
              <a:rPr lang="en-US" altLang="zh-CN" dirty="0" smtClean="0"/>
              <a:t> </a:t>
            </a:r>
            <a:r>
              <a:rPr lang="en-US" altLang="zh-CN" dirty="0"/>
              <a:t>[options] file...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082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2.2.1  GCC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简介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表  文件</a:t>
            </a:r>
            <a:r>
              <a:rPr lang="zh-CN" altLang="en-US" dirty="0"/>
              <a:t>扩展名含义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229989"/>
              </p:ext>
            </p:extLst>
          </p:nvPr>
        </p:nvGraphicFramePr>
        <p:xfrm>
          <a:off x="611560" y="2204864"/>
          <a:ext cx="7920167" cy="4177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9991"/>
                <a:gridCol w="5300176"/>
              </a:tblGrid>
              <a:tr h="38696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100"/>
                        </a:spcAft>
                      </a:pPr>
                      <a:r>
                        <a:rPr lang="zh-CN" sz="1400" dirty="0">
                          <a:effectLst/>
                        </a:rPr>
                        <a:t>文件扩展名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57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GCC</a:t>
                      </a:r>
                      <a:r>
                        <a:rPr lang="zh-CN" sz="1400">
                          <a:effectLst/>
                        </a:rPr>
                        <a:t>所理解的含义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12551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57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*.c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21030" algn="just">
                        <a:lnSpc>
                          <a:spcPts val="1570"/>
                        </a:lnSpc>
                        <a:spcAft>
                          <a:spcPts val="100"/>
                        </a:spcAft>
                      </a:pPr>
                      <a:r>
                        <a:rPr lang="zh-CN" sz="1400">
                          <a:effectLst/>
                        </a:rPr>
                        <a:t>该类文件为</a:t>
                      </a:r>
                      <a:r>
                        <a:rPr lang="en-US" sz="1400">
                          <a:effectLst/>
                        </a:rPr>
                        <a:t>C</a:t>
                      </a:r>
                      <a:r>
                        <a:rPr lang="zh-CN" sz="1400">
                          <a:effectLst/>
                        </a:rPr>
                        <a:t>语言的源文件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12551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57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*.h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21030" algn="just">
                        <a:lnSpc>
                          <a:spcPts val="1570"/>
                        </a:lnSpc>
                        <a:spcAft>
                          <a:spcPts val="100"/>
                        </a:spcAft>
                      </a:pPr>
                      <a:r>
                        <a:rPr lang="zh-CN" sz="1400">
                          <a:effectLst/>
                        </a:rPr>
                        <a:t>该类文件为</a:t>
                      </a:r>
                      <a:r>
                        <a:rPr lang="en-US" sz="1400">
                          <a:effectLst/>
                        </a:rPr>
                        <a:t>C</a:t>
                      </a:r>
                      <a:r>
                        <a:rPr lang="zh-CN" sz="1400">
                          <a:effectLst/>
                        </a:rPr>
                        <a:t>语言的头文件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12551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57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*.i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21030" algn="just">
                        <a:lnSpc>
                          <a:spcPts val="1570"/>
                        </a:lnSpc>
                        <a:spcAft>
                          <a:spcPts val="100"/>
                        </a:spcAft>
                      </a:pPr>
                      <a:r>
                        <a:rPr lang="zh-CN" sz="1400" dirty="0">
                          <a:effectLst/>
                        </a:rPr>
                        <a:t>该类文件为预处理后的</a:t>
                      </a:r>
                      <a:r>
                        <a:rPr lang="en-US" sz="1400" dirty="0">
                          <a:effectLst/>
                        </a:rPr>
                        <a:t>C</a:t>
                      </a:r>
                      <a:r>
                        <a:rPr lang="zh-CN" sz="1400" dirty="0">
                          <a:effectLst/>
                        </a:rPr>
                        <a:t>文件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12551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57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*.C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21030" algn="just">
                        <a:lnSpc>
                          <a:spcPts val="1570"/>
                        </a:lnSpc>
                        <a:spcAft>
                          <a:spcPts val="100"/>
                        </a:spcAft>
                      </a:pPr>
                      <a:r>
                        <a:rPr lang="zh-CN" sz="1400">
                          <a:effectLst/>
                        </a:rPr>
                        <a:t>该类文件为</a:t>
                      </a:r>
                      <a:r>
                        <a:rPr lang="en-US" sz="1400">
                          <a:effectLst/>
                        </a:rPr>
                        <a:t>C++</a:t>
                      </a:r>
                      <a:r>
                        <a:rPr lang="zh-CN" sz="1400">
                          <a:effectLst/>
                        </a:rPr>
                        <a:t>语言的源文件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12551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57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*.cc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21030" algn="just">
                        <a:lnSpc>
                          <a:spcPts val="1570"/>
                        </a:lnSpc>
                        <a:spcAft>
                          <a:spcPts val="100"/>
                        </a:spcAft>
                      </a:pPr>
                      <a:r>
                        <a:rPr lang="zh-CN" sz="1400">
                          <a:effectLst/>
                        </a:rPr>
                        <a:t>该类文件为</a:t>
                      </a:r>
                      <a:r>
                        <a:rPr lang="en-US" sz="1400">
                          <a:effectLst/>
                        </a:rPr>
                        <a:t>C++</a:t>
                      </a:r>
                      <a:r>
                        <a:rPr lang="zh-CN" sz="1400">
                          <a:effectLst/>
                        </a:rPr>
                        <a:t>语言的源文件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12551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57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*.cxx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21030" algn="just">
                        <a:lnSpc>
                          <a:spcPts val="1570"/>
                        </a:lnSpc>
                        <a:spcAft>
                          <a:spcPts val="100"/>
                        </a:spcAft>
                      </a:pPr>
                      <a:r>
                        <a:rPr lang="zh-CN" sz="1400" dirty="0">
                          <a:effectLst/>
                        </a:rPr>
                        <a:t>该类文件为</a:t>
                      </a:r>
                      <a:r>
                        <a:rPr lang="en-US" sz="1400" dirty="0">
                          <a:effectLst/>
                        </a:rPr>
                        <a:t>C++</a:t>
                      </a:r>
                      <a:r>
                        <a:rPr lang="zh-CN" sz="1400" dirty="0">
                          <a:effectLst/>
                        </a:rPr>
                        <a:t>语言的源文件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12551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57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*.m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21030" algn="just">
                        <a:lnSpc>
                          <a:spcPts val="1570"/>
                        </a:lnSpc>
                        <a:spcAft>
                          <a:spcPts val="100"/>
                        </a:spcAft>
                      </a:pPr>
                      <a:r>
                        <a:rPr lang="zh-CN" sz="1400">
                          <a:effectLst/>
                        </a:rPr>
                        <a:t>该类文件为</a:t>
                      </a:r>
                      <a:r>
                        <a:rPr lang="en-US" sz="1400">
                          <a:effectLst/>
                        </a:rPr>
                        <a:t>Objective-C</a:t>
                      </a:r>
                      <a:r>
                        <a:rPr lang="zh-CN" sz="1400">
                          <a:effectLst/>
                        </a:rPr>
                        <a:t>语言的源文件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12551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57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*.s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21030" algn="just">
                        <a:lnSpc>
                          <a:spcPts val="1570"/>
                        </a:lnSpc>
                        <a:spcAft>
                          <a:spcPts val="100"/>
                        </a:spcAft>
                      </a:pPr>
                      <a:r>
                        <a:rPr lang="zh-CN" sz="1400">
                          <a:effectLst/>
                        </a:rPr>
                        <a:t>该类文件为汇编语言的源文件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12551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57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*.o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21030" algn="just">
                        <a:lnSpc>
                          <a:spcPts val="1570"/>
                        </a:lnSpc>
                        <a:spcAft>
                          <a:spcPts val="100"/>
                        </a:spcAft>
                      </a:pPr>
                      <a:r>
                        <a:rPr lang="zh-CN" sz="1400">
                          <a:effectLst/>
                        </a:rPr>
                        <a:t>该类文件为汇编后的目标文件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12551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57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*.a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21030" algn="just">
                        <a:lnSpc>
                          <a:spcPts val="1570"/>
                        </a:lnSpc>
                        <a:spcAft>
                          <a:spcPts val="100"/>
                        </a:spcAft>
                      </a:pPr>
                      <a:r>
                        <a:rPr lang="zh-CN" sz="1400">
                          <a:effectLst/>
                        </a:rPr>
                        <a:t>该类文件为静态库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12551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57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*.so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21030" algn="just">
                        <a:lnSpc>
                          <a:spcPts val="1570"/>
                        </a:lnSpc>
                        <a:spcAft>
                          <a:spcPts val="100"/>
                        </a:spcAft>
                      </a:pPr>
                      <a:r>
                        <a:rPr lang="zh-CN" sz="1400">
                          <a:effectLst/>
                        </a:rPr>
                        <a:t>该类文件为共享库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12551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57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a.out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21030" algn="just">
                        <a:lnSpc>
                          <a:spcPts val="1570"/>
                        </a:lnSpc>
                        <a:spcAft>
                          <a:spcPts val="100"/>
                        </a:spcAft>
                      </a:pPr>
                      <a:r>
                        <a:rPr lang="zh-CN" sz="1400" dirty="0">
                          <a:effectLst/>
                        </a:rPr>
                        <a:t>该类文件为链接后的输出文件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698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2.2.1  GCC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简介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/>
              <a:t>表</a:t>
            </a:r>
            <a:r>
              <a:rPr lang="en-US" altLang="zh-CN" dirty="0" smtClean="0"/>
              <a:t>  </a:t>
            </a:r>
            <a:r>
              <a:rPr lang="en-US" altLang="zh-CN" dirty="0"/>
              <a:t>GCC</a:t>
            </a:r>
            <a:r>
              <a:rPr lang="zh-CN" altLang="zh-CN" dirty="0"/>
              <a:t>编译器含义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217662"/>
              </p:ext>
            </p:extLst>
          </p:nvPr>
        </p:nvGraphicFramePr>
        <p:xfrm>
          <a:off x="323528" y="3477418"/>
          <a:ext cx="8568952" cy="15357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5823"/>
                <a:gridCol w="2112450"/>
                <a:gridCol w="1978391"/>
                <a:gridCol w="2592288"/>
              </a:tblGrid>
              <a:tr h="511919">
                <a:tc>
                  <a:txBody>
                    <a:bodyPr/>
                    <a:lstStyle/>
                    <a:p>
                      <a:pPr indent="266700" algn="l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 dirty="0">
                          <a:effectLst/>
                        </a:rPr>
                        <a:t>GCC</a:t>
                      </a:r>
                      <a:r>
                        <a:rPr lang="zh-CN" sz="1400" dirty="0">
                          <a:effectLst/>
                        </a:rPr>
                        <a:t>编译器命令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400">
                          <a:effectLst/>
                        </a:rPr>
                        <a:t>含</a:t>
                      </a:r>
                      <a:r>
                        <a:rPr lang="en-US" sz="1400">
                          <a:effectLst/>
                        </a:rPr>
                        <a:t>    </a:t>
                      </a:r>
                      <a:r>
                        <a:rPr lang="zh-CN" sz="1400">
                          <a:effectLst/>
                        </a:rPr>
                        <a:t>义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GCC</a:t>
                      </a:r>
                      <a:r>
                        <a:rPr lang="zh-CN" sz="1400">
                          <a:effectLst/>
                        </a:rPr>
                        <a:t>编译器命令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400">
                          <a:effectLst/>
                        </a:rPr>
                        <a:t>含 </a:t>
                      </a:r>
                      <a:r>
                        <a:rPr lang="en-US" sz="1400">
                          <a:effectLst/>
                        </a:rPr>
                        <a:t>   </a:t>
                      </a:r>
                      <a:r>
                        <a:rPr lang="zh-CN" sz="1400">
                          <a:effectLst/>
                        </a:rPr>
                        <a:t>义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11919">
                <a:tc>
                  <a:txBody>
                    <a:bodyPr/>
                    <a:lstStyle/>
                    <a:p>
                      <a:pPr indent="266700" algn="l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 dirty="0">
                          <a:effectLst/>
                        </a:rPr>
                        <a:t>cc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400" dirty="0">
                          <a:effectLst/>
                        </a:rPr>
                        <a:t>指的是</a:t>
                      </a:r>
                      <a:r>
                        <a:rPr lang="en-US" sz="1400" dirty="0">
                          <a:effectLst/>
                        </a:rPr>
                        <a:t>C</a:t>
                      </a:r>
                      <a:r>
                        <a:rPr lang="zh-CN" sz="1400" dirty="0">
                          <a:effectLst/>
                        </a:rPr>
                        <a:t>语言编译器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 dirty="0" err="1">
                          <a:effectLst/>
                        </a:rPr>
                        <a:t>gcc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400" dirty="0">
                          <a:effectLst/>
                        </a:rPr>
                        <a:t>指的是</a:t>
                      </a:r>
                      <a:r>
                        <a:rPr lang="en-US" sz="1400" dirty="0">
                          <a:effectLst/>
                        </a:rPr>
                        <a:t>C</a:t>
                      </a:r>
                      <a:r>
                        <a:rPr lang="zh-CN" sz="1400" dirty="0">
                          <a:effectLst/>
                        </a:rPr>
                        <a:t>语言编译器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11919">
                <a:tc>
                  <a:txBody>
                    <a:bodyPr/>
                    <a:lstStyle/>
                    <a:p>
                      <a:pPr indent="266700" algn="l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cpp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400" dirty="0">
                          <a:effectLst/>
                        </a:rPr>
                        <a:t>指的是预处理编译器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 dirty="0">
                          <a:effectLst/>
                        </a:rPr>
                        <a:t>g++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400" dirty="0">
                          <a:effectLst/>
                        </a:rPr>
                        <a:t>指的是</a:t>
                      </a:r>
                      <a:r>
                        <a:rPr lang="en-US" sz="1400" dirty="0">
                          <a:effectLst/>
                        </a:rPr>
                        <a:t>C++</a:t>
                      </a:r>
                      <a:r>
                        <a:rPr lang="zh-CN" sz="1400" dirty="0">
                          <a:effectLst/>
                        </a:rPr>
                        <a:t>语言编译器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421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2.2.1  GCC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简介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表</a:t>
            </a:r>
            <a:r>
              <a:rPr lang="en-US" altLang="zh-CN" dirty="0" smtClean="0"/>
              <a:t>  </a:t>
            </a:r>
            <a:r>
              <a:rPr lang="zh-CN" altLang="en-US" dirty="0"/>
              <a:t>默认路径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981532"/>
              </p:ext>
            </p:extLst>
          </p:nvPr>
        </p:nvGraphicFramePr>
        <p:xfrm>
          <a:off x="683568" y="2420888"/>
          <a:ext cx="7992888" cy="927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4442"/>
                <a:gridCol w="6338446"/>
              </a:tblGrid>
              <a:tr h="0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400" dirty="0">
                          <a:effectLst/>
                        </a:rPr>
                        <a:t>类</a:t>
                      </a:r>
                      <a:r>
                        <a:rPr lang="en-US" sz="1400" dirty="0">
                          <a:effectLst/>
                        </a:rPr>
                        <a:t>    </a:t>
                      </a:r>
                      <a:r>
                        <a:rPr lang="zh-CN" sz="1400" dirty="0">
                          <a:effectLst/>
                        </a:rPr>
                        <a:t>型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400">
                          <a:effectLst/>
                        </a:rPr>
                        <a:t>存 放 路 径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400">
                          <a:effectLst/>
                        </a:rPr>
                        <a:t>头文件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400" dirty="0">
                          <a:effectLst/>
                        </a:rPr>
                        <a:t>按照先后顺序查找如下目录：</a:t>
                      </a:r>
                    </a:p>
                    <a:p>
                      <a:pPr indent="26670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usr</a:t>
                      </a:r>
                      <a:r>
                        <a:rPr lang="en-US" sz="1400" dirty="0">
                          <a:effectLst/>
                        </a:rPr>
                        <a:t>/local/include</a:t>
                      </a:r>
                      <a:endParaRPr lang="zh-CN" sz="1400" dirty="0">
                        <a:effectLst/>
                      </a:endParaRPr>
                    </a:p>
                    <a:p>
                      <a:pPr indent="26670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usr</a:t>
                      </a:r>
                      <a:r>
                        <a:rPr lang="en-US" sz="1400" dirty="0">
                          <a:effectLst/>
                        </a:rPr>
                        <a:t>/lib/</a:t>
                      </a:r>
                      <a:r>
                        <a:rPr lang="en-US" sz="1400" dirty="0" err="1">
                          <a:effectLst/>
                        </a:rPr>
                        <a:t>gcc</a:t>
                      </a:r>
                      <a:r>
                        <a:rPr lang="en-US" sz="1400" dirty="0">
                          <a:effectLst/>
                        </a:rPr>
                        <a:t>/i686-Linux-gnu/4.6.3/include</a:t>
                      </a:r>
                      <a:endParaRPr lang="zh-CN" sz="1400" dirty="0">
                        <a:effectLst/>
                      </a:endParaRPr>
                    </a:p>
                    <a:p>
                      <a:pPr indent="26670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usr</a:t>
                      </a:r>
                      <a:r>
                        <a:rPr lang="en-US" sz="1400" dirty="0">
                          <a:effectLst/>
                        </a:rPr>
                        <a:t>/include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412126"/>
              </p:ext>
            </p:extLst>
          </p:nvPr>
        </p:nvGraphicFramePr>
        <p:xfrm>
          <a:off x="683568" y="3356992"/>
          <a:ext cx="7992888" cy="2520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4442"/>
                <a:gridCol w="6338446"/>
              </a:tblGrid>
              <a:tr h="252028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400" dirty="0">
                          <a:effectLst/>
                        </a:rPr>
                        <a:t>库文件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400" dirty="0">
                          <a:effectLst/>
                        </a:rPr>
                        <a:t>按照先后顺序查找如下路径：</a:t>
                      </a:r>
                    </a:p>
                    <a:p>
                      <a:pPr indent="26670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usr</a:t>
                      </a:r>
                      <a:r>
                        <a:rPr lang="en-US" sz="1400" dirty="0">
                          <a:effectLst/>
                        </a:rPr>
                        <a:t>/lib/</a:t>
                      </a:r>
                      <a:r>
                        <a:rPr lang="en-US" sz="1400" dirty="0" err="1">
                          <a:effectLst/>
                        </a:rPr>
                        <a:t>gcc</a:t>
                      </a:r>
                      <a:r>
                        <a:rPr lang="en-US" sz="1400" dirty="0">
                          <a:effectLst/>
                        </a:rPr>
                        <a:t>/i686-Linux-gnu/4.6.3/</a:t>
                      </a:r>
                      <a:endParaRPr lang="zh-CN" sz="1400" dirty="0">
                        <a:effectLst/>
                      </a:endParaRPr>
                    </a:p>
                    <a:p>
                      <a:pPr indent="26670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usr</a:t>
                      </a:r>
                      <a:r>
                        <a:rPr lang="en-US" sz="1400" dirty="0">
                          <a:effectLst/>
                        </a:rPr>
                        <a:t>/lib/</a:t>
                      </a:r>
                      <a:r>
                        <a:rPr lang="en-US" sz="1400" dirty="0" err="1">
                          <a:effectLst/>
                        </a:rPr>
                        <a:t>gcc</a:t>
                      </a:r>
                      <a:r>
                        <a:rPr lang="en-US" sz="1400" dirty="0">
                          <a:effectLst/>
                        </a:rPr>
                        <a:t>/i686-Linux-gnu/4.6.3/</a:t>
                      </a:r>
                      <a:endParaRPr lang="zh-CN" sz="1400" dirty="0">
                        <a:effectLst/>
                      </a:endParaRPr>
                    </a:p>
                    <a:p>
                      <a:pPr indent="26670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usr</a:t>
                      </a:r>
                      <a:r>
                        <a:rPr lang="en-US" sz="1400" dirty="0">
                          <a:effectLst/>
                        </a:rPr>
                        <a:t>/lib/</a:t>
                      </a:r>
                      <a:r>
                        <a:rPr lang="en-US" sz="1400" dirty="0" err="1">
                          <a:effectLst/>
                        </a:rPr>
                        <a:t>gcc</a:t>
                      </a:r>
                      <a:r>
                        <a:rPr lang="en-US" sz="1400" dirty="0">
                          <a:effectLst/>
                        </a:rPr>
                        <a:t>/i686-Linux-gnu/4.6.3/../../../../i686-Linux-gnu/lib/i686-Linux-gnu/4.6.3/</a:t>
                      </a:r>
                      <a:endParaRPr lang="zh-CN" sz="1400" dirty="0">
                        <a:effectLst/>
                      </a:endParaRPr>
                    </a:p>
                    <a:p>
                      <a:pPr indent="26670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usr</a:t>
                      </a:r>
                      <a:r>
                        <a:rPr lang="en-US" sz="1400" dirty="0">
                          <a:effectLst/>
                        </a:rPr>
                        <a:t>/lib/</a:t>
                      </a:r>
                      <a:r>
                        <a:rPr lang="en-US" sz="1400" dirty="0" err="1">
                          <a:effectLst/>
                        </a:rPr>
                        <a:t>gcc</a:t>
                      </a:r>
                      <a:r>
                        <a:rPr lang="en-US" sz="1400" dirty="0">
                          <a:effectLst/>
                        </a:rPr>
                        <a:t>/i686-Linux-gnu/4.6.3/../../../../i686-Linux-gnu/lib/</a:t>
                      </a:r>
                      <a:endParaRPr lang="zh-CN" sz="1400" dirty="0">
                        <a:effectLst/>
                      </a:endParaRPr>
                    </a:p>
                    <a:p>
                      <a:pPr indent="26670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usr</a:t>
                      </a:r>
                      <a:r>
                        <a:rPr lang="en-US" sz="1400" dirty="0">
                          <a:effectLst/>
                        </a:rPr>
                        <a:t>/lib/</a:t>
                      </a:r>
                      <a:r>
                        <a:rPr lang="en-US" sz="1400" dirty="0" err="1">
                          <a:effectLst/>
                        </a:rPr>
                        <a:t>gcc</a:t>
                      </a:r>
                      <a:r>
                        <a:rPr lang="en-US" sz="1400" dirty="0">
                          <a:effectLst/>
                        </a:rPr>
                        <a:t>/i686-Linux-gnu/4.6.3/../../../i686-Linux-gnu/4.6.3/</a:t>
                      </a:r>
                      <a:endParaRPr lang="zh-CN" sz="1400" dirty="0">
                        <a:effectLst/>
                      </a:endParaRPr>
                    </a:p>
                    <a:p>
                      <a:pPr indent="26670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usr</a:t>
                      </a:r>
                      <a:r>
                        <a:rPr lang="en-US" sz="1400" dirty="0">
                          <a:effectLst/>
                        </a:rPr>
                        <a:t>/lib/</a:t>
                      </a:r>
                      <a:r>
                        <a:rPr lang="en-US" sz="1400" dirty="0" err="1">
                          <a:effectLst/>
                        </a:rPr>
                        <a:t>gcc</a:t>
                      </a:r>
                      <a:r>
                        <a:rPr lang="en-US" sz="1400" dirty="0">
                          <a:effectLst/>
                        </a:rPr>
                        <a:t>/i686-Linux-gnu/4.6.3/../../../</a:t>
                      </a:r>
                      <a:endParaRPr lang="zh-CN" sz="1400" dirty="0">
                        <a:effectLst/>
                      </a:endParaRPr>
                    </a:p>
                    <a:p>
                      <a:pPr indent="26670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 dirty="0">
                          <a:effectLst/>
                        </a:rPr>
                        <a:t>/lib/i686-Linux-gnu/4.6.3/</a:t>
                      </a:r>
                      <a:endParaRPr lang="zh-CN" sz="1400" dirty="0">
                        <a:effectLst/>
                      </a:endParaRPr>
                    </a:p>
                    <a:p>
                      <a:pPr indent="26670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 dirty="0">
                          <a:effectLst/>
                        </a:rPr>
                        <a:t>/lib/</a:t>
                      </a:r>
                      <a:endParaRPr lang="zh-CN" sz="1400" dirty="0">
                        <a:effectLst/>
                      </a:endParaRPr>
                    </a:p>
                    <a:p>
                      <a:pPr indent="26670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usr</a:t>
                      </a:r>
                      <a:r>
                        <a:rPr lang="en-US" sz="1400" dirty="0">
                          <a:effectLst/>
                        </a:rPr>
                        <a:t>/lib/i686-Linux-gnu/4.6.3/</a:t>
                      </a:r>
                      <a:endParaRPr lang="zh-CN" sz="1400" dirty="0">
                        <a:effectLst/>
                      </a:endParaRPr>
                    </a:p>
                    <a:p>
                      <a:pPr indent="26670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usr</a:t>
                      </a:r>
                      <a:r>
                        <a:rPr lang="en-US" sz="1400" dirty="0">
                          <a:effectLst/>
                        </a:rPr>
                        <a:t>/lib/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841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2.2.2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编译程序的基本知识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GCC</a:t>
            </a:r>
            <a:r>
              <a:rPr lang="zh-CN" altLang="en-US" dirty="0"/>
              <a:t>对程序的编译过程</a:t>
            </a:r>
          </a:p>
        </p:txBody>
      </p:sp>
      <p:pic>
        <p:nvPicPr>
          <p:cNvPr id="4098" name="Picture 2" descr="2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356992"/>
            <a:ext cx="5706764" cy="223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266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2.2.3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单个文件编译成执行文件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编译</a:t>
            </a:r>
            <a:r>
              <a:rPr lang="zh-CN" altLang="en-US" dirty="0" smtClean="0"/>
              <a:t>示例：</a:t>
            </a:r>
            <a:endParaRPr lang="en-US" altLang="zh-CN" dirty="0" smtClean="0"/>
          </a:p>
          <a:p>
            <a:r>
              <a:rPr lang="en-US" altLang="zh-CN" dirty="0"/>
              <a:t>$</a:t>
            </a:r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en-US" altLang="zh-CN" dirty="0" err="1" smtClean="0"/>
              <a:t>hello.c</a:t>
            </a:r>
            <a:endParaRPr lang="en-US" altLang="zh-CN" dirty="0" smtClean="0"/>
          </a:p>
          <a:p>
            <a:r>
              <a:rPr lang="en-US" altLang="zh-CN" dirty="0"/>
              <a:t>$</a:t>
            </a:r>
            <a:r>
              <a:rPr lang="en-US" altLang="zh-CN" dirty="0" err="1"/>
              <a:t>gcc</a:t>
            </a:r>
            <a:r>
              <a:rPr lang="en-US" altLang="zh-CN" dirty="0"/>
              <a:t> –o test </a:t>
            </a:r>
            <a:r>
              <a:rPr lang="en-US" altLang="zh-CN" dirty="0" err="1" smtClean="0"/>
              <a:t>hello.c</a:t>
            </a:r>
            <a:endParaRPr lang="en-US" altLang="zh-CN" dirty="0" smtClean="0"/>
          </a:p>
          <a:p>
            <a:r>
              <a:rPr lang="zh-CN" altLang="en-US" dirty="0"/>
              <a:t>选项</a:t>
            </a:r>
            <a:r>
              <a:rPr lang="en-US" altLang="zh-CN" dirty="0"/>
              <a:t>-o</a:t>
            </a:r>
            <a:r>
              <a:rPr lang="zh-CN" altLang="en-US" dirty="0"/>
              <a:t>可以使编译程序生成指定文件名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23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2.1.1  vim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使用简介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vi</a:t>
            </a:r>
            <a:r>
              <a:rPr lang="zh-CN" altLang="en-US" dirty="0"/>
              <a:t>是</a:t>
            </a:r>
            <a:r>
              <a:rPr lang="en-US" altLang="zh-CN" dirty="0"/>
              <a:t>visual editor</a:t>
            </a:r>
            <a:r>
              <a:rPr lang="zh-CN" altLang="en-US" dirty="0"/>
              <a:t>的简写，发音为</a:t>
            </a:r>
            <a:r>
              <a:rPr lang="en-US" altLang="zh-CN" dirty="0"/>
              <a:t>[</a:t>
            </a:r>
            <a:r>
              <a:rPr lang="en-US" altLang="zh-CN" dirty="0" err="1"/>
              <a:t>vi’ai</a:t>
            </a:r>
            <a:r>
              <a:rPr lang="en-US" altLang="zh-CN" dirty="0"/>
              <a:t>]</a:t>
            </a:r>
          </a:p>
          <a:p>
            <a:r>
              <a:rPr lang="en-US" altLang="zh-CN" dirty="0" smtClean="0"/>
              <a:t>1</a:t>
            </a:r>
            <a:r>
              <a:rPr lang="zh-CN" altLang="en-US" dirty="0"/>
              <a:t>．</a:t>
            </a:r>
            <a:r>
              <a:rPr lang="en-US" altLang="zh-CN" dirty="0"/>
              <a:t>vim</a:t>
            </a:r>
            <a:r>
              <a:rPr lang="zh-CN" altLang="en-US" dirty="0"/>
              <a:t>的安装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．</a:t>
            </a:r>
            <a:r>
              <a:rPr lang="en-US" altLang="zh-CN" dirty="0"/>
              <a:t>Vim</a:t>
            </a:r>
            <a:r>
              <a:rPr lang="zh-CN" altLang="en-US" dirty="0"/>
              <a:t>编辑器的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38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2.2.4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编译生成目标文件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-c</a:t>
            </a:r>
            <a:r>
              <a:rPr lang="zh-CN" altLang="en-US" dirty="0"/>
              <a:t>选项用于生成目标</a:t>
            </a:r>
            <a:r>
              <a:rPr lang="zh-CN" altLang="en-US" dirty="0" smtClean="0"/>
              <a:t>文件，示例：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/>
              <a:t>$</a:t>
            </a:r>
            <a:r>
              <a:rPr lang="en-US" altLang="zh-CN" dirty="0" err="1"/>
              <a:t>gcc</a:t>
            </a:r>
            <a:r>
              <a:rPr lang="en-US" altLang="zh-CN" dirty="0"/>
              <a:t> –c </a:t>
            </a:r>
            <a:r>
              <a:rPr lang="en-US" altLang="zh-CN" dirty="0" err="1" smtClean="0"/>
              <a:t>hello.c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编译多个文件，示例：</a:t>
            </a:r>
            <a:endParaRPr lang="en-US" altLang="zh-CN" dirty="0" smtClean="0"/>
          </a:p>
          <a:p>
            <a:pPr marL="109728" indent="0">
              <a:buNone/>
            </a:pPr>
            <a:r>
              <a:rPr lang="fr-FR" altLang="zh-CN" dirty="0"/>
              <a:t>$gcc –c file1.c file2.c file3.c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25699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2.2.5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多文件编译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．源文件</a:t>
            </a:r>
            <a:r>
              <a:rPr lang="en-US" altLang="zh-CN" dirty="0" err="1"/>
              <a:t>string.c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．源文件</a:t>
            </a:r>
            <a:r>
              <a:rPr lang="en-US" altLang="zh-CN" dirty="0" err="1"/>
              <a:t>main.c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．编译</a:t>
            </a:r>
            <a:r>
              <a:rPr lang="zh-CN" altLang="en-US" dirty="0" smtClean="0"/>
              <a:t>运行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/>
              <a:t>$</a:t>
            </a:r>
            <a:r>
              <a:rPr lang="en-US" altLang="zh-CN" dirty="0" err="1"/>
              <a:t>gcc</a:t>
            </a:r>
            <a:r>
              <a:rPr lang="en-US" altLang="zh-CN" dirty="0"/>
              <a:t> -o test </a:t>
            </a:r>
            <a:r>
              <a:rPr lang="en-US" altLang="zh-CN" dirty="0" err="1"/>
              <a:t>string.c</a:t>
            </a:r>
            <a:r>
              <a:rPr lang="en-US" altLang="zh-CN" dirty="0"/>
              <a:t> </a:t>
            </a:r>
            <a:r>
              <a:rPr lang="en-US" altLang="zh-CN" dirty="0" err="1"/>
              <a:t>main.c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639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2.2.6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预处理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预处理过程将源文件中的头文件包含进源文件中，并且将文件中定义的宏进行</a:t>
            </a:r>
            <a:r>
              <a:rPr lang="zh-CN" altLang="en-US" dirty="0" smtClean="0"/>
              <a:t>扩展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选项</a:t>
            </a:r>
            <a:r>
              <a:rPr lang="en-US" altLang="zh-CN" dirty="0"/>
              <a:t>-E</a:t>
            </a:r>
            <a:r>
              <a:rPr lang="zh-CN" altLang="en-US" dirty="0"/>
              <a:t>告诉编译器进行预编译</a:t>
            </a:r>
            <a:r>
              <a:rPr lang="zh-CN" altLang="en-US" dirty="0" smtClean="0"/>
              <a:t>操作，示例：</a:t>
            </a:r>
            <a:endParaRPr lang="en-US" altLang="zh-CN" dirty="0" smtClean="0"/>
          </a:p>
          <a:p>
            <a:r>
              <a:rPr lang="en-US" altLang="zh-CN" dirty="0"/>
              <a:t>$</a:t>
            </a:r>
            <a:r>
              <a:rPr lang="en-US" altLang="zh-CN" dirty="0" err="1"/>
              <a:t>gcc</a:t>
            </a:r>
            <a:r>
              <a:rPr lang="en-US" altLang="zh-CN" dirty="0"/>
              <a:t> –E </a:t>
            </a:r>
            <a:r>
              <a:rPr lang="en-US" altLang="zh-CN" dirty="0" err="1"/>
              <a:t>string.c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4117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2.2.7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编译成汇编语言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选项</a:t>
            </a:r>
            <a:r>
              <a:rPr lang="en-US" altLang="zh-CN" dirty="0" smtClean="0"/>
              <a:t>-S</a:t>
            </a:r>
            <a:r>
              <a:rPr lang="zh-CN" altLang="en-US" dirty="0"/>
              <a:t>生成</a:t>
            </a:r>
            <a:r>
              <a:rPr lang="zh-CN" altLang="en-US" dirty="0" smtClean="0"/>
              <a:t>汇编语言，示例：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/>
              <a:t>$</a:t>
            </a:r>
            <a:r>
              <a:rPr lang="en-US" altLang="zh-CN" dirty="0" err="1"/>
              <a:t>gcc</a:t>
            </a:r>
            <a:r>
              <a:rPr lang="en-US" altLang="zh-CN" dirty="0"/>
              <a:t> –S </a:t>
            </a:r>
            <a:r>
              <a:rPr lang="en-US" altLang="zh-CN" dirty="0" err="1"/>
              <a:t>string.c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4216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2.2.8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生成和使用静态链接库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静态库是</a:t>
            </a:r>
            <a:r>
              <a:rPr lang="en-US" altLang="zh-CN" dirty="0" err="1"/>
              <a:t>obj</a:t>
            </a:r>
            <a:r>
              <a:rPr lang="zh-CN" altLang="en-US" dirty="0"/>
              <a:t>文件的一个</a:t>
            </a:r>
            <a:r>
              <a:rPr lang="zh-CN" altLang="en-US" dirty="0" smtClean="0"/>
              <a:t>集合。</a:t>
            </a:r>
            <a:endParaRPr lang="en-US" altLang="zh-CN" dirty="0" smtClean="0"/>
          </a:p>
          <a:p>
            <a:r>
              <a:rPr lang="zh-CN" altLang="en-US" dirty="0"/>
              <a:t>静态</a:t>
            </a:r>
            <a:r>
              <a:rPr lang="zh-CN" altLang="en-US" dirty="0" smtClean="0"/>
              <a:t>库以</a:t>
            </a:r>
            <a:r>
              <a:rPr lang="en-US" altLang="zh-CN" dirty="0" smtClean="0"/>
              <a:t>.a</a:t>
            </a:r>
            <a:r>
              <a:rPr lang="zh-CN" altLang="en-US" dirty="0" smtClean="0"/>
              <a:t>为后缀</a:t>
            </a:r>
            <a:endParaRPr lang="en-US" altLang="zh-CN" dirty="0" smtClean="0"/>
          </a:p>
          <a:p>
            <a:r>
              <a:rPr lang="zh-CN" altLang="en-US" dirty="0" smtClean="0"/>
              <a:t>由</a:t>
            </a:r>
            <a:r>
              <a:rPr lang="en-US" altLang="zh-CN" dirty="0" err="1" smtClean="0"/>
              <a:t>ar</a:t>
            </a:r>
            <a:r>
              <a:rPr lang="zh-CN" altLang="en-US" dirty="0" smtClean="0"/>
              <a:t>生成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/>
              <a:t>．生成静态链接库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．使用静态链接库</a:t>
            </a:r>
          </a:p>
          <a:p>
            <a:pPr marL="109728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085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．生成静态链接库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 err="1" smtClean="0"/>
              <a:t>ar</a:t>
            </a:r>
            <a:r>
              <a:rPr lang="en-US" altLang="zh-CN" dirty="0" smtClean="0"/>
              <a:t>  </a:t>
            </a:r>
            <a:r>
              <a:rPr lang="zh-CN" altLang="en-US" dirty="0" smtClean="0"/>
              <a:t>库文件 </a:t>
            </a:r>
            <a:r>
              <a:rPr lang="en-US" altLang="zh-CN" dirty="0" err="1" smtClean="0"/>
              <a:t>obj</a:t>
            </a:r>
            <a:r>
              <a:rPr lang="zh-CN" altLang="en-US" dirty="0"/>
              <a:t>文件</a:t>
            </a:r>
            <a:r>
              <a:rPr lang="en-US" altLang="zh-CN" dirty="0"/>
              <a:t>1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obj</a:t>
            </a:r>
            <a:r>
              <a:rPr lang="zh-CN" altLang="en-US" dirty="0"/>
              <a:t>文件</a:t>
            </a:r>
            <a:r>
              <a:rPr lang="en-US" altLang="zh-CN" dirty="0" smtClean="0"/>
              <a:t>2</a:t>
            </a:r>
          </a:p>
          <a:p>
            <a:pPr marL="109728" indent="0">
              <a:buNone/>
            </a:pPr>
            <a:r>
              <a:rPr lang="zh-CN" altLang="en-US" dirty="0" smtClean="0"/>
              <a:t>示例：</a:t>
            </a:r>
            <a:endParaRPr lang="en-US" altLang="zh-CN" dirty="0" smtClean="0"/>
          </a:p>
          <a:p>
            <a:pPr marL="109728" indent="0">
              <a:buNone/>
            </a:pPr>
            <a:r>
              <a:rPr lang="zh-CN" altLang="en-US" dirty="0"/>
              <a:t>将</a:t>
            </a:r>
            <a:r>
              <a:rPr lang="en-US" altLang="zh-CN" dirty="0" err="1"/>
              <a:t>string.o</a:t>
            </a:r>
            <a:r>
              <a:rPr lang="zh-CN" altLang="en-US" dirty="0"/>
              <a:t>打包为库文件</a:t>
            </a:r>
            <a:r>
              <a:rPr lang="en-US" altLang="zh-CN" dirty="0" err="1"/>
              <a:t>libstr.a</a:t>
            </a:r>
            <a:r>
              <a:rPr lang="zh-CN" altLang="en-US" dirty="0"/>
              <a:t>的命令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/>
              <a:t>$</a:t>
            </a:r>
            <a:r>
              <a:rPr lang="en-US" altLang="zh-CN" dirty="0" err="1"/>
              <a:t>ar</a:t>
            </a:r>
            <a:r>
              <a:rPr lang="en-US" altLang="zh-CN" dirty="0"/>
              <a:t> –</a:t>
            </a:r>
            <a:r>
              <a:rPr lang="en-US" altLang="zh-CN" dirty="0" err="1"/>
              <a:t>rcs</a:t>
            </a:r>
            <a:r>
              <a:rPr lang="en-US" altLang="zh-CN" dirty="0"/>
              <a:t> </a:t>
            </a:r>
            <a:r>
              <a:rPr lang="en-US" altLang="zh-CN" dirty="0" err="1"/>
              <a:t>libstr.a</a:t>
            </a:r>
            <a:r>
              <a:rPr lang="en-US" altLang="zh-CN" dirty="0"/>
              <a:t> </a:t>
            </a:r>
            <a:r>
              <a:rPr lang="en-US" altLang="zh-CN" dirty="0" err="1"/>
              <a:t>string.o</a:t>
            </a:r>
            <a:endParaRPr lang="en-US" altLang="zh-CN" dirty="0"/>
          </a:p>
          <a:p>
            <a:pPr marL="109728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0079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．使用静态链接库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示例：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/>
              <a:t>$</a:t>
            </a:r>
            <a:r>
              <a:rPr lang="en-US" altLang="zh-CN" dirty="0" err="1"/>
              <a:t>gcc</a:t>
            </a:r>
            <a:r>
              <a:rPr lang="en-US" altLang="zh-CN" dirty="0"/>
              <a:t> –o test </a:t>
            </a:r>
            <a:r>
              <a:rPr lang="en-US" altLang="zh-CN" dirty="0" err="1"/>
              <a:t>main.c</a:t>
            </a:r>
            <a:r>
              <a:rPr lang="en-US" altLang="zh-CN" dirty="0"/>
              <a:t> </a:t>
            </a:r>
            <a:r>
              <a:rPr lang="en-US" altLang="zh-CN" dirty="0" err="1"/>
              <a:t>libstr.a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7474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2.2.9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生成动态链接库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zh-CN" altLang="en-US" dirty="0"/>
              <a:t>动态链接库是程序运行时加载的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marL="109728" indent="0">
              <a:buNone/>
            </a:pPr>
            <a:r>
              <a:rPr lang="zh-CN" altLang="en-US" dirty="0" smtClean="0"/>
              <a:t>别名：</a:t>
            </a:r>
            <a:r>
              <a:rPr lang="en-US" altLang="zh-CN" dirty="0" smtClean="0"/>
              <a:t>lib+</a:t>
            </a:r>
            <a:r>
              <a:rPr lang="zh-CN" altLang="en-US" dirty="0" smtClean="0"/>
              <a:t>库名</a:t>
            </a:r>
            <a:r>
              <a:rPr lang="en-US" altLang="zh-CN" dirty="0" smtClean="0"/>
              <a:t>+.so</a:t>
            </a:r>
          </a:p>
          <a:p>
            <a:pPr marL="109728" indent="0">
              <a:buNone/>
            </a:pPr>
            <a:r>
              <a:rPr lang="zh-CN" altLang="en-US" dirty="0" smtClean="0"/>
              <a:t>真名：别名</a:t>
            </a:r>
            <a:r>
              <a:rPr lang="en-US" altLang="zh-CN" dirty="0" smtClean="0"/>
              <a:t>+</a:t>
            </a:r>
            <a:r>
              <a:rPr lang="zh-CN" altLang="en-US" dirty="0" smtClean="0"/>
              <a:t>小版本号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发行版本</a:t>
            </a:r>
            <a:endParaRPr lang="en-US" altLang="zh-CN" dirty="0" smtClean="0"/>
          </a:p>
          <a:p>
            <a:pPr marL="109728" indent="0">
              <a:buNone/>
            </a:pPr>
            <a:r>
              <a:rPr lang="zh-CN" altLang="en-US" dirty="0" smtClean="0"/>
              <a:t>链接名：链接时使用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/>
              <a:t>．生成动态链接库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．动态链接库的配置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．动态链接库管理命令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．使用动态链接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6330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．生成动态链接库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en-US" altLang="zh-CN" dirty="0" err="1"/>
              <a:t>fPIC</a:t>
            </a:r>
            <a:r>
              <a:rPr lang="zh-CN" altLang="en-US" dirty="0"/>
              <a:t>选项或者</a:t>
            </a:r>
            <a:r>
              <a:rPr lang="en-US" altLang="zh-CN" dirty="0"/>
              <a:t>-</a:t>
            </a:r>
            <a:r>
              <a:rPr lang="en-US" altLang="zh-CN" dirty="0" err="1" smtClean="0"/>
              <a:t>fpic</a:t>
            </a:r>
            <a:r>
              <a:rPr lang="zh-CN" altLang="en-US" dirty="0" smtClean="0"/>
              <a:t>选项</a:t>
            </a:r>
            <a:endParaRPr lang="en-US" altLang="zh-CN" dirty="0" smtClean="0"/>
          </a:p>
          <a:p>
            <a:r>
              <a:rPr lang="zh-CN" altLang="en-US" dirty="0" smtClean="0"/>
              <a:t>示例：</a:t>
            </a:r>
            <a:endParaRPr lang="en-US" altLang="zh-CN" dirty="0" smtClean="0"/>
          </a:p>
          <a:p>
            <a:r>
              <a:rPr lang="en-US" altLang="zh-CN" dirty="0"/>
              <a:t>$</a:t>
            </a:r>
            <a:r>
              <a:rPr lang="en-US" altLang="zh-CN" dirty="0" err="1"/>
              <a:t>gcc</a:t>
            </a:r>
            <a:r>
              <a:rPr lang="en-US" altLang="zh-CN" dirty="0"/>
              <a:t> –shared –</a:t>
            </a:r>
            <a:r>
              <a:rPr lang="en-US" altLang="zh-CN" dirty="0" err="1"/>
              <a:t>Wl</a:t>
            </a:r>
            <a:r>
              <a:rPr lang="en-US" altLang="zh-CN" dirty="0"/>
              <a:t>,-</a:t>
            </a:r>
            <a:r>
              <a:rPr lang="en-US" altLang="zh-CN" dirty="0" err="1"/>
              <a:t>soname,libstr.so</a:t>
            </a:r>
            <a:r>
              <a:rPr lang="en-US" altLang="zh-CN" dirty="0"/>
              <a:t> –o libstr.so.1 </a:t>
            </a:r>
            <a:r>
              <a:rPr lang="en-US" altLang="zh-CN" dirty="0" err="1"/>
              <a:t>string.c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5058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．动态链接库的配置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指定系统的动态链接库搜索的</a:t>
            </a:r>
            <a:r>
              <a:rPr lang="zh-CN" altLang="en-US" dirty="0" smtClean="0"/>
              <a:t>路径</a:t>
            </a:r>
            <a:endParaRPr lang="en-US" altLang="zh-CN" dirty="0" smtClean="0"/>
          </a:p>
          <a:p>
            <a:r>
              <a:rPr lang="zh-CN" altLang="en-US" dirty="0" smtClean="0"/>
              <a:t>配置文件</a:t>
            </a:r>
            <a:r>
              <a:rPr lang="en-US" altLang="zh-CN" dirty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ld.so.conf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86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vim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的安装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#apt-get install </a:t>
            </a:r>
            <a:r>
              <a:rPr lang="en-US" altLang="zh-CN" dirty="0" smtClean="0"/>
              <a:t>vim</a:t>
            </a:r>
          </a:p>
          <a:p>
            <a:endParaRPr lang="en-US" altLang="zh-CN" dirty="0"/>
          </a:p>
          <a:p>
            <a:r>
              <a:rPr lang="en-US" altLang="zh-CN" dirty="0" smtClean="0"/>
              <a:t>Ubuntu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apt-get</a:t>
            </a:r>
            <a:r>
              <a:rPr lang="zh-CN" altLang="en-US" dirty="0" smtClean="0"/>
              <a:t>命令格式：</a:t>
            </a:r>
            <a:endParaRPr lang="en-US" altLang="zh-CN" dirty="0" smtClean="0"/>
          </a:p>
          <a:p>
            <a:r>
              <a:rPr lang="en-US" altLang="zh-CN" dirty="0"/>
              <a:t>apt-get install </a:t>
            </a:r>
            <a:r>
              <a:rPr lang="zh-CN" altLang="en-US" dirty="0"/>
              <a:t>软件包的名字</a:t>
            </a:r>
          </a:p>
        </p:txBody>
      </p:sp>
    </p:spTree>
    <p:extLst>
      <p:ext uri="{BB962C8B-B14F-4D97-AF65-F5344CB8AC3E}">
        <p14:creationId xmlns:p14="http://schemas.microsoft.com/office/powerpoint/2010/main" val="14918541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3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．动态链接库管理命令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err="1"/>
              <a:t>ldconfig</a:t>
            </a:r>
            <a:r>
              <a:rPr lang="en-US" altLang="zh-CN" sz="1600" dirty="0"/>
              <a:t> [-v|--verbose] [-n] [-N] [-X] [-f CONF] [-C CACHE] [-r ROOT] [-l] [-p|--print-cache] [-c FORMAT] [--format=FORMAT] [-V] [-?|--help|--usage] path...</a:t>
            </a:r>
            <a:endParaRPr lang="zh-CN" altLang="en-US" sz="16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099738"/>
              </p:ext>
            </p:extLst>
          </p:nvPr>
        </p:nvGraphicFramePr>
        <p:xfrm>
          <a:off x="611560" y="2492896"/>
          <a:ext cx="7992888" cy="14401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7576"/>
                <a:gridCol w="6455312"/>
              </a:tblGrid>
              <a:tr h="290801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400">
                          <a:effectLst/>
                        </a:rPr>
                        <a:t>选</a:t>
                      </a:r>
                      <a:r>
                        <a:rPr lang="en-US" sz="1400">
                          <a:effectLst/>
                        </a:rPr>
                        <a:t>    </a:t>
                      </a:r>
                      <a:r>
                        <a:rPr lang="zh-CN" sz="1400">
                          <a:effectLst/>
                        </a:rPr>
                        <a:t>项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400">
                          <a:effectLst/>
                        </a:rPr>
                        <a:t>含</a:t>
                      </a:r>
                      <a:r>
                        <a:rPr lang="en-US" sz="1400">
                          <a:effectLst/>
                        </a:rPr>
                        <a:t>    </a:t>
                      </a:r>
                      <a:r>
                        <a:rPr lang="zh-CN" sz="1400">
                          <a:effectLst/>
                        </a:rPr>
                        <a:t>义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90801"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-v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400">
                          <a:effectLst/>
                        </a:rPr>
                        <a:t>此选项打印</a:t>
                      </a:r>
                      <a:r>
                        <a:rPr lang="en-US" sz="1400">
                          <a:effectLst/>
                        </a:rPr>
                        <a:t>ldconfig</a:t>
                      </a:r>
                      <a:r>
                        <a:rPr lang="zh-CN" sz="1400">
                          <a:effectLst/>
                        </a:rPr>
                        <a:t>的当前版本号，显示所扫描的每一个目录和动态链接库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67756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-n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400">
                          <a:effectLst/>
                        </a:rPr>
                        <a:t>此选项处理命令行指定的目录，不对系统的默认目录</a:t>
                      </a:r>
                      <a:r>
                        <a:rPr lang="en-US" sz="1400">
                          <a:effectLst/>
                        </a:rPr>
                        <a:t>/lib</a:t>
                      </a:r>
                      <a:r>
                        <a:rPr lang="zh-CN" sz="1400">
                          <a:effectLst/>
                        </a:rPr>
                        <a:t>、</a:t>
                      </a:r>
                      <a:r>
                        <a:rPr lang="en-US" sz="1400">
                          <a:effectLst/>
                        </a:rPr>
                        <a:t>/usr/lib</a:t>
                      </a:r>
                      <a:r>
                        <a:rPr lang="zh-CN" sz="1400">
                          <a:effectLst/>
                        </a:rPr>
                        <a:t>进行扫描，也不对配置文件</a:t>
                      </a:r>
                      <a:r>
                        <a:rPr lang="en-US" sz="1400">
                          <a:effectLst/>
                        </a:rPr>
                        <a:t>/etc/ld.so.conf</a:t>
                      </a:r>
                      <a:r>
                        <a:rPr lang="zh-CN" sz="1400">
                          <a:effectLst/>
                        </a:rPr>
                        <a:t>中所指定的目录进行扫描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90801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-N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400" dirty="0">
                          <a:effectLst/>
                        </a:rPr>
                        <a:t>此选项</a:t>
                      </a:r>
                      <a:r>
                        <a:rPr lang="en-US" sz="1400" dirty="0" err="1">
                          <a:effectLst/>
                        </a:rPr>
                        <a:t>ldconfig</a:t>
                      </a:r>
                      <a:r>
                        <a:rPr lang="zh-CN" sz="1400" dirty="0">
                          <a:effectLst/>
                        </a:rPr>
                        <a:t>不会重建缓存文件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108385"/>
              </p:ext>
            </p:extLst>
          </p:nvPr>
        </p:nvGraphicFramePr>
        <p:xfrm>
          <a:off x="611560" y="3933056"/>
          <a:ext cx="7992888" cy="18557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7576"/>
                <a:gridCol w="6455312"/>
              </a:tblGrid>
              <a:tr h="300033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-X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400">
                          <a:effectLst/>
                        </a:rPr>
                        <a:t>此选项</a:t>
                      </a:r>
                      <a:r>
                        <a:rPr lang="en-US" sz="1400">
                          <a:effectLst/>
                        </a:rPr>
                        <a:t>ldconfig</a:t>
                      </a:r>
                      <a:r>
                        <a:rPr lang="zh-CN" sz="1400">
                          <a:effectLst/>
                        </a:rPr>
                        <a:t>不更新链接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00033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-f CONF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400">
                          <a:effectLst/>
                        </a:rPr>
                        <a:t>此选项使用用户指定的配置文件代替默认文件</a:t>
                      </a:r>
                      <a:r>
                        <a:rPr lang="en-US" sz="1400">
                          <a:effectLst/>
                        </a:rPr>
                        <a:t>/etc/ld.so.conf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00033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-C CACHE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400">
                          <a:effectLst/>
                        </a:rPr>
                        <a:t>此选项使用用户指定的缓存文件代替系统默认的缓存文件</a:t>
                      </a:r>
                      <a:r>
                        <a:rPr lang="en-US" sz="1400">
                          <a:effectLst/>
                        </a:rPr>
                        <a:t>/etc/ld.so.cache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00033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-r ROOT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400" dirty="0">
                          <a:effectLst/>
                        </a:rPr>
                        <a:t>此选项改变当前应用程序的根目录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00033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-l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400">
                          <a:effectLst/>
                        </a:rPr>
                        <a:t>此选项用于手动链接单个动态链接库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00033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-p</a:t>
                      </a:r>
                      <a:r>
                        <a:rPr lang="zh-CN" sz="1400">
                          <a:effectLst/>
                        </a:rPr>
                        <a:t>或</a:t>
                      </a:r>
                      <a:r>
                        <a:rPr lang="en-US" sz="1400">
                          <a:effectLst/>
                        </a:rPr>
                        <a:t>--print-cache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400" dirty="0">
                          <a:effectLst/>
                        </a:rPr>
                        <a:t>此选项用于打印出缓存文件中共享库的名字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521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4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．使用动态链接库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使用方式：</a:t>
            </a:r>
            <a:r>
              <a:rPr lang="en-US" altLang="zh-CN" dirty="0" smtClean="0"/>
              <a:t>-</a:t>
            </a:r>
            <a:r>
              <a:rPr lang="en-US" altLang="zh-CN" dirty="0"/>
              <a:t>l</a:t>
            </a:r>
            <a:r>
              <a:rPr lang="zh-CN" altLang="en-US" dirty="0"/>
              <a:t>库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r>
              <a:rPr lang="zh-CN" altLang="en-US" dirty="0" smtClean="0"/>
              <a:t>示例：</a:t>
            </a:r>
            <a:endParaRPr lang="en-US" altLang="zh-CN" dirty="0" smtClean="0"/>
          </a:p>
          <a:p>
            <a:r>
              <a:rPr lang="en-US" altLang="zh-CN" dirty="0"/>
              <a:t>$</a:t>
            </a:r>
            <a:r>
              <a:rPr lang="en-US" altLang="zh-CN" dirty="0" err="1"/>
              <a:t>gcc</a:t>
            </a:r>
            <a:r>
              <a:rPr lang="en-US" altLang="zh-CN" dirty="0"/>
              <a:t> –o test </a:t>
            </a:r>
            <a:r>
              <a:rPr lang="en-US" altLang="zh-CN" dirty="0" err="1"/>
              <a:t>main.c</a:t>
            </a:r>
            <a:r>
              <a:rPr lang="en-US" altLang="zh-CN" dirty="0"/>
              <a:t> –L./ -</a:t>
            </a:r>
            <a:r>
              <a:rPr lang="en-US" altLang="zh-CN" dirty="0" err="1"/>
              <a:t>lstr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9979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2.2.10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动态加载库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．打开动态库</a:t>
            </a:r>
            <a:r>
              <a:rPr lang="en-US" altLang="zh-CN" dirty="0" err="1"/>
              <a:t>dlopen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．获得函数指针</a:t>
            </a:r>
            <a:r>
              <a:rPr lang="en-US" altLang="zh-CN" dirty="0" err="1"/>
              <a:t>dlsym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．使用动态加载库的一个例子</a:t>
            </a:r>
          </a:p>
          <a:p>
            <a:pPr marL="109728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133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．打开动态库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dlopen()</a:t>
            </a:r>
            <a:endParaRPr lang="zh-CN" altLang="en-US" b="0" i="0" u="none" strike="noStrike" kern="18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r>
              <a:rPr lang="en-US" altLang="zh-CN" dirty="0" err="1"/>
              <a:t>dlopen</a:t>
            </a:r>
            <a:r>
              <a:rPr lang="en-US" altLang="zh-CN" dirty="0"/>
              <a:t>()</a:t>
            </a:r>
            <a:r>
              <a:rPr lang="zh-CN" altLang="en-US" dirty="0"/>
              <a:t>按照用户指定的方式打开动态链接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/>
              <a:t>void * </a:t>
            </a:r>
            <a:r>
              <a:rPr lang="en-US" altLang="zh-CN" dirty="0" err="1"/>
              <a:t>dlopen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char *filename, </a:t>
            </a:r>
            <a:r>
              <a:rPr lang="en-US" altLang="zh-CN" dirty="0" err="1"/>
              <a:t>int</a:t>
            </a:r>
            <a:r>
              <a:rPr lang="en-US" altLang="zh-CN" dirty="0"/>
              <a:t> flag);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0414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．获得函数指针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dlsym()</a:t>
            </a:r>
            <a:endParaRPr lang="zh-CN" altLang="en-US" b="0" i="0" u="none" strike="noStrike" kern="18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r>
              <a:rPr lang="en-US" altLang="zh-CN" dirty="0" err="1"/>
              <a:t>dlsym</a:t>
            </a:r>
            <a:r>
              <a:rPr lang="en-US" altLang="zh-CN" dirty="0"/>
              <a:t>()</a:t>
            </a:r>
            <a:r>
              <a:rPr lang="zh-CN" altLang="en-US" dirty="0"/>
              <a:t>可以获得动态链接库中指定函数的</a:t>
            </a:r>
            <a:r>
              <a:rPr lang="zh-CN" altLang="en-US" dirty="0" smtClean="0"/>
              <a:t>指针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/>
              <a:t>void * </a:t>
            </a:r>
            <a:r>
              <a:rPr lang="en-US" altLang="zh-CN" dirty="0" err="1"/>
              <a:t>dlsym</a:t>
            </a:r>
            <a:r>
              <a:rPr lang="en-US" altLang="zh-CN" dirty="0"/>
              <a:t>(void *handle, char *symbol);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6103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3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．使用动态加载库的一个例子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$</a:t>
            </a:r>
            <a:r>
              <a:rPr lang="en-US" altLang="zh-CN" dirty="0" err="1"/>
              <a:t>gcc</a:t>
            </a:r>
            <a:r>
              <a:rPr lang="en-US" altLang="zh-CN" dirty="0"/>
              <a:t> –o </a:t>
            </a:r>
            <a:r>
              <a:rPr lang="en-US" altLang="zh-CN" dirty="0" err="1"/>
              <a:t>testdl</a:t>
            </a:r>
            <a:r>
              <a:rPr lang="en-US" altLang="zh-CN" dirty="0"/>
              <a:t> </a:t>
            </a:r>
            <a:r>
              <a:rPr lang="en-US" altLang="zh-CN" dirty="0" err="1"/>
              <a:t>main.c</a:t>
            </a:r>
            <a:r>
              <a:rPr lang="en-US" altLang="zh-CN" dirty="0"/>
              <a:t> libstr.so –</a:t>
            </a:r>
            <a:r>
              <a:rPr lang="en-US" altLang="zh-CN" dirty="0" err="1"/>
              <a:t>ldl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5109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2.2.11  GCC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常用选项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</a:t>
            </a:r>
            <a:r>
              <a:rPr lang="en-US" altLang="zh-CN" dirty="0"/>
              <a:t>-DMACRO</a:t>
            </a:r>
            <a:r>
              <a:rPr lang="zh-CN" altLang="en-US" dirty="0"/>
              <a:t>选项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．</a:t>
            </a:r>
            <a:r>
              <a:rPr lang="en-US" altLang="zh-CN" dirty="0"/>
              <a:t>GCC</a:t>
            </a:r>
            <a:r>
              <a:rPr lang="zh-CN" altLang="en-US" dirty="0"/>
              <a:t>的常用选项及</a:t>
            </a:r>
            <a:r>
              <a:rPr lang="zh-CN" altLang="en-US" dirty="0" smtClean="0"/>
              <a:t>含义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720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-DMACRO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选项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</a:t>
            </a:r>
            <a:r>
              <a:rPr lang="en-US" altLang="zh-CN" dirty="0" err="1"/>
              <a:t>ifdef</a:t>
            </a:r>
            <a:r>
              <a:rPr lang="en-US" altLang="zh-CN" dirty="0"/>
              <a:t> OS_LINUX</a:t>
            </a:r>
          </a:p>
          <a:p>
            <a:r>
              <a:rPr lang="en-US" altLang="zh-CN" dirty="0"/>
              <a:t>...</a:t>
            </a:r>
            <a:r>
              <a:rPr lang="zh-CN" altLang="en-US" dirty="0"/>
              <a:t>代码段①</a:t>
            </a:r>
          </a:p>
          <a:p>
            <a:r>
              <a:rPr lang="en-US" altLang="zh-CN" dirty="0"/>
              <a:t>#else</a:t>
            </a:r>
          </a:p>
          <a:p>
            <a:r>
              <a:rPr lang="en-US" altLang="zh-CN" dirty="0"/>
              <a:t>...</a:t>
            </a:r>
            <a:r>
              <a:rPr lang="zh-CN" altLang="en-US" dirty="0"/>
              <a:t>代码段②</a:t>
            </a:r>
          </a:p>
          <a:p>
            <a:r>
              <a:rPr lang="en-US" altLang="zh-CN" dirty="0"/>
              <a:t>#</a:t>
            </a:r>
            <a:r>
              <a:rPr lang="en-US" altLang="zh-CN" dirty="0" err="1" smtClean="0"/>
              <a:t>endif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-DOS_LINUX</a:t>
            </a:r>
            <a:r>
              <a:rPr lang="zh-CN" altLang="en-US" dirty="0" smtClean="0"/>
              <a:t>选项执行</a:t>
            </a:r>
            <a:r>
              <a:rPr lang="zh-CN" altLang="en-US" dirty="0"/>
              <a:t>代码段①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1276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GCC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的常用选项及含义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4089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2.2.12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编译环境的搭建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判断是否安装：</a:t>
            </a:r>
            <a:endParaRPr lang="en-US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/>
              <a:t>which </a:t>
            </a:r>
            <a:r>
              <a:rPr lang="en-US" altLang="zh-CN" dirty="0" err="1" smtClean="0"/>
              <a:t>gcc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gcc</a:t>
            </a:r>
            <a:endParaRPr lang="en-US" altLang="zh-CN" dirty="0" smtClean="0"/>
          </a:p>
          <a:p>
            <a:r>
              <a:rPr lang="en-US" altLang="zh-CN" dirty="0"/>
              <a:t>$apt-get install </a:t>
            </a:r>
            <a:r>
              <a:rPr lang="en-US" altLang="zh-CN" dirty="0" err="1"/>
              <a:t>gcc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585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Vim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编辑器的模式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普通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插入模式</a:t>
            </a:r>
            <a:endParaRPr lang="en-US" altLang="zh-CN" dirty="0" smtClean="0"/>
          </a:p>
          <a:p>
            <a:r>
              <a:rPr lang="zh-CN" altLang="en-US" dirty="0" smtClean="0"/>
              <a:t>切换方式：按下</a:t>
            </a:r>
            <a:r>
              <a:rPr lang="en-US" altLang="zh-CN" dirty="0" err="1"/>
              <a:t>i</a:t>
            </a:r>
            <a:r>
              <a:rPr lang="zh-CN" altLang="en-US" dirty="0" smtClean="0"/>
              <a:t>键</a:t>
            </a:r>
            <a:r>
              <a:rPr lang="en-US" altLang="zh-CN" dirty="0" smtClean="0"/>
              <a:t>/Esc</a:t>
            </a:r>
            <a:r>
              <a:rPr lang="zh-CN" altLang="en-US" dirty="0"/>
              <a:t>键</a:t>
            </a:r>
          </a:p>
        </p:txBody>
      </p:sp>
    </p:spTree>
    <p:extLst>
      <p:ext uri="{BB962C8B-B14F-4D97-AF65-F5344CB8AC3E}">
        <p14:creationId xmlns:p14="http://schemas.microsoft.com/office/powerpoint/2010/main" val="35500795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2.3  Makefile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文件简介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2.3.1  </a:t>
            </a:r>
            <a:r>
              <a:rPr lang="zh-CN" altLang="en-US" dirty="0"/>
              <a:t>一个多文件的工程</a:t>
            </a:r>
            <a:r>
              <a:rPr lang="zh-CN" altLang="en-US" dirty="0" smtClean="0"/>
              <a:t>例子</a:t>
            </a:r>
            <a:endParaRPr lang="en-US" altLang="zh-CN" dirty="0" smtClean="0"/>
          </a:p>
          <a:p>
            <a:r>
              <a:rPr lang="en-US" altLang="zh-CN" dirty="0"/>
              <a:t>2.3.2  </a:t>
            </a:r>
            <a:r>
              <a:rPr lang="zh-CN" altLang="zh-CN" dirty="0"/>
              <a:t>多文件工程的</a:t>
            </a:r>
            <a:r>
              <a:rPr lang="zh-CN" altLang="zh-CN" dirty="0" smtClean="0"/>
              <a:t>编译</a:t>
            </a:r>
            <a:endParaRPr lang="en-US" altLang="zh-CN" dirty="0" smtClean="0"/>
          </a:p>
          <a:p>
            <a:r>
              <a:rPr lang="en-US" altLang="zh-CN" dirty="0"/>
              <a:t>2.3.3  </a:t>
            </a:r>
            <a:r>
              <a:rPr lang="en-US" altLang="zh-CN" dirty="0" err="1"/>
              <a:t>Makefile</a:t>
            </a:r>
            <a:r>
              <a:rPr lang="zh-CN" altLang="en-US" dirty="0"/>
              <a:t>的</a:t>
            </a:r>
            <a:r>
              <a:rPr lang="zh-CN" altLang="en-US" dirty="0" smtClean="0"/>
              <a:t>规则</a:t>
            </a:r>
            <a:endParaRPr lang="en-US" altLang="zh-CN" dirty="0" smtClean="0"/>
          </a:p>
          <a:p>
            <a:r>
              <a:rPr lang="en-US" altLang="zh-CN" dirty="0"/>
              <a:t>2.3.4  </a:t>
            </a:r>
            <a:r>
              <a:rPr lang="en-US" altLang="zh-CN" dirty="0" err="1"/>
              <a:t>Makefile</a:t>
            </a:r>
            <a:r>
              <a:rPr lang="zh-CN" altLang="en-US" dirty="0"/>
              <a:t>中使用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en-US" altLang="zh-CN" dirty="0"/>
              <a:t>2.3.5  </a:t>
            </a:r>
            <a:r>
              <a:rPr lang="zh-CN" altLang="en-US" dirty="0"/>
              <a:t>搜索路径</a:t>
            </a:r>
          </a:p>
          <a:p>
            <a:r>
              <a:rPr lang="en-US" altLang="zh-CN" dirty="0"/>
              <a:t>2.3.6  </a:t>
            </a:r>
            <a:r>
              <a:rPr lang="zh-CN" altLang="en-US" dirty="0"/>
              <a:t>自动推导规则</a:t>
            </a:r>
          </a:p>
          <a:p>
            <a:r>
              <a:rPr lang="en-US" altLang="zh-CN" dirty="0"/>
              <a:t>2.3.7  </a:t>
            </a:r>
            <a:r>
              <a:rPr lang="zh-CN" altLang="en-US" dirty="0"/>
              <a:t>递归</a:t>
            </a:r>
            <a:r>
              <a:rPr lang="en-US" altLang="zh-CN" dirty="0"/>
              <a:t>make</a:t>
            </a:r>
          </a:p>
          <a:p>
            <a:r>
              <a:rPr lang="en-US" altLang="zh-CN" dirty="0"/>
              <a:t>2.3.8  </a:t>
            </a:r>
            <a:r>
              <a:rPr lang="en-US" altLang="zh-CN" dirty="0" err="1"/>
              <a:t>Makefile</a:t>
            </a:r>
            <a:r>
              <a:rPr lang="zh-CN" altLang="en-US" dirty="0"/>
              <a:t>中的函数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00950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2.3.1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一个多文件的工程例子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．文件</a:t>
            </a:r>
            <a:r>
              <a:rPr lang="en-US" altLang="zh-CN" dirty="0" err="1"/>
              <a:t>main.c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．加操作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．减操作</a:t>
            </a:r>
          </a:p>
          <a:p>
            <a:endParaRPr lang="en-US" altLang="zh-CN" dirty="0" smtClean="0"/>
          </a:p>
          <a:p>
            <a:pPr marL="109728" indent="0">
              <a:buNone/>
            </a:pPr>
            <a:endParaRPr lang="zh-CN" altLang="en-US" dirty="0"/>
          </a:p>
        </p:txBody>
      </p:sp>
      <p:pic>
        <p:nvPicPr>
          <p:cNvPr id="6146" name="Picture 2" descr="2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204864"/>
            <a:ext cx="3096344" cy="3061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9091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2.3.2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多文件工程的编译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．命令行编译程序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．多文件的</a:t>
            </a:r>
            <a:r>
              <a:rPr lang="en-US" altLang="zh-CN" dirty="0" err="1"/>
              <a:t>Makefile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．多文件的编译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9272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．命令行编译程序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/>
              <a:t>$</a:t>
            </a:r>
            <a:r>
              <a:rPr lang="en-US" altLang="zh-CN" sz="1400" dirty="0" err="1"/>
              <a:t>gcc</a:t>
            </a:r>
            <a:r>
              <a:rPr lang="en-US" altLang="zh-CN" sz="1400" dirty="0"/>
              <a:t> –c add/</a:t>
            </a:r>
            <a:r>
              <a:rPr lang="en-US" altLang="zh-CN" sz="1400" dirty="0" err="1"/>
              <a:t>add_int.c</a:t>
            </a:r>
            <a:r>
              <a:rPr lang="en-US" altLang="zh-CN" sz="1400" dirty="0"/>
              <a:t> –o add/</a:t>
            </a:r>
            <a:r>
              <a:rPr lang="en-US" altLang="zh-CN" sz="1400" dirty="0" err="1"/>
              <a:t>add_int.o</a:t>
            </a:r>
            <a:r>
              <a:rPr lang="en-US" altLang="zh-CN" sz="1400" dirty="0"/>
              <a:t>	</a:t>
            </a:r>
            <a:r>
              <a:rPr lang="zh-CN" altLang="en-US" sz="1400" dirty="0"/>
              <a:t>（生成</a:t>
            </a:r>
            <a:r>
              <a:rPr lang="en-US" altLang="zh-CN" sz="1400" dirty="0" err="1"/>
              <a:t>add_int.o</a:t>
            </a:r>
            <a:r>
              <a:rPr lang="zh-CN" altLang="en-US" sz="1400" dirty="0"/>
              <a:t>目标函数）</a:t>
            </a:r>
          </a:p>
          <a:p>
            <a:r>
              <a:rPr lang="en-US" altLang="zh-CN" sz="1400" dirty="0"/>
              <a:t>$</a:t>
            </a:r>
            <a:r>
              <a:rPr lang="en-US" altLang="zh-CN" sz="1400" dirty="0" err="1"/>
              <a:t>gcc</a:t>
            </a:r>
            <a:r>
              <a:rPr lang="en-US" altLang="zh-CN" sz="1400" dirty="0"/>
              <a:t> –c add/</a:t>
            </a:r>
            <a:r>
              <a:rPr lang="en-US" altLang="zh-CN" sz="1400" dirty="0" err="1"/>
              <a:t>add_float.c</a:t>
            </a:r>
            <a:r>
              <a:rPr lang="en-US" altLang="zh-CN" sz="1400" dirty="0"/>
              <a:t> –o add/</a:t>
            </a:r>
            <a:r>
              <a:rPr lang="en-US" altLang="zh-CN" sz="1400" dirty="0" err="1"/>
              <a:t>add_float.o</a:t>
            </a:r>
            <a:r>
              <a:rPr lang="zh-CN" altLang="en-US" sz="1400" dirty="0"/>
              <a:t>（生成</a:t>
            </a:r>
            <a:r>
              <a:rPr lang="en-US" altLang="zh-CN" sz="1400" dirty="0" err="1"/>
              <a:t>add_float.o</a:t>
            </a:r>
            <a:r>
              <a:rPr lang="zh-CN" altLang="en-US" sz="1400" dirty="0"/>
              <a:t>目标函数）</a:t>
            </a:r>
          </a:p>
          <a:p>
            <a:r>
              <a:rPr lang="en-US" altLang="zh-CN" sz="1400" dirty="0"/>
              <a:t>$</a:t>
            </a:r>
            <a:r>
              <a:rPr lang="en-US" altLang="zh-CN" sz="1400" dirty="0" err="1"/>
              <a:t>gcc</a:t>
            </a:r>
            <a:r>
              <a:rPr lang="en-US" altLang="zh-CN" sz="1400" dirty="0"/>
              <a:t> –c sub/</a:t>
            </a:r>
            <a:r>
              <a:rPr lang="en-US" altLang="zh-CN" sz="1400" dirty="0" err="1"/>
              <a:t>sub_int.c</a:t>
            </a:r>
            <a:r>
              <a:rPr lang="en-US" altLang="zh-CN" sz="1400" dirty="0"/>
              <a:t> –o sub/</a:t>
            </a:r>
            <a:r>
              <a:rPr lang="en-US" altLang="zh-CN" sz="1400" dirty="0" err="1"/>
              <a:t>sub_int.o</a:t>
            </a:r>
            <a:r>
              <a:rPr lang="en-US" altLang="zh-CN" sz="1400" dirty="0"/>
              <a:t>	</a:t>
            </a:r>
            <a:r>
              <a:rPr lang="zh-CN" altLang="en-US" sz="1400" dirty="0"/>
              <a:t>（生成</a:t>
            </a:r>
            <a:r>
              <a:rPr lang="en-US" altLang="zh-CN" sz="1400" dirty="0" err="1"/>
              <a:t>sub_int.o</a:t>
            </a:r>
            <a:r>
              <a:rPr lang="zh-CN" altLang="en-US" sz="1400" dirty="0"/>
              <a:t>目标函数）</a:t>
            </a:r>
          </a:p>
          <a:p>
            <a:r>
              <a:rPr lang="en-US" altLang="zh-CN" sz="1400" dirty="0"/>
              <a:t>$</a:t>
            </a:r>
            <a:r>
              <a:rPr lang="en-US" altLang="zh-CN" sz="1400" dirty="0" err="1"/>
              <a:t>gcc</a:t>
            </a:r>
            <a:r>
              <a:rPr lang="en-US" altLang="zh-CN" sz="1400" dirty="0"/>
              <a:t> –c sub/</a:t>
            </a:r>
            <a:r>
              <a:rPr lang="en-US" altLang="zh-CN" sz="1400" dirty="0" err="1"/>
              <a:t>sub_float.c</a:t>
            </a:r>
            <a:r>
              <a:rPr lang="en-US" altLang="zh-CN" sz="1400" dirty="0"/>
              <a:t> –o sub/</a:t>
            </a:r>
            <a:r>
              <a:rPr lang="en-US" altLang="zh-CN" sz="1400" dirty="0" err="1"/>
              <a:t>sub_float.o</a:t>
            </a:r>
            <a:r>
              <a:rPr lang="zh-CN" altLang="en-US" sz="1400" dirty="0"/>
              <a:t>（生成</a:t>
            </a:r>
            <a:r>
              <a:rPr lang="en-US" altLang="zh-CN" sz="1400" dirty="0" err="1"/>
              <a:t>sub_float.o</a:t>
            </a:r>
            <a:r>
              <a:rPr lang="zh-CN" altLang="en-US" sz="1400" dirty="0"/>
              <a:t>目标函数）</a:t>
            </a:r>
          </a:p>
          <a:p>
            <a:r>
              <a:rPr lang="en-US" altLang="zh-CN" sz="1400" dirty="0"/>
              <a:t>$</a:t>
            </a:r>
            <a:r>
              <a:rPr lang="en-US" altLang="zh-CN" sz="1400" dirty="0" err="1"/>
              <a:t>gcc</a:t>
            </a:r>
            <a:r>
              <a:rPr lang="en-US" altLang="zh-CN" sz="1400" dirty="0"/>
              <a:t> –c </a:t>
            </a:r>
            <a:r>
              <a:rPr lang="en-US" altLang="zh-CN" sz="1400" dirty="0" err="1"/>
              <a:t>main.c</a:t>
            </a:r>
            <a:r>
              <a:rPr lang="en-US" altLang="zh-CN" sz="1400" dirty="0"/>
              <a:t> –o </a:t>
            </a:r>
            <a:r>
              <a:rPr lang="en-US" altLang="zh-CN" sz="1400" dirty="0" err="1"/>
              <a:t>main.o</a:t>
            </a:r>
            <a:r>
              <a:rPr lang="en-US" altLang="zh-CN" sz="1400" dirty="0"/>
              <a:t>					</a:t>
            </a:r>
            <a:r>
              <a:rPr lang="zh-CN" altLang="en-US" sz="1400" dirty="0"/>
              <a:t>（生成</a:t>
            </a:r>
            <a:r>
              <a:rPr lang="en-US" altLang="zh-CN" sz="1400" dirty="0" err="1"/>
              <a:t>main.o</a:t>
            </a:r>
            <a:r>
              <a:rPr lang="zh-CN" altLang="en-US" sz="1400" dirty="0"/>
              <a:t>目标函数）</a:t>
            </a:r>
          </a:p>
          <a:p>
            <a:r>
              <a:rPr lang="en-US" altLang="zh-CN" sz="1400" dirty="0"/>
              <a:t>$</a:t>
            </a:r>
            <a:r>
              <a:rPr lang="en-US" altLang="zh-CN" sz="1400" dirty="0" err="1"/>
              <a:t>gcc</a:t>
            </a:r>
            <a:r>
              <a:rPr lang="en-US" altLang="zh-CN" sz="1400" dirty="0"/>
              <a:t> –o </a:t>
            </a:r>
            <a:r>
              <a:rPr lang="en-US" altLang="zh-CN" sz="1400" dirty="0" err="1"/>
              <a:t>cacu</a:t>
            </a:r>
            <a:r>
              <a:rPr lang="en-US" altLang="zh-CN" sz="1400" dirty="0"/>
              <a:t> add/</a:t>
            </a:r>
            <a:r>
              <a:rPr lang="en-US" altLang="zh-CN" sz="1400" dirty="0" err="1"/>
              <a:t>add_int.o</a:t>
            </a:r>
            <a:r>
              <a:rPr lang="en-US" altLang="zh-CN" sz="1400" dirty="0"/>
              <a:t> add/</a:t>
            </a:r>
            <a:r>
              <a:rPr lang="en-US" altLang="zh-CN" sz="1400" dirty="0" err="1"/>
              <a:t>add_float.o</a:t>
            </a:r>
            <a:r>
              <a:rPr lang="en-US" altLang="zh-CN" sz="1400" dirty="0"/>
              <a:t> sub/</a:t>
            </a:r>
            <a:r>
              <a:rPr lang="en-US" altLang="zh-CN" sz="1400" dirty="0" err="1"/>
              <a:t>sub_int.o</a:t>
            </a:r>
            <a:r>
              <a:rPr lang="en-US" altLang="zh-CN" sz="1400" dirty="0"/>
              <a:t> sub/</a:t>
            </a:r>
            <a:r>
              <a:rPr lang="en-US" altLang="zh-CN" sz="1400" dirty="0" err="1"/>
              <a:t>sub_float.o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main.o</a:t>
            </a:r>
            <a:r>
              <a:rPr lang="zh-CN" altLang="en-US" sz="1400" dirty="0"/>
              <a:t>（链接生成</a:t>
            </a:r>
            <a:r>
              <a:rPr lang="en-US" altLang="zh-CN" sz="1400" dirty="0" err="1"/>
              <a:t>cacu</a:t>
            </a:r>
            <a:r>
              <a:rPr lang="zh-CN" altLang="en-US" sz="1400" dirty="0"/>
              <a:t>）</a:t>
            </a:r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/>
              <a:t>$</a:t>
            </a:r>
            <a:r>
              <a:rPr lang="en-US" altLang="zh-CN" sz="1400" dirty="0" err="1"/>
              <a:t>gcc</a:t>
            </a:r>
            <a:r>
              <a:rPr lang="en-US" altLang="zh-CN" sz="1400" dirty="0"/>
              <a:t> –o </a:t>
            </a:r>
            <a:r>
              <a:rPr lang="en-US" altLang="zh-CN" sz="1400" dirty="0" err="1"/>
              <a:t>cacu</a:t>
            </a:r>
            <a:r>
              <a:rPr lang="en-US" altLang="zh-CN" sz="1400" dirty="0"/>
              <a:t> add/</a:t>
            </a:r>
            <a:r>
              <a:rPr lang="en-US" altLang="zh-CN" sz="1400" dirty="0" err="1"/>
              <a:t>add_int.c</a:t>
            </a:r>
            <a:r>
              <a:rPr lang="en-US" altLang="zh-CN" sz="1400" dirty="0"/>
              <a:t> add/</a:t>
            </a:r>
            <a:r>
              <a:rPr lang="en-US" altLang="zh-CN" sz="1400" dirty="0" err="1"/>
              <a:t>add_float.c</a:t>
            </a:r>
            <a:r>
              <a:rPr lang="en-US" altLang="zh-CN" sz="1400" dirty="0"/>
              <a:t> sub/</a:t>
            </a:r>
            <a:r>
              <a:rPr lang="en-US" altLang="zh-CN" sz="1400" dirty="0" err="1"/>
              <a:t>sub_int.c</a:t>
            </a:r>
            <a:r>
              <a:rPr lang="en-US" altLang="zh-CN" sz="1400" dirty="0"/>
              <a:t> sub/</a:t>
            </a:r>
          </a:p>
          <a:p>
            <a:r>
              <a:rPr lang="en-US" altLang="zh-CN" sz="1400" dirty="0" err="1"/>
              <a:t>sub_float.c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main.c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313500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．多文件的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Makefile</a:t>
            </a:r>
            <a:endParaRPr lang="zh-CN" altLang="en-US" b="0" i="0" u="none" strike="noStrike" kern="18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5116024"/>
          </a:xfrm>
        </p:spPr>
        <p:txBody>
          <a:bodyPr>
            <a:normAutofit fontScale="40000" lnSpcReduction="20000"/>
          </a:bodyPr>
          <a:lstStyle/>
          <a:p>
            <a:r>
              <a:rPr lang="zh-CN" altLang="en-US" dirty="0" smtClean="0"/>
              <a:t>项目管理：</a:t>
            </a:r>
            <a:r>
              <a:rPr lang="en-US" altLang="zh-CN" dirty="0" err="1"/>
              <a:t>Makefile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/>
              <a:t>#</a:t>
            </a:r>
            <a:r>
              <a:rPr lang="zh-CN" altLang="en-US" dirty="0"/>
              <a:t>生成</a:t>
            </a:r>
            <a:r>
              <a:rPr lang="en-US" altLang="zh-CN" dirty="0" err="1"/>
              <a:t>cacu</a:t>
            </a:r>
            <a:r>
              <a:rPr lang="zh-CN" altLang="en-US" dirty="0"/>
              <a:t>，“</a:t>
            </a:r>
            <a:r>
              <a:rPr lang="en-US" altLang="zh-CN" dirty="0"/>
              <a:t>:”</a:t>
            </a:r>
            <a:r>
              <a:rPr lang="zh-CN" altLang="en-US" dirty="0"/>
              <a:t>右边为目标</a:t>
            </a:r>
          </a:p>
          <a:p>
            <a:r>
              <a:rPr lang="en-US" altLang="zh-CN" dirty="0" err="1"/>
              <a:t>cacu:add_int.o</a:t>
            </a:r>
            <a:r>
              <a:rPr lang="en-US" altLang="zh-CN" dirty="0"/>
              <a:t> </a:t>
            </a:r>
            <a:r>
              <a:rPr lang="en-US" altLang="zh-CN" dirty="0" err="1"/>
              <a:t>add_float.o</a:t>
            </a:r>
            <a:r>
              <a:rPr lang="en-US" altLang="zh-CN" dirty="0"/>
              <a:t> </a:t>
            </a:r>
            <a:r>
              <a:rPr lang="en-US" altLang="zh-CN" dirty="0" err="1"/>
              <a:t>sub_int.o</a:t>
            </a:r>
            <a:r>
              <a:rPr lang="en-US" altLang="zh-CN" dirty="0"/>
              <a:t> </a:t>
            </a:r>
            <a:r>
              <a:rPr lang="en-US" altLang="zh-CN" dirty="0" err="1"/>
              <a:t>sub_float.o</a:t>
            </a:r>
            <a:r>
              <a:rPr lang="en-US" altLang="zh-CN" dirty="0"/>
              <a:t> </a:t>
            </a:r>
            <a:r>
              <a:rPr lang="en-US" altLang="zh-CN" dirty="0" err="1"/>
              <a:t>main.o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gcc</a:t>
            </a:r>
            <a:r>
              <a:rPr lang="en-US" altLang="zh-CN" dirty="0"/>
              <a:t> -o </a:t>
            </a:r>
            <a:r>
              <a:rPr lang="en-US" altLang="zh-CN" dirty="0" err="1"/>
              <a:t>cacu</a:t>
            </a:r>
            <a:r>
              <a:rPr lang="en-US" altLang="zh-CN" dirty="0"/>
              <a:t> add/</a:t>
            </a:r>
            <a:r>
              <a:rPr lang="en-US" altLang="zh-CN" dirty="0" err="1"/>
              <a:t>add_int.o</a:t>
            </a:r>
            <a:r>
              <a:rPr lang="en-US" altLang="zh-CN" dirty="0"/>
              <a:t> add/</a:t>
            </a:r>
            <a:r>
              <a:rPr lang="en-US" altLang="zh-CN" dirty="0" err="1"/>
              <a:t>add_float.o</a:t>
            </a:r>
            <a:r>
              <a:rPr lang="en-US" altLang="zh-CN" dirty="0"/>
              <a:t> \		</a:t>
            </a:r>
            <a:r>
              <a:rPr lang="zh-CN" altLang="en-US" dirty="0"/>
              <a:t>（连接符）</a:t>
            </a:r>
          </a:p>
          <a:p>
            <a:r>
              <a:rPr lang="zh-CN" altLang="en-US" dirty="0"/>
              <a:t>			</a:t>
            </a:r>
            <a:r>
              <a:rPr lang="en-US" altLang="zh-CN" dirty="0"/>
              <a:t>sub/</a:t>
            </a:r>
            <a:r>
              <a:rPr lang="en-US" altLang="zh-CN" dirty="0" err="1"/>
              <a:t>sub_int.o</a:t>
            </a:r>
            <a:r>
              <a:rPr lang="en-US" altLang="zh-CN" dirty="0"/>
              <a:t> sub/</a:t>
            </a:r>
            <a:r>
              <a:rPr lang="en-US" altLang="zh-CN" dirty="0" err="1"/>
              <a:t>sub_float.o</a:t>
            </a:r>
            <a:r>
              <a:rPr lang="en-US" altLang="zh-CN" dirty="0"/>
              <a:t> </a:t>
            </a:r>
            <a:r>
              <a:rPr lang="en-US" altLang="zh-CN" dirty="0" err="1"/>
              <a:t>main.o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生成</a:t>
            </a:r>
            <a:r>
              <a:rPr lang="en-US" altLang="zh-CN" dirty="0" err="1"/>
              <a:t>add_int.o</a:t>
            </a:r>
            <a:r>
              <a:rPr lang="zh-CN" altLang="en-US" dirty="0"/>
              <a:t>的规则，将</a:t>
            </a:r>
            <a:r>
              <a:rPr lang="en-US" altLang="zh-CN" dirty="0" err="1"/>
              <a:t>add_int.c</a:t>
            </a:r>
            <a:r>
              <a:rPr lang="zh-CN" altLang="en-US" dirty="0"/>
              <a:t>编译成目标文件</a:t>
            </a:r>
            <a:r>
              <a:rPr lang="en-US" altLang="zh-CN" dirty="0" err="1"/>
              <a:t>add_int.o</a:t>
            </a:r>
            <a:endParaRPr lang="en-US" altLang="zh-CN" dirty="0"/>
          </a:p>
          <a:p>
            <a:r>
              <a:rPr lang="en-US" altLang="zh-CN" dirty="0" err="1"/>
              <a:t>add_int.o:add</a:t>
            </a:r>
            <a:r>
              <a:rPr lang="en-US" altLang="zh-CN" dirty="0"/>
              <a:t>/</a:t>
            </a:r>
            <a:r>
              <a:rPr lang="en-US" altLang="zh-CN" dirty="0" err="1"/>
              <a:t>add_int.c</a:t>
            </a:r>
            <a:r>
              <a:rPr lang="en-US" altLang="zh-CN" dirty="0"/>
              <a:t> add/</a:t>
            </a:r>
            <a:r>
              <a:rPr lang="en-US" altLang="zh-CN" dirty="0" err="1"/>
              <a:t>add.h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gcc</a:t>
            </a:r>
            <a:r>
              <a:rPr lang="en-US" altLang="zh-CN" dirty="0"/>
              <a:t> -c -o add/</a:t>
            </a:r>
            <a:r>
              <a:rPr lang="en-US" altLang="zh-CN" dirty="0" err="1"/>
              <a:t>add_int.o</a:t>
            </a:r>
            <a:r>
              <a:rPr lang="en-US" altLang="zh-CN" dirty="0"/>
              <a:t> add/</a:t>
            </a:r>
            <a:r>
              <a:rPr lang="en-US" altLang="zh-CN" dirty="0" err="1"/>
              <a:t>add_int.c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生成</a:t>
            </a:r>
            <a:r>
              <a:rPr lang="en-US" altLang="zh-CN" dirty="0" err="1"/>
              <a:t>add_float.o</a:t>
            </a:r>
            <a:r>
              <a:rPr lang="zh-CN" altLang="en-US" dirty="0"/>
              <a:t>的规则</a:t>
            </a:r>
          </a:p>
          <a:p>
            <a:r>
              <a:rPr lang="en-US" altLang="zh-CN" dirty="0" err="1"/>
              <a:t>add_float.o:add</a:t>
            </a:r>
            <a:r>
              <a:rPr lang="en-US" altLang="zh-CN" dirty="0"/>
              <a:t>/</a:t>
            </a:r>
            <a:r>
              <a:rPr lang="en-US" altLang="zh-CN" dirty="0" err="1"/>
              <a:t>add_float.c</a:t>
            </a:r>
            <a:r>
              <a:rPr lang="en-US" altLang="zh-CN" dirty="0"/>
              <a:t> add/</a:t>
            </a:r>
            <a:r>
              <a:rPr lang="en-US" altLang="zh-CN" dirty="0" err="1"/>
              <a:t>add.h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gcc</a:t>
            </a:r>
            <a:r>
              <a:rPr lang="en-US" altLang="zh-CN" dirty="0"/>
              <a:t> -c -o add/</a:t>
            </a:r>
            <a:r>
              <a:rPr lang="en-US" altLang="zh-CN" dirty="0" err="1"/>
              <a:t>add_float.o</a:t>
            </a:r>
            <a:r>
              <a:rPr lang="en-US" altLang="zh-CN" dirty="0"/>
              <a:t> add/</a:t>
            </a:r>
            <a:r>
              <a:rPr lang="en-US" altLang="zh-CN" dirty="0" err="1"/>
              <a:t>add_float.c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生成</a:t>
            </a:r>
            <a:r>
              <a:rPr lang="en-US" altLang="zh-CN" dirty="0" err="1"/>
              <a:t>sub_int.o</a:t>
            </a:r>
            <a:r>
              <a:rPr lang="zh-CN" altLang="en-US" dirty="0"/>
              <a:t>的规则</a:t>
            </a:r>
          </a:p>
          <a:p>
            <a:r>
              <a:rPr lang="en-US" altLang="zh-CN" dirty="0" err="1"/>
              <a:t>sub_int.o:sub</a:t>
            </a:r>
            <a:r>
              <a:rPr lang="en-US" altLang="zh-CN" dirty="0"/>
              <a:t>/</a:t>
            </a:r>
            <a:r>
              <a:rPr lang="en-US" altLang="zh-CN" dirty="0" err="1"/>
              <a:t>sub_int.c</a:t>
            </a:r>
            <a:r>
              <a:rPr lang="en-US" altLang="zh-CN" dirty="0"/>
              <a:t> sub/</a:t>
            </a:r>
            <a:r>
              <a:rPr lang="en-US" altLang="zh-CN" dirty="0" err="1"/>
              <a:t>sub.h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gcc</a:t>
            </a:r>
            <a:r>
              <a:rPr lang="en-US" altLang="zh-CN" dirty="0"/>
              <a:t> -c -o sub/</a:t>
            </a:r>
            <a:r>
              <a:rPr lang="en-US" altLang="zh-CN" dirty="0" err="1"/>
              <a:t>sub_int.o</a:t>
            </a:r>
            <a:r>
              <a:rPr lang="en-US" altLang="zh-CN" dirty="0"/>
              <a:t> sub/</a:t>
            </a:r>
            <a:r>
              <a:rPr lang="en-US" altLang="zh-CN" dirty="0" err="1"/>
              <a:t>sub_int.c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生成</a:t>
            </a:r>
            <a:r>
              <a:rPr lang="en-US" altLang="zh-CN" dirty="0" err="1"/>
              <a:t>sub_float.o</a:t>
            </a:r>
            <a:r>
              <a:rPr lang="zh-CN" altLang="en-US" dirty="0"/>
              <a:t>的规则</a:t>
            </a:r>
          </a:p>
          <a:p>
            <a:r>
              <a:rPr lang="en-US" altLang="zh-CN" dirty="0" err="1"/>
              <a:t>sub_float.o:sub</a:t>
            </a:r>
            <a:r>
              <a:rPr lang="en-US" altLang="zh-CN" dirty="0"/>
              <a:t>/</a:t>
            </a:r>
            <a:r>
              <a:rPr lang="en-US" altLang="zh-CN" dirty="0" err="1"/>
              <a:t>sub_float.c</a:t>
            </a:r>
            <a:r>
              <a:rPr lang="en-US" altLang="zh-CN" dirty="0"/>
              <a:t> sub/</a:t>
            </a:r>
            <a:r>
              <a:rPr lang="en-US" altLang="zh-CN" dirty="0" err="1"/>
              <a:t>sub.h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gcc</a:t>
            </a:r>
            <a:r>
              <a:rPr lang="en-US" altLang="zh-CN" dirty="0"/>
              <a:t> -c -o sub/</a:t>
            </a:r>
            <a:r>
              <a:rPr lang="en-US" altLang="zh-CN" dirty="0" err="1"/>
              <a:t>sub_float.o</a:t>
            </a:r>
            <a:r>
              <a:rPr lang="en-US" altLang="zh-CN" dirty="0"/>
              <a:t> sub/</a:t>
            </a:r>
            <a:r>
              <a:rPr lang="en-US" altLang="zh-CN" dirty="0" err="1"/>
              <a:t>sub_float.c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生成</a:t>
            </a:r>
            <a:r>
              <a:rPr lang="en-US" altLang="zh-CN" dirty="0" err="1"/>
              <a:t>main.o</a:t>
            </a:r>
            <a:r>
              <a:rPr lang="zh-CN" altLang="en-US" dirty="0"/>
              <a:t>的规则</a:t>
            </a:r>
          </a:p>
          <a:p>
            <a:r>
              <a:rPr lang="en-US" altLang="zh-CN" dirty="0" err="1"/>
              <a:t>main.o:main.c</a:t>
            </a:r>
            <a:r>
              <a:rPr lang="en-US" altLang="zh-CN" dirty="0"/>
              <a:t> add/</a:t>
            </a:r>
            <a:r>
              <a:rPr lang="en-US" altLang="zh-CN" dirty="0" err="1"/>
              <a:t>add.h</a:t>
            </a:r>
            <a:r>
              <a:rPr lang="en-US" altLang="zh-CN" dirty="0"/>
              <a:t> sub/</a:t>
            </a:r>
            <a:r>
              <a:rPr lang="en-US" altLang="zh-CN" dirty="0" err="1"/>
              <a:t>sub.h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gcc</a:t>
            </a:r>
            <a:r>
              <a:rPr lang="en-US" altLang="zh-CN" dirty="0"/>
              <a:t> -c -o </a:t>
            </a:r>
            <a:r>
              <a:rPr lang="en-US" altLang="zh-CN" dirty="0" err="1"/>
              <a:t>main.o</a:t>
            </a:r>
            <a:r>
              <a:rPr lang="en-US" altLang="zh-CN" dirty="0"/>
              <a:t> </a:t>
            </a:r>
            <a:r>
              <a:rPr lang="en-US" altLang="zh-CN" dirty="0" err="1"/>
              <a:t>main.c</a:t>
            </a:r>
            <a:r>
              <a:rPr lang="en-US" altLang="zh-CN" dirty="0"/>
              <a:t> -</a:t>
            </a:r>
            <a:r>
              <a:rPr lang="en-US" altLang="zh-CN" dirty="0" err="1"/>
              <a:t>Iadd</a:t>
            </a:r>
            <a:r>
              <a:rPr lang="en-US" altLang="zh-CN" dirty="0"/>
              <a:t> -</a:t>
            </a:r>
            <a:r>
              <a:rPr lang="en-US" altLang="zh-CN" dirty="0" err="1"/>
              <a:t>Isub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清理的规则</a:t>
            </a:r>
          </a:p>
          <a:p>
            <a:r>
              <a:rPr lang="en-US" altLang="zh-CN" dirty="0"/>
              <a:t>clean: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rm</a:t>
            </a:r>
            <a:r>
              <a:rPr lang="en-US" altLang="zh-CN" dirty="0"/>
              <a:t> -f </a:t>
            </a:r>
            <a:r>
              <a:rPr lang="en-US" altLang="zh-CN" dirty="0" err="1"/>
              <a:t>cacu</a:t>
            </a:r>
            <a:r>
              <a:rPr lang="en-US" altLang="zh-CN" dirty="0"/>
              <a:t> add/</a:t>
            </a:r>
            <a:r>
              <a:rPr lang="en-US" altLang="zh-CN" dirty="0" err="1"/>
              <a:t>add_int.o</a:t>
            </a:r>
            <a:r>
              <a:rPr lang="en-US" altLang="zh-CN" dirty="0"/>
              <a:t> add/</a:t>
            </a:r>
            <a:r>
              <a:rPr lang="en-US" altLang="zh-CN" dirty="0" err="1"/>
              <a:t>add_float.o</a:t>
            </a:r>
            <a:r>
              <a:rPr lang="en-US" altLang="zh-CN" dirty="0"/>
              <a:t> \</a:t>
            </a:r>
          </a:p>
          <a:p>
            <a:r>
              <a:rPr lang="en-US" altLang="zh-CN" dirty="0"/>
              <a:t>			sub/</a:t>
            </a:r>
            <a:r>
              <a:rPr lang="en-US" altLang="zh-CN" dirty="0" err="1"/>
              <a:t>sub_int.o</a:t>
            </a:r>
            <a:r>
              <a:rPr lang="en-US" altLang="zh-CN" dirty="0"/>
              <a:t> sub/</a:t>
            </a:r>
            <a:r>
              <a:rPr lang="en-US" altLang="zh-CN" dirty="0" err="1"/>
              <a:t>sub_float.o</a:t>
            </a:r>
            <a:r>
              <a:rPr lang="en-US" altLang="zh-CN" dirty="0"/>
              <a:t> </a:t>
            </a:r>
            <a:r>
              <a:rPr lang="en-US" altLang="zh-CN" dirty="0" err="1"/>
              <a:t>main.o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7305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3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．多文件的编译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$make</a:t>
            </a:r>
          </a:p>
          <a:p>
            <a:r>
              <a:rPr lang="en-US" altLang="zh-CN" dirty="0" err="1"/>
              <a:t>gcc</a:t>
            </a:r>
            <a:r>
              <a:rPr lang="en-US" altLang="zh-CN" dirty="0"/>
              <a:t> -c -o add/</a:t>
            </a:r>
            <a:r>
              <a:rPr lang="en-US" altLang="zh-CN" dirty="0" err="1"/>
              <a:t>add_int.o</a:t>
            </a:r>
            <a:r>
              <a:rPr lang="en-US" altLang="zh-CN" dirty="0"/>
              <a:t> add/</a:t>
            </a:r>
            <a:r>
              <a:rPr lang="en-US" altLang="zh-CN" dirty="0" err="1"/>
              <a:t>add_int.c</a:t>
            </a:r>
            <a:endParaRPr lang="en-US" altLang="zh-CN" dirty="0"/>
          </a:p>
          <a:p>
            <a:r>
              <a:rPr lang="en-US" altLang="zh-CN" dirty="0" err="1"/>
              <a:t>gcc</a:t>
            </a:r>
            <a:r>
              <a:rPr lang="en-US" altLang="zh-CN" dirty="0"/>
              <a:t> -c -o add/</a:t>
            </a:r>
            <a:r>
              <a:rPr lang="en-US" altLang="zh-CN" dirty="0" err="1"/>
              <a:t>add_float.o</a:t>
            </a:r>
            <a:r>
              <a:rPr lang="en-US" altLang="zh-CN" dirty="0"/>
              <a:t> add/</a:t>
            </a:r>
            <a:r>
              <a:rPr lang="en-US" altLang="zh-CN" dirty="0" err="1"/>
              <a:t>add_float.c</a:t>
            </a:r>
            <a:endParaRPr lang="en-US" altLang="zh-CN" dirty="0"/>
          </a:p>
          <a:p>
            <a:r>
              <a:rPr lang="en-US" altLang="zh-CN" dirty="0" err="1"/>
              <a:t>gcc</a:t>
            </a:r>
            <a:r>
              <a:rPr lang="en-US" altLang="zh-CN" dirty="0"/>
              <a:t> -c -o sub/</a:t>
            </a:r>
            <a:r>
              <a:rPr lang="en-US" altLang="zh-CN" dirty="0" err="1"/>
              <a:t>sub_int.o</a:t>
            </a:r>
            <a:r>
              <a:rPr lang="en-US" altLang="zh-CN" dirty="0"/>
              <a:t> sub/</a:t>
            </a:r>
            <a:r>
              <a:rPr lang="en-US" altLang="zh-CN" dirty="0" err="1"/>
              <a:t>sub_int.c</a:t>
            </a:r>
            <a:endParaRPr lang="en-US" altLang="zh-CN" dirty="0"/>
          </a:p>
          <a:p>
            <a:r>
              <a:rPr lang="en-US" altLang="zh-CN" dirty="0" err="1"/>
              <a:t>gcc</a:t>
            </a:r>
            <a:r>
              <a:rPr lang="en-US" altLang="zh-CN" dirty="0"/>
              <a:t> -c -o sub/</a:t>
            </a:r>
            <a:r>
              <a:rPr lang="en-US" altLang="zh-CN" dirty="0" err="1"/>
              <a:t>sub_float.o</a:t>
            </a:r>
            <a:r>
              <a:rPr lang="en-US" altLang="zh-CN" dirty="0"/>
              <a:t> sub/</a:t>
            </a:r>
            <a:r>
              <a:rPr lang="en-US" altLang="zh-CN" dirty="0" err="1"/>
              <a:t>sub_float.c</a:t>
            </a:r>
            <a:endParaRPr lang="en-US" altLang="zh-CN" dirty="0"/>
          </a:p>
          <a:p>
            <a:r>
              <a:rPr lang="en-US" altLang="zh-CN" dirty="0" err="1"/>
              <a:t>gcc</a:t>
            </a:r>
            <a:r>
              <a:rPr lang="en-US" altLang="zh-CN" dirty="0"/>
              <a:t> -c -o </a:t>
            </a:r>
            <a:r>
              <a:rPr lang="en-US" altLang="zh-CN" dirty="0" err="1"/>
              <a:t>main.o</a:t>
            </a:r>
            <a:r>
              <a:rPr lang="en-US" altLang="zh-CN" dirty="0"/>
              <a:t> </a:t>
            </a:r>
            <a:r>
              <a:rPr lang="en-US" altLang="zh-CN" dirty="0" err="1"/>
              <a:t>main.c</a:t>
            </a:r>
            <a:r>
              <a:rPr lang="en-US" altLang="zh-CN" dirty="0"/>
              <a:t> -</a:t>
            </a:r>
            <a:r>
              <a:rPr lang="en-US" altLang="zh-CN" dirty="0" err="1"/>
              <a:t>Iadd</a:t>
            </a:r>
            <a:r>
              <a:rPr lang="en-US" altLang="zh-CN" dirty="0"/>
              <a:t> -</a:t>
            </a:r>
            <a:r>
              <a:rPr lang="en-US" altLang="zh-CN" dirty="0" err="1"/>
              <a:t>Isub</a:t>
            </a:r>
            <a:endParaRPr lang="en-US" altLang="zh-CN" dirty="0"/>
          </a:p>
          <a:p>
            <a:r>
              <a:rPr lang="en-US" altLang="zh-CN" dirty="0" err="1"/>
              <a:t>gcc</a:t>
            </a:r>
            <a:r>
              <a:rPr lang="en-US" altLang="zh-CN" dirty="0"/>
              <a:t> -o </a:t>
            </a:r>
            <a:r>
              <a:rPr lang="en-US" altLang="zh-CN" dirty="0" err="1"/>
              <a:t>cacu</a:t>
            </a:r>
            <a:r>
              <a:rPr lang="en-US" altLang="zh-CN" dirty="0"/>
              <a:t> add/</a:t>
            </a:r>
            <a:r>
              <a:rPr lang="en-US" altLang="zh-CN" dirty="0" err="1"/>
              <a:t>add_int.o</a:t>
            </a:r>
            <a:r>
              <a:rPr lang="en-US" altLang="zh-CN" dirty="0"/>
              <a:t> add/</a:t>
            </a:r>
            <a:r>
              <a:rPr lang="en-US" altLang="zh-CN" dirty="0" err="1"/>
              <a:t>add_float.o</a:t>
            </a:r>
            <a:r>
              <a:rPr lang="en-US" altLang="zh-CN" dirty="0"/>
              <a:t> \</a:t>
            </a:r>
          </a:p>
          <a:p>
            <a:pPr marL="109728" indent="0">
              <a:buNone/>
            </a:pPr>
            <a:r>
              <a:rPr lang="en-US" altLang="zh-CN" dirty="0"/>
              <a:t>              </a:t>
            </a:r>
            <a:r>
              <a:rPr lang="en-US" altLang="zh-CN" dirty="0" smtClean="0"/>
              <a:t> sub/</a:t>
            </a:r>
            <a:r>
              <a:rPr lang="en-US" altLang="zh-CN" dirty="0" err="1" smtClean="0"/>
              <a:t>sub_int.o</a:t>
            </a:r>
            <a:r>
              <a:rPr lang="en-US" altLang="zh-CN" dirty="0" smtClean="0"/>
              <a:t> </a:t>
            </a:r>
            <a:r>
              <a:rPr lang="en-US" altLang="zh-CN" dirty="0"/>
              <a:t>sub/</a:t>
            </a:r>
            <a:r>
              <a:rPr lang="en-US" altLang="zh-CN" dirty="0" err="1"/>
              <a:t>sub_float.o</a:t>
            </a:r>
            <a:r>
              <a:rPr lang="en-US" altLang="zh-CN" dirty="0"/>
              <a:t> </a:t>
            </a:r>
            <a:r>
              <a:rPr lang="en-US" altLang="zh-CN" dirty="0" err="1"/>
              <a:t>main.o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5518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2.3.3  Makefile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的规则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．规则的书写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．目标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．依赖项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．规则的嵌套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．文件的时间戳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．执行的规则</a:t>
            </a:r>
          </a:p>
          <a:p>
            <a:r>
              <a:rPr lang="en-US" altLang="zh-CN" dirty="0"/>
              <a:t>7</a:t>
            </a:r>
            <a:r>
              <a:rPr lang="zh-CN" altLang="en-US" dirty="0"/>
              <a:t>．模式匹配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0864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．规则的书写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用反斜杠（</a:t>
            </a:r>
            <a:r>
              <a:rPr lang="en-US" altLang="zh-CN" dirty="0"/>
              <a:t>\</a:t>
            </a:r>
            <a:r>
              <a:rPr lang="zh-CN" altLang="en-US" dirty="0"/>
              <a:t>）将较长的行分解为多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rm</a:t>
            </a:r>
            <a:r>
              <a:rPr lang="en-US" altLang="zh-CN" dirty="0"/>
              <a:t>-f </a:t>
            </a:r>
            <a:r>
              <a:rPr lang="en-US" altLang="zh-CN" dirty="0" err="1"/>
              <a:t>cacu</a:t>
            </a:r>
            <a:r>
              <a:rPr lang="en-US" altLang="zh-CN" dirty="0"/>
              <a:t> add/</a:t>
            </a:r>
            <a:r>
              <a:rPr lang="en-US" altLang="zh-CN" dirty="0" err="1"/>
              <a:t>add_int.o</a:t>
            </a:r>
            <a:r>
              <a:rPr lang="en-US" altLang="zh-CN" dirty="0"/>
              <a:t> add/</a:t>
            </a:r>
            <a:r>
              <a:rPr lang="en-US" altLang="zh-CN" dirty="0" err="1"/>
              <a:t>add_float.o</a:t>
            </a:r>
            <a:r>
              <a:rPr lang="en-US" altLang="zh-CN" dirty="0"/>
              <a:t> sub/</a:t>
            </a:r>
            <a:r>
              <a:rPr lang="en-US" altLang="zh-CN" dirty="0" err="1"/>
              <a:t>sub_int.o</a:t>
            </a:r>
            <a:r>
              <a:rPr lang="en-US" altLang="zh-CN" dirty="0"/>
              <a:t> sub/</a:t>
            </a:r>
            <a:r>
              <a:rPr lang="en-US" altLang="zh-CN" dirty="0" err="1"/>
              <a:t>sub_float.o</a:t>
            </a:r>
            <a:r>
              <a:rPr lang="en-US" altLang="zh-CN" dirty="0"/>
              <a:t> </a:t>
            </a:r>
            <a:r>
              <a:rPr lang="en-US" altLang="zh-CN" dirty="0" err="1"/>
              <a:t>main.o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84211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．目标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r>
              <a:rPr lang="zh-CN" altLang="en-US" dirty="0"/>
              <a:t>的目标可以是具体的文件，也可以是某个动作。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4831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3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．依赖项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依赖项是目标生成所必须满足的条件。依赖项之间的顺序按照自左向右的顺序检查或者执行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92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2.1.2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使用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Vim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建立文件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zh-CN" altLang="en-US" dirty="0"/>
              <a:t>命令行</a:t>
            </a:r>
            <a:r>
              <a:rPr lang="zh-CN" altLang="en-US" dirty="0" smtClean="0"/>
              <a:t>格式：</a:t>
            </a:r>
            <a:r>
              <a:rPr lang="en-US" altLang="zh-CN" dirty="0" smtClean="0"/>
              <a:t>vim </a:t>
            </a:r>
            <a:r>
              <a:rPr lang="zh-CN" altLang="en-US" dirty="0" smtClean="0"/>
              <a:t>文件名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/>
              <a:t>．建立文件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．进入插入模式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．文本输入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．退出</a:t>
            </a:r>
            <a:r>
              <a:rPr lang="en-US" altLang="zh-CN" dirty="0" smtClean="0"/>
              <a:t>Vim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3598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4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．规则的嵌套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规则之间是可以嵌套的，这通常通过依赖项实现。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93561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5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．文件的时间戳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make</a:t>
            </a:r>
            <a:r>
              <a:rPr lang="zh-CN" altLang="en-US" dirty="0"/>
              <a:t>命令执行的时候会根据文件的时间戳判定是否执行相关的命令，并且执行依赖于此项的规则。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84639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6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．执行的规则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在调用</a:t>
            </a:r>
            <a:r>
              <a:rPr lang="en-US" altLang="zh-CN" dirty="0"/>
              <a:t>make</a:t>
            </a:r>
            <a:r>
              <a:rPr lang="zh-CN" altLang="en-US" dirty="0"/>
              <a:t>命令编译的时候，</a:t>
            </a:r>
            <a:r>
              <a:rPr lang="en-US" altLang="zh-CN" dirty="0"/>
              <a:t>make</a:t>
            </a:r>
            <a:r>
              <a:rPr lang="zh-CN" altLang="en-US" dirty="0"/>
              <a:t>程序会查找</a:t>
            </a:r>
            <a:r>
              <a:rPr lang="en-US" altLang="zh-CN" dirty="0" err="1"/>
              <a:t>Makefile</a:t>
            </a:r>
            <a:r>
              <a:rPr lang="zh-CN" altLang="en-US" dirty="0"/>
              <a:t>文件中的第</a:t>
            </a:r>
            <a:r>
              <a:rPr lang="en-US" altLang="zh-CN" dirty="0"/>
              <a:t>1</a:t>
            </a:r>
            <a:r>
              <a:rPr lang="zh-CN" altLang="en-US" dirty="0"/>
              <a:t>个规则，分析并执行相关的动作。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4190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7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．模式匹配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main.o:main.c</a:t>
            </a:r>
            <a:r>
              <a:rPr lang="en-US" altLang="zh-CN" dirty="0"/>
              <a:t> add/</a:t>
            </a:r>
            <a:r>
              <a:rPr lang="en-US" altLang="zh-CN" dirty="0" err="1"/>
              <a:t>add.h</a:t>
            </a:r>
            <a:r>
              <a:rPr lang="en-US" altLang="zh-CN" dirty="0"/>
              <a:t> sub/</a:t>
            </a:r>
            <a:r>
              <a:rPr lang="en-US" altLang="zh-CN" dirty="0" err="1"/>
              <a:t>sub.h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gcc</a:t>
            </a:r>
            <a:r>
              <a:rPr lang="en-US" altLang="zh-CN" dirty="0"/>
              <a:t> -c -o </a:t>
            </a:r>
            <a:r>
              <a:rPr lang="en-US" altLang="zh-CN" dirty="0" err="1"/>
              <a:t>main.o</a:t>
            </a:r>
            <a:r>
              <a:rPr lang="en-US" altLang="zh-CN" dirty="0"/>
              <a:t> </a:t>
            </a:r>
            <a:r>
              <a:rPr lang="en-US" altLang="zh-CN" dirty="0" err="1"/>
              <a:t>main.c</a:t>
            </a:r>
            <a:r>
              <a:rPr lang="en-US" altLang="zh-CN" dirty="0"/>
              <a:t> -</a:t>
            </a:r>
            <a:r>
              <a:rPr lang="en-US" altLang="zh-CN" dirty="0" err="1"/>
              <a:t>Iadd</a:t>
            </a:r>
            <a:r>
              <a:rPr lang="en-US" altLang="zh-CN" dirty="0"/>
              <a:t> –</a:t>
            </a:r>
            <a:r>
              <a:rPr lang="en-US" altLang="zh-CN" dirty="0" err="1"/>
              <a:t>Isub</a:t>
            </a:r>
            <a:endParaRPr lang="en-US" altLang="zh-CN" dirty="0"/>
          </a:p>
          <a:p>
            <a:r>
              <a:rPr lang="zh-CN" altLang="en-US" dirty="0" smtClean="0"/>
              <a:t>简化</a:t>
            </a:r>
            <a:endParaRPr lang="en-US" altLang="zh-CN" dirty="0" smtClean="0"/>
          </a:p>
          <a:p>
            <a:r>
              <a:rPr lang="pt-BR" altLang="zh-CN" dirty="0"/>
              <a:t>main.o:%o:%c</a:t>
            </a:r>
          </a:p>
          <a:p>
            <a:r>
              <a:rPr lang="pt-BR" altLang="zh-CN" dirty="0"/>
              <a:t>	gcc –c $&lt; -o $@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49502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2.3.4  Makefile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中使用变量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</a:t>
            </a:r>
            <a:r>
              <a:rPr lang="en-US" altLang="zh-CN" dirty="0" err="1"/>
              <a:t>Makefile</a:t>
            </a:r>
            <a:r>
              <a:rPr lang="zh-CN" altLang="en-US" dirty="0"/>
              <a:t>中的用户自定义变量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．</a:t>
            </a:r>
            <a:r>
              <a:rPr lang="en-US" altLang="zh-CN" dirty="0" err="1"/>
              <a:t>Makefile</a:t>
            </a:r>
            <a:r>
              <a:rPr lang="zh-CN" altLang="en-US" dirty="0"/>
              <a:t>中的预定义变量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．</a:t>
            </a:r>
            <a:r>
              <a:rPr lang="en-US" altLang="zh-CN" dirty="0" err="1"/>
              <a:t>Makefile</a:t>
            </a:r>
            <a:r>
              <a:rPr lang="zh-CN" altLang="en-US" dirty="0"/>
              <a:t>中的自动变量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86019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Makefile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中的用户自定义变量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用户可以定义自己的变量，称为用户自定义变量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OBJS</a:t>
            </a:r>
            <a:r>
              <a:rPr lang="en-US" altLang="zh-CN" dirty="0"/>
              <a:t> = add/</a:t>
            </a:r>
            <a:r>
              <a:rPr lang="en-US" altLang="zh-CN" dirty="0" err="1"/>
              <a:t>add_int.o</a:t>
            </a:r>
            <a:r>
              <a:rPr lang="en-US" altLang="zh-CN" dirty="0"/>
              <a:t> add/</a:t>
            </a:r>
            <a:r>
              <a:rPr lang="en-US" altLang="zh-CN" dirty="0" err="1"/>
              <a:t>add_float.o</a:t>
            </a:r>
            <a:r>
              <a:rPr lang="en-US" altLang="zh-CN" dirty="0"/>
              <a:t> sub/</a:t>
            </a:r>
            <a:r>
              <a:rPr lang="en-US" altLang="zh-CN" dirty="0" err="1"/>
              <a:t>sub_int.o</a:t>
            </a:r>
            <a:r>
              <a:rPr lang="en-US" altLang="zh-CN" dirty="0"/>
              <a:t> sub/</a:t>
            </a:r>
            <a:r>
              <a:rPr lang="en-US" altLang="zh-CN" dirty="0" err="1"/>
              <a:t>sub_float.o</a:t>
            </a:r>
            <a:r>
              <a:rPr lang="en-US" altLang="zh-CN" dirty="0"/>
              <a:t> </a:t>
            </a:r>
            <a:r>
              <a:rPr lang="en-US" altLang="zh-CN" dirty="0" err="1"/>
              <a:t>main.o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4331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Makefile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中的预定义变量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696781"/>
              </p:ext>
            </p:extLst>
          </p:nvPr>
        </p:nvGraphicFramePr>
        <p:xfrm>
          <a:off x="571591" y="2499519"/>
          <a:ext cx="8000817" cy="2506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1784"/>
                <a:gridCol w="3469154"/>
                <a:gridCol w="2729879"/>
              </a:tblGrid>
              <a:tr h="0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200" dirty="0">
                          <a:effectLst/>
                        </a:rPr>
                        <a:t>变</a:t>
                      </a:r>
                      <a:r>
                        <a:rPr lang="en-US" sz="1200" dirty="0">
                          <a:effectLst/>
                        </a:rPr>
                        <a:t>  </a:t>
                      </a:r>
                      <a:r>
                        <a:rPr lang="zh-CN" sz="1200" dirty="0">
                          <a:effectLst/>
                        </a:rPr>
                        <a:t>量</a:t>
                      </a:r>
                      <a:r>
                        <a:rPr lang="en-US" sz="1200" dirty="0">
                          <a:effectLst/>
                        </a:rPr>
                        <a:t>  </a:t>
                      </a:r>
                      <a:r>
                        <a:rPr lang="zh-CN" sz="1200" dirty="0">
                          <a:effectLst/>
                        </a:rPr>
                        <a:t>名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200">
                          <a:effectLst/>
                        </a:rPr>
                        <a:t>含</a:t>
                      </a:r>
                      <a:r>
                        <a:rPr lang="en-US" sz="1200">
                          <a:effectLst/>
                        </a:rPr>
                        <a:t>    </a:t>
                      </a:r>
                      <a:r>
                        <a:rPr lang="zh-CN" sz="1200">
                          <a:effectLst/>
                        </a:rPr>
                        <a:t>义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200">
                          <a:effectLst/>
                        </a:rPr>
                        <a:t>默</a:t>
                      </a:r>
                      <a:r>
                        <a:rPr lang="en-US" sz="1200">
                          <a:effectLst/>
                        </a:rPr>
                        <a:t>  </a:t>
                      </a:r>
                      <a:r>
                        <a:rPr lang="zh-CN" sz="1200">
                          <a:effectLst/>
                        </a:rPr>
                        <a:t>认</a:t>
                      </a:r>
                      <a:r>
                        <a:rPr lang="en-US" sz="1200">
                          <a:effectLst/>
                        </a:rPr>
                        <a:t>  </a:t>
                      </a:r>
                      <a:r>
                        <a:rPr lang="zh-CN" sz="1200">
                          <a:effectLst/>
                        </a:rPr>
                        <a:t>值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19240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AR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6637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200">
                          <a:effectLst/>
                        </a:rPr>
                        <a:t>生成静态库库文件的程序名称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3911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ar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19240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AS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6637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200">
                          <a:effectLst/>
                        </a:rPr>
                        <a:t>汇编编译器的名称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3911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as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19240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CC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6637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r>
                        <a:rPr lang="zh-CN" sz="1200">
                          <a:effectLst/>
                        </a:rPr>
                        <a:t>语言编译器的名称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3911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cc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19240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CPP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6637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r>
                        <a:rPr lang="zh-CN" sz="1200">
                          <a:effectLst/>
                        </a:rPr>
                        <a:t>语言预编译器的名称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3911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$(CC) -E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19240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CXX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6637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C++</a:t>
                      </a:r>
                      <a:r>
                        <a:rPr lang="zh-CN" sz="1200">
                          <a:effectLst/>
                        </a:rPr>
                        <a:t>语言编译器的名称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3911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g++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19240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FC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6637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FORTRAN</a:t>
                      </a:r>
                      <a:r>
                        <a:rPr lang="zh-CN" sz="1200">
                          <a:effectLst/>
                        </a:rPr>
                        <a:t>语言编译器的名称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3911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f77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19240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RM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6637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200">
                          <a:effectLst/>
                        </a:rPr>
                        <a:t>删除文件程序的名称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3911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rm -f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19240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ARFLAGS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6637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200" dirty="0">
                          <a:effectLst/>
                        </a:rPr>
                        <a:t>生成静态库库文件程序的选项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3911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200">
                          <a:effectLst/>
                        </a:rPr>
                        <a:t>无默认值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19240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ASFLAGS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6637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200">
                          <a:effectLst/>
                        </a:rPr>
                        <a:t>汇编语言编译器的编译选项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3911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200">
                          <a:effectLst/>
                        </a:rPr>
                        <a:t>无默认值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19240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CFLAGS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6637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r>
                        <a:rPr lang="zh-CN" sz="1200">
                          <a:effectLst/>
                        </a:rPr>
                        <a:t>语言编译器的编译选项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3911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200">
                          <a:effectLst/>
                        </a:rPr>
                        <a:t>无默认值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19240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CPPFLAGS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6637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r>
                        <a:rPr lang="zh-CN" sz="1200">
                          <a:effectLst/>
                        </a:rPr>
                        <a:t>语言预编译的编译选项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3911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200">
                          <a:effectLst/>
                        </a:rPr>
                        <a:t>无默认值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19240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CXXFLAGS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6637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C++</a:t>
                      </a:r>
                      <a:r>
                        <a:rPr lang="zh-CN" sz="1200">
                          <a:effectLst/>
                        </a:rPr>
                        <a:t>语言编译器的编译选项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3911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200">
                          <a:effectLst/>
                        </a:rPr>
                        <a:t>无默认值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19240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FFLAGS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6637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FORTRAN</a:t>
                      </a:r>
                      <a:r>
                        <a:rPr lang="zh-CN" sz="1200">
                          <a:effectLst/>
                        </a:rPr>
                        <a:t>语言编译器的编译选项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3911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200" dirty="0">
                          <a:effectLst/>
                        </a:rPr>
                        <a:t>无默认值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4606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3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Makefile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中的自动变量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999777"/>
              </p:ext>
            </p:extLst>
          </p:nvPr>
        </p:nvGraphicFramePr>
        <p:xfrm>
          <a:off x="578175" y="3121819"/>
          <a:ext cx="7987649" cy="1430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041"/>
                <a:gridCol w="6979608"/>
              </a:tblGrid>
              <a:tr h="0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200">
                          <a:effectLst/>
                        </a:rPr>
                        <a:t>变</a:t>
                      </a:r>
                      <a:r>
                        <a:rPr lang="en-US" sz="1200">
                          <a:effectLst/>
                        </a:rPr>
                        <a:t>    </a:t>
                      </a:r>
                      <a:r>
                        <a:rPr lang="zh-CN" sz="1200">
                          <a:effectLst/>
                        </a:rPr>
                        <a:t>量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200">
                          <a:effectLst/>
                        </a:rPr>
                        <a:t>含</a:t>
                      </a:r>
                      <a:r>
                        <a:rPr lang="en-US" sz="1200">
                          <a:effectLst/>
                        </a:rPr>
                        <a:t>    </a:t>
                      </a:r>
                      <a:r>
                        <a:rPr lang="zh-CN" sz="1200">
                          <a:effectLst/>
                        </a:rPr>
                        <a:t>义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indent="16192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$*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200">
                          <a:effectLst/>
                        </a:rPr>
                        <a:t>表示目标文件的名称，不包含目标文件的扩展名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indent="16192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$+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200">
                          <a:effectLst/>
                        </a:rPr>
                        <a:t>表示所有的依赖文件，这些依赖文件之间以空格分开，按照出现的先后为顺序，其中可能包含重复的依赖文件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indent="16192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$&lt;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200" dirty="0">
                          <a:effectLst/>
                        </a:rPr>
                        <a:t>表示依赖项中第一个依赖文件的名称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indent="16192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$?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200">
                          <a:effectLst/>
                        </a:rPr>
                        <a:t>依赖项中，所有目标文件时间戳晚的依赖文件，依赖文件之间以空格分开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indent="16192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$@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200">
                          <a:effectLst/>
                        </a:rPr>
                        <a:t>目标项中目标文件的名称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indent="16192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$^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200" dirty="0">
                          <a:effectLst/>
                        </a:rPr>
                        <a:t>依赖项中，所有不重复的依赖文件，这些文件之间以空格分开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9902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2.3.5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搜索路径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指定需要搜索的目录，</a:t>
            </a:r>
            <a:r>
              <a:rPr lang="en-US" altLang="zh-CN" dirty="0"/>
              <a:t>make</a:t>
            </a:r>
            <a:r>
              <a:rPr lang="zh-CN" altLang="en-US" dirty="0"/>
              <a:t>会自动找到指定文件的目录并添加到到文件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VPATH</a:t>
            </a:r>
            <a:r>
              <a:rPr lang="en-US" altLang="zh-CN" dirty="0"/>
              <a:t>=</a:t>
            </a:r>
            <a:r>
              <a:rPr lang="en-US" altLang="zh-CN" dirty="0" err="1"/>
              <a:t>path1:path2</a:t>
            </a:r>
            <a:r>
              <a:rPr lang="en-US" altLang="zh-CN" dirty="0"/>
              <a:t>:…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94752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2.3.6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自动推导规则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在此</a:t>
            </a:r>
            <a:r>
              <a:rPr lang="en-US" altLang="zh-CN" dirty="0" err="1"/>
              <a:t>Makefile</a:t>
            </a:r>
            <a:r>
              <a:rPr lang="zh-CN" altLang="en-US" dirty="0"/>
              <a:t>中，不用指定</a:t>
            </a:r>
            <a:r>
              <a:rPr lang="en-US" altLang="zh-CN" dirty="0" err="1"/>
              <a:t>OBJS</a:t>
            </a:r>
            <a:r>
              <a:rPr lang="zh-CN" altLang="en-US" dirty="0"/>
              <a:t>的规则，</a:t>
            </a:r>
            <a:r>
              <a:rPr lang="en-US" altLang="zh-CN" dirty="0"/>
              <a:t>make</a:t>
            </a:r>
            <a:r>
              <a:rPr lang="zh-CN" altLang="en-US" dirty="0"/>
              <a:t>自动会按照隐含规则形成一个规则来生成目标文件。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77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．建立文件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格式：</a:t>
            </a:r>
            <a:r>
              <a:rPr lang="en-US" altLang="zh-CN" dirty="0"/>
              <a:t>vim </a:t>
            </a:r>
            <a:r>
              <a:rPr lang="zh-CN" altLang="en-US" dirty="0" smtClean="0"/>
              <a:t>文件名</a:t>
            </a:r>
            <a:endParaRPr lang="en-US" altLang="zh-CN" dirty="0" smtClean="0"/>
          </a:p>
          <a:p>
            <a:r>
              <a:rPr lang="zh-CN" altLang="en-US" dirty="0" smtClean="0"/>
              <a:t>示例：</a:t>
            </a:r>
            <a:r>
              <a:rPr lang="en-US" altLang="zh-CN" dirty="0"/>
              <a:t>vim </a:t>
            </a:r>
            <a:r>
              <a:rPr lang="en-US" altLang="zh-CN" dirty="0" err="1"/>
              <a:t>hello.c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0309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2.3.7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递归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make</a:t>
            </a:r>
            <a:endParaRPr lang="zh-CN" altLang="en-US" b="0" i="0" u="none" strike="noStrike" kern="18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．递归调用的方式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．总控</a:t>
            </a:r>
            <a:r>
              <a:rPr lang="en-US" altLang="zh-CN" dirty="0" err="1"/>
              <a:t>Makefile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．子目录</a:t>
            </a:r>
            <a:r>
              <a:rPr lang="en-US" altLang="zh-CN" dirty="0" err="1"/>
              <a:t>Makefile</a:t>
            </a:r>
            <a:r>
              <a:rPr lang="zh-CN" altLang="en-US" dirty="0"/>
              <a:t>的</a:t>
            </a:r>
            <a:r>
              <a:rPr lang="zh-CN" altLang="en-US" dirty="0" smtClean="0"/>
              <a:t>编写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93383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．递归调用的方式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Make</a:t>
            </a:r>
            <a:r>
              <a:rPr lang="zh-CN" altLang="en-US" dirty="0"/>
              <a:t>命令有一个递归调用的作用，它可以递归调用每个子目录中的</a:t>
            </a:r>
            <a:r>
              <a:rPr lang="en-US" altLang="zh-CN" dirty="0" err="1"/>
              <a:t>Makefile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8355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．总控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Makefile</a:t>
            </a:r>
            <a:endParaRPr lang="zh-CN" altLang="en-US" b="0" i="0" u="none" strike="noStrike" kern="18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调用“</a:t>
            </a:r>
            <a:r>
              <a:rPr lang="en-US" altLang="zh-CN" dirty="0"/>
              <a:t>$(MAKE) –C”</a:t>
            </a:r>
            <a:r>
              <a:rPr lang="zh-CN" altLang="en-US" dirty="0"/>
              <a:t>的</a:t>
            </a:r>
            <a:r>
              <a:rPr lang="en-US" altLang="zh-CN" dirty="0" err="1"/>
              <a:t>Makefile</a:t>
            </a:r>
            <a:r>
              <a:rPr lang="zh-CN" altLang="en-US" dirty="0"/>
              <a:t>叫做总控</a:t>
            </a:r>
            <a:r>
              <a:rPr lang="en-US" altLang="zh-CN" dirty="0" err="1"/>
              <a:t>Makefile</a:t>
            </a:r>
            <a:r>
              <a:rPr lang="zh-CN" altLang="en-US" dirty="0"/>
              <a:t>。如果总控</a:t>
            </a:r>
            <a:r>
              <a:rPr lang="en-US" altLang="zh-CN" dirty="0" err="1"/>
              <a:t>Makeifle</a:t>
            </a:r>
            <a:r>
              <a:rPr lang="zh-CN" altLang="en-US" dirty="0"/>
              <a:t>中的一些变量需要传递给下层的</a:t>
            </a:r>
            <a:r>
              <a:rPr lang="en-US" altLang="zh-CN" dirty="0" err="1"/>
              <a:t>Makefile</a:t>
            </a:r>
            <a:r>
              <a:rPr lang="zh-CN" altLang="en-US" dirty="0"/>
              <a:t>，可以使用</a:t>
            </a:r>
            <a:r>
              <a:rPr lang="en-US" altLang="zh-CN" dirty="0"/>
              <a:t>export</a:t>
            </a:r>
            <a:r>
              <a:rPr lang="zh-CN" altLang="en-US" dirty="0" smtClean="0"/>
              <a:t>命令。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6840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3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．子目录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Makefile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的编写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7987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2.3.8  Makefile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中的函数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．获取匹配模式的文件名</a:t>
            </a:r>
            <a:r>
              <a:rPr lang="en-US" altLang="zh-CN" dirty="0"/>
              <a:t>wildcard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．模式替换函数</a:t>
            </a:r>
            <a:r>
              <a:rPr lang="en-US" altLang="zh-CN" dirty="0" err="1"/>
              <a:t>patsubst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．循环函数</a:t>
            </a:r>
            <a:r>
              <a:rPr lang="en-US" altLang="zh-CN" dirty="0" err="1"/>
              <a:t>foreach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04430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．获取匹配模式的文件名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wildcard</a:t>
            </a:r>
            <a:endParaRPr lang="zh-CN" altLang="en-US" b="0" i="0" u="none" strike="noStrike" kern="18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这个函数的功能是查找当前目录下所有符合模式</a:t>
            </a:r>
            <a:r>
              <a:rPr lang="en-US" altLang="zh-CN" dirty="0"/>
              <a:t>PATTERN</a:t>
            </a:r>
            <a:r>
              <a:rPr lang="zh-CN" altLang="en-US" dirty="0"/>
              <a:t>的文件名，其返回值是以空格分割的、当前目录下的所有符合模式</a:t>
            </a:r>
            <a:r>
              <a:rPr lang="en-US" altLang="zh-CN" dirty="0"/>
              <a:t>PATTERN</a:t>
            </a:r>
            <a:r>
              <a:rPr lang="zh-CN" altLang="en-US" dirty="0"/>
              <a:t>的文件名列表。其原型如下：</a:t>
            </a:r>
          </a:p>
          <a:p>
            <a:endParaRPr lang="zh-CN" altLang="en-US" dirty="0"/>
          </a:p>
          <a:p>
            <a:r>
              <a:rPr lang="en-US" altLang="zh-CN" dirty="0"/>
              <a:t>$(wildcard PATTERN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6206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．模式替换函数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patsubst</a:t>
            </a:r>
            <a:endParaRPr lang="zh-CN" altLang="en-US" b="0" i="0" u="none" strike="noStrike" kern="18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这个函数的功能是查找字符串</a:t>
            </a:r>
            <a:r>
              <a:rPr lang="en-US" altLang="zh-CN" dirty="0"/>
              <a:t>text</a:t>
            </a:r>
            <a:r>
              <a:rPr lang="zh-CN" altLang="en-US" dirty="0"/>
              <a:t>中按照空格分开的单词，将符合模式</a:t>
            </a:r>
            <a:r>
              <a:rPr lang="en-US" altLang="zh-CN" dirty="0"/>
              <a:t>pattern</a:t>
            </a:r>
            <a:r>
              <a:rPr lang="zh-CN" altLang="en-US" dirty="0"/>
              <a:t>的字符串替换成</a:t>
            </a:r>
            <a:r>
              <a:rPr lang="en-US" altLang="zh-CN" dirty="0"/>
              <a:t>replacement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$(</a:t>
            </a:r>
            <a:r>
              <a:rPr lang="en-US" altLang="zh-CN" dirty="0" err="1"/>
              <a:t>patsubst</a:t>
            </a:r>
            <a:r>
              <a:rPr lang="en-US" altLang="zh-CN" dirty="0"/>
              <a:t> </a:t>
            </a:r>
            <a:r>
              <a:rPr lang="en-US" altLang="zh-CN" dirty="0" err="1"/>
              <a:t>pattern,replacement,text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1780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3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．循环函数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foreach</a:t>
            </a:r>
            <a:endParaRPr lang="zh-CN" altLang="en-US" b="0" i="0" u="none" strike="noStrike" kern="18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$(</a:t>
            </a:r>
            <a:r>
              <a:rPr lang="en-US" altLang="zh-CN" dirty="0" err="1"/>
              <a:t>foreach</a:t>
            </a:r>
            <a:r>
              <a:rPr lang="en-US" altLang="zh-CN" dirty="0"/>
              <a:t> </a:t>
            </a:r>
            <a:r>
              <a:rPr lang="en-US" altLang="zh-CN" dirty="0" err="1"/>
              <a:t>VAR,LIST,TEXT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7791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2.4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用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GDB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调试程序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2.4.1  </a:t>
            </a:r>
            <a:r>
              <a:rPr lang="zh-CN" altLang="en-US" dirty="0"/>
              <a:t>编译可调试程序</a:t>
            </a:r>
          </a:p>
          <a:p>
            <a:r>
              <a:rPr lang="en-US" altLang="zh-CN" dirty="0"/>
              <a:t>2.4.2  </a:t>
            </a:r>
            <a:r>
              <a:rPr lang="zh-CN" altLang="en-US" dirty="0"/>
              <a:t>使用</a:t>
            </a:r>
            <a:r>
              <a:rPr lang="en-US" altLang="zh-CN" dirty="0"/>
              <a:t>GDB</a:t>
            </a:r>
            <a:r>
              <a:rPr lang="zh-CN" altLang="en-US" dirty="0"/>
              <a:t>调试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en-US" altLang="zh-CN" dirty="0"/>
              <a:t>2.4.3  GDB</a:t>
            </a:r>
            <a:r>
              <a:rPr lang="zh-CN" altLang="en-US" dirty="0"/>
              <a:t>常用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en-US" altLang="zh-CN" dirty="0"/>
              <a:t>2.4.4  </a:t>
            </a:r>
            <a:r>
              <a:rPr lang="zh-CN" altLang="en-US" dirty="0"/>
              <a:t>其他的</a:t>
            </a:r>
            <a:r>
              <a:rPr lang="en-US" altLang="zh-CN" dirty="0"/>
              <a:t>GDB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4421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2.4.1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编译可调试程序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r>
              <a:rPr lang="zh-CN" altLang="zh-CN" dirty="0"/>
              <a:t>是一套字符界面的程序集，可以使用命令</a:t>
            </a:r>
            <a:r>
              <a:rPr lang="en-US" altLang="zh-CN" dirty="0" err="1"/>
              <a:t>gdb</a:t>
            </a:r>
            <a:r>
              <a:rPr lang="zh-CN" altLang="zh-CN" dirty="0"/>
              <a:t>加载要调试的程序。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963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．进入插入模式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普通模式：按下</a:t>
            </a:r>
            <a:r>
              <a:rPr lang="en-US" altLang="zh-CN" dirty="0" err="1"/>
              <a:t>i</a:t>
            </a:r>
            <a:r>
              <a:rPr lang="zh-CN" altLang="en-US" dirty="0"/>
              <a:t>键，进入插入</a:t>
            </a:r>
            <a:r>
              <a:rPr lang="zh-CN" altLang="en-US" dirty="0" smtClean="0"/>
              <a:t>模式；按</a:t>
            </a:r>
            <a:r>
              <a:rPr lang="en-US" altLang="zh-CN" dirty="0" smtClean="0"/>
              <a:t>Esc</a:t>
            </a:r>
            <a:r>
              <a:rPr lang="zh-CN" altLang="en-US" dirty="0"/>
              <a:t>键退出插入模式</a:t>
            </a:r>
          </a:p>
        </p:txBody>
      </p:sp>
    </p:spTree>
    <p:extLst>
      <p:ext uri="{BB962C8B-B14F-4D97-AF65-F5344CB8AC3E}">
        <p14:creationId xmlns:p14="http://schemas.microsoft.com/office/powerpoint/2010/main" val="282306266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2.4.2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使用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GDB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调试程序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．加载程序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．设置输入参数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．打印代码内容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．设置断点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．运行程序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．显示变量</a:t>
            </a:r>
          </a:p>
          <a:p>
            <a:r>
              <a:rPr lang="en-US" altLang="zh-CN" dirty="0"/>
              <a:t>7</a:t>
            </a:r>
            <a:r>
              <a:rPr lang="zh-CN" altLang="en-US" dirty="0"/>
              <a:t>．修改变量的值</a:t>
            </a:r>
          </a:p>
          <a:p>
            <a:r>
              <a:rPr lang="en-US" altLang="zh-CN" dirty="0"/>
              <a:t>8</a:t>
            </a:r>
            <a:r>
              <a:rPr lang="zh-CN" altLang="en-US" dirty="0"/>
              <a:t>．退出</a:t>
            </a:r>
            <a:r>
              <a:rPr lang="en-US" altLang="zh-CN" dirty="0" smtClean="0"/>
              <a:t>GDB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167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．加载程序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 err="1"/>
              <a:t>GDB</a:t>
            </a:r>
            <a:r>
              <a:rPr lang="zh-CN" altLang="zh-CN" dirty="0"/>
              <a:t>加载程序的时候，需要先将程序加载到</a:t>
            </a:r>
            <a:r>
              <a:rPr lang="en-US" altLang="zh-CN" dirty="0" err="1"/>
              <a:t>GDB</a:t>
            </a:r>
            <a:r>
              <a:rPr lang="zh-CN" altLang="zh-CN" dirty="0"/>
              <a:t>中。加载程序的命令格式为“</a:t>
            </a:r>
            <a:r>
              <a:rPr lang="en-US" altLang="zh-CN" dirty="0" err="1"/>
              <a:t>gdb</a:t>
            </a:r>
            <a:r>
              <a:rPr lang="en-US" altLang="zh-CN" dirty="0"/>
              <a:t> </a:t>
            </a:r>
            <a:r>
              <a:rPr lang="zh-CN" altLang="zh-CN" dirty="0"/>
              <a:t>要调试的文件名”。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51182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．设置输入参数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通常可执行文件在运行的时候需要输入参数，</a:t>
            </a:r>
            <a:r>
              <a:rPr lang="en-US" altLang="zh-CN" dirty="0" err="1"/>
              <a:t>GDB</a:t>
            </a:r>
            <a:r>
              <a:rPr lang="zh-CN" altLang="zh-CN" dirty="0"/>
              <a:t>中向可执行文件输入参数的命令格式为“</a:t>
            </a:r>
            <a:r>
              <a:rPr lang="en-US" altLang="zh-CN" dirty="0"/>
              <a:t>set </a:t>
            </a:r>
            <a:r>
              <a:rPr lang="en-US" altLang="zh-CN" dirty="0" err="1"/>
              <a:t>args</a:t>
            </a:r>
            <a:r>
              <a:rPr lang="en-US" altLang="zh-CN" dirty="0"/>
              <a:t> </a:t>
            </a:r>
            <a:r>
              <a:rPr lang="zh-CN" altLang="zh-CN" dirty="0"/>
              <a:t>参数值</a:t>
            </a:r>
            <a:r>
              <a:rPr lang="en-US" altLang="zh-CN" dirty="0"/>
              <a:t>1 </a:t>
            </a:r>
            <a:r>
              <a:rPr lang="zh-CN" altLang="zh-CN" dirty="0"/>
              <a:t>参数值</a:t>
            </a:r>
            <a:r>
              <a:rPr lang="en-US" altLang="zh-CN" dirty="0"/>
              <a:t>2 …</a:t>
            </a:r>
            <a:r>
              <a:rPr lang="zh-CN" altLang="zh-CN" dirty="0"/>
              <a:t>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8766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3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．打印代码内容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命令</a:t>
            </a:r>
            <a:r>
              <a:rPr lang="en-US" altLang="zh-CN" dirty="0"/>
              <a:t>list</a:t>
            </a:r>
            <a:r>
              <a:rPr lang="zh-CN" altLang="zh-CN" dirty="0"/>
              <a:t>用于列出可执行文件对应源文件的代码，命令格式为“</a:t>
            </a:r>
            <a:r>
              <a:rPr lang="en-US" altLang="zh-CN" dirty="0"/>
              <a:t>list </a:t>
            </a:r>
            <a:r>
              <a:rPr lang="zh-CN" altLang="zh-CN" dirty="0"/>
              <a:t>开始的行号”。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3655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4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．设置断点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zh-CN" dirty="0"/>
              <a:t>命令在某一行设置断点，程序运行到断点的位置会中断，等待用户的下一步操作指令。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95537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5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．运行程序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r>
              <a:rPr lang="zh-CN" altLang="zh-CN" dirty="0"/>
              <a:t>默认情况下是不会让可执行文件运行的，此时，程序并没有真正运行起来，只是装载进了</a:t>
            </a:r>
            <a:r>
              <a:rPr lang="en-US" altLang="zh-CN" dirty="0" err="1"/>
              <a:t>GDB</a:t>
            </a:r>
            <a:r>
              <a:rPr lang="zh-CN" altLang="zh-CN" dirty="0"/>
              <a:t>中。要使程序运行需要输入</a:t>
            </a:r>
            <a:r>
              <a:rPr lang="en-US" altLang="zh-CN" dirty="0"/>
              <a:t>run</a:t>
            </a:r>
            <a:r>
              <a:rPr lang="zh-CN" altLang="zh-CN" dirty="0" smtClean="0"/>
              <a:t>命令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408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6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．显示变量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在程序运行到第</a:t>
            </a:r>
            <a:r>
              <a:rPr lang="en-US" altLang="zh-CN" dirty="0"/>
              <a:t>4</a:t>
            </a:r>
            <a:r>
              <a:rPr lang="zh-CN" altLang="zh-CN" dirty="0"/>
              <a:t>步所设置的</a:t>
            </a:r>
            <a:r>
              <a:rPr lang="en-US" altLang="zh-CN" dirty="0"/>
              <a:t>38</a:t>
            </a:r>
            <a:r>
              <a:rPr lang="zh-CN" altLang="zh-CN" dirty="0"/>
              <a:t>行断点的时候，程序会中断运行等待进一步的指令。这时可以进行一系列的操作，其中，命令</a:t>
            </a:r>
            <a:r>
              <a:rPr lang="en-US" altLang="zh-CN" dirty="0"/>
              <a:t>display</a:t>
            </a:r>
            <a:r>
              <a:rPr lang="zh-CN" altLang="zh-CN" dirty="0"/>
              <a:t>可以显示变量的值。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88478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7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．修改变量的值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要在</a:t>
            </a:r>
            <a:r>
              <a:rPr lang="en-US" altLang="zh-CN" dirty="0" err="1"/>
              <a:t>GDB</a:t>
            </a:r>
            <a:r>
              <a:rPr lang="zh-CN" altLang="zh-CN" dirty="0"/>
              <a:t>中修改变量的值，使用</a:t>
            </a:r>
            <a:r>
              <a:rPr lang="en-US" altLang="zh-CN" dirty="0"/>
              <a:t>set</a:t>
            </a:r>
            <a:r>
              <a:rPr lang="zh-CN" altLang="zh-CN" dirty="0"/>
              <a:t>命令。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09089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8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．退出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GDB</a:t>
            </a:r>
            <a:endParaRPr lang="zh-CN" altLang="en-US" b="0" i="0" u="none" strike="noStrike" kern="18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在调试完程序后，使用</a:t>
            </a:r>
            <a:r>
              <a:rPr lang="en-US" altLang="zh-CN" dirty="0"/>
              <a:t>q</a:t>
            </a:r>
            <a:r>
              <a:rPr lang="zh-CN" altLang="zh-CN" dirty="0"/>
              <a:t>命令退出</a:t>
            </a:r>
            <a:r>
              <a:rPr lang="en-US" altLang="zh-CN" dirty="0" err="1"/>
              <a:t>GDB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92293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2.4.3  GDB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常用命令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．执行程序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．参数设置和显示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．列文件清单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．打印数据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．断点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．变量类型检测</a:t>
            </a:r>
          </a:p>
          <a:p>
            <a:r>
              <a:rPr lang="en-US" altLang="zh-CN" dirty="0"/>
              <a:t>7</a:t>
            </a:r>
            <a:r>
              <a:rPr lang="zh-CN" altLang="en-US" dirty="0"/>
              <a:t>．单步调试</a:t>
            </a:r>
          </a:p>
          <a:p>
            <a:r>
              <a:rPr lang="en-US" altLang="zh-CN" dirty="0"/>
              <a:t>8</a:t>
            </a:r>
            <a:r>
              <a:rPr lang="zh-CN" altLang="en-US" dirty="0"/>
              <a:t>．设置监测点</a:t>
            </a:r>
          </a:p>
          <a:p>
            <a:r>
              <a:rPr lang="en-US" altLang="zh-CN" dirty="0"/>
              <a:t>9</a:t>
            </a:r>
            <a:r>
              <a:rPr lang="zh-CN" altLang="en-US" dirty="0"/>
              <a:t>．调用路径</a:t>
            </a:r>
          </a:p>
          <a:p>
            <a:r>
              <a:rPr lang="en-US" altLang="zh-CN" dirty="0"/>
              <a:t>10</a:t>
            </a:r>
            <a:r>
              <a:rPr lang="zh-CN" altLang="en-US" dirty="0"/>
              <a:t>．信息</a:t>
            </a:r>
            <a:r>
              <a:rPr lang="en-US" altLang="zh-CN" dirty="0"/>
              <a:t>info</a:t>
            </a:r>
          </a:p>
          <a:p>
            <a:r>
              <a:rPr lang="en-US" altLang="zh-CN" dirty="0"/>
              <a:t>11</a:t>
            </a:r>
            <a:r>
              <a:rPr lang="zh-CN" altLang="en-US" dirty="0"/>
              <a:t>．多线程</a:t>
            </a:r>
            <a:r>
              <a:rPr lang="en-US" altLang="zh-CN" dirty="0"/>
              <a:t>thread</a:t>
            </a:r>
          </a:p>
          <a:p>
            <a:r>
              <a:rPr lang="en-US" altLang="zh-CN" dirty="0"/>
              <a:t>12</a:t>
            </a:r>
            <a:r>
              <a:rPr lang="zh-CN" altLang="en-US" dirty="0"/>
              <a:t>．汇编</a:t>
            </a:r>
            <a:r>
              <a:rPr lang="en-US" altLang="zh-CN" dirty="0"/>
              <a:t>disassemble</a:t>
            </a:r>
          </a:p>
          <a:p>
            <a:r>
              <a:rPr lang="en-US" altLang="zh-CN" dirty="0"/>
              <a:t>13</a:t>
            </a:r>
            <a:r>
              <a:rPr lang="zh-CN" altLang="en-US" dirty="0"/>
              <a:t>．</a:t>
            </a:r>
            <a:r>
              <a:rPr lang="en-US" altLang="zh-CN" dirty="0"/>
              <a:t>GDB</a:t>
            </a:r>
            <a:r>
              <a:rPr lang="zh-CN" altLang="en-US" dirty="0"/>
              <a:t>的帮助信息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791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3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．文本输入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输入第一行后，按下</a:t>
            </a:r>
            <a:r>
              <a:rPr lang="en-US" altLang="zh-CN" dirty="0"/>
              <a:t>Enter</a:t>
            </a:r>
            <a:r>
              <a:rPr lang="zh-CN" altLang="en-US" dirty="0"/>
              <a:t>键开始一个新</a:t>
            </a:r>
            <a:r>
              <a:rPr lang="zh-CN" altLang="en-US" dirty="0" smtClean="0"/>
              <a:t>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112274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．执行程序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用</a:t>
            </a:r>
            <a:r>
              <a:rPr lang="en-US" altLang="zh-CN" dirty="0" err="1"/>
              <a:t>GDB</a:t>
            </a:r>
            <a:r>
              <a:rPr lang="zh-CN" altLang="zh-CN" dirty="0"/>
              <a:t>执行程序可以使用</a:t>
            </a:r>
            <a:r>
              <a:rPr lang="en-US" altLang="zh-CN" dirty="0" err="1"/>
              <a:t>gdb</a:t>
            </a:r>
            <a:r>
              <a:rPr lang="en-US" altLang="zh-CN" dirty="0"/>
              <a:t> program</a:t>
            </a:r>
            <a:r>
              <a:rPr lang="zh-CN" altLang="zh-CN" dirty="0"/>
              <a:t>的方式，</a:t>
            </a:r>
            <a:r>
              <a:rPr lang="en-US" altLang="zh-CN" dirty="0"/>
              <a:t>program</a:t>
            </a:r>
            <a:r>
              <a:rPr lang="zh-CN" altLang="zh-CN" dirty="0"/>
              <a:t>是程序的程序名。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54124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．参数设置和显示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/>
              <a:t>set </a:t>
            </a:r>
            <a:r>
              <a:rPr lang="en-US" altLang="zh-CN" dirty="0" err="1"/>
              <a:t>args</a:t>
            </a:r>
            <a:r>
              <a:rPr lang="zh-CN" altLang="zh-CN" dirty="0"/>
              <a:t>命令来设置发送给程序的参数；使用</a:t>
            </a:r>
            <a:r>
              <a:rPr lang="en-US" altLang="zh-CN" dirty="0"/>
              <a:t>show </a:t>
            </a:r>
            <a:r>
              <a:rPr lang="en-US" altLang="zh-CN" dirty="0" err="1"/>
              <a:t>args</a:t>
            </a:r>
            <a:r>
              <a:rPr lang="zh-CN" altLang="zh-CN" dirty="0"/>
              <a:t>命令就可以查看其默认的参数。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005487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3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．列文件清单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打印文件代码的命令是</a:t>
            </a:r>
            <a:r>
              <a:rPr lang="en-US" altLang="zh-CN" dirty="0"/>
              <a:t>list</a:t>
            </a:r>
            <a:r>
              <a:rPr lang="zh-CN" altLang="zh-CN" dirty="0"/>
              <a:t>，简写为</a:t>
            </a:r>
            <a:r>
              <a:rPr lang="en-US" altLang="zh-CN" dirty="0"/>
              <a:t>l</a:t>
            </a:r>
            <a:r>
              <a:rPr lang="zh-CN" altLang="zh-CN" dirty="0"/>
              <a:t>。</a:t>
            </a:r>
            <a:r>
              <a:rPr lang="en-US" altLang="zh-CN" dirty="0"/>
              <a:t>list</a:t>
            </a:r>
            <a:r>
              <a:rPr lang="zh-CN" altLang="zh-CN" dirty="0"/>
              <a:t>的命令格式为：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list </a:t>
            </a:r>
            <a:r>
              <a:rPr lang="en-US" altLang="zh-CN" dirty="0" err="1"/>
              <a:t>line1,line2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54063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4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．打印数据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打印变量或者表达式的值可以使用</a:t>
            </a:r>
            <a:r>
              <a:rPr lang="en-US" altLang="zh-CN" dirty="0"/>
              <a:t>print</a:t>
            </a:r>
            <a:r>
              <a:rPr lang="zh-CN" altLang="zh-CN" dirty="0"/>
              <a:t>命令，简写为</a:t>
            </a:r>
            <a:r>
              <a:rPr lang="en-US" altLang="zh-CN" dirty="0"/>
              <a:t>p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61287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5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．断点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设置断点的命令是</a:t>
            </a:r>
            <a:r>
              <a:rPr lang="en-US" altLang="zh-CN" dirty="0"/>
              <a:t>break</a:t>
            </a:r>
            <a:r>
              <a:rPr lang="zh-CN" altLang="zh-CN" dirty="0"/>
              <a:t>，简写为</a:t>
            </a:r>
            <a:r>
              <a:rPr lang="en-US" altLang="zh-CN" dirty="0"/>
              <a:t>b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07720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6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．变量类型检测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在调试过程中有需要查看变量类型的情况，此类命令有</a:t>
            </a:r>
            <a:r>
              <a:rPr lang="en-US" altLang="zh-CN" dirty="0" err="1"/>
              <a:t>whatis</a:t>
            </a:r>
            <a:r>
              <a:rPr lang="zh-CN" altLang="zh-CN" dirty="0"/>
              <a:t>、</a:t>
            </a:r>
            <a:r>
              <a:rPr lang="en-US" altLang="zh-CN" dirty="0" err="1"/>
              <a:t>ptype</a:t>
            </a:r>
            <a:r>
              <a:rPr lang="zh-CN" altLang="zh-CN" dirty="0"/>
              <a:t>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470474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7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．单步调试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在调试程序的时候经常遇到要单步跟踪的情况，并在适当的时候进入函数体的内部继续跟踪。</a:t>
            </a:r>
            <a:r>
              <a:rPr lang="en-US" altLang="zh-CN" dirty="0" err="1"/>
              <a:t>GDB</a:t>
            </a:r>
            <a:r>
              <a:rPr lang="zh-CN" altLang="zh-CN" dirty="0"/>
              <a:t>的</a:t>
            </a:r>
            <a:r>
              <a:rPr lang="en-US" altLang="zh-CN" dirty="0"/>
              <a:t>next</a:t>
            </a:r>
            <a:r>
              <a:rPr lang="zh-CN" altLang="zh-CN" dirty="0"/>
              <a:t>命令和</a:t>
            </a:r>
            <a:r>
              <a:rPr lang="en-US" altLang="zh-CN" dirty="0"/>
              <a:t>step</a:t>
            </a:r>
            <a:r>
              <a:rPr lang="zh-CN" altLang="zh-CN" dirty="0"/>
              <a:t>命令提供了这种功能。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04977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8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．设置监测点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命令</a:t>
            </a:r>
            <a:r>
              <a:rPr lang="en-US" altLang="zh-CN" dirty="0"/>
              <a:t>display</a:t>
            </a:r>
            <a:r>
              <a:rPr lang="zh-CN" altLang="zh-CN" dirty="0"/>
              <a:t>可以显示某个变量的值，在结束或者遇到断点的时候，将设置变量的值显示出来。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52951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9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．调用路径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backtrace</a:t>
            </a:r>
            <a:r>
              <a:rPr lang="zh-CN" altLang="zh-CN" dirty="0"/>
              <a:t>命令打印一个顺序列表，函数从最近到最远的调用过程，包含调用函数和其中的参数。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40952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10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．信息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info</a:t>
            </a:r>
            <a:endParaRPr lang="zh-CN" altLang="en-US" b="0" i="0" u="none" strike="noStrike" kern="18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info</a:t>
            </a:r>
            <a:r>
              <a:rPr lang="zh-CN" altLang="zh-CN" dirty="0"/>
              <a:t>命令可以获得当前命令的信息，例如获得断点的情况，参数的设置情况等。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327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第1章  Linux操作系统概述</Template>
  <TotalTime>578</TotalTime>
  <Words>3319</Words>
  <Application>Microsoft Office PowerPoint</Application>
  <PresentationFormat>全屏显示(4:3)</PresentationFormat>
  <Paragraphs>553</Paragraphs>
  <Slides>105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105</vt:i4>
      </vt:variant>
    </vt:vector>
  </HeadingPairs>
  <TitlesOfParts>
    <vt:vector size="106" baseType="lpstr">
      <vt:lpstr>聚合</vt:lpstr>
      <vt:lpstr>第2章  Linux编程环境</vt:lpstr>
      <vt:lpstr>2.1  Linux环境下的编辑器</vt:lpstr>
      <vt:lpstr>2.1.1  vim使用简介</vt:lpstr>
      <vt:lpstr>1．vim的安装</vt:lpstr>
      <vt:lpstr>2．Vim编辑器的模式</vt:lpstr>
      <vt:lpstr>2.1.2  使用Vim建立文件</vt:lpstr>
      <vt:lpstr>1．建立文件</vt:lpstr>
      <vt:lpstr>2．进入插入模式</vt:lpstr>
      <vt:lpstr>3．文本输入</vt:lpstr>
      <vt:lpstr>4．退出Vim</vt:lpstr>
      <vt:lpstr>2.1.3  使用Vim编辑文本</vt:lpstr>
      <vt:lpstr>1．移动光标h、j、k、l</vt:lpstr>
      <vt:lpstr>2．删除字符x、dd、u、Ctrl+r</vt:lpstr>
      <vt:lpstr>3．复制粘贴p、y</vt:lpstr>
      <vt:lpstr>4．查找字符串“/”</vt:lpstr>
      <vt:lpstr>5．跳到某一行g</vt:lpstr>
      <vt:lpstr>2.1.4  Vim的格式设置</vt:lpstr>
      <vt:lpstr>1．设置缩进</vt:lpstr>
      <vt:lpstr>2．设置Tab键的空格数量</vt:lpstr>
      <vt:lpstr>3．设置行号</vt:lpstr>
      <vt:lpstr>2.1.5  Vim配置文件.vimrc</vt:lpstr>
      <vt:lpstr>2.1.6  使用其他编辑器</vt:lpstr>
      <vt:lpstr>2.2  Linux下的GCC编译器工具集</vt:lpstr>
      <vt:lpstr>2.2.1  GCC简介</vt:lpstr>
      <vt:lpstr>2.2.1  GCC简介</vt:lpstr>
      <vt:lpstr>2.2.1  GCC简介</vt:lpstr>
      <vt:lpstr>2.2.1  GCC简介</vt:lpstr>
      <vt:lpstr>2.2.2  编译程序的基本知识</vt:lpstr>
      <vt:lpstr>2.2.3  单个文件编译成执行文件</vt:lpstr>
      <vt:lpstr>2.2.4  编译生成目标文件</vt:lpstr>
      <vt:lpstr>2.2.5  多文件编译</vt:lpstr>
      <vt:lpstr>2.2.6  预处理</vt:lpstr>
      <vt:lpstr>2.2.7  编译成汇编语言</vt:lpstr>
      <vt:lpstr>2.2.8  生成和使用静态链接库</vt:lpstr>
      <vt:lpstr>1．生成静态链接库</vt:lpstr>
      <vt:lpstr>2．使用静态链接库</vt:lpstr>
      <vt:lpstr>2.2.9  生成动态链接库</vt:lpstr>
      <vt:lpstr>1．生成动态链接库</vt:lpstr>
      <vt:lpstr>2．动态链接库的配置</vt:lpstr>
      <vt:lpstr>3．动态链接库管理命令</vt:lpstr>
      <vt:lpstr>4．使用动态链接库</vt:lpstr>
      <vt:lpstr>2.2.10  动态加载库</vt:lpstr>
      <vt:lpstr>1．打开动态库dlopen()</vt:lpstr>
      <vt:lpstr>2．获得函数指针dlsym()</vt:lpstr>
      <vt:lpstr>3．使用动态加载库的一个例子</vt:lpstr>
      <vt:lpstr>2.2.11  GCC常用选项</vt:lpstr>
      <vt:lpstr>1．-DMACRO选项</vt:lpstr>
      <vt:lpstr>2．GCC的常用选项及含义</vt:lpstr>
      <vt:lpstr>2.2.12  编译环境的搭建</vt:lpstr>
      <vt:lpstr>2.3  Makefile文件简介</vt:lpstr>
      <vt:lpstr>2.3.1  一个多文件的工程例子</vt:lpstr>
      <vt:lpstr>2.3.2  多文件工程的编译</vt:lpstr>
      <vt:lpstr>1．命令行编译程序</vt:lpstr>
      <vt:lpstr>2．多文件的Makefile</vt:lpstr>
      <vt:lpstr>3．多文件的编译</vt:lpstr>
      <vt:lpstr>2.3.3  Makefile的规则</vt:lpstr>
      <vt:lpstr>1．规则的书写</vt:lpstr>
      <vt:lpstr>2．目标</vt:lpstr>
      <vt:lpstr>3．依赖项</vt:lpstr>
      <vt:lpstr>4．规则的嵌套</vt:lpstr>
      <vt:lpstr>5．文件的时间戳</vt:lpstr>
      <vt:lpstr>6．执行的规则</vt:lpstr>
      <vt:lpstr>7．模式匹配</vt:lpstr>
      <vt:lpstr>2.3.4  Makefile中使用变量</vt:lpstr>
      <vt:lpstr>1．Makefile中的用户自定义变量</vt:lpstr>
      <vt:lpstr>2．Makefile中的预定义变量</vt:lpstr>
      <vt:lpstr>3．Makefile中的自动变量</vt:lpstr>
      <vt:lpstr>2.3.5  搜索路径</vt:lpstr>
      <vt:lpstr>2.3.6  自动推导规则</vt:lpstr>
      <vt:lpstr>2.3.7  递归make</vt:lpstr>
      <vt:lpstr>1．递归调用的方式</vt:lpstr>
      <vt:lpstr>2．总控Makefile</vt:lpstr>
      <vt:lpstr>3．子目录Makefile的编写</vt:lpstr>
      <vt:lpstr>2.3.8  Makefile中的函数</vt:lpstr>
      <vt:lpstr>1．获取匹配模式的文件名wildcard</vt:lpstr>
      <vt:lpstr>2．模式替换函数patsubst</vt:lpstr>
      <vt:lpstr>3．循环函数foreach</vt:lpstr>
      <vt:lpstr>2.4  用GDB调试程序</vt:lpstr>
      <vt:lpstr>2.4.1  编译可调试程序</vt:lpstr>
      <vt:lpstr>2.4.2  使用GDB调试程序</vt:lpstr>
      <vt:lpstr>1．加载程序</vt:lpstr>
      <vt:lpstr>2．设置输入参数</vt:lpstr>
      <vt:lpstr>3．打印代码内容</vt:lpstr>
      <vt:lpstr>4．设置断点</vt:lpstr>
      <vt:lpstr>5．运行程序</vt:lpstr>
      <vt:lpstr>6．显示变量</vt:lpstr>
      <vt:lpstr>7．修改变量的值</vt:lpstr>
      <vt:lpstr>8．退出GDB</vt:lpstr>
      <vt:lpstr>2.4.3  GDB常用命令</vt:lpstr>
      <vt:lpstr>1．执行程序</vt:lpstr>
      <vt:lpstr>2．参数设置和显示</vt:lpstr>
      <vt:lpstr>3．列文件清单</vt:lpstr>
      <vt:lpstr>4．打印数据</vt:lpstr>
      <vt:lpstr>5．断点</vt:lpstr>
      <vt:lpstr>6．变量类型检测</vt:lpstr>
      <vt:lpstr>7．单步调试</vt:lpstr>
      <vt:lpstr>8．设置监测点</vt:lpstr>
      <vt:lpstr>9．调用路径</vt:lpstr>
      <vt:lpstr>10．信息info</vt:lpstr>
      <vt:lpstr>11．多线程thread</vt:lpstr>
      <vt:lpstr>12．汇编disassemble</vt:lpstr>
      <vt:lpstr>13．GDB的帮助信息</vt:lpstr>
      <vt:lpstr>2.4.4  其他的GDB</vt:lpstr>
      <vt:lpstr>1．xxgdb</vt:lpstr>
      <vt:lpstr>2．Emacs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Linux编程环境</dc:title>
  <dc:creator>User</dc:creator>
  <cp:lastModifiedBy>xu</cp:lastModifiedBy>
  <cp:revision>15</cp:revision>
  <dcterms:created xsi:type="dcterms:W3CDTF">2014-04-12T03:27:35Z</dcterms:created>
  <dcterms:modified xsi:type="dcterms:W3CDTF">2014-08-11T03:19:58Z</dcterms:modified>
</cp:coreProperties>
</file>