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465D7B8F-ECCB-46D9-8D2E-A3CBEF1D89E9}" type="datetimeFigureOut">
              <a:rPr lang="zh-CN" altLang="en-US" smtClean="0"/>
              <a:t>2014/8/16</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FFA2CF4-90CD-4133-9B5C-E9B037749C0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465D7B8F-ECCB-46D9-8D2E-A3CBEF1D89E9}" type="datetimeFigureOut">
              <a:rPr lang="zh-CN" altLang="en-US" smtClean="0"/>
              <a:t>2014/8/16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FFA2CF4-90CD-4133-9B5C-E9B037749C0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465D7B8F-ECCB-46D9-8D2E-A3CBEF1D89E9}" type="datetimeFigureOut">
              <a:rPr lang="zh-CN" altLang="en-US" smtClean="0"/>
              <a:t>2014/8/16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FFA2CF4-90CD-4133-9B5C-E9B037749C0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5D7B8F-ECCB-46D9-8D2E-A3CBEF1D89E9}" type="datetimeFigureOut">
              <a:rPr lang="zh-CN" altLang="en-US" smtClean="0"/>
              <a:t>2014/8/16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FA2CF4-90CD-4133-9B5C-E9B037749C09}" type="slidenum">
              <a:rPr lang="zh-CN" altLang="en-US" smtClean="0"/>
              <a:t>‹#›</a:t>
            </a:fld>
            <a:endParaRPr lang="zh-CN" altLang="en-US"/>
          </a:p>
        </p:txBody>
      </p:sp>
    </p:spTree>
    <p:extLst>
      <p:ext uri="{BB962C8B-B14F-4D97-AF65-F5344CB8AC3E}">
        <p14:creationId xmlns:p14="http://schemas.microsoft.com/office/powerpoint/2010/main" val="275191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465D7B8F-ECCB-46D9-8D2E-A3CBEF1D89E9}" type="datetimeFigureOut">
              <a:rPr lang="zh-CN" altLang="en-US" smtClean="0"/>
              <a:t>2014/8/16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FFA2CF4-90CD-4133-9B5C-E9B037749C09}"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465D7B8F-ECCB-46D9-8D2E-A3CBEF1D89E9}" type="datetimeFigureOut">
              <a:rPr lang="zh-CN" altLang="en-US" smtClean="0"/>
              <a:t>2014/8/16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FFA2CF4-90CD-4133-9B5C-E9B037749C09}"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465D7B8F-ECCB-46D9-8D2E-A3CBEF1D89E9}" type="datetimeFigureOut">
              <a:rPr lang="zh-CN" altLang="en-US" smtClean="0"/>
              <a:t>2014/8/16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FFA2CF4-90CD-4133-9B5C-E9B037749C09}"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465D7B8F-ECCB-46D9-8D2E-A3CBEF1D89E9}" type="datetimeFigureOut">
              <a:rPr lang="zh-CN" altLang="en-US" smtClean="0"/>
              <a:t>2014/8/16</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FFA2CF4-90CD-4133-9B5C-E9B037749C09}"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465D7B8F-ECCB-46D9-8D2E-A3CBEF1D89E9}" type="datetimeFigureOut">
              <a:rPr lang="zh-CN" altLang="en-US" smtClean="0"/>
              <a:t>2014/8/16</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FFA2CF4-90CD-4133-9B5C-E9B037749C09}"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465D7B8F-ECCB-46D9-8D2E-A3CBEF1D89E9}" type="datetimeFigureOut">
              <a:rPr lang="zh-CN" altLang="en-US" smtClean="0"/>
              <a:t>2014/8/16</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FFA2CF4-90CD-4133-9B5C-E9B037749C0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465D7B8F-ECCB-46D9-8D2E-A3CBEF1D89E9}" type="datetimeFigureOut">
              <a:rPr lang="zh-CN" altLang="en-US" smtClean="0"/>
              <a:t>2014/8/16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FFA2CF4-90CD-4133-9B5C-E9B037749C09}"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465D7B8F-ECCB-46D9-8D2E-A3CBEF1D89E9}" type="datetimeFigureOut">
              <a:rPr lang="zh-CN" altLang="en-US" smtClean="0"/>
              <a:t>2014/8/16</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FFA2CF4-90CD-4133-9B5C-E9B037749C09}"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65D7B8F-ECCB-46D9-8D2E-A3CBEF1D89E9}" type="datetimeFigureOut">
              <a:rPr lang="zh-CN" altLang="en-US" smtClean="0"/>
              <a:t>2014/8/16</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FFA2CF4-90CD-4133-9B5C-E9B037749C0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zh-CN" altLang="en-US" b="0" i="0" u="none" strike="noStrike" kern="1800" baseline="0" smtClean="0">
                <a:latin typeface="Times New Roman"/>
                <a:ea typeface="黑体"/>
              </a:rPr>
              <a:t>第</a:t>
            </a:r>
            <a:r>
              <a:rPr lang="en-US" altLang="zh-CN" b="1" i="0" u="none" strike="noStrike" kern="1800" baseline="0" smtClean="0">
                <a:latin typeface="Times New Roman"/>
                <a:ea typeface="黑体"/>
              </a:rPr>
              <a:t>20</a:t>
            </a:r>
            <a:r>
              <a:rPr lang="zh-CN" altLang="en-US" b="0" i="0" u="none" strike="noStrike" kern="1800" baseline="0" smtClean="0">
                <a:latin typeface="Times New Roman"/>
                <a:ea typeface="黑体"/>
              </a:rPr>
              <a:t>章  一个简单防火墙的例子</a:t>
            </a:r>
            <a:r>
              <a:rPr lang="en-US" altLang="zh-CN" b="1" i="0" u="none" strike="noStrike" kern="1800" baseline="0" smtClean="0">
                <a:latin typeface="Times New Roman"/>
                <a:ea typeface="黑体"/>
              </a:rPr>
              <a:t>SIPFW</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r>
              <a:rPr lang="en-US" altLang="zh-CN"/>
              <a:t>20.1  SIPFW</a:t>
            </a:r>
            <a:r>
              <a:rPr lang="zh-CN" altLang="en-US"/>
              <a:t>防火墙的</a:t>
            </a:r>
            <a:r>
              <a:rPr lang="zh-CN" altLang="en-US"/>
              <a:t>功能</a:t>
            </a:r>
            <a:r>
              <a:rPr lang="zh-CN" altLang="en-US" smtClean="0"/>
              <a:t>描述</a:t>
            </a:r>
            <a:endParaRPr lang="en-US" altLang="zh-CN" smtClean="0"/>
          </a:p>
          <a:p>
            <a:r>
              <a:rPr lang="en-US" altLang="zh-CN"/>
              <a:t>20.2  </a:t>
            </a:r>
            <a:r>
              <a:rPr lang="en-US" altLang="zh-CN"/>
              <a:t>SIPFW</a:t>
            </a:r>
            <a:r>
              <a:rPr lang="zh-CN" altLang="en-US" smtClean="0"/>
              <a:t>需求分析</a:t>
            </a:r>
            <a:endParaRPr lang="en-US" altLang="zh-CN" smtClean="0"/>
          </a:p>
          <a:p>
            <a:r>
              <a:rPr lang="en-US" altLang="zh-CN"/>
              <a:t>20.3  </a:t>
            </a:r>
            <a:r>
              <a:rPr lang="zh-CN" altLang="en-US"/>
              <a:t>使用</a:t>
            </a:r>
            <a:r>
              <a:rPr lang="en-US" altLang="zh-CN"/>
              <a:t>netlink</a:t>
            </a:r>
            <a:r>
              <a:rPr lang="zh-CN" altLang="en-US"/>
              <a:t>进行用户空间和内核</a:t>
            </a:r>
            <a:r>
              <a:rPr lang="zh-CN" altLang="en-US"/>
              <a:t>空间数据</a:t>
            </a:r>
            <a:r>
              <a:rPr lang="zh-CN" altLang="en-US" smtClean="0"/>
              <a:t>交互</a:t>
            </a:r>
            <a:endParaRPr lang="en-US" altLang="zh-CN" smtClean="0"/>
          </a:p>
          <a:p>
            <a:r>
              <a:rPr lang="en-US" altLang="zh-CN"/>
              <a:t>20.4  </a:t>
            </a:r>
            <a:r>
              <a:rPr lang="zh-CN" altLang="en-US"/>
              <a:t>使用</a:t>
            </a:r>
            <a:r>
              <a:rPr lang="en-US" altLang="zh-CN"/>
              <a:t>proc</a:t>
            </a:r>
            <a:r>
              <a:rPr lang="zh-CN" altLang="en-US"/>
              <a:t>进行内存数据用户</a:t>
            </a:r>
            <a:r>
              <a:rPr lang="zh-CN" altLang="en-US"/>
              <a:t>空间</a:t>
            </a:r>
            <a:r>
              <a:rPr lang="zh-CN" altLang="en-US" smtClean="0"/>
              <a:t>映射</a:t>
            </a:r>
            <a:endParaRPr lang="en-US" altLang="zh-CN" smtClean="0"/>
          </a:p>
          <a:p>
            <a:r>
              <a:rPr lang="en-US" altLang="zh-CN"/>
              <a:t>20.5  </a:t>
            </a:r>
            <a:r>
              <a:rPr lang="zh-CN" altLang="en-US"/>
              <a:t>内核空间的文件</a:t>
            </a:r>
            <a:r>
              <a:rPr lang="zh-CN" altLang="en-US"/>
              <a:t>操作</a:t>
            </a:r>
            <a:r>
              <a:rPr lang="zh-CN" altLang="en-US" smtClean="0"/>
              <a:t>函数</a:t>
            </a:r>
            <a:endParaRPr lang="en-US" altLang="zh-CN" smtClean="0"/>
          </a:p>
          <a:p>
            <a:r>
              <a:rPr lang="en-US" altLang="zh-CN"/>
              <a:t>20.6  SIPFW</a:t>
            </a:r>
            <a:r>
              <a:rPr lang="zh-CN" altLang="en-US"/>
              <a:t>防火墙的模块分析</a:t>
            </a:r>
            <a:r>
              <a:rPr lang="zh-CN" altLang="en-US"/>
              <a:t>和</a:t>
            </a:r>
            <a:r>
              <a:rPr lang="zh-CN" altLang="en-US" smtClean="0"/>
              <a:t>设计</a:t>
            </a:r>
            <a:endParaRPr lang="en-US" altLang="zh-CN" smtClean="0"/>
          </a:p>
          <a:p>
            <a:r>
              <a:rPr lang="en-US" altLang="zh-CN"/>
              <a:t>20.7  SIPFW</a:t>
            </a:r>
            <a:r>
              <a:rPr lang="zh-CN" altLang="en-US"/>
              <a:t>防火墙各功能模块</a:t>
            </a:r>
            <a:r>
              <a:rPr lang="zh-CN" altLang="en-US"/>
              <a:t>的</a:t>
            </a:r>
            <a:r>
              <a:rPr lang="zh-CN" altLang="en-US" smtClean="0"/>
              <a:t>实现</a:t>
            </a:r>
            <a:endParaRPr lang="en-US" altLang="zh-CN" smtClean="0"/>
          </a:p>
          <a:p>
            <a:r>
              <a:rPr lang="en-US" altLang="zh-CN"/>
              <a:t>20.8  </a:t>
            </a:r>
            <a:r>
              <a:rPr lang="zh-CN" altLang="en-US"/>
              <a:t>编译、调试和测试</a:t>
            </a:r>
          </a:p>
        </p:txBody>
      </p:sp>
    </p:spTree>
    <p:extLst>
      <p:ext uri="{BB962C8B-B14F-4D97-AF65-F5344CB8AC3E}">
        <p14:creationId xmlns:p14="http://schemas.microsoft.com/office/powerpoint/2010/main" val="3498407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．按照</a:t>
            </a:r>
            <a:r>
              <a:rPr lang="en-US" altLang="zh-CN" b="0" i="0" u="none" strike="noStrike" kern="1800" baseline="0" smtClean="0">
                <a:latin typeface="Times New Roman"/>
                <a:ea typeface="黑体"/>
              </a:rPr>
              <a:t>IP</a:t>
            </a:r>
            <a:r>
              <a:rPr lang="zh-CN" altLang="en-US" b="0" i="0" u="none" strike="noStrike" kern="1800" baseline="0" smtClean="0">
                <a:latin typeface="Times New Roman"/>
                <a:ea typeface="黑体"/>
              </a:rPr>
              <a:t>地址进行过滤。</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SIPFW</a:t>
            </a:r>
            <a:r>
              <a:rPr lang="zh-CN" altLang="en-US" b="0" i="0" u="none" strike="noStrike" baseline="0" smtClean="0">
                <a:latin typeface="Times New Roman"/>
              </a:rPr>
              <a:t>防火墙可以按照主机的</a:t>
            </a:r>
            <a:r>
              <a:rPr lang="en-US" altLang="zh-CN" b="0" i="0" u="none" strike="noStrike" baseline="0" smtClean="0">
                <a:latin typeface="Times New Roman"/>
              </a:rPr>
              <a:t>IP</a:t>
            </a:r>
            <a:r>
              <a:rPr lang="zh-CN" altLang="en-US" b="0" i="0" u="none" strike="noStrike" baseline="0" smtClean="0">
                <a:latin typeface="Times New Roman"/>
              </a:rPr>
              <a:t>地址进行过滤，只有满足规则中设置的</a:t>
            </a:r>
            <a:r>
              <a:rPr lang="en-US" altLang="zh-CN" b="0" i="0" u="none" strike="noStrike" baseline="0" smtClean="0">
                <a:latin typeface="Times New Roman"/>
              </a:rPr>
              <a:t>IP</a:t>
            </a:r>
            <a:r>
              <a:rPr lang="zh-CN" altLang="en-US" b="0" i="0" u="none" strike="noStrike" baseline="0" smtClean="0">
                <a:latin typeface="Times New Roman"/>
              </a:rPr>
              <a:t>地址的主机才能进行规定的工作。</a:t>
            </a:r>
            <a:r>
              <a:rPr lang="en-US" altLang="zh-CN" b="0" i="0" u="none" strike="noStrike" baseline="0" smtClean="0">
                <a:latin typeface="Times New Roman"/>
              </a:rPr>
              <a:t>IP</a:t>
            </a:r>
            <a:r>
              <a:rPr lang="zh-CN" altLang="en-US" b="0" i="0" u="none" strike="noStrike" baseline="0" smtClean="0">
                <a:latin typeface="Times New Roman"/>
              </a:rPr>
              <a:t>地址分为源主机</a:t>
            </a:r>
            <a:r>
              <a:rPr lang="en-US" altLang="zh-CN" b="0" i="0" u="none" strike="noStrike" baseline="0" smtClean="0">
                <a:latin typeface="Times New Roman"/>
              </a:rPr>
              <a:t>IP</a:t>
            </a:r>
            <a:r>
              <a:rPr lang="zh-CN" altLang="en-US" b="0" i="0" u="none" strike="noStrike" baseline="0" smtClean="0">
                <a:latin typeface="Times New Roman"/>
              </a:rPr>
              <a:t>地址和目的主机</a:t>
            </a:r>
            <a:r>
              <a:rPr lang="en-US" altLang="zh-CN" b="0" i="0" u="none" strike="noStrike" baseline="0" smtClean="0">
                <a:latin typeface="Times New Roman"/>
              </a:rPr>
              <a:t>IP</a:t>
            </a:r>
            <a:r>
              <a:rPr lang="zh-CN" altLang="en-US" b="0" i="0" u="none" strike="noStrike" baseline="0" smtClean="0">
                <a:latin typeface="Times New Roman"/>
              </a:rPr>
              <a:t>地址，源主机</a:t>
            </a:r>
            <a:r>
              <a:rPr lang="en-US" altLang="zh-CN" b="0" i="0" u="none" strike="noStrike" baseline="0" smtClean="0">
                <a:latin typeface="Times New Roman"/>
              </a:rPr>
              <a:t>IP</a:t>
            </a:r>
            <a:r>
              <a:rPr lang="zh-CN" altLang="en-US" b="0" i="0" u="none" strike="noStrike" baseline="0" smtClean="0">
                <a:latin typeface="Times New Roman"/>
              </a:rPr>
              <a:t>地址指的是发送网络数据主机的</a:t>
            </a:r>
            <a:r>
              <a:rPr lang="en-US" altLang="zh-CN" b="0" i="0" u="none" strike="noStrike" baseline="0" smtClean="0">
                <a:latin typeface="Times New Roman"/>
              </a:rPr>
              <a:t>IP</a:t>
            </a:r>
            <a:r>
              <a:rPr lang="zh-CN" altLang="en-US" b="0" i="0" u="none" strike="noStrike" baseline="0" smtClean="0">
                <a:latin typeface="Times New Roman"/>
              </a:rPr>
              <a:t>地址，目的主机</a:t>
            </a:r>
            <a:r>
              <a:rPr lang="en-US" altLang="zh-CN" b="0" i="0" u="none" strike="noStrike" baseline="0" smtClean="0">
                <a:latin typeface="Times New Roman"/>
              </a:rPr>
              <a:t>IP</a:t>
            </a:r>
            <a:r>
              <a:rPr lang="zh-CN" altLang="en-US" b="0" i="0" u="none" strike="noStrike" baseline="0" smtClean="0">
                <a:latin typeface="Times New Roman"/>
              </a:rPr>
              <a:t>地址指的是接受数据主机</a:t>
            </a:r>
            <a:r>
              <a:rPr lang="en-US" altLang="zh-CN" b="0" i="0" u="none" strike="noStrike" baseline="0" smtClean="0">
                <a:latin typeface="Times New Roman"/>
              </a:rPr>
              <a:t>IP</a:t>
            </a:r>
            <a:r>
              <a:rPr lang="zh-CN" altLang="en-US" b="0" i="0" u="none" strike="noStrike" baseline="0" smtClean="0">
                <a:latin typeface="Times New Roman"/>
              </a:rPr>
              <a:t>地址。</a:t>
            </a:r>
          </a:p>
        </p:txBody>
      </p:sp>
    </p:spTree>
    <p:extLst>
      <p:ext uri="{BB962C8B-B14F-4D97-AF65-F5344CB8AC3E}">
        <p14:creationId xmlns:p14="http://schemas.microsoft.com/office/powerpoint/2010/main" val="3901014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．根据协议类型过滤</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SIPFW</a:t>
            </a:r>
            <a:r>
              <a:rPr lang="zh-CN" altLang="en-US" b="0" i="0" u="none" strike="noStrike" baseline="0" smtClean="0">
                <a:latin typeface="Times New Roman"/>
              </a:rPr>
              <a:t>防火墙可以根据设置的网络协议类型进行过滤，即只有为某个协议的网络数据才能执行相应的动作。</a:t>
            </a:r>
            <a:r>
              <a:rPr lang="en-US" altLang="zh-CN" b="0" i="0" u="none" strike="noStrike" baseline="0" smtClean="0">
                <a:latin typeface="Times New Roman"/>
              </a:rPr>
              <a:t>SIPFW</a:t>
            </a:r>
            <a:r>
              <a:rPr lang="zh-CN" altLang="en-US" b="0" i="0" u="none" strike="noStrike" baseline="0" smtClean="0">
                <a:latin typeface="Times New Roman"/>
              </a:rPr>
              <a:t>所能识别的协议为</a:t>
            </a:r>
            <a:r>
              <a:rPr lang="en-US" altLang="zh-CN" b="0" i="0" u="none" strike="noStrike" baseline="0" smtClean="0">
                <a:latin typeface="Times New Roman"/>
              </a:rPr>
              <a:t>TCP</a:t>
            </a:r>
            <a:r>
              <a:rPr lang="zh-CN" altLang="en-US" b="0" i="0" u="none" strike="noStrike" baseline="0" smtClean="0">
                <a:latin typeface="Times New Roman"/>
              </a:rPr>
              <a:t>、</a:t>
            </a:r>
            <a:r>
              <a:rPr lang="en-US" altLang="zh-CN" b="0" i="0" u="none" strike="noStrike" baseline="0" smtClean="0">
                <a:latin typeface="Times New Roman"/>
              </a:rPr>
              <a:t>UDP</a:t>
            </a:r>
            <a:r>
              <a:rPr lang="zh-CN" altLang="en-US" b="0" i="0" u="none" strike="noStrike" baseline="0" smtClean="0">
                <a:latin typeface="Times New Roman"/>
              </a:rPr>
              <a:t>、</a:t>
            </a:r>
            <a:r>
              <a:rPr lang="en-US" altLang="zh-CN" b="0" i="0" u="none" strike="noStrike" baseline="0" smtClean="0">
                <a:latin typeface="Times New Roman"/>
              </a:rPr>
              <a:t>ICMP</a:t>
            </a:r>
            <a:r>
              <a:rPr lang="zh-CN" altLang="en-US" b="0" i="0" u="none" strike="noStrike" baseline="0" smtClean="0">
                <a:latin typeface="Times New Roman"/>
              </a:rPr>
              <a:t>和</a:t>
            </a:r>
            <a:r>
              <a:rPr lang="en-US" altLang="zh-CN" b="0" i="0" u="none" strike="noStrike" baseline="0" smtClean="0">
                <a:latin typeface="Times New Roman"/>
              </a:rPr>
              <a:t>IGMP</a:t>
            </a:r>
            <a:r>
              <a:rPr lang="zh-CN" altLang="en-US" b="0" i="0" u="none" strike="noStrike" baseline="0" smtClean="0">
                <a:latin typeface="Times New Roman"/>
              </a:rPr>
              <a:t>，当某个协议不能识别的时候，会忽略协议的部分，按照无协议指定的规则进行过滤条件判定。例如某个协议为</a:t>
            </a:r>
            <a:r>
              <a:rPr lang="en-US" altLang="zh-CN" b="0" i="0" u="none" strike="noStrike" baseline="0" smtClean="0">
                <a:latin typeface="Times New Roman"/>
              </a:rPr>
              <a:t>ARP</a:t>
            </a:r>
            <a:r>
              <a:rPr lang="zh-CN" altLang="en-US" b="0" i="0" u="none" strike="noStrike" baseline="0" smtClean="0">
                <a:latin typeface="Times New Roman"/>
              </a:rPr>
              <a:t>协议，防火墙不能识别此协议，则会查找过滤规则中的无协议规则，例如仅指定</a:t>
            </a:r>
            <a:r>
              <a:rPr lang="en-US" altLang="zh-CN" b="0" i="0" u="none" strike="noStrike" baseline="0" smtClean="0">
                <a:latin typeface="Times New Roman"/>
              </a:rPr>
              <a:t>IP</a:t>
            </a:r>
            <a:r>
              <a:rPr lang="zh-CN" altLang="en-US" b="0" i="0" u="none" strike="noStrike" baseline="0" smtClean="0">
                <a:latin typeface="Times New Roman"/>
              </a:rPr>
              <a:t>地址的规则。</a:t>
            </a:r>
          </a:p>
        </p:txBody>
      </p:sp>
    </p:spTree>
    <p:extLst>
      <p:ext uri="{BB962C8B-B14F-4D97-AF65-F5344CB8AC3E}">
        <p14:creationId xmlns:p14="http://schemas.microsoft.com/office/powerpoint/2010/main" val="2140283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．根据协议的阶段进行过滤</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SIPFW</a:t>
            </a:r>
            <a:r>
              <a:rPr lang="zh-CN" altLang="en-US" b="0" i="0" u="none" strike="noStrike" baseline="0" smtClean="0">
                <a:latin typeface="Times New Roman"/>
              </a:rPr>
              <a:t>防火墙可以根据</a:t>
            </a:r>
            <a:r>
              <a:rPr lang="en-US" altLang="zh-CN" b="0" i="0" u="none" strike="noStrike" baseline="0" smtClean="0">
                <a:latin typeface="Times New Roman"/>
              </a:rPr>
              <a:t>TCP</a:t>
            </a:r>
            <a:r>
              <a:rPr lang="zh-CN" altLang="en-US" b="0" i="0" u="none" strike="noStrike" baseline="0" smtClean="0">
                <a:latin typeface="Times New Roman"/>
              </a:rPr>
              <a:t>网络协议的某个阶段进行过滤，例如</a:t>
            </a:r>
            <a:r>
              <a:rPr lang="en-US" altLang="zh-CN" b="0" i="0" u="none" strike="noStrike" baseline="0" smtClean="0">
                <a:latin typeface="Times New Roman"/>
              </a:rPr>
              <a:t>TCP</a:t>
            </a:r>
            <a:r>
              <a:rPr lang="zh-CN" altLang="en-US" b="0" i="0" u="none" strike="noStrike" baseline="0" smtClean="0">
                <a:latin typeface="Times New Roman"/>
              </a:rPr>
              <a:t>的</a:t>
            </a:r>
            <a:r>
              <a:rPr lang="en-US" altLang="zh-CN" b="0" i="0" u="none" strike="noStrike" baseline="0" smtClean="0">
                <a:latin typeface="Times New Roman"/>
              </a:rPr>
              <a:t>SYN</a:t>
            </a:r>
            <a:r>
              <a:rPr lang="zh-CN" altLang="en-US" b="0" i="0" u="none" strike="noStrike" baseline="0" smtClean="0">
                <a:latin typeface="Times New Roman"/>
              </a:rPr>
              <a:t>阶段和</a:t>
            </a:r>
            <a:r>
              <a:rPr lang="en-US" altLang="zh-CN" b="0" i="0" u="none" strike="noStrike" baseline="0" smtClean="0">
                <a:latin typeface="Times New Roman"/>
              </a:rPr>
              <a:t>FIN</a:t>
            </a:r>
            <a:r>
              <a:rPr lang="zh-CN" altLang="en-US" b="0" i="0" u="none" strike="noStrike" baseline="0" smtClean="0">
                <a:latin typeface="Times New Roman"/>
              </a:rPr>
              <a:t>阶段。在</a:t>
            </a:r>
            <a:r>
              <a:rPr lang="en-US" altLang="zh-CN" b="0" i="0" u="none" strike="noStrike" baseline="0" smtClean="0">
                <a:latin typeface="Times New Roman"/>
              </a:rPr>
              <a:t>TCP</a:t>
            </a:r>
            <a:r>
              <a:rPr lang="zh-CN" altLang="en-US" b="0" i="0" u="none" strike="noStrike" baseline="0" smtClean="0">
                <a:latin typeface="Times New Roman"/>
              </a:rPr>
              <a:t>的三次握手的第一个阶段发送的数据中，</a:t>
            </a:r>
            <a:r>
              <a:rPr lang="en-US" altLang="zh-CN" b="0" i="0" u="none" strike="noStrike" baseline="0" smtClean="0">
                <a:latin typeface="Times New Roman"/>
              </a:rPr>
              <a:t>SYN</a:t>
            </a:r>
            <a:r>
              <a:rPr lang="zh-CN" altLang="en-US" b="0" i="0" u="none" strike="noStrike" baseline="0" smtClean="0">
                <a:latin typeface="Times New Roman"/>
              </a:rPr>
              <a:t>字段一个客户端和服务器进行三次握手的过程如图所示。</a:t>
            </a:r>
          </a:p>
        </p:txBody>
      </p:sp>
      <p:pic>
        <p:nvPicPr>
          <p:cNvPr id="2050" name="Picture 2" descr="20"/>
          <p:cNvPicPr>
            <a:picLocks noChangeAspect="1" noChangeArrowheads="1"/>
          </p:cNvPicPr>
          <p:nvPr/>
        </p:nvPicPr>
        <p:blipFill>
          <a:blip r:embed="rId2" cstate="print">
            <a:extLst>
              <a:ext uri="{28A0092B-C50C-407E-A947-70E740481C1C}">
                <a14:useLocalDpi xmlns:a14="http://schemas.microsoft.com/office/drawing/2010/main" val="0"/>
              </a:ext>
            </a:extLst>
          </a:blip>
          <a:srcRect t="7742" b="2873"/>
          <a:stretch>
            <a:fillRect/>
          </a:stretch>
        </p:blipFill>
        <p:spPr bwMode="auto">
          <a:xfrm>
            <a:off x="1835696" y="3429000"/>
            <a:ext cx="5400600" cy="3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8110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a:t>
            </a:r>
            <a:r>
              <a:rPr lang="zh-CN" altLang="en-US" b="0" i="0" u="none" strike="noStrike" kern="1800" baseline="0" smtClean="0">
                <a:latin typeface="Times New Roman"/>
                <a:ea typeface="黑体"/>
              </a:rPr>
              <a:t>．协议的类型和代码</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SIPFW</a:t>
            </a:r>
            <a:r>
              <a:rPr lang="zh-CN" altLang="en-US" b="0" i="0" u="none" strike="noStrike" baseline="0" smtClean="0">
                <a:latin typeface="Times New Roman"/>
              </a:rPr>
              <a:t>防火墙可以根据</a:t>
            </a:r>
            <a:r>
              <a:rPr lang="en-US" altLang="zh-CN" b="0" i="0" u="none" strike="noStrike" baseline="0" smtClean="0">
                <a:latin typeface="Times New Roman"/>
              </a:rPr>
              <a:t>ICMP</a:t>
            </a:r>
            <a:r>
              <a:rPr lang="zh-CN" altLang="en-US" b="0" i="0" u="none" strike="noStrike" baseline="0" smtClean="0">
                <a:latin typeface="Times New Roman"/>
              </a:rPr>
              <a:t>和</a:t>
            </a:r>
            <a:r>
              <a:rPr lang="en-US" altLang="zh-CN" b="0" i="0" u="none" strike="noStrike" baseline="0" smtClean="0">
                <a:latin typeface="Times New Roman"/>
              </a:rPr>
              <a:t>IGMP</a:t>
            </a:r>
            <a:r>
              <a:rPr lang="zh-CN" altLang="en-US" b="0" i="0" u="none" strike="noStrike" baseline="0" smtClean="0">
                <a:latin typeface="Times New Roman"/>
              </a:rPr>
              <a:t>协议的代码和类型进行过滤。</a:t>
            </a:r>
            <a:r>
              <a:rPr lang="en-US" altLang="zh-CN" b="0" i="0" u="none" strike="noStrike" baseline="0" smtClean="0">
                <a:latin typeface="Times New Roman"/>
              </a:rPr>
              <a:t>ICMP</a:t>
            </a:r>
            <a:r>
              <a:rPr lang="zh-CN" altLang="en-US" b="0" i="0" u="none" strike="noStrike" baseline="0" smtClean="0">
                <a:latin typeface="Times New Roman"/>
              </a:rPr>
              <a:t>协议和</a:t>
            </a:r>
            <a:r>
              <a:rPr lang="en-US" altLang="zh-CN" b="0" i="0" u="none" strike="noStrike" baseline="0" smtClean="0">
                <a:latin typeface="Times New Roman"/>
              </a:rPr>
              <a:t>IGMP</a:t>
            </a:r>
            <a:r>
              <a:rPr lang="zh-CN" altLang="en-US" b="0" i="0" u="none" strike="noStrike" baseline="0" smtClean="0">
                <a:latin typeface="Times New Roman"/>
              </a:rPr>
              <a:t>协议有很多类型和代码，并且其功能比较重要，如果不区分具体的类型和代码而全部进行过滤，将会造成很大的麻烦。</a:t>
            </a:r>
          </a:p>
        </p:txBody>
      </p:sp>
    </p:spTree>
    <p:extLst>
      <p:ext uri="{BB962C8B-B14F-4D97-AF65-F5344CB8AC3E}">
        <p14:creationId xmlns:p14="http://schemas.microsoft.com/office/powerpoint/2010/main" val="2968538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20.2.3  SIPFW</a:t>
            </a:r>
            <a:r>
              <a:rPr lang="zh-CN" altLang="en-US" b="0" i="0" u="none" strike="noStrike" kern="1800" baseline="0" smtClean="0">
                <a:latin typeface="Times New Roman"/>
                <a:ea typeface="黑体"/>
              </a:rPr>
              <a:t>防火墙过滤的方式和动作</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防火墙的过滤方式是防火墙设计的重要部分，本节对</a:t>
            </a:r>
            <a:r>
              <a:rPr lang="en-US" altLang="zh-CN" b="0" i="0" u="none" strike="noStrike" baseline="0" smtClean="0">
                <a:latin typeface="Times New Roman"/>
              </a:rPr>
              <a:t>SIPFW</a:t>
            </a:r>
            <a:r>
              <a:rPr lang="zh-CN" altLang="en-US" b="0" i="0" u="none" strike="noStrike" baseline="0" smtClean="0">
                <a:latin typeface="Times New Roman"/>
              </a:rPr>
              <a:t>的过滤方式进行介绍，主要包括防火墙的</a:t>
            </a:r>
            <a:r>
              <a:rPr lang="en-US" altLang="zh-CN" b="0" i="0" u="none" strike="noStrike" baseline="0" smtClean="0">
                <a:latin typeface="Times New Roman"/>
              </a:rPr>
              <a:t>3</a:t>
            </a:r>
            <a:r>
              <a:rPr lang="zh-CN" altLang="en-US" b="0" i="0" u="none" strike="noStrike" baseline="0" smtClean="0">
                <a:latin typeface="Times New Roman"/>
              </a:rPr>
              <a:t>个链、防火墙的规则增加所引起的规则优先级变化等需求的定义。</a:t>
            </a:r>
            <a:r>
              <a:rPr lang="en-US" altLang="zh-CN" b="0" i="0" u="none" strike="noStrike" baseline="0" smtClean="0">
                <a:latin typeface="Times New Roman"/>
              </a:rPr>
              <a:t>SIPFW</a:t>
            </a:r>
            <a:r>
              <a:rPr lang="zh-CN" altLang="en-US" b="0" i="0" u="none" strike="noStrike" baseline="0" smtClean="0">
                <a:latin typeface="Times New Roman"/>
              </a:rPr>
              <a:t>防火墙分为</a:t>
            </a:r>
            <a:r>
              <a:rPr lang="en-US" altLang="zh-CN" b="0" i="0" u="none" strike="noStrike" baseline="0" smtClean="0">
                <a:latin typeface="Times New Roman"/>
              </a:rPr>
              <a:t>3</a:t>
            </a:r>
            <a:r>
              <a:rPr lang="zh-CN" altLang="en-US" b="0" i="0" u="none" strike="noStrike" baseline="0" smtClean="0">
                <a:latin typeface="Times New Roman"/>
              </a:rPr>
              <a:t>个链，</a:t>
            </a:r>
            <a:r>
              <a:rPr lang="en-US" altLang="zh-CN" b="0" i="0" u="none" strike="noStrike" baseline="0" smtClean="0">
                <a:latin typeface="Times New Roman"/>
              </a:rPr>
              <a:t>INPUT</a:t>
            </a:r>
            <a:r>
              <a:rPr lang="zh-CN" altLang="en-US" b="0" i="0" u="none" strike="noStrike" baseline="0" smtClean="0">
                <a:latin typeface="Times New Roman"/>
              </a:rPr>
              <a:t>、</a:t>
            </a:r>
            <a:r>
              <a:rPr lang="en-US" altLang="zh-CN" b="0" i="0" u="none" strike="noStrike" baseline="0" smtClean="0">
                <a:latin typeface="Times New Roman"/>
              </a:rPr>
              <a:t>OUTPUT</a:t>
            </a:r>
            <a:r>
              <a:rPr lang="zh-CN" altLang="en-US" b="0" i="0" u="none" strike="noStrike" baseline="0" smtClean="0">
                <a:latin typeface="Times New Roman"/>
              </a:rPr>
              <a:t>和</a:t>
            </a:r>
            <a:r>
              <a:rPr lang="en-US" altLang="zh-CN" b="0" i="0" u="none" strike="noStrike" baseline="0" smtClean="0">
                <a:latin typeface="Times New Roman"/>
              </a:rPr>
              <a:t>FORWARD</a:t>
            </a:r>
            <a:r>
              <a:rPr lang="zh-CN" altLang="en-US" b="0" i="0" u="none" strike="noStrike" baseline="0" smtClean="0">
                <a:latin typeface="Times New Roman"/>
              </a:rPr>
              <a:t>，如图所示。</a:t>
            </a:r>
          </a:p>
        </p:txBody>
      </p:sp>
      <p:pic>
        <p:nvPicPr>
          <p:cNvPr id="3074" name="Picture 2" descr="20"/>
          <p:cNvPicPr>
            <a:picLocks noChangeAspect="1" noChangeArrowheads="1"/>
          </p:cNvPicPr>
          <p:nvPr/>
        </p:nvPicPr>
        <p:blipFill>
          <a:blip r:embed="rId2" cstate="print">
            <a:extLst>
              <a:ext uri="{28A0092B-C50C-407E-A947-70E740481C1C}">
                <a14:useLocalDpi xmlns:a14="http://schemas.microsoft.com/office/drawing/2010/main" val="0"/>
              </a:ext>
            </a:extLst>
          </a:blip>
          <a:srcRect l="9026" t="11726" r="24078" b="21761"/>
          <a:stretch>
            <a:fillRect/>
          </a:stretch>
        </p:blipFill>
        <p:spPr bwMode="auto">
          <a:xfrm>
            <a:off x="5580112" y="3501008"/>
            <a:ext cx="3021013"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0787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20.2.4  SIPFW</a:t>
            </a:r>
            <a:r>
              <a:rPr lang="zh-CN" altLang="en-US" b="0" i="0" u="none" strike="noStrike" kern="1800" baseline="0" smtClean="0">
                <a:latin typeface="Times New Roman"/>
                <a:ea typeface="黑体"/>
              </a:rPr>
              <a:t>防火墙的配置文件</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SIPFW</a:t>
            </a:r>
            <a:r>
              <a:rPr lang="zh-CN" altLang="en-US" b="0" i="0" u="none" strike="noStrike" baseline="0" smtClean="0">
                <a:latin typeface="Times New Roman"/>
              </a:rPr>
              <a:t>防火墙在防火墙启动的时候需要读取防火墙的基本配置，例如默认配置规则、规则配置文件的路径、日志文件的路径等信息，用于初始化防火墙的配置。</a:t>
            </a:r>
          </a:p>
          <a:p>
            <a:pPr marR="0" lvl="0" rtl="0"/>
            <a:r>
              <a:rPr lang="en-US" altLang="zh-CN" b="0" i="0" u="none" strike="noStrike" baseline="0" smtClean="0">
                <a:latin typeface="Times New Roman"/>
              </a:rPr>
              <a:t>SIPFW</a:t>
            </a:r>
            <a:r>
              <a:rPr lang="zh-CN" altLang="en-US" b="0" i="0" u="none" strike="noStrike" baseline="0" smtClean="0">
                <a:latin typeface="Times New Roman"/>
              </a:rPr>
              <a:t>防火墙配置文件的路径为“</a:t>
            </a:r>
            <a:r>
              <a:rPr lang="en-US" altLang="zh-CN" b="0" i="0" u="none" strike="noStrike" baseline="0" smtClean="0">
                <a:latin typeface="Times New Roman"/>
              </a:rPr>
              <a:t>/etc/sipfw.conf</a:t>
            </a:r>
            <a:r>
              <a:rPr lang="zh-CN" altLang="en-US" b="0" i="0" u="none" strike="noStrike" baseline="0" smtClean="0">
                <a:latin typeface="Times New Roman"/>
              </a:rPr>
              <a:t>”，配置文件的格式如下：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 | </a:t>
            </a:r>
            <a:r>
              <a:rPr lang="zh-CN" altLang="en-US" b="0" i="0" u="none" strike="noStrike" baseline="0" smtClean="0">
                <a:latin typeface="Times New Roman"/>
              </a:rPr>
              <a:t>关键字 </a:t>
            </a:r>
            <a:r>
              <a:rPr lang="en-US" altLang="zh-CN" b="0" i="0" u="none" strike="noStrike" baseline="0" smtClean="0">
                <a:latin typeface="Times New Roman"/>
              </a:rPr>
              <a:t>= </a:t>
            </a:r>
            <a:r>
              <a:rPr lang="zh-CN" altLang="en-US" b="0" i="0" u="none" strike="noStrike" baseline="0" smtClean="0">
                <a:latin typeface="Times New Roman"/>
              </a:rPr>
              <a:t>值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538290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20.2.5  SIPFW</a:t>
            </a:r>
            <a:r>
              <a:rPr lang="zh-CN" altLang="en-US" b="0" i="0" u="none" strike="noStrike" kern="1800" baseline="0" smtClean="0">
                <a:latin typeface="Times New Roman"/>
                <a:ea typeface="黑体"/>
              </a:rPr>
              <a:t>防火墙命令行配置格式</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防火墙的命令行配置是用户设置防火墙的基本方法。例如</a:t>
            </a:r>
            <a:r>
              <a:rPr lang="en-US" altLang="zh-CN" b="0" i="0" u="none" strike="noStrike" baseline="0" smtClean="0">
                <a:latin typeface="Times New Roman"/>
              </a:rPr>
              <a:t>iptables</a:t>
            </a:r>
            <a:r>
              <a:rPr lang="zh-CN" altLang="en-US" b="0" i="0" u="none" strike="noStrike" baseline="0" smtClean="0">
                <a:latin typeface="Times New Roman"/>
              </a:rPr>
              <a:t>防火墙可以通过命令行进行规则的增加、删除、保存、恢复、列表、清空等操作。与</a:t>
            </a:r>
            <a:r>
              <a:rPr lang="en-US" altLang="zh-CN" b="0" i="0" u="none" strike="noStrike" baseline="0" smtClean="0">
                <a:latin typeface="Times New Roman"/>
              </a:rPr>
              <a:t>iptables</a:t>
            </a:r>
            <a:r>
              <a:rPr lang="zh-CN" altLang="en-US" b="0" i="0" u="none" strike="noStrike" baseline="0" smtClean="0">
                <a:latin typeface="Times New Roman"/>
              </a:rPr>
              <a:t>防火墙的功能相似，</a:t>
            </a:r>
            <a:r>
              <a:rPr lang="en-US" altLang="zh-CN" b="0" i="0" u="none" strike="noStrike" baseline="0" smtClean="0">
                <a:latin typeface="Times New Roman"/>
              </a:rPr>
              <a:t>SIPFW</a:t>
            </a:r>
            <a:r>
              <a:rPr lang="zh-CN" altLang="en-US" b="0" i="0" u="none" strike="noStrike" baseline="0" smtClean="0">
                <a:latin typeface="Times New Roman"/>
              </a:rPr>
              <a:t>防火墙也可以进行命令行参数配置操作，包括增加规则、删除规则等操作。</a:t>
            </a:r>
            <a:r>
              <a:rPr lang="en-US" altLang="zh-CN" b="0" i="0" u="none" strike="noStrike" baseline="0" smtClean="0">
                <a:latin typeface="Times New Roman"/>
              </a:rPr>
              <a:t>SIPFW</a:t>
            </a:r>
            <a:r>
              <a:rPr lang="zh-CN" altLang="en-US" b="0" i="0" u="none" strike="noStrike" baseline="0" smtClean="0">
                <a:latin typeface="Times New Roman"/>
              </a:rPr>
              <a:t>防火墙的命令行配置的命令格式定义如下：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sipfw –-chain chain --action act –-source from[-to] –-dest from[-to] –-sport from[-to] -–dport from[-to] -–protocol protocol</a:t>
            </a:r>
            <a:r>
              <a:rPr lang="zh-CN" altLang="en-US" b="0" i="0" u="none" strike="noStrike" baseline="0" smtClean="0">
                <a:latin typeface="Times New Roman"/>
              </a:rPr>
              <a:t> </a:t>
            </a:r>
            <a:r>
              <a:rPr lang="en-US" altLang="zh-CN" b="0" i="0" u="none" strike="noStrike" baseline="0" smtClean="0">
                <a:latin typeface="Times New Roman"/>
              </a:rPr>
              <a:t>––interface ifacename</a:t>
            </a:r>
            <a:endParaRPr lang="zh-CN" altLang="en-US" b="0" i="0" u="none" strike="noStrike" baseline="0" smtClean="0">
              <a:latin typeface="Times New Roman"/>
            </a:endParaRPr>
          </a:p>
        </p:txBody>
      </p:sp>
    </p:spTree>
    <p:extLst>
      <p:ext uri="{BB962C8B-B14F-4D97-AF65-F5344CB8AC3E}">
        <p14:creationId xmlns:p14="http://schemas.microsoft.com/office/powerpoint/2010/main" val="3976151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20.2.6  SIPFW</a:t>
            </a:r>
            <a:r>
              <a:rPr lang="zh-CN" altLang="en-US" b="0" i="0" u="none" strike="noStrike" kern="1800" baseline="0" smtClean="0">
                <a:latin typeface="Times New Roman"/>
                <a:ea typeface="黑体"/>
              </a:rPr>
              <a:t>防火墙的规则文件格式</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防火墙配置文件的默认路径为“</a:t>
            </a:r>
            <a:r>
              <a:rPr lang="en-US" altLang="zh-CN" b="0" i="0" u="none" strike="noStrike" baseline="0" smtClean="0">
                <a:latin typeface="Times New Roman"/>
              </a:rPr>
              <a:t>/etc/sipfw.rules</a:t>
            </a:r>
            <a:r>
              <a:rPr lang="zh-CN" altLang="en-US" b="0" i="0" u="none" strike="noStrike" baseline="0" smtClean="0">
                <a:latin typeface="Times New Roman"/>
              </a:rPr>
              <a:t>”，防火墙启动的时候，将从配置文件中读取规则文件的数据。如果默认路径下没有规则配置文集，防火墙将创建一个，并将配置的规则在此处进行更新。</a:t>
            </a:r>
          </a:p>
          <a:p>
            <a:pPr marR="0" lvl="0" rtl="0"/>
            <a:r>
              <a:rPr lang="zh-CN" altLang="en-US" b="0" i="0" u="none" strike="noStrike" baseline="0" smtClean="0">
                <a:latin typeface="Times New Roman"/>
              </a:rPr>
              <a:t>防火墙配置文件的格式和其他配置文件的规则基本一致每行配置规则的格式如下：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a:t>
            </a:r>
            <a:r>
              <a:rPr lang="zh-CN" altLang="en-US" b="0" i="0" u="none" strike="noStrike" baseline="0" smtClean="0">
                <a:latin typeface="Times New Roman"/>
              </a:rPr>
              <a:t>目标链 动作 源</a:t>
            </a:r>
            <a:r>
              <a:rPr lang="en-US" altLang="zh-CN" b="0" i="0" u="none" strike="noStrike" baseline="0" smtClean="0">
                <a:latin typeface="Times New Roman"/>
              </a:rPr>
              <a:t>IP </a:t>
            </a:r>
            <a:r>
              <a:rPr lang="zh-CN" altLang="en-US" b="0" i="0" u="none" strike="noStrike" baseline="0" smtClean="0">
                <a:latin typeface="Times New Roman"/>
              </a:rPr>
              <a:t>源端口 目的</a:t>
            </a:r>
            <a:r>
              <a:rPr lang="en-US" altLang="zh-CN" b="0" i="0" u="none" strike="noStrike" baseline="0" smtClean="0">
                <a:latin typeface="Times New Roman"/>
              </a:rPr>
              <a:t>IP </a:t>
            </a:r>
            <a:r>
              <a:rPr lang="zh-CN" altLang="en-US" b="0" i="0" u="none" strike="noStrike" baseline="0" smtClean="0">
                <a:latin typeface="Times New Roman"/>
              </a:rPr>
              <a:t>目的端口 协议类型 网络接口</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161006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20.2.7  SIPFW</a:t>
            </a:r>
            <a:r>
              <a:rPr lang="zh-CN" altLang="en-US" b="0" i="0" u="none" strike="noStrike" kern="1800" baseline="0" smtClean="0">
                <a:latin typeface="Times New Roman"/>
                <a:ea typeface="黑体"/>
              </a:rPr>
              <a:t>防火墙的日志文件数据格式</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日志文件的一行为注释或者命中规则，防火墙日志文件的格式如下：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a:t>
            </a:r>
            <a:r>
              <a:rPr lang="zh-CN" altLang="en-US" b="0" i="0" u="none" strike="noStrike" baseline="0" smtClean="0">
                <a:latin typeface="Times New Roman"/>
              </a:rPr>
              <a:t>时间 </a:t>
            </a:r>
            <a:r>
              <a:rPr lang="en-US" altLang="zh-CN" b="0" i="0" u="none" strike="noStrike" baseline="0" smtClean="0">
                <a:latin typeface="Times New Roman"/>
              </a:rPr>
              <a:t>from </a:t>
            </a:r>
            <a:r>
              <a:rPr lang="zh-CN" altLang="en-US" b="0" i="0" u="none" strike="noStrike" baseline="0" smtClean="0">
                <a:latin typeface="Times New Roman"/>
              </a:rPr>
              <a:t>源</a:t>
            </a:r>
            <a:r>
              <a:rPr lang="en-US" altLang="zh-CN" b="0" i="0" u="none" strike="noStrike" baseline="0" smtClean="0">
                <a:latin typeface="Times New Roman"/>
              </a:rPr>
              <a:t>IP:</a:t>
            </a:r>
            <a:r>
              <a:rPr lang="zh-CN" altLang="en-US" b="0" i="0" u="none" strike="noStrike" baseline="0" smtClean="0">
                <a:latin typeface="Times New Roman"/>
              </a:rPr>
              <a:t>源端口 </a:t>
            </a:r>
            <a:r>
              <a:rPr lang="en-US" altLang="zh-CN" b="0" i="0" u="none" strike="noStrike" baseline="0" smtClean="0">
                <a:latin typeface="Times New Roman"/>
              </a:rPr>
              <a:t>to</a:t>
            </a:r>
            <a:r>
              <a:rPr lang="zh-CN" altLang="en-US" b="0" i="0" u="none" strike="noStrike" baseline="0" smtClean="0">
                <a:latin typeface="Times New Roman"/>
              </a:rPr>
              <a:t>目的</a:t>
            </a:r>
            <a:r>
              <a:rPr lang="en-US" altLang="zh-CN" b="0" i="0" u="none" strike="noStrike" baseline="0" smtClean="0">
                <a:latin typeface="Times New Roman"/>
              </a:rPr>
              <a:t>IP:</a:t>
            </a:r>
            <a:r>
              <a:rPr lang="zh-CN" altLang="en-US" b="0" i="0" u="none" strike="noStrike" baseline="0" smtClean="0">
                <a:latin typeface="Times New Roman"/>
              </a:rPr>
              <a:t>目的端口 协议类型 动作</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569927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20.2.8  SIPFW</a:t>
            </a:r>
            <a:r>
              <a:rPr lang="zh-CN" altLang="en-US" b="0" i="0" u="none" strike="noStrike" kern="1800" baseline="0" smtClean="0">
                <a:latin typeface="Times New Roman"/>
                <a:ea typeface="黑体"/>
              </a:rPr>
              <a:t>防火墙构建所采用的技术方案</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防火墙的设计除了规则之外，技术框架的选取十分关键。在</a:t>
            </a:r>
            <a:r>
              <a:rPr lang="en-US" altLang="zh-CN" b="0" i="0" u="none" strike="noStrike" baseline="0" smtClean="0">
                <a:latin typeface="Times New Roman"/>
              </a:rPr>
              <a:t>Linux</a:t>
            </a:r>
            <a:r>
              <a:rPr lang="zh-CN" altLang="en-US" b="0" i="0" u="none" strike="noStrike" baseline="0" smtClean="0">
                <a:latin typeface="Times New Roman"/>
              </a:rPr>
              <a:t>操作系统上，有一个成功的网络数据过滤框架，这就是</a:t>
            </a:r>
            <a:r>
              <a:rPr lang="en-US" altLang="zh-CN" b="0" i="0" u="none" strike="noStrike" baseline="0" smtClean="0">
                <a:latin typeface="Times New Roman"/>
              </a:rPr>
              <a:t>netfilter</a:t>
            </a:r>
            <a:r>
              <a:rPr lang="zh-CN" altLang="en-US" b="0" i="0" u="none" strike="noStrike" baseline="0" smtClean="0">
                <a:latin typeface="Times New Roman"/>
              </a:rPr>
              <a:t>，并有基于</a:t>
            </a:r>
            <a:r>
              <a:rPr lang="en-US" altLang="zh-CN" b="0" i="0" u="none" strike="noStrike" baseline="0" smtClean="0">
                <a:latin typeface="Times New Roman"/>
              </a:rPr>
              <a:t>netfilter</a:t>
            </a:r>
            <a:r>
              <a:rPr lang="zh-CN" altLang="en-US" b="0" i="0" u="none" strike="noStrike" baseline="0" smtClean="0">
                <a:latin typeface="Times New Roman"/>
              </a:rPr>
              <a:t>的防火墙</a:t>
            </a:r>
            <a:r>
              <a:rPr lang="en-US" altLang="zh-CN" b="0" i="0" u="none" strike="noStrike" baseline="0" smtClean="0">
                <a:latin typeface="Times New Roman"/>
              </a:rPr>
              <a:t>iptables</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SIPFW</a:t>
            </a:r>
            <a:r>
              <a:rPr lang="zh-CN" altLang="en-US">
                <a:latin typeface="Times New Roman"/>
              </a:rPr>
              <a:t>防火墙的内核过滤架构</a:t>
            </a:r>
            <a:r>
              <a:rPr lang="zh-CN" altLang="en-US">
                <a:latin typeface="Times New Roman"/>
              </a:rPr>
              <a:t>的</a:t>
            </a:r>
            <a:r>
              <a:rPr lang="zh-CN" altLang="en-US" smtClean="0">
                <a:latin typeface="Times New Roman"/>
              </a:rPr>
              <a:t>选择</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SIPFW</a:t>
            </a:r>
            <a:r>
              <a:rPr lang="zh-CN" altLang="en-US">
                <a:latin typeface="Times New Roman"/>
              </a:rPr>
              <a:t>防火墙的用户空间和内核空间的</a:t>
            </a:r>
            <a:r>
              <a:rPr lang="zh-CN" altLang="en-US">
                <a:latin typeface="Times New Roman"/>
              </a:rPr>
              <a:t>通信</a:t>
            </a:r>
            <a:r>
              <a:rPr lang="zh-CN" altLang="en-US" smtClean="0">
                <a:latin typeface="Times New Roman"/>
              </a:rPr>
              <a:t>方式</a:t>
            </a:r>
            <a:endParaRPr lang="en-US" altLang="zh-CN" smtClean="0">
              <a:latin typeface="Times New Roman"/>
            </a:endParaRPr>
          </a:p>
          <a:p>
            <a:pPr lvl="0"/>
            <a:r>
              <a:rPr lang="en-US" altLang="zh-CN">
                <a:latin typeface="Times New Roman"/>
              </a:rPr>
              <a:t>3</a:t>
            </a:r>
            <a:r>
              <a:rPr lang="zh-CN" altLang="en-US">
                <a:latin typeface="Times New Roman"/>
              </a:rPr>
              <a:t>．</a:t>
            </a:r>
            <a:r>
              <a:rPr lang="en-US" altLang="zh-CN">
                <a:latin typeface="Times New Roman"/>
              </a:rPr>
              <a:t>SIPFW</a:t>
            </a:r>
            <a:r>
              <a:rPr lang="zh-CN" altLang="en-US">
                <a:latin typeface="Times New Roman"/>
              </a:rPr>
              <a:t>防火墙文件的内核操作</a:t>
            </a:r>
            <a:endParaRPr lang="zh-CN" altLang="en-US" b="0" i="0" u="none" strike="noStrike" baseline="0" smtClean="0">
              <a:latin typeface="Times New Roman"/>
            </a:endParaRPr>
          </a:p>
        </p:txBody>
      </p:sp>
    </p:spTree>
    <p:extLst>
      <p:ext uri="{BB962C8B-B14F-4D97-AF65-F5344CB8AC3E}">
        <p14:creationId xmlns:p14="http://schemas.microsoft.com/office/powerpoint/2010/main" val="3889783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20.1  SIPFW</a:t>
            </a:r>
            <a:r>
              <a:rPr lang="zh-CN" altLang="en-US" b="0" i="0" u="none" strike="noStrike" kern="1800" baseline="0" smtClean="0">
                <a:latin typeface="Times New Roman"/>
                <a:ea typeface="黑体"/>
              </a:rPr>
              <a:t>防火墙的功能描述</a:t>
            </a:r>
          </a:p>
        </p:txBody>
      </p:sp>
      <p:sp>
        <p:nvSpPr>
          <p:cNvPr id="3" name="文本占位符 2"/>
          <p:cNvSpPr>
            <a:spLocks noGrp="1"/>
          </p:cNvSpPr>
          <p:nvPr>
            <p:ph type="body" idx="1"/>
          </p:nvPr>
        </p:nvSpPr>
        <p:spPr/>
        <p:txBody>
          <a:bodyPr/>
          <a:lstStyle/>
          <a:p>
            <a:r>
              <a:rPr lang="en-US" altLang="zh-CN"/>
              <a:t>20.1.1  SIPFW</a:t>
            </a:r>
            <a:r>
              <a:rPr lang="zh-CN" altLang="en-US"/>
              <a:t>防火墙对主机进行网络数据过滤的</a:t>
            </a:r>
            <a:r>
              <a:rPr lang="zh-CN" altLang="en-US"/>
              <a:t>功能</a:t>
            </a:r>
            <a:r>
              <a:rPr lang="zh-CN" altLang="en-US" smtClean="0"/>
              <a:t>描述</a:t>
            </a:r>
            <a:endParaRPr lang="en-US" altLang="zh-CN" smtClean="0"/>
          </a:p>
          <a:p>
            <a:r>
              <a:rPr lang="en-US" altLang="zh-CN"/>
              <a:t>20.1.2  SIPFW</a:t>
            </a:r>
            <a:r>
              <a:rPr lang="zh-CN" altLang="en-US"/>
              <a:t>防火墙用户设置防火墙规则的</a:t>
            </a:r>
            <a:r>
              <a:rPr lang="zh-CN" altLang="en-US"/>
              <a:t>功能</a:t>
            </a:r>
            <a:r>
              <a:rPr lang="zh-CN" altLang="en-US" smtClean="0"/>
              <a:t>描述</a:t>
            </a:r>
            <a:endParaRPr lang="en-US" altLang="zh-CN" smtClean="0"/>
          </a:p>
          <a:p>
            <a:r>
              <a:rPr lang="en-US" altLang="zh-CN"/>
              <a:t>20.1.3  SIPFW</a:t>
            </a:r>
            <a:r>
              <a:rPr lang="zh-CN" altLang="en-US"/>
              <a:t>防火墙配置文件等附加功能的功能描述</a:t>
            </a:r>
          </a:p>
        </p:txBody>
      </p:sp>
    </p:spTree>
    <p:extLst>
      <p:ext uri="{BB962C8B-B14F-4D97-AF65-F5344CB8AC3E}">
        <p14:creationId xmlns:p14="http://schemas.microsoft.com/office/powerpoint/2010/main" val="522033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SIPFW</a:t>
            </a:r>
            <a:r>
              <a:rPr lang="zh-CN" altLang="en-US" b="0" i="0" u="none" strike="noStrike" kern="1800" baseline="0" smtClean="0">
                <a:latin typeface="Times New Roman"/>
                <a:ea typeface="黑体"/>
              </a:rPr>
              <a:t>防火墙的内核过滤架构的选择</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SIPFW</a:t>
            </a:r>
            <a:r>
              <a:rPr lang="zh-CN" altLang="en-US" b="0" i="0" u="none" strike="noStrike" baseline="0" smtClean="0">
                <a:latin typeface="Times New Roman"/>
              </a:rPr>
              <a:t>防火墙也是采用</a:t>
            </a:r>
            <a:r>
              <a:rPr lang="en-US" altLang="zh-CN" b="0" i="0" u="none" strike="noStrike" baseline="0" smtClean="0">
                <a:latin typeface="Times New Roman"/>
              </a:rPr>
              <a:t>netfilter</a:t>
            </a:r>
            <a:r>
              <a:rPr lang="zh-CN" altLang="en-US" b="0" i="0" u="none" strike="noStrike" baseline="0" smtClean="0">
                <a:latin typeface="Times New Roman"/>
              </a:rPr>
              <a:t>的</a:t>
            </a:r>
            <a:r>
              <a:rPr lang="en-US" altLang="zh-CN" b="0" i="0" u="none" strike="noStrike" baseline="0" smtClean="0">
                <a:latin typeface="Times New Roman"/>
              </a:rPr>
              <a:t>5</a:t>
            </a:r>
            <a:r>
              <a:rPr lang="zh-CN" altLang="en-US" b="0" i="0" u="none" strike="noStrike" baseline="0" smtClean="0">
                <a:latin typeface="Times New Roman"/>
              </a:rPr>
              <a:t>个钩子实现，如图所示。</a:t>
            </a:r>
            <a:r>
              <a:rPr lang="en-US" altLang="zh-CN" b="0" i="0" u="none" strike="noStrike" baseline="0" smtClean="0">
                <a:latin typeface="Times New Roman"/>
              </a:rPr>
              <a:t>SIPFW</a:t>
            </a:r>
            <a:r>
              <a:rPr lang="zh-CN" altLang="en-US" b="0" i="0" u="none" strike="noStrike" baseline="0" smtClean="0">
                <a:latin typeface="Times New Roman"/>
              </a:rPr>
              <a:t>防火墙选取</a:t>
            </a:r>
            <a:r>
              <a:rPr lang="en-US" altLang="zh-CN" b="0" i="0" u="none" strike="noStrike" baseline="0" smtClean="0">
                <a:latin typeface="Times New Roman"/>
              </a:rPr>
              <a:t>netfilter</a:t>
            </a:r>
            <a:r>
              <a:rPr lang="zh-CN" altLang="en-US" b="0" i="0" u="none" strike="noStrike" baseline="0" smtClean="0">
                <a:latin typeface="Times New Roman"/>
              </a:rPr>
              <a:t>中</a:t>
            </a:r>
            <a:r>
              <a:rPr lang="en-US" altLang="zh-CN" b="0" i="0" u="none" strike="noStrike" baseline="0" smtClean="0">
                <a:latin typeface="Times New Roman"/>
              </a:rPr>
              <a:t>5</a:t>
            </a:r>
            <a:r>
              <a:rPr lang="zh-CN" altLang="en-US" b="0" i="0" u="none" strike="noStrike" baseline="0" smtClean="0">
                <a:latin typeface="Times New Roman"/>
              </a:rPr>
              <a:t>个钩子中的</a:t>
            </a:r>
            <a:r>
              <a:rPr lang="en-US" altLang="zh-CN" b="0" i="0" u="none" strike="noStrike" baseline="0" smtClean="0">
                <a:latin typeface="Times New Roman"/>
              </a:rPr>
              <a:t>3</a:t>
            </a:r>
            <a:r>
              <a:rPr lang="zh-CN" altLang="en-US" b="0" i="0" u="none" strike="noStrike" baseline="0" smtClean="0">
                <a:latin typeface="Times New Roman"/>
              </a:rPr>
              <a:t>个作为实现防火墙网络数据截取的基础：</a:t>
            </a:r>
            <a:r>
              <a:rPr lang="en-US" altLang="zh-CN" b="0" i="0" u="none" strike="noStrike" baseline="0" smtClean="0">
                <a:latin typeface="Times New Roman"/>
              </a:rPr>
              <a:t>NF_IP_LOCAL_IN</a:t>
            </a:r>
            <a:r>
              <a:rPr lang="zh-CN" altLang="en-US" b="0" i="0" u="none" strike="noStrike" baseline="0" smtClean="0">
                <a:latin typeface="Times New Roman"/>
              </a:rPr>
              <a:t>、</a:t>
            </a:r>
            <a:r>
              <a:rPr lang="en-US" altLang="zh-CN" b="0" i="0" u="none" strike="noStrike" baseline="0" smtClean="0">
                <a:latin typeface="Times New Roman"/>
              </a:rPr>
              <a:t>NF_IP_LOCAL_OUT</a:t>
            </a:r>
            <a:r>
              <a:rPr lang="zh-CN" altLang="en-US" b="0" i="0" u="none" strike="noStrike" baseline="0" smtClean="0">
                <a:latin typeface="Times New Roman"/>
              </a:rPr>
              <a:t>和</a:t>
            </a:r>
            <a:r>
              <a:rPr lang="en-US" altLang="zh-CN" b="0" i="0" u="none" strike="noStrike" baseline="0" smtClean="0">
                <a:latin typeface="Times New Roman"/>
              </a:rPr>
              <a:t>NF_IP_FORWARD</a:t>
            </a:r>
            <a:r>
              <a:rPr lang="zh-CN" altLang="en-US" b="0" i="0" u="none" strike="noStrike" baseline="0" smtClean="0">
                <a:latin typeface="Times New Roman"/>
              </a:rPr>
              <a:t>，分别对应于防火墙的</a:t>
            </a:r>
            <a:r>
              <a:rPr lang="en-US" altLang="zh-CN" b="0" i="0" u="none" strike="noStrike" baseline="0" smtClean="0">
                <a:latin typeface="Times New Roman"/>
              </a:rPr>
              <a:t>INPUT</a:t>
            </a:r>
            <a:r>
              <a:rPr lang="zh-CN" altLang="en-US" b="0" i="0" u="none" strike="noStrike" baseline="0" smtClean="0">
                <a:latin typeface="Times New Roman"/>
              </a:rPr>
              <a:t>、</a:t>
            </a:r>
            <a:r>
              <a:rPr lang="en-US" altLang="zh-CN" b="0" i="0" u="none" strike="noStrike" baseline="0" smtClean="0">
                <a:latin typeface="Times New Roman"/>
              </a:rPr>
              <a:t>OUTPUT</a:t>
            </a:r>
            <a:r>
              <a:rPr lang="zh-CN" altLang="en-US" b="0" i="0" u="none" strike="noStrike" baseline="0" smtClean="0">
                <a:latin typeface="Times New Roman"/>
              </a:rPr>
              <a:t>和</a:t>
            </a:r>
            <a:r>
              <a:rPr lang="en-US" altLang="zh-CN" b="0" i="0" u="none" strike="noStrike" baseline="0" smtClean="0">
                <a:latin typeface="Times New Roman"/>
              </a:rPr>
              <a:t>FORWARD</a:t>
            </a:r>
            <a:r>
              <a:rPr lang="zh-CN" altLang="en-US" b="0" i="0" u="none" strike="noStrike" baseline="0" smtClean="0">
                <a:latin typeface="Times New Roman"/>
              </a:rPr>
              <a:t>链。</a:t>
            </a:r>
          </a:p>
        </p:txBody>
      </p:sp>
      <p:pic>
        <p:nvPicPr>
          <p:cNvPr id="4098" name="Picture 2" descr="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6885" y="4077072"/>
            <a:ext cx="5885435"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9024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SIPFW</a:t>
            </a:r>
            <a:r>
              <a:rPr lang="zh-CN" altLang="en-US" b="0" i="0" u="none" strike="noStrike" kern="1800" baseline="0" smtClean="0">
                <a:latin typeface="Times New Roman"/>
                <a:ea typeface="黑体"/>
              </a:rPr>
              <a:t>防火墙的用户空间和内核空间的通信方式</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SIPFW</a:t>
            </a:r>
            <a:r>
              <a:rPr lang="zh-CN" altLang="en-US" b="0" i="0" u="none" strike="noStrike" baseline="0" smtClean="0">
                <a:latin typeface="Times New Roman"/>
              </a:rPr>
              <a:t>防火墙采用</a:t>
            </a:r>
            <a:r>
              <a:rPr lang="en-US" altLang="zh-CN" b="0" i="0" u="none" strike="noStrike" baseline="0" smtClean="0">
                <a:latin typeface="Times New Roman"/>
              </a:rPr>
              <a:t>netlink</a:t>
            </a:r>
            <a:r>
              <a:rPr lang="zh-CN" altLang="en-US" b="0" i="0" u="none" strike="noStrike" baseline="0" smtClean="0">
                <a:latin typeface="Times New Roman"/>
              </a:rPr>
              <a:t>框架和</a:t>
            </a:r>
            <a:r>
              <a:rPr lang="en-US" altLang="zh-CN" b="0" i="0" u="none" strike="noStrike" baseline="0" smtClean="0">
                <a:latin typeface="Times New Roman"/>
              </a:rPr>
              <a:t>proc</a:t>
            </a:r>
            <a:r>
              <a:rPr lang="zh-CN" altLang="en-US" b="0" i="0" u="none" strike="noStrike" baseline="0" smtClean="0">
                <a:latin typeface="Times New Roman"/>
              </a:rPr>
              <a:t>编程的方法实现用户空间和内核空间的通信。</a:t>
            </a:r>
            <a:r>
              <a:rPr lang="en-US" altLang="zh-CN" b="0" i="0" u="none" strike="noStrike" baseline="0" smtClean="0">
                <a:latin typeface="Times New Roman"/>
              </a:rPr>
              <a:t>netlink</a:t>
            </a:r>
            <a:r>
              <a:rPr lang="zh-CN" altLang="en-US" b="0" i="0" u="none" strike="noStrike" baseline="0" smtClean="0">
                <a:latin typeface="Times New Roman"/>
              </a:rPr>
              <a:t>的概念和</a:t>
            </a:r>
            <a:r>
              <a:rPr lang="en-US" altLang="zh-CN" b="0" i="0" u="none" strike="noStrike" baseline="0" smtClean="0">
                <a:latin typeface="Times New Roman"/>
              </a:rPr>
              <a:t>proc</a:t>
            </a:r>
            <a:r>
              <a:rPr lang="zh-CN" altLang="en-US" b="0" i="0" u="none" strike="noStrike" baseline="0" smtClean="0">
                <a:latin typeface="Times New Roman"/>
              </a:rPr>
              <a:t>的概念在后面章节中有介绍，这里介绍两种方法在</a:t>
            </a:r>
            <a:r>
              <a:rPr lang="en-US" altLang="zh-CN" b="0" i="0" u="none" strike="noStrike" baseline="0" smtClean="0">
                <a:latin typeface="Times New Roman"/>
              </a:rPr>
              <a:t>SIPFW</a:t>
            </a:r>
            <a:r>
              <a:rPr lang="zh-CN" altLang="en-US" b="0" i="0" u="none" strike="noStrike" baseline="0" smtClean="0">
                <a:latin typeface="Times New Roman"/>
              </a:rPr>
              <a:t>中使用的侧重点。</a:t>
            </a:r>
          </a:p>
          <a:p>
            <a:pPr marR="0" lvl="0" rtl="0"/>
            <a:r>
              <a:rPr lang="en-US" altLang="zh-CN" b="0" i="0" u="none" strike="noStrike" baseline="0" smtClean="0">
                <a:latin typeface="Times New Roman"/>
              </a:rPr>
              <a:t>netlink</a:t>
            </a:r>
            <a:r>
              <a:rPr lang="zh-CN" altLang="en-US" b="0" i="0" u="none" strike="noStrike" baseline="0" smtClean="0">
                <a:latin typeface="Times New Roman"/>
              </a:rPr>
              <a:t>框架用于实现用户命令行的交互，即用户的命令行交互使用</a:t>
            </a:r>
            <a:r>
              <a:rPr lang="en-US" altLang="zh-CN" b="0" i="0" u="none" strike="noStrike" baseline="0" smtClean="0">
                <a:latin typeface="Times New Roman"/>
              </a:rPr>
              <a:t>netlink</a:t>
            </a:r>
            <a:r>
              <a:rPr lang="zh-CN" altLang="en-US" b="0" i="0" u="none" strike="noStrike" baseline="0" smtClean="0">
                <a:latin typeface="Times New Roman"/>
              </a:rPr>
              <a:t>来实现，将用户的命令设置发送到内核，并将内核的响应数据发送给用户。</a:t>
            </a:r>
          </a:p>
          <a:p>
            <a:pPr marR="0" lvl="0" rtl="0"/>
            <a:r>
              <a:rPr lang="en-US" altLang="zh-CN" b="0" i="0" u="none" strike="noStrike" baseline="0" smtClean="0">
                <a:latin typeface="Times New Roman"/>
              </a:rPr>
              <a:t>Proc</a:t>
            </a:r>
            <a:r>
              <a:rPr lang="zh-CN" altLang="en-US" b="0" i="0" u="none" strike="noStrike" baseline="0" smtClean="0">
                <a:latin typeface="Times New Roman"/>
              </a:rPr>
              <a:t>框架用于提供用户对</a:t>
            </a:r>
            <a:r>
              <a:rPr lang="en-US" altLang="zh-CN" b="0" i="0" u="none" strike="noStrike" baseline="0" smtClean="0">
                <a:latin typeface="Times New Roman"/>
              </a:rPr>
              <a:t>netlink</a:t>
            </a:r>
            <a:r>
              <a:rPr lang="zh-CN" altLang="en-US" b="0" i="0" u="none" strike="noStrike" baseline="0" smtClean="0">
                <a:latin typeface="Times New Roman"/>
              </a:rPr>
              <a:t>基本情况的简单信息，例如默认动作、防火墙的有效和失效配置、过滤规则命中的简单情况等。</a:t>
            </a:r>
          </a:p>
        </p:txBody>
      </p:sp>
    </p:spTree>
    <p:extLst>
      <p:ext uri="{BB962C8B-B14F-4D97-AF65-F5344CB8AC3E}">
        <p14:creationId xmlns:p14="http://schemas.microsoft.com/office/powerpoint/2010/main" val="2749189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SIPFW</a:t>
            </a:r>
            <a:r>
              <a:rPr lang="zh-CN" altLang="en-US" b="0" i="0" u="none" strike="noStrike" kern="1800" baseline="0" smtClean="0">
                <a:latin typeface="Times New Roman"/>
                <a:ea typeface="黑体"/>
              </a:rPr>
              <a:t>防火墙文件的内核操作</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SIPFW</a:t>
            </a:r>
            <a:r>
              <a:rPr lang="zh-CN" altLang="en-US" b="0" i="0" u="none" strike="noStrike" baseline="0" smtClean="0">
                <a:latin typeface="Times New Roman"/>
              </a:rPr>
              <a:t>防火墙的文件操作涉及配置文件的读、写、建立，规则文件的读、写、建立，日志文件建立、写等操作。</a:t>
            </a:r>
            <a:r>
              <a:rPr lang="en-US" altLang="zh-CN" b="0" i="0" u="none" strike="noStrike" baseline="0" smtClean="0">
                <a:latin typeface="Times New Roman"/>
              </a:rPr>
              <a:t>SIPFW</a:t>
            </a:r>
            <a:r>
              <a:rPr lang="zh-CN" altLang="en-US" b="0" i="0" u="none" strike="noStrike" baseline="0" smtClean="0">
                <a:latin typeface="Times New Roman"/>
              </a:rPr>
              <a:t>的主要动作都集中在内核空间，即文件的操作要使用内核空间的文件函数，内核空间的文件操作函数与用户空间的操作函数不同，在后面会进行简单介绍。</a:t>
            </a:r>
          </a:p>
        </p:txBody>
      </p:sp>
    </p:spTree>
    <p:extLst>
      <p:ext uri="{BB962C8B-B14F-4D97-AF65-F5344CB8AC3E}">
        <p14:creationId xmlns:p14="http://schemas.microsoft.com/office/powerpoint/2010/main" val="2980035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20.3  </a:t>
            </a:r>
            <a:r>
              <a:rPr lang="zh-CN" altLang="en-US" b="0" i="0" u="none" strike="noStrike" kern="1800" baseline="0" smtClean="0">
                <a:latin typeface="Times New Roman"/>
                <a:ea typeface="黑体"/>
              </a:rPr>
              <a:t>使用</a:t>
            </a:r>
            <a:r>
              <a:rPr lang="en-US" altLang="zh-CN" b="0" i="0" u="none" strike="noStrike" kern="1800" baseline="0" smtClean="0">
                <a:latin typeface="Times New Roman"/>
                <a:ea typeface="黑体"/>
              </a:rPr>
              <a:t>netlink</a:t>
            </a:r>
            <a:r>
              <a:rPr lang="zh-CN" altLang="en-US" b="0" i="0" u="none" strike="noStrike" kern="1800" baseline="0" smtClean="0">
                <a:latin typeface="Times New Roman"/>
                <a:ea typeface="黑体"/>
              </a:rPr>
              <a:t>进行用户空间和内核空间数据交互</a:t>
            </a:r>
          </a:p>
        </p:txBody>
      </p:sp>
      <p:sp>
        <p:nvSpPr>
          <p:cNvPr id="3" name="文本占位符 2"/>
          <p:cNvSpPr>
            <a:spLocks noGrp="1"/>
          </p:cNvSpPr>
          <p:nvPr>
            <p:ph type="body" idx="1"/>
          </p:nvPr>
        </p:nvSpPr>
        <p:spPr/>
        <p:txBody>
          <a:bodyPr/>
          <a:lstStyle/>
          <a:p>
            <a:r>
              <a:rPr lang="en-US" altLang="zh-CN"/>
              <a:t>20.3.1  netlink</a:t>
            </a:r>
            <a:r>
              <a:rPr lang="zh-CN" altLang="en-US"/>
              <a:t>的用户</a:t>
            </a:r>
            <a:r>
              <a:rPr lang="zh-CN" altLang="en-US"/>
              <a:t>空间</a:t>
            </a:r>
            <a:r>
              <a:rPr lang="zh-CN" altLang="en-US" smtClean="0"/>
              <a:t>程序设计</a:t>
            </a:r>
            <a:endParaRPr lang="en-US" altLang="zh-CN" smtClean="0"/>
          </a:p>
          <a:p>
            <a:r>
              <a:rPr lang="en-US" altLang="zh-CN"/>
              <a:t>20.3.2  netlink</a:t>
            </a:r>
            <a:r>
              <a:rPr lang="zh-CN" altLang="en-US"/>
              <a:t>的内核</a:t>
            </a:r>
            <a:r>
              <a:rPr lang="zh-CN" altLang="en-US"/>
              <a:t>空间</a:t>
            </a:r>
            <a:r>
              <a:rPr lang="en-US" altLang="zh-CN" smtClean="0"/>
              <a:t>API</a:t>
            </a:r>
          </a:p>
          <a:p>
            <a:endParaRPr lang="zh-CN" altLang="en-US"/>
          </a:p>
        </p:txBody>
      </p:sp>
    </p:spTree>
    <p:extLst>
      <p:ext uri="{BB962C8B-B14F-4D97-AF65-F5344CB8AC3E}">
        <p14:creationId xmlns:p14="http://schemas.microsoft.com/office/powerpoint/2010/main" val="4162032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20.3.1  netlink</a:t>
            </a:r>
            <a:r>
              <a:rPr lang="zh-CN" altLang="en-US" b="0" i="0" u="none" strike="noStrike" kern="1800" baseline="0" smtClean="0">
                <a:latin typeface="Times New Roman"/>
                <a:ea typeface="黑体"/>
              </a:rPr>
              <a:t>的用户空间程序设计</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netlink</a:t>
            </a:r>
            <a:r>
              <a:rPr lang="zh-CN" altLang="en-US" b="0" i="0" u="none" strike="noStrike" baseline="0" smtClean="0">
                <a:latin typeface="Times New Roman"/>
              </a:rPr>
              <a:t>包含用户空间的标准套接字接口和用于构建内核模块的内核</a:t>
            </a:r>
            <a:r>
              <a:rPr lang="en-US" altLang="zh-CN" b="0" i="0" u="none" strike="noStrike" baseline="0" smtClean="0">
                <a:latin typeface="Times New Roman"/>
              </a:rPr>
              <a:t>API</a:t>
            </a:r>
            <a:r>
              <a:rPr lang="zh-CN" altLang="en-US" b="0" i="0" u="none" strike="noStrike" baseline="0" smtClean="0">
                <a:latin typeface="Times New Roman"/>
              </a:rPr>
              <a:t>。</a:t>
            </a:r>
            <a:r>
              <a:rPr lang="en-US" altLang="zh-CN" b="0" i="0" u="none" strike="noStrike" baseline="0" smtClean="0">
                <a:latin typeface="Times New Roman"/>
              </a:rPr>
              <a:t>SIPFW</a:t>
            </a:r>
            <a:r>
              <a:rPr lang="zh-CN" altLang="en-US" b="0" i="0" u="none" strike="noStrike" baseline="0" smtClean="0">
                <a:latin typeface="Times New Roman"/>
              </a:rPr>
              <a:t>防火墙使用</a:t>
            </a:r>
            <a:r>
              <a:rPr lang="en-US" altLang="zh-CN" b="0" i="0" u="none" strike="noStrike" baseline="0" smtClean="0">
                <a:latin typeface="Times New Roman"/>
              </a:rPr>
              <a:t>netlink</a:t>
            </a:r>
            <a:r>
              <a:rPr lang="zh-CN" altLang="en-US" b="0" i="0" u="none" strike="noStrike" baseline="0" smtClean="0">
                <a:latin typeface="Times New Roman"/>
              </a:rPr>
              <a:t>进行用户空间和内核空间的通信</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netlink</a:t>
            </a:r>
            <a:r>
              <a:rPr lang="zh-CN" altLang="en-US">
                <a:latin typeface="Times New Roman"/>
              </a:rPr>
              <a:t>套</a:t>
            </a:r>
            <a:r>
              <a:rPr lang="zh-CN" altLang="en-US">
                <a:latin typeface="Times New Roman"/>
              </a:rPr>
              <a:t>接</a:t>
            </a:r>
            <a:r>
              <a:rPr lang="zh-CN" altLang="en-US" smtClean="0">
                <a:latin typeface="Times New Roman"/>
              </a:rPr>
              <a:t>字</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netlink</a:t>
            </a:r>
            <a:r>
              <a:rPr lang="zh-CN" altLang="en-US">
                <a:latin typeface="Times New Roman"/>
              </a:rPr>
              <a:t>的用户层套接</a:t>
            </a:r>
            <a:r>
              <a:rPr lang="zh-CN" altLang="en-US">
                <a:latin typeface="Times New Roman"/>
              </a:rPr>
              <a:t>字</a:t>
            </a:r>
            <a:r>
              <a:rPr lang="zh-CN" altLang="en-US" smtClean="0">
                <a:latin typeface="Times New Roman"/>
              </a:rPr>
              <a:t>建立</a:t>
            </a:r>
            <a:endParaRPr lang="en-US" altLang="zh-CN" smtClean="0">
              <a:latin typeface="Times New Roman"/>
            </a:endParaRPr>
          </a:p>
          <a:p>
            <a:pPr lvl="0"/>
            <a:r>
              <a:rPr lang="en-US" altLang="zh-CN">
                <a:latin typeface="Times New Roman"/>
              </a:rPr>
              <a:t>3</a:t>
            </a:r>
            <a:r>
              <a:rPr lang="zh-CN" altLang="en-US">
                <a:latin typeface="Times New Roman"/>
              </a:rPr>
              <a:t>．</a:t>
            </a:r>
            <a:r>
              <a:rPr lang="en-US" altLang="zh-CN">
                <a:latin typeface="Times New Roman"/>
              </a:rPr>
              <a:t>netlink</a:t>
            </a:r>
            <a:r>
              <a:rPr lang="zh-CN" altLang="en-US">
                <a:latin typeface="Times New Roman"/>
              </a:rPr>
              <a:t>的套接</a:t>
            </a:r>
            <a:r>
              <a:rPr lang="zh-CN" altLang="en-US">
                <a:latin typeface="Times New Roman"/>
              </a:rPr>
              <a:t>字</a:t>
            </a:r>
            <a:r>
              <a:rPr lang="zh-CN" altLang="en-US" smtClean="0">
                <a:latin typeface="Times New Roman"/>
              </a:rPr>
              <a:t>绑定</a:t>
            </a:r>
            <a:endParaRPr lang="en-US" altLang="zh-CN" smtClean="0">
              <a:latin typeface="Times New Roman"/>
            </a:endParaRPr>
          </a:p>
          <a:p>
            <a:pPr lvl="0"/>
            <a:r>
              <a:rPr lang="en-US" altLang="zh-CN">
                <a:latin typeface="Times New Roman"/>
              </a:rPr>
              <a:t>4</a:t>
            </a:r>
            <a:r>
              <a:rPr lang="zh-CN" altLang="en-US">
                <a:latin typeface="Times New Roman"/>
              </a:rPr>
              <a:t>．</a:t>
            </a:r>
            <a:r>
              <a:rPr lang="en-US" altLang="zh-CN">
                <a:latin typeface="Times New Roman"/>
              </a:rPr>
              <a:t>netlink</a:t>
            </a:r>
            <a:r>
              <a:rPr lang="zh-CN" altLang="en-US">
                <a:latin typeface="Times New Roman"/>
              </a:rPr>
              <a:t>的</a:t>
            </a:r>
            <a:r>
              <a:rPr lang="zh-CN" altLang="en-US">
                <a:latin typeface="Times New Roman"/>
              </a:rPr>
              <a:t>消息</a:t>
            </a:r>
            <a:r>
              <a:rPr lang="zh-CN" altLang="en-US" smtClean="0">
                <a:latin typeface="Times New Roman"/>
              </a:rPr>
              <a:t>发送</a:t>
            </a:r>
            <a:endParaRPr lang="en-US" altLang="zh-CN" smtClean="0">
              <a:latin typeface="Times New Roman"/>
            </a:endParaRPr>
          </a:p>
          <a:p>
            <a:pPr lvl="0"/>
            <a:r>
              <a:rPr lang="en-US" altLang="zh-CN">
                <a:latin typeface="Times New Roman"/>
              </a:rPr>
              <a:t>5</a:t>
            </a:r>
            <a:r>
              <a:rPr lang="zh-CN" altLang="en-US">
                <a:latin typeface="Times New Roman"/>
              </a:rPr>
              <a:t>．</a:t>
            </a:r>
            <a:r>
              <a:rPr lang="en-US" altLang="zh-CN">
                <a:latin typeface="Times New Roman"/>
              </a:rPr>
              <a:t>netlink</a:t>
            </a:r>
            <a:r>
              <a:rPr lang="zh-CN" altLang="en-US">
                <a:latin typeface="Times New Roman"/>
              </a:rPr>
              <a:t>的消息接收</a:t>
            </a:r>
            <a:endParaRPr lang="zh-CN" altLang="en-US" b="0" i="0" u="none" strike="noStrike" baseline="0" smtClean="0">
              <a:latin typeface="Times New Roman"/>
            </a:endParaRPr>
          </a:p>
        </p:txBody>
      </p:sp>
    </p:spTree>
    <p:extLst>
      <p:ext uri="{BB962C8B-B14F-4D97-AF65-F5344CB8AC3E}">
        <p14:creationId xmlns:p14="http://schemas.microsoft.com/office/powerpoint/2010/main" val="26755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netlink</a:t>
            </a:r>
            <a:r>
              <a:rPr lang="zh-CN" altLang="en-US" b="0" i="0" u="none" strike="noStrike" kern="1800" baseline="0" smtClean="0">
                <a:latin typeface="Times New Roman"/>
                <a:ea typeface="黑体"/>
              </a:rPr>
              <a:t>套接字</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用户层的</a:t>
            </a:r>
            <a:r>
              <a:rPr lang="en-US" altLang="zh-CN" b="0" i="0" u="none" strike="noStrike" baseline="0" smtClean="0">
                <a:latin typeface="Times New Roman"/>
              </a:rPr>
              <a:t>netlink</a:t>
            </a:r>
            <a:r>
              <a:rPr lang="zh-CN" altLang="en-US" b="0" i="0" u="none" strike="noStrike" baseline="0" smtClean="0">
                <a:latin typeface="Times New Roman"/>
              </a:rPr>
              <a:t>程序设计与通用的套接字编程一致，其顺序如下：</a:t>
            </a:r>
          </a:p>
          <a:p>
            <a:pPr marR="0" lvl="0" rtl="0"/>
            <a:r>
              <a:rPr lang="en-US" altLang="zh-CN" b="0" i="0" u="none" strike="noStrike" baseline="0" smtClean="0">
                <a:latin typeface="Times New Roman"/>
              </a:rPr>
              <a:t>socket()</a:t>
            </a:r>
            <a:r>
              <a:rPr lang="zh-CN" altLang="en-US" b="0" i="0" u="none" strike="noStrike" baseline="0" smtClean="0">
                <a:latin typeface="Times New Roman"/>
              </a:rPr>
              <a:t>：建立</a:t>
            </a:r>
            <a:r>
              <a:rPr lang="en-US" altLang="zh-CN" b="0" i="0" u="none" strike="noStrike" baseline="0" smtClean="0">
                <a:latin typeface="Times New Roman"/>
              </a:rPr>
              <a:t>netlink</a:t>
            </a:r>
            <a:r>
              <a:rPr lang="zh-CN" altLang="en-US" b="0" i="0" u="none" strike="noStrike" baseline="0" smtClean="0">
                <a:latin typeface="Times New Roman"/>
              </a:rPr>
              <a:t>套接字。</a:t>
            </a:r>
          </a:p>
          <a:p>
            <a:pPr marR="0" lvl="0" rtl="0"/>
            <a:r>
              <a:rPr lang="en-US" altLang="zh-CN" b="0" i="0" u="none" strike="noStrike" baseline="0" smtClean="0">
                <a:latin typeface="Times New Roman"/>
              </a:rPr>
              <a:t>bind()</a:t>
            </a:r>
            <a:r>
              <a:rPr lang="zh-CN" altLang="en-US" b="0" i="0" u="none" strike="noStrike" baseline="0" smtClean="0">
                <a:latin typeface="Times New Roman"/>
              </a:rPr>
              <a:t>：将</a:t>
            </a:r>
            <a:r>
              <a:rPr lang="en-US" altLang="zh-CN" b="0" i="0" u="none" strike="noStrike" baseline="0" smtClean="0">
                <a:latin typeface="Times New Roman"/>
              </a:rPr>
              <a:t>netlink</a:t>
            </a:r>
            <a:r>
              <a:rPr lang="zh-CN" altLang="en-US" b="0" i="0" u="none" strike="noStrike" baseline="0" smtClean="0">
                <a:latin typeface="Times New Roman"/>
              </a:rPr>
              <a:t>套接字与</a:t>
            </a:r>
            <a:r>
              <a:rPr lang="en-US" altLang="zh-CN" b="0" i="0" u="none" strike="noStrike" baseline="0" smtClean="0">
                <a:latin typeface="Times New Roman"/>
              </a:rPr>
              <a:t>netlink</a:t>
            </a:r>
            <a:r>
              <a:rPr lang="zh-CN" altLang="en-US" b="0" i="0" u="none" strike="noStrike" baseline="0" smtClean="0">
                <a:latin typeface="Times New Roman"/>
              </a:rPr>
              <a:t>地址类型进行绑定。</a:t>
            </a:r>
          </a:p>
          <a:p>
            <a:pPr marR="0" lvl="0" rtl="0"/>
            <a:r>
              <a:rPr lang="en-US" altLang="zh-CN" b="0" i="0" u="none" strike="noStrike" baseline="0" smtClean="0">
                <a:latin typeface="Times New Roman"/>
              </a:rPr>
              <a:t>sendmsg()</a:t>
            </a:r>
            <a:r>
              <a:rPr lang="zh-CN" altLang="en-US" b="0" i="0" u="none" strike="noStrike" baseline="0" smtClean="0">
                <a:latin typeface="Times New Roman"/>
              </a:rPr>
              <a:t>：向内核或者其他进程发送消息。</a:t>
            </a:r>
          </a:p>
          <a:p>
            <a:pPr marR="0" lvl="0" rtl="0"/>
            <a:r>
              <a:rPr lang="en-US" altLang="zh-CN" b="0" i="0" u="none" strike="noStrike" baseline="0" smtClean="0">
                <a:latin typeface="Times New Roman"/>
              </a:rPr>
              <a:t>recvmsg()</a:t>
            </a:r>
            <a:r>
              <a:rPr lang="zh-CN" altLang="en-US" b="0" i="0" u="none" strike="noStrike" baseline="0" smtClean="0">
                <a:latin typeface="Times New Roman"/>
              </a:rPr>
              <a:t>：从内核或者其他进程接收消息。</a:t>
            </a:r>
          </a:p>
          <a:p>
            <a:pPr marR="0" lvl="0" rtl="0"/>
            <a:r>
              <a:rPr lang="en-US" altLang="zh-CN" b="0" i="0" u="none" strike="noStrike" baseline="0" smtClean="0">
                <a:latin typeface="Times New Roman"/>
              </a:rPr>
              <a:t>close()</a:t>
            </a:r>
            <a:r>
              <a:rPr lang="zh-CN" altLang="en-US" b="0" i="0" u="none" strike="noStrike" baseline="0" smtClean="0">
                <a:latin typeface="Times New Roman"/>
              </a:rPr>
              <a:t>：关闭</a:t>
            </a:r>
            <a:r>
              <a:rPr lang="en-US" altLang="zh-CN" b="0" i="0" u="none" strike="noStrike" baseline="0" smtClean="0">
                <a:latin typeface="Times New Roman"/>
              </a:rPr>
              <a:t>netlink</a:t>
            </a:r>
            <a:r>
              <a:rPr lang="zh-CN" altLang="en-US" b="0" i="0" u="none" strike="noStrike" baseline="0" smtClean="0">
                <a:latin typeface="Times New Roman"/>
              </a:rPr>
              <a:t>套接字。</a:t>
            </a:r>
          </a:p>
        </p:txBody>
      </p:sp>
    </p:spTree>
    <p:extLst>
      <p:ext uri="{BB962C8B-B14F-4D97-AF65-F5344CB8AC3E}">
        <p14:creationId xmlns:p14="http://schemas.microsoft.com/office/powerpoint/2010/main" val="3801223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netlink</a:t>
            </a:r>
            <a:r>
              <a:rPr lang="zh-CN" altLang="en-US" b="0" i="0" u="none" strike="noStrike" kern="1800" baseline="0" smtClean="0">
                <a:latin typeface="Times New Roman"/>
                <a:ea typeface="黑体"/>
              </a:rPr>
              <a:t>的用户层套接字建立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建立一个用户空间的</a:t>
            </a:r>
            <a:r>
              <a:rPr lang="en-US" altLang="zh-CN" b="0" i="0" u="none" strike="noStrike" baseline="0" smtClean="0">
                <a:latin typeface="Times New Roman"/>
              </a:rPr>
              <a:t>netlink</a:t>
            </a:r>
            <a:r>
              <a:rPr lang="zh-CN" altLang="en-US" b="0" i="0" u="none" strike="noStrike" baseline="0" smtClean="0">
                <a:latin typeface="Times New Roman"/>
              </a:rPr>
              <a:t>套接字使用套接字</a:t>
            </a:r>
            <a:r>
              <a:rPr lang="en-US" altLang="zh-CN" b="0" i="0" u="none" strike="noStrike" baseline="0" smtClean="0">
                <a:latin typeface="Times New Roman"/>
              </a:rPr>
              <a:t>socket()</a:t>
            </a:r>
            <a:r>
              <a:rPr lang="zh-CN" altLang="en-US" b="0" i="0" u="none" strike="noStrike" baseline="0" smtClean="0">
                <a:latin typeface="Times New Roman"/>
              </a:rPr>
              <a:t>函数，三个参数的原型是一致的，但是建立</a:t>
            </a:r>
            <a:r>
              <a:rPr lang="en-US" altLang="zh-CN" b="0" i="0" u="none" strike="noStrike" baseline="0" smtClean="0">
                <a:latin typeface="Times New Roman"/>
              </a:rPr>
              <a:t>netlink</a:t>
            </a:r>
            <a:r>
              <a:rPr lang="zh-CN" altLang="en-US" b="0" i="0" u="none" strike="noStrike" baseline="0" smtClean="0">
                <a:latin typeface="Times New Roman"/>
              </a:rPr>
              <a:t>套接字需要输入不同的参数，可以使用如下方式建立一个</a:t>
            </a:r>
            <a:r>
              <a:rPr lang="en-US" altLang="zh-CN" b="0" i="0" u="none" strike="noStrike" baseline="0" smtClean="0">
                <a:latin typeface="Times New Roman"/>
              </a:rPr>
              <a:t>netlink</a:t>
            </a:r>
            <a:r>
              <a:rPr lang="zh-CN" altLang="en-US" b="0" i="0" u="none" strike="noStrike" baseline="0" smtClean="0">
                <a:latin typeface="Times New Roman"/>
              </a:rPr>
              <a:t>套接字：</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int s</a:t>
            </a:r>
            <a:r>
              <a:rPr lang="zh-CN" altLang="en-US" b="0" i="0" u="none" strike="noStrike" baseline="0" smtClean="0">
                <a:latin typeface="Times New Roman"/>
              </a:rPr>
              <a:t> </a:t>
            </a:r>
            <a:r>
              <a:rPr lang="en-US" altLang="zh-CN" b="0" i="0" u="none" strike="noStrike" baseline="0" smtClean="0">
                <a:latin typeface="Times New Roman"/>
              </a:rPr>
              <a:t>= socket(AF_NETLINK, SOCK_RAW, NETLINK_ROUTE);</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1596387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netlink</a:t>
            </a:r>
            <a:r>
              <a:rPr lang="zh-CN" altLang="en-US" b="0" i="0" u="none" strike="noStrike" kern="1800" baseline="0" smtClean="0">
                <a:latin typeface="Times New Roman"/>
                <a:ea typeface="黑体"/>
              </a:rPr>
              <a:t>的套接字绑定</a:t>
            </a:r>
          </a:p>
        </p:txBody>
      </p:sp>
      <p:sp>
        <p:nvSpPr>
          <p:cNvPr id="3" name="文本占位符 2"/>
          <p:cNvSpPr>
            <a:spLocks noGrp="1"/>
          </p:cNvSpPr>
          <p:nvPr>
            <p:ph type="body" idx="1"/>
          </p:nvPr>
        </p:nvSpPr>
        <p:spPr/>
        <p:txBody>
          <a:bodyPr>
            <a:normAutofit fontScale="92500" lnSpcReduction="10000"/>
          </a:bodyPr>
          <a:lstStyle/>
          <a:p>
            <a:pPr marR="0" lvl="0" rtl="0"/>
            <a:r>
              <a:rPr lang="en-US" altLang="zh-CN" b="0" i="0" u="none" strike="noStrike" baseline="0" smtClean="0">
                <a:latin typeface="Times New Roman"/>
              </a:rPr>
              <a:t>bind()</a:t>
            </a:r>
            <a:r>
              <a:rPr lang="zh-CN" altLang="en-US" b="0" i="0" u="none" strike="noStrike" baseline="0" smtClean="0">
                <a:latin typeface="Times New Roman"/>
              </a:rPr>
              <a:t>函数将一个套接字文件描述符和地址结构绑定在一起。对于</a:t>
            </a:r>
            <a:r>
              <a:rPr lang="en-US" altLang="zh-CN" b="0" i="0" u="none" strike="noStrike" baseline="0" smtClean="0">
                <a:latin typeface="Times New Roman"/>
              </a:rPr>
              <a:t>netlink</a:t>
            </a:r>
            <a:r>
              <a:rPr lang="zh-CN" altLang="en-US" b="0" i="0" u="none" strike="noStrike" baseline="0" smtClean="0">
                <a:latin typeface="Times New Roman"/>
              </a:rPr>
              <a:t>类型的绑定，其地址结构为如下形式的原型结构：</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struct sockaddr_nl</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sa_family_t</a:t>
            </a:r>
            <a:r>
              <a:rPr lang="zh-CN" altLang="en-US" b="0" i="0" u="none" strike="noStrike" baseline="0" smtClean="0">
                <a:latin typeface="Times New Roman"/>
              </a:rPr>
              <a:t>	</a:t>
            </a:r>
            <a:r>
              <a:rPr lang="en-US" altLang="zh-CN" b="0" i="0" u="none" strike="noStrike" baseline="0" smtClean="0">
                <a:latin typeface="Times New Roman"/>
              </a:rPr>
              <a:t>nl_family</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AF_NETLINK</a:t>
            </a:r>
            <a:r>
              <a:rPr lang="zh-CN" altLang="en-US" b="0" i="0" u="none" strike="noStrike" baseline="0" smtClean="0">
                <a:latin typeface="Times New Roman"/>
              </a:rPr>
              <a:t>协议族</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unsigned short</a:t>
            </a:r>
            <a:r>
              <a:rPr lang="zh-CN" altLang="en-US" b="0" i="0" u="none" strike="noStrike" baseline="0" smtClean="0">
                <a:latin typeface="Times New Roman"/>
              </a:rPr>
              <a:t>   </a:t>
            </a:r>
            <a:r>
              <a:rPr lang="en-US" altLang="zh-CN" b="0" i="0" u="none" strike="noStrike" baseline="0" smtClean="0">
                <a:latin typeface="Times New Roman"/>
              </a:rPr>
              <a:t>nl_pad</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 </a:t>
            </a:r>
            <a:r>
              <a:rPr lang="zh-CN" altLang="en-US" b="0" i="0" u="none" strike="noStrike" baseline="0" smtClean="0">
                <a:latin typeface="Times New Roman"/>
              </a:rPr>
              <a:t>空</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__</a:t>
            </a:r>
            <a:r>
              <a:rPr lang="en-US" altLang="zh-CN" b="0" i="0" u="none" strike="noStrike" baseline="0" smtClean="0">
                <a:latin typeface="Times New Roman"/>
              </a:rPr>
              <a:t>u32</a:t>
            </a:r>
            <a:r>
              <a:rPr lang="zh-CN" altLang="en-US" b="0" i="0" u="none" strike="noStrike" baseline="0" smtClean="0">
                <a:latin typeface="Times New Roman"/>
              </a:rPr>
              <a:t>		</a:t>
            </a:r>
            <a:r>
              <a:rPr lang="en-US" altLang="zh-CN" b="0" i="0" u="none" strike="noStrike" baseline="0" smtClean="0">
                <a:latin typeface="Times New Roman"/>
              </a:rPr>
              <a:t>nl_pid</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 进程的</a:t>
            </a:r>
            <a:r>
              <a:rPr lang="en-US" altLang="zh-CN" b="0" i="0" u="none" strike="noStrike" baseline="0" smtClean="0">
                <a:latin typeface="Times New Roman"/>
              </a:rPr>
              <a:t>ID</a:t>
            </a:r>
            <a:r>
              <a:rPr lang="zh-CN" altLang="en-US" b="0" i="0" u="none" strike="noStrike" baseline="0" smtClean="0">
                <a:latin typeface="Times New Roman"/>
              </a:rPr>
              <a:t>号 </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__ u32</a:t>
            </a:r>
            <a:r>
              <a:rPr lang="zh-CN" altLang="en-US" b="0" i="0" u="none" strike="noStrike" baseline="0" smtClean="0">
                <a:latin typeface="Times New Roman"/>
              </a:rPr>
              <a:t>	</a:t>
            </a:r>
            <a:r>
              <a:rPr lang="en-US" altLang="zh-CN" b="0" i="0" u="none" strike="noStrike" baseline="0" smtClean="0">
                <a:latin typeface="Times New Roman"/>
              </a:rPr>
              <a:t>nl_groups;</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 多播组的掩码 </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nladdr;</a:t>
            </a:r>
            <a:endParaRPr lang="zh-CN" altLang="en-US" b="0" i="0" u="none" strike="noStrike" baseline="0" smtClean="0">
              <a:latin typeface="Times New Roman"/>
            </a:endParaRPr>
          </a:p>
        </p:txBody>
      </p:sp>
    </p:spTree>
    <p:extLst>
      <p:ext uri="{BB962C8B-B14F-4D97-AF65-F5344CB8AC3E}">
        <p14:creationId xmlns:p14="http://schemas.microsoft.com/office/powerpoint/2010/main" val="4148466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netlink</a:t>
            </a:r>
            <a:r>
              <a:rPr lang="zh-CN" altLang="en-US" b="0" i="0" u="none" strike="noStrike" kern="1800" baseline="0" smtClean="0">
                <a:latin typeface="Times New Roman"/>
                <a:ea typeface="黑体"/>
              </a:rPr>
              <a:t>的消息发送</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可以使用</a:t>
            </a:r>
            <a:r>
              <a:rPr lang="en-US" altLang="zh-CN" b="0" i="0" u="none" strike="noStrike" baseline="0" smtClean="0">
                <a:latin typeface="Times New Roman"/>
              </a:rPr>
              <a:t>sendmsg()</a:t>
            </a:r>
            <a:r>
              <a:rPr lang="zh-CN" altLang="en-US" b="0" i="0" u="none" strike="noStrike" baseline="0" smtClean="0">
                <a:latin typeface="Times New Roman"/>
              </a:rPr>
              <a:t>函数向内核或者其他进程发送消息。向其他进程发送消息需要填充目的进程的</a:t>
            </a:r>
            <a:r>
              <a:rPr lang="en-US" altLang="zh-CN" b="0" i="0" u="none" strike="noStrike" baseline="0" smtClean="0">
                <a:latin typeface="Times New Roman"/>
              </a:rPr>
              <a:t>sockaddr_nl</a:t>
            </a:r>
            <a:r>
              <a:rPr lang="zh-CN" altLang="en-US" b="0" i="0" u="none" strike="noStrike" baseline="0" smtClean="0">
                <a:latin typeface="Times New Roman"/>
              </a:rPr>
              <a:t>结构，这种情况下与</a:t>
            </a:r>
            <a:r>
              <a:rPr lang="en-US" altLang="zh-CN" b="0" i="0" u="none" strike="noStrike" baseline="0" smtClean="0">
                <a:latin typeface="Times New Roman"/>
              </a:rPr>
              <a:t>UDP</a:t>
            </a:r>
            <a:r>
              <a:rPr lang="zh-CN" altLang="en-US" b="0" i="0" u="none" strike="noStrike" baseline="0" smtClean="0">
                <a:latin typeface="Times New Roman"/>
              </a:rPr>
              <a:t>协议的</a:t>
            </a:r>
            <a:r>
              <a:rPr lang="en-US" altLang="zh-CN" b="0" i="0" u="none" strike="noStrike" baseline="0" smtClean="0">
                <a:latin typeface="Times New Roman"/>
              </a:rPr>
              <a:t>sendmsg()</a:t>
            </a:r>
            <a:r>
              <a:rPr lang="zh-CN" altLang="en-US" b="0" i="0" u="none" strike="noStrike" baseline="0" smtClean="0">
                <a:latin typeface="Times New Roman"/>
              </a:rPr>
              <a:t>使用情况相同。如果向内核发送消息，则结构</a:t>
            </a:r>
            <a:r>
              <a:rPr lang="en-US" altLang="zh-CN" b="0" i="0" u="none" strike="noStrike" baseline="0" smtClean="0">
                <a:latin typeface="Times New Roman"/>
              </a:rPr>
              <a:t>sockaddr_nl</a:t>
            </a:r>
            <a:r>
              <a:rPr lang="zh-CN" altLang="en-US" b="0" i="0" u="none" strike="noStrike" baseline="0" smtClean="0">
                <a:latin typeface="Times New Roman"/>
              </a:rPr>
              <a:t>中的成员</a:t>
            </a:r>
            <a:r>
              <a:rPr lang="en-US" altLang="zh-CN" b="0" i="0" u="none" strike="noStrike" baseline="0" smtClean="0">
                <a:latin typeface="Times New Roman"/>
              </a:rPr>
              <a:t>nl_pid</a:t>
            </a:r>
            <a:r>
              <a:rPr lang="zh-CN" altLang="en-US" b="0" i="0" u="none" strike="noStrike" baseline="0" smtClean="0">
                <a:latin typeface="Times New Roman"/>
              </a:rPr>
              <a:t>和</a:t>
            </a:r>
            <a:r>
              <a:rPr lang="en-US" altLang="zh-CN" b="0" i="0" u="none" strike="noStrike" baseline="0" smtClean="0">
                <a:latin typeface="Times New Roman"/>
              </a:rPr>
              <a:t>nl_gourps</a:t>
            </a:r>
            <a:r>
              <a:rPr lang="zh-CN" altLang="en-US" b="0" i="0" u="none" strike="noStrike" baseline="0" smtClean="0">
                <a:latin typeface="Times New Roman"/>
              </a:rPr>
              <a:t>均需要设置为</a:t>
            </a:r>
            <a:r>
              <a:rPr lang="en-US" altLang="zh-CN" b="0" i="0" u="none" strike="noStrike" baseline="0" smtClean="0">
                <a:latin typeface="Times New Roman"/>
              </a:rPr>
              <a:t>0</a:t>
            </a:r>
            <a:r>
              <a:rPr lang="zh-CN" altLang="en-US" b="0" i="0" u="none" strike="noStrike" baseline="0" smtClean="0">
                <a:latin typeface="Times New Roman"/>
              </a:rPr>
              <a:t>。</a:t>
            </a:r>
          </a:p>
        </p:txBody>
      </p:sp>
    </p:spTree>
    <p:extLst>
      <p:ext uri="{BB962C8B-B14F-4D97-AF65-F5344CB8AC3E}">
        <p14:creationId xmlns:p14="http://schemas.microsoft.com/office/powerpoint/2010/main" val="973472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netlink</a:t>
            </a:r>
            <a:r>
              <a:rPr lang="zh-CN" altLang="en-US" b="0" i="0" u="none" strike="noStrike" kern="1800" baseline="0" smtClean="0">
                <a:latin typeface="Times New Roman"/>
                <a:ea typeface="黑体"/>
              </a:rPr>
              <a:t>的消息接收</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recvmsg()</a:t>
            </a:r>
            <a:r>
              <a:rPr lang="zh-CN" altLang="en-US" b="0" i="0" u="none" strike="noStrike" baseline="0" smtClean="0">
                <a:latin typeface="Times New Roman"/>
              </a:rPr>
              <a:t>用于接收内核和其他应用程序发送的数据。接收消息的缓冲区要足够包含</a:t>
            </a:r>
            <a:r>
              <a:rPr lang="en-US" altLang="zh-CN" b="0" i="0" u="none" strike="noStrike" baseline="0" smtClean="0">
                <a:latin typeface="Times New Roman"/>
              </a:rPr>
              <a:t>netlink</a:t>
            </a:r>
            <a:r>
              <a:rPr lang="zh-CN" altLang="en-US" b="0" i="0" u="none" strike="noStrike" baseline="0" smtClean="0">
                <a:latin typeface="Times New Roman"/>
              </a:rPr>
              <a:t>消息的头部和消息的负载。</a:t>
            </a:r>
          </a:p>
        </p:txBody>
      </p:sp>
    </p:spTree>
    <p:extLst>
      <p:ext uri="{BB962C8B-B14F-4D97-AF65-F5344CB8AC3E}">
        <p14:creationId xmlns:p14="http://schemas.microsoft.com/office/powerpoint/2010/main" val="3765873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20.1.1  SIPFW</a:t>
            </a:r>
            <a:r>
              <a:rPr lang="zh-CN" altLang="en-US" b="0" i="0" u="none" strike="noStrike" kern="1800" baseline="0" smtClean="0">
                <a:latin typeface="Times New Roman"/>
                <a:ea typeface="黑体"/>
              </a:rPr>
              <a:t>防火墙对主机进行网络数据过滤的功能描述</a:t>
            </a: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rPr>
              <a:t>防火墙的功能主要是对发送到本地和从本地发出的网络数据进行拦截工作，防火墙的拦截功能定义是指防火墙对什么网络数据进行过滤、怎样进行过滤。防火墙</a:t>
            </a:r>
            <a:r>
              <a:rPr lang="en-US" altLang="zh-CN" b="0" i="0" u="none" strike="noStrike" baseline="0" smtClean="0">
                <a:latin typeface="Times New Roman"/>
              </a:rPr>
              <a:t>SIPFW</a:t>
            </a:r>
            <a:r>
              <a:rPr lang="zh-CN" altLang="en-US" b="0" i="0" u="none" strike="noStrike" baseline="0" smtClean="0">
                <a:latin typeface="Times New Roman"/>
              </a:rPr>
              <a:t>可以对网络数据进行过滤，过滤规则如下：</a:t>
            </a:r>
          </a:p>
          <a:p>
            <a:pPr marR="0" lvl="0" rtl="0">
              <a:buFont typeface="Wingdings" panose="05000000000000000000" pitchFamily="2" charset="2"/>
              <a:buChar char="ü"/>
            </a:pPr>
            <a:r>
              <a:rPr lang="zh-CN" altLang="en-US" b="0" i="0" u="none" strike="noStrike" baseline="0" smtClean="0">
                <a:latin typeface="Times New Roman"/>
              </a:rPr>
              <a:t>可以分为丢弃、通过；</a:t>
            </a:r>
          </a:p>
          <a:p>
            <a:pPr marR="0" lvl="0" rtl="0">
              <a:buFont typeface="Wingdings" panose="05000000000000000000" pitchFamily="2" charset="2"/>
              <a:buChar char="ü"/>
            </a:pPr>
            <a:r>
              <a:rPr lang="zh-CN" altLang="en-US" b="0" i="0" u="none" strike="noStrike" baseline="0" smtClean="0">
                <a:latin typeface="Times New Roman"/>
              </a:rPr>
              <a:t>可以按照网卡进行过滤，针对某个网卡设置过滤规则；</a:t>
            </a:r>
          </a:p>
          <a:p>
            <a:pPr marR="0" lvl="0" rtl="0">
              <a:buFont typeface="Wingdings" panose="05000000000000000000" pitchFamily="2" charset="2"/>
              <a:buChar char="ü"/>
            </a:pPr>
            <a:r>
              <a:rPr lang="zh-CN" altLang="en-US" b="0" i="0" u="none" strike="noStrike" baseline="0" smtClean="0">
                <a:latin typeface="Times New Roman"/>
              </a:rPr>
              <a:t>可以按照</a:t>
            </a:r>
            <a:r>
              <a:rPr lang="en-US" altLang="zh-CN" b="0" i="0" u="none" strike="noStrike" baseline="0" smtClean="0">
                <a:latin typeface="Times New Roman"/>
              </a:rPr>
              <a:t>IP</a:t>
            </a:r>
            <a:r>
              <a:rPr lang="zh-CN" altLang="en-US" b="0" i="0" u="none" strike="noStrike" baseline="0" smtClean="0">
                <a:latin typeface="Times New Roman"/>
              </a:rPr>
              <a:t>地址和端口进行过滤；</a:t>
            </a:r>
          </a:p>
          <a:p>
            <a:pPr marR="0" lvl="0" rtl="0">
              <a:buFont typeface="Wingdings" panose="05000000000000000000" pitchFamily="2" charset="2"/>
              <a:buChar char="ü"/>
            </a:pPr>
            <a:r>
              <a:rPr lang="zh-CN" altLang="en-US" b="0" i="0" u="none" strike="noStrike" baseline="0" smtClean="0">
                <a:latin typeface="Times New Roman"/>
              </a:rPr>
              <a:t>可以按照协议进行过滤，可以过滤的协议为</a:t>
            </a:r>
            <a:r>
              <a:rPr lang="en-US" altLang="zh-CN" b="0" i="0" u="none" strike="noStrike" baseline="0" smtClean="0">
                <a:latin typeface="Times New Roman"/>
              </a:rPr>
              <a:t>TCP</a:t>
            </a:r>
            <a:r>
              <a:rPr lang="zh-CN" altLang="en-US" b="0" i="0" u="none" strike="noStrike" baseline="0" smtClean="0">
                <a:latin typeface="Times New Roman"/>
              </a:rPr>
              <a:t>、</a:t>
            </a:r>
            <a:r>
              <a:rPr lang="en-US" altLang="zh-CN" b="0" i="0" u="none" strike="noStrike" baseline="0" smtClean="0">
                <a:latin typeface="Times New Roman"/>
              </a:rPr>
              <a:t>UDP</a:t>
            </a:r>
            <a:r>
              <a:rPr lang="zh-CN" altLang="en-US" b="0" i="0" u="none" strike="noStrike" baseline="0" smtClean="0">
                <a:latin typeface="Times New Roman"/>
              </a:rPr>
              <a:t>、</a:t>
            </a:r>
            <a:r>
              <a:rPr lang="en-US" altLang="zh-CN" b="0" i="0" u="none" strike="noStrike" baseline="0" smtClean="0">
                <a:latin typeface="Times New Roman"/>
              </a:rPr>
              <a:t>ICMP</a:t>
            </a:r>
            <a:r>
              <a:rPr lang="zh-CN" altLang="en-US" b="0" i="0" u="none" strike="noStrike" baseline="0" smtClean="0">
                <a:latin typeface="Times New Roman"/>
              </a:rPr>
              <a:t>和</a:t>
            </a:r>
            <a:r>
              <a:rPr lang="en-US" altLang="zh-CN" b="0" i="0" u="none" strike="noStrike" baseline="0" smtClean="0">
                <a:latin typeface="Times New Roman"/>
              </a:rPr>
              <a:t>IGMP</a:t>
            </a:r>
            <a:r>
              <a:rPr lang="zh-CN" altLang="en-US" b="0" i="0" u="none" strike="noStrike" baseline="0" smtClean="0">
                <a:latin typeface="Times New Roman"/>
              </a:rPr>
              <a:t>。</a:t>
            </a:r>
          </a:p>
        </p:txBody>
      </p:sp>
    </p:spTree>
    <p:extLst>
      <p:ext uri="{BB962C8B-B14F-4D97-AF65-F5344CB8AC3E}">
        <p14:creationId xmlns:p14="http://schemas.microsoft.com/office/powerpoint/2010/main" val="2682924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20.3.2  netlink</a:t>
            </a:r>
            <a:r>
              <a:rPr lang="zh-CN" altLang="en-US" b="0" i="0" u="none" strike="noStrike" kern="1800" baseline="0" smtClean="0">
                <a:latin typeface="Times New Roman"/>
                <a:ea typeface="黑体"/>
              </a:rPr>
              <a:t>的内核空间</a:t>
            </a:r>
            <a:r>
              <a:rPr lang="en-US" altLang="zh-CN" b="0" i="0" u="none" strike="noStrike" kern="1800" baseline="0" smtClean="0">
                <a:latin typeface="Times New Roman"/>
                <a:ea typeface="黑体"/>
              </a:rPr>
              <a:t>API</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rPr>
              <a:t>内核空间的</a:t>
            </a:r>
            <a:r>
              <a:rPr lang="en-US" altLang="zh-CN" b="0" i="0" u="none" strike="noStrike" baseline="0" smtClean="0">
                <a:latin typeface="Times New Roman"/>
              </a:rPr>
              <a:t>netlink API</a:t>
            </a:r>
            <a:r>
              <a:rPr lang="zh-CN" altLang="en-US" b="0" i="0" u="none" strike="noStrike" baseline="0" smtClean="0">
                <a:latin typeface="Times New Roman"/>
              </a:rPr>
              <a:t>与应用程序之间的</a:t>
            </a:r>
            <a:r>
              <a:rPr lang="en-US" altLang="zh-CN" b="0" i="0" u="none" strike="noStrike" baseline="0" smtClean="0">
                <a:latin typeface="Times New Roman"/>
              </a:rPr>
              <a:t>API</a:t>
            </a:r>
            <a:r>
              <a:rPr lang="zh-CN" altLang="en-US" b="0" i="0" u="none" strike="noStrike" baseline="0" smtClean="0">
                <a:latin typeface="Times New Roman"/>
              </a:rPr>
              <a:t>之间有很多的不同，</a:t>
            </a:r>
            <a:r>
              <a:rPr lang="en-US" altLang="zh-CN" b="0" i="0" u="none" strike="noStrike" baseline="0" smtClean="0">
                <a:latin typeface="Times New Roman"/>
              </a:rPr>
              <a:t>netlink</a:t>
            </a:r>
            <a:r>
              <a:rPr lang="zh-CN" altLang="en-US" b="0" i="0" u="none" strike="noStrike" baseline="0" smtClean="0">
                <a:latin typeface="Times New Roman"/>
              </a:rPr>
              <a:t>内核</a:t>
            </a:r>
            <a:r>
              <a:rPr lang="en-US" altLang="zh-CN" b="0" i="0" u="none" strike="noStrike" baseline="0" smtClean="0">
                <a:latin typeface="Times New Roman"/>
              </a:rPr>
              <a:t>API</a:t>
            </a:r>
            <a:r>
              <a:rPr lang="zh-CN" altLang="en-US" b="0" i="0" u="none" strike="noStrike" baseline="0" smtClean="0">
                <a:latin typeface="Times New Roman"/>
              </a:rPr>
              <a:t>在文件</a:t>
            </a:r>
            <a:r>
              <a:rPr lang="en-US" altLang="zh-CN" b="0" i="0" u="none" strike="noStrike" baseline="0" smtClean="0">
                <a:latin typeface="Times New Roman"/>
              </a:rPr>
              <a:t>net/core/af_netlink.c</a:t>
            </a:r>
            <a:r>
              <a:rPr lang="zh-CN" altLang="en-US" b="0" i="0" u="none" strike="noStrike" baseline="0" smtClean="0">
                <a:latin typeface="Times New Roman"/>
              </a:rPr>
              <a:t>中实现。内核</a:t>
            </a:r>
            <a:r>
              <a:rPr lang="en-US" altLang="zh-CN" b="0" i="0" u="none" strike="noStrike" baseline="0" smtClean="0">
                <a:latin typeface="Times New Roman"/>
              </a:rPr>
              <a:t>netlink API</a:t>
            </a:r>
            <a:r>
              <a:rPr lang="zh-CN" altLang="en-US" b="0" i="0" u="none" strike="noStrike" baseline="0" smtClean="0">
                <a:latin typeface="Times New Roman"/>
              </a:rPr>
              <a:t>可以用于访问内核模块的</a:t>
            </a:r>
            <a:r>
              <a:rPr lang="en-US" altLang="zh-CN" b="0" i="0" u="none" strike="noStrike" baseline="0" smtClean="0">
                <a:latin typeface="Times New Roman"/>
              </a:rPr>
              <a:t>netlink</a:t>
            </a:r>
            <a:r>
              <a:rPr lang="zh-CN" altLang="en-US" b="0" i="0" u="none" strike="noStrike" baseline="0" smtClean="0">
                <a:latin typeface="Times New Roman"/>
              </a:rPr>
              <a:t>套接字，并和用户空间的应用程序进行通信。如果想添加用户自己定义的协议类型，需要自己增加协议类型，例如定义如下的协议类型：</a:t>
            </a:r>
          </a:p>
          <a:p>
            <a:pPr marR="0" lvl="0" rtl="0"/>
            <a:r>
              <a:rPr lang="en-US" altLang="zh-CN" b="0" i="0" u="none" strike="noStrike" baseline="0" smtClean="0">
                <a:latin typeface="Times New Roman"/>
              </a:rPr>
              <a:t>#define NETLINK_TEST 17</a:t>
            </a:r>
          </a:p>
          <a:p>
            <a:pPr lvl="0"/>
            <a:r>
              <a:rPr lang="en-US" altLang="zh-CN" smtClean="0">
                <a:latin typeface="Times New Roman"/>
              </a:rPr>
              <a:t>1</a:t>
            </a:r>
            <a:r>
              <a:rPr lang="zh-CN" altLang="en-US" smtClean="0">
                <a:latin typeface="Times New Roman"/>
              </a:rPr>
              <a:t>．</a:t>
            </a:r>
            <a:r>
              <a:rPr lang="en-US" altLang="zh-CN" smtClean="0">
                <a:latin typeface="Times New Roman"/>
              </a:rPr>
              <a:t>netlink</a:t>
            </a:r>
            <a:r>
              <a:rPr lang="zh-CN" altLang="en-US" smtClean="0">
                <a:latin typeface="Times New Roman"/>
              </a:rPr>
              <a:t>的内核套接字建立</a:t>
            </a:r>
            <a:endParaRPr lang="en-US" altLang="zh-CN" smtClean="0">
              <a:latin typeface="Times New Roman"/>
            </a:endParaRPr>
          </a:p>
          <a:p>
            <a:pPr lvl="0"/>
            <a:r>
              <a:rPr lang="en-US" altLang="zh-CN" smtClean="0">
                <a:latin typeface="Times New Roman"/>
              </a:rPr>
              <a:t>2</a:t>
            </a:r>
            <a:r>
              <a:rPr lang="zh-CN" altLang="en-US" smtClean="0">
                <a:latin typeface="Times New Roman"/>
              </a:rPr>
              <a:t>．</a:t>
            </a:r>
            <a:r>
              <a:rPr lang="en-US" altLang="zh-CN" smtClean="0">
                <a:latin typeface="Times New Roman"/>
              </a:rPr>
              <a:t>netlink</a:t>
            </a:r>
            <a:r>
              <a:rPr lang="zh-CN" altLang="en-US" smtClean="0">
                <a:latin typeface="Times New Roman"/>
              </a:rPr>
              <a:t>的应用层数据接收</a:t>
            </a:r>
            <a:endParaRPr lang="en-US" altLang="zh-CN" smtClean="0">
              <a:latin typeface="Times New Roman"/>
            </a:endParaRPr>
          </a:p>
          <a:p>
            <a:pPr lvl="0"/>
            <a:r>
              <a:rPr lang="en-US" altLang="zh-CN">
                <a:latin typeface="Times New Roman"/>
              </a:rPr>
              <a:t>3</a:t>
            </a:r>
            <a:r>
              <a:rPr lang="zh-CN" altLang="en-US">
                <a:latin typeface="Times New Roman"/>
              </a:rPr>
              <a:t>．</a:t>
            </a:r>
            <a:r>
              <a:rPr lang="en-US" altLang="zh-CN">
                <a:latin typeface="Times New Roman"/>
              </a:rPr>
              <a:t>netlink</a:t>
            </a:r>
            <a:r>
              <a:rPr lang="zh-CN" altLang="en-US">
                <a:latin typeface="Times New Roman"/>
              </a:rPr>
              <a:t>的内核</a:t>
            </a:r>
            <a:r>
              <a:rPr lang="zh-CN" altLang="en-US">
                <a:latin typeface="Times New Roman"/>
              </a:rPr>
              <a:t>数据</a:t>
            </a:r>
            <a:r>
              <a:rPr lang="zh-CN" altLang="en-US" smtClean="0">
                <a:latin typeface="Times New Roman"/>
              </a:rPr>
              <a:t>发送</a:t>
            </a:r>
            <a:endParaRPr lang="en-US" altLang="zh-CN" smtClean="0">
              <a:latin typeface="Times New Roman"/>
            </a:endParaRPr>
          </a:p>
          <a:p>
            <a:pPr lvl="0"/>
            <a:r>
              <a:rPr lang="en-US" altLang="zh-CN">
                <a:latin typeface="Times New Roman"/>
              </a:rPr>
              <a:t>4</a:t>
            </a:r>
            <a:r>
              <a:rPr lang="zh-CN" altLang="en-US">
                <a:latin typeface="Times New Roman"/>
              </a:rPr>
              <a:t>．</a:t>
            </a:r>
            <a:r>
              <a:rPr lang="en-US" altLang="zh-CN">
                <a:latin typeface="Times New Roman"/>
              </a:rPr>
              <a:t>netlink</a:t>
            </a:r>
            <a:r>
              <a:rPr lang="zh-CN" altLang="en-US">
                <a:latin typeface="Times New Roman"/>
              </a:rPr>
              <a:t>的套接字关闭</a:t>
            </a:r>
            <a:endParaRPr lang="zh-CN" altLang="en-US" b="0" i="0" u="none" strike="noStrike" baseline="0" smtClean="0">
              <a:latin typeface="Times New Roman"/>
            </a:endParaRPr>
          </a:p>
        </p:txBody>
      </p:sp>
    </p:spTree>
    <p:extLst>
      <p:ext uri="{BB962C8B-B14F-4D97-AF65-F5344CB8AC3E}">
        <p14:creationId xmlns:p14="http://schemas.microsoft.com/office/powerpoint/2010/main" val="887832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netlink</a:t>
            </a:r>
            <a:r>
              <a:rPr lang="zh-CN" altLang="en-US" b="0" i="0" u="none" strike="noStrike" kern="1800" baseline="0" smtClean="0">
                <a:latin typeface="Times New Roman"/>
                <a:ea typeface="黑体"/>
              </a:rPr>
              <a:t>的内核套接字建立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在用户层，</a:t>
            </a:r>
            <a:r>
              <a:rPr lang="en-US" altLang="zh-CN" b="0" i="0" u="none" strike="noStrike" baseline="0" smtClean="0">
                <a:latin typeface="Times New Roman"/>
              </a:rPr>
              <a:t>socket()</a:t>
            </a:r>
            <a:r>
              <a:rPr lang="zh-CN" altLang="en-US" b="0" i="0" u="none" strike="noStrike" baseline="0" smtClean="0">
                <a:latin typeface="Times New Roman"/>
              </a:rPr>
              <a:t>函数用于建立</a:t>
            </a:r>
            <a:r>
              <a:rPr lang="en-US" altLang="zh-CN" b="0" i="0" u="none" strike="noStrike" baseline="0" smtClean="0">
                <a:latin typeface="Times New Roman"/>
              </a:rPr>
              <a:t>netlink</a:t>
            </a:r>
            <a:r>
              <a:rPr lang="zh-CN" altLang="en-US" b="0" i="0" u="none" strike="noStrike" baseline="0" smtClean="0">
                <a:latin typeface="Times New Roman"/>
              </a:rPr>
              <a:t>套接字，其中的协议类型应该也为</a:t>
            </a:r>
            <a:r>
              <a:rPr lang="en-US" altLang="zh-CN" b="0" i="0" u="none" strike="noStrike" baseline="0" smtClean="0">
                <a:latin typeface="Times New Roman"/>
              </a:rPr>
              <a:t>NETLINK_TEST</a:t>
            </a:r>
            <a:r>
              <a:rPr lang="zh-CN" altLang="en-US" b="0" i="0" u="none" strike="noStrike" baseline="0" smtClean="0">
                <a:latin typeface="Times New Roman"/>
              </a:rPr>
              <a:t>。内核空间建立此套接字的函数为：</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struct sock </a:t>
            </a:r>
            <a:r>
              <a:rPr lang="zh-CN" altLang="en-US" b="0" i="0" u="none" strike="noStrike" baseline="-25000" smtClean="0">
                <a:latin typeface="Times New Roman"/>
              </a:rPr>
              <a:t>*</a:t>
            </a:r>
          </a:p>
          <a:p>
            <a:pPr marR="0" lvl="0" rtl="0"/>
            <a:r>
              <a:rPr lang="en-US" altLang="zh-CN" b="0" i="0" u="none" strike="noStrike" baseline="0" smtClean="0">
                <a:latin typeface="Times New Roman"/>
              </a:rPr>
              <a:t>netlink_kernel_create(int unit,</a:t>
            </a:r>
          </a:p>
          <a:p>
            <a:pPr marR="0" lvl="0" rtl="0"/>
            <a:r>
              <a:rPr lang="zh-CN" altLang="en-US" b="0" i="0" u="none" strike="noStrike" baseline="0" smtClean="0">
                <a:latin typeface="Times New Roman"/>
              </a:rPr>
              <a:t>           </a:t>
            </a:r>
            <a:r>
              <a:rPr lang="en-US" altLang="zh-CN" b="0" i="0" u="none" strike="noStrike" baseline="0" smtClean="0">
                <a:latin typeface="Times New Roman"/>
              </a:rPr>
              <a:t>void (</a:t>
            </a:r>
            <a:r>
              <a:rPr lang="zh-CN" altLang="en-US" b="0" i="0" u="none" strike="noStrike" baseline="-25000" smtClean="0">
                <a:latin typeface="Times New Roman"/>
              </a:rPr>
              <a:t>*</a:t>
            </a:r>
            <a:r>
              <a:rPr lang="en-US" altLang="zh-CN" b="0" i="0" u="none" strike="noStrike" baseline="0" smtClean="0">
                <a:latin typeface="Times New Roman"/>
              </a:rPr>
              <a:t>input)(struct sock </a:t>
            </a:r>
            <a:r>
              <a:rPr lang="zh-CN" altLang="en-US" b="0" i="0" u="none" strike="noStrike" baseline="-25000" smtClean="0">
                <a:latin typeface="Times New Roman"/>
              </a:rPr>
              <a:t>*</a:t>
            </a:r>
            <a:r>
              <a:rPr lang="en-US" altLang="zh-CN" b="0" i="0" u="none" strike="noStrike" baseline="0" smtClean="0">
                <a:latin typeface="Times New Roman"/>
              </a:rPr>
              <a:t>sk, int len));</a:t>
            </a:r>
            <a:endParaRPr lang="zh-CN" altLang="en-US" b="0" i="0" u="none" strike="noStrike" baseline="0" smtClean="0">
              <a:latin typeface="Times New Roman"/>
            </a:endParaRPr>
          </a:p>
        </p:txBody>
      </p:sp>
    </p:spTree>
    <p:extLst>
      <p:ext uri="{BB962C8B-B14F-4D97-AF65-F5344CB8AC3E}">
        <p14:creationId xmlns:p14="http://schemas.microsoft.com/office/powerpoint/2010/main" val="2232344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netlink</a:t>
            </a:r>
            <a:r>
              <a:rPr lang="zh-CN" altLang="en-US" b="0" i="0" u="none" strike="noStrike" kern="1800" baseline="0" smtClean="0">
                <a:latin typeface="Times New Roman"/>
                <a:ea typeface="黑体"/>
              </a:rPr>
              <a:t>的应用层数据接收</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当内核使用</a:t>
            </a:r>
            <a:r>
              <a:rPr lang="en-US" altLang="zh-CN" b="0" i="0" u="none" strike="noStrike" baseline="0" smtClean="0">
                <a:latin typeface="Times New Roman"/>
              </a:rPr>
              <a:t>netlink_kernel_create()</a:t>
            </a:r>
            <a:r>
              <a:rPr lang="zh-CN" altLang="en-US" b="0" i="0" u="none" strike="noStrike" baseline="0" smtClean="0">
                <a:latin typeface="Times New Roman"/>
              </a:rPr>
              <a:t>函数建立一个</a:t>
            </a:r>
            <a:r>
              <a:rPr lang="en-US" altLang="zh-CN" b="0" i="0" u="none" strike="noStrike" baseline="0" smtClean="0">
                <a:latin typeface="Times New Roman"/>
              </a:rPr>
              <a:t>NETLINK_TEST</a:t>
            </a:r>
            <a:r>
              <a:rPr lang="zh-CN" altLang="en-US" b="0" i="0" u="none" strike="noStrike" baseline="0" smtClean="0">
                <a:latin typeface="Times New Roman"/>
              </a:rPr>
              <a:t>类型的协议之后，当用户空间向内核空间通过之前的</a:t>
            </a:r>
            <a:r>
              <a:rPr lang="en-US" altLang="zh-CN" b="0" i="0" u="none" strike="noStrike" baseline="0" smtClean="0">
                <a:latin typeface="Times New Roman"/>
              </a:rPr>
              <a:t>netlink</a:t>
            </a:r>
            <a:r>
              <a:rPr lang="zh-CN" altLang="en-US" b="0" i="0" u="none" strike="noStrike" baseline="0" smtClean="0">
                <a:latin typeface="Times New Roman"/>
              </a:rPr>
              <a:t>套接字发送消息的时候，</a:t>
            </a:r>
            <a:r>
              <a:rPr lang="en-US" altLang="zh-CN" b="0" i="0" u="none" strike="noStrike" baseline="0" smtClean="0">
                <a:latin typeface="Times New Roman"/>
              </a:rPr>
              <a:t>net_kernel_create()</a:t>
            </a:r>
            <a:r>
              <a:rPr lang="zh-CN" altLang="en-US" b="0" i="0" u="none" strike="noStrike" baseline="0" smtClean="0">
                <a:latin typeface="Times New Roman"/>
              </a:rPr>
              <a:t>函数注册的回调函数</a:t>
            </a:r>
            <a:r>
              <a:rPr lang="en-US" altLang="zh-CN" b="0" i="0" u="none" strike="noStrike" baseline="0" smtClean="0">
                <a:latin typeface="Times New Roman"/>
              </a:rPr>
              <a:t>input()</a:t>
            </a:r>
            <a:r>
              <a:rPr lang="zh-CN" altLang="en-US" b="0" i="0" u="none" strike="noStrike" baseline="0" smtClean="0">
                <a:latin typeface="Times New Roman"/>
              </a:rPr>
              <a:t>会被调用。</a:t>
            </a:r>
          </a:p>
        </p:txBody>
      </p:sp>
    </p:spTree>
    <p:extLst>
      <p:ext uri="{BB962C8B-B14F-4D97-AF65-F5344CB8AC3E}">
        <p14:creationId xmlns:p14="http://schemas.microsoft.com/office/powerpoint/2010/main" val="2483163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netlink</a:t>
            </a:r>
            <a:r>
              <a:rPr lang="zh-CN" altLang="en-US" b="0" i="0" u="none" strike="noStrike" kern="1800" baseline="0" smtClean="0">
                <a:latin typeface="Times New Roman"/>
                <a:ea typeface="黑体"/>
              </a:rPr>
              <a:t>的内核数据发送</a:t>
            </a:r>
          </a:p>
        </p:txBody>
      </p:sp>
      <p:sp>
        <p:nvSpPr>
          <p:cNvPr id="3" name="文本占位符 2"/>
          <p:cNvSpPr>
            <a:spLocks noGrp="1"/>
          </p:cNvSpPr>
          <p:nvPr>
            <p:ph type="body" idx="1"/>
          </p:nvPr>
        </p:nvSpPr>
        <p:spPr/>
        <p:txBody>
          <a:bodyPr>
            <a:normAutofit fontScale="92500" lnSpcReduction="20000"/>
          </a:bodyPr>
          <a:lstStyle/>
          <a:p>
            <a:pPr marR="0" lvl="0" rtl="0"/>
            <a:r>
              <a:rPr lang="en-US" altLang="zh-CN" b="0" i="0" u="none" strike="noStrike" baseline="0" smtClean="0">
                <a:latin typeface="Times New Roman"/>
              </a:rPr>
              <a:t>netlink</a:t>
            </a:r>
            <a:r>
              <a:rPr lang="zh-CN" altLang="en-US" b="0" i="0" u="none" strike="noStrike" baseline="0" smtClean="0">
                <a:latin typeface="Times New Roman"/>
              </a:rPr>
              <a:t>在内核中发送数据与应用程序发送数据一样，需要设置</a:t>
            </a:r>
            <a:r>
              <a:rPr lang="en-US" altLang="zh-CN" b="0" i="0" u="none" strike="noStrike" baseline="0" smtClean="0">
                <a:latin typeface="Times New Roman"/>
              </a:rPr>
              <a:t>netlink</a:t>
            </a:r>
            <a:r>
              <a:rPr lang="zh-CN" altLang="en-US" b="0" i="0" u="none" strike="noStrike" baseline="0" smtClean="0">
                <a:latin typeface="Times New Roman"/>
              </a:rPr>
              <a:t>的源地址和目的</a:t>
            </a:r>
            <a:r>
              <a:rPr lang="en-US" altLang="zh-CN" b="0" i="0" u="none" strike="noStrike" baseline="0" smtClean="0">
                <a:latin typeface="Times New Roman"/>
              </a:rPr>
              <a:t>netlink</a:t>
            </a:r>
            <a:r>
              <a:rPr lang="zh-CN" altLang="en-US" b="0" i="0" u="none" strike="noStrike" baseline="0" smtClean="0">
                <a:latin typeface="Times New Roman"/>
              </a:rPr>
              <a:t>地址。例如，需要发送的</a:t>
            </a:r>
            <a:r>
              <a:rPr lang="en-US" altLang="zh-CN" b="0" i="0" u="none" strike="noStrike" baseline="0" smtClean="0">
                <a:latin typeface="Times New Roman"/>
              </a:rPr>
              <a:t>netlink</a:t>
            </a:r>
            <a:r>
              <a:rPr lang="zh-CN" altLang="en-US" b="0" i="0" u="none" strike="noStrike" baseline="0" smtClean="0">
                <a:latin typeface="Times New Roman"/>
              </a:rPr>
              <a:t>消息数据在结构</a:t>
            </a:r>
            <a:r>
              <a:rPr lang="en-US" altLang="zh-CN" b="0" i="0" u="none" strike="noStrike" baseline="0" smtClean="0">
                <a:latin typeface="Times New Roman"/>
              </a:rPr>
              <a:t>struct sk_buff</a:t>
            </a:r>
            <a:r>
              <a:rPr lang="zh-CN" altLang="en-US" b="0" i="0" u="none" strike="noStrike" baseline="-25000" smtClean="0">
                <a:latin typeface="Times New Roman"/>
              </a:rPr>
              <a:t>*</a:t>
            </a:r>
            <a:r>
              <a:rPr lang="en-US" altLang="zh-CN" b="0" i="0" u="none" strike="noStrike" baseline="0" smtClean="0">
                <a:latin typeface="Times New Roman"/>
              </a:rPr>
              <a:t>skb</a:t>
            </a:r>
            <a:r>
              <a:rPr lang="zh-CN" altLang="en-US" b="0" i="0" u="none" strike="noStrike" baseline="0" smtClean="0">
                <a:latin typeface="Times New Roman"/>
              </a:rPr>
              <a:t>中，则本地的地址可以使用如下设置：</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NETLINK_CB(skb).groups = local_groups;</a:t>
            </a:r>
          </a:p>
          <a:p>
            <a:pPr marR="0" lvl="0" rtl="0"/>
            <a:r>
              <a:rPr lang="en-US" altLang="zh-CN" b="0" i="0" u="none" strike="noStrike" baseline="0" smtClean="0">
                <a:latin typeface="Times New Roman"/>
              </a:rPr>
              <a:t>NETLINK_CB(skb).pid = 0;   /</a:t>
            </a:r>
            <a:r>
              <a:rPr lang="zh-CN" altLang="en-US" b="0" i="0" u="none" strike="noStrike" baseline="-2500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from kernel </a:t>
            </a:r>
            <a:r>
              <a:rPr lang="zh-CN" altLang="en-US" b="0" i="0" u="none" strike="noStrike" baseline="-25000" smtClean="0">
                <a:latin typeface="Times New Roman"/>
              </a:rPr>
              <a:t>*</a:t>
            </a:r>
            <a:r>
              <a:rPr lang="en-US" altLang="zh-CN" b="0" i="0" u="none" strike="noStrike" baseline="0" smtClean="0">
                <a:latin typeface="Times New Roman"/>
              </a:rPr>
              <a:t>/</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netlink</a:t>
            </a:r>
            <a:r>
              <a:rPr lang="zh-CN" altLang="en-US" b="0" i="0" u="none" strike="noStrike" baseline="0" smtClean="0">
                <a:latin typeface="Times New Roman"/>
              </a:rPr>
              <a:t>的目的地址的设置为如下的代码：</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NETLINK_CB(skb).dst_groups = dst_groups;</a:t>
            </a:r>
          </a:p>
          <a:p>
            <a:pPr marR="0" lvl="0" rtl="0"/>
            <a:r>
              <a:rPr lang="en-US" altLang="zh-CN" b="0" i="0" u="none" strike="noStrike" baseline="0" smtClean="0">
                <a:latin typeface="Times New Roman"/>
              </a:rPr>
              <a:t>NETLINK_CB(skb).dst_pid = dst_pid;</a:t>
            </a:r>
            <a:endParaRPr lang="zh-CN" altLang="en-US" b="0" i="0" u="none" strike="noStrike" baseline="0" smtClean="0">
              <a:latin typeface="Times New Roman"/>
            </a:endParaRPr>
          </a:p>
        </p:txBody>
      </p:sp>
    </p:spTree>
    <p:extLst>
      <p:ext uri="{BB962C8B-B14F-4D97-AF65-F5344CB8AC3E}">
        <p14:creationId xmlns:p14="http://schemas.microsoft.com/office/powerpoint/2010/main" val="2011509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netlink</a:t>
            </a:r>
            <a:r>
              <a:rPr lang="zh-CN" altLang="en-US" b="0" i="0" u="none" strike="noStrike" kern="1800" baseline="0" smtClean="0">
                <a:latin typeface="Times New Roman"/>
                <a:ea typeface="黑体"/>
              </a:rPr>
              <a:t>的套接字关闭</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关闭</a:t>
            </a:r>
            <a:r>
              <a:rPr lang="en-US" altLang="zh-CN" b="0" i="0" u="none" strike="noStrike" baseline="0" smtClean="0">
                <a:latin typeface="Times New Roman"/>
              </a:rPr>
              <a:t>netlink</a:t>
            </a:r>
            <a:r>
              <a:rPr lang="zh-CN" altLang="en-US" b="0" i="0" u="none" strike="noStrike" baseline="0" smtClean="0">
                <a:latin typeface="Times New Roman"/>
              </a:rPr>
              <a:t>套接字，使用</a:t>
            </a:r>
            <a:r>
              <a:rPr lang="en-US" altLang="zh-CN" b="0" i="0" u="none" strike="noStrike" baseline="0" smtClean="0">
                <a:latin typeface="Times New Roman"/>
              </a:rPr>
              <a:t>sock_release()</a:t>
            </a:r>
            <a:r>
              <a:rPr lang="zh-CN" altLang="en-US" b="0" i="0" u="none" strike="noStrike" baseline="0" smtClean="0">
                <a:latin typeface="Times New Roman"/>
              </a:rPr>
              <a:t>函数来进行。主要进行内存等资源的释放，将一些指针进行重置的操作。函数的原型如下：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void sock_release(struct socket </a:t>
            </a:r>
            <a:r>
              <a:rPr lang="zh-CN" altLang="en-US" b="0" i="0" u="none" strike="noStrike" baseline="-25000" smtClean="0">
                <a:latin typeface="Times New Roman"/>
              </a:rPr>
              <a:t>*</a:t>
            </a:r>
            <a:r>
              <a:rPr lang="en-US" altLang="zh-CN" b="0" i="0" u="none" strike="noStrike" baseline="0" smtClean="0">
                <a:latin typeface="Times New Roman"/>
              </a:rPr>
              <a:t>sock)</a:t>
            </a:r>
            <a:r>
              <a:rPr lang="zh-CN" altLang="en-US" b="0" i="0" u="none" strike="noStrike" baseline="0" smtClean="0">
                <a:latin typeface="Times New Roman"/>
              </a:rPr>
              <a:t>；</a:t>
            </a:r>
          </a:p>
        </p:txBody>
      </p:sp>
    </p:spTree>
    <p:extLst>
      <p:ext uri="{BB962C8B-B14F-4D97-AF65-F5344CB8AC3E}">
        <p14:creationId xmlns:p14="http://schemas.microsoft.com/office/powerpoint/2010/main" val="3072001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20.4  </a:t>
            </a:r>
            <a:r>
              <a:rPr lang="zh-CN" altLang="en-US" b="0" i="0" u="none" strike="noStrike" kern="1800" baseline="0" smtClean="0">
                <a:latin typeface="Times New Roman"/>
                <a:ea typeface="黑体"/>
              </a:rPr>
              <a:t>使用</a:t>
            </a:r>
            <a:r>
              <a:rPr lang="en-US" altLang="zh-CN" b="0" i="0" u="none" strike="noStrike" kern="1800" baseline="0" smtClean="0">
                <a:latin typeface="Times New Roman"/>
                <a:ea typeface="黑体"/>
              </a:rPr>
              <a:t>proc</a:t>
            </a:r>
            <a:r>
              <a:rPr lang="zh-CN" altLang="en-US" b="0" i="0" u="none" strike="noStrike" kern="1800" baseline="0" smtClean="0">
                <a:latin typeface="Times New Roman"/>
                <a:ea typeface="黑体"/>
              </a:rPr>
              <a:t>进行内存数据用户空间映射</a:t>
            </a:r>
          </a:p>
        </p:txBody>
      </p:sp>
      <p:sp>
        <p:nvSpPr>
          <p:cNvPr id="3" name="文本占位符 2"/>
          <p:cNvSpPr>
            <a:spLocks noGrp="1"/>
          </p:cNvSpPr>
          <p:nvPr>
            <p:ph type="body" idx="1"/>
          </p:nvPr>
        </p:nvSpPr>
        <p:spPr/>
        <p:txBody>
          <a:bodyPr/>
          <a:lstStyle/>
          <a:p>
            <a:r>
              <a:rPr lang="en-US" altLang="zh-CN"/>
              <a:t>20.4.1  proc</a:t>
            </a:r>
            <a:r>
              <a:rPr lang="zh-CN" altLang="en-US"/>
              <a:t>虚拟文件系统</a:t>
            </a:r>
            <a:r>
              <a:rPr lang="zh-CN" altLang="en-US"/>
              <a:t>的</a:t>
            </a:r>
            <a:r>
              <a:rPr lang="zh-CN" altLang="en-US" smtClean="0"/>
              <a:t>结构</a:t>
            </a:r>
            <a:endParaRPr lang="en-US" altLang="zh-CN" smtClean="0"/>
          </a:p>
          <a:p>
            <a:r>
              <a:rPr lang="en-US" altLang="zh-CN"/>
              <a:t>20.4.2  </a:t>
            </a:r>
            <a:r>
              <a:rPr lang="zh-CN" altLang="en-US"/>
              <a:t>创建</a:t>
            </a:r>
            <a:r>
              <a:rPr lang="en-US" altLang="zh-CN"/>
              <a:t>proc</a:t>
            </a:r>
            <a:r>
              <a:rPr lang="zh-CN" altLang="en-US"/>
              <a:t>虚拟</a:t>
            </a:r>
            <a:r>
              <a:rPr lang="zh-CN" altLang="en-US" smtClean="0"/>
              <a:t>文件</a:t>
            </a:r>
            <a:endParaRPr lang="en-US" altLang="zh-CN" smtClean="0"/>
          </a:p>
          <a:p>
            <a:r>
              <a:rPr lang="en-US" altLang="zh-CN"/>
              <a:t>20.4.3  </a:t>
            </a:r>
            <a:r>
              <a:rPr lang="zh-CN" altLang="en-US"/>
              <a:t>删除</a:t>
            </a:r>
            <a:r>
              <a:rPr lang="en-US" altLang="zh-CN"/>
              <a:t>proc</a:t>
            </a:r>
            <a:r>
              <a:rPr lang="zh-CN" altLang="en-US"/>
              <a:t>虚拟</a:t>
            </a:r>
            <a:r>
              <a:rPr lang="zh-CN" altLang="en-US" smtClean="0"/>
              <a:t>文件</a:t>
            </a:r>
            <a:endParaRPr lang="en-US" altLang="zh-CN" smtClean="0"/>
          </a:p>
          <a:p>
            <a:r>
              <a:rPr lang="en-US" altLang="zh-CN"/>
              <a:t>20.4.4  proc</a:t>
            </a:r>
            <a:r>
              <a:rPr lang="zh-CN" altLang="en-US"/>
              <a:t>文件的</a:t>
            </a:r>
            <a:r>
              <a:rPr lang="zh-CN" altLang="en-US"/>
              <a:t>写</a:t>
            </a:r>
            <a:r>
              <a:rPr lang="zh-CN" altLang="en-US" smtClean="0"/>
              <a:t>函数</a:t>
            </a:r>
            <a:endParaRPr lang="en-US" altLang="zh-CN" smtClean="0"/>
          </a:p>
          <a:p>
            <a:r>
              <a:rPr lang="en-US" altLang="zh-CN"/>
              <a:t>20.4.5  proc</a:t>
            </a:r>
            <a:r>
              <a:rPr lang="zh-CN" altLang="en-US"/>
              <a:t>文件的读函数</a:t>
            </a:r>
          </a:p>
        </p:txBody>
      </p:sp>
    </p:spTree>
    <p:extLst>
      <p:ext uri="{BB962C8B-B14F-4D97-AF65-F5344CB8AC3E}">
        <p14:creationId xmlns:p14="http://schemas.microsoft.com/office/powerpoint/2010/main" val="1064274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20.4.1  proc</a:t>
            </a:r>
            <a:r>
              <a:rPr lang="zh-CN" altLang="en-US" b="0" i="0" u="none" strike="noStrike" kern="1800" baseline="0" smtClean="0">
                <a:latin typeface="Times New Roman"/>
                <a:ea typeface="黑体"/>
              </a:rPr>
              <a:t>虚拟文件系统的结构</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对</a:t>
            </a:r>
            <a:r>
              <a:rPr lang="en-US" altLang="zh-CN" b="0" i="0" u="none" strike="noStrike" baseline="0" smtClean="0">
                <a:latin typeface="Times New Roman"/>
              </a:rPr>
              <a:t>proc</a:t>
            </a:r>
            <a:r>
              <a:rPr lang="zh-CN" altLang="en-US" b="0" i="0" u="none" strike="noStrike" baseline="0" smtClean="0">
                <a:latin typeface="Times New Roman"/>
              </a:rPr>
              <a:t>虚拟文件系统进行操作要先了解它的核心结构，</a:t>
            </a:r>
            <a:r>
              <a:rPr lang="en-US" altLang="zh-CN" b="0" i="0" u="none" strike="noStrike" baseline="0" smtClean="0">
                <a:latin typeface="Times New Roman"/>
              </a:rPr>
              <a:t>proc</a:t>
            </a:r>
            <a:r>
              <a:rPr lang="zh-CN" altLang="en-US" b="0" i="0" u="none" strike="noStrike" baseline="0" smtClean="0">
                <a:latin typeface="Times New Roman"/>
              </a:rPr>
              <a:t>文件系统的核心数据结构是</a:t>
            </a:r>
            <a:r>
              <a:rPr lang="en-US" altLang="zh-CN" b="0" i="0" u="none" strike="noStrike" baseline="0" smtClean="0">
                <a:latin typeface="Times New Roman"/>
              </a:rPr>
              <a:t>structure proc_dir_entry</a:t>
            </a:r>
            <a:r>
              <a:rPr lang="zh-CN" altLang="en-US" b="0" i="0" u="none" strike="noStrike" baseline="0" smtClean="0">
                <a:latin typeface="Times New Roman"/>
              </a:rPr>
              <a:t>，它用来表示一个虚拟文件系统的文件。</a:t>
            </a:r>
          </a:p>
        </p:txBody>
      </p:sp>
    </p:spTree>
    <p:extLst>
      <p:ext uri="{BB962C8B-B14F-4D97-AF65-F5344CB8AC3E}">
        <p14:creationId xmlns:p14="http://schemas.microsoft.com/office/powerpoint/2010/main" val="537068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20.4.2  </a:t>
            </a:r>
            <a:r>
              <a:rPr lang="zh-CN" altLang="en-US" b="0" i="0" u="none" strike="noStrike" kern="1800" baseline="0" smtClean="0">
                <a:latin typeface="Times New Roman"/>
                <a:ea typeface="黑体"/>
              </a:rPr>
              <a:t>创建</a:t>
            </a:r>
            <a:r>
              <a:rPr lang="en-US" altLang="zh-CN" b="0" i="0" u="none" strike="noStrike" kern="1800" baseline="0" smtClean="0">
                <a:latin typeface="Times New Roman"/>
                <a:ea typeface="黑体"/>
              </a:rPr>
              <a:t>proc</a:t>
            </a:r>
            <a:r>
              <a:rPr lang="zh-CN" altLang="en-US" b="0" i="0" u="none" strike="noStrike" kern="1800" baseline="0" smtClean="0">
                <a:latin typeface="Times New Roman"/>
                <a:ea typeface="黑体"/>
              </a:rPr>
              <a:t>虚拟文件</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创建</a:t>
            </a:r>
            <a:r>
              <a:rPr lang="en-US" altLang="zh-CN" b="0" i="0" u="none" strike="noStrike" baseline="0" smtClean="0">
                <a:latin typeface="Times New Roman"/>
              </a:rPr>
              <a:t>proc</a:t>
            </a:r>
            <a:r>
              <a:rPr lang="zh-CN" altLang="en-US" b="0" i="0" u="none" strike="noStrike" baseline="0" smtClean="0">
                <a:latin typeface="Times New Roman"/>
              </a:rPr>
              <a:t>虚拟文件的函数有创建目录的函数</a:t>
            </a:r>
            <a:r>
              <a:rPr lang="en-US" altLang="zh-CN" b="0" i="0" u="none" strike="noStrike" baseline="0" smtClean="0">
                <a:latin typeface="Times New Roman"/>
              </a:rPr>
              <a:t>proc_mkdir()</a:t>
            </a:r>
            <a:r>
              <a:rPr lang="zh-CN" altLang="en-US" b="0" i="0" u="none" strike="noStrike" baseline="0" smtClean="0">
                <a:latin typeface="Times New Roman"/>
              </a:rPr>
              <a:t>和创建文件的函数</a:t>
            </a:r>
            <a:r>
              <a:rPr lang="en-US" altLang="zh-CN" b="0" i="0" u="none" strike="noStrike" baseline="0" smtClean="0">
                <a:latin typeface="Times New Roman"/>
              </a:rPr>
              <a:t>create_proc_entry()</a:t>
            </a:r>
            <a:r>
              <a:rPr lang="zh-CN" altLang="en-US" b="0" i="0" u="none" strike="noStrike" baseline="0" smtClean="0">
                <a:latin typeface="Times New Roman"/>
              </a:rPr>
              <a:t>。创建目录的</a:t>
            </a:r>
            <a:r>
              <a:rPr lang="en-US" altLang="zh-CN" b="0" i="0" u="none" strike="noStrike" baseline="0" smtClean="0">
                <a:latin typeface="Times New Roman"/>
              </a:rPr>
              <a:t>proc_mkdir()</a:t>
            </a:r>
            <a:r>
              <a:rPr lang="zh-CN" altLang="en-US" b="0" i="0" u="none" strike="noStrike" baseline="0" smtClean="0">
                <a:latin typeface="Times New Roman"/>
              </a:rPr>
              <a:t>函数原型如下：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extern struct proc_dir_entry </a:t>
            </a:r>
            <a:r>
              <a:rPr lang="zh-CN" altLang="en-US" b="0" i="0" u="none" strike="noStrike" baseline="-25000" smtClean="0">
                <a:latin typeface="Times New Roman"/>
              </a:rPr>
              <a:t>*</a:t>
            </a:r>
            <a:r>
              <a:rPr lang="en-US" altLang="zh-CN" b="0" i="0" u="none" strike="noStrike" baseline="0" smtClean="0">
                <a:latin typeface="Times New Roman"/>
              </a:rPr>
              <a:t>proc_mkdir(</a:t>
            </a:r>
          </a:p>
          <a:p>
            <a:pPr marR="0" lvl="0" rtl="0"/>
            <a:r>
              <a:rPr lang="zh-CN" altLang="en-US" b="0" i="0" u="none" strike="noStrike" baseline="0" smtClean="0">
                <a:latin typeface="Times New Roman"/>
              </a:rPr>
              <a:t>   </a:t>
            </a:r>
            <a:r>
              <a:rPr lang="en-US" altLang="zh-CN" b="0" i="0" u="none" strike="noStrike" baseline="0" smtClean="0">
                <a:latin typeface="Times New Roman"/>
              </a:rPr>
              <a:t>const char            </a:t>
            </a:r>
            <a:r>
              <a:rPr lang="zh-CN" altLang="en-US" b="0" i="0" u="none" strike="noStrike" baseline="-25000" smtClean="0">
                <a:latin typeface="Times New Roman"/>
              </a:rPr>
              <a:t>*</a:t>
            </a:r>
            <a:r>
              <a:rPr lang="en-US" altLang="zh-CN" b="0" i="0" u="none" strike="noStrike" baseline="0" smtClean="0">
                <a:latin typeface="Times New Roman"/>
              </a:rPr>
              <a:t>dir_name,</a:t>
            </a:r>
          </a:p>
          <a:p>
            <a:pPr marR="0" lvl="0" rtl="0"/>
            <a:r>
              <a:rPr lang="zh-CN" altLang="en-US" b="0" i="0" u="none" strike="noStrike" baseline="0" smtClean="0">
                <a:latin typeface="Times New Roman"/>
              </a:rPr>
              <a:t>   </a:t>
            </a:r>
            <a:r>
              <a:rPr lang="en-US" altLang="zh-CN" b="0" i="0" u="none" strike="noStrike" baseline="0" smtClean="0">
                <a:latin typeface="Times New Roman"/>
              </a:rPr>
              <a:t>struct proc_dir_entry </a:t>
            </a:r>
            <a:r>
              <a:rPr lang="zh-CN" altLang="en-US" b="0" i="0" u="none" strike="noStrike" baseline="-25000" smtClean="0">
                <a:latin typeface="Times New Roman"/>
              </a:rPr>
              <a:t>*</a:t>
            </a:r>
            <a:r>
              <a:rPr lang="en-US" altLang="zh-CN" b="0" i="0" u="none" strike="noStrike" baseline="0" smtClean="0">
                <a:latin typeface="Times New Roman"/>
              </a:rPr>
              <a:t>parent);</a:t>
            </a:r>
            <a:endParaRPr lang="zh-CN" altLang="en-US" b="0" i="0" u="none" strike="noStrike" baseline="0" smtClean="0">
              <a:latin typeface="Times New Roman"/>
            </a:endParaRPr>
          </a:p>
        </p:txBody>
      </p:sp>
    </p:spTree>
    <p:extLst>
      <p:ext uri="{BB962C8B-B14F-4D97-AF65-F5344CB8AC3E}">
        <p14:creationId xmlns:p14="http://schemas.microsoft.com/office/powerpoint/2010/main" val="449786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20.4.3  </a:t>
            </a:r>
            <a:r>
              <a:rPr lang="zh-CN" altLang="en-US" b="0" i="0" u="none" strike="noStrike" kern="1800" baseline="0" smtClean="0">
                <a:latin typeface="Times New Roman"/>
                <a:ea typeface="黑体"/>
              </a:rPr>
              <a:t>删除</a:t>
            </a:r>
            <a:r>
              <a:rPr lang="en-US" altLang="zh-CN" b="0" i="0" u="none" strike="noStrike" kern="1800" baseline="0" smtClean="0">
                <a:latin typeface="Times New Roman"/>
                <a:ea typeface="黑体"/>
              </a:rPr>
              <a:t>proc</a:t>
            </a:r>
            <a:r>
              <a:rPr lang="zh-CN" altLang="en-US" b="0" i="0" u="none" strike="noStrike" kern="1800" baseline="0" smtClean="0">
                <a:latin typeface="Times New Roman"/>
                <a:ea typeface="黑体"/>
              </a:rPr>
              <a:t>虚拟文件</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虚拟文件</a:t>
            </a:r>
            <a:r>
              <a:rPr lang="en-US" altLang="zh-CN" b="0" i="0" u="none" strike="noStrike" baseline="0" smtClean="0">
                <a:latin typeface="Times New Roman"/>
              </a:rPr>
              <a:t>proc</a:t>
            </a:r>
            <a:r>
              <a:rPr lang="zh-CN" altLang="en-US" b="0" i="0" u="none" strike="noStrike" baseline="0" smtClean="0">
                <a:latin typeface="Times New Roman"/>
              </a:rPr>
              <a:t>的释放函数为</a:t>
            </a:r>
            <a:r>
              <a:rPr lang="en-US" altLang="zh-CN" b="0" i="0" u="none" strike="noStrike" baseline="0" smtClean="0">
                <a:latin typeface="Times New Roman"/>
              </a:rPr>
              <a:t>remove_proc_entry()</a:t>
            </a:r>
            <a:r>
              <a:rPr lang="zh-CN" altLang="en-US" b="0" i="0" u="none" strike="noStrike" baseline="0" smtClean="0">
                <a:latin typeface="Times New Roman"/>
              </a:rPr>
              <a:t>，函数的原型如下。其中的参数</a:t>
            </a:r>
            <a:r>
              <a:rPr lang="en-US" altLang="zh-CN" b="0" i="0" u="none" strike="noStrike" baseline="0" smtClean="0">
                <a:latin typeface="Times New Roman"/>
              </a:rPr>
              <a:t>name</a:t>
            </a:r>
            <a:r>
              <a:rPr lang="zh-CN" altLang="en-US" b="0" i="0" u="none" strike="noStrike" baseline="0" smtClean="0">
                <a:latin typeface="Times New Roman"/>
              </a:rPr>
              <a:t>为要删除文件的名称，</a:t>
            </a:r>
            <a:r>
              <a:rPr lang="en-US" altLang="zh-CN" b="0" i="0" u="none" strike="noStrike" baseline="0" smtClean="0">
                <a:latin typeface="Times New Roman"/>
              </a:rPr>
              <a:t>parent</a:t>
            </a:r>
            <a:r>
              <a:rPr lang="zh-CN" altLang="en-US" b="0" i="0" u="none" strike="noStrike" baseline="0" smtClean="0">
                <a:latin typeface="Times New Roman"/>
              </a:rPr>
              <a:t>为</a:t>
            </a:r>
            <a:r>
              <a:rPr lang="en-US" altLang="zh-CN" b="0" i="0" u="none" strike="noStrike" baseline="0" smtClean="0">
                <a:latin typeface="Times New Roman"/>
              </a:rPr>
              <a:t>proc</a:t>
            </a:r>
            <a:r>
              <a:rPr lang="zh-CN" altLang="en-US" b="0" i="0" u="none" strike="noStrike" baseline="0" smtClean="0">
                <a:latin typeface="Times New Roman"/>
              </a:rPr>
              <a:t>文件的父目录。</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extern void </a:t>
            </a:r>
            <a:r>
              <a:rPr lang="zh-CN" altLang="en-US" b="0" i="0" u="none" strike="noStrike" baseline="-25000" smtClean="0">
                <a:latin typeface="Times New Roman"/>
              </a:rPr>
              <a:t>*</a:t>
            </a:r>
            <a:r>
              <a:rPr lang="en-US" altLang="zh-CN" b="0" i="0" u="none" strike="noStrike" baseline="0" smtClean="0">
                <a:latin typeface="Times New Roman"/>
              </a:rPr>
              <a:t>remove_proc_entry(</a:t>
            </a:r>
          </a:p>
          <a:p>
            <a:pPr marR="0" lvl="0" rtl="0"/>
            <a:r>
              <a:rPr lang="zh-CN" altLang="en-US" b="0" i="0" u="none" strike="noStrike" baseline="0" smtClean="0">
                <a:latin typeface="Times New Roman"/>
              </a:rPr>
              <a:t>   </a:t>
            </a:r>
            <a:r>
              <a:rPr lang="en-US" altLang="zh-CN" b="0" i="0" u="none" strike="noStrike" baseline="0" smtClean="0">
                <a:latin typeface="Times New Roman"/>
              </a:rPr>
              <a:t>const char            </a:t>
            </a:r>
            <a:r>
              <a:rPr lang="zh-CN" altLang="en-US" b="0" i="0" u="none" strike="noStrike" baseline="-25000" smtClean="0">
                <a:latin typeface="Times New Roman"/>
              </a:rPr>
              <a:t>*</a:t>
            </a:r>
            <a:r>
              <a:rPr lang="en-US" altLang="zh-CN" b="0" i="0" u="none" strike="noStrike" baseline="0" smtClean="0">
                <a:latin typeface="Times New Roman"/>
              </a:rPr>
              <a:t>name,</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要删除文件的名称</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struct proc_dir_entry </a:t>
            </a:r>
            <a:r>
              <a:rPr lang="zh-CN" altLang="en-US" b="0" i="0" u="none" strike="noStrike" baseline="-25000" smtClean="0">
                <a:latin typeface="Times New Roman"/>
              </a:rPr>
              <a:t>*</a:t>
            </a:r>
            <a:r>
              <a:rPr lang="en-US" altLang="zh-CN" b="0" i="0" u="none" strike="noStrike" baseline="0" smtClean="0">
                <a:latin typeface="Times New Roman"/>
              </a:rPr>
              <a:t>parent);</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文件的父目录</a:t>
            </a:r>
            <a:r>
              <a:rPr lang="zh-CN" altLang="en-US" b="0" i="0" u="none" strike="noStrike" baseline="-25000" smtClean="0">
                <a:latin typeface="Times New Roman"/>
              </a:rPr>
              <a:t>*</a:t>
            </a:r>
            <a:r>
              <a:rPr lang="en-US" altLang="zh-CN" b="0" i="0" u="none" strike="noStrike" baseline="0" smtClean="0">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455975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20.4.4  proc</a:t>
            </a:r>
            <a:r>
              <a:rPr lang="zh-CN" altLang="en-US" b="0" i="0" u="none" strike="noStrike" kern="1800" baseline="0" smtClean="0">
                <a:latin typeface="Times New Roman"/>
                <a:ea typeface="黑体"/>
              </a:rPr>
              <a:t>文件的写函数</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proc</a:t>
            </a:r>
            <a:r>
              <a:rPr lang="zh-CN" altLang="en-US" b="0" i="0" u="none" strike="noStrike" baseline="0" smtClean="0">
                <a:latin typeface="Times New Roman"/>
              </a:rPr>
              <a:t>文件系统的读写通过用户实现的读写回调函数来实现，其中的写函数表示用户空间向内核空间写入数据，此时如何处理用户空间的数据由实现的函数决定。原型如下：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typedef</a:t>
            </a:r>
            <a:r>
              <a:rPr lang="zh-CN" altLang="en-US" b="0" i="0" u="none" strike="noStrike" baseline="0" smtClean="0">
                <a:latin typeface="Times New Roman"/>
              </a:rPr>
              <a:t>	</a:t>
            </a:r>
            <a:r>
              <a:rPr lang="en-US" altLang="zh-CN" b="0" i="0" u="none" strike="noStrike" baseline="0" smtClean="0">
                <a:latin typeface="Times New Roman"/>
              </a:rPr>
              <a:t>int (write_proc_t)(struct file </a:t>
            </a:r>
            <a:r>
              <a:rPr lang="zh-CN" altLang="en-US" b="0" i="0" u="none" strike="noStrike" baseline="-25000" smtClean="0">
                <a:latin typeface="Times New Roman"/>
              </a:rPr>
              <a:t>*</a:t>
            </a:r>
            <a:r>
              <a:rPr lang="en-US" altLang="zh-CN" b="0" i="0" u="none" strike="noStrike" baseline="0" smtClean="0">
                <a:latin typeface="Times New Roman"/>
              </a:rPr>
              <a:t>file, </a:t>
            </a:r>
          </a:p>
          <a:p>
            <a:pPr marR="0" lvl="0" rtl="0"/>
            <a:r>
              <a:rPr lang="zh-CN" altLang="en-US" b="0" i="0" u="none" strike="noStrike" baseline="0" smtClean="0">
                <a:latin typeface="Times New Roman"/>
              </a:rPr>
              <a:t>   </a:t>
            </a:r>
            <a:r>
              <a:rPr lang="en-US" altLang="zh-CN" b="0" i="0" u="none" strike="noStrike" baseline="0" smtClean="0">
                <a:latin typeface="Times New Roman"/>
              </a:rPr>
              <a:t>const char __user </a:t>
            </a:r>
            <a:r>
              <a:rPr lang="zh-CN" altLang="en-US" b="0" i="0" u="none" strike="noStrike" baseline="-25000" smtClean="0">
                <a:latin typeface="Times New Roman"/>
              </a:rPr>
              <a:t>*</a:t>
            </a:r>
            <a:r>
              <a:rPr lang="en-US" altLang="zh-CN" b="0" i="0" u="none" strike="noStrike" baseline="0" smtClean="0">
                <a:latin typeface="Times New Roman"/>
              </a:rPr>
              <a:t>buffer,</a:t>
            </a:r>
          </a:p>
          <a:p>
            <a:pPr marR="0" lvl="0" rtl="0"/>
            <a:r>
              <a:rPr lang="zh-CN" altLang="en-US" b="0" i="0" u="none" strike="noStrike" baseline="0" smtClean="0">
                <a:latin typeface="Times New Roman"/>
              </a:rPr>
              <a:t>   </a:t>
            </a:r>
            <a:r>
              <a:rPr lang="en-US" altLang="zh-CN" b="0" i="0" u="none" strike="noStrike" baseline="0" smtClean="0">
                <a:latin typeface="Times New Roman"/>
              </a:rPr>
              <a:t>unsigned long count, </a:t>
            </a:r>
          </a:p>
          <a:p>
            <a:pPr marR="0" lvl="0" rtl="0"/>
            <a:r>
              <a:rPr lang="zh-CN" altLang="en-US" b="0" i="0" u="none" strike="noStrike" baseline="0" smtClean="0">
                <a:latin typeface="Times New Roman"/>
              </a:rPr>
              <a:t>   </a:t>
            </a:r>
            <a:r>
              <a:rPr lang="en-US" altLang="zh-CN" b="0" i="0" u="none" strike="noStrike" baseline="0" smtClean="0">
                <a:latin typeface="Times New Roman"/>
              </a:rPr>
              <a:t>void </a:t>
            </a:r>
            <a:r>
              <a:rPr lang="zh-CN" altLang="en-US" b="0" i="0" u="none" strike="noStrike" baseline="-25000" smtClean="0">
                <a:latin typeface="Times New Roman"/>
              </a:rPr>
              <a:t>*</a:t>
            </a:r>
            <a:r>
              <a:rPr lang="en-US" altLang="zh-CN" b="0" i="0" u="none" strike="noStrike" baseline="0" smtClean="0">
                <a:latin typeface="Times New Roman"/>
              </a:rPr>
              <a:t>data);</a:t>
            </a:r>
            <a:endParaRPr lang="zh-CN" altLang="en-US" b="0" i="0" u="none" strike="noStrike" baseline="0" smtClean="0">
              <a:latin typeface="Times New Roman"/>
            </a:endParaRPr>
          </a:p>
        </p:txBody>
      </p:sp>
    </p:spTree>
    <p:extLst>
      <p:ext uri="{BB962C8B-B14F-4D97-AF65-F5344CB8AC3E}">
        <p14:creationId xmlns:p14="http://schemas.microsoft.com/office/powerpoint/2010/main" val="2692003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20.1.2  SIPFW</a:t>
            </a:r>
            <a:r>
              <a:rPr lang="zh-CN" altLang="en-US" b="0" i="0" u="none" strike="noStrike" kern="1800" baseline="0" smtClean="0">
                <a:latin typeface="Times New Roman"/>
                <a:ea typeface="黑体"/>
              </a:rPr>
              <a:t>防火墙用户设置防火墙规则的功能描述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防火墙能够与用户进行交互是防火墙的基本功能，用户可以使用防火墙的用户接口对防火墙的规则进行一些操作。</a:t>
            </a:r>
            <a:r>
              <a:rPr lang="en-US" altLang="zh-CN" b="0" i="0" u="none" strike="noStrike" baseline="0" smtClean="0">
                <a:latin typeface="Times New Roman"/>
              </a:rPr>
              <a:t>SIPFW</a:t>
            </a:r>
            <a:r>
              <a:rPr lang="zh-CN" altLang="en-US" b="0" i="0" u="none" strike="noStrike" baseline="0" smtClean="0">
                <a:latin typeface="Times New Roman"/>
              </a:rPr>
              <a:t>用户可以通过命令行方式进行防火墙规则的设置、删除、规则的显示等。</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41220686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20.4.5  proc</a:t>
            </a:r>
            <a:r>
              <a:rPr lang="zh-CN" altLang="en-US" b="0" i="0" u="none" strike="noStrike" kern="1800" baseline="0" smtClean="0">
                <a:latin typeface="Times New Roman"/>
                <a:ea typeface="黑体"/>
              </a:rPr>
              <a:t>文件的读函数</a:t>
            </a: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rPr>
              <a:t>当用户空间的程序读取创建的</a:t>
            </a:r>
            <a:r>
              <a:rPr lang="en-US" altLang="zh-CN" b="0" i="0" u="none" strike="noStrike" baseline="0" smtClean="0">
                <a:latin typeface="Times New Roman"/>
              </a:rPr>
              <a:t>proc</a:t>
            </a:r>
            <a:r>
              <a:rPr lang="zh-CN" altLang="en-US" b="0" i="0" u="none" strike="noStrike" baseline="0" smtClean="0">
                <a:latin typeface="Times New Roman"/>
              </a:rPr>
              <a:t>文件时，内核会分配给</a:t>
            </a:r>
            <a:r>
              <a:rPr lang="en-US" altLang="zh-CN" b="0" i="0" u="none" strike="noStrike" baseline="0" smtClean="0">
                <a:latin typeface="Times New Roman"/>
              </a:rPr>
              <a:t>proc</a:t>
            </a:r>
            <a:r>
              <a:rPr lang="zh-CN" altLang="en-US" b="0" i="0" u="none" strike="noStrike" baseline="0" smtClean="0">
                <a:latin typeface="Times New Roman"/>
              </a:rPr>
              <a:t>读取程序一页大小的内存空间，即</a:t>
            </a:r>
            <a:r>
              <a:rPr lang="en-US" altLang="zh-CN" b="0" i="0" u="none" strike="noStrike" baseline="0" smtClean="0">
                <a:latin typeface="Times New Roman"/>
              </a:rPr>
              <a:t>PAGE_SIZE</a:t>
            </a:r>
            <a:r>
              <a:rPr lang="zh-CN" altLang="en-US" b="0" i="0" u="none" strike="noStrike" baseline="0" smtClean="0">
                <a:latin typeface="Times New Roman"/>
              </a:rPr>
              <a:t>大小，</a:t>
            </a:r>
            <a:r>
              <a:rPr lang="en-US" altLang="zh-CN" b="0" i="0" u="none" strike="noStrike" baseline="0" smtClean="0">
                <a:latin typeface="Times New Roman"/>
              </a:rPr>
              <a:t>proc</a:t>
            </a:r>
            <a:r>
              <a:rPr lang="zh-CN" altLang="en-US" b="0" i="0" u="none" strike="noStrike" baseline="0" smtClean="0">
                <a:latin typeface="Times New Roman"/>
              </a:rPr>
              <a:t>驱动程序会自动将这块空间中的数据复制到用户空间。</a:t>
            </a:r>
            <a:r>
              <a:rPr lang="en-US" altLang="zh-CN" b="0" i="0" u="none" strike="noStrike" baseline="0" smtClean="0">
                <a:latin typeface="Times New Roman"/>
              </a:rPr>
              <a:t>proc</a:t>
            </a:r>
            <a:r>
              <a:rPr lang="zh-CN" altLang="en-US" b="0" i="0" u="none" strike="noStrike" baseline="0" smtClean="0">
                <a:latin typeface="Times New Roman"/>
              </a:rPr>
              <a:t>驱动程序分配的这块空间会通过注册的</a:t>
            </a:r>
            <a:r>
              <a:rPr lang="en-US" altLang="zh-CN" b="0" i="0" u="none" strike="noStrike" baseline="0" smtClean="0">
                <a:latin typeface="Times New Roman"/>
              </a:rPr>
              <a:t>proc_read()</a:t>
            </a:r>
            <a:r>
              <a:rPr lang="zh-CN" altLang="en-US" b="0" i="0" u="none" strike="noStrike" baseline="0" smtClean="0">
                <a:latin typeface="Times New Roman"/>
              </a:rPr>
              <a:t>回调函数传入。这个函数的原型如下：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int proc_read( char </a:t>
            </a:r>
            <a:r>
              <a:rPr lang="zh-CN" altLang="en-US" b="0" i="0" u="none" strike="noStrike" baseline="-25000" smtClean="0">
                <a:latin typeface="Times New Roman"/>
              </a:rPr>
              <a:t>*</a:t>
            </a:r>
            <a:r>
              <a:rPr lang="en-US" altLang="zh-CN" b="0" i="0" u="none" strike="noStrike" baseline="0" smtClean="0">
                <a:latin typeface="Times New Roman"/>
              </a:rPr>
              <a:t>page, </a:t>
            </a:r>
          </a:p>
          <a:p>
            <a:pPr marR="0" lvl="0" rtl="0"/>
            <a:r>
              <a:rPr lang="zh-CN" altLang="en-US" b="0" i="0" u="none" strike="noStrike" baseline="0" smtClean="0">
                <a:latin typeface="Times New Roman"/>
              </a:rPr>
              <a:t>              </a:t>
            </a:r>
            <a:r>
              <a:rPr lang="en-US" altLang="zh-CN" b="0" i="0" u="none" strike="noStrike" baseline="0" smtClean="0">
                <a:latin typeface="Times New Roman"/>
              </a:rPr>
              <a:t>char </a:t>
            </a:r>
            <a:r>
              <a:rPr lang="zh-CN" altLang="en-US" b="0" i="0" u="none" strike="noStrike" baseline="-25000" smtClean="0">
                <a:latin typeface="Times New Roman"/>
              </a:rPr>
              <a:t>**</a:t>
            </a:r>
            <a:r>
              <a:rPr lang="en-US" altLang="zh-CN" b="0" i="0" u="none" strike="noStrike" baseline="0" smtClean="0">
                <a:latin typeface="Times New Roman"/>
              </a:rPr>
              <a:t>start, </a:t>
            </a:r>
          </a:p>
          <a:p>
            <a:pPr marR="0" lvl="0" rtl="0"/>
            <a:r>
              <a:rPr lang="zh-CN" altLang="en-US" b="0" i="0" u="none" strike="noStrike" baseline="0" smtClean="0">
                <a:latin typeface="Times New Roman"/>
              </a:rPr>
              <a:t>              </a:t>
            </a:r>
            <a:r>
              <a:rPr lang="en-US" altLang="zh-CN" b="0" i="0" u="none" strike="noStrike" baseline="0" smtClean="0">
                <a:latin typeface="Times New Roman"/>
              </a:rPr>
              <a:t>off_t offset,</a:t>
            </a:r>
          </a:p>
          <a:p>
            <a:pPr marR="0" lvl="0" rtl="0"/>
            <a:r>
              <a:rPr lang="zh-CN" altLang="en-US" b="0" i="0" u="none" strike="noStrike" baseline="0" smtClean="0">
                <a:latin typeface="Times New Roman"/>
              </a:rPr>
              <a:t>              </a:t>
            </a:r>
            <a:r>
              <a:rPr lang="en-US" altLang="zh-CN" b="0" i="0" u="none" strike="noStrike" baseline="0" smtClean="0">
                <a:latin typeface="Times New Roman"/>
              </a:rPr>
              <a:t>int count, </a:t>
            </a:r>
          </a:p>
          <a:p>
            <a:pPr marR="0" lvl="0" rtl="0"/>
            <a:r>
              <a:rPr lang="zh-CN" altLang="en-US" b="0" i="0" u="none" strike="noStrike" baseline="0" smtClean="0">
                <a:latin typeface="Times New Roman"/>
              </a:rPr>
              <a:t>              </a:t>
            </a:r>
            <a:r>
              <a:rPr lang="en-US" altLang="zh-CN" b="0" i="0" u="none" strike="noStrike" baseline="0" smtClean="0">
                <a:latin typeface="Times New Roman"/>
              </a:rPr>
              <a:t>int </a:t>
            </a:r>
            <a:r>
              <a:rPr lang="zh-CN" altLang="en-US" b="0" i="0" u="none" strike="noStrike" baseline="-25000" smtClean="0">
                <a:latin typeface="Times New Roman"/>
              </a:rPr>
              <a:t>*</a:t>
            </a:r>
            <a:r>
              <a:rPr lang="en-US" altLang="zh-CN" b="0" i="0" u="none" strike="noStrike" baseline="0" smtClean="0">
                <a:latin typeface="Times New Roman"/>
              </a:rPr>
              <a:t>eof, </a:t>
            </a:r>
          </a:p>
          <a:p>
            <a:pPr marR="0" lvl="0" rtl="0"/>
            <a:r>
              <a:rPr lang="zh-CN" altLang="en-US" b="0" i="0" u="none" strike="noStrike" baseline="0" smtClean="0">
                <a:latin typeface="Times New Roman"/>
              </a:rPr>
              <a:t>              </a:t>
            </a:r>
            <a:r>
              <a:rPr lang="en-US" altLang="zh-CN" b="0" i="0" u="none" strike="noStrike" baseline="0" smtClean="0">
                <a:latin typeface="Times New Roman"/>
              </a:rPr>
              <a:t>void </a:t>
            </a:r>
            <a:r>
              <a:rPr lang="zh-CN" altLang="en-US" b="0" i="0" u="none" strike="noStrike" baseline="-25000" smtClean="0">
                <a:latin typeface="Times New Roman"/>
              </a:rPr>
              <a:t>*</a:t>
            </a:r>
            <a:r>
              <a:rPr lang="en-US" altLang="zh-CN" b="0" i="0" u="none" strike="noStrike" baseline="0" smtClean="0">
                <a:latin typeface="Times New Roman"/>
              </a:rPr>
              <a:t>data );</a:t>
            </a:r>
            <a:endParaRPr lang="zh-CN" altLang="en-US" b="0" i="0" u="none" strike="noStrike" baseline="0" smtClean="0">
              <a:latin typeface="Times New Roman"/>
            </a:endParaRPr>
          </a:p>
        </p:txBody>
      </p:sp>
    </p:spTree>
    <p:extLst>
      <p:ext uri="{BB962C8B-B14F-4D97-AF65-F5344CB8AC3E}">
        <p14:creationId xmlns:p14="http://schemas.microsoft.com/office/powerpoint/2010/main" val="14291562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20.5  </a:t>
            </a:r>
            <a:r>
              <a:rPr lang="zh-CN" altLang="en-US" b="0" i="0" u="none" strike="noStrike" kern="1800" baseline="0" smtClean="0">
                <a:latin typeface="Times New Roman"/>
                <a:ea typeface="黑体"/>
              </a:rPr>
              <a:t>内核空间的文件操作函数</a:t>
            </a:r>
          </a:p>
        </p:txBody>
      </p:sp>
      <p:sp>
        <p:nvSpPr>
          <p:cNvPr id="3" name="文本占位符 2"/>
          <p:cNvSpPr>
            <a:spLocks noGrp="1"/>
          </p:cNvSpPr>
          <p:nvPr>
            <p:ph type="body" idx="1"/>
          </p:nvPr>
        </p:nvSpPr>
        <p:spPr/>
        <p:txBody>
          <a:bodyPr/>
          <a:lstStyle/>
          <a:p>
            <a:r>
              <a:rPr lang="en-US" altLang="zh-CN"/>
              <a:t>20.5.1  </a:t>
            </a:r>
            <a:r>
              <a:rPr lang="zh-CN" altLang="en-US"/>
              <a:t>内核空间</a:t>
            </a:r>
            <a:r>
              <a:rPr lang="zh-CN" altLang="en-US"/>
              <a:t>的</a:t>
            </a:r>
            <a:r>
              <a:rPr lang="zh-CN" altLang="en-US" smtClean="0"/>
              <a:t>文件结构</a:t>
            </a:r>
            <a:endParaRPr lang="en-US" altLang="zh-CN" smtClean="0"/>
          </a:p>
          <a:p>
            <a:r>
              <a:rPr lang="en-US" altLang="zh-CN"/>
              <a:t>20.5.2  </a:t>
            </a:r>
            <a:r>
              <a:rPr lang="zh-CN" altLang="en-US"/>
              <a:t>内核空间的文件</a:t>
            </a:r>
            <a:r>
              <a:rPr lang="zh-CN" altLang="en-US"/>
              <a:t>建立</a:t>
            </a:r>
            <a:r>
              <a:rPr lang="zh-CN" altLang="en-US" smtClean="0"/>
              <a:t>操作</a:t>
            </a:r>
            <a:endParaRPr lang="en-US" altLang="zh-CN" smtClean="0"/>
          </a:p>
          <a:p>
            <a:r>
              <a:rPr lang="en-US" altLang="zh-CN"/>
              <a:t>20.5.3  </a:t>
            </a:r>
            <a:r>
              <a:rPr lang="zh-CN" altLang="en-US"/>
              <a:t>内核空间的文件</a:t>
            </a:r>
            <a:r>
              <a:rPr lang="zh-CN" altLang="en-US"/>
              <a:t>读写</a:t>
            </a:r>
            <a:r>
              <a:rPr lang="zh-CN" altLang="en-US" smtClean="0"/>
              <a:t>操作</a:t>
            </a:r>
            <a:endParaRPr lang="en-US" altLang="zh-CN" smtClean="0"/>
          </a:p>
          <a:p>
            <a:r>
              <a:rPr lang="en-US" altLang="zh-CN"/>
              <a:t>20.5.4  </a:t>
            </a:r>
            <a:r>
              <a:rPr lang="zh-CN" altLang="en-US"/>
              <a:t>内核空间的文件关闭操作</a:t>
            </a:r>
          </a:p>
        </p:txBody>
      </p:sp>
    </p:spTree>
    <p:extLst>
      <p:ext uri="{BB962C8B-B14F-4D97-AF65-F5344CB8AC3E}">
        <p14:creationId xmlns:p14="http://schemas.microsoft.com/office/powerpoint/2010/main" val="1276237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20.5.1  </a:t>
            </a:r>
            <a:r>
              <a:rPr lang="zh-CN" altLang="en-US" b="0" i="0" u="none" strike="noStrike" kern="1800" baseline="0" smtClean="0">
                <a:latin typeface="Times New Roman"/>
                <a:ea typeface="黑体"/>
              </a:rPr>
              <a:t>内核空间的文件结构</a:t>
            </a: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rPr>
              <a:t>内核中对文件进行操作的文件结构</a:t>
            </a:r>
            <a:r>
              <a:rPr lang="en-US" altLang="zh-CN" b="0" i="0" u="none" strike="noStrike" baseline="0" smtClean="0">
                <a:latin typeface="Times New Roman"/>
              </a:rPr>
              <a:t>struct file</a:t>
            </a:r>
            <a:r>
              <a:rPr lang="zh-CN" altLang="en-US" b="0" i="0" u="none" strike="noStrike" baseline="0" smtClean="0">
                <a:latin typeface="Times New Roman"/>
              </a:rPr>
              <a:t>，是进行文件操作时经常使用的结构，结构的原型定义如下，其中的</a:t>
            </a:r>
            <a:r>
              <a:rPr lang="en-US" altLang="zh-CN" b="0" i="0" u="none" strike="noStrike" baseline="0" smtClean="0">
                <a:latin typeface="Times New Roman"/>
              </a:rPr>
              <a:t>f_op</a:t>
            </a:r>
            <a:r>
              <a:rPr lang="zh-CN" altLang="en-US" b="0" i="0" u="none" strike="noStrike" baseline="0" smtClean="0">
                <a:latin typeface="Times New Roman"/>
              </a:rPr>
              <a:t>是对文件进行操作的结构，</a:t>
            </a:r>
            <a:r>
              <a:rPr lang="en-US" altLang="zh-CN" b="0" i="0" u="none" strike="noStrike" baseline="0" smtClean="0">
                <a:latin typeface="Times New Roman"/>
              </a:rPr>
              <a:t>f_pos</a:t>
            </a:r>
            <a:r>
              <a:rPr lang="zh-CN" altLang="en-US" b="0" i="0" u="none" strike="noStrike" baseline="0" smtClean="0">
                <a:latin typeface="Times New Roman"/>
              </a:rPr>
              <a:t>为文件当前的指针位置：</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struct file {</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const </a:t>
            </a:r>
            <a:r>
              <a:rPr lang="en-US" altLang="zh-CN" b="0" i="0" u="none" strike="noStrike" baseline="0" smtClean="0">
                <a:latin typeface="Times New Roman"/>
              </a:rPr>
              <a:t>struct </a:t>
            </a:r>
            <a:r>
              <a:rPr lang="en-US" altLang="zh-CN" b="0" i="0" u="none" strike="noStrike" baseline="0" smtClean="0">
                <a:latin typeface="Times New Roman"/>
              </a:rPr>
              <a:t>file_operations  </a:t>
            </a:r>
            <a:r>
              <a:rPr lang="zh-CN" altLang="en-US" b="0" i="0" u="none" strike="noStrike" baseline="-25000" smtClean="0">
                <a:latin typeface="Times New Roman"/>
              </a:rPr>
              <a:t>*</a:t>
            </a:r>
            <a:r>
              <a:rPr lang="en-US" altLang="zh-CN" b="0" i="0" u="none" strike="noStrike" baseline="0" smtClean="0">
                <a:latin typeface="Times New Roman"/>
              </a:rPr>
              <a:t>f_op;</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文件操作结构</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loff_t</a:t>
            </a:r>
            <a:r>
              <a:rPr lang="zh-CN" altLang="en-US" b="0" i="0" u="none" strike="noStrike" baseline="0" smtClean="0">
                <a:latin typeface="Times New Roman"/>
              </a:rPr>
              <a:t>			</a:t>
            </a:r>
            <a:r>
              <a:rPr lang="en-US" altLang="zh-CN" b="0" i="0" u="none" strike="noStrike" baseline="0" smtClean="0">
                <a:latin typeface="Times New Roman"/>
              </a:rPr>
              <a:t>f_pos</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文件的当前指针</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169174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20.5.2  </a:t>
            </a:r>
            <a:r>
              <a:rPr lang="zh-CN" altLang="en-US" b="0" i="0" u="none" strike="noStrike" kern="1800" baseline="0" smtClean="0">
                <a:latin typeface="Times New Roman"/>
                <a:ea typeface="黑体"/>
              </a:rPr>
              <a:t>内核空间的文件建立操作</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内核中打开文件不能调用用户空间的库函数，而且内核空间和用户空间打开文件的函数不同，内核中的打开文件函数为</a:t>
            </a:r>
            <a:r>
              <a:rPr lang="en-US" altLang="zh-CN" b="0" i="0" u="none" strike="noStrike" baseline="0" smtClean="0">
                <a:latin typeface="Times New Roman"/>
              </a:rPr>
              <a:t>filp_open()</a:t>
            </a:r>
            <a:r>
              <a:rPr lang="zh-CN" altLang="en-US" b="0" i="0" u="none" strike="noStrike" baseline="0" smtClean="0">
                <a:latin typeface="Times New Roman"/>
              </a:rPr>
              <a:t>，其原型如下：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struct file </a:t>
            </a:r>
            <a:r>
              <a:rPr lang="zh-CN" altLang="en-US" b="0" i="0" u="none" strike="noStrike" baseline="-25000" smtClean="0">
                <a:latin typeface="Times New Roman"/>
              </a:rPr>
              <a:t>*</a:t>
            </a:r>
            <a:r>
              <a:rPr lang="en-US" altLang="zh-CN" b="0" i="0" u="none" strike="noStrike" baseline="0" smtClean="0">
                <a:latin typeface="Times New Roman"/>
              </a:rPr>
              <a:t>filp_open(const char </a:t>
            </a:r>
            <a:r>
              <a:rPr lang="zh-CN" altLang="en-US" b="0" i="0" u="none" strike="noStrike" baseline="-25000" smtClean="0">
                <a:latin typeface="Times New Roman"/>
              </a:rPr>
              <a:t>*</a:t>
            </a:r>
            <a:r>
              <a:rPr lang="en-US" altLang="zh-CN" b="0" i="0" u="none" strike="noStrike" baseline="0" smtClean="0">
                <a:latin typeface="Times New Roman"/>
              </a:rPr>
              <a:t>filename, int flags, int mode);</a:t>
            </a:r>
            <a:endParaRPr lang="zh-CN" altLang="en-US" b="0" i="0" u="none" strike="noStrike" baseline="0" smtClean="0">
              <a:latin typeface="Times New Roman"/>
            </a:endParaRPr>
          </a:p>
        </p:txBody>
      </p:sp>
    </p:spTree>
    <p:extLst>
      <p:ext uri="{BB962C8B-B14F-4D97-AF65-F5344CB8AC3E}">
        <p14:creationId xmlns:p14="http://schemas.microsoft.com/office/powerpoint/2010/main" val="4202391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20.5.3  </a:t>
            </a:r>
            <a:r>
              <a:rPr lang="zh-CN" altLang="en-US" b="0" i="0" u="none" strike="noStrike" kern="1800" baseline="0" smtClean="0">
                <a:latin typeface="Times New Roman"/>
                <a:ea typeface="黑体"/>
              </a:rPr>
              <a:t>内核空间的文件读写操作</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Linux</a:t>
            </a:r>
            <a:r>
              <a:rPr lang="zh-CN" altLang="en-US" b="0" i="0" u="none" strike="noStrike" baseline="0" smtClean="0">
                <a:latin typeface="Times New Roman"/>
              </a:rPr>
              <a:t>内核中对文件进行读写操作的函数为</a:t>
            </a:r>
            <a:r>
              <a:rPr lang="en-US" altLang="zh-CN" b="0" i="0" u="none" strike="noStrike" baseline="0" smtClean="0">
                <a:latin typeface="Times New Roman"/>
              </a:rPr>
              <a:t>vfs_read()</a:t>
            </a:r>
            <a:r>
              <a:rPr lang="zh-CN" altLang="en-US" b="0" i="0" u="none" strike="noStrike" baseline="0" smtClean="0">
                <a:latin typeface="Times New Roman"/>
              </a:rPr>
              <a:t>函数和</a:t>
            </a:r>
            <a:r>
              <a:rPr lang="en-US" altLang="zh-CN" b="0" i="0" u="none" strike="noStrike" baseline="0" smtClean="0">
                <a:latin typeface="Times New Roman"/>
              </a:rPr>
              <a:t>vfs_write()</a:t>
            </a:r>
            <a:r>
              <a:rPr lang="zh-CN" altLang="en-US" b="0" i="0" u="none" strike="noStrike" baseline="0" smtClean="0">
                <a:latin typeface="Times New Roman"/>
              </a:rPr>
              <a:t>函数，这两个函数的原型如下。函数的基本含义与用户空间是基本一致的。</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ssize_t vfs_read(struct file</a:t>
            </a:r>
            <a:r>
              <a:rPr lang="zh-CN" altLang="en-US" b="0" i="0" u="none" strike="noStrike" baseline="-2500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filp, char __user</a:t>
            </a:r>
            <a:r>
              <a:rPr lang="zh-CN" altLang="en-US" b="0" i="0" u="none" strike="noStrike" baseline="-2500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buffer, size_t len, loff_t</a:t>
            </a:r>
            <a:r>
              <a:rPr lang="zh-CN" altLang="en-US" b="0" i="0" u="none" strike="noStrike" baseline="-2500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pos);</a:t>
            </a:r>
          </a:p>
          <a:p>
            <a:pPr marR="0" lvl="0" rtl="0"/>
            <a:r>
              <a:rPr lang="en-US" altLang="zh-CN" b="0" i="0" u="none" strike="noStrike" baseline="0" smtClean="0">
                <a:latin typeface="Times New Roman"/>
              </a:rPr>
              <a:t>ssize_t vfs_write(struct file</a:t>
            </a:r>
            <a:r>
              <a:rPr lang="zh-CN" altLang="en-US" b="0" i="0" u="none" strike="noStrike" baseline="-2500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filp, const char __user</a:t>
            </a:r>
            <a:r>
              <a:rPr lang="zh-CN" altLang="en-US" b="0" i="0" u="none" strike="noStrike" baseline="-2500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buffer, size_t len, loff_t</a:t>
            </a:r>
            <a:r>
              <a:rPr lang="zh-CN" altLang="en-US" b="0" i="0" u="none" strike="noStrike" baseline="-2500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pos);</a:t>
            </a:r>
            <a:endParaRPr lang="zh-CN" altLang="en-US" b="0" i="0" u="none" strike="noStrike" baseline="0" smtClean="0">
              <a:latin typeface="Times New Roman"/>
            </a:endParaRPr>
          </a:p>
        </p:txBody>
      </p:sp>
    </p:spTree>
    <p:extLst>
      <p:ext uri="{BB962C8B-B14F-4D97-AF65-F5344CB8AC3E}">
        <p14:creationId xmlns:p14="http://schemas.microsoft.com/office/powerpoint/2010/main" val="39208791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20.5.4  </a:t>
            </a:r>
            <a:r>
              <a:rPr lang="zh-CN" altLang="en-US" b="0" i="0" u="none" strike="noStrike" kern="1800" baseline="0" smtClean="0">
                <a:latin typeface="Times New Roman"/>
                <a:ea typeface="黑体"/>
              </a:rPr>
              <a:t>内核空间的文件关闭操作</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内核中的文件如果不再使用，需要将文件进行关闭，释放其中的资源。</a:t>
            </a:r>
            <a:r>
              <a:rPr lang="en-US" altLang="zh-CN" b="0" i="0" u="none" strike="noStrike" baseline="0" smtClean="0">
                <a:latin typeface="Times New Roman"/>
              </a:rPr>
              <a:t>Linux</a:t>
            </a:r>
            <a:r>
              <a:rPr lang="zh-CN" altLang="en-US" b="0" i="0" u="none" strike="noStrike" baseline="0" smtClean="0">
                <a:latin typeface="Times New Roman"/>
              </a:rPr>
              <a:t>内核中关闭文件的函数为</a:t>
            </a:r>
            <a:r>
              <a:rPr lang="en-US" altLang="zh-CN" b="0" i="0" u="none" strike="noStrike" baseline="0" smtClean="0">
                <a:latin typeface="Times New Roman"/>
              </a:rPr>
              <a:t>filp_close()</a:t>
            </a:r>
            <a:r>
              <a:rPr lang="zh-CN" altLang="en-US" b="0" i="0" u="none" strike="noStrike" baseline="0" smtClean="0">
                <a:latin typeface="Times New Roman"/>
              </a:rPr>
              <a:t>，其原型如下：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int filp_close(struct file</a:t>
            </a:r>
            <a:r>
              <a:rPr lang="zh-CN" altLang="en-US" b="0" i="0" u="none" strike="noStrike" baseline="-25000" smtClean="0">
                <a:latin typeface="Times New Roman"/>
              </a:rPr>
              <a:t>*</a:t>
            </a:r>
            <a:r>
              <a:rPr lang="en-US" altLang="zh-CN" b="0" i="0" u="none" strike="noStrike" baseline="0" smtClean="0">
                <a:latin typeface="Times New Roman"/>
              </a:rPr>
              <a:t>filp, fl_owner_t id);</a:t>
            </a:r>
            <a:endParaRPr lang="zh-CN" altLang="en-US" b="0" i="0" u="none" strike="noStrike" baseline="0" smtClean="0">
              <a:latin typeface="Times New Roman"/>
            </a:endParaRPr>
          </a:p>
        </p:txBody>
      </p:sp>
    </p:spTree>
    <p:extLst>
      <p:ext uri="{BB962C8B-B14F-4D97-AF65-F5344CB8AC3E}">
        <p14:creationId xmlns:p14="http://schemas.microsoft.com/office/powerpoint/2010/main" val="6632508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20.6  SIPFW</a:t>
            </a:r>
            <a:r>
              <a:rPr lang="zh-CN" altLang="en-US" b="0" i="0" u="none" strike="noStrike" kern="1800" baseline="0" smtClean="0">
                <a:latin typeface="Times New Roman"/>
                <a:ea typeface="黑体"/>
              </a:rPr>
              <a:t>防火墙的模块分析和设计</a:t>
            </a:r>
          </a:p>
        </p:txBody>
      </p:sp>
      <p:sp>
        <p:nvSpPr>
          <p:cNvPr id="3" name="文本占位符 2"/>
          <p:cNvSpPr>
            <a:spLocks noGrp="1"/>
          </p:cNvSpPr>
          <p:nvPr>
            <p:ph type="body" idx="1"/>
          </p:nvPr>
        </p:nvSpPr>
        <p:spPr/>
        <p:txBody>
          <a:bodyPr/>
          <a:lstStyle/>
          <a:p>
            <a:r>
              <a:rPr lang="en-US" altLang="zh-CN"/>
              <a:t>20.6.1  SIPFW</a:t>
            </a:r>
            <a:r>
              <a:rPr lang="zh-CN" altLang="en-US"/>
              <a:t>防火墙的</a:t>
            </a:r>
            <a:r>
              <a:rPr lang="zh-CN" altLang="en-US"/>
              <a:t>总体</a:t>
            </a:r>
            <a:r>
              <a:rPr lang="zh-CN" altLang="en-US" smtClean="0"/>
              <a:t>架构</a:t>
            </a:r>
            <a:endParaRPr lang="en-US" altLang="zh-CN" smtClean="0"/>
          </a:p>
          <a:p>
            <a:r>
              <a:rPr lang="en-US" altLang="zh-CN"/>
              <a:t>20.6.2  </a:t>
            </a:r>
            <a:r>
              <a:rPr lang="en-US" altLang="zh-CN" smtClean="0"/>
              <a:t>SIPFW</a:t>
            </a:r>
            <a:r>
              <a:rPr lang="zh-CN" altLang="en-US"/>
              <a:t>防火墙的用户</a:t>
            </a:r>
            <a:r>
              <a:rPr lang="zh-CN" altLang="en-US"/>
              <a:t>命令</a:t>
            </a:r>
            <a:r>
              <a:rPr lang="zh-CN" altLang="en-US" smtClean="0"/>
              <a:t>解析</a:t>
            </a:r>
            <a:endParaRPr lang="en-US" altLang="zh-CN" smtClean="0"/>
          </a:p>
          <a:p>
            <a:r>
              <a:rPr lang="en-US" altLang="zh-CN"/>
              <a:t>20.6.3  SIPFW</a:t>
            </a:r>
            <a:r>
              <a:rPr lang="zh-CN" altLang="en-US"/>
              <a:t>用户空间与内核空间</a:t>
            </a:r>
            <a:r>
              <a:rPr lang="zh-CN" altLang="en-US"/>
              <a:t>的</a:t>
            </a:r>
            <a:r>
              <a:rPr lang="zh-CN" altLang="en-US" smtClean="0"/>
              <a:t>交互</a:t>
            </a:r>
            <a:endParaRPr lang="en-US" altLang="zh-CN" smtClean="0"/>
          </a:p>
          <a:p>
            <a:r>
              <a:rPr lang="en-US" altLang="zh-CN"/>
              <a:t>20.6.4  SIPFW</a:t>
            </a:r>
            <a:r>
              <a:rPr lang="zh-CN" altLang="en-US"/>
              <a:t>防火墙内核链上的</a:t>
            </a:r>
            <a:r>
              <a:rPr lang="zh-CN" altLang="en-US"/>
              <a:t>规则</a:t>
            </a:r>
            <a:r>
              <a:rPr lang="zh-CN" altLang="en-US" smtClean="0"/>
              <a:t>处理</a:t>
            </a:r>
            <a:endParaRPr lang="en-US" altLang="zh-CN" smtClean="0"/>
          </a:p>
          <a:p>
            <a:r>
              <a:rPr lang="en-US" altLang="zh-CN"/>
              <a:t>20.6.5  SIPFW</a:t>
            </a:r>
            <a:r>
              <a:rPr lang="zh-CN" altLang="en-US"/>
              <a:t>防火墙的</a:t>
            </a:r>
            <a:r>
              <a:rPr lang="en-US" altLang="zh-CN"/>
              <a:t>PROC</a:t>
            </a:r>
            <a:r>
              <a:rPr lang="zh-CN" altLang="en-US"/>
              <a:t>虚拟</a:t>
            </a:r>
            <a:r>
              <a:rPr lang="zh-CN" altLang="en-US" smtClean="0"/>
              <a:t>文件系统</a:t>
            </a:r>
            <a:endParaRPr lang="en-US" altLang="zh-CN" smtClean="0"/>
          </a:p>
          <a:p>
            <a:r>
              <a:rPr lang="en-US" altLang="zh-CN"/>
              <a:t>20.6.6  SIPFW</a:t>
            </a:r>
            <a:r>
              <a:rPr lang="zh-CN" altLang="en-US"/>
              <a:t>防火墙的配置文件和</a:t>
            </a:r>
            <a:r>
              <a:rPr lang="zh-CN" altLang="en-US"/>
              <a:t>日志文件</a:t>
            </a:r>
            <a:r>
              <a:rPr lang="zh-CN" altLang="en-US" smtClean="0"/>
              <a:t>处理</a:t>
            </a:r>
            <a:endParaRPr lang="en-US" altLang="zh-CN" smtClean="0"/>
          </a:p>
          <a:p>
            <a:r>
              <a:rPr lang="en-US" altLang="zh-CN"/>
              <a:t>20.6.7  SIPFW</a:t>
            </a:r>
            <a:r>
              <a:rPr lang="zh-CN" altLang="en-US"/>
              <a:t>防火墙的过滤模块设计</a:t>
            </a:r>
          </a:p>
        </p:txBody>
      </p:sp>
    </p:spTree>
    <p:extLst>
      <p:ext uri="{BB962C8B-B14F-4D97-AF65-F5344CB8AC3E}">
        <p14:creationId xmlns:p14="http://schemas.microsoft.com/office/powerpoint/2010/main" val="458539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20.6.1  SIPFW</a:t>
            </a:r>
            <a:r>
              <a:rPr lang="zh-CN" altLang="en-US" b="0" i="0" u="none" strike="noStrike" kern="1800" baseline="0" smtClean="0">
                <a:latin typeface="Times New Roman"/>
                <a:ea typeface="黑体"/>
              </a:rPr>
              <a:t>防火墙的总体架构</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SIPFW</a:t>
            </a:r>
            <a:r>
              <a:rPr lang="zh-CN" altLang="en-US" b="0" i="0" u="none" strike="noStrike" baseline="0" smtClean="0">
                <a:latin typeface="Times New Roman"/>
              </a:rPr>
              <a:t>防火墙的总体架构设计如图</a:t>
            </a:r>
            <a:r>
              <a:rPr lang="en-US" altLang="zh-CN" b="0" i="0" u="none" strike="noStrike" baseline="0" smtClean="0">
                <a:latin typeface="Times New Roman"/>
              </a:rPr>
              <a:t>20.8</a:t>
            </a:r>
            <a:r>
              <a:rPr lang="zh-CN" altLang="en-US" b="0" i="0" u="none" strike="noStrike" baseline="0" smtClean="0">
                <a:latin typeface="Times New Roman"/>
              </a:rPr>
              <a:t>所示，分为两个主要的部分：内核空间部分的主要处理模块和用户空间部分的交互控制用户接口</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．总体架构</a:t>
            </a:r>
            <a:r>
              <a:rPr lang="zh-CN" altLang="en-US">
                <a:latin typeface="Times New Roman"/>
              </a:rPr>
              <a:t>的</a:t>
            </a:r>
            <a:r>
              <a:rPr lang="zh-CN" altLang="en-US" smtClean="0">
                <a:latin typeface="Times New Roman"/>
              </a:rPr>
              <a:t>组成</a:t>
            </a:r>
            <a:endParaRPr lang="en-US" altLang="zh-CN" smtClean="0">
              <a:latin typeface="Times New Roman"/>
            </a:endParaRPr>
          </a:p>
          <a:p>
            <a:pPr lvl="0"/>
            <a:r>
              <a:rPr lang="en-US" altLang="zh-CN">
                <a:latin typeface="Times New Roman"/>
              </a:rPr>
              <a:t>2</a:t>
            </a:r>
            <a:r>
              <a:rPr lang="zh-CN" altLang="en-US">
                <a:latin typeface="Times New Roman"/>
              </a:rPr>
              <a:t>．总体架构的实现方法</a:t>
            </a:r>
            <a:endParaRPr lang="zh-CN" altLang="en-US" b="0" i="0" u="none" strike="noStrike" baseline="0" smtClean="0">
              <a:latin typeface="Times New Roman"/>
            </a:endParaRPr>
          </a:p>
        </p:txBody>
      </p:sp>
    </p:spTree>
    <p:extLst>
      <p:ext uri="{BB962C8B-B14F-4D97-AF65-F5344CB8AC3E}">
        <p14:creationId xmlns:p14="http://schemas.microsoft.com/office/powerpoint/2010/main" val="7695575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．总体架构的组成</a:t>
            </a:r>
          </a:p>
        </p:txBody>
      </p:sp>
      <p:sp>
        <p:nvSpPr>
          <p:cNvPr id="3" name="文本占位符 2"/>
          <p:cNvSpPr>
            <a:spLocks noGrp="1"/>
          </p:cNvSpPr>
          <p:nvPr>
            <p:ph type="body" idx="1"/>
          </p:nvPr>
        </p:nvSpPr>
        <p:spPr>
          <a:xfrm>
            <a:off x="457200" y="1481328"/>
            <a:ext cx="4546848" cy="4525963"/>
          </a:xfrm>
        </p:spPr>
        <p:txBody>
          <a:bodyPr/>
          <a:lstStyle/>
          <a:p>
            <a:pPr marR="0" lvl="0" rtl="0"/>
            <a:r>
              <a:rPr lang="zh-CN" altLang="en-US" b="0" i="0" u="none" strike="noStrike" baseline="0" smtClean="0">
                <a:latin typeface="Times New Roman"/>
              </a:rPr>
              <a:t>内核模块主要处理网络数据的过滤、防火墙过滤规则的增删、日志记录、防火墙的总体控制参数控制等。</a:t>
            </a:r>
          </a:p>
        </p:txBody>
      </p:sp>
      <p:pic>
        <p:nvPicPr>
          <p:cNvPr id="5122" name="Picture 2" descr="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405946"/>
            <a:ext cx="3644825" cy="6289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0399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．总体架构的实现方法</a:t>
            </a:r>
          </a:p>
        </p:txBody>
      </p:sp>
      <p:pic>
        <p:nvPicPr>
          <p:cNvPr id="6146" name="Picture 2" descr="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864" y="1105058"/>
            <a:ext cx="5404147" cy="556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8001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20.1.3  SIPFW</a:t>
            </a:r>
            <a:r>
              <a:rPr lang="zh-CN" altLang="en-US" b="0" i="0" u="none" strike="noStrike" kern="1800" baseline="0" smtClean="0">
                <a:latin typeface="Times New Roman"/>
                <a:ea typeface="黑体"/>
              </a:rPr>
              <a:t>防火墙配置文件等附加功能的功能描述</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SIPFW</a:t>
            </a:r>
            <a:r>
              <a:rPr lang="zh-CN" altLang="en-US" b="0" i="0" u="none" strike="noStrike" baseline="0" smtClean="0">
                <a:latin typeface="Times New Roman"/>
              </a:rPr>
              <a:t>防火墙可以根据用户设置的配置文件对基本的用户设置进行读取。</a:t>
            </a:r>
            <a:r>
              <a:rPr lang="en-US" altLang="zh-CN" b="0" i="0" u="none" strike="noStrike" baseline="0" smtClean="0">
                <a:latin typeface="Times New Roman"/>
              </a:rPr>
              <a:t>SIPFW</a:t>
            </a:r>
            <a:r>
              <a:rPr lang="zh-CN" altLang="en-US" b="0" i="0" u="none" strike="noStrike" baseline="0" smtClean="0">
                <a:latin typeface="Times New Roman"/>
              </a:rPr>
              <a:t>防火墙需要建立基本的系统信息获取方法，使用</a:t>
            </a:r>
            <a:r>
              <a:rPr lang="en-US" altLang="zh-CN" b="0" i="0" u="none" strike="noStrike" baseline="0" smtClean="0">
                <a:latin typeface="Times New Roman"/>
              </a:rPr>
              <a:t>PROC</a:t>
            </a:r>
            <a:r>
              <a:rPr lang="zh-CN" altLang="en-US" b="0" i="0" u="none" strike="noStrike" baseline="0" smtClean="0">
                <a:latin typeface="Times New Roman"/>
              </a:rPr>
              <a:t>虚拟文件系统，向用户反映基本的系统设置情况，并可以通过简单的设置对防火墙进行基本的配置。</a:t>
            </a:r>
          </a:p>
          <a:p>
            <a:pPr marR="0" lvl="0" rtl="0"/>
            <a:r>
              <a:rPr lang="en-US" altLang="zh-CN" b="0" i="0" u="none" strike="noStrike" baseline="0" smtClean="0">
                <a:latin typeface="Times New Roman"/>
              </a:rPr>
              <a:t>SIPFW</a:t>
            </a:r>
            <a:r>
              <a:rPr lang="zh-CN" altLang="en-US" b="0" i="0" u="none" strike="noStrike" baseline="0" smtClean="0">
                <a:latin typeface="Times New Roman"/>
              </a:rPr>
              <a:t>防火墙可以对符合用户设置规则的网络数据进行记录，方便用户查看，即可以进行日志记录，需要保存到文件中。</a:t>
            </a:r>
          </a:p>
        </p:txBody>
      </p:sp>
    </p:spTree>
    <p:extLst>
      <p:ext uri="{BB962C8B-B14F-4D97-AF65-F5344CB8AC3E}">
        <p14:creationId xmlns:p14="http://schemas.microsoft.com/office/powerpoint/2010/main" val="4048836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20.6.2  SIPFW</a:t>
            </a:r>
            <a:r>
              <a:rPr lang="zh-CN" altLang="en-US" b="0" i="0" u="none" strike="noStrike" kern="1800" baseline="0" smtClean="0">
                <a:latin typeface="Times New Roman"/>
                <a:ea typeface="黑体"/>
              </a:rPr>
              <a:t>防火墙的用户命令解析</a:t>
            </a:r>
          </a:p>
        </p:txBody>
      </p:sp>
      <p:sp>
        <p:nvSpPr>
          <p:cNvPr id="3" name="文本占位符 2"/>
          <p:cNvSpPr>
            <a:spLocks noGrp="1"/>
          </p:cNvSpPr>
          <p:nvPr>
            <p:ph type="body" idx="1"/>
          </p:nvPr>
        </p:nvSpPr>
        <p:spPr/>
        <p:txBody>
          <a:bodyPr>
            <a:normAutofit lnSpcReduction="10000"/>
          </a:bodyPr>
          <a:lstStyle/>
          <a:p>
            <a:pPr marR="0" lvl="0" rtl="0"/>
            <a:r>
              <a:rPr lang="en-US" altLang="zh-CN" b="0" i="0" u="none" strike="noStrike" baseline="0" smtClean="0">
                <a:latin typeface="Times New Roman"/>
              </a:rPr>
              <a:t>SIPFW</a:t>
            </a:r>
            <a:r>
              <a:rPr lang="zh-CN" altLang="en-US" b="0" i="0" u="none" strike="noStrike" baseline="0" smtClean="0">
                <a:latin typeface="Times New Roman"/>
              </a:rPr>
              <a:t>防火墙与用户的交互采用命令行进行，通过对用户命令进行解析，向内核发送规则化的用户输入</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．用户输入命令</a:t>
            </a:r>
            <a:r>
              <a:rPr lang="zh-CN" altLang="en-US">
                <a:latin typeface="Times New Roman"/>
              </a:rPr>
              <a:t>的</a:t>
            </a:r>
            <a:r>
              <a:rPr lang="zh-CN" altLang="en-US" smtClean="0">
                <a:latin typeface="Times New Roman"/>
              </a:rPr>
              <a:t>格式</a:t>
            </a:r>
            <a:endParaRPr lang="en-US" altLang="zh-CN" smtClean="0">
              <a:latin typeface="Times New Roman"/>
            </a:endParaRPr>
          </a:p>
          <a:p>
            <a:pPr lvl="0"/>
            <a:r>
              <a:rPr lang="en-US" altLang="zh-CN">
                <a:latin typeface="Times New Roman"/>
              </a:rPr>
              <a:t>2</a:t>
            </a:r>
            <a:r>
              <a:rPr lang="zh-CN" altLang="en-US">
                <a:latin typeface="Times New Roman"/>
              </a:rPr>
              <a:t>．防火墙所支持</a:t>
            </a:r>
            <a:r>
              <a:rPr lang="zh-CN" altLang="en-US">
                <a:latin typeface="Times New Roman"/>
              </a:rPr>
              <a:t>的</a:t>
            </a:r>
            <a:r>
              <a:rPr lang="zh-CN" altLang="en-US" smtClean="0">
                <a:latin typeface="Times New Roman"/>
              </a:rPr>
              <a:t>链</a:t>
            </a:r>
            <a:endParaRPr lang="en-US" altLang="zh-CN" smtClean="0">
              <a:latin typeface="Times New Roman"/>
            </a:endParaRPr>
          </a:p>
          <a:p>
            <a:pPr lvl="0"/>
            <a:r>
              <a:rPr lang="en-US" altLang="zh-CN">
                <a:latin typeface="Times New Roman"/>
              </a:rPr>
              <a:t>3</a:t>
            </a:r>
            <a:r>
              <a:rPr lang="zh-CN" altLang="en-US">
                <a:latin typeface="Times New Roman"/>
              </a:rPr>
              <a:t>．防火墙支持</a:t>
            </a:r>
            <a:r>
              <a:rPr lang="zh-CN" altLang="en-US">
                <a:latin typeface="Times New Roman"/>
              </a:rPr>
              <a:t>的</a:t>
            </a:r>
            <a:r>
              <a:rPr lang="zh-CN" altLang="en-US" smtClean="0">
                <a:latin typeface="Times New Roman"/>
              </a:rPr>
              <a:t>命令</a:t>
            </a:r>
            <a:endParaRPr lang="en-US" altLang="zh-CN" smtClean="0">
              <a:latin typeface="Times New Roman"/>
            </a:endParaRPr>
          </a:p>
          <a:p>
            <a:pPr lvl="0"/>
            <a:r>
              <a:rPr lang="en-US" altLang="zh-CN">
                <a:latin typeface="Times New Roman"/>
              </a:rPr>
              <a:t>4</a:t>
            </a:r>
            <a:r>
              <a:rPr lang="zh-CN" altLang="en-US">
                <a:latin typeface="Times New Roman"/>
              </a:rPr>
              <a:t>．防火墙支持</a:t>
            </a:r>
            <a:r>
              <a:rPr lang="zh-CN" altLang="en-US">
                <a:latin typeface="Times New Roman"/>
              </a:rPr>
              <a:t>的</a:t>
            </a:r>
            <a:r>
              <a:rPr lang="zh-CN" altLang="en-US" smtClean="0">
                <a:latin typeface="Times New Roman"/>
              </a:rPr>
              <a:t>协议</a:t>
            </a:r>
            <a:endParaRPr lang="en-US" altLang="zh-CN" smtClean="0">
              <a:latin typeface="Times New Roman"/>
            </a:endParaRPr>
          </a:p>
          <a:p>
            <a:pPr lvl="0"/>
            <a:r>
              <a:rPr lang="en-US" altLang="zh-CN">
                <a:latin typeface="Times New Roman"/>
              </a:rPr>
              <a:t>5</a:t>
            </a:r>
            <a:r>
              <a:rPr lang="zh-CN" altLang="en-US">
                <a:latin typeface="Times New Roman"/>
              </a:rPr>
              <a:t>．防火墙支持</a:t>
            </a:r>
            <a:r>
              <a:rPr lang="zh-CN" altLang="en-US">
                <a:latin typeface="Times New Roman"/>
              </a:rPr>
              <a:t>的</a:t>
            </a:r>
            <a:r>
              <a:rPr lang="zh-CN" altLang="en-US" smtClean="0">
                <a:latin typeface="Times New Roman"/>
              </a:rPr>
              <a:t>动作</a:t>
            </a:r>
            <a:endParaRPr lang="en-US" altLang="zh-CN" smtClean="0">
              <a:latin typeface="Times New Roman"/>
            </a:endParaRPr>
          </a:p>
          <a:p>
            <a:pPr lvl="0"/>
            <a:r>
              <a:rPr lang="en-US" altLang="zh-CN">
                <a:latin typeface="Times New Roman"/>
              </a:rPr>
              <a:t>6</a:t>
            </a:r>
            <a:r>
              <a:rPr lang="zh-CN" altLang="en-US">
                <a:latin typeface="Times New Roman"/>
              </a:rPr>
              <a:t>．用户命令对应</a:t>
            </a:r>
            <a:r>
              <a:rPr lang="zh-CN" altLang="en-US">
                <a:latin typeface="Times New Roman"/>
              </a:rPr>
              <a:t>的</a:t>
            </a:r>
            <a:r>
              <a:rPr lang="zh-CN" altLang="en-US" smtClean="0">
                <a:latin typeface="Times New Roman"/>
              </a:rPr>
              <a:t>值</a:t>
            </a:r>
            <a:endParaRPr lang="en-US" altLang="zh-CN" smtClean="0">
              <a:latin typeface="Times New Roman"/>
            </a:endParaRPr>
          </a:p>
          <a:p>
            <a:pPr lvl="0"/>
            <a:r>
              <a:rPr lang="en-US" altLang="zh-CN">
                <a:latin typeface="Times New Roman"/>
              </a:rPr>
              <a:t>7</a:t>
            </a:r>
            <a:r>
              <a:rPr lang="zh-CN" altLang="en-US">
                <a:latin typeface="Times New Roman"/>
              </a:rPr>
              <a:t>．防火墙的命令处理过程</a:t>
            </a:r>
            <a:endParaRPr lang="zh-CN" altLang="en-US" b="0" i="0" u="none" strike="noStrike" baseline="0" smtClean="0">
              <a:latin typeface="Times New Roman"/>
            </a:endParaRPr>
          </a:p>
        </p:txBody>
      </p:sp>
    </p:spTree>
    <p:extLst>
      <p:ext uri="{BB962C8B-B14F-4D97-AF65-F5344CB8AC3E}">
        <p14:creationId xmlns:p14="http://schemas.microsoft.com/office/powerpoint/2010/main" val="9086918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．用户输入命令的格式</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用户输入的命令格式如下：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sipfw –-chain </a:t>
            </a:r>
            <a:r>
              <a:rPr lang="zh-CN" altLang="en-US" b="0" i="0" u="none" strike="noStrike" baseline="0" smtClean="0">
                <a:latin typeface="Times New Roman"/>
              </a:rPr>
              <a:t>链名称 </a:t>
            </a:r>
            <a:r>
              <a:rPr lang="en-US" altLang="zh-CN" b="0" i="0" u="none" strike="noStrike" baseline="0" smtClean="0">
                <a:latin typeface="Times New Roman"/>
              </a:rPr>
              <a:t>--action </a:t>
            </a:r>
            <a:r>
              <a:rPr lang="zh-CN" altLang="en-US" b="0" i="0" u="none" strike="noStrike" baseline="0" smtClean="0">
                <a:latin typeface="Times New Roman"/>
              </a:rPr>
              <a:t>动作名称 </a:t>
            </a:r>
            <a:r>
              <a:rPr lang="en-US" altLang="zh-CN" b="0" i="0" u="none" strike="noStrike" baseline="0" smtClean="0">
                <a:latin typeface="Times New Roman"/>
              </a:rPr>
              <a:t>–-source </a:t>
            </a:r>
            <a:r>
              <a:rPr lang="zh-CN" altLang="en-US" b="0" i="0" u="none" strike="noStrike" baseline="0" smtClean="0">
                <a:latin typeface="Times New Roman"/>
              </a:rPr>
              <a:t>源主机</a:t>
            </a:r>
            <a:r>
              <a:rPr lang="en-US" altLang="zh-CN" b="0" i="0" u="none" strike="noStrike" baseline="0" smtClean="0">
                <a:latin typeface="Times New Roman"/>
              </a:rPr>
              <a:t>IP</a:t>
            </a:r>
            <a:r>
              <a:rPr lang="zh-CN" altLang="en-US" b="0" i="0" u="none" strike="noStrike" baseline="0" smtClean="0">
                <a:latin typeface="Times New Roman"/>
              </a:rPr>
              <a:t> </a:t>
            </a:r>
            <a:r>
              <a:rPr lang="en-US" altLang="zh-CN" b="0" i="0" u="none" strike="noStrike" baseline="0" smtClean="0">
                <a:latin typeface="Times New Roman"/>
              </a:rPr>
              <a:t>–-dest </a:t>
            </a:r>
            <a:r>
              <a:rPr lang="zh-CN" altLang="en-US" b="0" i="0" u="none" strike="noStrike" baseline="0" smtClean="0">
                <a:latin typeface="Times New Roman"/>
              </a:rPr>
              <a:t>目的主机</a:t>
            </a:r>
            <a:r>
              <a:rPr lang="en-US" altLang="zh-CN" b="0" i="0" u="none" strike="noStrike" baseline="0" smtClean="0">
                <a:latin typeface="Times New Roman"/>
              </a:rPr>
              <a:t>IP</a:t>
            </a:r>
            <a:r>
              <a:rPr lang="zh-CN" altLang="en-US" b="0" i="0" u="none" strike="noStrike" baseline="0" smtClean="0">
                <a:latin typeface="Times New Roman"/>
              </a:rPr>
              <a:t> </a:t>
            </a:r>
            <a:r>
              <a:rPr lang="en-US" altLang="zh-CN" b="0" i="0" u="none" strike="noStrike" baseline="0" smtClean="0">
                <a:latin typeface="Times New Roman"/>
              </a:rPr>
              <a:t>–-sport </a:t>
            </a:r>
            <a:r>
              <a:rPr lang="zh-CN" altLang="en-US" b="0" i="0" u="none" strike="noStrike" baseline="0" smtClean="0">
                <a:latin typeface="Times New Roman"/>
              </a:rPr>
              <a:t>源端口 </a:t>
            </a:r>
            <a:r>
              <a:rPr lang="en-US" altLang="zh-CN" b="0" i="0" u="none" strike="noStrike" baseline="0" smtClean="0">
                <a:latin typeface="Times New Roman"/>
              </a:rPr>
              <a:t>-–dport </a:t>
            </a:r>
            <a:r>
              <a:rPr lang="zh-CN" altLang="en-US" b="0" i="0" u="none" strike="noStrike" baseline="0" smtClean="0">
                <a:latin typeface="Times New Roman"/>
              </a:rPr>
              <a:t>目的端口 </a:t>
            </a:r>
            <a:r>
              <a:rPr lang="en-US" altLang="zh-CN" b="0" i="0" u="none" strike="noStrike" baseline="0" smtClean="0">
                <a:latin typeface="Times New Roman"/>
              </a:rPr>
              <a:t>–protocol </a:t>
            </a:r>
            <a:r>
              <a:rPr lang="zh-CN" altLang="en-US" b="0" i="0" u="none" strike="noStrike" baseline="0" smtClean="0">
                <a:latin typeface="Times New Roman"/>
              </a:rPr>
              <a:t>协议名称 </a:t>
            </a:r>
            <a:r>
              <a:rPr lang="en-US" altLang="zh-CN" b="0" i="0" u="none" strike="noStrike" baseline="0" smtClean="0">
                <a:latin typeface="Times New Roman"/>
              </a:rPr>
              <a:t>–interface </a:t>
            </a:r>
            <a:r>
              <a:rPr lang="zh-CN" altLang="en-US" b="0" i="0" u="none" strike="noStrike" baseline="0" smtClean="0">
                <a:latin typeface="Times New Roman"/>
              </a:rPr>
              <a:t>网络接口名称</a:t>
            </a:r>
          </a:p>
        </p:txBody>
      </p:sp>
    </p:spTree>
    <p:extLst>
      <p:ext uri="{BB962C8B-B14F-4D97-AF65-F5344CB8AC3E}">
        <p14:creationId xmlns:p14="http://schemas.microsoft.com/office/powerpoint/2010/main" val="31063407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．防火墙所支持的链</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SIPFW</a:t>
            </a:r>
            <a:r>
              <a:rPr lang="zh-CN" altLang="en-US" b="0" i="0" u="none" strike="noStrike" baseline="0" smtClean="0">
                <a:latin typeface="Times New Roman"/>
              </a:rPr>
              <a:t>防火墙支持进入、发出、转发</a:t>
            </a:r>
            <a:r>
              <a:rPr lang="en-US" altLang="zh-CN" b="0" i="0" u="none" strike="noStrike" baseline="0" smtClean="0">
                <a:latin typeface="Times New Roman"/>
              </a:rPr>
              <a:t>3</a:t>
            </a:r>
            <a:r>
              <a:rPr lang="zh-CN" altLang="en-US" b="0" i="0" u="none" strike="noStrike" baseline="0" smtClean="0">
                <a:latin typeface="Times New Roman"/>
              </a:rPr>
              <a:t>个链，其定义参见表，例如进入链的名称为</a:t>
            </a:r>
            <a:r>
              <a:rPr lang="en-US" altLang="zh-CN" b="0" i="0" u="none" strike="noStrike" baseline="0" smtClean="0">
                <a:latin typeface="Times New Roman"/>
              </a:rPr>
              <a:t>INPUT</a:t>
            </a:r>
            <a:r>
              <a:rPr lang="zh-CN" altLang="en-US" b="0" i="0" u="none" strike="noStrike" baseline="0" smtClean="0">
                <a:latin typeface="Times New Roman"/>
              </a:rPr>
              <a:t>，用常量</a:t>
            </a:r>
            <a:r>
              <a:rPr lang="en-US" altLang="zh-CN" b="0" i="0" u="none" strike="noStrike" baseline="0" smtClean="0">
                <a:latin typeface="Times New Roman"/>
              </a:rPr>
              <a:t>SIPFW_CHAIN_INPUT</a:t>
            </a:r>
            <a:r>
              <a:rPr lang="zh-CN" altLang="en-US" b="0" i="0" u="none" strike="noStrike" baseline="0" smtClean="0">
                <a:latin typeface="Times New Roman"/>
              </a:rPr>
              <a:t>表示。</a:t>
            </a:r>
          </a:p>
        </p:txBody>
      </p:sp>
      <p:graphicFrame>
        <p:nvGraphicFramePr>
          <p:cNvPr id="4" name="表格 3"/>
          <p:cNvGraphicFramePr>
            <a:graphicFrameLocks noGrp="1"/>
          </p:cNvGraphicFramePr>
          <p:nvPr>
            <p:extLst>
              <p:ext uri="{D42A27DB-BD31-4B8C-83A1-F6EECF244321}">
                <p14:modId xmlns:p14="http://schemas.microsoft.com/office/powerpoint/2010/main" val="1396750333"/>
              </p:ext>
            </p:extLst>
          </p:nvPr>
        </p:nvGraphicFramePr>
        <p:xfrm>
          <a:off x="1187624" y="2924943"/>
          <a:ext cx="7344816" cy="2232248"/>
        </p:xfrm>
        <a:graphic>
          <a:graphicData uri="http://schemas.openxmlformats.org/drawingml/2006/table">
            <a:tbl>
              <a:tblPr firstRow="1" firstCol="1" bandRow="1">
                <a:tableStyleId>{5C22544A-7EE6-4342-B048-85BDC9FD1C3A}</a:tableStyleId>
              </a:tblPr>
              <a:tblGrid>
                <a:gridCol w="2276820"/>
                <a:gridCol w="2619724"/>
                <a:gridCol w="2448272"/>
              </a:tblGrid>
              <a:tr h="558062">
                <a:tc>
                  <a:txBody>
                    <a:bodyPr/>
                    <a:lstStyle/>
                    <a:p>
                      <a:pPr algn="ctr">
                        <a:lnSpc>
                          <a:spcPts val="1350"/>
                        </a:lnSpc>
                        <a:spcAft>
                          <a:spcPts val="100"/>
                        </a:spcAft>
                      </a:pPr>
                      <a:r>
                        <a:rPr lang="zh-CN" sz="1400">
                          <a:effectLst/>
                        </a:rPr>
                        <a:t>链</a:t>
                      </a:r>
                      <a:r>
                        <a:rPr lang="en-US" sz="1400">
                          <a:effectLst/>
                        </a:rPr>
                        <a:t>  </a:t>
                      </a:r>
                      <a:r>
                        <a:rPr lang="zh-CN" sz="1400">
                          <a:effectLst/>
                        </a:rPr>
                        <a:t>名</a:t>
                      </a:r>
                      <a:r>
                        <a:rPr lang="en-US" sz="1400">
                          <a:effectLst/>
                        </a:rPr>
                        <a:t>  </a:t>
                      </a:r>
                      <a:r>
                        <a:rPr lang="zh-CN" sz="1400">
                          <a:effectLst/>
                        </a:rPr>
                        <a:t>称</a:t>
                      </a:r>
                      <a:endParaRPr lang="zh-CN" sz="1400">
                        <a:effectLst/>
                        <a:latin typeface="Times New Roman"/>
                        <a:ea typeface="宋体"/>
                      </a:endParaRPr>
                    </a:p>
                  </a:txBody>
                  <a:tcPr marL="68580" marR="68580" marT="0" marB="0" anchor="ctr"/>
                </a:tc>
                <a:tc>
                  <a:txBody>
                    <a:bodyPr/>
                    <a:lstStyle/>
                    <a:p>
                      <a:pPr algn="ctr">
                        <a:lnSpc>
                          <a:spcPts val="1350"/>
                        </a:lnSpc>
                        <a:spcAft>
                          <a:spcPts val="100"/>
                        </a:spcAft>
                      </a:pPr>
                      <a:r>
                        <a:rPr lang="zh-CN" sz="1400">
                          <a:effectLst/>
                        </a:rPr>
                        <a:t>含</a:t>
                      </a:r>
                      <a:r>
                        <a:rPr lang="en-US" sz="1400">
                          <a:effectLst/>
                        </a:rPr>
                        <a:t>    </a:t>
                      </a:r>
                      <a:r>
                        <a:rPr lang="zh-CN" sz="1400">
                          <a:effectLst/>
                        </a:rPr>
                        <a:t>义</a:t>
                      </a:r>
                      <a:endParaRPr lang="zh-CN" sz="1400">
                        <a:effectLst/>
                        <a:latin typeface="Times New Roman"/>
                        <a:ea typeface="宋体"/>
                      </a:endParaRPr>
                    </a:p>
                  </a:txBody>
                  <a:tcPr marL="68580" marR="68580" marT="0" marB="0" anchor="ctr"/>
                </a:tc>
                <a:tc>
                  <a:txBody>
                    <a:bodyPr/>
                    <a:lstStyle/>
                    <a:p>
                      <a:pPr algn="ctr">
                        <a:lnSpc>
                          <a:spcPts val="1350"/>
                        </a:lnSpc>
                        <a:spcAft>
                          <a:spcPts val="100"/>
                        </a:spcAft>
                      </a:pPr>
                      <a:r>
                        <a:rPr lang="zh-CN" sz="1400">
                          <a:effectLst/>
                        </a:rPr>
                        <a:t>值</a:t>
                      </a:r>
                      <a:endParaRPr lang="zh-CN" sz="1400">
                        <a:effectLst/>
                        <a:latin typeface="Times New Roman"/>
                        <a:ea typeface="宋体"/>
                      </a:endParaRPr>
                    </a:p>
                  </a:txBody>
                  <a:tcPr marL="68580" marR="68580" marT="0" marB="0" anchor="ctr"/>
                </a:tc>
              </a:tr>
              <a:tr h="558062">
                <a:tc>
                  <a:txBody>
                    <a:bodyPr/>
                    <a:lstStyle/>
                    <a:p>
                      <a:pPr indent="266700" algn="just">
                        <a:lnSpc>
                          <a:spcPts val="1350"/>
                        </a:lnSpc>
                        <a:spcAft>
                          <a:spcPts val="100"/>
                        </a:spcAft>
                      </a:pPr>
                      <a:r>
                        <a:rPr lang="en-US" sz="1400">
                          <a:effectLst/>
                        </a:rPr>
                        <a:t>INPUT</a:t>
                      </a:r>
                      <a:endParaRPr lang="zh-CN" sz="14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400">
                          <a:effectLst/>
                        </a:rPr>
                        <a:t>发往本机的网络数据</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SIPFW_CHAIN_INPUT</a:t>
                      </a:r>
                      <a:endParaRPr lang="zh-CN" sz="1400">
                        <a:effectLst/>
                        <a:latin typeface="Times New Roman"/>
                        <a:ea typeface="宋体"/>
                      </a:endParaRPr>
                    </a:p>
                  </a:txBody>
                  <a:tcPr marL="68580" marR="68580" marT="0" marB="0" anchor="ctr"/>
                </a:tc>
              </a:tr>
              <a:tr h="558062">
                <a:tc>
                  <a:txBody>
                    <a:bodyPr/>
                    <a:lstStyle/>
                    <a:p>
                      <a:pPr indent="266700" algn="just">
                        <a:lnSpc>
                          <a:spcPts val="1350"/>
                        </a:lnSpc>
                        <a:spcAft>
                          <a:spcPts val="100"/>
                        </a:spcAft>
                      </a:pPr>
                      <a:r>
                        <a:rPr lang="en-US" sz="1400">
                          <a:effectLst/>
                        </a:rPr>
                        <a:t>OUTPUT</a:t>
                      </a:r>
                      <a:endParaRPr lang="zh-CN" sz="14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400">
                          <a:effectLst/>
                        </a:rPr>
                        <a:t>从本机发出的网络数据</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SIPFW_CHAIN_OUTPUT</a:t>
                      </a:r>
                      <a:endParaRPr lang="zh-CN" sz="1400">
                        <a:effectLst/>
                        <a:latin typeface="Times New Roman"/>
                        <a:ea typeface="宋体"/>
                      </a:endParaRPr>
                    </a:p>
                  </a:txBody>
                  <a:tcPr marL="68580" marR="68580" marT="0" marB="0" anchor="ctr"/>
                </a:tc>
              </a:tr>
              <a:tr h="558062">
                <a:tc>
                  <a:txBody>
                    <a:bodyPr/>
                    <a:lstStyle/>
                    <a:p>
                      <a:pPr indent="266700" algn="just">
                        <a:lnSpc>
                          <a:spcPts val="1350"/>
                        </a:lnSpc>
                        <a:spcAft>
                          <a:spcPts val="100"/>
                        </a:spcAft>
                      </a:pPr>
                      <a:r>
                        <a:rPr lang="en-US" sz="1400">
                          <a:effectLst/>
                        </a:rPr>
                        <a:t>FORWARD</a:t>
                      </a:r>
                      <a:endParaRPr lang="zh-CN" sz="14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400">
                          <a:effectLst/>
                        </a:rPr>
                        <a:t>通过本机转发的网络数据</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SIPFW_CHAIN_FORWARD</a:t>
                      </a:r>
                      <a:endParaRPr lang="zh-CN" sz="140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32141186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．防火墙支持的命令</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SIPFW</a:t>
            </a:r>
            <a:r>
              <a:rPr lang="zh-CN" altLang="en-US" b="0" i="0" u="none" strike="noStrike" baseline="0" smtClean="0">
                <a:latin typeface="Times New Roman"/>
              </a:rPr>
              <a:t>防火墙支持</a:t>
            </a:r>
            <a:r>
              <a:rPr lang="en-US" altLang="zh-CN" b="0" i="0" u="none" strike="noStrike" baseline="0" smtClean="0">
                <a:latin typeface="Times New Roman"/>
              </a:rPr>
              <a:t>INSERT</a:t>
            </a:r>
            <a:r>
              <a:rPr lang="zh-CN" altLang="en-US" b="0" i="0" u="none" strike="noStrike" baseline="0" smtClean="0">
                <a:latin typeface="Times New Roman"/>
              </a:rPr>
              <a:t>插入、</a:t>
            </a:r>
            <a:r>
              <a:rPr lang="en-US" altLang="zh-CN" b="0" i="0" u="none" strike="noStrike" baseline="0" smtClean="0">
                <a:latin typeface="Times New Roman"/>
              </a:rPr>
              <a:t>DELETE</a:t>
            </a:r>
            <a:r>
              <a:rPr lang="zh-CN" altLang="en-US" b="0" i="0" u="none" strike="noStrike" baseline="0" smtClean="0">
                <a:latin typeface="Times New Roman"/>
              </a:rPr>
              <a:t>删除、</a:t>
            </a:r>
            <a:r>
              <a:rPr lang="en-US" altLang="zh-CN" b="0" i="0" u="none" strike="noStrike" baseline="0" smtClean="0">
                <a:latin typeface="Times New Roman"/>
              </a:rPr>
              <a:t>APPEND</a:t>
            </a:r>
            <a:r>
              <a:rPr lang="zh-CN" altLang="en-US" b="0" i="0" u="none" strike="noStrike" baseline="0" smtClean="0">
                <a:latin typeface="Times New Roman"/>
              </a:rPr>
              <a:t>尾部增加、</a:t>
            </a:r>
            <a:r>
              <a:rPr lang="en-US" altLang="zh-CN" b="0" i="0" u="none" strike="noStrike" baseline="0" smtClean="0">
                <a:latin typeface="Times New Roman"/>
              </a:rPr>
              <a:t>LIST</a:t>
            </a:r>
            <a:r>
              <a:rPr lang="zh-CN" altLang="en-US" b="0" i="0" u="none" strike="noStrike" baseline="0" smtClean="0">
                <a:latin typeface="Times New Roman"/>
              </a:rPr>
              <a:t>规则列表、</a:t>
            </a:r>
            <a:r>
              <a:rPr lang="en-US" altLang="zh-CN" b="0" i="0" u="none" strike="noStrike" baseline="0" smtClean="0">
                <a:latin typeface="Times New Roman"/>
              </a:rPr>
              <a:t>FLUSH</a:t>
            </a:r>
            <a:r>
              <a:rPr lang="zh-CN" altLang="en-US" b="0" i="0" u="none" strike="noStrike" baseline="0" smtClean="0">
                <a:latin typeface="Times New Roman"/>
              </a:rPr>
              <a:t>清空规则</a:t>
            </a:r>
            <a:r>
              <a:rPr lang="en-US" altLang="zh-CN" b="0" i="0" u="none" strike="noStrike" baseline="0" smtClean="0">
                <a:latin typeface="Times New Roman"/>
              </a:rPr>
              <a:t>5</a:t>
            </a:r>
            <a:r>
              <a:rPr lang="zh-CN" altLang="en-US" b="0" i="0" u="none" strike="noStrike" baseline="0" smtClean="0">
                <a:latin typeface="Times New Roman"/>
              </a:rPr>
              <a:t>个命令，其含义和命令选项参见表所示。</a:t>
            </a:r>
          </a:p>
        </p:txBody>
      </p:sp>
      <p:graphicFrame>
        <p:nvGraphicFramePr>
          <p:cNvPr id="4" name="表格 3"/>
          <p:cNvGraphicFramePr>
            <a:graphicFrameLocks noGrp="1"/>
          </p:cNvGraphicFramePr>
          <p:nvPr>
            <p:extLst>
              <p:ext uri="{D42A27DB-BD31-4B8C-83A1-F6EECF244321}">
                <p14:modId xmlns:p14="http://schemas.microsoft.com/office/powerpoint/2010/main" val="2881491337"/>
              </p:ext>
            </p:extLst>
          </p:nvPr>
        </p:nvGraphicFramePr>
        <p:xfrm>
          <a:off x="1043608" y="2852936"/>
          <a:ext cx="7272808" cy="3646986"/>
        </p:xfrm>
        <a:graphic>
          <a:graphicData uri="http://schemas.openxmlformats.org/drawingml/2006/table">
            <a:tbl>
              <a:tblPr firstRow="1" firstCol="1" bandRow="1">
                <a:tableStyleId>{5C22544A-7EE6-4342-B048-85BDC9FD1C3A}</a:tableStyleId>
              </a:tblPr>
              <a:tblGrid>
                <a:gridCol w="1032841"/>
                <a:gridCol w="2512799"/>
                <a:gridCol w="1886834"/>
                <a:gridCol w="1053408"/>
                <a:gridCol w="786926"/>
              </a:tblGrid>
              <a:tr h="611546">
                <a:tc>
                  <a:txBody>
                    <a:bodyPr/>
                    <a:lstStyle/>
                    <a:p>
                      <a:pPr algn="ctr">
                        <a:lnSpc>
                          <a:spcPts val="1250"/>
                        </a:lnSpc>
                        <a:spcAft>
                          <a:spcPts val="100"/>
                        </a:spcAft>
                      </a:pPr>
                      <a:r>
                        <a:rPr lang="zh-CN" sz="1400">
                          <a:effectLst/>
                        </a:rPr>
                        <a:t>命令名称</a:t>
                      </a:r>
                      <a:endParaRPr lang="zh-CN" sz="1400">
                        <a:effectLst/>
                        <a:latin typeface="Times New Roman"/>
                        <a:ea typeface="宋体"/>
                      </a:endParaRPr>
                    </a:p>
                  </a:txBody>
                  <a:tcPr marL="68580" marR="68580" marT="0" marB="0" anchor="ctr"/>
                </a:tc>
                <a:tc>
                  <a:txBody>
                    <a:bodyPr/>
                    <a:lstStyle/>
                    <a:p>
                      <a:pPr algn="ctr">
                        <a:lnSpc>
                          <a:spcPts val="1250"/>
                        </a:lnSpc>
                        <a:spcAft>
                          <a:spcPts val="100"/>
                        </a:spcAft>
                      </a:pPr>
                      <a:r>
                        <a:rPr lang="zh-CN" sz="1400">
                          <a:effectLst/>
                        </a:rPr>
                        <a:t>含 </a:t>
                      </a:r>
                      <a:r>
                        <a:rPr lang="en-US" sz="1400">
                          <a:effectLst/>
                        </a:rPr>
                        <a:t>   </a:t>
                      </a:r>
                      <a:r>
                        <a:rPr lang="zh-CN" sz="1400">
                          <a:effectLst/>
                        </a:rPr>
                        <a:t>义</a:t>
                      </a:r>
                      <a:endParaRPr lang="zh-CN" sz="1400">
                        <a:effectLst/>
                        <a:latin typeface="Times New Roman"/>
                        <a:ea typeface="宋体"/>
                      </a:endParaRPr>
                    </a:p>
                  </a:txBody>
                  <a:tcPr marL="68580" marR="68580" marT="0" marB="0" anchor="ctr"/>
                </a:tc>
                <a:tc>
                  <a:txBody>
                    <a:bodyPr/>
                    <a:lstStyle/>
                    <a:p>
                      <a:pPr algn="ctr">
                        <a:lnSpc>
                          <a:spcPts val="1250"/>
                        </a:lnSpc>
                        <a:spcAft>
                          <a:spcPts val="100"/>
                        </a:spcAft>
                      </a:pPr>
                      <a:r>
                        <a:rPr lang="zh-CN" sz="1400">
                          <a:effectLst/>
                        </a:rPr>
                        <a:t>值</a:t>
                      </a:r>
                      <a:endParaRPr lang="zh-CN" sz="1400">
                        <a:effectLst/>
                        <a:latin typeface="Times New Roman"/>
                        <a:ea typeface="宋体"/>
                      </a:endParaRPr>
                    </a:p>
                  </a:txBody>
                  <a:tcPr marL="68580" marR="68580" marT="0" marB="0" anchor="ctr"/>
                </a:tc>
                <a:tc>
                  <a:txBody>
                    <a:bodyPr/>
                    <a:lstStyle/>
                    <a:p>
                      <a:pPr algn="ctr">
                        <a:lnSpc>
                          <a:spcPts val="1250"/>
                        </a:lnSpc>
                        <a:spcAft>
                          <a:spcPts val="100"/>
                        </a:spcAft>
                      </a:pPr>
                      <a:r>
                        <a:rPr lang="zh-CN" sz="1400">
                          <a:effectLst/>
                        </a:rPr>
                        <a:t>命令长</a:t>
                      </a:r>
                    </a:p>
                    <a:p>
                      <a:pPr algn="ctr">
                        <a:lnSpc>
                          <a:spcPts val="1250"/>
                        </a:lnSpc>
                        <a:spcAft>
                          <a:spcPts val="100"/>
                        </a:spcAft>
                      </a:pPr>
                      <a:r>
                        <a:rPr lang="zh-CN" sz="1400">
                          <a:effectLst/>
                        </a:rPr>
                        <a:t>选项</a:t>
                      </a:r>
                      <a:endParaRPr lang="zh-CN" sz="1400">
                        <a:effectLst/>
                        <a:latin typeface="Times New Roman"/>
                        <a:ea typeface="宋体"/>
                      </a:endParaRPr>
                    </a:p>
                  </a:txBody>
                  <a:tcPr marL="68580" marR="68580" marT="0" marB="0" anchor="ctr"/>
                </a:tc>
                <a:tc>
                  <a:txBody>
                    <a:bodyPr/>
                    <a:lstStyle/>
                    <a:p>
                      <a:pPr algn="ctr">
                        <a:lnSpc>
                          <a:spcPts val="1250"/>
                        </a:lnSpc>
                        <a:spcAft>
                          <a:spcPts val="100"/>
                        </a:spcAft>
                      </a:pPr>
                      <a:r>
                        <a:rPr lang="zh-CN" sz="1400">
                          <a:effectLst/>
                        </a:rPr>
                        <a:t>命令短选项</a:t>
                      </a:r>
                      <a:endParaRPr lang="zh-CN" sz="1400">
                        <a:effectLst/>
                        <a:latin typeface="Times New Roman"/>
                        <a:ea typeface="宋体"/>
                      </a:endParaRPr>
                    </a:p>
                  </a:txBody>
                  <a:tcPr marL="68580" marR="68580" marT="0" marB="0" anchor="ctr"/>
                </a:tc>
              </a:tr>
              <a:tr h="913162">
                <a:tc>
                  <a:txBody>
                    <a:bodyPr/>
                    <a:lstStyle/>
                    <a:p>
                      <a:pPr algn="just">
                        <a:lnSpc>
                          <a:spcPts val="1250"/>
                        </a:lnSpc>
                        <a:spcAft>
                          <a:spcPts val="100"/>
                        </a:spcAft>
                      </a:pPr>
                      <a:r>
                        <a:rPr lang="en-US" sz="1400">
                          <a:effectLst/>
                        </a:rPr>
                        <a:t>INSERT</a:t>
                      </a:r>
                      <a:endParaRPr lang="zh-CN" sz="1400">
                        <a:effectLst/>
                        <a:latin typeface="Times New Roman"/>
                        <a:ea typeface="宋体"/>
                      </a:endParaRPr>
                    </a:p>
                  </a:txBody>
                  <a:tcPr marL="68580" marR="68580" marT="0" marB="0" anchor="ctr"/>
                </a:tc>
                <a:tc>
                  <a:txBody>
                    <a:bodyPr/>
                    <a:lstStyle/>
                    <a:p>
                      <a:pPr algn="just">
                        <a:lnSpc>
                          <a:spcPts val="1250"/>
                        </a:lnSpc>
                        <a:spcAft>
                          <a:spcPts val="100"/>
                        </a:spcAft>
                      </a:pPr>
                      <a:r>
                        <a:rPr lang="zh-CN" sz="1400">
                          <a:effectLst/>
                        </a:rPr>
                        <a:t>向某个规则链中插入规则，需要指定插入的位置，第一个位置为</a:t>
                      </a:r>
                      <a:r>
                        <a:rPr lang="en-US" sz="1400">
                          <a:effectLst/>
                        </a:rPr>
                        <a:t>1</a:t>
                      </a:r>
                      <a:endParaRPr lang="zh-CN" sz="1400">
                        <a:effectLst/>
                        <a:latin typeface="Times New Roman"/>
                        <a:ea typeface="宋体"/>
                      </a:endParaRPr>
                    </a:p>
                  </a:txBody>
                  <a:tcPr marL="68580" marR="68580" marT="0" marB="0" anchor="ctr"/>
                </a:tc>
                <a:tc>
                  <a:txBody>
                    <a:bodyPr/>
                    <a:lstStyle/>
                    <a:p>
                      <a:pPr algn="just">
                        <a:lnSpc>
                          <a:spcPts val="1250"/>
                        </a:lnSpc>
                        <a:spcAft>
                          <a:spcPts val="100"/>
                        </a:spcAft>
                      </a:pPr>
                      <a:r>
                        <a:rPr lang="en-US" sz="1400">
                          <a:effectLst/>
                        </a:rPr>
                        <a:t>SIPFW_CMD_INSERT</a:t>
                      </a:r>
                      <a:endParaRPr lang="zh-CN" sz="1400">
                        <a:effectLst/>
                        <a:latin typeface="Times New Roman"/>
                        <a:ea typeface="宋体"/>
                      </a:endParaRPr>
                    </a:p>
                  </a:txBody>
                  <a:tcPr marL="68580" marR="68580" marT="0" marB="0" anchor="ctr"/>
                </a:tc>
                <a:tc>
                  <a:txBody>
                    <a:bodyPr/>
                    <a:lstStyle/>
                    <a:p>
                      <a:pPr algn="just">
                        <a:lnSpc>
                          <a:spcPts val="1250"/>
                        </a:lnSpc>
                        <a:spcAft>
                          <a:spcPts val="100"/>
                        </a:spcAft>
                      </a:pPr>
                      <a:r>
                        <a:rPr lang="en-US" sz="1400">
                          <a:effectLst/>
                        </a:rPr>
                        <a:t>--insert</a:t>
                      </a:r>
                      <a:endParaRPr lang="zh-CN" sz="1400">
                        <a:effectLst/>
                        <a:latin typeface="Times New Roman"/>
                        <a:ea typeface="宋体"/>
                      </a:endParaRPr>
                    </a:p>
                  </a:txBody>
                  <a:tcPr marL="68580" marR="68580" marT="0" marB="0" anchor="ctr"/>
                </a:tc>
                <a:tc>
                  <a:txBody>
                    <a:bodyPr/>
                    <a:lstStyle/>
                    <a:p>
                      <a:pPr algn="ctr">
                        <a:lnSpc>
                          <a:spcPts val="1250"/>
                        </a:lnSpc>
                        <a:spcAft>
                          <a:spcPts val="100"/>
                        </a:spcAft>
                      </a:pPr>
                      <a:r>
                        <a:rPr lang="en-US" sz="1400">
                          <a:effectLst/>
                        </a:rPr>
                        <a:t> </a:t>
                      </a:r>
                      <a:endParaRPr lang="zh-CN" sz="1400">
                        <a:effectLst/>
                        <a:latin typeface="Times New Roman"/>
                        <a:ea typeface="宋体"/>
                      </a:endParaRPr>
                    </a:p>
                  </a:txBody>
                  <a:tcPr marL="68580" marR="68580" marT="0" marB="0" anchor="ctr"/>
                </a:tc>
              </a:tr>
              <a:tr h="587796">
                <a:tc>
                  <a:txBody>
                    <a:bodyPr/>
                    <a:lstStyle/>
                    <a:p>
                      <a:pPr algn="just">
                        <a:lnSpc>
                          <a:spcPts val="1250"/>
                        </a:lnSpc>
                        <a:spcAft>
                          <a:spcPts val="100"/>
                        </a:spcAft>
                      </a:pPr>
                      <a:r>
                        <a:rPr lang="en-US" sz="1400">
                          <a:effectLst/>
                        </a:rPr>
                        <a:t>DELETE</a:t>
                      </a:r>
                      <a:endParaRPr lang="zh-CN" sz="1400">
                        <a:effectLst/>
                        <a:latin typeface="Times New Roman"/>
                        <a:ea typeface="宋体"/>
                      </a:endParaRPr>
                    </a:p>
                  </a:txBody>
                  <a:tcPr marL="68580" marR="68580" marT="0" marB="0" anchor="ctr"/>
                </a:tc>
                <a:tc>
                  <a:txBody>
                    <a:bodyPr/>
                    <a:lstStyle/>
                    <a:p>
                      <a:pPr algn="just">
                        <a:lnSpc>
                          <a:spcPts val="1250"/>
                        </a:lnSpc>
                        <a:spcAft>
                          <a:spcPts val="100"/>
                        </a:spcAft>
                      </a:pPr>
                      <a:r>
                        <a:rPr lang="zh-CN" sz="1400">
                          <a:effectLst/>
                        </a:rPr>
                        <a:t>从某个规则链中删除规则，可以指定规则的位置</a:t>
                      </a:r>
                      <a:endParaRPr lang="zh-CN" sz="1400">
                        <a:effectLst/>
                        <a:latin typeface="Times New Roman"/>
                        <a:ea typeface="宋体"/>
                      </a:endParaRPr>
                    </a:p>
                  </a:txBody>
                  <a:tcPr marL="68580" marR="68580" marT="0" marB="0" anchor="ctr"/>
                </a:tc>
                <a:tc>
                  <a:txBody>
                    <a:bodyPr/>
                    <a:lstStyle/>
                    <a:p>
                      <a:pPr algn="just">
                        <a:lnSpc>
                          <a:spcPts val="1250"/>
                        </a:lnSpc>
                        <a:spcAft>
                          <a:spcPts val="100"/>
                        </a:spcAft>
                      </a:pPr>
                      <a:r>
                        <a:rPr lang="en-US" sz="1400">
                          <a:effectLst/>
                        </a:rPr>
                        <a:t>SIPFW_CMD_DELETE</a:t>
                      </a:r>
                      <a:endParaRPr lang="zh-CN" sz="1400">
                        <a:effectLst/>
                        <a:latin typeface="Times New Roman"/>
                        <a:ea typeface="宋体"/>
                      </a:endParaRPr>
                    </a:p>
                  </a:txBody>
                  <a:tcPr marL="68580" marR="68580" marT="0" marB="0" anchor="ctr"/>
                </a:tc>
                <a:tc>
                  <a:txBody>
                    <a:bodyPr/>
                    <a:lstStyle/>
                    <a:p>
                      <a:pPr algn="just">
                        <a:lnSpc>
                          <a:spcPts val="1250"/>
                        </a:lnSpc>
                        <a:spcAft>
                          <a:spcPts val="100"/>
                        </a:spcAft>
                      </a:pPr>
                      <a:r>
                        <a:rPr lang="en-US" sz="1400">
                          <a:effectLst/>
                        </a:rPr>
                        <a:t>--delete</a:t>
                      </a:r>
                      <a:endParaRPr lang="zh-CN" sz="1400">
                        <a:effectLst/>
                        <a:latin typeface="Times New Roman"/>
                        <a:ea typeface="宋体"/>
                      </a:endParaRPr>
                    </a:p>
                  </a:txBody>
                  <a:tcPr marL="68580" marR="68580" marT="0" marB="0" anchor="ctr"/>
                </a:tc>
                <a:tc>
                  <a:txBody>
                    <a:bodyPr/>
                    <a:lstStyle/>
                    <a:p>
                      <a:pPr algn="ctr">
                        <a:lnSpc>
                          <a:spcPts val="1250"/>
                        </a:lnSpc>
                        <a:spcAft>
                          <a:spcPts val="100"/>
                        </a:spcAft>
                      </a:pPr>
                      <a:r>
                        <a:rPr lang="en-US" sz="1400">
                          <a:effectLst/>
                        </a:rPr>
                        <a:t>D</a:t>
                      </a:r>
                      <a:endParaRPr lang="zh-CN" sz="1400">
                        <a:effectLst/>
                        <a:latin typeface="Times New Roman"/>
                        <a:ea typeface="宋体"/>
                      </a:endParaRPr>
                    </a:p>
                  </a:txBody>
                  <a:tcPr marL="68580" marR="68580" marT="0" marB="0" anchor="ctr"/>
                </a:tc>
              </a:tr>
              <a:tr h="295679">
                <a:tc>
                  <a:txBody>
                    <a:bodyPr/>
                    <a:lstStyle/>
                    <a:p>
                      <a:pPr algn="just">
                        <a:lnSpc>
                          <a:spcPts val="1250"/>
                        </a:lnSpc>
                        <a:spcAft>
                          <a:spcPts val="100"/>
                        </a:spcAft>
                      </a:pPr>
                      <a:r>
                        <a:rPr lang="en-US" sz="1400">
                          <a:effectLst/>
                        </a:rPr>
                        <a:t>APPEND</a:t>
                      </a:r>
                      <a:endParaRPr lang="zh-CN" sz="1400">
                        <a:effectLst/>
                        <a:latin typeface="Times New Roman"/>
                        <a:ea typeface="宋体"/>
                      </a:endParaRPr>
                    </a:p>
                  </a:txBody>
                  <a:tcPr marL="68580" marR="68580" marT="0" marB="0" anchor="ctr"/>
                </a:tc>
                <a:tc>
                  <a:txBody>
                    <a:bodyPr/>
                    <a:lstStyle/>
                    <a:p>
                      <a:pPr algn="just">
                        <a:lnSpc>
                          <a:spcPts val="1250"/>
                        </a:lnSpc>
                        <a:spcAft>
                          <a:spcPts val="100"/>
                        </a:spcAft>
                      </a:pPr>
                      <a:r>
                        <a:rPr lang="zh-CN" sz="1400">
                          <a:effectLst/>
                        </a:rPr>
                        <a:t>向某个链的尾部插入规则</a:t>
                      </a:r>
                      <a:endParaRPr lang="zh-CN" sz="1400">
                        <a:effectLst/>
                        <a:latin typeface="Times New Roman"/>
                        <a:ea typeface="宋体"/>
                      </a:endParaRPr>
                    </a:p>
                  </a:txBody>
                  <a:tcPr marL="68580" marR="68580" marT="0" marB="0" anchor="ctr"/>
                </a:tc>
                <a:tc>
                  <a:txBody>
                    <a:bodyPr/>
                    <a:lstStyle/>
                    <a:p>
                      <a:pPr algn="just">
                        <a:lnSpc>
                          <a:spcPts val="1250"/>
                        </a:lnSpc>
                        <a:spcAft>
                          <a:spcPts val="100"/>
                        </a:spcAft>
                      </a:pPr>
                      <a:r>
                        <a:rPr lang="en-US" sz="1400">
                          <a:effectLst/>
                        </a:rPr>
                        <a:t>SIPFW_CMD_APPEND</a:t>
                      </a:r>
                      <a:endParaRPr lang="zh-CN" sz="1400">
                        <a:effectLst/>
                        <a:latin typeface="Times New Roman"/>
                        <a:ea typeface="宋体"/>
                      </a:endParaRPr>
                    </a:p>
                  </a:txBody>
                  <a:tcPr marL="68580" marR="68580" marT="0" marB="0" anchor="ctr"/>
                </a:tc>
                <a:tc>
                  <a:txBody>
                    <a:bodyPr/>
                    <a:lstStyle/>
                    <a:p>
                      <a:pPr algn="just">
                        <a:lnSpc>
                          <a:spcPts val="1250"/>
                        </a:lnSpc>
                        <a:spcAft>
                          <a:spcPts val="100"/>
                        </a:spcAft>
                      </a:pPr>
                      <a:r>
                        <a:rPr lang="en-US" sz="1400">
                          <a:effectLst/>
                        </a:rPr>
                        <a:t>--append</a:t>
                      </a:r>
                      <a:endParaRPr lang="zh-CN" sz="1400">
                        <a:effectLst/>
                        <a:latin typeface="Times New Roman"/>
                        <a:ea typeface="宋体"/>
                      </a:endParaRPr>
                    </a:p>
                  </a:txBody>
                  <a:tcPr marL="68580" marR="68580" marT="0" marB="0" anchor="ctr"/>
                </a:tc>
                <a:tc>
                  <a:txBody>
                    <a:bodyPr/>
                    <a:lstStyle/>
                    <a:p>
                      <a:pPr algn="ctr">
                        <a:lnSpc>
                          <a:spcPts val="1250"/>
                        </a:lnSpc>
                        <a:spcAft>
                          <a:spcPts val="100"/>
                        </a:spcAft>
                      </a:pPr>
                      <a:r>
                        <a:rPr lang="en-US" sz="1400">
                          <a:effectLst/>
                        </a:rPr>
                        <a:t>A</a:t>
                      </a:r>
                      <a:endParaRPr lang="zh-CN" sz="1400">
                        <a:effectLst/>
                        <a:latin typeface="Times New Roman"/>
                        <a:ea typeface="宋体"/>
                      </a:endParaRPr>
                    </a:p>
                  </a:txBody>
                  <a:tcPr marL="68580" marR="68580" marT="0" marB="0" anchor="ctr"/>
                </a:tc>
              </a:tr>
              <a:tr h="587796">
                <a:tc>
                  <a:txBody>
                    <a:bodyPr/>
                    <a:lstStyle/>
                    <a:p>
                      <a:pPr algn="just">
                        <a:lnSpc>
                          <a:spcPts val="1250"/>
                        </a:lnSpc>
                        <a:spcAft>
                          <a:spcPts val="100"/>
                        </a:spcAft>
                      </a:pPr>
                      <a:r>
                        <a:rPr lang="en-US" sz="1400">
                          <a:effectLst/>
                        </a:rPr>
                        <a:t>LIST</a:t>
                      </a:r>
                      <a:endParaRPr lang="zh-CN" sz="1400">
                        <a:effectLst/>
                        <a:latin typeface="Times New Roman"/>
                        <a:ea typeface="宋体"/>
                      </a:endParaRPr>
                    </a:p>
                  </a:txBody>
                  <a:tcPr marL="68580" marR="68580" marT="0" marB="0" anchor="ctr"/>
                </a:tc>
                <a:tc>
                  <a:txBody>
                    <a:bodyPr/>
                    <a:lstStyle/>
                    <a:p>
                      <a:pPr algn="just">
                        <a:lnSpc>
                          <a:spcPts val="1250"/>
                        </a:lnSpc>
                        <a:spcAft>
                          <a:spcPts val="100"/>
                        </a:spcAft>
                      </a:pPr>
                      <a:r>
                        <a:rPr lang="zh-CN" sz="1400">
                          <a:effectLst/>
                        </a:rPr>
                        <a:t>列出某个链的规则，当不指定链时，列出所有三个链的规则</a:t>
                      </a:r>
                      <a:endParaRPr lang="zh-CN" sz="1400">
                        <a:effectLst/>
                        <a:latin typeface="Times New Roman"/>
                        <a:ea typeface="宋体"/>
                      </a:endParaRPr>
                    </a:p>
                  </a:txBody>
                  <a:tcPr marL="68580" marR="68580" marT="0" marB="0" anchor="ctr"/>
                </a:tc>
                <a:tc>
                  <a:txBody>
                    <a:bodyPr/>
                    <a:lstStyle/>
                    <a:p>
                      <a:pPr algn="just">
                        <a:lnSpc>
                          <a:spcPts val="1250"/>
                        </a:lnSpc>
                        <a:spcAft>
                          <a:spcPts val="100"/>
                        </a:spcAft>
                      </a:pPr>
                      <a:r>
                        <a:rPr lang="en-US" sz="1400">
                          <a:effectLst/>
                        </a:rPr>
                        <a:t>SIPFW_CMD_LIST</a:t>
                      </a:r>
                      <a:endParaRPr lang="zh-CN" sz="1400">
                        <a:effectLst/>
                        <a:latin typeface="Times New Roman"/>
                        <a:ea typeface="宋体"/>
                      </a:endParaRPr>
                    </a:p>
                  </a:txBody>
                  <a:tcPr marL="68580" marR="68580" marT="0" marB="0" anchor="ctr"/>
                </a:tc>
                <a:tc>
                  <a:txBody>
                    <a:bodyPr/>
                    <a:lstStyle/>
                    <a:p>
                      <a:pPr algn="just">
                        <a:lnSpc>
                          <a:spcPts val="1250"/>
                        </a:lnSpc>
                        <a:spcAft>
                          <a:spcPts val="100"/>
                        </a:spcAft>
                      </a:pPr>
                      <a:r>
                        <a:rPr lang="en-US" sz="1400">
                          <a:effectLst/>
                        </a:rPr>
                        <a:t>--list</a:t>
                      </a:r>
                      <a:endParaRPr lang="zh-CN" sz="1400">
                        <a:effectLst/>
                        <a:latin typeface="Times New Roman"/>
                        <a:ea typeface="宋体"/>
                      </a:endParaRPr>
                    </a:p>
                  </a:txBody>
                  <a:tcPr marL="68580" marR="68580" marT="0" marB="0" anchor="ctr"/>
                </a:tc>
                <a:tc>
                  <a:txBody>
                    <a:bodyPr/>
                    <a:lstStyle/>
                    <a:p>
                      <a:pPr algn="ctr">
                        <a:lnSpc>
                          <a:spcPts val="1250"/>
                        </a:lnSpc>
                        <a:spcAft>
                          <a:spcPts val="100"/>
                        </a:spcAft>
                      </a:pPr>
                      <a:r>
                        <a:rPr lang="en-US" sz="1400">
                          <a:effectLst/>
                        </a:rPr>
                        <a:t>-L</a:t>
                      </a:r>
                      <a:endParaRPr lang="zh-CN" sz="1400">
                        <a:effectLst/>
                        <a:latin typeface="Times New Roman"/>
                        <a:ea typeface="宋体"/>
                      </a:endParaRPr>
                    </a:p>
                  </a:txBody>
                  <a:tcPr marL="68580" marR="68580" marT="0" marB="0" anchor="ctr"/>
                </a:tc>
              </a:tr>
              <a:tr h="604421">
                <a:tc>
                  <a:txBody>
                    <a:bodyPr/>
                    <a:lstStyle/>
                    <a:p>
                      <a:pPr algn="just">
                        <a:lnSpc>
                          <a:spcPts val="1250"/>
                        </a:lnSpc>
                        <a:spcAft>
                          <a:spcPts val="100"/>
                        </a:spcAft>
                      </a:pPr>
                      <a:r>
                        <a:rPr lang="en-US" sz="1400">
                          <a:effectLst/>
                        </a:rPr>
                        <a:t>FLUSH</a:t>
                      </a:r>
                      <a:endParaRPr lang="zh-CN" sz="1400">
                        <a:effectLst/>
                        <a:latin typeface="Times New Roman"/>
                        <a:ea typeface="宋体"/>
                      </a:endParaRPr>
                    </a:p>
                  </a:txBody>
                  <a:tcPr marL="68580" marR="68580" marT="0" marB="0" anchor="ctr"/>
                </a:tc>
                <a:tc>
                  <a:txBody>
                    <a:bodyPr/>
                    <a:lstStyle/>
                    <a:p>
                      <a:pPr algn="just">
                        <a:lnSpc>
                          <a:spcPts val="1250"/>
                        </a:lnSpc>
                        <a:spcAft>
                          <a:spcPts val="100"/>
                        </a:spcAft>
                      </a:pPr>
                      <a:r>
                        <a:rPr lang="zh-CN" sz="1400">
                          <a:effectLst/>
                        </a:rPr>
                        <a:t>清空链中的规则，如果没有指定链，则删除</a:t>
                      </a:r>
                      <a:r>
                        <a:rPr lang="en-US" sz="1400">
                          <a:effectLst/>
                        </a:rPr>
                        <a:t>3</a:t>
                      </a:r>
                      <a:r>
                        <a:rPr lang="zh-CN" sz="1400">
                          <a:effectLst/>
                        </a:rPr>
                        <a:t>个链中的所有规则</a:t>
                      </a:r>
                      <a:endParaRPr lang="zh-CN" sz="1400">
                        <a:effectLst/>
                        <a:latin typeface="Times New Roman"/>
                        <a:ea typeface="宋体"/>
                      </a:endParaRPr>
                    </a:p>
                  </a:txBody>
                  <a:tcPr marL="68580" marR="68580" marT="0" marB="0" anchor="ctr"/>
                </a:tc>
                <a:tc>
                  <a:txBody>
                    <a:bodyPr/>
                    <a:lstStyle/>
                    <a:p>
                      <a:pPr algn="just">
                        <a:lnSpc>
                          <a:spcPts val="1250"/>
                        </a:lnSpc>
                        <a:spcAft>
                          <a:spcPts val="100"/>
                        </a:spcAft>
                      </a:pPr>
                      <a:r>
                        <a:rPr lang="en-US" sz="1400">
                          <a:effectLst/>
                        </a:rPr>
                        <a:t>SIPFW_CMD_FLUSH</a:t>
                      </a:r>
                      <a:endParaRPr lang="zh-CN" sz="1400">
                        <a:effectLst/>
                        <a:latin typeface="Times New Roman"/>
                        <a:ea typeface="宋体"/>
                      </a:endParaRPr>
                    </a:p>
                  </a:txBody>
                  <a:tcPr marL="68580" marR="68580" marT="0" marB="0" anchor="ctr"/>
                </a:tc>
                <a:tc>
                  <a:txBody>
                    <a:bodyPr/>
                    <a:lstStyle/>
                    <a:p>
                      <a:pPr algn="just">
                        <a:lnSpc>
                          <a:spcPts val="1250"/>
                        </a:lnSpc>
                        <a:spcAft>
                          <a:spcPts val="100"/>
                        </a:spcAft>
                      </a:pPr>
                      <a:r>
                        <a:rPr lang="en-US" sz="1400">
                          <a:effectLst/>
                        </a:rPr>
                        <a:t>--flush</a:t>
                      </a:r>
                      <a:endParaRPr lang="zh-CN" sz="1400">
                        <a:effectLst/>
                        <a:latin typeface="Times New Roman"/>
                        <a:ea typeface="宋体"/>
                      </a:endParaRPr>
                    </a:p>
                  </a:txBody>
                  <a:tcPr marL="68580" marR="68580" marT="0" marB="0" anchor="ctr"/>
                </a:tc>
                <a:tc>
                  <a:txBody>
                    <a:bodyPr/>
                    <a:lstStyle/>
                    <a:p>
                      <a:pPr algn="ctr">
                        <a:lnSpc>
                          <a:spcPts val="1250"/>
                        </a:lnSpc>
                        <a:spcAft>
                          <a:spcPts val="100"/>
                        </a:spcAft>
                      </a:pPr>
                      <a:r>
                        <a:rPr lang="en-US" sz="1400">
                          <a:effectLst/>
                        </a:rPr>
                        <a:t>-F</a:t>
                      </a:r>
                      <a:endParaRPr lang="zh-CN" sz="140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18152651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．防火墙支持的协议</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SIPFW</a:t>
            </a:r>
            <a:r>
              <a:rPr lang="zh-CN" altLang="en-US" b="0" i="0" u="none" strike="noStrike" baseline="0" smtClean="0">
                <a:latin typeface="Times New Roman"/>
              </a:rPr>
              <a:t>防火墙支持根据网络数据的协议进行过滤，支持</a:t>
            </a:r>
            <a:r>
              <a:rPr lang="en-US" altLang="zh-CN" b="0" i="0" u="none" strike="noStrike" baseline="0" smtClean="0">
                <a:latin typeface="Times New Roman"/>
              </a:rPr>
              <a:t>TCP</a:t>
            </a:r>
            <a:r>
              <a:rPr lang="zh-CN" altLang="en-US" b="0" i="0" u="none" strike="noStrike" baseline="0" smtClean="0">
                <a:latin typeface="Times New Roman"/>
              </a:rPr>
              <a:t>、</a:t>
            </a:r>
            <a:r>
              <a:rPr lang="en-US" altLang="zh-CN" b="0" i="0" u="none" strike="noStrike" baseline="0" smtClean="0">
                <a:latin typeface="Times New Roman"/>
              </a:rPr>
              <a:t>UDP</a:t>
            </a:r>
            <a:r>
              <a:rPr lang="zh-CN" altLang="en-US" b="0" i="0" u="none" strike="noStrike" baseline="0" smtClean="0">
                <a:latin typeface="Times New Roman"/>
              </a:rPr>
              <a:t>、</a:t>
            </a:r>
            <a:r>
              <a:rPr lang="en-US" altLang="zh-CN" b="0" i="0" u="none" strike="noStrike" baseline="0" smtClean="0">
                <a:latin typeface="Times New Roman"/>
              </a:rPr>
              <a:t>ICMP</a:t>
            </a:r>
            <a:r>
              <a:rPr lang="zh-CN" altLang="en-US" b="0" i="0" u="none" strike="noStrike" baseline="0" smtClean="0">
                <a:latin typeface="Times New Roman"/>
              </a:rPr>
              <a:t>和</a:t>
            </a:r>
            <a:r>
              <a:rPr lang="en-US" altLang="zh-CN" b="0" i="0" u="none" strike="noStrike" baseline="0" smtClean="0">
                <a:latin typeface="Times New Roman"/>
              </a:rPr>
              <a:t>IGMP</a:t>
            </a:r>
            <a:r>
              <a:rPr lang="zh-CN" altLang="en-US" b="0" i="0" u="none" strike="noStrike" baseline="0" smtClean="0">
                <a:latin typeface="Times New Roman"/>
              </a:rPr>
              <a:t>共</a:t>
            </a:r>
            <a:r>
              <a:rPr lang="en-US" altLang="zh-CN" b="0" i="0" u="none" strike="noStrike" baseline="0" smtClean="0">
                <a:latin typeface="Times New Roman"/>
              </a:rPr>
              <a:t>4</a:t>
            </a:r>
            <a:r>
              <a:rPr lang="zh-CN" altLang="en-US" b="0" i="0" u="none" strike="noStrike" baseline="0" smtClean="0">
                <a:latin typeface="Times New Roman"/>
              </a:rPr>
              <a:t>种协议类型，如表所示。</a:t>
            </a:r>
          </a:p>
        </p:txBody>
      </p:sp>
      <p:graphicFrame>
        <p:nvGraphicFramePr>
          <p:cNvPr id="4" name="表格 3"/>
          <p:cNvGraphicFramePr>
            <a:graphicFrameLocks noGrp="1"/>
          </p:cNvGraphicFramePr>
          <p:nvPr>
            <p:extLst>
              <p:ext uri="{D42A27DB-BD31-4B8C-83A1-F6EECF244321}">
                <p14:modId xmlns:p14="http://schemas.microsoft.com/office/powerpoint/2010/main" val="499328592"/>
              </p:ext>
            </p:extLst>
          </p:nvPr>
        </p:nvGraphicFramePr>
        <p:xfrm>
          <a:off x="1331639" y="2852936"/>
          <a:ext cx="6408712" cy="1944215"/>
        </p:xfrm>
        <a:graphic>
          <a:graphicData uri="http://schemas.openxmlformats.org/drawingml/2006/table">
            <a:tbl>
              <a:tblPr firstRow="1" firstCol="1" bandRow="1">
                <a:tableStyleId>{5C22544A-7EE6-4342-B048-85BDC9FD1C3A}</a:tableStyleId>
              </a:tblPr>
              <a:tblGrid>
                <a:gridCol w="2129689"/>
                <a:gridCol w="2321439"/>
                <a:gridCol w="1957584"/>
              </a:tblGrid>
              <a:tr h="388843">
                <a:tc>
                  <a:txBody>
                    <a:bodyPr/>
                    <a:lstStyle/>
                    <a:p>
                      <a:pPr algn="ctr">
                        <a:lnSpc>
                          <a:spcPts val="1250"/>
                        </a:lnSpc>
                        <a:spcAft>
                          <a:spcPts val="100"/>
                        </a:spcAft>
                      </a:pPr>
                      <a:r>
                        <a:rPr lang="zh-CN" sz="1400">
                          <a:effectLst/>
                        </a:rPr>
                        <a:t>协 议 名 称</a:t>
                      </a:r>
                      <a:endParaRPr lang="zh-CN" sz="1400">
                        <a:effectLst/>
                        <a:latin typeface="Times New Roman"/>
                        <a:ea typeface="宋体"/>
                      </a:endParaRPr>
                    </a:p>
                  </a:txBody>
                  <a:tcPr marL="68580" marR="68580" marT="0" marB="0" anchor="ctr"/>
                </a:tc>
                <a:tc>
                  <a:txBody>
                    <a:bodyPr/>
                    <a:lstStyle/>
                    <a:p>
                      <a:pPr algn="ctr">
                        <a:lnSpc>
                          <a:spcPts val="1250"/>
                        </a:lnSpc>
                        <a:spcAft>
                          <a:spcPts val="100"/>
                        </a:spcAft>
                      </a:pPr>
                      <a:r>
                        <a:rPr lang="zh-CN" sz="1400">
                          <a:effectLst/>
                        </a:rPr>
                        <a:t>含</a:t>
                      </a:r>
                      <a:r>
                        <a:rPr lang="en-US" sz="1400">
                          <a:effectLst/>
                        </a:rPr>
                        <a:t>    </a:t>
                      </a:r>
                      <a:r>
                        <a:rPr lang="zh-CN" sz="1400">
                          <a:effectLst/>
                        </a:rPr>
                        <a:t>义</a:t>
                      </a:r>
                      <a:endParaRPr lang="zh-CN" sz="1400">
                        <a:effectLst/>
                        <a:latin typeface="Times New Roman"/>
                        <a:ea typeface="宋体"/>
                      </a:endParaRPr>
                    </a:p>
                  </a:txBody>
                  <a:tcPr marL="68580" marR="68580" marT="0" marB="0" anchor="ctr"/>
                </a:tc>
                <a:tc>
                  <a:txBody>
                    <a:bodyPr/>
                    <a:lstStyle/>
                    <a:p>
                      <a:pPr algn="ctr">
                        <a:lnSpc>
                          <a:spcPts val="1250"/>
                        </a:lnSpc>
                        <a:spcAft>
                          <a:spcPts val="100"/>
                        </a:spcAft>
                      </a:pPr>
                      <a:r>
                        <a:rPr lang="zh-CN" sz="1400">
                          <a:effectLst/>
                        </a:rPr>
                        <a:t>值</a:t>
                      </a:r>
                      <a:endParaRPr lang="zh-CN" sz="1400">
                        <a:effectLst/>
                        <a:latin typeface="Times New Roman"/>
                        <a:ea typeface="宋体"/>
                      </a:endParaRPr>
                    </a:p>
                  </a:txBody>
                  <a:tcPr marL="68580" marR="68580" marT="0" marB="0" anchor="ctr"/>
                </a:tc>
              </a:tr>
              <a:tr h="388843">
                <a:tc>
                  <a:txBody>
                    <a:bodyPr/>
                    <a:lstStyle/>
                    <a:p>
                      <a:pPr indent="266700" algn="just">
                        <a:lnSpc>
                          <a:spcPts val="1250"/>
                        </a:lnSpc>
                        <a:spcAft>
                          <a:spcPts val="100"/>
                        </a:spcAft>
                      </a:pPr>
                      <a:r>
                        <a:rPr lang="en-US" sz="1400">
                          <a:effectLst/>
                        </a:rPr>
                        <a:t>tcp</a:t>
                      </a:r>
                      <a:endParaRPr lang="zh-CN" sz="1400">
                        <a:effectLst/>
                        <a:latin typeface="Times New Roman"/>
                        <a:ea typeface="宋体"/>
                      </a:endParaRPr>
                    </a:p>
                  </a:txBody>
                  <a:tcPr marL="68580" marR="68580" marT="0" marB="0" anchor="ctr"/>
                </a:tc>
                <a:tc>
                  <a:txBody>
                    <a:bodyPr/>
                    <a:lstStyle/>
                    <a:p>
                      <a:pPr indent="266700" algn="just">
                        <a:lnSpc>
                          <a:spcPts val="1250"/>
                        </a:lnSpc>
                        <a:spcAft>
                          <a:spcPts val="100"/>
                        </a:spcAft>
                      </a:pPr>
                      <a:r>
                        <a:rPr lang="en-US" sz="1400">
                          <a:effectLst/>
                        </a:rPr>
                        <a:t>TCP</a:t>
                      </a:r>
                      <a:r>
                        <a:rPr lang="zh-CN" sz="1400">
                          <a:effectLst/>
                        </a:rPr>
                        <a:t>协议</a:t>
                      </a:r>
                      <a:endParaRPr lang="zh-CN" sz="1400">
                        <a:effectLst/>
                        <a:latin typeface="Times New Roman"/>
                        <a:ea typeface="宋体"/>
                      </a:endParaRPr>
                    </a:p>
                  </a:txBody>
                  <a:tcPr marL="68580" marR="68580" marT="0" marB="0" anchor="ctr"/>
                </a:tc>
                <a:tc>
                  <a:txBody>
                    <a:bodyPr/>
                    <a:lstStyle/>
                    <a:p>
                      <a:pPr indent="266700" algn="just">
                        <a:lnSpc>
                          <a:spcPts val="1250"/>
                        </a:lnSpc>
                        <a:spcAft>
                          <a:spcPts val="100"/>
                        </a:spcAft>
                      </a:pPr>
                      <a:r>
                        <a:rPr lang="en-US" sz="1400">
                          <a:effectLst/>
                        </a:rPr>
                        <a:t>IPPROTO_TCP</a:t>
                      </a:r>
                      <a:endParaRPr lang="zh-CN" sz="1400">
                        <a:effectLst/>
                        <a:latin typeface="Times New Roman"/>
                        <a:ea typeface="宋体"/>
                      </a:endParaRPr>
                    </a:p>
                  </a:txBody>
                  <a:tcPr marL="68580" marR="68580" marT="0" marB="0" anchor="ctr"/>
                </a:tc>
              </a:tr>
              <a:tr h="388843">
                <a:tc>
                  <a:txBody>
                    <a:bodyPr/>
                    <a:lstStyle/>
                    <a:p>
                      <a:pPr indent="266700" algn="just">
                        <a:lnSpc>
                          <a:spcPts val="1250"/>
                        </a:lnSpc>
                        <a:spcAft>
                          <a:spcPts val="100"/>
                        </a:spcAft>
                      </a:pPr>
                      <a:r>
                        <a:rPr lang="en-US" sz="1400">
                          <a:effectLst/>
                        </a:rPr>
                        <a:t>udp</a:t>
                      </a:r>
                      <a:endParaRPr lang="zh-CN" sz="1400">
                        <a:effectLst/>
                        <a:latin typeface="Times New Roman"/>
                        <a:ea typeface="宋体"/>
                      </a:endParaRPr>
                    </a:p>
                  </a:txBody>
                  <a:tcPr marL="68580" marR="68580" marT="0" marB="0" anchor="ctr"/>
                </a:tc>
                <a:tc>
                  <a:txBody>
                    <a:bodyPr/>
                    <a:lstStyle/>
                    <a:p>
                      <a:pPr indent="266700" algn="just">
                        <a:lnSpc>
                          <a:spcPts val="1250"/>
                        </a:lnSpc>
                        <a:spcAft>
                          <a:spcPts val="100"/>
                        </a:spcAft>
                      </a:pPr>
                      <a:r>
                        <a:rPr lang="en-US" sz="1400">
                          <a:effectLst/>
                        </a:rPr>
                        <a:t>UDP</a:t>
                      </a:r>
                      <a:r>
                        <a:rPr lang="zh-CN" sz="1400">
                          <a:effectLst/>
                        </a:rPr>
                        <a:t>协议</a:t>
                      </a:r>
                      <a:endParaRPr lang="zh-CN" sz="1400">
                        <a:effectLst/>
                        <a:latin typeface="Times New Roman"/>
                        <a:ea typeface="宋体"/>
                      </a:endParaRPr>
                    </a:p>
                  </a:txBody>
                  <a:tcPr marL="68580" marR="68580" marT="0" marB="0" anchor="ctr"/>
                </a:tc>
                <a:tc>
                  <a:txBody>
                    <a:bodyPr/>
                    <a:lstStyle/>
                    <a:p>
                      <a:pPr indent="266700" algn="just">
                        <a:lnSpc>
                          <a:spcPts val="1250"/>
                        </a:lnSpc>
                        <a:spcAft>
                          <a:spcPts val="100"/>
                        </a:spcAft>
                      </a:pPr>
                      <a:r>
                        <a:rPr lang="en-US" sz="1400">
                          <a:effectLst/>
                        </a:rPr>
                        <a:t>IPPROTO_UDP</a:t>
                      </a:r>
                      <a:endParaRPr lang="zh-CN" sz="1400">
                        <a:effectLst/>
                        <a:latin typeface="Times New Roman"/>
                        <a:ea typeface="宋体"/>
                      </a:endParaRPr>
                    </a:p>
                  </a:txBody>
                  <a:tcPr marL="68580" marR="68580" marT="0" marB="0" anchor="ctr"/>
                </a:tc>
              </a:tr>
              <a:tr h="388843">
                <a:tc>
                  <a:txBody>
                    <a:bodyPr/>
                    <a:lstStyle/>
                    <a:p>
                      <a:pPr indent="266700" algn="just">
                        <a:lnSpc>
                          <a:spcPts val="1250"/>
                        </a:lnSpc>
                        <a:spcAft>
                          <a:spcPts val="100"/>
                        </a:spcAft>
                      </a:pPr>
                      <a:r>
                        <a:rPr lang="en-US" sz="1400">
                          <a:effectLst/>
                        </a:rPr>
                        <a:t>icmp</a:t>
                      </a:r>
                      <a:endParaRPr lang="zh-CN" sz="1400">
                        <a:effectLst/>
                        <a:latin typeface="Times New Roman"/>
                        <a:ea typeface="宋体"/>
                      </a:endParaRPr>
                    </a:p>
                  </a:txBody>
                  <a:tcPr marL="68580" marR="68580" marT="0" marB="0" anchor="ctr"/>
                </a:tc>
                <a:tc>
                  <a:txBody>
                    <a:bodyPr/>
                    <a:lstStyle/>
                    <a:p>
                      <a:pPr indent="266700" algn="just">
                        <a:lnSpc>
                          <a:spcPts val="1250"/>
                        </a:lnSpc>
                        <a:spcAft>
                          <a:spcPts val="100"/>
                        </a:spcAft>
                      </a:pPr>
                      <a:r>
                        <a:rPr lang="en-US" sz="1400">
                          <a:effectLst/>
                        </a:rPr>
                        <a:t>ICMP</a:t>
                      </a:r>
                      <a:r>
                        <a:rPr lang="zh-CN" sz="1400">
                          <a:effectLst/>
                        </a:rPr>
                        <a:t>协议</a:t>
                      </a:r>
                      <a:endParaRPr lang="zh-CN" sz="1400">
                        <a:effectLst/>
                        <a:latin typeface="Times New Roman"/>
                        <a:ea typeface="宋体"/>
                      </a:endParaRPr>
                    </a:p>
                  </a:txBody>
                  <a:tcPr marL="68580" marR="68580" marT="0" marB="0" anchor="ctr"/>
                </a:tc>
                <a:tc>
                  <a:txBody>
                    <a:bodyPr/>
                    <a:lstStyle/>
                    <a:p>
                      <a:pPr indent="266700" algn="just">
                        <a:lnSpc>
                          <a:spcPts val="1250"/>
                        </a:lnSpc>
                        <a:spcAft>
                          <a:spcPts val="100"/>
                        </a:spcAft>
                      </a:pPr>
                      <a:r>
                        <a:rPr lang="en-US" sz="1400">
                          <a:effectLst/>
                        </a:rPr>
                        <a:t>IPPROTO_ICMP</a:t>
                      </a:r>
                      <a:endParaRPr lang="zh-CN" sz="1400">
                        <a:effectLst/>
                        <a:latin typeface="Times New Roman"/>
                        <a:ea typeface="宋体"/>
                      </a:endParaRPr>
                    </a:p>
                  </a:txBody>
                  <a:tcPr marL="68580" marR="68580" marT="0" marB="0" anchor="ctr"/>
                </a:tc>
              </a:tr>
              <a:tr h="388843">
                <a:tc>
                  <a:txBody>
                    <a:bodyPr/>
                    <a:lstStyle/>
                    <a:p>
                      <a:pPr indent="266700" algn="just">
                        <a:lnSpc>
                          <a:spcPts val="1250"/>
                        </a:lnSpc>
                        <a:spcAft>
                          <a:spcPts val="100"/>
                        </a:spcAft>
                      </a:pPr>
                      <a:r>
                        <a:rPr lang="en-US" sz="1400">
                          <a:effectLst/>
                        </a:rPr>
                        <a:t>igmp</a:t>
                      </a:r>
                      <a:endParaRPr lang="zh-CN" sz="1400">
                        <a:effectLst/>
                        <a:latin typeface="Times New Roman"/>
                        <a:ea typeface="宋体"/>
                      </a:endParaRPr>
                    </a:p>
                  </a:txBody>
                  <a:tcPr marL="68580" marR="68580" marT="0" marB="0" anchor="ctr"/>
                </a:tc>
                <a:tc>
                  <a:txBody>
                    <a:bodyPr/>
                    <a:lstStyle/>
                    <a:p>
                      <a:pPr indent="266700" algn="just">
                        <a:lnSpc>
                          <a:spcPts val="1250"/>
                        </a:lnSpc>
                        <a:spcAft>
                          <a:spcPts val="100"/>
                        </a:spcAft>
                      </a:pPr>
                      <a:r>
                        <a:rPr lang="en-US" sz="1400">
                          <a:effectLst/>
                        </a:rPr>
                        <a:t>IGMP</a:t>
                      </a:r>
                      <a:r>
                        <a:rPr lang="zh-CN" sz="1400">
                          <a:effectLst/>
                        </a:rPr>
                        <a:t>协议</a:t>
                      </a:r>
                      <a:endParaRPr lang="zh-CN" sz="1400">
                        <a:effectLst/>
                        <a:latin typeface="Times New Roman"/>
                        <a:ea typeface="宋体"/>
                      </a:endParaRPr>
                    </a:p>
                  </a:txBody>
                  <a:tcPr marL="68580" marR="68580" marT="0" marB="0" anchor="ctr"/>
                </a:tc>
                <a:tc>
                  <a:txBody>
                    <a:bodyPr/>
                    <a:lstStyle/>
                    <a:p>
                      <a:pPr indent="266700" algn="just">
                        <a:lnSpc>
                          <a:spcPts val="1250"/>
                        </a:lnSpc>
                        <a:spcAft>
                          <a:spcPts val="100"/>
                        </a:spcAft>
                      </a:pPr>
                      <a:r>
                        <a:rPr lang="en-US" sz="1400">
                          <a:effectLst/>
                        </a:rPr>
                        <a:t>IPPROTO_IGMP</a:t>
                      </a:r>
                      <a:endParaRPr lang="zh-CN" sz="140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39646396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a:t>
            </a:r>
            <a:r>
              <a:rPr lang="zh-CN" altLang="en-US" b="0" i="0" u="none" strike="noStrike" kern="1800" baseline="0" smtClean="0">
                <a:latin typeface="Times New Roman"/>
                <a:ea typeface="黑体"/>
              </a:rPr>
              <a:t>．防火墙支持的动作</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SIPFW</a:t>
            </a:r>
            <a:r>
              <a:rPr lang="zh-CN" altLang="en-US" b="0" i="0" u="none" strike="noStrike" baseline="0" smtClean="0">
                <a:latin typeface="Times New Roman"/>
              </a:rPr>
              <a:t>防火墙的动作目前仅支持丢弃和通过两种，其中</a:t>
            </a:r>
            <a:r>
              <a:rPr lang="en-US" altLang="zh-CN" b="0" i="0" u="none" strike="noStrike" baseline="0" smtClean="0">
                <a:latin typeface="Times New Roman"/>
              </a:rPr>
              <a:t>DROP</a:t>
            </a:r>
            <a:r>
              <a:rPr lang="zh-CN" altLang="en-US" b="0" i="0" u="none" strike="noStrike" baseline="0" smtClean="0">
                <a:latin typeface="Times New Roman"/>
              </a:rPr>
              <a:t>表示丢弃网络数据，</a:t>
            </a:r>
            <a:r>
              <a:rPr lang="en-US" altLang="zh-CN" b="0" i="0" u="none" strike="noStrike" baseline="0" smtClean="0">
                <a:latin typeface="Times New Roman"/>
              </a:rPr>
              <a:t>ACCEPT</a:t>
            </a:r>
            <a:r>
              <a:rPr lang="zh-CN" altLang="en-US" b="0" i="0" u="none" strike="noStrike" baseline="0" smtClean="0">
                <a:latin typeface="Times New Roman"/>
              </a:rPr>
              <a:t>表示让网络数据正常通过，不对数据进行处理，如表所示。</a:t>
            </a:r>
          </a:p>
        </p:txBody>
      </p:sp>
      <p:graphicFrame>
        <p:nvGraphicFramePr>
          <p:cNvPr id="4" name="表格 3"/>
          <p:cNvGraphicFramePr>
            <a:graphicFrameLocks noGrp="1"/>
          </p:cNvGraphicFramePr>
          <p:nvPr>
            <p:extLst>
              <p:ext uri="{D42A27DB-BD31-4B8C-83A1-F6EECF244321}">
                <p14:modId xmlns:p14="http://schemas.microsoft.com/office/powerpoint/2010/main" val="1865643931"/>
              </p:ext>
            </p:extLst>
          </p:nvPr>
        </p:nvGraphicFramePr>
        <p:xfrm>
          <a:off x="1043608" y="2996953"/>
          <a:ext cx="7128793" cy="1872207"/>
        </p:xfrm>
        <a:graphic>
          <a:graphicData uri="http://schemas.openxmlformats.org/drawingml/2006/table">
            <a:tbl>
              <a:tblPr firstRow="1" firstCol="1" bandRow="1">
                <a:tableStyleId>{5C22544A-7EE6-4342-B048-85BDC9FD1C3A}</a:tableStyleId>
              </a:tblPr>
              <a:tblGrid>
                <a:gridCol w="1944216"/>
                <a:gridCol w="2639955"/>
                <a:gridCol w="2544622"/>
              </a:tblGrid>
              <a:tr h="624069">
                <a:tc>
                  <a:txBody>
                    <a:bodyPr/>
                    <a:lstStyle/>
                    <a:p>
                      <a:pPr algn="ctr">
                        <a:lnSpc>
                          <a:spcPts val="1250"/>
                        </a:lnSpc>
                        <a:spcAft>
                          <a:spcPts val="100"/>
                        </a:spcAft>
                      </a:pPr>
                      <a:r>
                        <a:rPr lang="zh-CN" sz="1400">
                          <a:effectLst/>
                        </a:rPr>
                        <a:t>动 作 名 称</a:t>
                      </a:r>
                      <a:endParaRPr lang="zh-CN" sz="1400">
                        <a:effectLst/>
                        <a:latin typeface="Times New Roman"/>
                        <a:ea typeface="宋体"/>
                      </a:endParaRPr>
                    </a:p>
                  </a:txBody>
                  <a:tcPr marL="68580" marR="68580" marT="0" marB="0" anchor="ctr"/>
                </a:tc>
                <a:tc>
                  <a:txBody>
                    <a:bodyPr/>
                    <a:lstStyle/>
                    <a:p>
                      <a:pPr algn="ctr">
                        <a:lnSpc>
                          <a:spcPts val="1250"/>
                        </a:lnSpc>
                        <a:spcAft>
                          <a:spcPts val="100"/>
                        </a:spcAft>
                      </a:pPr>
                      <a:r>
                        <a:rPr lang="zh-CN" sz="1400">
                          <a:effectLst/>
                        </a:rPr>
                        <a:t>含</a:t>
                      </a:r>
                      <a:r>
                        <a:rPr lang="en-US" sz="1400">
                          <a:effectLst/>
                        </a:rPr>
                        <a:t>    </a:t>
                      </a:r>
                      <a:r>
                        <a:rPr lang="zh-CN" sz="1400">
                          <a:effectLst/>
                        </a:rPr>
                        <a:t>义</a:t>
                      </a:r>
                      <a:endParaRPr lang="zh-CN" sz="1400">
                        <a:effectLst/>
                        <a:latin typeface="Times New Roman"/>
                        <a:ea typeface="宋体"/>
                      </a:endParaRPr>
                    </a:p>
                  </a:txBody>
                  <a:tcPr marL="68580" marR="68580" marT="0" marB="0" anchor="ctr"/>
                </a:tc>
                <a:tc>
                  <a:txBody>
                    <a:bodyPr/>
                    <a:lstStyle/>
                    <a:p>
                      <a:pPr algn="ctr">
                        <a:lnSpc>
                          <a:spcPts val="1250"/>
                        </a:lnSpc>
                        <a:spcAft>
                          <a:spcPts val="100"/>
                        </a:spcAft>
                      </a:pPr>
                      <a:r>
                        <a:rPr lang="zh-CN" sz="1400">
                          <a:effectLst/>
                        </a:rPr>
                        <a:t>值</a:t>
                      </a:r>
                      <a:endParaRPr lang="zh-CN" sz="1400">
                        <a:effectLst/>
                        <a:latin typeface="Times New Roman"/>
                        <a:ea typeface="宋体"/>
                      </a:endParaRPr>
                    </a:p>
                  </a:txBody>
                  <a:tcPr marL="68580" marR="68580" marT="0" marB="0" anchor="ctr"/>
                </a:tc>
              </a:tr>
              <a:tr h="624069">
                <a:tc>
                  <a:txBody>
                    <a:bodyPr/>
                    <a:lstStyle/>
                    <a:p>
                      <a:pPr indent="266700" algn="just">
                        <a:lnSpc>
                          <a:spcPts val="1250"/>
                        </a:lnSpc>
                        <a:spcAft>
                          <a:spcPts val="100"/>
                        </a:spcAft>
                      </a:pPr>
                      <a:r>
                        <a:rPr lang="en-US" sz="1400">
                          <a:effectLst/>
                        </a:rPr>
                        <a:t>DROP</a:t>
                      </a:r>
                      <a:endParaRPr lang="zh-CN" sz="1400">
                        <a:effectLst/>
                        <a:latin typeface="Times New Roman"/>
                        <a:ea typeface="宋体"/>
                      </a:endParaRPr>
                    </a:p>
                  </a:txBody>
                  <a:tcPr marL="68580" marR="68580" marT="0" marB="0" anchor="ctr"/>
                </a:tc>
                <a:tc>
                  <a:txBody>
                    <a:bodyPr/>
                    <a:lstStyle/>
                    <a:p>
                      <a:pPr algn="just">
                        <a:lnSpc>
                          <a:spcPts val="1250"/>
                        </a:lnSpc>
                        <a:spcAft>
                          <a:spcPts val="100"/>
                        </a:spcAft>
                      </a:pPr>
                      <a:r>
                        <a:rPr lang="zh-CN" sz="1400">
                          <a:effectLst/>
                        </a:rPr>
                        <a:t>丢弃网络数据</a:t>
                      </a:r>
                      <a:endParaRPr lang="zh-CN" sz="1400">
                        <a:effectLst/>
                        <a:latin typeface="Times New Roman"/>
                        <a:ea typeface="宋体"/>
                      </a:endParaRPr>
                    </a:p>
                  </a:txBody>
                  <a:tcPr marL="68580" marR="68580" marT="0" marB="0" anchor="ctr"/>
                </a:tc>
                <a:tc>
                  <a:txBody>
                    <a:bodyPr/>
                    <a:lstStyle/>
                    <a:p>
                      <a:pPr indent="266700" algn="just">
                        <a:lnSpc>
                          <a:spcPts val="1250"/>
                        </a:lnSpc>
                        <a:spcAft>
                          <a:spcPts val="100"/>
                        </a:spcAft>
                      </a:pPr>
                      <a:r>
                        <a:rPr lang="en-US" sz="1400">
                          <a:effectLst/>
                        </a:rPr>
                        <a:t>SIPFW_ACTION_DROP</a:t>
                      </a:r>
                      <a:endParaRPr lang="zh-CN" sz="1400">
                        <a:effectLst/>
                        <a:latin typeface="Times New Roman"/>
                        <a:ea typeface="宋体"/>
                      </a:endParaRPr>
                    </a:p>
                  </a:txBody>
                  <a:tcPr marL="68580" marR="68580" marT="0" marB="0" anchor="ctr"/>
                </a:tc>
              </a:tr>
              <a:tr h="624069">
                <a:tc>
                  <a:txBody>
                    <a:bodyPr/>
                    <a:lstStyle/>
                    <a:p>
                      <a:pPr indent="266700" algn="just">
                        <a:lnSpc>
                          <a:spcPts val="1250"/>
                        </a:lnSpc>
                        <a:spcAft>
                          <a:spcPts val="100"/>
                        </a:spcAft>
                      </a:pPr>
                      <a:r>
                        <a:rPr lang="en-US" sz="1400">
                          <a:effectLst/>
                        </a:rPr>
                        <a:t>ACCEPT</a:t>
                      </a:r>
                      <a:endParaRPr lang="zh-CN" sz="1400">
                        <a:effectLst/>
                        <a:latin typeface="Times New Roman"/>
                        <a:ea typeface="宋体"/>
                      </a:endParaRPr>
                    </a:p>
                  </a:txBody>
                  <a:tcPr marL="68580" marR="68580" marT="0" marB="0" anchor="ctr"/>
                </a:tc>
                <a:tc>
                  <a:txBody>
                    <a:bodyPr/>
                    <a:lstStyle/>
                    <a:p>
                      <a:pPr algn="just">
                        <a:lnSpc>
                          <a:spcPts val="1250"/>
                        </a:lnSpc>
                        <a:spcAft>
                          <a:spcPts val="100"/>
                        </a:spcAft>
                      </a:pPr>
                      <a:r>
                        <a:rPr lang="zh-CN" sz="1400">
                          <a:effectLst/>
                        </a:rPr>
                        <a:t>正常通过，不对数据进行处理</a:t>
                      </a:r>
                      <a:endParaRPr lang="zh-CN" sz="1400">
                        <a:effectLst/>
                        <a:latin typeface="Times New Roman"/>
                        <a:ea typeface="宋体"/>
                      </a:endParaRPr>
                    </a:p>
                  </a:txBody>
                  <a:tcPr marL="68580" marR="68580" marT="0" marB="0" anchor="ctr"/>
                </a:tc>
                <a:tc>
                  <a:txBody>
                    <a:bodyPr/>
                    <a:lstStyle/>
                    <a:p>
                      <a:pPr indent="266700" algn="just">
                        <a:lnSpc>
                          <a:spcPts val="1250"/>
                        </a:lnSpc>
                        <a:spcAft>
                          <a:spcPts val="100"/>
                        </a:spcAft>
                      </a:pPr>
                      <a:r>
                        <a:rPr lang="en-US" sz="1400">
                          <a:effectLst/>
                        </a:rPr>
                        <a:t>SIPFW_ACTION_ACCEPT</a:t>
                      </a:r>
                      <a:endParaRPr lang="zh-CN" sz="140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482722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6</a:t>
            </a:r>
            <a:r>
              <a:rPr lang="zh-CN" altLang="en-US" b="0" i="0" u="none" strike="noStrike" kern="1800" baseline="0" smtClean="0">
                <a:latin typeface="Times New Roman"/>
                <a:ea typeface="黑体"/>
              </a:rPr>
              <a:t>．用户命令对应的值</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用户输入的命令选项为字符串，要将用户的输入转化为可以理解的值，需要进行转化，如表所示。用户的输入分为表中所示的几种类型。对各种不同类型的处理方式和获得转化后的值不同。</a:t>
            </a:r>
          </a:p>
        </p:txBody>
      </p:sp>
      <p:graphicFrame>
        <p:nvGraphicFramePr>
          <p:cNvPr id="4" name="表格 3"/>
          <p:cNvGraphicFramePr>
            <a:graphicFrameLocks noGrp="1"/>
          </p:cNvGraphicFramePr>
          <p:nvPr>
            <p:extLst>
              <p:ext uri="{D42A27DB-BD31-4B8C-83A1-F6EECF244321}">
                <p14:modId xmlns:p14="http://schemas.microsoft.com/office/powerpoint/2010/main" val="4014209587"/>
              </p:ext>
            </p:extLst>
          </p:nvPr>
        </p:nvGraphicFramePr>
        <p:xfrm>
          <a:off x="1115616" y="3356992"/>
          <a:ext cx="7056783" cy="2304253"/>
        </p:xfrm>
        <a:graphic>
          <a:graphicData uri="http://schemas.openxmlformats.org/drawingml/2006/table">
            <a:tbl>
              <a:tblPr firstRow="1" firstCol="1" bandRow="1">
                <a:tableStyleId>{5C22544A-7EE6-4342-B048-85BDC9FD1C3A}</a:tableStyleId>
              </a:tblPr>
              <a:tblGrid>
                <a:gridCol w="2914551"/>
                <a:gridCol w="2152124"/>
                <a:gridCol w="1990108"/>
              </a:tblGrid>
              <a:tr h="329179">
                <a:tc>
                  <a:txBody>
                    <a:bodyPr/>
                    <a:lstStyle/>
                    <a:p>
                      <a:pPr algn="ctr">
                        <a:lnSpc>
                          <a:spcPts val="1250"/>
                        </a:lnSpc>
                        <a:spcAft>
                          <a:spcPts val="100"/>
                        </a:spcAft>
                      </a:pPr>
                      <a:r>
                        <a:rPr lang="zh-CN" sz="1400">
                          <a:effectLst/>
                        </a:rPr>
                        <a:t>选 项 类 型</a:t>
                      </a:r>
                      <a:endParaRPr lang="zh-CN" sz="1400">
                        <a:effectLst/>
                        <a:latin typeface="Times New Roman"/>
                        <a:ea typeface="宋体"/>
                      </a:endParaRPr>
                    </a:p>
                  </a:txBody>
                  <a:tcPr marL="68580" marR="68580" marT="0" marB="0" anchor="ctr"/>
                </a:tc>
                <a:tc>
                  <a:txBody>
                    <a:bodyPr/>
                    <a:lstStyle/>
                    <a:p>
                      <a:pPr algn="ctr">
                        <a:lnSpc>
                          <a:spcPts val="1250"/>
                        </a:lnSpc>
                        <a:spcAft>
                          <a:spcPts val="100"/>
                        </a:spcAft>
                      </a:pPr>
                      <a:r>
                        <a:rPr lang="zh-CN" sz="1400">
                          <a:effectLst/>
                        </a:rPr>
                        <a:t>含</a:t>
                      </a:r>
                      <a:r>
                        <a:rPr lang="en-US" sz="1400">
                          <a:effectLst/>
                        </a:rPr>
                        <a:t>    </a:t>
                      </a:r>
                      <a:r>
                        <a:rPr lang="zh-CN" sz="1400">
                          <a:effectLst/>
                        </a:rPr>
                        <a:t>义</a:t>
                      </a:r>
                      <a:endParaRPr lang="zh-CN" sz="1400">
                        <a:effectLst/>
                        <a:latin typeface="Times New Roman"/>
                        <a:ea typeface="宋体"/>
                      </a:endParaRPr>
                    </a:p>
                  </a:txBody>
                  <a:tcPr marL="68580" marR="68580" marT="0" marB="0" anchor="ctr"/>
                </a:tc>
                <a:tc>
                  <a:txBody>
                    <a:bodyPr/>
                    <a:lstStyle/>
                    <a:p>
                      <a:pPr algn="ctr">
                        <a:lnSpc>
                          <a:spcPts val="1250"/>
                        </a:lnSpc>
                        <a:spcAft>
                          <a:spcPts val="100"/>
                        </a:spcAft>
                      </a:pPr>
                      <a:r>
                        <a:rPr lang="zh-CN" sz="1400">
                          <a:effectLst/>
                        </a:rPr>
                        <a:t>转化后类型</a:t>
                      </a:r>
                      <a:endParaRPr lang="zh-CN" sz="1400">
                        <a:effectLst/>
                        <a:latin typeface="Times New Roman"/>
                        <a:ea typeface="宋体"/>
                      </a:endParaRPr>
                    </a:p>
                  </a:txBody>
                  <a:tcPr marL="68580" marR="68580" marT="0" marB="0" anchor="ctr"/>
                </a:tc>
              </a:tr>
              <a:tr h="329179">
                <a:tc>
                  <a:txBody>
                    <a:bodyPr/>
                    <a:lstStyle/>
                    <a:p>
                      <a:pPr indent="266700" algn="just">
                        <a:lnSpc>
                          <a:spcPts val="1250"/>
                        </a:lnSpc>
                        <a:spcAft>
                          <a:spcPts val="100"/>
                        </a:spcAft>
                      </a:pPr>
                      <a:r>
                        <a:rPr lang="en-US" sz="1400">
                          <a:effectLst/>
                        </a:rPr>
                        <a:t>SIPFW_OPT_CHAIN</a:t>
                      </a:r>
                      <a:endParaRPr lang="zh-CN" sz="1400">
                        <a:effectLst/>
                        <a:latin typeface="Times New Roman"/>
                        <a:ea typeface="宋体"/>
                      </a:endParaRPr>
                    </a:p>
                  </a:txBody>
                  <a:tcPr marL="68580" marR="68580" marT="0" marB="0" anchor="ctr"/>
                </a:tc>
                <a:tc>
                  <a:txBody>
                    <a:bodyPr/>
                    <a:lstStyle/>
                    <a:p>
                      <a:pPr algn="just">
                        <a:lnSpc>
                          <a:spcPts val="1250"/>
                        </a:lnSpc>
                        <a:spcAft>
                          <a:spcPts val="100"/>
                        </a:spcAft>
                      </a:pPr>
                      <a:r>
                        <a:rPr lang="zh-CN" sz="1400">
                          <a:effectLst/>
                        </a:rPr>
                        <a:t>链名称</a:t>
                      </a:r>
                      <a:endParaRPr lang="zh-CN" sz="1400">
                        <a:effectLst/>
                        <a:latin typeface="Times New Roman"/>
                        <a:ea typeface="宋体"/>
                      </a:endParaRPr>
                    </a:p>
                  </a:txBody>
                  <a:tcPr marL="68580" marR="68580" marT="0" marB="0" anchor="ctr"/>
                </a:tc>
                <a:tc>
                  <a:txBody>
                    <a:bodyPr/>
                    <a:lstStyle/>
                    <a:p>
                      <a:pPr indent="266700" algn="just">
                        <a:lnSpc>
                          <a:spcPts val="1250"/>
                        </a:lnSpc>
                        <a:spcAft>
                          <a:spcPts val="100"/>
                        </a:spcAft>
                      </a:pPr>
                      <a:r>
                        <a:rPr lang="en-US" sz="1400">
                          <a:effectLst/>
                        </a:rPr>
                        <a:t>unsigned int</a:t>
                      </a:r>
                      <a:endParaRPr lang="zh-CN" sz="1400">
                        <a:effectLst/>
                        <a:latin typeface="Times New Roman"/>
                        <a:ea typeface="宋体"/>
                      </a:endParaRPr>
                    </a:p>
                  </a:txBody>
                  <a:tcPr marL="68580" marR="68580" marT="0" marB="0" anchor="ctr"/>
                </a:tc>
              </a:tr>
              <a:tr h="329179">
                <a:tc>
                  <a:txBody>
                    <a:bodyPr/>
                    <a:lstStyle/>
                    <a:p>
                      <a:pPr indent="266700" algn="just">
                        <a:lnSpc>
                          <a:spcPts val="1250"/>
                        </a:lnSpc>
                        <a:spcAft>
                          <a:spcPts val="100"/>
                        </a:spcAft>
                      </a:pPr>
                      <a:r>
                        <a:rPr lang="en-US" sz="1400">
                          <a:effectLst/>
                        </a:rPr>
                        <a:t>SIPFW_OPT_ACTION</a:t>
                      </a:r>
                      <a:endParaRPr lang="zh-CN" sz="1400">
                        <a:effectLst/>
                        <a:latin typeface="Times New Roman"/>
                        <a:ea typeface="宋体"/>
                      </a:endParaRPr>
                    </a:p>
                  </a:txBody>
                  <a:tcPr marL="68580" marR="68580" marT="0" marB="0" anchor="ctr"/>
                </a:tc>
                <a:tc>
                  <a:txBody>
                    <a:bodyPr/>
                    <a:lstStyle/>
                    <a:p>
                      <a:pPr algn="just">
                        <a:lnSpc>
                          <a:spcPts val="1250"/>
                        </a:lnSpc>
                        <a:spcAft>
                          <a:spcPts val="100"/>
                        </a:spcAft>
                      </a:pPr>
                      <a:r>
                        <a:rPr lang="zh-CN" sz="1400">
                          <a:effectLst/>
                        </a:rPr>
                        <a:t>动作名称</a:t>
                      </a:r>
                      <a:endParaRPr lang="zh-CN" sz="1400">
                        <a:effectLst/>
                        <a:latin typeface="Times New Roman"/>
                        <a:ea typeface="宋体"/>
                      </a:endParaRPr>
                    </a:p>
                  </a:txBody>
                  <a:tcPr marL="68580" marR="68580" marT="0" marB="0" anchor="ctr"/>
                </a:tc>
                <a:tc>
                  <a:txBody>
                    <a:bodyPr/>
                    <a:lstStyle/>
                    <a:p>
                      <a:pPr indent="266700" algn="just">
                        <a:lnSpc>
                          <a:spcPts val="1250"/>
                        </a:lnSpc>
                        <a:spcAft>
                          <a:spcPts val="100"/>
                        </a:spcAft>
                      </a:pPr>
                      <a:r>
                        <a:rPr lang="en-US" sz="1400">
                          <a:effectLst/>
                        </a:rPr>
                        <a:t>unsigned int</a:t>
                      </a:r>
                      <a:endParaRPr lang="zh-CN" sz="1400">
                        <a:effectLst/>
                        <a:latin typeface="Times New Roman"/>
                        <a:ea typeface="宋体"/>
                      </a:endParaRPr>
                    </a:p>
                  </a:txBody>
                  <a:tcPr marL="68580" marR="68580" marT="0" marB="0" anchor="ctr"/>
                </a:tc>
              </a:tr>
              <a:tr h="329179">
                <a:tc>
                  <a:txBody>
                    <a:bodyPr/>
                    <a:lstStyle/>
                    <a:p>
                      <a:pPr indent="266700" algn="just">
                        <a:lnSpc>
                          <a:spcPts val="1250"/>
                        </a:lnSpc>
                        <a:spcAft>
                          <a:spcPts val="100"/>
                        </a:spcAft>
                      </a:pPr>
                      <a:r>
                        <a:rPr lang="en-US" sz="1400">
                          <a:effectLst/>
                        </a:rPr>
                        <a:t>SIPFW_OPT_IP</a:t>
                      </a:r>
                      <a:endParaRPr lang="zh-CN" sz="1400">
                        <a:effectLst/>
                        <a:latin typeface="Times New Roman"/>
                        <a:ea typeface="宋体"/>
                      </a:endParaRPr>
                    </a:p>
                  </a:txBody>
                  <a:tcPr marL="68580" marR="68580" marT="0" marB="0" anchor="ctr"/>
                </a:tc>
                <a:tc>
                  <a:txBody>
                    <a:bodyPr/>
                    <a:lstStyle/>
                    <a:p>
                      <a:pPr algn="just">
                        <a:lnSpc>
                          <a:spcPts val="1250"/>
                        </a:lnSpc>
                        <a:spcAft>
                          <a:spcPts val="100"/>
                        </a:spcAft>
                      </a:pPr>
                      <a:r>
                        <a:rPr lang="zh-CN" sz="1400">
                          <a:effectLst/>
                        </a:rPr>
                        <a:t>将字符串转为网络字节序</a:t>
                      </a:r>
                      <a:endParaRPr lang="zh-CN" sz="1400">
                        <a:effectLst/>
                        <a:latin typeface="Times New Roman"/>
                        <a:ea typeface="宋体"/>
                      </a:endParaRPr>
                    </a:p>
                  </a:txBody>
                  <a:tcPr marL="68580" marR="68580" marT="0" marB="0" anchor="ctr"/>
                </a:tc>
                <a:tc>
                  <a:txBody>
                    <a:bodyPr/>
                    <a:lstStyle/>
                    <a:p>
                      <a:pPr indent="266700" algn="just">
                        <a:lnSpc>
                          <a:spcPts val="1250"/>
                        </a:lnSpc>
                        <a:spcAft>
                          <a:spcPts val="100"/>
                        </a:spcAft>
                      </a:pPr>
                      <a:r>
                        <a:rPr lang="en-US" sz="1400">
                          <a:effectLst/>
                        </a:rPr>
                        <a:t>unsigned int</a:t>
                      </a:r>
                      <a:endParaRPr lang="zh-CN" sz="1400">
                        <a:effectLst/>
                        <a:latin typeface="Times New Roman"/>
                        <a:ea typeface="宋体"/>
                      </a:endParaRPr>
                    </a:p>
                  </a:txBody>
                  <a:tcPr marL="68580" marR="68580" marT="0" marB="0" anchor="ctr"/>
                </a:tc>
              </a:tr>
              <a:tr h="329179">
                <a:tc>
                  <a:txBody>
                    <a:bodyPr/>
                    <a:lstStyle/>
                    <a:p>
                      <a:pPr indent="266700" algn="just">
                        <a:lnSpc>
                          <a:spcPts val="1250"/>
                        </a:lnSpc>
                        <a:spcAft>
                          <a:spcPts val="100"/>
                        </a:spcAft>
                      </a:pPr>
                      <a:r>
                        <a:rPr lang="en-US" sz="1400">
                          <a:effectLst/>
                        </a:rPr>
                        <a:t>SIPFW_OPT_PORT</a:t>
                      </a:r>
                      <a:endParaRPr lang="zh-CN" sz="1400">
                        <a:effectLst/>
                        <a:latin typeface="Times New Roman"/>
                        <a:ea typeface="宋体"/>
                      </a:endParaRPr>
                    </a:p>
                  </a:txBody>
                  <a:tcPr marL="68580" marR="68580" marT="0" marB="0" anchor="ctr"/>
                </a:tc>
                <a:tc>
                  <a:txBody>
                    <a:bodyPr/>
                    <a:lstStyle/>
                    <a:p>
                      <a:pPr algn="just">
                        <a:lnSpc>
                          <a:spcPts val="1250"/>
                        </a:lnSpc>
                        <a:spcAft>
                          <a:spcPts val="100"/>
                        </a:spcAft>
                      </a:pPr>
                      <a:r>
                        <a:rPr lang="zh-CN" sz="1400">
                          <a:effectLst/>
                        </a:rPr>
                        <a:t>将字符串类型转为网络序</a:t>
                      </a:r>
                      <a:endParaRPr lang="zh-CN" sz="1400">
                        <a:effectLst/>
                        <a:latin typeface="Times New Roman"/>
                        <a:ea typeface="宋体"/>
                      </a:endParaRPr>
                    </a:p>
                  </a:txBody>
                  <a:tcPr marL="68580" marR="68580" marT="0" marB="0" anchor="ctr"/>
                </a:tc>
                <a:tc>
                  <a:txBody>
                    <a:bodyPr/>
                    <a:lstStyle/>
                    <a:p>
                      <a:pPr indent="266700" algn="just">
                        <a:lnSpc>
                          <a:spcPts val="1250"/>
                        </a:lnSpc>
                        <a:spcAft>
                          <a:spcPts val="100"/>
                        </a:spcAft>
                      </a:pPr>
                      <a:r>
                        <a:rPr lang="en-US" sz="1400">
                          <a:effectLst/>
                        </a:rPr>
                        <a:t>unsigned int</a:t>
                      </a:r>
                      <a:endParaRPr lang="zh-CN" sz="1400">
                        <a:effectLst/>
                        <a:latin typeface="Times New Roman"/>
                        <a:ea typeface="宋体"/>
                      </a:endParaRPr>
                    </a:p>
                  </a:txBody>
                  <a:tcPr marL="68580" marR="68580" marT="0" marB="0" anchor="ctr"/>
                </a:tc>
              </a:tr>
              <a:tr h="329179">
                <a:tc>
                  <a:txBody>
                    <a:bodyPr/>
                    <a:lstStyle/>
                    <a:p>
                      <a:pPr indent="266700" algn="just">
                        <a:lnSpc>
                          <a:spcPts val="1250"/>
                        </a:lnSpc>
                        <a:spcAft>
                          <a:spcPts val="100"/>
                        </a:spcAft>
                      </a:pPr>
                      <a:r>
                        <a:rPr lang="en-US" sz="1400">
                          <a:effectLst/>
                        </a:rPr>
                        <a:t>SIPFW_OPT_PROTOCOL</a:t>
                      </a:r>
                      <a:endParaRPr lang="zh-CN" sz="1400">
                        <a:effectLst/>
                        <a:latin typeface="Times New Roman"/>
                        <a:ea typeface="宋体"/>
                      </a:endParaRPr>
                    </a:p>
                  </a:txBody>
                  <a:tcPr marL="68580" marR="68580" marT="0" marB="0" anchor="ctr"/>
                </a:tc>
                <a:tc>
                  <a:txBody>
                    <a:bodyPr/>
                    <a:lstStyle/>
                    <a:p>
                      <a:pPr algn="just">
                        <a:lnSpc>
                          <a:spcPts val="1250"/>
                        </a:lnSpc>
                        <a:spcAft>
                          <a:spcPts val="100"/>
                        </a:spcAft>
                      </a:pPr>
                      <a:r>
                        <a:rPr lang="zh-CN" sz="1400">
                          <a:effectLst/>
                        </a:rPr>
                        <a:t>将协议的名称转为值</a:t>
                      </a:r>
                      <a:endParaRPr lang="zh-CN" sz="1400">
                        <a:effectLst/>
                        <a:latin typeface="Times New Roman"/>
                        <a:ea typeface="宋体"/>
                      </a:endParaRPr>
                    </a:p>
                  </a:txBody>
                  <a:tcPr marL="68580" marR="68580" marT="0" marB="0" anchor="ctr"/>
                </a:tc>
                <a:tc>
                  <a:txBody>
                    <a:bodyPr/>
                    <a:lstStyle/>
                    <a:p>
                      <a:pPr indent="266700" algn="just">
                        <a:lnSpc>
                          <a:spcPts val="1250"/>
                        </a:lnSpc>
                        <a:spcAft>
                          <a:spcPts val="100"/>
                        </a:spcAft>
                      </a:pPr>
                      <a:r>
                        <a:rPr lang="en-US" sz="1400">
                          <a:effectLst/>
                        </a:rPr>
                        <a:t>unsigned int</a:t>
                      </a:r>
                      <a:endParaRPr lang="zh-CN" sz="1400">
                        <a:effectLst/>
                        <a:latin typeface="Times New Roman"/>
                        <a:ea typeface="宋体"/>
                      </a:endParaRPr>
                    </a:p>
                  </a:txBody>
                  <a:tcPr marL="68580" marR="68580" marT="0" marB="0" anchor="ctr"/>
                </a:tc>
              </a:tr>
              <a:tr h="329179">
                <a:tc>
                  <a:txBody>
                    <a:bodyPr/>
                    <a:lstStyle/>
                    <a:p>
                      <a:pPr indent="266700" algn="just">
                        <a:lnSpc>
                          <a:spcPts val="1250"/>
                        </a:lnSpc>
                        <a:spcAft>
                          <a:spcPts val="100"/>
                        </a:spcAft>
                      </a:pPr>
                      <a:r>
                        <a:rPr lang="en-US" sz="1400">
                          <a:effectLst/>
                        </a:rPr>
                        <a:t>SIPFW_OPT_STR</a:t>
                      </a:r>
                      <a:endParaRPr lang="zh-CN" sz="1400">
                        <a:effectLst/>
                        <a:latin typeface="Times New Roman"/>
                        <a:ea typeface="宋体"/>
                      </a:endParaRPr>
                    </a:p>
                  </a:txBody>
                  <a:tcPr marL="68580" marR="68580" marT="0" marB="0" anchor="ctr"/>
                </a:tc>
                <a:tc>
                  <a:txBody>
                    <a:bodyPr/>
                    <a:lstStyle/>
                    <a:p>
                      <a:pPr algn="just">
                        <a:lnSpc>
                          <a:spcPts val="1250"/>
                        </a:lnSpc>
                        <a:spcAft>
                          <a:spcPts val="100"/>
                        </a:spcAft>
                      </a:pPr>
                      <a:r>
                        <a:rPr lang="zh-CN" sz="1400">
                          <a:effectLst/>
                        </a:rPr>
                        <a:t>字符串直接复制</a:t>
                      </a:r>
                      <a:endParaRPr lang="zh-CN" sz="1400">
                        <a:effectLst/>
                        <a:latin typeface="Times New Roman"/>
                        <a:ea typeface="宋体"/>
                      </a:endParaRPr>
                    </a:p>
                  </a:txBody>
                  <a:tcPr marL="68580" marR="68580" marT="0" marB="0" anchor="ctr"/>
                </a:tc>
                <a:tc>
                  <a:txBody>
                    <a:bodyPr/>
                    <a:lstStyle/>
                    <a:p>
                      <a:pPr indent="266700" algn="just">
                        <a:lnSpc>
                          <a:spcPts val="1250"/>
                        </a:lnSpc>
                        <a:spcAft>
                          <a:spcPts val="100"/>
                        </a:spcAft>
                      </a:pPr>
                      <a:r>
                        <a:rPr lang="en-US" sz="1400">
                          <a:effectLst/>
                        </a:rPr>
                        <a:t>char *</a:t>
                      </a:r>
                      <a:endParaRPr lang="zh-CN" sz="140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3667487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a:t>
            </a:r>
            <a:r>
              <a:rPr lang="zh-CN" altLang="en-US" b="0" i="0" u="none" strike="noStrike" kern="1800" baseline="0" smtClean="0">
                <a:latin typeface="Times New Roman"/>
                <a:ea typeface="黑体"/>
              </a:rPr>
              <a:t>．防火墙的命令处理过程</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SIPFW</a:t>
            </a:r>
            <a:r>
              <a:rPr lang="zh-CN" altLang="en-US" b="0" i="0" u="none" strike="noStrike" baseline="0" smtClean="0">
                <a:latin typeface="Times New Roman"/>
              </a:rPr>
              <a:t>防火墙对用户输入命令的处理过程如图所示，先调用</a:t>
            </a:r>
            <a:r>
              <a:rPr lang="en-US" altLang="zh-CN" b="0" i="0" u="none" strike="noStrike" baseline="0" smtClean="0">
                <a:latin typeface="Times New Roman"/>
              </a:rPr>
              <a:t>getopt_long()</a:t>
            </a:r>
            <a:r>
              <a:rPr lang="zh-CN" altLang="en-US" b="0" i="0" u="none" strike="noStrike" baseline="0" smtClean="0">
                <a:latin typeface="Times New Roman"/>
              </a:rPr>
              <a:t>函数获取全部的参数，将不同含义类型的命令参数进行分类，分别解析，最后获得用户的命令规则形式。</a:t>
            </a:r>
          </a:p>
        </p:txBody>
      </p:sp>
    </p:spTree>
    <p:extLst>
      <p:ext uri="{BB962C8B-B14F-4D97-AF65-F5344CB8AC3E}">
        <p14:creationId xmlns:p14="http://schemas.microsoft.com/office/powerpoint/2010/main" val="29228668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20.6.3  SIPFW</a:t>
            </a:r>
            <a:r>
              <a:rPr lang="zh-CN" altLang="en-US" b="0" i="0" u="none" strike="noStrike" kern="1800" baseline="0" smtClean="0">
                <a:latin typeface="Times New Roman"/>
                <a:ea typeface="黑体"/>
              </a:rPr>
              <a:t>用户空间与内核空间的交互</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SIPFW</a:t>
            </a:r>
            <a:r>
              <a:rPr lang="zh-CN" altLang="en-US" b="0" i="0" u="none" strike="noStrike" baseline="0" smtClean="0">
                <a:latin typeface="Times New Roman"/>
              </a:rPr>
              <a:t>防火墙内核和用户空间的通信使用</a:t>
            </a:r>
            <a:r>
              <a:rPr lang="en-US" altLang="zh-CN" b="0" i="0" u="none" strike="noStrike" baseline="0" smtClean="0">
                <a:latin typeface="Times New Roman"/>
              </a:rPr>
              <a:t>NETLINK</a:t>
            </a:r>
            <a:r>
              <a:rPr lang="zh-CN" altLang="en-US" b="0" i="0" u="none" strike="noStrike" baseline="0" smtClean="0">
                <a:latin typeface="Times New Roman"/>
              </a:rPr>
              <a:t>（之后简称</a:t>
            </a:r>
            <a:r>
              <a:rPr lang="en-US" altLang="zh-CN" b="0" i="0" u="none" strike="noStrike" baseline="0" smtClean="0">
                <a:latin typeface="Times New Roman"/>
              </a:rPr>
              <a:t>NL</a:t>
            </a:r>
            <a:r>
              <a:rPr lang="zh-CN" altLang="en-US" b="0" i="0" u="none" strike="noStrike" baseline="0" smtClean="0">
                <a:latin typeface="Times New Roman"/>
              </a:rPr>
              <a:t>）</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NL</a:t>
            </a:r>
            <a:r>
              <a:rPr lang="zh-CN" altLang="en-US">
                <a:latin typeface="Times New Roman"/>
              </a:rPr>
              <a:t>的</a:t>
            </a:r>
            <a:r>
              <a:rPr lang="zh-CN" altLang="en-US" smtClean="0">
                <a:latin typeface="Times New Roman"/>
              </a:rPr>
              <a:t>数据结构</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NL</a:t>
            </a:r>
            <a:r>
              <a:rPr lang="zh-CN" altLang="en-US">
                <a:latin typeface="Times New Roman"/>
              </a:rPr>
              <a:t>的</a:t>
            </a:r>
            <a:r>
              <a:rPr lang="zh-CN" altLang="en-US">
                <a:latin typeface="Times New Roman"/>
              </a:rPr>
              <a:t>处理</a:t>
            </a:r>
            <a:r>
              <a:rPr lang="zh-CN" altLang="en-US" smtClean="0">
                <a:latin typeface="Times New Roman"/>
              </a:rPr>
              <a:t>过程</a:t>
            </a:r>
            <a:endParaRPr lang="en-US" altLang="zh-CN" smtClean="0">
              <a:latin typeface="Times New Roman"/>
            </a:endParaRPr>
          </a:p>
          <a:p>
            <a:pPr lvl="0"/>
            <a:endParaRPr lang="zh-CN" altLang="en-US" b="0" i="0" u="none" strike="noStrike" baseline="0" smtClean="0">
              <a:latin typeface="Times New Roman"/>
            </a:endParaRPr>
          </a:p>
        </p:txBody>
      </p:sp>
    </p:spTree>
    <p:extLst>
      <p:ext uri="{BB962C8B-B14F-4D97-AF65-F5344CB8AC3E}">
        <p14:creationId xmlns:p14="http://schemas.microsoft.com/office/powerpoint/2010/main" val="29612373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NL</a:t>
            </a:r>
            <a:r>
              <a:rPr lang="zh-CN" altLang="en-US" b="0" i="0" u="none" strike="noStrike" kern="1800" baseline="0" smtClean="0">
                <a:latin typeface="Times New Roman"/>
                <a:ea typeface="黑体"/>
              </a:rPr>
              <a:t>的数据结构</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通过</a:t>
            </a:r>
            <a:r>
              <a:rPr lang="en-US" altLang="zh-CN" b="0" i="0" u="none" strike="noStrike" baseline="0" smtClean="0">
                <a:latin typeface="Times New Roman"/>
              </a:rPr>
              <a:t>NL</a:t>
            </a:r>
            <a:r>
              <a:rPr lang="zh-CN" altLang="en-US" b="0" i="0" u="none" strike="noStrike" baseline="0" smtClean="0">
                <a:latin typeface="Times New Roman"/>
              </a:rPr>
              <a:t>消息结构</a:t>
            </a:r>
            <a:r>
              <a:rPr lang="en-US" altLang="zh-CN" b="0" i="0" u="none" strike="noStrike" baseline="0" smtClean="0">
                <a:latin typeface="Times New Roman"/>
              </a:rPr>
              <a:t>struct nlmsghdr</a:t>
            </a:r>
            <a:r>
              <a:rPr lang="zh-CN" altLang="en-US" b="0" i="0" u="none" strike="noStrike" baseline="0" smtClean="0">
                <a:latin typeface="Times New Roman"/>
              </a:rPr>
              <a:t>和</a:t>
            </a:r>
            <a:r>
              <a:rPr lang="en-US" altLang="zh-CN" b="0" i="0" u="none" strike="noStrike" baseline="0" smtClean="0">
                <a:latin typeface="Times New Roman"/>
              </a:rPr>
              <a:t>NL</a:t>
            </a:r>
            <a:r>
              <a:rPr lang="zh-CN" altLang="en-US" b="0" i="0" u="none" strike="noStrike" baseline="0" smtClean="0">
                <a:latin typeface="Times New Roman"/>
              </a:rPr>
              <a:t>的地址类型</a:t>
            </a:r>
            <a:r>
              <a:rPr lang="en-US" altLang="zh-CN" b="0" i="0" u="none" strike="noStrike" baseline="0" smtClean="0">
                <a:latin typeface="Times New Roman"/>
              </a:rPr>
              <a:t>struct sockaddr_nl</a:t>
            </a:r>
            <a:r>
              <a:rPr lang="zh-CN" altLang="en-US" b="0" i="0" u="none" strike="noStrike" baseline="0" smtClean="0">
                <a:latin typeface="Times New Roman"/>
              </a:rPr>
              <a:t>来实现通信。地址结构的数据结构示意图如图所示，发送和接收的数据在</a:t>
            </a:r>
            <a:r>
              <a:rPr lang="en-US" altLang="zh-CN" b="0" i="0" u="none" strike="noStrike" baseline="0" smtClean="0">
                <a:latin typeface="Times New Roman"/>
              </a:rPr>
              <a:t>NL</a:t>
            </a:r>
            <a:r>
              <a:rPr lang="zh-CN" altLang="en-US" b="0" i="0" u="none" strike="noStrike" baseline="0" smtClean="0">
                <a:latin typeface="Times New Roman"/>
              </a:rPr>
              <a:t>消息结构的后面，两种数据连续存放，缓冲区的长度为</a:t>
            </a:r>
            <a:r>
              <a:rPr lang="en-US" altLang="zh-CN" b="0" i="0" u="none" strike="noStrike" baseline="0" smtClean="0">
                <a:latin typeface="Times New Roman"/>
              </a:rPr>
              <a:t>nlmsg_len</a:t>
            </a:r>
            <a:r>
              <a:rPr lang="zh-CN" altLang="en-US" b="0" i="0" u="none" strike="noStrike" baseline="0" smtClean="0">
                <a:latin typeface="Times New Roman"/>
              </a:rPr>
              <a:t>的长度，它包含紧跟在其后的有用数据。</a:t>
            </a:r>
          </a:p>
        </p:txBody>
      </p:sp>
      <p:pic>
        <p:nvPicPr>
          <p:cNvPr id="12290" name="Picture 2" descr="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3717032"/>
            <a:ext cx="3935149"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385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20.2  SIPFW</a:t>
            </a:r>
            <a:r>
              <a:rPr lang="zh-CN" altLang="en-US" b="0" i="0" u="none" strike="noStrike" kern="1800" baseline="0" smtClean="0">
                <a:latin typeface="Times New Roman"/>
                <a:ea typeface="黑体"/>
              </a:rPr>
              <a:t>需求分析</a:t>
            </a:r>
          </a:p>
        </p:txBody>
      </p:sp>
      <p:sp>
        <p:nvSpPr>
          <p:cNvPr id="3" name="文本占位符 2"/>
          <p:cNvSpPr>
            <a:spLocks noGrp="1"/>
          </p:cNvSpPr>
          <p:nvPr>
            <p:ph type="body" idx="1"/>
          </p:nvPr>
        </p:nvSpPr>
        <p:spPr/>
        <p:txBody>
          <a:bodyPr/>
          <a:lstStyle/>
          <a:p>
            <a:r>
              <a:rPr lang="en-US" altLang="zh-CN"/>
              <a:t>20.2.1  SIPFW</a:t>
            </a:r>
            <a:r>
              <a:rPr lang="zh-CN" altLang="en-US"/>
              <a:t>防火墙条件</a:t>
            </a:r>
            <a:r>
              <a:rPr lang="zh-CN" altLang="en-US"/>
              <a:t>和</a:t>
            </a:r>
            <a:r>
              <a:rPr lang="zh-CN" altLang="en-US" smtClean="0"/>
              <a:t>动作</a:t>
            </a:r>
            <a:endParaRPr lang="en-US" altLang="zh-CN" smtClean="0"/>
          </a:p>
          <a:p>
            <a:r>
              <a:rPr lang="en-US" altLang="zh-CN"/>
              <a:t>20.2.2  SIPFW</a:t>
            </a:r>
            <a:r>
              <a:rPr lang="zh-CN" altLang="en-US"/>
              <a:t>防火墙支持过滤的类型</a:t>
            </a:r>
            <a:r>
              <a:rPr lang="zh-CN" altLang="en-US"/>
              <a:t>和</a:t>
            </a:r>
            <a:r>
              <a:rPr lang="zh-CN" altLang="en-US" smtClean="0"/>
              <a:t>内容</a:t>
            </a:r>
            <a:endParaRPr lang="en-US" altLang="zh-CN" smtClean="0"/>
          </a:p>
          <a:p>
            <a:r>
              <a:rPr lang="en-US" altLang="zh-CN"/>
              <a:t>20.2.3  SIPFW</a:t>
            </a:r>
            <a:r>
              <a:rPr lang="zh-CN" altLang="en-US"/>
              <a:t>防火墙过滤的方式</a:t>
            </a:r>
            <a:r>
              <a:rPr lang="zh-CN" altLang="en-US"/>
              <a:t>和</a:t>
            </a:r>
            <a:r>
              <a:rPr lang="zh-CN" altLang="en-US" smtClean="0"/>
              <a:t>动作</a:t>
            </a:r>
            <a:endParaRPr lang="en-US" altLang="zh-CN" smtClean="0"/>
          </a:p>
          <a:p>
            <a:r>
              <a:rPr lang="en-US" altLang="zh-CN"/>
              <a:t>20.2.4  SIPFW</a:t>
            </a:r>
            <a:r>
              <a:rPr lang="zh-CN" altLang="en-US"/>
              <a:t>防火墙</a:t>
            </a:r>
            <a:r>
              <a:rPr lang="zh-CN" altLang="en-US"/>
              <a:t>的</a:t>
            </a:r>
            <a:r>
              <a:rPr lang="zh-CN" altLang="en-US" smtClean="0"/>
              <a:t>配置文件</a:t>
            </a:r>
            <a:endParaRPr lang="en-US" altLang="zh-CN" smtClean="0"/>
          </a:p>
          <a:p>
            <a:r>
              <a:rPr lang="en-US" altLang="zh-CN"/>
              <a:t>20.2.5  SIPFW</a:t>
            </a:r>
            <a:r>
              <a:rPr lang="zh-CN" altLang="en-US"/>
              <a:t>防火墙命令行</a:t>
            </a:r>
            <a:r>
              <a:rPr lang="zh-CN" altLang="en-US"/>
              <a:t>配置</a:t>
            </a:r>
            <a:r>
              <a:rPr lang="zh-CN" altLang="en-US" smtClean="0"/>
              <a:t>格式</a:t>
            </a:r>
            <a:endParaRPr lang="en-US" altLang="zh-CN" smtClean="0"/>
          </a:p>
          <a:p>
            <a:r>
              <a:rPr lang="en-US" altLang="zh-CN"/>
              <a:t>20.2.6  SIPFW</a:t>
            </a:r>
            <a:r>
              <a:rPr lang="zh-CN" altLang="en-US"/>
              <a:t>防火墙的规则</a:t>
            </a:r>
            <a:r>
              <a:rPr lang="zh-CN" altLang="en-US"/>
              <a:t>文件</a:t>
            </a:r>
            <a:r>
              <a:rPr lang="zh-CN" altLang="en-US" smtClean="0"/>
              <a:t>格式</a:t>
            </a:r>
            <a:endParaRPr lang="en-US" altLang="zh-CN" smtClean="0"/>
          </a:p>
          <a:p>
            <a:r>
              <a:rPr lang="en-US" altLang="zh-CN"/>
              <a:t>20.2.7  SIPFW</a:t>
            </a:r>
            <a:r>
              <a:rPr lang="zh-CN" altLang="en-US"/>
              <a:t>防火墙的</a:t>
            </a:r>
            <a:r>
              <a:rPr lang="zh-CN" altLang="en-US"/>
              <a:t>日志文件</a:t>
            </a:r>
            <a:r>
              <a:rPr lang="zh-CN" altLang="en-US" smtClean="0"/>
              <a:t>数据格式</a:t>
            </a:r>
            <a:endParaRPr lang="en-US" altLang="zh-CN" smtClean="0"/>
          </a:p>
          <a:p>
            <a:r>
              <a:rPr lang="en-US" altLang="zh-CN"/>
              <a:t>20.2.8  SIPFW</a:t>
            </a:r>
            <a:r>
              <a:rPr lang="zh-CN" altLang="en-US"/>
              <a:t>防火墙构建所采用的技术方案</a:t>
            </a:r>
          </a:p>
        </p:txBody>
      </p:sp>
    </p:spTree>
    <p:extLst>
      <p:ext uri="{BB962C8B-B14F-4D97-AF65-F5344CB8AC3E}">
        <p14:creationId xmlns:p14="http://schemas.microsoft.com/office/powerpoint/2010/main" val="24951083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NL</a:t>
            </a:r>
            <a:r>
              <a:rPr lang="zh-CN" altLang="en-US" b="0" i="0" u="none" strike="noStrike" kern="1800" baseline="0" smtClean="0">
                <a:latin typeface="Times New Roman"/>
                <a:ea typeface="黑体"/>
              </a:rPr>
              <a:t>的处理过程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内核空间的数据结构接收的时候使用系统的结构</a:t>
            </a:r>
            <a:r>
              <a:rPr lang="en-US" altLang="zh-CN" b="0" i="0" u="none" strike="noStrike" baseline="0" smtClean="0">
                <a:latin typeface="Times New Roman"/>
              </a:rPr>
              <a:t>struct sk_buff</a:t>
            </a:r>
            <a:r>
              <a:rPr lang="zh-CN" altLang="en-US" b="0" i="0" u="none" strike="noStrike" baseline="0" smtClean="0">
                <a:latin typeface="Times New Roman"/>
              </a:rPr>
              <a:t>，将其</a:t>
            </a:r>
            <a:r>
              <a:rPr lang="en-US" altLang="zh-CN" b="0" i="0" u="none" strike="noStrike" baseline="0" smtClean="0">
                <a:latin typeface="Times New Roman"/>
              </a:rPr>
              <a:t>data</a:t>
            </a:r>
            <a:r>
              <a:rPr lang="zh-CN" altLang="en-US" b="0" i="0" u="none" strike="noStrike" baseline="0" smtClean="0">
                <a:latin typeface="Times New Roman"/>
              </a:rPr>
              <a:t>部分强制转换为</a:t>
            </a:r>
            <a:r>
              <a:rPr lang="en-US" altLang="zh-CN" b="0" i="0" u="none" strike="noStrike" baseline="0" smtClean="0">
                <a:latin typeface="Times New Roman"/>
              </a:rPr>
              <a:t>struct nlmsghdr</a:t>
            </a:r>
            <a:r>
              <a:rPr lang="zh-CN" altLang="en-US" b="0" i="0" u="none" strike="noStrike" baseline="0" smtClean="0">
                <a:latin typeface="Times New Roman"/>
              </a:rPr>
              <a:t>会获得</a:t>
            </a:r>
            <a:r>
              <a:rPr lang="en-US" altLang="zh-CN" b="0" i="0" u="none" strike="noStrike" baseline="0" smtClean="0">
                <a:latin typeface="Times New Roman"/>
              </a:rPr>
              <a:t>NL</a:t>
            </a:r>
            <a:r>
              <a:rPr lang="zh-CN" altLang="en-US" b="0" i="0" u="none" strike="noStrike" baseline="0" smtClean="0">
                <a:latin typeface="Times New Roman"/>
              </a:rPr>
              <a:t>消息的结构。</a:t>
            </a:r>
          </a:p>
        </p:txBody>
      </p:sp>
    </p:spTree>
    <p:extLst>
      <p:ext uri="{BB962C8B-B14F-4D97-AF65-F5344CB8AC3E}">
        <p14:creationId xmlns:p14="http://schemas.microsoft.com/office/powerpoint/2010/main" val="20718913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20.6.4  SIPFW</a:t>
            </a:r>
            <a:r>
              <a:rPr lang="zh-CN" altLang="en-US" b="0" i="0" u="none" strike="noStrike" kern="1800" baseline="0" smtClean="0">
                <a:latin typeface="Times New Roman"/>
                <a:ea typeface="黑体"/>
              </a:rPr>
              <a:t>防火墙内核链上的规则处理</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SIPFW</a:t>
            </a:r>
            <a:r>
              <a:rPr lang="zh-CN" altLang="en-US" b="0" i="0" u="none" strike="noStrike" baseline="0" smtClean="0">
                <a:latin typeface="Times New Roman"/>
              </a:rPr>
              <a:t>内核的链是通过结构</a:t>
            </a:r>
            <a:r>
              <a:rPr lang="en-US" altLang="zh-CN" b="0" i="0" u="none" strike="noStrike" baseline="0" smtClean="0">
                <a:latin typeface="Times New Roman"/>
              </a:rPr>
              <a:t>struct sipfw_rules</a:t>
            </a:r>
            <a:r>
              <a:rPr lang="zh-CN" altLang="en-US" b="0" i="0" u="none" strike="noStrike" baseline="0" smtClean="0">
                <a:latin typeface="Times New Roman"/>
              </a:rPr>
              <a:t>来组成的</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．防火墙的</a:t>
            </a:r>
            <a:r>
              <a:rPr lang="en-US" altLang="zh-CN">
                <a:latin typeface="Times New Roman"/>
              </a:rPr>
              <a:t>sipfw_rules</a:t>
            </a:r>
            <a:r>
              <a:rPr lang="zh-CN" altLang="en-US">
                <a:latin typeface="Times New Roman"/>
              </a:rPr>
              <a:t>结构</a:t>
            </a:r>
            <a:r>
              <a:rPr lang="zh-CN" altLang="en-US" smtClean="0">
                <a:latin typeface="Times New Roman"/>
              </a:rPr>
              <a:t>定义</a:t>
            </a:r>
            <a:endParaRPr lang="en-US" altLang="zh-CN" smtClean="0">
              <a:latin typeface="Times New Roman"/>
            </a:endParaRPr>
          </a:p>
          <a:p>
            <a:pPr lvl="0"/>
            <a:r>
              <a:rPr lang="en-US" altLang="zh-CN">
                <a:latin typeface="Times New Roman"/>
              </a:rPr>
              <a:t>2</a:t>
            </a:r>
            <a:r>
              <a:rPr lang="zh-CN" altLang="en-US">
                <a:latin typeface="Times New Roman"/>
              </a:rPr>
              <a:t>．防火墙</a:t>
            </a:r>
            <a:r>
              <a:rPr lang="en-US" altLang="zh-CN">
                <a:latin typeface="Times New Roman"/>
              </a:rPr>
              <a:t>3</a:t>
            </a:r>
            <a:r>
              <a:rPr lang="zh-CN" altLang="en-US">
                <a:latin typeface="Times New Roman"/>
              </a:rPr>
              <a:t>个链之间</a:t>
            </a:r>
            <a:r>
              <a:rPr lang="zh-CN" altLang="en-US">
                <a:latin typeface="Times New Roman"/>
              </a:rPr>
              <a:t>的</a:t>
            </a:r>
            <a:r>
              <a:rPr lang="zh-CN" altLang="en-US" smtClean="0">
                <a:latin typeface="Times New Roman"/>
              </a:rPr>
              <a:t>关系</a:t>
            </a:r>
            <a:endParaRPr lang="en-US" altLang="zh-CN" smtClean="0">
              <a:latin typeface="Times New Roman"/>
            </a:endParaRPr>
          </a:p>
          <a:p>
            <a:pPr lvl="0"/>
            <a:r>
              <a:rPr lang="en-US" altLang="zh-CN">
                <a:latin typeface="Times New Roman"/>
              </a:rPr>
              <a:t>3</a:t>
            </a:r>
            <a:r>
              <a:rPr lang="zh-CN" altLang="en-US">
                <a:latin typeface="Times New Roman"/>
              </a:rPr>
              <a:t>．防火墙附加规则数据结构</a:t>
            </a:r>
            <a:endParaRPr lang="zh-CN" altLang="en-US" b="0" i="0" u="none" strike="noStrike" baseline="0" smtClean="0">
              <a:latin typeface="Times New Roman"/>
            </a:endParaRPr>
          </a:p>
        </p:txBody>
      </p:sp>
    </p:spTree>
    <p:extLst>
      <p:ext uri="{BB962C8B-B14F-4D97-AF65-F5344CB8AC3E}">
        <p14:creationId xmlns:p14="http://schemas.microsoft.com/office/powerpoint/2010/main" val="10035058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．防火墙的</a:t>
            </a:r>
            <a:r>
              <a:rPr lang="en-US" altLang="zh-CN" b="0" i="0" u="none" strike="noStrike" kern="1800" baseline="0" smtClean="0">
                <a:latin typeface="Times New Roman"/>
                <a:ea typeface="黑体"/>
              </a:rPr>
              <a:t>sipfw_rules</a:t>
            </a:r>
            <a:r>
              <a:rPr lang="zh-CN" altLang="en-US" b="0" i="0" u="none" strike="noStrike" kern="1800" baseline="0" smtClean="0">
                <a:latin typeface="Times New Roman"/>
                <a:ea typeface="黑体"/>
              </a:rPr>
              <a:t>结构定义</a:t>
            </a:r>
          </a:p>
        </p:txBody>
      </p:sp>
      <p:sp>
        <p:nvSpPr>
          <p:cNvPr id="3" name="文本占位符 2"/>
          <p:cNvSpPr>
            <a:spLocks noGrp="1"/>
          </p:cNvSpPr>
          <p:nvPr>
            <p:ph type="body" idx="1"/>
          </p:nvPr>
        </p:nvSpPr>
        <p:spPr/>
        <p:txBody>
          <a:bodyPr>
            <a:normAutofit fontScale="70000" lnSpcReduction="20000"/>
          </a:bodyPr>
          <a:lstStyle/>
          <a:p>
            <a:pPr marR="0" lvl="0" rtl="0"/>
            <a:r>
              <a:rPr lang="en-US" altLang="zh-CN" b="0" i="0" u="none" strike="noStrike" baseline="0" smtClean="0">
                <a:latin typeface="Times New Roman"/>
              </a:rPr>
              <a:t>struct sipfw_rules{</a:t>
            </a:r>
          </a:p>
          <a:p>
            <a:pPr marR="0" lvl="0" rtl="0"/>
            <a:r>
              <a:rPr lang="en-US" altLang="zh-CN" b="0" i="0" u="none" strike="noStrike" baseline="0" smtClean="0">
                <a:latin typeface="Times New Roman"/>
              </a:rPr>
              <a:t>    int</a:t>
            </a:r>
            <a:r>
              <a:rPr lang="zh-CN" altLang="en-US" b="0" i="0" u="none" strike="noStrike" baseline="0" smtClean="0">
                <a:latin typeface="Times New Roman"/>
              </a:rPr>
              <a:t>		</a:t>
            </a:r>
            <a:r>
              <a:rPr lang="en-US" altLang="zh-CN" b="0" i="0" u="none" strike="noStrike" baseline="0" smtClean="0">
                <a:latin typeface="Times New Roman"/>
              </a:rPr>
              <a:t>chain;</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链</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__</a:t>
            </a:r>
            <a:r>
              <a:rPr lang="en-US" altLang="zh-CN" b="0" i="0" u="none" strike="noStrike" baseline="0" smtClean="0">
                <a:latin typeface="Times New Roman"/>
              </a:rPr>
              <a:t>be32</a:t>
            </a:r>
            <a:r>
              <a:rPr lang="zh-CN" altLang="en-US" b="0" i="0" u="none" strike="noStrike" baseline="0" smtClean="0">
                <a:latin typeface="Times New Roman"/>
              </a:rPr>
              <a:t>	</a:t>
            </a:r>
            <a:r>
              <a:rPr lang="en-US" altLang="zh-CN" b="0" i="0" u="none" strike="noStrike" baseline="0" smtClean="0">
                <a:latin typeface="Times New Roman"/>
              </a:rPr>
              <a:t>source;</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源地址</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__</a:t>
            </a:r>
            <a:r>
              <a:rPr lang="en-US" altLang="zh-CN" b="0" i="0" u="none" strike="noStrike" baseline="0" smtClean="0">
                <a:latin typeface="Times New Roman"/>
              </a:rPr>
              <a:t>be32</a:t>
            </a:r>
            <a:r>
              <a:rPr lang="zh-CN" altLang="en-US" b="0" i="0" u="none" strike="noStrike" baseline="0" smtClean="0">
                <a:latin typeface="Times New Roman"/>
              </a:rPr>
              <a:t>	</a:t>
            </a:r>
            <a:r>
              <a:rPr lang="en-US" altLang="zh-CN" b="0" i="0" u="none" strike="noStrike" baseline="0" smtClean="0">
                <a:latin typeface="Times New Roman"/>
              </a:rPr>
              <a:t>dest;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目的地址</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__</a:t>
            </a:r>
            <a:r>
              <a:rPr lang="en-US" altLang="zh-CN" b="0" i="0" u="none" strike="noStrike" baseline="0" smtClean="0">
                <a:latin typeface="Times New Roman"/>
              </a:rPr>
              <a:t>be16</a:t>
            </a:r>
            <a:r>
              <a:rPr lang="zh-CN" altLang="en-US" b="0" i="0" u="none" strike="noStrike" baseline="0" smtClean="0">
                <a:latin typeface="Times New Roman"/>
              </a:rPr>
              <a:t>	</a:t>
            </a:r>
            <a:r>
              <a:rPr lang="en-US" altLang="zh-CN" b="0" i="0" u="none" strike="noStrike" baseline="0" smtClean="0">
                <a:latin typeface="Times New Roman"/>
              </a:rPr>
              <a:t>sport;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源端口</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__</a:t>
            </a:r>
            <a:r>
              <a:rPr lang="en-US" altLang="zh-CN" b="0" i="0" u="none" strike="noStrike" baseline="0" smtClean="0">
                <a:latin typeface="Times New Roman"/>
              </a:rPr>
              <a:t>be16</a:t>
            </a:r>
            <a:r>
              <a:rPr lang="zh-CN" altLang="en-US" b="0" i="0" u="none" strike="noStrike" baseline="0" smtClean="0">
                <a:latin typeface="Times New Roman"/>
              </a:rPr>
              <a:t>	</a:t>
            </a:r>
            <a:r>
              <a:rPr lang="en-US" altLang="zh-CN" b="0" i="0" u="none" strike="noStrike" baseline="0" smtClean="0">
                <a:latin typeface="Times New Roman"/>
              </a:rPr>
              <a:t>dport;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目的端口</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__</a:t>
            </a:r>
            <a:r>
              <a:rPr lang="en-US" altLang="zh-CN" b="0" i="0" u="none" strike="noStrike" baseline="0" smtClean="0">
                <a:latin typeface="Times New Roman"/>
              </a:rPr>
              <a:t>u8</a:t>
            </a:r>
            <a:r>
              <a:rPr lang="zh-CN" altLang="en-US" b="0" i="0" u="none" strike="noStrike" baseline="0" smtClean="0">
                <a:latin typeface="Times New Roman"/>
              </a:rPr>
              <a:t>	</a:t>
            </a:r>
            <a:r>
              <a:rPr lang="en-US" altLang="zh-CN" b="0" i="0" u="none" strike="noStrike" baseline="0" smtClean="0">
                <a:latin typeface="Times New Roman"/>
              </a:rPr>
              <a:t>protocol;</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协议类型</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int</a:t>
            </a:r>
            <a:r>
              <a:rPr lang="zh-CN" altLang="en-US" b="0" i="0" u="none" strike="noStrike" baseline="0" smtClean="0">
                <a:latin typeface="Times New Roman"/>
              </a:rPr>
              <a:t>		</a:t>
            </a:r>
            <a:r>
              <a:rPr lang="en-US" altLang="zh-CN" b="0" i="0" u="none" strike="noStrike" baseline="0" smtClean="0">
                <a:latin typeface="Times New Roman"/>
              </a:rPr>
              <a:t>action;</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动作</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__</a:t>
            </a:r>
            <a:r>
              <a:rPr lang="en-US" altLang="zh-CN" b="0" i="0" u="none" strike="noStrike" baseline="0" smtClean="0">
                <a:latin typeface="Times New Roman"/>
              </a:rPr>
              <a:t>u8</a:t>
            </a:r>
            <a:r>
              <a:rPr lang="zh-CN" altLang="en-US" b="0" i="0" u="none" strike="noStrike" baseline="0" smtClean="0">
                <a:latin typeface="Times New Roman"/>
              </a:rPr>
              <a:t>	</a:t>
            </a:r>
            <a:r>
              <a:rPr lang="en-US" altLang="zh-CN" b="0" i="0" u="none" strike="noStrike" baseline="0" smtClean="0">
                <a:latin typeface="Times New Roman"/>
              </a:rPr>
              <a:t>ifname[8];</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网络接口</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union </a:t>
            </a:r>
            <a:r>
              <a:rPr lang="en-US" altLang="zh-CN" b="0" i="0" u="none" strike="noStrike" baseline="0" smtClean="0">
                <a:latin typeface="Times New Roman"/>
              </a:rPr>
              <a:t>addtion addtion;</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附加</a:t>
            </a:r>
            <a:r>
              <a:rPr lang="zh-CN" altLang="en-US" b="0" i="0" u="none" strike="noStrike" baseline="0" smtClean="0">
                <a:latin typeface="Times New Roman"/>
              </a:rPr>
              <a:t>选项</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a:t>
            </a:r>
            <a:r>
              <a:rPr lang="en-US" altLang="zh-CN" b="0" i="0" u="none" strike="noStrike" baseline="0" smtClean="0">
                <a:latin typeface="Times New Roman"/>
              </a:rPr>
              <a:t>ifdef __KERNEL__</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如果是内核中则可以使用如下的指针将规则连起来</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struct </a:t>
            </a:r>
            <a:r>
              <a:rPr lang="en-US" altLang="zh-CN" b="0" i="0" u="none" strike="noStrike" baseline="0" smtClean="0">
                <a:latin typeface="Times New Roman"/>
              </a:rPr>
              <a:t>sipfw_rules</a:t>
            </a:r>
            <a:r>
              <a:rPr lang="zh-CN" altLang="en-US" b="0" i="0" u="none" strike="noStrike" baseline="-2500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next;</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下一个</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a:t>
            </a:r>
            <a:r>
              <a:rPr lang="en-US" altLang="zh-CN" b="0" i="0" u="none" strike="noStrike" baseline="0" smtClean="0">
                <a:latin typeface="Times New Roman"/>
              </a:rPr>
              <a:t>endif</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36428529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．防火墙</a:t>
            </a:r>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个链之间的关系</a:t>
            </a:r>
          </a:p>
        </p:txBody>
      </p:sp>
      <p:pic>
        <p:nvPicPr>
          <p:cNvPr id="13314" name="Picture 2" descr="20"/>
          <p:cNvPicPr>
            <a:picLocks noChangeAspect="1" noChangeArrowheads="1"/>
          </p:cNvPicPr>
          <p:nvPr/>
        </p:nvPicPr>
        <p:blipFill>
          <a:blip r:embed="rId2" cstate="print">
            <a:extLst>
              <a:ext uri="{28A0092B-C50C-407E-A947-70E740481C1C}">
                <a14:useLocalDpi xmlns:a14="http://schemas.microsoft.com/office/drawing/2010/main" val="0"/>
              </a:ext>
            </a:extLst>
          </a:blip>
          <a:srcRect t="1482" b="3665"/>
          <a:stretch>
            <a:fillRect/>
          </a:stretch>
        </p:blipFill>
        <p:spPr bwMode="auto">
          <a:xfrm>
            <a:off x="1835696" y="1412776"/>
            <a:ext cx="5550002"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09026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．防火墙附加规则数据结构</a:t>
            </a: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rPr>
              <a:t>在图</a:t>
            </a:r>
            <a:r>
              <a:rPr lang="en-US" altLang="zh-CN" b="0" i="0" u="none" strike="noStrike" baseline="0" smtClean="0">
                <a:latin typeface="Times New Roman"/>
              </a:rPr>
              <a:t>20.13</a:t>
            </a:r>
            <a:r>
              <a:rPr lang="zh-CN" altLang="en-US" b="0" i="0" u="none" strike="noStrike" baseline="0" smtClean="0">
                <a:latin typeface="Times New Roman"/>
              </a:rPr>
              <a:t>中，有一个联合变量</a:t>
            </a:r>
            <a:r>
              <a:rPr lang="en-US" altLang="zh-CN" b="0" i="0" u="none" strike="noStrike" baseline="0" smtClean="0">
                <a:latin typeface="Times New Roman"/>
              </a:rPr>
              <a:t>union addition</a:t>
            </a:r>
            <a:r>
              <a:rPr lang="zh-CN" altLang="en-US" b="0" i="0" u="none" strike="noStrike" baseline="0" smtClean="0">
                <a:latin typeface="Times New Roman"/>
              </a:rPr>
              <a:t> </a:t>
            </a:r>
            <a:r>
              <a:rPr lang="en-US" altLang="zh-CN" b="0" i="0" u="none" strike="noStrike" baseline="0" smtClean="0">
                <a:latin typeface="Times New Roman"/>
              </a:rPr>
              <a:t>addition</a:t>
            </a:r>
            <a:r>
              <a:rPr lang="zh-CN" altLang="en-US" b="0" i="0" u="none" strike="noStrike" baseline="0" smtClean="0">
                <a:latin typeface="Times New Roman"/>
              </a:rPr>
              <a:t>，这是用于保存附加规则项的变量。成员</a:t>
            </a:r>
            <a:r>
              <a:rPr lang="en-US" altLang="zh-CN" b="0" i="0" u="none" strike="noStrike" baseline="0" smtClean="0">
                <a:latin typeface="Times New Roman"/>
              </a:rPr>
              <a:t>addtion</a:t>
            </a:r>
            <a:r>
              <a:rPr lang="zh-CN" altLang="en-US" b="0" i="0" u="none" strike="noStrike" baseline="0" smtClean="0">
                <a:latin typeface="Times New Roman"/>
              </a:rPr>
              <a:t>主要用于表示</a:t>
            </a:r>
            <a:r>
              <a:rPr lang="en-US" altLang="zh-CN" b="0" i="0" u="none" strike="noStrike" baseline="0" smtClean="0">
                <a:latin typeface="Times New Roman"/>
              </a:rPr>
              <a:t>TCP</a:t>
            </a:r>
            <a:r>
              <a:rPr lang="zh-CN" altLang="en-US" b="0" i="0" u="none" strike="noStrike" baseline="0" smtClean="0">
                <a:latin typeface="Times New Roman"/>
              </a:rPr>
              <a:t>、</a:t>
            </a:r>
            <a:r>
              <a:rPr lang="en-US" altLang="zh-CN" b="0" i="0" u="none" strike="noStrike" baseline="0" smtClean="0">
                <a:latin typeface="Times New Roman"/>
              </a:rPr>
              <a:t>ICMP</a:t>
            </a:r>
            <a:r>
              <a:rPr lang="zh-CN" altLang="en-US" b="0" i="0" u="none" strike="noStrike" baseline="0" smtClean="0">
                <a:latin typeface="Times New Roman"/>
              </a:rPr>
              <a:t>、</a:t>
            </a:r>
            <a:r>
              <a:rPr lang="en-US" altLang="zh-CN" b="0" i="0" u="none" strike="noStrike" baseline="0" smtClean="0">
                <a:latin typeface="Times New Roman"/>
              </a:rPr>
              <a:t>IGMP</a:t>
            </a:r>
            <a:r>
              <a:rPr lang="zh-CN" altLang="en-US" b="0" i="0" u="none" strike="noStrike" baseline="0" smtClean="0">
                <a:latin typeface="Times New Roman"/>
              </a:rPr>
              <a:t>中的比较细节的规则，例如</a:t>
            </a:r>
            <a:r>
              <a:rPr lang="en-US" altLang="zh-CN" b="0" i="0" u="none" strike="noStrike" baseline="0" smtClean="0">
                <a:latin typeface="Times New Roman"/>
              </a:rPr>
              <a:t>TCP</a:t>
            </a:r>
            <a:r>
              <a:rPr lang="zh-CN" altLang="en-US" b="0" i="0" u="none" strike="noStrike" baseline="0" smtClean="0">
                <a:latin typeface="Times New Roman"/>
              </a:rPr>
              <a:t>中连接时的</a:t>
            </a:r>
            <a:r>
              <a:rPr lang="en-US" altLang="zh-CN" b="0" i="0" u="none" strike="noStrike" baseline="0" smtClean="0">
                <a:latin typeface="Times New Roman"/>
              </a:rPr>
              <a:t>SYN</a:t>
            </a:r>
            <a:r>
              <a:rPr lang="zh-CN" altLang="en-US" b="0" i="0" u="none" strike="noStrike" baseline="0" smtClean="0">
                <a:latin typeface="Times New Roman"/>
              </a:rPr>
              <a:t>、断开时的</a:t>
            </a:r>
            <a:r>
              <a:rPr lang="en-US" altLang="zh-CN" b="0" i="0" u="none" strike="noStrike" baseline="0" smtClean="0">
                <a:latin typeface="Times New Roman"/>
              </a:rPr>
              <a:t>FIN</a:t>
            </a:r>
            <a:r>
              <a:rPr lang="zh-CN" altLang="en-US" b="0" i="0" u="none" strike="noStrike" baseline="0" smtClean="0">
                <a:latin typeface="Times New Roman"/>
              </a:rPr>
              <a:t>，</a:t>
            </a:r>
            <a:r>
              <a:rPr lang="en-US" altLang="zh-CN" b="0" i="0" u="none" strike="noStrike" baseline="0" smtClean="0">
                <a:latin typeface="Times New Roman"/>
              </a:rPr>
              <a:t>ICMP</a:t>
            </a:r>
            <a:r>
              <a:rPr lang="zh-CN" altLang="en-US" b="0" i="0" u="none" strike="noStrike" baseline="0" smtClean="0">
                <a:latin typeface="Times New Roman"/>
              </a:rPr>
              <a:t>和</a:t>
            </a:r>
            <a:r>
              <a:rPr lang="en-US" altLang="zh-CN" b="0" i="0" u="none" strike="noStrike" baseline="0" smtClean="0">
                <a:latin typeface="Times New Roman"/>
              </a:rPr>
              <a:t>IGMP</a:t>
            </a:r>
            <a:r>
              <a:rPr lang="zh-CN" altLang="en-US" b="0" i="0" u="none" strike="noStrike" baseline="0" smtClean="0">
                <a:latin typeface="Times New Roman"/>
              </a:rPr>
              <a:t>协议中的类型和代码。结构的原型如下：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union addtion</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附加项</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__</a:t>
            </a:r>
            <a:r>
              <a:rPr lang="en-US" altLang="zh-CN" b="0" i="0" u="none" strike="noStrike" baseline="0" smtClean="0">
                <a:latin typeface="Times New Roman"/>
              </a:rPr>
              <a:t>u32 </a:t>
            </a:r>
            <a:r>
              <a:rPr lang="zh-CN" altLang="en-US" b="0" i="0" u="none" strike="noStrike" baseline="0" smtClean="0">
                <a:latin typeface="Times New Roman"/>
              </a:rPr>
              <a:t>		</a:t>
            </a:r>
            <a:r>
              <a:rPr lang="en-US" altLang="zh-CN" b="0" i="0" u="none" strike="noStrike" baseline="0" smtClean="0">
                <a:latin typeface="Times New Roman"/>
              </a:rPr>
              <a:t>valid</a:t>
            </a:r>
            <a:r>
              <a:rPr lang="en-US" altLang="zh-CN" b="0" i="0" u="none" strike="noStrike" baseline="0" smtClean="0">
                <a:latin typeface="Times New Roman"/>
              </a:rPr>
              <a:t>;</a:t>
            </a:r>
            <a:r>
              <a:rPr lang="zh-CN" altLang="en-US" b="0" i="0" u="none" strike="noStrike" baseline="0" smtClean="0">
                <a:latin typeface="Times New Roman"/>
              </a:rPr>
              <a:t>	</a:t>
            </a:r>
            <a:r>
              <a:rPr lang="zh-CN" altLang="en-US" b="0" i="0" u="none" strike="noStrike"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附加项是否有效</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struct icgmp_flag	icgmp;      /</a:t>
            </a:r>
            <a:r>
              <a:rPr lang="zh-CN" altLang="en-US" b="0" i="0" u="none" strike="noStrike" baseline="-25000" smtClean="0">
                <a:latin typeface="Times New Roman"/>
              </a:rPr>
              <a:t>*</a:t>
            </a:r>
            <a:r>
              <a:rPr lang="en-US" altLang="zh-CN" b="0" i="0" u="none" strike="noStrike" baseline="0" smtClean="0">
                <a:latin typeface="Times New Roman"/>
              </a:rPr>
              <a:t>ICMP</a:t>
            </a:r>
            <a:r>
              <a:rPr lang="zh-CN" altLang="en-US" b="0" i="0" u="none" strike="noStrike" baseline="0" smtClean="0">
                <a:latin typeface="Times New Roman"/>
              </a:rPr>
              <a:t>和</a:t>
            </a:r>
            <a:r>
              <a:rPr lang="en-US" altLang="zh-CN" b="0" i="0" u="none" strike="noStrike" baseline="0" smtClean="0">
                <a:latin typeface="Times New Roman"/>
              </a:rPr>
              <a:t>IGMP</a:t>
            </a:r>
            <a:r>
              <a:rPr lang="zh-CN" altLang="en-US" b="0" i="0" u="none" strike="noStrike" baseline="0" smtClean="0">
                <a:latin typeface="Times New Roman"/>
              </a:rPr>
              <a:t>的类型和代码</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struct </a:t>
            </a:r>
            <a:r>
              <a:rPr lang="en-US" altLang="zh-CN" b="0" i="0" u="none" strike="noStrike" baseline="0" smtClean="0">
                <a:latin typeface="Times New Roman"/>
              </a:rPr>
              <a:t>tcp_flag</a:t>
            </a:r>
            <a:r>
              <a:rPr lang="zh-CN" altLang="en-US" b="0" i="0" u="none" strike="noStrike" baseline="0" smtClean="0">
                <a:latin typeface="Times New Roman"/>
              </a:rPr>
              <a:t>	</a:t>
            </a:r>
            <a:r>
              <a:rPr lang="en-US" altLang="zh-CN" b="0" i="0" u="none" strike="noStrike" baseline="0" smtClean="0">
                <a:latin typeface="Times New Roman"/>
              </a:rPr>
              <a:t>tcp;</a:t>
            </a:r>
            <a:r>
              <a:rPr lang="zh-CN" altLang="en-US" b="0" i="0" u="none" strike="noStrike" baseline="0" smtClean="0">
                <a:latin typeface="Times New Roman"/>
              </a:rPr>
              <a:t>	</a:t>
            </a:r>
            <a:r>
              <a:rPr lang="en-US" altLang="zh-CN">
                <a:latin typeface="Times New Roman"/>
              </a:rPr>
              <a:t> </a:t>
            </a:r>
            <a:r>
              <a:rPr lang="en-US" altLang="zh-CN"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TCP</a:t>
            </a:r>
            <a:r>
              <a:rPr lang="zh-CN" altLang="en-US" b="0" i="0" u="none" strike="noStrike" baseline="0" smtClean="0">
                <a:latin typeface="Times New Roman"/>
              </a:rPr>
              <a:t>状态</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33876528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20.6.5  SIPFW</a:t>
            </a:r>
            <a:r>
              <a:rPr lang="zh-CN" altLang="en-US" b="0" i="0" u="none" strike="noStrike" kern="1800" baseline="0" smtClean="0">
                <a:latin typeface="Times New Roman"/>
                <a:ea typeface="黑体"/>
              </a:rPr>
              <a:t>防火墙的</a:t>
            </a:r>
            <a:r>
              <a:rPr lang="en-US" altLang="zh-CN" b="0" i="0" u="none" strike="noStrike" kern="1800" baseline="0" smtClean="0">
                <a:latin typeface="Times New Roman"/>
                <a:ea typeface="黑体"/>
              </a:rPr>
              <a:t>PROC</a:t>
            </a:r>
            <a:r>
              <a:rPr lang="zh-CN" altLang="en-US" b="0" i="0" u="none" strike="noStrike" kern="1800" baseline="0" smtClean="0">
                <a:latin typeface="Times New Roman"/>
                <a:ea typeface="黑体"/>
              </a:rPr>
              <a:t>虚拟文件系统</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a:t>
            </a:r>
            <a:r>
              <a:rPr lang="en-US" altLang="zh-CN" b="0" i="0" u="none" strike="noStrike" baseline="0" smtClean="0">
                <a:latin typeface="Times New Roman"/>
              </a:rPr>
              <a:t>SIPFW</a:t>
            </a:r>
            <a:r>
              <a:rPr lang="zh-CN" altLang="en-US" b="0" i="0" u="none" strike="noStrike" baseline="0" smtClean="0">
                <a:latin typeface="Times New Roman"/>
              </a:rPr>
              <a:t>防火墙中建立了一个</a:t>
            </a:r>
            <a:r>
              <a:rPr lang="en-US" altLang="zh-CN" b="0" i="0" u="none" strike="noStrike" baseline="0" smtClean="0">
                <a:latin typeface="Times New Roman"/>
              </a:rPr>
              <a:t>PROC</a:t>
            </a:r>
            <a:r>
              <a:rPr lang="zh-CN" altLang="en-US" b="0" i="0" u="none" strike="noStrike" baseline="0" smtClean="0">
                <a:latin typeface="Times New Roman"/>
              </a:rPr>
              <a:t>虚拟文件系统，主要向用户提供基本的防火墙信息，例如日志文件的路径、规则文件的路径、默认动作、规则命中的情况等信息。</a:t>
            </a:r>
            <a:r>
              <a:rPr lang="en-US" altLang="zh-CN" b="0" i="0" u="none" strike="noStrike" baseline="0" smtClean="0">
                <a:latin typeface="Times New Roman"/>
              </a:rPr>
              <a:t>SIPFW</a:t>
            </a:r>
            <a:r>
              <a:rPr lang="zh-CN" altLang="en-US" b="0" i="0" u="none" strike="noStrike" baseline="0" smtClean="0">
                <a:latin typeface="Times New Roman"/>
              </a:rPr>
              <a:t>中</a:t>
            </a:r>
            <a:r>
              <a:rPr lang="en-US" altLang="zh-CN" b="0" i="0" u="none" strike="noStrike" baseline="0" smtClean="0">
                <a:latin typeface="Times New Roman"/>
              </a:rPr>
              <a:t>PROC</a:t>
            </a:r>
            <a:r>
              <a:rPr lang="zh-CN" altLang="en-US" b="0" i="0" u="none" strike="noStrike" baseline="0" smtClean="0">
                <a:latin typeface="Times New Roman"/>
              </a:rPr>
              <a:t>文件系统位于网络部分，即“</a:t>
            </a:r>
            <a:r>
              <a:rPr lang="en-US" altLang="zh-CN" b="0" i="0" u="none" strike="noStrike" baseline="0" smtClean="0">
                <a:latin typeface="Times New Roman"/>
              </a:rPr>
              <a:t>/proc/net/</a:t>
            </a:r>
            <a:r>
              <a:rPr lang="zh-CN" altLang="en-US" b="0" i="0" u="none" strike="noStrike" baseline="0" smtClean="0">
                <a:latin typeface="Times New Roman"/>
              </a:rPr>
              <a:t>”目录下，建立了目录</a:t>
            </a:r>
            <a:r>
              <a:rPr lang="en-US" altLang="zh-CN" b="0" i="0" u="none" strike="noStrike" baseline="0" smtClean="0">
                <a:latin typeface="Times New Roman"/>
              </a:rPr>
              <a:t>sipfw</a:t>
            </a:r>
            <a:r>
              <a:rPr lang="zh-CN" altLang="en-US" b="0" i="0" u="none" strike="noStrike" baseline="0" smtClean="0">
                <a:latin typeface="Times New Roman"/>
              </a:rPr>
              <a:t>，在下面的</a:t>
            </a:r>
            <a:r>
              <a:rPr lang="en-US" altLang="zh-CN" b="0" i="0" u="none" strike="noStrike" baseline="0" smtClean="0">
                <a:latin typeface="Times New Roman"/>
              </a:rPr>
              <a:t>information</a:t>
            </a:r>
            <a:r>
              <a:rPr lang="zh-CN" altLang="en-US" b="0" i="0" u="none" strike="noStrike" baseline="0" smtClean="0">
                <a:latin typeface="Times New Roman"/>
              </a:rPr>
              <a:t>文件中为用户的信息，即防火墙系统的信息文件为“</a:t>
            </a:r>
            <a:r>
              <a:rPr lang="en-US" altLang="zh-CN" b="0" i="0" u="none" strike="noStrike" baseline="0" smtClean="0">
                <a:latin typeface="Times New Roman"/>
              </a:rPr>
              <a:t>/proc/net/sipfw/information</a:t>
            </a:r>
            <a:r>
              <a:rPr lang="zh-CN" altLang="en-US" b="0" i="0" u="none" strike="noStrike" baseline="0" smtClean="0">
                <a:latin typeface="Times New Roman"/>
              </a:rPr>
              <a:t>”。</a:t>
            </a:r>
          </a:p>
        </p:txBody>
      </p:sp>
    </p:spTree>
    <p:extLst>
      <p:ext uri="{BB962C8B-B14F-4D97-AF65-F5344CB8AC3E}">
        <p14:creationId xmlns:p14="http://schemas.microsoft.com/office/powerpoint/2010/main" val="25440163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20.6.6  SIPFW</a:t>
            </a:r>
            <a:r>
              <a:rPr lang="zh-CN" altLang="en-US" b="0" i="0" u="none" strike="noStrike" kern="1800" baseline="0" smtClean="0">
                <a:latin typeface="Times New Roman"/>
                <a:ea typeface="黑体"/>
              </a:rPr>
              <a:t>防火墙的配置文件和日志文件处理</a:t>
            </a:r>
          </a:p>
        </p:txBody>
      </p:sp>
      <p:sp>
        <p:nvSpPr>
          <p:cNvPr id="3" name="文本占位符 2"/>
          <p:cNvSpPr>
            <a:spLocks noGrp="1"/>
          </p:cNvSpPr>
          <p:nvPr>
            <p:ph type="body" idx="1"/>
          </p:nvPr>
        </p:nvSpPr>
        <p:spPr/>
        <p:txBody>
          <a:bodyPr>
            <a:normAutofit fontScale="77500" lnSpcReduction="20000"/>
          </a:bodyPr>
          <a:lstStyle/>
          <a:p>
            <a:pPr marR="0" lvl="0" rtl="0"/>
            <a:r>
              <a:rPr lang="en-US" altLang="zh-CN" b="0" i="0" u="none" strike="noStrike" baseline="0" smtClean="0">
                <a:latin typeface="Times New Roman"/>
              </a:rPr>
              <a:t>extern struct file </a:t>
            </a:r>
            <a:r>
              <a:rPr lang="zh-CN" altLang="en-US" b="0" i="0" u="none" strike="noStrike" baseline="-25000" smtClean="0">
                <a:latin typeface="Times New Roman"/>
              </a:rPr>
              <a:t>*</a:t>
            </a:r>
            <a:r>
              <a:rPr lang="en-US" altLang="zh-CN" b="0" i="0" u="none" strike="noStrike" baseline="0" smtClean="0">
                <a:latin typeface="Times New Roman"/>
              </a:rPr>
              <a:t>SIPFW_OpenFile(const char </a:t>
            </a:r>
            <a:r>
              <a:rPr lang="zh-CN" altLang="en-US" b="0" i="0" u="none" strike="noStrike" baseline="-25000" smtClean="0">
                <a:latin typeface="Times New Roman"/>
              </a:rPr>
              <a:t>*</a:t>
            </a:r>
            <a:r>
              <a:rPr lang="en-US" altLang="zh-CN" b="0" i="0" u="none" strike="noStrike" baseline="0" smtClean="0">
                <a:latin typeface="Times New Roman"/>
              </a:rPr>
              <a:t>filename,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打开文件</a:t>
            </a:r>
            <a:r>
              <a:rPr lang="zh-CN" altLang="en-US" b="0" i="0" u="none" strike="noStrike" baseline="-25000" smtClean="0">
                <a:latin typeface="Times New Roman"/>
              </a:rPr>
              <a:t>*</a:t>
            </a:r>
            <a:r>
              <a:rPr lang="en-US" altLang="zh-CN" b="0" i="0" u="none" strike="noStrike" baseline="0" smtClean="0">
                <a:latin typeface="Times New Roman"/>
              </a:rPr>
              <a:t>/</a:t>
            </a:r>
            <a:endParaRPr lang="en-US" altLang="zh-CN" b="0" i="0" u="none" strike="noStrike" baseline="0" smtClean="0">
              <a:latin typeface="Times New Roman"/>
            </a:endParaRPr>
          </a:p>
          <a:p>
            <a:pPr marR="0" lvl="0" rtl="0"/>
            <a:r>
              <a:rPr lang="zh-CN" altLang="en-US" b="0" i="0" u="none" strike="noStrike" baseline="0" smtClean="0">
                <a:latin typeface="Times New Roman"/>
              </a:rPr>
              <a:t>        </a:t>
            </a:r>
            <a:r>
              <a:rPr lang="en-US" altLang="zh-CN" b="0" i="0" u="none" strike="noStrike" baseline="0" smtClean="0">
                <a:latin typeface="Times New Roman"/>
              </a:rPr>
              <a:t>int flags,</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模式</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int mode);</a:t>
            </a:r>
            <a:r>
              <a:rPr lang="zh-CN" altLang="en-US" b="0" i="0" u="none" strike="noStrike" baseline="0" smtClean="0">
                <a:latin typeface="Times New Roman"/>
              </a:rPr>
              <a:t>              </a:t>
            </a:r>
          </a:p>
          <a:p>
            <a:pPr marR="0" lvl="0" rtl="0"/>
            <a:r>
              <a:rPr lang="en-US" altLang="zh-CN" b="0" i="0" u="none" strike="noStrike" baseline="0" smtClean="0">
                <a:latin typeface="Times New Roman"/>
              </a:rPr>
              <a:t>extern ssize_t SIPFW_ReadLine(struct file </a:t>
            </a:r>
            <a:r>
              <a:rPr lang="zh-CN" altLang="en-US" b="0" i="0" u="none" strike="noStrike" baseline="-25000" smtClean="0">
                <a:latin typeface="Times New Roman"/>
              </a:rPr>
              <a:t>*</a:t>
            </a:r>
            <a:r>
              <a:rPr lang="en-US" altLang="zh-CN" b="0" i="0" u="none" strike="noStrike" baseline="0" smtClean="0">
                <a:latin typeface="Times New Roman"/>
              </a:rPr>
              <a:t>f,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从文件中读取一行</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char </a:t>
            </a:r>
            <a:r>
              <a:rPr lang="zh-CN" altLang="en-US" b="0" i="0" u="none" strike="noStrike" baseline="-25000" smtClean="0">
                <a:latin typeface="Times New Roman"/>
              </a:rPr>
              <a:t>*</a:t>
            </a:r>
            <a:r>
              <a:rPr lang="en-US" altLang="zh-CN" b="0" i="0" u="none" strike="noStrike" baseline="0" smtClean="0">
                <a:latin typeface="Times New Roman"/>
              </a:rPr>
              <a:t>buf,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保存数据的缓冲区</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size_t len);</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缓冲区大小</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extern ssize_t SIPFW_WriteLine(struct file </a:t>
            </a:r>
            <a:r>
              <a:rPr lang="zh-CN" altLang="en-US" b="0" i="0" u="none" strike="noStrike" baseline="-25000" smtClean="0">
                <a:latin typeface="Times New Roman"/>
              </a:rPr>
              <a:t>*</a:t>
            </a:r>
            <a:r>
              <a:rPr lang="en-US" altLang="zh-CN" b="0" i="0" u="none" strike="noStrike" baseline="0" smtClean="0">
                <a:latin typeface="Times New Roman"/>
              </a:rPr>
              <a:t>f,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向文件中写入一行</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char </a:t>
            </a:r>
            <a:r>
              <a:rPr lang="zh-CN" altLang="en-US" b="0" i="0" u="none" strike="noStrike" baseline="-25000" smtClean="0">
                <a:latin typeface="Times New Roman"/>
              </a:rPr>
              <a:t>*</a:t>
            </a:r>
            <a:r>
              <a:rPr lang="en-US" altLang="zh-CN" b="0" i="0" u="none" strike="noStrike" baseline="0" smtClean="0">
                <a:latin typeface="Times New Roman"/>
              </a:rPr>
              <a:t>buf,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数据缓冲区</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size_t len);</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数据大小</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extern void SIPFW_CloseFile(struct file </a:t>
            </a:r>
            <a:r>
              <a:rPr lang="zh-CN" altLang="en-US" b="0" i="0" u="none" strike="noStrike" baseline="-25000" smtClean="0">
                <a:latin typeface="Times New Roman"/>
              </a:rPr>
              <a:t>*</a:t>
            </a:r>
            <a:r>
              <a:rPr lang="en-US" altLang="zh-CN" b="0" i="0" u="none" strike="noStrike" baseline="0" smtClean="0">
                <a:latin typeface="Times New Roman"/>
              </a:rPr>
              <a:t>f);</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关闭文件</a:t>
            </a:r>
            <a:r>
              <a:rPr lang="zh-CN" altLang="en-US" b="0" i="0" u="none" strike="noStrike" baseline="-25000" smtClean="0">
                <a:latin typeface="Times New Roman"/>
              </a:rPr>
              <a:t>*</a:t>
            </a:r>
            <a:r>
              <a:rPr lang="en-US" altLang="zh-CN" b="0" i="0" u="none" strike="noStrike" baseline="0" smtClean="0">
                <a:latin typeface="Times New Roman"/>
              </a:rPr>
              <a:t>/</a:t>
            </a:r>
          </a:p>
          <a:p>
            <a:pPr marR="0" lvl="0" rtl="0"/>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．防火墙</a:t>
            </a:r>
            <a:r>
              <a:rPr lang="zh-CN" altLang="en-US">
                <a:latin typeface="Times New Roman"/>
              </a:rPr>
              <a:t>的</a:t>
            </a:r>
            <a:r>
              <a:rPr lang="zh-CN" altLang="en-US" smtClean="0">
                <a:latin typeface="Times New Roman"/>
              </a:rPr>
              <a:t>配置文件</a:t>
            </a:r>
            <a:endParaRPr lang="en-US" altLang="zh-CN" smtClean="0">
              <a:latin typeface="Times New Roman"/>
            </a:endParaRPr>
          </a:p>
          <a:p>
            <a:pPr lvl="0"/>
            <a:r>
              <a:rPr lang="en-US" altLang="zh-CN">
                <a:latin typeface="Times New Roman"/>
              </a:rPr>
              <a:t>2</a:t>
            </a:r>
            <a:r>
              <a:rPr lang="zh-CN" altLang="en-US">
                <a:latin typeface="Times New Roman"/>
              </a:rPr>
              <a:t>．防火墙的日志文件</a:t>
            </a:r>
            <a:endParaRPr lang="zh-CN" altLang="en-US" b="0" i="0" u="none" strike="noStrike" baseline="0" smtClean="0">
              <a:latin typeface="Times New Roman"/>
            </a:endParaRPr>
          </a:p>
        </p:txBody>
      </p:sp>
    </p:spTree>
    <p:extLst>
      <p:ext uri="{BB962C8B-B14F-4D97-AF65-F5344CB8AC3E}">
        <p14:creationId xmlns:p14="http://schemas.microsoft.com/office/powerpoint/2010/main" val="39679124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．防火墙的配置文件</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a:t>
            </a:r>
            <a:r>
              <a:rPr lang="en-US" altLang="zh-CN" b="0" i="0" u="none" strike="noStrike" baseline="0" smtClean="0">
                <a:latin typeface="Times New Roman"/>
              </a:rPr>
              <a:t>SIPFW</a:t>
            </a:r>
            <a:r>
              <a:rPr lang="zh-CN" altLang="en-US" b="0" i="0" u="none" strike="noStrike" baseline="0" smtClean="0">
                <a:latin typeface="Times New Roman"/>
              </a:rPr>
              <a:t>内核模块初始化的时候，要从配置文件</a:t>
            </a:r>
            <a:r>
              <a:rPr lang="en-US" altLang="zh-CN" b="0" i="0" u="none" strike="noStrike" baseline="0" smtClean="0">
                <a:latin typeface="Times New Roman"/>
              </a:rPr>
              <a:t>sipfw.conf</a:t>
            </a:r>
            <a:r>
              <a:rPr lang="zh-CN" altLang="en-US" b="0" i="0" u="none" strike="noStrike" baseline="0" smtClean="0">
                <a:latin typeface="Times New Roman"/>
              </a:rPr>
              <a:t>中读取数据，并解析获得配置信息，例如一个配置文件如下所示。</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#test file</a:t>
            </a:r>
          </a:p>
          <a:p>
            <a:pPr marR="0" lvl="0" rtl="0"/>
            <a:r>
              <a:rPr lang="en-US" altLang="zh-CN" b="0" i="0" u="none" strike="noStrike" baseline="0" smtClean="0">
                <a:latin typeface="Times New Roman"/>
              </a:rPr>
              <a:t>DefaultAction=ACCEPT</a:t>
            </a:r>
          </a:p>
          <a:p>
            <a:pPr marR="0" lvl="0" rtl="0"/>
            <a:r>
              <a:rPr lang="en-US" altLang="zh-CN" b="0" i="0" u="none" strike="noStrike" baseline="0" smtClean="0">
                <a:latin typeface="Times New Roman"/>
              </a:rPr>
              <a:t>RulesFile=/etc/sipfw.rules</a:t>
            </a:r>
          </a:p>
          <a:p>
            <a:pPr marR="0" lvl="0" rtl="0"/>
            <a:r>
              <a:rPr lang="en-US" altLang="zh-CN" b="0" i="0" u="none" strike="noStrike" baseline="0" smtClean="0">
                <a:latin typeface="Times New Roman"/>
              </a:rPr>
              <a:t>LogFile=/etc/sipfw.log</a:t>
            </a:r>
            <a:endParaRPr lang="zh-CN" altLang="en-US" b="0" i="0" u="none" strike="noStrike" baseline="0" smtClean="0">
              <a:latin typeface="Times New Roman"/>
            </a:endParaRPr>
          </a:p>
        </p:txBody>
      </p:sp>
    </p:spTree>
    <p:extLst>
      <p:ext uri="{BB962C8B-B14F-4D97-AF65-F5344CB8AC3E}">
        <p14:creationId xmlns:p14="http://schemas.microsoft.com/office/powerpoint/2010/main" val="30468697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．防火墙的日志文件</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为了便于用户查询防火墙规则命中情况，</a:t>
            </a:r>
            <a:r>
              <a:rPr lang="en-US" altLang="zh-CN" b="0" i="0" u="none" strike="noStrike" baseline="0" smtClean="0">
                <a:latin typeface="Times New Roman"/>
              </a:rPr>
              <a:t>SIPFW</a:t>
            </a:r>
            <a:r>
              <a:rPr lang="zh-CN" altLang="en-US" b="0" i="0" u="none" strike="noStrike" baseline="0" smtClean="0">
                <a:latin typeface="Times New Roman"/>
              </a:rPr>
              <a:t>可以将网络数据的过滤情况写入日志文件中。日志的路径在配置文件中指明，否则就会将数据写入文件“</a:t>
            </a:r>
            <a:r>
              <a:rPr lang="en-US" altLang="zh-CN" b="0" i="0" u="none" strike="noStrike" baseline="0" smtClean="0">
                <a:latin typeface="Times New Roman"/>
              </a:rPr>
              <a:t>/etc/sipfw.log</a:t>
            </a:r>
            <a:r>
              <a:rPr lang="zh-CN" altLang="en-US" b="0" i="0" u="none" strike="noStrike" baseline="0" smtClean="0">
                <a:latin typeface="Times New Roman"/>
              </a:rPr>
              <a:t>”中。日志记录的格式为：</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from [IP:port] to [IP:port] protocol [string] was [Action name]</a:t>
            </a:r>
          </a:p>
          <a:p>
            <a:pPr marR="0" lvl="0" rtl="0"/>
            <a:endParaRPr lang="zh-CN" altLang="en-US" b="0" i="0" u="none" strike="noStrike" baseline="0" smtClean="0">
              <a:latin typeface="Times New Roman"/>
            </a:endParaRPr>
          </a:p>
          <a:p>
            <a:pPr marR="0" lvl="0" rtl="0"/>
            <a:r>
              <a:rPr lang="zh-CN" altLang="en-US" b="0" i="0" u="none" strike="noStrike" baseline="0" smtClean="0">
                <a:latin typeface="Times New Roman"/>
              </a:rPr>
              <a:t>表示从哪个主机到哪个主机什么协议的网络数据被规则的动作处理了。</a:t>
            </a:r>
          </a:p>
        </p:txBody>
      </p:sp>
    </p:spTree>
    <p:extLst>
      <p:ext uri="{BB962C8B-B14F-4D97-AF65-F5344CB8AC3E}">
        <p14:creationId xmlns:p14="http://schemas.microsoft.com/office/powerpoint/2010/main" val="32852979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20.6.7  SIPFW</a:t>
            </a:r>
            <a:r>
              <a:rPr lang="zh-CN" altLang="en-US" b="0" i="0" u="none" strike="noStrike" kern="1800" baseline="0" smtClean="0">
                <a:latin typeface="Times New Roman"/>
                <a:ea typeface="黑体"/>
              </a:rPr>
              <a:t>防火墙的过滤模块设计</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由于</a:t>
            </a:r>
            <a:r>
              <a:rPr lang="en-US" altLang="zh-CN" b="0" i="0" u="none" strike="noStrike" baseline="0" smtClean="0">
                <a:latin typeface="Times New Roman"/>
              </a:rPr>
              <a:t>SIPFW</a:t>
            </a:r>
            <a:r>
              <a:rPr lang="zh-CN" altLang="en-US" b="0" i="0" u="none" strike="noStrike" baseline="0" smtClean="0">
                <a:latin typeface="Times New Roman"/>
              </a:rPr>
              <a:t>防火墙的功能设计得比较简单，过滤模块只要对符合用户规则的数据进行判定，让网络数据通过或者将数据丢弃就可以了。所以防火墙的主要工作在于对规则匹配性的判定上</a:t>
            </a:r>
            <a:r>
              <a:rPr lang="zh-CN" altLang="en-US" b="0" i="0" u="none" strike="noStrike" baseline="0" smtClean="0">
                <a:latin typeface="Times New Roman"/>
              </a:rPr>
              <a:t>。</a:t>
            </a:r>
            <a:endParaRPr lang="en-US" altLang="zh-CN">
              <a:latin typeface="Times New Roman"/>
            </a:endParaRPr>
          </a:p>
          <a:p>
            <a:pPr lvl="0"/>
            <a:r>
              <a:rPr lang="en-US" altLang="zh-CN">
                <a:latin typeface="Times New Roman"/>
              </a:rPr>
              <a:t>1</a:t>
            </a:r>
            <a:r>
              <a:rPr lang="zh-CN" altLang="en-US">
                <a:latin typeface="Times New Roman"/>
              </a:rPr>
              <a:t>．防火墙使用的</a:t>
            </a:r>
            <a:r>
              <a:rPr lang="en-US" altLang="zh-CN">
                <a:latin typeface="Times New Roman"/>
              </a:rPr>
              <a:t>netfilter</a:t>
            </a:r>
            <a:r>
              <a:rPr lang="zh-CN" altLang="en-US">
                <a:latin typeface="Times New Roman"/>
              </a:rPr>
              <a:t>回</a:t>
            </a:r>
            <a:r>
              <a:rPr lang="zh-CN" altLang="en-US">
                <a:latin typeface="Times New Roman"/>
              </a:rPr>
              <a:t>调函</a:t>
            </a:r>
            <a:r>
              <a:rPr lang="zh-CN" altLang="en-US" smtClean="0">
                <a:latin typeface="Times New Roman"/>
              </a:rPr>
              <a:t>数</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IP</a:t>
            </a:r>
            <a:r>
              <a:rPr lang="zh-CN" altLang="en-US">
                <a:latin typeface="Times New Roman"/>
              </a:rPr>
              <a:t>头部结构</a:t>
            </a:r>
            <a:r>
              <a:rPr lang="zh-CN" altLang="en-US">
                <a:latin typeface="Times New Roman"/>
              </a:rPr>
              <a:t>的</a:t>
            </a:r>
            <a:r>
              <a:rPr lang="zh-CN" altLang="en-US" smtClean="0">
                <a:latin typeface="Times New Roman"/>
              </a:rPr>
              <a:t>定义</a:t>
            </a:r>
            <a:endParaRPr lang="en-US" altLang="zh-CN" smtClean="0">
              <a:latin typeface="Times New Roman"/>
            </a:endParaRPr>
          </a:p>
          <a:p>
            <a:pPr lvl="0"/>
            <a:r>
              <a:rPr lang="en-US" altLang="zh-CN">
                <a:latin typeface="Times New Roman"/>
              </a:rPr>
              <a:t>3</a:t>
            </a:r>
            <a:r>
              <a:rPr lang="zh-CN" altLang="en-US">
                <a:latin typeface="Times New Roman"/>
              </a:rPr>
              <a:t>．</a:t>
            </a:r>
            <a:r>
              <a:rPr lang="en-US" altLang="zh-CN">
                <a:latin typeface="Times New Roman"/>
              </a:rPr>
              <a:t>IP</a:t>
            </a:r>
            <a:r>
              <a:rPr lang="zh-CN" altLang="en-US">
                <a:latin typeface="Times New Roman"/>
              </a:rPr>
              <a:t>地址的</a:t>
            </a:r>
            <a:r>
              <a:rPr lang="zh-CN" altLang="en-US">
                <a:latin typeface="Times New Roman"/>
              </a:rPr>
              <a:t>匹配</a:t>
            </a:r>
            <a:r>
              <a:rPr lang="zh-CN" altLang="en-US" smtClean="0">
                <a:latin typeface="Times New Roman"/>
              </a:rPr>
              <a:t>方法</a:t>
            </a:r>
            <a:endParaRPr lang="en-US" altLang="zh-CN" smtClean="0">
              <a:latin typeface="Times New Roman"/>
            </a:endParaRPr>
          </a:p>
          <a:p>
            <a:pPr lvl="0"/>
            <a:r>
              <a:rPr lang="en-US" altLang="zh-CN">
                <a:latin typeface="Times New Roman"/>
              </a:rPr>
              <a:t>4</a:t>
            </a:r>
            <a:r>
              <a:rPr lang="zh-CN" altLang="en-US">
                <a:latin typeface="Times New Roman"/>
              </a:rPr>
              <a:t>．协议类型的匹配方法</a:t>
            </a:r>
            <a:endParaRPr lang="zh-CN" altLang="en-US" b="0" i="0" u="none" strike="noStrike" baseline="0" smtClean="0">
              <a:latin typeface="Times New Roman"/>
            </a:endParaRPr>
          </a:p>
        </p:txBody>
      </p:sp>
    </p:spTree>
    <p:extLst>
      <p:ext uri="{BB962C8B-B14F-4D97-AF65-F5344CB8AC3E}">
        <p14:creationId xmlns:p14="http://schemas.microsoft.com/office/powerpoint/2010/main" val="2648471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20.2.1  SIPFW</a:t>
            </a:r>
            <a:r>
              <a:rPr lang="zh-CN" altLang="en-US" b="0" i="0" u="none" strike="noStrike" kern="1800" baseline="0" smtClean="0">
                <a:latin typeface="Times New Roman"/>
                <a:ea typeface="黑体"/>
              </a:rPr>
              <a:t>防火墙条件和动作</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防火墙的核心构成是由条件和动作组成的。当网络数据满足某些条件的时候则执行对应的动作。</a:t>
            </a:r>
          </a:p>
          <a:p>
            <a:pPr marR="0" lvl="0" rtl="0"/>
            <a:r>
              <a:rPr lang="zh-CN" altLang="en-US" b="0" i="0" u="none" strike="noStrike" baseline="0" smtClean="0">
                <a:latin typeface="Times New Roman"/>
              </a:rPr>
              <a:t>条件即网络数据所承载的信息，例如来源主机的</a:t>
            </a:r>
            <a:r>
              <a:rPr lang="en-US" altLang="zh-CN" b="0" i="0" u="none" strike="noStrike" baseline="0" smtClean="0">
                <a:latin typeface="Times New Roman"/>
              </a:rPr>
              <a:t>IP</a:t>
            </a:r>
            <a:r>
              <a:rPr lang="zh-CN" altLang="en-US" b="0" i="0" u="none" strike="noStrike" baseline="0" smtClean="0">
                <a:latin typeface="Times New Roman"/>
              </a:rPr>
              <a:t>地址和端口地址、目的主机的</a:t>
            </a:r>
            <a:r>
              <a:rPr lang="en-US" altLang="zh-CN" b="0" i="0" u="none" strike="noStrike" baseline="0" smtClean="0">
                <a:latin typeface="Times New Roman"/>
              </a:rPr>
              <a:t>IP</a:t>
            </a:r>
            <a:r>
              <a:rPr lang="zh-CN" altLang="en-US" b="0" i="0" u="none" strike="noStrike" baseline="0" smtClean="0">
                <a:latin typeface="Times New Roman"/>
              </a:rPr>
              <a:t>地址和目的地址、网络数据中所采用的协议类型，此外还包含网络协议所处的阶段，例如</a:t>
            </a:r>
            <a:r>
              <a:rPr lang="en-US" altLang="zh-CN" b="0" i="0" u="none" strike="noStrike" baseline="0" smtClean="0">
                <a:latin typeface="Times New Roman"/>
              </a:rPr>
              <a:t>TCP</a:t>
            </a:r>
            <a:r>
              <a:rPr lang="zh-CN" altLang="en-US" b="0" i="0" u="none" strike="noStrike" baseline="0" smtClean="0">
                <a:latin typeface="Times New Roman"/>
              </a:rPr>
              <a:t>协议的三次握手连接阶段、四次握手断开阶段，</a:t>
            </a:r>
            <a:r>
              <a:rPr lang="en-US" altLang="zh-CN" b="0" i="0" u="none" strike="noStrike" baseline="0" smtClean="0">
                <a:latin typeface="Times New Roman"/>
              </a:rPr>
              <a:t>ICMP</a:t>
            </a:r>
            <a:r>
              <a:rPr lang="zh-CN" altLang="en-US" b="0" i="0" u="none" strike="noStrike" baseline="0" smtClean="0">
                <a:latin typeface="Times New Roman"/>
              </a:rPr>
              <a:t>中的类型和代码等。</a:t>
            </a:r>
          </a:p>
          <a:p>
            <a:pPr marR="0" lvl="0" rtl="0"/>
            <a:r>
              <a:rPr lang="zh-CN" altLang="en-US" b="0" i="0" u="none" strike="noStrike" baseline="0" smtClean="0">
                <a:latin typeface="Times New Roman"/>
              </a:rPr>
              <a:t>动作即对网络数据的处理方式。例如通常所采用的接受、丢弃、转发等。</a:t>
            </a:r>
          </a:p>
        </p:txBody>
      </p:sp>
    </p:spTree>
    <p:extLst>
      <p:ext uri="{BB962C8B-B14F-4D97-AF65-F5344CB8AC3E}">
        <p14:creationId xmlns:p14="http://schemas.microsoft.com/office/powerpoint/2010/main" val="12746448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．防火墙使用的</a:t>
            </a:r>
            <a:r>
              <a:rPr lang="en-US" altLang="zh-CN" b="0" i="0" u="none" strike="noStrike" kern="1800" baseline="0" smtClean="0">
                <a:latin typeface="Times New Roman"/>
                <a:ea typeface="黑体"/>
              </a:rPr>
              <a:t>netfilter</a:t>
            </a:r>
            <a:r>
              <a:rPr lang="zh-CN" altLang="en-US" b="0" i="0" u="none" strike="noStrike" kern="1800" baseline="0" smtClean="0">
                <a:latin typeface="Times New Roman"/>
                <a:ea typeface="黑体"/>
              </a:rPr>
              <a:t>回调函数</a:t>
            </a:r>
          </a:p>
        </p:txBody>
      </p:sp>
      <p:sp>
        <p:nvSpPr>
          <p:cNvPr id="3" name="文本占位符 2"/>
          <p:cNvSpPr>
            <a:spLocks noGrp="1"/>
          </p:cNvSpPr>
          <p:nvPr>
            <p:ph type="body" idx="1"/>
          </p:nvPr>
        </p:nvSpPr>
        <p:spPr/>
        <p:txBody>
          <a:bodyPr>
            <a:normAutofit fontScale="92500" lnSpcReduction="10000"/>
          </a:bodyPr>
          <a:lstStyle/>
          <a:p>
            <a:pPr marR="0" lvl="0" rtl="0"/>
            <a:r>
              <a:rPr lang="en-US" altLang="zh-CN" b="0" i="0" u="none" strike="noStrike" baseline="0" smtClean="0">
                <a:latin typeface="Times New Roman"/>
              </a:rPr>
              <a:t>SIPFW</a:t>
            </a:r>
            <a:r>
              <a:rPr lang="zh-CN" altLang="en-US" b="0" i="0" u="none" strike="noStrike" baseline="0" smtClean="0">
                <a:latin typeface="Times New Roman"/>
              </a:rPr>
              <a:t>防火墙的过滤模块使用</a:t>
            </a:r>
            <a:r>
              <a:rPr lang="en-US" altLang="zh-CN" b="0" i="0" u="none" strike="noStrike" baseline="0" smtClean="0">
                <a:latin typeface="Times New Roman"/>
              </a:rPr>
              <a:t>netfilter</a:t>
            </a:r>
            <a:r>
              <a:rPr lang="zh-CN" altLang="en-US" b="0" i="0" u="none" strike="noStrike" baseline="0" smtClean="0">
                <a:latin typeface="Times New Roman"/>
              </a:rPr>
              <a:t>框架中的钩子来实现，要能够使用</a:t>
            </a:r>
            <a:r>
              <a:rPr lang="en-US" altLang="zh-CN" b="0" i="0" u="none" strike="noStrike" baseline="0" smtClean="0">
                <a:latin typeface="Times New Roman"/>
              </a:rPr>
              <a:t>SIPFW</a:t>
            </a:r>
            <a:r>
              <a:rPr lang="zh-CN" altLang="en-US" b="0" i="0" u="none" strike="noStrike" baseline="0" smtClean="0">
                <a:latin typeface="Times New Roman"/>
              </a:rPr>
              <a:t>的过滤模块，需要将过滤函数挂载到钩子函数上。回调函数的原型为：</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typedef unsigned int nf_hookfn(unsigned int hooknum,</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挂接点</a:t>
            </a:r>
            <a:r>
              <a:rPr lang="zh-CN" altLang="en-US" b="0" i="0" u="none" strike="noStrike" baseline="-25000" smtClean="0">
                <a:latin typeface="Times New Roman"/>
              </a:rPr>
              <a:t>*</a:t>
            </a:r>
            <a:r>
              <a:rPr lang="en-US" altLang="zh-CN" b="0" i="0" u="none" strike="noStrike" baseline="0" smtClean="0">
                <a:latin typeface="Times New Roman"/>
              </a:rPr>
              <a:t>/</a:t>
            </a:r>
          </a:p>
          <a:p>
            <a:pPr marR="0" lvl="0" rtl="0"/>
            <a:endParaRPr lang="en-US" altLang="zh-CN" b="0" i="0" u="none" strike="noStrike" baseline="0" smtClean="0">
              <a:latin typeface="Times New Roman"/>
            </a:endParaRPr>
          </a:p>
          <a:p>
            <a:pPr marR="0" lvl="0" rtl="0"/>
            <a:r>
              <a:rPr lang="zh-CN" altLang="en-US" b="0" i="0" u="none" strike="noStrike" baseline="0" smtClean="0">
                <a:latin typeface="Times New Roman"/>
              </a:rPr>
              <a:t>       </a:t>
            </a:r>
            <a:r>
              <a:rPr lang="en-US" altLang="zh-CN" b="0" i="0" u="none" strike="noStrike" baseline="0" smtClean="0">
                <a:latin typeface="Times New Roman"/>
              </a:rPr>
              <a:t>struct sk_buff </a:t>
            </a:r>
            <a:r>
              <a:rPr lang="zh-CN" altLang="en-US" b="0" i="0" u="none" strike="noStrike" baseline="-25000" smtClean="0">
                <a:latin typeface="Times New Roman"/>
              </a:rPr>
              <a:t>**</a:t>
            </a:r>
            <a:r>
              <a:rPr lang="en-US" altLang="zh-CN" b="0" i="0" u="none" strike="noStrike" baseline="0" smtClean="0">
                <a:latin typeface="Times New Roman"/>
              </a:rPr>
              <a:t>skb,</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网络数据</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const struct net_device </a:t>
            </a:r>
            <a:r>
              <a:rPr lang="zh-CN" altLang="en-US" b="0" i="0" u="none" strike="noStrike" baseline="-25000" smtClean="0">
                <a:latin typeface="Times New Roman"/>
              </a:rPr>
              <a:t>*</a:t>
            </a:r>
            <a:r>
              <a:rPr lang="en-US" altLang="zh-CN" b="0" i="0" u="none" strike="noStrike" baseline="0" smtClean="0">
                <a:latin typeface="Times New Roman"/>
              </a:rPr>
              <a:t>in,</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进入的网络接口</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const struct net_device </a:t>
            </a:r>
            <a:r>
              <a:rPr lang="zh-CN" altLang="en-US" b="0" i="0" u="none" strike="noStrike" baseline="-25000" smtClean="0">
                <a:latin typeface="Times New Roman"/>
              </a:rPr>
              <a:t>*</a:t>
            </a:r>
            <a:r>
              <a:rPr lang="en-US" altLang="zh-CN" b="0" i="0" u="none" strike="noStrike" baseline="0" smtClean="0">
                <a:latin typeface="Times New Roman"/>
              </a:rPr>
              <a:t>out,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目的网络接口</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int (</a:t>
            </a:r>
            <a:r>
              <a:rPr lang="zh-CN" altLang="en-US" b="0" i="0" u="none" strike="noStrike" baseline="-25000" smtClean="0">
                <a:latin typeface="Times New Roman"/>
              </a:rPr>
              <a:t>*</a:t>
            </a:r>
            <a:r>
              <a:rPr lang="en-US" altLang="zh-CN" b="0" i="0" u="none" strike="noStrike" baseline="0" smtClean="0">
                <a:latin typeface="Times New Roman"/>
              </a:rPr>
              <a:t>okfn)(struct sk_buff </a:t>
            </a:r>
            <a:r>
              <a:rPr lang="zh-CN" altLang="en-US" b="0" i="0" u="none" strike="noStrike" baseline="-25000" smtClean="0">
                <a:latin typeface="Times New Roman"/>
              </a:rPr>
              <a:t>*</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4672662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IP</a:t>
            </a:r>
            <a:r>
              <a:rPr lang="zh-CN" altLang="en-US" b="0" i="0" u="none" strike="noStrike" kern="1800" baseline="0" smtClean="0">
                <a:latin typeface="Times New Roman"/>
                <a:ea typeface="黑体"/>
              </a:rPr>
              <a:t>头部结构的定义</a:t>
            </a: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rPr>
              <a:t>通过</a:t>
            </a:r>
            <a:r>
              <a:rPr lang="en-US" altLang="zh-CN" b="0" i="0" u="none" strike="noStrike" baseline="0" smtClean="0">
                <a:latin typeface="Times New Roman"/>
              </a:rPr>
              <a:t>struct sk_buff</a:t>
            </a:r>
            <a:r>
              <a:rPr lang="zh-CN" altLang="en-US" b="0" i="0" u="none" strike="noStrike" baseline="0" smtClean="0">
                <a:latin typeface="Times New Roman"/>
              </a:rPr>
              <a:t>结构的</a:t>
            </a:r>
            <a:r>
              <a:rPr lang="en-US" altLang="zh-CN" b="0" i="0" u="none" strike="noStrike" baseline="0" smtClean="0">
                <a:latin typeface="Times New Roman"/>
              </a:rPr>
              <a:t>nh</a:t>
            </a:r>
            <a:r>
              <a:rPr lang="zh-CN" altLang="en-US" b="0" i="0" u="none" strike="noStrike" baseline="0" smtClean="0">
                <a:latin typeface="Times New Roman"/>
              </a:rPr>
              <a:t>枚举的</a:t>
            </a:r>
            <a:r>
              <a:rPr lang="en-US" altLang="zh-CN" b="0" i="0" u="none" strike="noStrike" baseline="0" smtClean="0">
                <a:latin typeface="Times New Roman"/>
              </a:rPr>
              <a:t>iph</a:t>
            </a:r>
            <a:r>
              <a:rPr lang="zh-CN" altLang="en-US" b="0" i="0" u="none" strike="noStrike" baseline="0" smtClean="0">
                <a:latin typeface="Times New Roman"/>
              </a:rPr>
              <a:t>成员变量，可以获得</a:t>
            </a:r>
            <a:r>
              <a:rPr lang="en-US" altLang="zh-CN" b="0" i="0" u="none" strike="noStrike" baseline="0" smtClean="0">
                <a:latin typeface="Times New Roman"/>
              </a:rPr>
              <a:t>IP</a:t>
            </a:r>
            <a:r>
              <a:rPr lang="zh-CN" altLang="en-US" b="0" i="0" u="none" strike="noStrike" baseline="0" smtClean="0">
                <a:latin typeface="Times New Roman"/>
              </a:rPr>
              <a:t>的头部结构，通过</a:t>
            </a:r>
            <a:r>
              <a:rPr lang="en-US" altLang="zh-CN" b="0" i="0" u="none" strike="noStrike" baseline="0" smtClean="0">
                <a:latin typeface="Times New Roman"/>
              </a:rPr>
              <a:t>IP</a:t>
            </a:r>
            <a:r>
              <a:rPr lang="zh-CN" altLang="en-US" b="0" i="0" u="none" strike="noStrike" baseline="0" smtClean="0">
                <a:latin typeface="Times New Roman"/>
              </a:rPr>
              <a:t>的头部结构可以获得网络数据的源</a:t>
            </a:r>
            <a:r>
              <a:rPr lang="en-US" altLang="zh-CN" b="0" i="0" u="none" strike="noStrike" baseline="0" smtClean="0">
                <a:latin typeface="Times New Roman"/>
              </a:rPr>
              <a:t>IP</a:t>
            </a:r>
            <a:r>
              <a:rPr lang="zh-CN" altLang="en-US" b="0" i="0" u="none" strike="noStrike" baseline="0" smtClean="0">
                <a:latin typeface="Times New Roman"/>
              </a:rPr>
              <a:t>地址、目的</a:t>
            </a:r>
            <a:r>
              <a:rPr lang="en-US" altLang="zh-CN" b="0" i="0" u="none" strike="noStrike" baseline="0" smtClean="0">
                <a:latin typeface="Times New Roman"/>
              </a:rPr>
              <a:t>IP</a:t>
            </a:r>
            <a:r>
              <a:rPr lang="zh-CN" altLang="en-US" b="0" i="0" u="none" strike="noStrike" baseline="0" smtClean="0">
                <a:latin typeface="Times New Roman"/>
              </a:rPr>
              <a:t>地址和协议类型。</a:t>
            </a:r>
            <a:r>
              <a:rPr lang="en-US" altLang="zh-CN" b="0" i="0" u="none" strike="noStrike" baseline="0" smtClean="0">
                <a:latin typeface="Times New Roman"/>
              </a:rPr>
              <a:t>struct iphdr</a:t>
            </a:r>
            <a:r>
              <a:rPr lang="zh-CN" altLang="en-US" b="0" i="0" u="none" strike="noStrike" baseline="0" smtClean="0">
                <a:latin typeface="Times New Roman"/>
              </a:rPr>
              <a:t>结构的原型如下：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struct iphdr</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unsigned </a:t>
            </a:r>
            <a:r>
              <a:rPr lang="en-US" altLang="zh-CN" b="0" i="0" u="none" strike="noStrike" baseline="0" smtClean="0">
                <a:latin typeface="Times New Roman"/>
              </a:rPr>
              <a:t>int ihl:4;</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头部长度，单位</a:t>
            </a:r>
            <a:r>
              <a:rPr lang="en-US" altLang="zh-CN" b="0" i="0" u="none" strike="noStrike" baseline="0" smtClean="0">
                <a:latin typeface="Times New Roman"/>
              </a:rPr>
              <a:t>32</a:t>
            </a:r>
            <a:r>
              <a:rPr lang="zh-CN" altLang="en-US" b="0" i="0" u="none" strike="noStrike" baseline="0" smtClean="0">
                <a:latin typeface="Times New Roman"/>
              </a:rPr>
              <a:t>位</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u_int8_t </a:t>
            </a:r>
            <a:r>
              <a:rPr lang="en-US" altLang="zh-CN" b="0" i="0" u="none" strike="noStrike" baseline="0" smtClean="0">
                <a:latin typeface="Times New Roman"/>
              </a:rPr>
              <a:t>protocol;</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协议类型</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u_int32_t </a:t>
            </a:r>
            <a:r>
              <a:rPr lang="en-US" altLang="zh-CN" b="0" i="0" u="none" strike="noStrike" baseline="0" smtClean="0">
                <a:latin typeface="Times New Roman"/>
              </a:rPr>
              <a:t>saddr;</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源地址</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u_int32_t </a:t>
            </a:r>
            <a:r>
              <a:rPr lang="en-US" altLang="zh-CN" b="0" i="0" u="none" strike="noStrike" baseline="0" smtClean="0">
                <a:latin typeface="Times New Roman"/>
              </a:rPr>
              <a:t>daddr;</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目的地址</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2833614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IP</a:t>
            </a:r>
            <a:r>
              <a:rPr lang="zh-CN" altLang="en-US" b="0" i="0" u="none" strike="noStrike" kern="1800" baseline="0" smtClean="0">
                <a:latin typeface="Times New Roman"/>
                <a:ea typeface="黑体"/>
              </a:rPr>
              <a:t>地址的匹配方法</a:t>
            </a:r>
          </a:p>
        </p:txBody>
      </p:sp>
      <p:sp>
        <p:nvSpPr>
          <p:cNvPr id="3" name="文本占位符 2"/>
          <p:cNvSpPr>
            <a:spLocks noGrp="1"/>
          </p:cNvSpPr>
          <p:nvPr>
            <p:ph type="body" idx="1"/>
          </p:nvPr>
        </p:nvSpPr>
        <p:spPr/>
        <p:txBody>
          <a:bodyPr>
            <a:normAutofit fontScale="85000" lnSpcReduction="10000"/>
          </a:bodyPr>
          <a:lstStyle/>
          <a:p>
            <a:pPr marR="0" lvl="0" rtl="0"/>
            <a:r>
              <a:rPr lang="en-US" altLang="zh-CN" b="0" i="0" u="none" strike="noStrike" baseline="0" smtClean="0">
                <a:latin typeface="Times New Roman"/>
              </a:rPr>
              <a:t>IP</a:t>
            </a:r>
            <a:r>
              <a:rPr lang="zh-CN" altLang="en-US" b="0" i="0" u="none" strike="noStrike" baseline="0" smtClean="0">
                <a:latin typeface="Times New Roman"/>
              </a:rPr>
              <a:t>头部结构</a:t>
            </a:r>
            <a:r>
              <a:rPr lang="en-US" altLang="zh-CN" b="0" i="0" u="none" strike="noStrike" baseline="0" smtClean="0">
                <a:latin typeface="Times New Roman"/>
              </a:rPr>
              <a:t>struct iphdr</a:t>
            </a:r>
            <a:r>
              <a:rPr lang="zh-CN" altLang="en-US" b="0" i="0" u="none" strike="noStrike" baseline="0" smtClean="0">
                <a:latin typeface="Times New Roman"/>
              </a:rPr>
              <a:t>的参数</a:t>
            </a:r>
            <a:r>
              <a:rPr lang="en-US" altLang="zh-CN" b="0" i="0" u="none" strike="noStrike" baseline="0" smtClean="0">
                <a:latin typeface="Times New Roman"/>
              </a:rPr>
              <a:t>saddr</a:t>
            </a:r>
            <a:r>
              <a:rPr lang="zh-CN" altLang="en-US" b="0" i="0" u="none" strike="noStrike" baseline="0" smtClean="0">
                <a:latin typeface="Times New Roman"/>
              </a:rPr>
              <a:t>为源</a:t>
            </a:r>
            <a:r>
              <a:rPr lang="en-US" altLang="zh-CN" b="0" i="0" u="none" strike="noStrike" baseline="0" smtClean="0">
                <a:latin typeface="Times New Roman"/>
              </a:rPr>
              <a:t>IP</a:t>
            </a:r>
            <a:r>
              <a:rPr lang="zh-CN" altLang="en-US" b="0" i="0" u="none" strike="noStrike" baseline="0" smtClean="0">
                <a:latin typeface="Times New Roman"/>
              </a:rPr>
              <a:t>地址、</a:t>
            </a:r>
            <a:r>
              <a:rPr lang="en-US" altLang="zh-CN" b="0" i="0" u="none" strike="noStrike" baseline="0" smtClean="0">
                <a:latin typeface="Times New Roman"/>
              </a:rPr>
              <a:t>daddr</a:t>
            </a:r>
            <a:r>
              <a:rPr lang="zh-CN" altLang="en-US" b="0" i="0" u="none" strike="noStrike" baseline="0" smtClean="0">
                <a:latin typeface="Times New Roman"/>
              </a:rPr>
              <a:t>为目的</a:t>
            </a:r>
            <a:r>
              <a:rPr lang="en-US" altLang="zh-CN" b="0" i="0" u="none" strike="noStrike" baseline="0" smtClean="0">
                <a:latin typeface="Times New Roman"/>
              </a:rPr>
              <a:t>IP</a:t>
            </a:r>
            <a:r>
              <a:rPr lang="zh-CN" altLang="en-US" b="0" i="0" u="none" strike="noStrike" baseline="0" smtClean="0">
                <a:latin typeface="Times New Roman"/>
              </a:rPr>
              <a:t>地址、</a:t>
            </a:r>
            <a:r>
              <a:rPr lang="en-US" altLang="zh-CN" b="0" i="0" u="none" strike="noStrike" baseline="0" smtClean="0">
                <a:latin typeface="Times New Roman"/>
              </a:rPr>
              <a:t>protocol</a:t>
            </a:r>
            <a:r>
              <a:rPr lang="zh-CN" altLang="en-US" b="0" i="0" u="none" strike="noStrike" baseline="0" smtClean="0">
                <a:latin typeface="Times New Roman"/>
              </a:rPr>
              <a:t>为网络数据的协议类型。通过</a:t>
            </a:r>
            <a:r>
              <a:rPr lang="en-US" altLang="zh-CN" b="0" i="0" u="none" strike="noStrike" baseline="0" smtClean="0">
                <a:latin typeface="Times New Roman"/>
              </a:rPr>
              <a:t>iphdr</a:t>
            </a:r>
            <a:r>
              <a:rPr lang="zh-CN" altLang="en-US" b="0" i="0" u="none" strike="noStrike" baseline="0" smtClean="0">
                <a:latin typeface="Times New Roman"/>
              </a:rPr>
              <a:t>结构可以判定</a:t>
            </a:r>
            <a:r>
              <a:rPr lang="en-US" altLang="zh-CN" b="0" i="0" u="none" strike="noStrike" baseline="0" smtClean="0">
                <a:latin typeface="Times New Roman"/>
              </a:rPr>
              <a:t>IP</a:t>
            </a:r>
            <a:r>
              <a:rPr lang="zh-CN" altLang="en-US" b="0" i="0" u="none" strike="noStrike" baseline="0" smtClean="0">
                <a:latin typeface="Times New Roman"/>
              </a:rPr>
              <a:t>地址和协议类型与规则的匹配情况。判定匹配的方式如下：</a:t>
            </a:r>
          </a:p>
          <a:p>
            <a:pPr marR="0" lvl="0" rtl="0"/>
            <a:endParaRPr lang="zh-CN" altLang="en-US" b="0" i="0" u="none" strike="noStrike" baseline="0" smtClean="0">
              <a:latin typeface="Times New Roman"/>
            </a:endParaRPr>
          </a:p>
          <a:p>
            <a:pPr marR="0" lvl="0" rtl="0"/>
            <a:r>
              <a:rPr lang="pt-BR" altLang="zh-CN" b="0" i="0" u="none" strike="noStrike" baseline="0" smtClean="0">
                <a:latin typeface="Times New Roman"/>
              </a:rPr>
              <a:t>if((iph-&gt;daddr == r-&gt;dest|| r-&gt;dest == 0)</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目的地址</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&amp;&amp;(iph-&gt;saddr==r-&gt;source|| r-&gt;source == 0)</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源地址</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pt-BR" altLang="zh-CN" b="0" i="0" u="none" strike="noStrike" baseline="0" smtClean="0">
                <a:latin typeface="Times New Roman"/>
              </a:rPr>
              <a:t>&amp;&amp;( iph-&gt;protocol== r-&gt;protocol  ||  r-&gt;protocol == 0))/</a:t>
            </a:r>
            <a:r>
              <a:rPr lang="zh-CN" altLang="en-US" b="0" i="0" u="none" strike="noStrike" baseline="-25000" smtClean="0">
                <a:latin typeface="Times New Roman"/>
              </a:rPr>
              <a:t>*</a:t>
            </a:r>
            <a:r>
              <a:rPr lang="zh-CN" altLang="en-US" b="0" i="0" u="none" strike="noStrike" baseline="0" smtClean="0">
                <a:latin typeface="Times New Roman"/>
              </a:rPr>
              <a:t>协议</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endParaRPr lang="en-US" altLang="zh-CN" b="0" i="0" u="none" strike="noStrike" baseline="0" smtClean="0">
              <a:latin typeface="Times New Roman"/>
            </a:endParaRPr>
          </a:p>
          <a:p>
            <a:pPr marR="0" lvl="0" rtl="0"/>
            <a:r>
              <a:rPr lang="en-US" altLang="zh-CN" b="0" i="0" u="none" strike="noStrike" baseline="0" smtClean="0">
                <a:latin typeface="Times New Roman"/>
              </a:rPr>
              <a:t>       found </a:t>
            </a:r>
            <a:r>
              <a:rPr lang="en-US" altLang="zh-CN" b="0" i="0" u="none" strike="noStrike" baseline="0" smtClean="0">
                <a:latin typeface="Times New Roman"/>
              </a:rPr>
              <a:t>= 1;</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匹配</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38900394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．协议类型的匹配方法</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获得传输层的头部地址之后根据</a:t>
            </a:r>
            <a:r>
              <a:rPr lang="en-US" altLang="zh-CN" b="0" i="0" u="none" strike="noStrike" baseline="0" smtClean="0">
                <a:latin typeface="Times New Roman"/>
              </a:rPr>
              <a:t>IP</a:t>
            </a:r>
            <a:r>
              <a:rPr lang="zh-CN" altLang="en-US" b="0" i="0" u="none" strike="noStrike" baseline="0" smtClean="0">
                <a:latin typeface="Times New Roman"/>
              </a:rPr>
              <a:t>头部的协议类型可以将</a:t>
            </a:r>
            <a:r>
              <a:rPr lang="en-US" altLang="zh-CN" b="0" i="0" u="none" strike="noStrike" baseline="0" smtClean="0">
                <a:latin typeface="Times New Roman"/>
              </a:rPr>
              <a:t>IP</a:t>
            </a:r>
            <a:r>
              <a:rPr lang="zh-CN" altLang="en-US" b="0" i="0" u="none" strike="noStrike" baseline="0" smtClean="0">
                <a:latin typeface="Times New Roman"/>
              </a:rPr>
              <a:t>的负载部分转换为不同的协议，然后进行匹配性计算。</a:t>
            </a:r>
          </a:p>
        </p:txBody>
      </p:sp>
    </p:spTree>
    <p:extLst>
      <p:ext uri="{BB962C8B-B14F-4D97-AF65-F5344CB8AC3E}">
        <p14:creationId xmlns:p14="http://schemas.microsoft.com/office/powerpoint/2010/main" val="42892787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20.7  SIPFW</a:t>
            </a:r>
            <a:r>
              <a:rPr lang="zh-CN" altLang="en-US" b="0" i="0" u="none" strike="noStrike" kern="1800" baseline="0" smtClean="0">
                <a:latin typeface="Times New Roman"/>
                <a:ea typeface="黑体"/>
              </a:rPr>
              <a:t>防火墙各功能模块的实现</a:t>
            </a:r>
          </a:p>
        </p:txBody>
      </p:sp>
      <p:sp>
        <p:nvSpPr>
          <p:cNvPr id="3" name="文本占位符 2"/>
          <p:cNvSpPr>
            <a:spLocks noGrp="1"/>
          </p:cNvSpPr>
          <p:nvPr>
            <p:ph type="body" idx="1"/>
          </p:nvPr>
        </p:nvSpPr>
        <p:spPr/>
        <p:txBody>
          <a:bodyPr/>
          <a:lstStyle/>
          <a:p>
            <a:r>
              <a:rPr lang="en-US" altLang="zh-CN"/>
              <a:t>20.7.1  SIPFW</a:t>
            </a:r>
            <a:r>
              <a:rPr lang="zh-CN" altLang="en-US"/>
              <a:t>防火墙的命令</a:t>
            </a:r>
            <a:r>
              <a:rPr lang="zh-CN" altLang="en-US"/>
              <a:t>解析</a:t>
            </a:r>
            <a:r>
              <a:rPr lang="zh-CN" altLang="en-US" smtClean="0"/>
              <a:t>代码</a:t>
            </a:r>
            <a:endParaRPr lang="en-US" altLang="zh-CN" smtClean="0"/>
          </a:p>
          <a:p>
            <a:r>
              <a:rPr lang="en-US" altLang="zh-CN"/>
              <a:t>20.7.2  SIPFW</a:t>
            </a:r>
            <a:r>
              <a:rPr lang="zh-CN" altLang="en-US"/>
              <a:t>防火墙的过滤规则解析</a:t>
            </a:r>
            <a:r>
              <a:rPr lang="zh-CN" altLang="en-US"/>
              <a:t>模块</a:t>
            </a:r>
            <a:r>
              <a:rPr lang="zh-CN" altLang="en-US" smtClean="0"/>
              <a:t>代码</a:t>
            </a:r>
            <a:endParaRPr lang="en-US" altLang="zh-CN" smtClean="0"/>
          </a:p>
          <a:p>
            <a:r>
              <a:rPr lang="en-US" altLang="zh-CN"/>
              <a:t>20.7.3  SIPFW</a:t>
            </a:r>
            <a:r>
              <a:rPr lang="zh-CN" altLang="en-US"/>
              <a:t>防火墙的网络数据拦截</a:t>
            </a:r>
            <a:r>
              <a:rPr lang="zh-CN" altLang="en-US"/>
              <a:t>模块</a:t>
            </a:r>
            <a:r>
              <a:rPr lang="zh-CN" altLang="en-US" smtClean="0"/>
              <a:t>代码</a:t>
            </a:r>
            <a:endParaRPr lang="en-US" altLang="zh-CN" smtClean="0"/>
          </a:p>
          <a:p>
            <a:r>
              <a:rPr lang="en-US" altLang="zh-CN"/>
              <a:t>20.7.4  SIPFW</a:t>
            </a:r>
            <a:r>
              <a:rPr lang="zh-CN" altLang="en-US"/>
              <a:t>防火墙的</a:t>
            </a:r>
            <a:r>
              <a:rPr lang="en-US" altLang="zh-CN"/>
              <a:t>PROC</a:t>
            </a:r>
            <a:r>
              <a:rPr lang="zh-CN" altLang="en-US"/>
              <a:t>虚拟</a:t>
            </a:r>
            <a:r>
              <a:rPr lang="zh-CN" altLang="en-US" smtClean="0"/>
              <a:t>文件系统</a:t>
            </a:r>
            <a:endParaRPr lang="en-US" altLang="zh-CN" smtClean="0"/>
          </a:p>
          <a:p>
            <a:r>
              <a:rPr lang="en-US" altLang="zh-CN"/>
              <a:t>20.7.5  SIPFW</a:t>
            </a:r>
            <a:r>
              <a:rPr lang="zh-CN" altLang="en-US"/>
              <a:t>防火墙对配置文件</a:t>
            </a:r>
            <a:r>
              <a:rPr lang="zh-CN" altLang="en-US"/>
              <a:t>的</a:t>
            </a:r>
            <a:r>
              <a:rPr lang="zh-CN" altLang="en-US" smtClean="0"/>
              <a:t>解析</a:t>
            </a:r>
            <a:endParaRPr lang="en-US" altLang="zh-CN" smtClean="0"/>
          </a:p>
          <a:p>
            <a:r>
              <a:rPr lang="en-US" altLang="zh-CN"/>
              <a:t>20.7.6  SIPFW</a:t>
            </a:r>
            <a:r>
              <a:rPr lang="zh-CN" altLang="en-US"/>
              <a:t>防火墙内核模块初始化</a:t>
            </a:r>
            <a:r>
              <a:rPr lang="zh-CN" altLang="en-US"/>
              <a:t>和</a:t>
            </a:r>
            <a:r>
              <a:rPr lang="zh-CN" altLang="en-US" smtClean="0"/>
              <a:t>退出</a:t>
            </a:r>
            <a:endParaRPr lang="en-US" altLang="zh-CN" smtClean="0"/>
          </a:p>
          <a:p>
            <a:r>
              <a:rPr lang="en-US" altLang="zh-CN"/>
              <a:t>20.7.7  </a:t>
            </a:r>
            <a:r>
              <a:rPr lang="zh-CN" altLang="en-US"/>
              <a:t>用户空间处理主函数</a:t>
            </a:r>
          </a:p>
        </p:txBody>
      </p:sp>
    </p:spTree>
    <p:extLst>
      <p:ext uri="{BB962C8B-B14F-4D97-AF65-F5344CB8AC3E}">
        <p14:creationId xmlns:p14="http://schemas.microsoft.com/office/powerpoint/2010/main" val="12121723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20.7.1  SIPFW</a:t>
            </a:r>
            <a:r>
              <a:rPr lang="zh-CN" altLang="en-US" b="0" i="0" u="none" strike="noStrike" kern="1800" baseline="0" smtClean="0">
                <a:latin typeface="Times New Roman"/>
                <a:ea typeface="黑体"/>
              </a:rPr>
              <a:t>防火墙的命令解析代码</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命令行解析函数将用户输入的命令转化为内核可以理解的命令字。</a:t>
            </a:r>
          </a:p>
          <a:p>
            <a:pPr marR="0" lvl="0" rtl="0"/>
            <a:r>
              <a:rPr lang="en-US" altLang="zh-CN" b="0" i="0" u="none" strike="noStrike" baseline="0" smtClean="0">
                <a:latin typeface="Times New Roman"/>
              </a:rPr>
              <a:t>1</a:t>
            </a:r>
            <a:r>
              <a:rPr lang="zh-CN" altLang="en-US" b="0" i="0" u="none" strike="noStrike" baseline="0" smtClean="0">
                <a:latin typeface="Times New Roman"/>
              </a:rPr>
              <a:t>．命令行解析函数</a:t>
            </a:r>
          </a:p>
          <a:p>
            <a:pPr marR="0" lvl="0" rtl="0"/>
            <a:r>
              <a:rPr lang="en-US" altLang="zh-CN" b="0" i="0" u="none" strike="noStrike" baseline="0" smtClean="0">
                <a:latin typeface="Times New Roman"/>
              </a:rPr>
              <a:t>2</a:t>
            </a:r>
            <a:r>
              <a:rPr lang="zh-CN" altLang="en-US" b="0" i="0" u="none" strike="noStrike" baseline="0" smtClean="0">
                <a:latin typeface="Times New Roman"/>
              </a:rPr>
              <a:t>．命令行解析通用数据结构</a:t>
            </a:r>
          </a:p>
          <a:p>
            <a:pPr marR="0" lvl="0" rtl="0"/>
            <a:r>
              <a:rPr lang="en-US" altLang="zh-CN" b="0" i="0" u="none" strike="noStrike" baseline="0" smtClean="0">
                <a:latin typeface="Times New Roman"/>
              </a:rPr>
              <a:t>3</a:t>
            </a:r>
            <a:r>
              <a:rPr lang="zh-CN" altLang="en-US" b="0" i="0" u="none" strike="noStrike" baseline="0" smtClean="0">
                <a:latin typeface="Times New Roman"/>
              </a:rPr>
              <a:t>．命令行选项计算</a:t>
            </a:r>
          </a:p>
        </p:txBody>
      </p:sp>
    </p:spTree>
    <p:extLst>
      <p:ext uri="{BB962C8B-B14F-4D97-AF65-F5344CB8AC3E}">
        <p14:creationId xmlns:p14="http://schemas.microsoft.com/office/powerpoint/2010/main" val="22275685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20.7.2  SIPFW</a:t>
            </a:r>
            <a:r>
              <a:rPr lang="zh-CN" altLang="en-US" b="0" i="0" u="none" strike="noStrike" kern="1800" baseline="0" smtClean="0">
                <a:latin typeface="Times New Roman"/>
                <a:ea typeface="黑体"/>
              </a:rPr>
              <a:t>防火墙的过滤规则解析模块代码</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SIPFW</a:t>
            </a:r>
            <a:r>
              <a:rPr lang="zh-CN" altLang="en-US" b="0" i="0" u="none" strike="noStrike" baseline="0" smtClean="0">
                <a:latin typeface="Times New Roman"/>
              </a:rPr>
              <a:t>防火墙的规则匹配代码在一条链上查找所有的规则，与截取的网络数据进行匹配性计算，直到找到一个匹配项或者规则到达链的末尾。在开始遍历链表之前先查看链表是否为空，如果为空则退出。为了减少匹配计算的计算量，先将网络数据的</a:t>
            </a:r>
            <a:r>
              <a:rPr lang="en-US" altLang="zh-CN" b="0" i="0" u="none" strike="noStrike" baseline="0" smtClean="0">
                <a:latin typeface="Times New Roman"/>
              </a:rPr>
              <a:t>IP</a:t>
            </a:r>
            <a:r>
              <a:rPr lang="zh-CN" altLang="en-US" b="0" i="0" u="none" strike="noStrike" baseline="0" smtClean="0">
                <a:latin typeface="Times New Roman"/>
              </a:rPr>
              <a:t>头部和负载部分进行计算。匹配计算如果找到匹配规则，会将此规则指针返回，否则返回空指针</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．规则</a:t>
            </a:r>
            <a:r>
              <a:rPr lang="zh-CN" altLang="en-US">
                <a:latin typeface="Times New Roman"/>
              </a:rPr>
              <a:t>判断</a:t>
            </a:r>
            <a:r>
              <a:rPr lang="zh-CN" altLang="en-US" smtClean="0">
                <a:latin typeface="Times New Roman"/>
              </a:rPr>
              <a:t>函数</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IP</a:t>
            </a:r>
            <a:r>
              <a:rPr lang="zh-CN" altLang="en-US">
                <a:latin typeface="Times New Roman"/>
              </a:rPr>
              <a:t>地址</a:t>
            </a:r>
            <a:r>
              <a:rPr lang="zh-CN" altLang="en-US">
                <a:latin typeface="Times New Roman"/>
              </a:rPr>
              <a:t>匹配</a:t>
            </a:r>
            <a:r>
              <a:rPr lang="zh-CN" altLang="en-US" smtClean="0">
                <a:latin typeface="Times New Roman"/>
              </a:rPr>
              <a:t>函数</a:t>
            </a:r>
            <a:endParaRPr lang="en-US" altLang="zh-CN" smtClean="0">
              <a:latin typeface="Times New Roman"/>
            </a:endParaRPr>
          </a:p>
          <a:p>
            <a:pPr lvl="0"/>
            <a:r>
              <a:rPr lang="en-US" altLang="zh-CN">
                <a:latin typeface="Times New Roman"/>
              </a:rPr>
              <a:t>3</a:t>
            </a:r>
            <a:r>
              <a:rPr lang="zh-CN" altLang="en-US">
                <a:latin typeface="Times New Roman"/>
              </a:rPr>
              <a:t>．附加项匹配函数</a:t>
            </a:r>
            <a:endParaRPr lang="zh-CN" altLang="en-US" b="0" i="0" u="none" strike="noStrike" baseline="0" smtClean="0">
              <a:latin typeface="Times New Roman"/>
            </a:endParaRPr>
          </a:p>
        </p:txBody>
      </p:sp>
    </p:spTree>
    <p:extLst>
      <p:ext uri="{BB962C8B-B14F-4D97-AF65-F5344CB8AC3E}">
        <p14:creationId xmlns:p14="http://schemas.microsoft.com/office/powerpoint/2010/main" val="31569198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．规则判断函数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匹配的主要过程为先判断源</a:t>
            </a:r>
            <a:r>
              <a:rPr lang="en-US" altLang="zh-CN" b="0" i="0" u="none" strike="noStrike" baseline="0" smtClean="0">
                <a:latin typeface="Times New Roman"/>
              </a:rPr>
              <a:t>IP</a:t>
            </a:r>
            <a:r>
              <a:rPr lang="zh-CN" altLang="en-US" b="0" i="0" u="none" strike="noStrike" baseline="0" smtClean="0">
                <a:latin typeface="Times New Roman"/>
              </a:rPr>
              <a:t>地址、目的</a:t>
            </a:r>
            <a:r>
              <a:rPr lang="en-US" altLang="zh-CN" b="0" i="0" u="none" strike="noStrike" baseline="0" smtClean="0">
                <a:latin typeface="Times New Roman"/>
              </a:rPr>
              <a:t>IP</a:t>
            </a:r>
            <a:r>
              <a:rPr lang="zh-CN" altLang="en-US" b="0" i="0" u="none" strike="noStrike" baseline="0" smtClean="0">
                <a:latin typeface="Times New Roman"/>
              </a:rPr>
              <a:t>地址和协议类型是否匹配，再判断端口和附加项的匹配情况。</a:t>
            </a:r>
          </a:p>
        </p:txBody>
      </p:sp>
    </p:spTree>
    <p:extLst>
      <p:ext uri="{BB962C8B-B14F-4D97-AF65-F5344CB8AC3E}">
        <p14:creationId xmlns:p14="http://schemas.microsoft.com/office/powerpoint/2010/main" val="41811131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IP</a:t>
            </a:r>
            <a:r>
              <a:rPr lang="zh-CN" altLang="en-US" b="0" i="0" u="none" strike="noStrike" kern="1800" baseline="0" smtClean="0">
                <a:latin typeface="Times New Roman"/>
                <a:ea typeface="黑体"/>
              </a:rPr>
              <a:t>地址匹配函数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IP</a:t>
            </a:r>
            <a:r>
              <a:rPr lang="zh-CN" altLang="en-US" b="0" i="0" u="none" strike="noStrike" baseline="0" smtClean="0">
                <a:latin typeface="Times New Roman"/>
              </a:rPr>
              <a:t>地址和协议类型的匹配比较简单，当规则中的</a:t>
            </a:r>
            <a:r>
              <a:rPr lang="en-US" altLang="zh-CN" b="0" i="0" u="none" strike="noStrike" baseline="0" smtClean="0">
                <a:latin typeface="Times New Roman"/>
              </a:rPr>
              <a:t>IP</a:t>
            </a:r>
            <a:r>
              <a:rPr lang="zh-CN" altLang="en-US" b="0" i="0" u="none" strike="noStrike" baseline="0" smtClean="0">
                <a:latin typeface="Times New Roman"/>
              </a:rPr>
              <a:t>地址项和协议类型项的值为</a:t>
            </a:r>
            <a:r>
              <a:rPr lang="en-US" altLang="zh-CN" b="0" i="0" u="none" strike="noStrike" baseline="0" smtClean="0">
                <a:latin typeface="Times New Roman"/>
              </a:rPr>
              <a:t>0</a:t>
            </a:r>
            <a:r>
              <a:rPr lang="zh-CN" altLang="en-US" b="0" i="0" u="none" strike="noStrike" baseline="0" smtClean="0">
                <a:latin typeface="Times New Roman"/>
              </a:rPr>
              <a:t>的时候表示全部都会匹配，否则需要相应项的值相等。</a:t>
            </a:r>
          </a:p>
        </p:txBody>
      </p:sp>
    </p:spTree>
    <p:extLst>
      <p:ext uri="{BB962C8B-B14F-4D97-AF65-F5344CB8AC3E}">
        <p14:creationId xmlns:p14="http://schemas.microsoft.com/office/powerpoint/2010/main" val="21240241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．附加项匹配函数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端口地址和附加项的匹配分为</a:t>
            </a:r>
            <a:r>
              <a:rPr lang="en-US" altLang="zh-CN" b="0" i="0" u="none" strike="noStrike" baseline="0" smtClean="0">
                <a:latin typeface="Times New Roman"/>
              </a:rPr>
              <a:t>TCP</a:t>
            </a:r>
            <a:r>
              <a:rPr lang="zh-CN" altLang="en-US" b="0" i="0" u="none" strike="noStrike" baseline="0" smtClean="0">
                <a:latin typeface="Times New Roman"/>
              </a:rPr>
              <a:t>、</a:t>
            </a:r>
            <a:r>
              <a:rPr lang="en-US" altLang="zh-CN" b="0" i="0" u="none" strike="noStrike" baseline="0" smtClean="0">
                <a:latin typeface="Times New Roman"/>
              </a:rPr>
              <a:t>UDP</a:t>
            </a:r>
            <a:r>
              <a:rPr lang="zh-CN" altLang="en-US" b="0" i="0" u="none" strike="noStrike" baseline="0" smtClean="0">
                <a:latin typeface="Times New Roman"/>
              </a:rPr>
              <a:t>和</a:t>
            </a:r>
            <a:r>
              <a:rPr lang="en-US" altLang="zh-CN" b="0" i="0" u="none" strike="noStrike" baseline="0" smtClean="0">
                <a:latin typeface="Times New Roman"/>
              </a:rPr>
              <a:t>ICMP</a:t>
            </a:r>
            <a:r>
              <a:rPr lang="zh-CN" altLang="en-US" b="0" i="0" u="none" strike="noStrike" baseline="0" smtClean="0">
                <a:latin typeface="Times New Roman"/>
              </a:rPr>
              <a:t>、</a:t>
            </a:r>
            <a:r>
              <a:rPr lang="en-US" altLang="zh-CN" b="0" i="0" u="none" strike="noStrike" baseline="0" smtClean="0">
                <a:latin typeface="Times New Roman"/>
              </a:rPr>
              <a:t>IGMP</a:t>
            </a:r>
            <a:r>
              <a:rPr lang="zh-CN" altLang="en-US" b="0" i="0" u="none" strike="noStrike" baseline="0" smtClean="0">
                <a:latin typeface="Times New Roman"/>
              </a:rPr>
              <a:t>，</a:t>
            </a:r>
            <a:r>
              <a:rPr lang="en-US" altLang="zh-CN" b="0" i="0" u="none" strike="noStrike" baseline="0" smtClean="0">
                <a:latin typeface="Times New Roman"/>
              </a:rPr>
              <a:t>UDP</a:t>
            </a:r>
            <a:r>
              <a:rPr lang="zh-CN" altLang="en-US" b="0" i="0" u="none" strike="noStrike" baseline="0" smtClean="0">
                <a:latin typeface="Times New Roman"/>
              </a:rPr>
              <a:t>的匹配仅仅需要计算端口地址是否匹配，匹配的原则与</a:t>
            </a:r>
            <a:r>
              <a:rPr lang="en-US" altLang="zh-CN" b="0" i="0" u="none" strike="noStrike" baseline="0" smtClean="0">
                <a:latin typeface="Times New Roman"/>
              </a:rPr>
              <a:t>IP</a:t>
            </a:r>
            <a:r>
              <a:rPr lang="zh-CN" altLang="en-US" b="0" i="0" u="none" strike="noStrike" baseline="0" smtClean="0">
                <a:latin typeface="Times New Roman"/>
              </a:rPr>
              <a:t>地址一致，即规则项为</a:t>
            </a:r>
            <a:r>
              <a:rPr lang="en-US" altLang="zh-CN" b="0" i="0" u="none" strike="noStrike" baseline="0" smtClean="0">
                <a:latin typeface="Times New Roman"/>
              </a:rPr>
              <a:t>0</a:t>
            </a:r>
            <a:r>
              <a:rPr lang="zh-CN" altLang="en-US" b="0" i="0" u="none" strike="noStrike" baseline="0" smtClean="0">
                <a:latin typeface="Times New Roman"/>
              </a:rPr>
              <a:t>表示匹配全部的端口地址，否则需要端口相等。对于</a:t>
            </a:r>
            <a:r>
              <a:rPr lang="en-US" altLang="zh-CN" b="0" i="0" u="none" strike="noStrike" baseline="0" smtClean="0">
                <a:latin typeface="Times New Roman"/>
              </a:rPr>
              <a:t>TCP</a:t>
            </a:r>
            <a:r>
              <a:rPr lang="zh-CN" altLang="en-US" b="0" i="0" u="none" strike="noStrike" baseline="0" smtClean="0">
                <a:latin typeface="Times New Roman"/>
              </a:rPr>
              <a:t>项的匹配需要计算端口和标志位，目前仅支持</a:t>
            </a:r>
            <a:r>
              <a:rPr lang="en-US" altLang="zh-CN" b="0" i="0" u="none" strike="noStrike" baseline="0" smtClean="0">
                <a:latin typeface="Times New Roman"/>
              </a:rPr>
              <a:t>SYN</a:t>
            </a:r>
            <a:r>
              <a:rPr lang="zh-CN" altLang="en-US" b="0" i="0" u="none" strike="noStrike" baseline="0" smtClean="0">
                <a:latin typeface="Times New Roman"/>
              </a:rPr>
              <a:t>和</a:t>
            </a:r>
            <a:r>
              <a:rPr lang="en-US" altLang="zh-CN" b="0" i="0" u="none" strike="noStrike" baseline="0" smtClean="0">
                <a:latin typeface="Times New Roman"/>
              </a:rPr>
              <a:t>FIN</a:t>
            </a:r>
            <a:r>
              <a:rPr lang="zh-CN" altLang="en-US" b="0" i="0" u="none" strike="noStrike" baseline="0" smtClean="0">
                <a:latin typeface="Times New Roman"/>
              </a:rPr>
              <a:t>标志符的匹配，标志位的匹配计算要完全相等。对于</a:t>
            </a:r>
            <a:r>
              <a:rPr lang="en-US" altLang="zh-CN" b="0" i="0" u="none" strike="noStrike" baseline="0" smtClean="0">
                <a:latin typeface="Times New Roman"/>
              </a:rPr>
              <a:t>ICMP</a:t>
            </a:r>
            <a:r>
              <a:rPr lang="zh-CN" altLang="en-US" b="0" i="0" u="none" strike="noStrike" baseline="0" smtClean="0">
                <a:latin typeface="Times New Roman"/>
              </a:rPr>
              <a:t>和</a:t>
            </a:r>
            <a:r>
              <a:rPr lang="en-US" altLang="zh-CN" b="0" i="0" u="none" strike="noStrike" baseline="0" smtClean="0">
                <a:latin typeface="Times New Roman"/>
              </a:rPr>
              <a:t>IGMP</a:t>
            </a:r>
            <a:r>
              <a:rPr lang="zh-CN" altLang="en-US" b="0" i="0" u="none" strike="noStrike" baseline="0" smtClean="0">
                <a:latin typeface="Times New Roman"/>
              </a:rPr>
              <a:t>使用同一个算法，比较类型和代码是否相等。</a:t>
            </a:r>
          </a:p>
        </p:txBody>
      </p:sp>
    </p:spTree>
    <p:extLst>
      <p:ext uri="{BB962C8B-B14F-4D97-AF65-F5344CB8AC3E}">
        <p14:creationId xmlns:p14="http://schemas.microsoft.com/office/powerpoint/2010/main" val="993183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20.2.2  SIPFW</a:t>
            </a:r>
            <a:r>
              <a:rPr lang="zh-CN" altLang="en-US" b="0" i="0" u="none" strike="noStrike" kern="1800" baseline="0" smtClean="0">
                <a:latin typeface="Times New Roman"/>
                <a:ea typeface="黑体"/>
              </a:rPr>
              <a:t>防火墙支持过滤的类型和内容</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一般的防火墙均提供过滤基于多种方式构建过滤规则的能力，防火墙根据定义的各种不同的规则进行网络数据的过滤。防火墙</a:t>
            </a:r>
            <a:r>
              <a:rPr lang="en-US" altLang="zh-CN" b="0" i="0" u="none" strike="noStrike" baseline="0" smtClean="0">
                <a:latin typeface="Times New Roman"/>
              </a:rPr>
              <a:t>SIPFW</a:t>
            </a:r>
            <a:r>
              <a:rPr lang="zh-CN" altLang="en-US" b="0" i="0" u="none" strike="noStrike" baseline="0" smtClean="0">
                <a:latin typeface="Times New Roman"/>
              </a:rPr>
              <a:t>也提供类似的功能，例如可以无条件过滤、根据</a:t>
            </a:r>
            <a:r>
              <a:rPr lang="en-US" altLang="zh-CN" b="0" i="0" u="none" strike="noStrike" baseline="0" smtClean="0">
                <a:latin typeface="Times New Roman"/>
              </a:rPr>
              <a:t>IP</a:t>
            </a:r>
            <a:r>
              <a:rPr lang="zh-CN" altLang="en-US" b="0" i="0" u="none" strike="noStrike" baseline="0" smtClean="0">
                <a:latin typeface="Times New Roman"/>
              </a:rPr>
              <a:t>地址过滤、根据协议类型过滤，根据协议类型的可识别码或者阶段过滤</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zh-CN" altLang="en-US">
                <a:latin typeface="Times New Roman"/>
              </a:rPr>
              <a:t>无条件</a:t>
            </a:r>
            <a:r>
              <a:rPr lang="zh-CN" altLang="en-US" smtClean="0">
                <a:latin typeface="Times New Roman"/>
              </a:rPr>
              <a:t>过滤</a:t>
            </a:r>
            <a:endParaRPr lang="en-US" altLang="zh-CN" smtClean="0">
              <a:latin typeface="Times New Roman"/>
            </a:endParaRPr>
          </a:p>
          <a:p>
            <a:pPr lvl="0"/>
            <a:r>
              <a:rPr lang="en-US" altLang="zh-CN">
                <a:latin typeface="Times New Roman"/>
              </a:rPr>
              <a:t>2</a:t>
            </a:r>
            <a:r>
              <a:rPr lang="zh-CN" altLang="en-US">
                <a:latin typeface="Times New Roman"/>
              </a:rPr>
              <a:t>．按照</a:t>
            </a:r>
            <a:r>
              <a:rPr lang="en-US" altLang="zh-CN">
                <a:latin typeface="Times New Roman"/>
              </a:rPr>
              <a:t>IP</a:t>
            </a:r>
            <a:r>
              <a:rPr lang="zh-CN" altLang="en-US">
                <a:latin typeface="Times New Roman"/>
              </a:rPr>
              <a:t>地址进行</a:t>
            </a:r>
            <a:r>
              <a:rPr lang="zh-CN" altLang="en-US">
                <a:latin typeface="Times New Roman"/>
              </a:rPr>
              <a:t>过滤</a:t>
            </a:r>
            <a:r>
              <a:rPr lang="zh-CN" altLang="en-US" smtClean="0">
                <a:latin typeface="Times New Roman"/>
              </a:rPr>
              <a:t>。</a:t>
            </a:r>
            <a:endParaRPr lang="en-US" altLang="zh-CN" smtClean="0">
              <a:latin typeface="Times New Roman"/>
            </a:endParaRPr>
          </a:p>
          <a:p>
            <a:pPr lvl="0"/>
            <a:r>
              <a:rPr lang="en-US" altLang="zh-CN">
                <a:latin typeface="Times New Roman"/>
              </a:rPr>
              <a:t>3</a:t>
            </a:r>
            <a:r>
              <a:rPr lang="zh-CN" altLang="en-US">
                <a:latin typeface="Times New Roman"/>
              </a:rPr>
              <a:t>．根据协议</a:t>
            </a:r>
            <a:r>
              <a:rPr lang="zh-CN" altLang="en-US">
                <a:latin typeface="Times New Roman"/>
              </a:rPr>
              <a:t>类型</a:t>
            </a:r>
            <a:r>
              <a:rPr lang="zh-CN" altLang="en-US" smtClean="0">
                <a:latin typeface="Times New Roman"/>
              </a:rPr>
              <a:t>过滤</a:t>
            </a:r>
            <a:endParaRPr lang="en-US" altLang="zh-CN" smtClean="0">
              <a:latin typeface="Times New Roman"/>
            </a:endParaRPr>
          </a:p>
          <a:p>
            <a:pPr lvl="0"/>
            <a:r>
              <a:rPr lang="en-US" altLang="zh-CN">
                <a:latin typeface="Times New Roman"/>
              </a:rPr>
              <a:t>4</a:t>
            </a:r>
            <a:r>
              <a:rPr lang="zh-CN" altLang="en-US">
                <a:latin typeface="Times New Roman"/>
              </a:rPr>
              <a:t>．根据协议的阶段</a:t>
            </a:r>
            <a:r>
              <a:rPr lang="zh-CN" altLang="en-US">
                <a:latin typeface="Times New Roman"/>
              </a:rPr>
              <a:t>进行</a:t>
            </a:r>
            <a:r>
              <a:rPr lang="zh-CN" altLang="en-US" smtClean="0">
                <a:latin typeface="Times New Roman"/>
              </a:rPr>
              <a:t>过滤</a:t>
            </a:r>
            <a:endParaRPr lang="en-US" altLang="zh-CN" smtClean="0">
              <a:latin typeface="Times New Roman"/>
            </a:endParaRPr>
          </a:p>
          <a:p>
            <a:pPr lvl="0"/>
            <a:r>
              <a:rPr lang="en-US" altLang="zh-CN">
                <a:latin typeface="Times New Roman"/>
              </a:rPr>
              <a:t>5</a:t>
            </a:r>
            <a:r>
              <a:rPr lang="zh-CN" altLang="en-US">
                <a:latin typeface="Times New Roman"/>
              </a:rPr>
              <a:t>．协议的类型和代码</a:t>
            </a:r>
            <a:endParaRPr lang="zh-CN" altLang="en-US" b="0" i="0" u="none" strike="noStrike" baseline="0" smtClean="0">
              <a:latin typeface="Times New Roman"/>
            </a:endParaRPr>
          </a:p>
        </p:txBody>
      </p:sp>
    </p:spTree>
    <p:extLst>
      <p:ext uri="{BB962C8B-B14F-4D97-AF65-F5344CB8AC3E}">
        <p14:creationId xmlns:p14="http://schemas.microsoft.com/office/powerpoint/2010/main" val="32234941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20.7.3  SIPFW</a:t>
            </a:r>
            <a:r>
              <a:rPr lang="zh-CN" altLang="en-US" b="0" i="0" u="none" strike="noStrike" kern="1800" baseline="0" smtClean="0">
                <a:latin typeface="Times New Roman"/>
                <a:ea typeface="黑体"/>
              </a:rPr>
              <a:t>防火墙的网络数据拦截模块代码</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SIPFW</a:t>
            </a:r>
            <a:r>
              <a:rPr lang="zh-CN" altLang="en-US" b="0" i="0" u="none" strike="noStrike" baseline="0" smtClean="0">
                <a:latin typeface="Times New Roman"/>
              </a:rPr>
              <a:t>防火墙的网络数据拦截模块利用</a:t>
            </a:r>
            <a:r>
              <a:rPr lang="en-US" altLang="zh-CN" b="0" i="0" u="none" strike="noStrike" baseline="0" smtClean="0">
                <a:latin typeface="Times New Roman"/>
              </a:rPr>
              <a:t>NETFILTER</a:t>
            </a:r>
            <a:r>
              <a:rPr lang="zh-CN" altLang="en-US" b="0" i="0" u="none" strike="noStrike" baseline="0" smtClean="0">
                <a:latin typeface="Times New Roman"/>
              </a:rPr>
              <a:t>架构的钩子框架，在模块开始的时候注册两个钩子函数，分别处理到达本机的网络数据和从本机发出的网络数据。</a:t>
            </a:r>
          </a:p>
        </p:txBody>
      </p:sp>
    </p:spTree>
    <p:extLst>
      <p:ext uri="{BB962C8B-B14F-4D97-AF65-F5344CB8AC3E}">
        <p14:creationId xmlns:p14="http://schemas.microsoft.com/office/powerpoint/2010/main" val="17908453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20.7.4  SIPFW</a:t>
            </a:r>
            <a:r>
              <a:rPr lang="zh-CN" altLang="en-US" b="0" i="0" u="none" strike="noStrike" kern="1800" baseline="0" smtClean="0">
                <a:latin typeface="Times New Roman"/>
                <a:ea typeface="黑体"/>
              </a:rPr>
              <a:t>防火墙的</a:t>
            </a:r>
            <a:r>
              <a:rPr lang="en-US" altLang="zh-CN" b="0" i="0" u="none" strike="noStrike" kern="1800" baseline="0" smtClean="0">
                <a:latin typeface="Times New Roman"/>
                <a:ea typeface="黑体"/>
              </a:rPr>
              <a:t>PROC</a:t>
            </a:r>
            <a:r>
              <a:rPr lang="zh-CN" altLang="en-US" b="0" i="0" u="none" strike="noStrike" kern="1800" baseline="0" smtClean="0">
                <a:latin typeface="Times New Roman"/>
                <a:ea typeface="黑体"/>
              </a:rPr>
              <a:t>虚拟文件系统</a:t>
            </a:r>
          </a:p>
        </p:txBody>
      </p:sp>
      <p:sp>
        <p:nvSpPr>
          <p:cNvPr id="3" name="文本占位符 2"/>
          <p:cNvSpPr>
            <a:spLocks noGrp="1"/>
          </p:cNvSpPr>
          <p:nvPr>
            <p:ph type="body" idx="1"/>
          </p:nvPr>
        </p:nvSpPr>
        <p:spPr/>
        <p:txBody>
          <a:bodyPr>
            <a:normAutofit lnSpcReduction="10000"/>
          </a:bodyPr>
          <a:lstStyle/>
          <a:p>
            <a:pPr marR="0" lvl="0" rtl="0"/>
            <a:r>
              <a:rPr lang="en-US" altLang="zh-CN" b="0" i="0" u="none" strike="noStrike" baseline="0" smtClean="0">
                <a:latin typeface="Times New Roman"/>
              </a:rPr>
              <a:t>SIPFW</a:t>
            </a:r>
            <a:r>
              <a:rPr lang="zh-CN" altLang="en-US" b="0" i="0" u="none" strike="noStrike" baseline="0" smtClean="0">
                <a:latin typeface="Times New Roman"/>
              </a:rPr>
              <a:t>防火墙支持</a:t>
            </a:r>
            <a:r>
              <a:rPr lang="en-US" altLang="zh-CN" b="0" i="0" u="none" strike="noStrike" baseline="0" smtClean="0">
                <a:latin typeface="Times New Roman"/>
              </a:rPr>
              <a:t>PROC</a:t>
            </a:r>
            <a:r>
              <a:rPr lang="zh-CN" altLang="en-US" b="0" i="0" u="none" strike="noStrike" baseline="0" smtClean="0">
                <a:latin typeface="Times New Roman"/>
              </a:rPr>
              <a:t>虚拟文件系统，可以通过对虚拟文件的操作来实现防火墙信息的读取和对防火墙进行简单的配置工作。</a:t>
            </a:r>
            <a:r>
              <a:rPr lang="en-US" altLang="zh-CN" b="0" i="0" u="none" strike="noStrike" baseline="0" smtClean="0">
                <a:latin typeface="Times New Roman"/>
              </a:rPr>
              <a:t>SIPFW</a:t>
            </a:r>
            <a:r>
              <a:rPr lang="zh-CN" altLang="en-US" b="0" i="0" u="none" strike="noStrike" baseline="0" smtClean="0">
                <a:latin typeface="Times New Roman"/>
              </a:rPr>
              <a:t>的虚拟文件系统在目录“</a:t>
            </a:r>
            <a:r>
              <a:rPr lang="en-US" altLang="zh-CN" b="0" i="0" u="none" strike="noStrike" baseline="0" smtClean="0">
                <a:latin typeface="Times New Roman"/>
              </a:rPr>
              <a:t>/proc/net/sipfw</a:t>
            </a:r>
            <a:r>
              <a:rPr lang="zh-CN" altLang="en-US" b="0" i="0" u="none" strike="noStrike" baseline="0" smtClean="0">
                <a:latin typeface="Times New Roman"/>
              </a:rPr>
              <a:t>”下建立了</a:t>
            </a:r>
            <a:r>
              <a:rPr lang="en-US" altLang="zh-CN" b="0" i="0" u="none" strike="noStrike" baseline="0" smtClean="0">
                <a:latin typeface="Times New Roman"/>
              </a:rPr>
              <a:t>4</a:t>
            </a:r>
            <a:r>
              <a:rPr lang="zh-CN" altLang="en-US" b="0" i="0" u="none" strike="noStrike" baseline="0" smtClean="0">
                <a:latin typeface="Times New Roman"/>
              </a:rPr>
              <a:t>个文件：</a:t>
            </a:r>
            <a:r>
              <a:rPr lang="en-US" altLang="zh-CN" b="0" i="0" u="none" strike="noStrike" baseline="0" smtClean="0">
                <a:latin typeface="Times New Roman"/>
              </a:rPr>
              <a:t>information</a:t>
            </a:r>
            <a:r>
              <a:rPr lang="zh-CN" altLang="en-US" b="0" i="0" u="none" strike="noStrike" baseline="0" smtClean="0">
                <a:latin typeface="Times New Roman"/>
              </a:rPr>
              <a:t>、</a:t>
            </a:r>
            <a:r>
              <a:rPr lang="en-US" altLang="zh-CN" b="0" i="0" u="none" strike="noStrike" baseline="0" smtClean="0">
                <a:latin typeface="Times New Roman"/>
              </a:rPr>
              <a:t>defaultaction</a:t>
            </a:r>
            <a:r>
              <a:rPr lang="zh-CN" altLang="en-US" b="0" i="0" u="none" strike="noStrike" baseline="0" smtClean="0">
                <a:latin typeface="Times New Roman"/>
              </a:rPr>
              <a:t>、</a:t>
            </a:r>
            <a:r>
              <a:rPr lang="en-US" altLang="zh-CN" b="0" i="0" u="none" strike="noStrike" baseline="0" smtClean="0">
                <a:latin typeface="Times New Roman"/>
              </a:rPr>
              <a:t>logpase</a:t>
            </a:r>
            <a:r>
              <a:rPr lang="zh-CN" altLang="en-US" b="0" i="0" u="none" strike="noStrike" baseline="0" smtClean="0">
                <a:latin typeface="Times New Roman"/>
              </a:rPr>
              <a:t>和</a:t>
            </a:r>
            <a:r>
              <a:rPr lang="en-US" altLang="zh-CN" b="0" i="0" u="none" strike="noStrike" baseline="0" smtClean="0">
                <a:latin typeface="Times New Roman"/>
              </a:rPr>
              <a:t>invalid</a:t>
            </a:r>
            <a:r>
              <a:rPr lang="zh-CN" altLang="en-US" b="0" i="0" u="none" strike="noStrike" baseline="0" smtClean="0">
                <a:latin typeface="Times New Roman"/>
              </a:rPr>
              <a:t>，分别用于描述系统的信息、默认动作、日志记录的中止设置、防火墙失效性设置，后面</a:t>
            </a:r>
            <a:r>
              <a:rPr lang="en-US" altLang="zh-CN" b="0" i="0" u="none" strike="noStrike" baseline="0" smtClean="0">
                <a:latin typeface="Times New Roman"/>
              </a:rPr>
              <a:t>3</a:t>
            </a:r>
            <a:r>
              <a:rPr lang="zh-CN" altLang="en-US" b="0" i="0" u="none" strike="noStrike" baseline="0" smtClean="0">
                <a:latin typeface="Times New Roman"/>
              </a:rPr>
              <a:t>个是可以修改的</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PROC</a:t>
            </a:r>
            <a:r>
              <a:rPr lang="zh-CN" altLang="en-US">
                <a:latin typeface="Times New Roman"/>
              </a:rPr>
              <a:t>文件</a:t>
            </a:r>
            <a:r>
              <a:rPr lang="zh-CN" altLang="en-US">
                <a:latin typeface="Times New Roman"/>
              </a:rPr>
              <a:t>的</a:t>
            </a:r>
            <a:r>
              <a:rPr lang="zh-CN" altLang="en-US" smtClean="0">
                <a:latin typeface="Times New Roman"/>
              </a:rPr>
              <a:t>建立</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PROC</a:t>
            </a:r>
            <a:r>
              <a:rPr lang="zh-CN" altLang="en-US">
                <a:latin typeface="Times New Roman"/>
              </a:rPr>
              <a:t>文件</a:t>
            </a:r>
            <a:r>
              <a:rPr lang="zh-CN" altLang="en-US">
                <a:latin typeface="Times New Roman"/>
              </a:rPr>
              <a:t>的</a:t>
            </a:r>
            <a:r>
              <a:rPr lang="zh-CN" altLang="en-US" smtClean="0">
                <a:latin typeface="Times New Roman"/>
              </a:rPr>
              <a:t>销毁</a:t>
            </a:r>
            <a:endParaRPr lang="en-US" altLang="zh-CN" smtClean="0">
              <a:latin typeface="Times New Roman"/>
            </a:endParaRPr>
          </a:p>
          <a:p>
            <a:pPr lvl="0"/>
            <a:r>
              <a:rPr lang="en-US" altLang="zh-CN">
                <a:latin typeface="Times New Roman"/>
              </a:rPr>
              <a:t>3</a:t>
            </a:r>
            <a:r>
              <a:rPr lang="zh-CN" altLang="en-US">
                <a:latin typeface="Times New Roman"/>
              </a:rPr>
              <a:t>．</a:t>
            </a:r>
            <a:r>
              <a:rPr lang="en-US" altLang="zh-CN">
                <a:latin typeface="Times New Roman"/>
              </a:rPr>
              <a:t>PROC</a:t>
            </a:r>
            <a:r>
              <a:rPr lang="zh-CN" altLang="en-US">
                <a:latin typeface="Times New Roman"/>
              </a:rPr>
              <a:t>文件的</a:t>
            </a:r>
            <a:r>
              <a:rPr lang="zh-CN" altLang="en-US">
                <a:latin typeface="Times New Roman"/>
              </a:rPr>
              <a:t>读</a:t>
            </a:r>
            <a:r>
              <a:rPr lang="zh-CN" altLang="en-US" smtClean="0">
                <a:latin typeface="Times New Roman"/>
              </a:rPr>
              <a:t>操作</a:t>
            </a:r>
            <a:endParaRPr lang="en-US" altLang="zh-CN" smtClean="0">
              <a:latin typeface="Times New Roman"/>
            </a:endParaRPr>
          </a:p>
          <a:p>
            <a:pPr lvl="0"/>
            <a:r>
              <a:rPr lang="en-US" altLang="zh-CN">
                <a:latin typeface="Times New Roman"/>
              </a:rPr>
              <a:t>4</a:t>
            </a:r>
            <a:r>
              <a:rPr lang="zh-CN" altLang="en-US">
                <a:latin typeface="Times New Roman"/>
              </a:rPr>
              <a:t>．</a:t>
            </a:r>
            <a:r>
              <a:rPr lang="en-US" altLang="zh-CN">
                <a:latin typeface="Times New Roman"/>
              </a:rPr>
              <a:t>PROC</a:t>
            </a:r>
            <a:r>
              <a:rPr lang="zh-CN" altLang="en-US">
                <a:latin typeface="Times New Roman"/>
              </a:rPr>
              <a:t>文件的写操作</a:t>
            </a:r>
            <a:endParaRPr lang="zh-CN" altLang="en-US" b="0" i="0" u="none" strike="noStrike" baseline="0" smtClean="0">
              <a:latin typeface="Times New Roman"/>
            </a:endParaRPr>
          </a:p>
        </p:txBody>
      </p:sp>
    </p:spTree>
    <p:extLst>
      <p:ext uri="{BB962C8B-B14F-4D97-AF65-F5344CB8AC3E}">
        <p14:creationId xmlns:p14="http://schemas.microsoft.com/office/powerpoint/2010/main" val="6910785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PROC</a:t>
            </a:r>
            <a:r>
              <a:rPr lang="zh-CN" altLang="en-US" b="0" i="0" u="none" strike="noStrike" kern="1800" baseline="0" smtClean="0">
                <a:latin typeface="Times New Roman"/>
                <a:ea typeface="黑体"/>
              </a:rPr>
              <a:t>文件的建立</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PROC</a:t>
            </a:r>
            <a:r>
              <a:rPr lang="zh-CN" altLang="en-US" b="0" i="0" u="none" strike="noStrike" baseline="0" smtClean="0">
                <a:latin typeface="Times New Roman"/>
              </a:rPr>
              <a:t>虚拟文件系统的初始化先调用函数</a:t>
            </a:r>
            <a:r>
              <a:rPr lang="en-US" altLang="zh-CN" b="0" i="0" u="none" strike="noStrike" baseline="0" smtClean="0">
                <a:latin typeface="Times New Roman"/>
              </a:rPr>
              <a:t>proc_mkdir()</a:t>
            </a:r>
            <a:r>
              <a:rPr lang="zh-CN" altLang="en-US" b="0" i="0" u="none" strike="noStrike" baseline="0" smtClean="0">
                <a:latin typeface="Times New Roman"/>
              </a:rPr>
              <a:t>在</a:t>
            </a:r>
            <a:r>
              <a:rPr lang="en-US" altLang="zh-CN" b="0" i="0" u="none" strike="noStrike" baseline="0" smtClean="0">
                <a:latin typeface="Times New Roman"/>
              </a:rPr>
              <a:t>proc_net</a:t>
            </a:r>
            <a:r>
              <a:rPr lang="zh-CN" altLang="en-US" b="0" i="0" u="none" strike="noStrike" baseline="0" smtClean="0">
                <a:latin typeface="Times New Roman"/>
              </a:rPr>
              <a:t>设定的目录下建立</a:t>
            </a:r>
            <a:r>
              <a:rPr lang="en-US" altLang="zh-CN" b="0" i="0" u="none" strike="noStrike" baseline="0" smtClean="0">
                <a:latin typeface="Times New Roman"/>
              </a:rPr>
              <a:t>sipfw</a:t>
            </a:r>
            <a:r>
              <a:rPr lang="zh-CN" altLang="en-US" b="0" i="0" u="none" strike="noStrike" baseline="0" smtClean="0">
                <a:latin typeface="Times New Roman"/>
              </a:rPr>
              <a:t>目录，即</a:t>
            </a:r>
            <a:r>
              <a:rPr lang="en-US" altLang="zh-CN" b="0" i="0" u="none" strike="noStrike" baseline="0" smtClean="0">
                <a:latin typeface="Times New Roman"/>
              </a:rPr>
              <a:t>/proc/net/sipfw</a:t>
            </a:r>
            <a:r>
              <a:rPr lang="zh-CN" altLang="en-US" b="0" i="0" u="none" strike="noStrike" baseline="0" smtClean="0">
                <a:latin typeface="Times New Roman"/>
              </a:rPr>
              <a:t>目录。然后调用函数</a:t>
            </a:r>
            <a:r>
              <a:rPr lang="en-US" altLang="zh-CN" b="0" i="0" u="none" strike="noStrike" baseline="0" smtClean="0">
                <a:latin typeface="Times New Roman"/>
              </a:rPr>
              <a:t>create_proc_entry()</a:t>
            </a:r>
            <a:r>
              <a:rPr lang="zh-CN" altLang="en-US" b="0" i="0" u="none" strike="noStrike" baseline="0" smtClean="0">
                <a:latin typeface="Times New Roman"/>
              </a:rPr>
              <a:t>分别在</a:t>
            </a:r>
            <a:r>
              <a:rPr lang="en-US" altLang="zh-CN" b="0" i="0" u="none" strike="noStrike" baseline="0" smtClean="0">
                <a:latin typeface="Times New Roman"/>
              </a:rPr>
              <a:t>sipfw</a:t>
            </a:r>
            <a:r>
              <a:rPr lang="zh-CN" altLang="en-US" b="0" i="0" u="none" strike="noStrike" baseline="0" smtClean="0">
                <a:latin typeface="Times New Roman"/>
              </a:rPr>
              <a:t>下建立虚拟文件</a:t>
            </a:r>
            <a:r>
              <a:rPr lang="en-US" altLang="zh-CN" b="0" i="0" u="none" strike="noStrike" baseline="0" smtClean="0">
                <a:latin typeface="Times New Roman"/>
              </a:rPr>
              <a:t>information</a:t>
            </a:r>
            <a:r>
              <a:rPr lang="zh-CN" altLang="en-US" b="0" i="0" u="none" strike="noStrike" baseline="0" smtClean="0">
                <a:latin typeface="Times New Roman"/>
              </a:rPr>
              <a:t>、</a:t>
            </a:r>
            <a:r>
              <a:rPr lang="en-US" altLang="zh-CN" b="0" i="0" u="none" strike="noStrike" baseline="0" smtClean="0">
                <a:latin typeface="Times New Roman"/>
              </a:rPr>
              <a:t>defaultaction</a:t>
            </a:r>
            <a:r>
              <a:rPr lang="zh-CN" altLang="en-US" b="0" i="0" u="none" strike="noStrike" baseline="0" smtClean="0">
                <a:latin typeface="Times New Roman"/>
              </a:rPr>
              <a:t>、</a:t>
            </a:r>
            <a:r>
              <a:rPr lang="en-US" altLang="zh-CN" b="0" i="0" u="none" strike="noStrike" baseline="0" smtClean="0">
                <a:latin typeface="Times New Roman"/>
              </a:rPr>
              <a:t>logpause</a:t>
            </a:r>
            <a:r>
              <a:rPr lang="zh-CN" altLang="en-US" b="0" i="0" u="none" strike="noStrike" baseline="0" smtClean="0">
                <a:latin typeface="Times New Roman"/>
              </a:rPr>
              <a:t>和</a:t>
            </a:r>
            <a:r>
              <a:rPr lang="en-US" altLang="zh-CN" b="0" i="0" u="none" strike="noStrike" baseline="0" smtClean="0">
                <a:latin typeface="Times New Roman"/>
              </a:rPr>
              <a:t>invalid</a:t>
            </a:r>
            <a:r>
              <a:rPr lang="zh-CN" altLang="en-US" b="0" i="0" u="none" strike="noStrike" baseline="0" smtClean="0">
                <a:latin typeface="Times New Roman"/>
              </a:rPr>
              <a:t>并挂接不同的读写回调函数。</a:t>
            </a:r>
          </a:p>
        </p:txBody>
      </p:sp>
    </p:spTree>
    <p:extLst>
      <p:ext uri="{BB962C8B-B14F-4D97-AF65-F5344CB8AC3E}">
        <p14:creationId xmlns:p14="http://schemas.microsoft.com/office/powerpoint/2010/main" val="25683249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PROC</a:t>
            </a:r>
            <a:r>
              <a:rPr lang="zh-CN" altLang="en-US" b="0" i="0" u="none" strike="noStrike" kern="1800" baseline="0" smtClean="0">
                <a:latin typeface="Times New Roman"/>
                <a:ea typeface="黑体"/>
              </a:rPr>
              <a:t>文件的销毁</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PROC</a:t>
            </a:r>
            <a:r>
              <a:rPr lang="zh-CN" altLang="en-US" b="0" i="0" u="none" strike="noStrike" baseline="0" smtClean="0">
                <a:latin typeface="Times New Roman"/>
              </a:rPr>
              <a:t>虚拟文件系统的销毁是初始化的逆过程，调用函数</a:t>
            </a:r>
            <a:r>
              <a:rPr lang="en-US" altLang="zh-CN" b="0" i="0" u="none" strike="noStrike" baseline="0" smtClean="0">
                <a:latin typeface="Times New Roman"/>
              </a:rPr>
              <a:t>remove_proc_entry()</a:t>
            </a:r>
            <a:r>
              <a:rPr lang="zh-CN" altLang="en-US" b="0" i="0" u="none" strike="noStrike" baseline="0" smtClean="0">
                <a:latin typeface="Times New Roman"/>
              </a:rPr>
              <a:t>销毁初始化建立的虚拟文件，释放的时候要先释放目录下的文件，然后释放目录。</a:t>
            </a:r>
          </a:p>
        </p:txBody>
      </p:sp>
    </p:spTree>
    <p:extLst>
      <p:ext uri="{BB962C8B-B14F-4D97-AF65-F5344CB8AC3E}">
        <p14:creationId xmlns:p14="http://schemas.microsoft.com/office/powerpoint/2010/main" val="18378109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PROC</a:t>
            </a:r>
            <a:r>
              <a:rPr lang="zh-CN" altLang="en-US" b="0" i="0" u="none" strike="noStrike" kern="1800" baseline="0" smtClean="0">
                <a:latin typeface="Times New Roman"/>
                <a:ea typeface="黑体"/>
              </a:rPr>
              <a:t>文件的读操作</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对虚拟文件系统的读写函数的实现是虚拟文件的关键，例如对系统日志文件的中止设置的读函数如下所示，当用户空间对虚拟文件</a:t>
            </a:r>
            <a:r>
              <a:rPr lang="en-US" altLang="zh-CN" b="0" i="0" u="none" strike="noStrike" baseline="0" smtClean="0">
                <a:latin typeface="Times New Roman"/>
              </a:rPr>
              <a:t>/proc/net/sipfw/logpause</a:t>
            </a:r>
            <a:r>
              <a:rPr lang="zh-CN" altLang="en-US" b="0" i="0" u="none" strike="noStrike" baseline="0" smtClean="0">
                <a:latin typeface="Times New Roman"/>
              </a:rPr>
              <a:t>进行读操作的时候，会调用此函数，此函数将全局变量</a:t>
            </a:r>
            <a:r>
              <a:rPr lang="en-US" altLang="zh-CN" b="0" i="0" u="none" strike="noStrike" baseline="0" smtClean="0">
                <a:latin typeface="Times New Roman"/>
              </a:rPr>
              <a:t>cf</a:t>
            </a:r>
            <a:r>
              <a:rPr lang="zh-CN" altLang="en-US" b="0" i="0" u="none" strike="noStrike" baseline="0" smtClean="0">
                <a:latin typeface="Times New Roman"/>
              </a:rPr>
              <a:t>的</a:t>
            </a:r>
            <a:r>
              <a:rPr lang="en-US" altLang="zh-CN" b="0" i="0" u="none" strike="noStrike" baseline="0" smtClean="0">
                <a:latin typeface="Times New Roman"/>
              </a:rPr>
              <a:t>LogPause</a:t>
            </a:r>
            <a:r>
              <a:rPr lang="zh-CN" altLang="en-US" b="0" i="0" u="none" strike="noStrike" baseline="0" smtClean="0">
                <a:latin typeface="Times New Roman"/>
              </a:rPr>
              <a:t>成员值复制给用户。</a:t>
            </a:r>
          </a:p>
        </p:txBody>
      </p:sp>
    </p:spTree>
    <p:extLst>
      <p:ext uri="{BB962C8B-B14F-4D97-AF65-F5344CB8AC3E}">
        <p14:creationId xmlns:p14="http://schemas.microsoft.com/office/powerpoint/2010/main" val="20375548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PROC</a:t>
            </a:r>
            <a:r>
              <a:rPr lang="zh-CN" altLang="en-US" b="0" i="0" u="none" strike="noStrike" kern="1800" baseline="0" smtClean="0">
                <a:latin typeface="Times New Roman"/>
                <a:ea typeface="黑体"/>
              </a:rPr>
              <a:t>文件的写操作</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对系统日志文件的中止设置的写函数如下，当用户空间对虚拟文件“</a:t>
            </a:r>
            <a:r>
              <a:rPr lang="en-US" altLang="zh-CN" b="0" i="0" u="none" strike="noStrike" baseline="0" smtClean="0">
                <a:latin typeface="Times New Roman"/>
              </a:rPr>
              <a:t>/proc/net/sipfw/logpause</a:t>
            </a:r>
            <a:r>
              <a:rPr lang="zh-CN" altLang="en-US" b="0" i="0" u="none" strike="noStrike" baseline="0" smtClean="0">
                <a:latin typeface="Times New Roman"/>
              </a:rPr>
              <a:t>”进行写操作的时候，会调用此函数，此函数将用户的输入复制进缓冲区后，将值使用</a:t>
            </a:r>
            <a:r>
              <a:rPr lang="en-US" altLang="zh-CN" b="0" i="0" u="none" strike="noStrike" baseline="0" smtClean="0">
                <a:latin typeface="Times New Roman"/>
              </a:rPr>
              <a:t>sscanf()</a:t>
            </a:r>
            <a:r>
              <a:rPr lang="zh-CN" altLang="en-US" b="0" i="0" u="none" strike="noStrike" baseline="0" smtClean="0">
                <a:latin typeface="Times New Roman"/>
              </a:rPr>
              <a:t>函数放到全局变量</a:t>
            </a:r>
            <a:r>
              <a:rPr lang="en-US" altLang="zh-CN" b="0" i="0" u="none" strike="noStrike" baseline="0" smtClean="0">
                <a:latin typeface="Times New Roman"/>
              </a:rPr>
              <a:t>cf</a:t>
            </a:r>
            <a:r>
              <a:rPr lang="zh-CN" altLang="en-US" b="0" i="0" u="none" strike="noStrike" baseline="0" smtClean="0">
                <a:latin typeface="Times New Roman"/>
              </a:rPr>
              <a:t>的</a:t>
            </a:r>
            <a:r>
              <a:rPr lang="en-US" altLang="zh-CN" b="0" i="0" u="none" strike="noStrike" baseline="0" smtClean="0">
                <a:latin typeface="Times New Roman"/>
              </a:rPr>
              <a:t>LogPause</a:t>
            </a:r>
            <a:r>
              <a:rPr lang="zh-CN" altLang="en-US" b="0" i="0" u="none" strike="noStrike" baseline="0" smtClean="0">
                <a:latin typeface="Times New Roman"/>
              </a:rPr>
              <a:t>成员中</a:t>
            </a:r>
            <a:r>
              <a:rPr lang="zh-CN" altLang="en-US"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40636816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20.7.5  SIPFW</a:t>
            </a:r>
            <a:r>
              <a:rPr lang="zh-CN" altLang="en-US" b="0" i="0" u="none" strike="noStrike" kern="1800" baseline="0" smtClean="0">
                <a:latin typeface="Times New Roman"/>
                <a:ea typeface="黑体"/>
              </a:rPr>
              <a:t>防火墙对配置文件的解析</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SIPFW</a:t>
            </a:r>
            <a:r>
              <a:rPr lang="zh-CN" altLang="en-US" b="0" i="0" u="none" strike="noStrike" baseline="0" smtClean="0">
                <a:latin typeface="Times New Roman"/>
              </a:rPr>
              <a:t>的一些参数可以通过配置参数进行配置，例如防火墙在没有规则命中时的默认动作、日志文件的路径等。对配置文件的解析是在之前文件操作的基础上对文件的数据按行进行读入，然后与关键的字符串进行比较，获得上述的配置情况。</a:t>
            </a:r>
          </a:p>
        </p:txBody>
      </p:sp>
    </p:spTree>
    <p:extLst>
      <p:ext uri="{BB962C8B-B14F-4D97-AF65-F5344CB8AC3E}">
        <p14:creationId xmlns:p14="http://schemas.microsoft.com/office/powerpoint/2010/main" val="38229337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20.7.6  SIPFW</a:t>
            </a:r>
            <a:r>
              <a:rPr lang="zh-CN" altLang="en-US" b="0" i="0" u="none" strike="noStrike" kern="1800" baseline="0" smtClean="0">
                <a:latin typeface="Times New Roman"/>
                <a:ea typeface="黑体"/>
              </a:rPr>
              <a:t>防火墙内核模块初始化和退出</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内核模块的初始化是内核模块编程的基本部分</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．内核模块</a:t>
            </a:r>
            <a:r>
              <a:rPr lang="zh-CN" altLang="en-US">
                <a:latin typeface="Times New Roman"/>
              </a:rPr>
              <a:t>初始化</a:t>
            </a:r>
            <a:r>
              <a:rPr lang="zh-CN" altLang="en-US" smtClean="0">
                <a:latin typeface="Times New Roman"/>
              </a:rPr>
              <a:t>函数</a:t>
            </a:r>
            <a:endParaRPr lang="en-US" altLang="zh-CN" smtClean="0">
              <a:latin typeface="Times New Roman"/>
            </a:endParaRPr>
          </a:p>
          <a:p>
            <a:pPr lvl="0"/>
            <a:r>
              <a:rPr lang="en-US" altLang="zh-CN">
                <a:latin typeface="Times New Roman"/>
              </a:rPr>
              <a:t>2</a:t>
            </a:r>
            <a:r>
              <a:rPr lang="zh-CN" altLang="en-US">
                <a:latin typeface="Times New Roman"/>
              </a:rPr>
              <a:t>．内核模块的退出函数</a:t>
            </a:r>
            <a:endParaRPr lang="zh-CN" altLang="en-US" b="0" i="0" u="none" strike="noStrike" baseline="0" smtClean="0">
              <a:latin typeface="Times New Roman"/>
            </a:endParaRPr>
          </a:p>
        </p:txBody>
      </p:sp>
    </p:spTree>
    <p:extLst>
      <p:ext uri="{BB962C8B-B14F-4D97-AF65-F5344CB8AC3E}">
        <p14:creationId xmlns:p14="http://schemas.microsoft.com/office/powerpoint/2010/main" val="37541606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20.7.7  </a:t>
            </a:r>
            <a:r>
              <a:rPr lang="zh-CN" altLang="en-US" b="0" i="0" u="none" strike="noStrike" kern="1800" baseline="0" smtClean="0">
                <a:latin typeface="Times New Roman"/>
                <a:ea typeface="黑体"/>
              </a:rPr>
              <a:t>用户空间处理主函数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用户空间的主程序如下，先将用户输入的参数进行解析，然后判断解析结果的合法性，并将解析结果显示出来。然后将解析获得的结果发送给内核，并等待内核的响应，当为规则列表命令的时候，内核先发送列表的个数，用户空间一直等待直至内核将规则全部发送完毕。</a:t>
            </a:r>
          </a:p>
        </p:txBody>
      </p:sp>
    </p:spTree>
    <p:extLst>
      <p:ext uri="{BB962C8B-B14F-4D97-AF65-F5344CB8AC3E}">
        <p14:creationId xmlns:p14="http://schemas.microsoft.com/office/powerpoint/2010/main" val="9893358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20.8  </a:t>
            </a:r>
            <a:r>
              <a:rPr lang="zh-CN" altLang="en-US" b="0" i="0" u="none" strike="noStrike" kern="1800" baseline="0" smtClean="0">
                <a:latin typeface="Times New Roman"/>
                <a:ea typeface="黑体"/>
              </a:rPr>
              <a:t>编译、调试和测试</a:t>
            </a:r>
          </a:p>
        </p:txBody>
      </p:sp>
      <p:sp>
        <p:nvSpPr>
          <p:cNvPr id="3" name="文本占位符 2"/>
          <p:cNvSpPr>
            <a:spLocks noGrp="1"/>
          </p:cNvSpPr>
          <p:nvPr>
            <p:ph type="body" idx="1"/>
          </p:nvPr>
        </p:nvSpPr>
        <p:spPr/>
        <p:txBody>
          <a:bodyPr/>
          <a:lstStyle/>
          <a:p>
            <a:r>
              <a:rPr lang="en-US" altLang="zh-CN"/>
              <a:t>20.8.1  </a:t>
            </a:r>
            <a:r>
              <a:rPr lang="zh-CN" altLang="en-US"/>
              <a:t>用户程序和内核程序</a:t>
            </a:r>
            <a:r>
              <a:rPr lang="zh-CN" altLang="en-US"/>
              <a:t>的</a:t>
            </a:r>
            <a:r>
              <a:rPr lang="en-US" altLang="zh-CN" smtClean="0"/>
              <a:t>Makefile</a:t>
            </a:r>
          </a:p>
          <a:p>
            <a:r>
              <a:rPr lang="en-US" altLang="zh-CN"/>
              <a:t>20.8.2  </a:t>
            </a:r>
            <a:r>
              <a:rPr lang="zh-CN" altLang="en-US"/>
              <a:t>编译</a:t>
            </a:r>
            <a:r>
              <a:rPr lang="zh-CN" altLang="en-US"/>
              <a:t>及</a:t>
            </a:r>
            <a:r>
              <a:rPr lang="zh-CN" altLang="en-US" smtClean="0"/>
              <a:t>运行</a:t>
            </a:r>
            <a:endParaRPr lang="en-US" altLang="zh-CN" smtClean="0"/>
          </a:p>
          <a:p>
            <a:r>
              <a:rPr lang="en-US" altLang="zh-CN"/>
              <a:t>20.8.3  </a:t>
            </a:r>
            <a:r>
              <a:rPr lang="zh-CN" altLang="en-US"/>
              <a:t>下发过滤规则，测试过滤结果</a:t>
            </a:r>
          </a:p>
        </p:txBody>
      </p:sp>
    </p:spTree>
    <p:extLst>
      <p:ext uri="{BB962C8B-B14F-4D97-AF65-F5344CB8AC3E}">
        <p14:creationId xmlns:p14="http://schemas.microsoft.com/office/powerpoint/2010/main" val="59634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．无条件过滤</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即防火墙默认的过滤规则，当没有任何过滤规则指定的时候，防火墙提供一个基本的过滤规则方案。</a:t>
            </a:r>
            <a:r>
              <a:rPr lang="en-US" altLang="zh-CN" b="0" i="0" u="none" strike="noStrike" baseline="0" smtClean="0">
                <a:latin typeface="Times New Roman"/>
              </a:rPr>
              <a:t>SIPFW</a:t>
            </a:r>
            <a:r>
              <a:rPr lang="zh-CN" altLang="en-US" b="0" i="0" u="none" strike="noStrike" baseline="0" smtClean="0">
                <a:latin typeface="Times New Roman"/>
              </a:rPr>
              <a:t>防火墙的默认规则为</a:t>
            </a:r>
            <a:r>
              <a:rPr lang="en-US" altLang="zh-CN" b="0" i="0" u="none" strike="noStrike" baseline="0" smtClean="0">
                <a:latin typeface="Times New Roman"/>
              </a:rPr>
              <a:t>DROP</a:t>
            </a:r>
            <a:r>
              <a:rPr lang="zh-CN" altLang="en-US" b="0" i="0" u="none" strike="noStrike" baseline="0" smtClean="0">
                <a:latin typeface="Times New Roman"/>
              </a:rPr>
              <a:t>，即当没有指定任何规则的时候，将丢弃任何网络数据。</a:t>
            </a:r>
          </a:p>
        </p:txBody>
      </p:sp>
      <p:pic>
        <p:nvPicPr>
          <p:cNvPr id="1026" name="Picture 2" descr="20"/>
          <p:cNvPicPr>
            <a:picLocks noChangeAspect="1" noChangeArrowheads="1"/>
          </p:cNvPicPr>
          <p:nvPr/>
        </p:nvPicPr>
        <p:blipFill>
          <a:blip r:embed="rId2" cstate="print">
            <a:extLst>
              <a:ext uri="{28A0092B-C50C-407E-A947-70E740481C1C}">
                <a14:useLocalDpi xmlns:a14="http://schemas.microsoft.com/office/drawing/2010/main" val="0"/>
              </a:ext>
            </a:extLst>
          </a:blip>
          <a:srcRect t="2654" b="3236"/>
          <a:stretch>
            <a:fillRect/>
          </a:stretch>
        </p:blipFill>
        <p:spPr bwMode="auto">
          <a:xfrm>
            <a:off x="1584697" y="3284984"/>
            <a:ext cx="6155655" cy="318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857358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20.8.1  </a:t>
            </a:r>
            <a:r>
              <a:rPr lang="zh-CN" altLang="en-US" b="0" i="0" u="none" strike="noStrike" kern="1800" baseline="0" smtClean="0">
                <a:latin typeface="Times New Roman"/>
                <a:ea typeface="黑体"/>
              </a:rPr>
              <a:t>用户程序和内核程序的</a:t>
            </a:r>
            <a:r>
              <a:rPr lang="en-US" altLang="zh-CN" b="0" i="0" u="none" strike="noStrike" kern="1800" baseline="0" smtClean="0">
                <a:latin typeface="Times New Roman"/>
                <a:ea typeface="黑体"/>
              </a:rPr>
              <a:t>Makefile</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rPr>
              <a:t>内核程序的代码分为列在如下的文件中，内核文件以</a:t>
            </a:r>
            <a:r>
              <a:rPr lang="en-US" altLang="zh-CN" b="0" i="0" u="none" strike="noStrike" baseline="0" smtClean="0">
                <a:latin typeface="Times New Roman"/>
              </a:rPr>
              <a:t>sipfw_k</a:t>
            </a:r>
            <a:r>
              <a:rPr lang="zh-CN" altLang="en-US" b="0" i="0" u="none" strike="noStrike" baseline="-25000" smtClean="0">
                <a:latin typeface="Times New Roman"/>
              </a:rPr>
              <a:t>*</a:t>
            </a:r>
            <a:r>
              <a:rPr lang="zh-CN" altLang="en-US" b="0" i="0" u="none" strike="noStrike" baseline="0" smtClean="0">
                <a:latin typeface="Times New Roman"/>
              </a:rPr>
              <a:t>开始，其中的头文件</a:t>
            </a:r>
            <a:r>
              <a:rPr lang="en-US" altLang="zh-CN" b="0" i="0" u="none" strike="noStrike" baseline="0" smtClean="0">
                <a:latin typeface="Times New Roman"/>
              </a:rPr>
              <a:t>sipfw.h</a:t>
            </a:r>
            <a:r>
              <a:rPr lang="zh-CN" altLang="en-US" b="0" i="0" u="none" strike="noStrike" baseline="0" smtClean="0">
                <a:latin typeface="Times New Roman"/>
              </a:rPr>
              <a:t>和</a:t>
            </a:r>
            <a:r>
              <a:rPr lang="en-US" altLang="zh-CN" b="0" i="0" u="none" strike="noStrike" baseline="0" smtClean="0">
                <a:latin typeface="Times New Roman"/>
              </a:rPr>
              <a:t>sipfw_para.h</a:t>
            </a:r>
            <a:r>
              <a:rPr lang="zh-CN" altLang="en-US" b="0" i="0" u="none" strike="noStrike" baseline="0" smtClean="0">
                <a:latin typeface="Times New Roman"/>
              </a:rPr>
              <a:t>与用户空间的程序共用，使用宏</a:t>
            </a:r>
            <a:r>
              <a:rPr lang="en-US" altLang="zh-CN" b="0" i="0" u="none" strike="noStrike" baseline="0" smtClean="0">
                <a:latin typeface="Times New Roman"/>
              </a:rPr>
              <a:t>__KERNEL_</a:t>
            </a:r>
            <a:r>
              <a:rPr lang="zh-CN" altLang="en-US" b="0" i="0" u="none" strike="noStrike" baseline="0" smtClean="0">
                <a:latin typeface="Times New Roman"/>
              </a:rPr>
              <a:t>进行条件包含：</a:t>
            </a:r>
          </a:p>
          <a:p>
            <a:pPr marR="0" lvl="0" rtl="0"/>
            <a:r>
              <a:rPr lang="zh-CN" altLang="en-US" b="0" i="0" u="none" strike="noStrike" baseline="0" smtClean="0">
                <a:latin typeface="Times New Roman"/>
              </a:rPr>
              <a:t>文件</a:t>
            </a:r>
            <a:r>
              <a:rPr lang="en-US" altLang="zh-CN" b="0" i="0" u="none" strike="noStrike" baseline="0" smtClean="0">
                <a:latin typeface="Times New Roman"/>
              </a:rPr>
              <a:t>sipfw.h</a:t>
            </a:r>
          </a:p>
          <a:p>
            <a:pPr marR="0" lvl="0" rtl="0"/>
            <a:r>
              <a:rPr lang="zh-CN" altLang="en-US" b="0" i="0" u="none" strike="noStrike" baseline="0" smtClean="0">
                <a:latin typeface="Times New Roman"/>
              </a:rPr>
              <a:t>文件</a:t>
            </a:r>
            <a:r>
              <a:rPr lang="en-US" altLang="zh-CN" b="0" i="0" u="none" strike="noStrike" baseline="0" smtClean="0">
                <a:latin typeface="Times New Roman"/>
              </a:rPr>
              <a:t>sipfw_k.c</a:t>
            </a:r>
          </a:p>
          <a:p>
            <a:pPr marR="0" lvl="0" rtl="0"/>
            <a:r>
              <a:rPr lang="zh-CN" altLang="en-US" b="0" i="0" u="none" strike="noStrike" baseline="0" smtClean="0">
                <a:latin typeface="Times New Roman"/>
              </a:rPr>
              <a:t>文件</a:t>
            </a:r>
            <a:r>
              <a:rPr lang="en-US" altLang="zh-CN" b="0" i="0" u="none" strike="noStrike" baseline="0" smtClean="0">
                <a:latin typeface="Times New Roman"/>
              </a:rPr>
              <a:t>sipfw_k_common.c</a:t>
            </a:r>
          </a:p>
          <a:p>
            <a:pPr marR="0" lvl="0" rtl="0"/>
            <a:r>
              <a:rPr lang="zh-CN" altLang="en-US" b="0" i="0" u="none" strike="noStrike" baseline="0" smtClean="0">
                <a:latin typeface="Times New Roman"/>
              </a:rPr>
              <a:t>文件</a:t>
            </a:r>
            <a:r>
              <a:rPr lang="en-US" altLang="zh-CN" b="0" i="0" u="none" strike="noStrike" baseline="0" smtClean="0">
                <a:latin typeface="Times New Roman"/>
              </a:rPr>
              <a:t>sipfw_k_file.c</a:t>
            </a:r>
          </a:p>
          <a:p>
            <a:pPr marR="0" lvl="0" rtl="0"/>
            <a:r>
              <a:rPr lang="zh-CN" altLang="en-US" b="0" i="0" u="none" strike="noStrike" baseline="0" smtClean="0">
                <a:latin typeface="Times New Roman"/>
              </a:rPr>
              <a:t>文件</a:t>
            </a:r>
            <a:r>
              <a:rPr lang="en-US" altLang="zh-CN" b="0" i="0" u="none" strike="noStrike" baseline="0" smtClean="0">
                <a:latin typeface="Times New Roman"/>
              </a:rPr>
              <a:t>sipfw_k_nl.c</a:t>
            </a:r>
          </a:p>
          <a:p>
            <a:pPr marR="0" lvl="0" rtl="0"/>
            <a:r>
              <a:rPr lang="zh-CN" altLang="en-US" b="0" i="0" u="none" strike="noStrike" baseline="0" smtClean="0">
                <a:latin typeface="Times New Roman"/>
              </a:rPr>
              <a:t>文件</a:t>
            </a:r>
            <a:r>
              <a:rPr lang="en-US" altLang="zh-CN" b="0" i="0" u="none" strike="noStrike" baseline="0" smtClean="0">
                <a:latin typeface="Times New Roman"/>
              </a:rPr>
              <a:t>sipfw_k_proc.c</a:t>
            </a:r>
          </a:p>
          <a:p>
            <a:pPr marR="0" lvl="0" rtl="0"/>
            <a:r>
              <a:rPr lang="zh-CN" altLang="en-US" b="0" i="0" u="none" strike="noStrike" baseline="0" smtClean="0">
                <a:latin typeface="Times New Roman"/>
              </a:rPr>
              <a:t>文件</a:t>
            </a:r>
            <a:r>
              <a:rPr lang="en-US" altLang="zh-CN" b="0" i="0" u="none" strike="noStrike" baseline="0" smtClean="0">
                <a:latin typeface="Times New Roman"/>
              </a:rPr>
              <a:t>sipfw_para.h</a:t>
            </a:r>
            <a:endParaRPr lang="zh-CN" altLang="en-US" b="0" i="0" u="none" strike="noStrike" baseline="0" smtClean="0">
              <a:latin typeface="Times New Roman"/>
            </a:endParaRPr>
          </a:p>
        </p:txBody>
      </p:sp>
    </p:spTree>
    <p:extLst>
      <p:ext uri="{BB962C8B-B14F-4D97-AF65-F5344CB8AC3E}">
        <p14:creationId xmlns:p14="http://schemas.microsoft.com/office/powerpoint/2010/main" val="15678965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20.8.2  </a:t>
            </a:r>
            <a:r>
              <a:rPr lang="zh-CN" altLang="en-US" b="0" i="0" u="none" strike="noStrike" kern="1800" baseline="0" smtClean="0">
                <a:latin typeface="Times New Roman"/>
                <a:ea typeface="黑体"/>
              </a:rPr>
              <a:t>编译及运行</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对上述的两个程序进行编译，分别生成了用户层程序</a:t>
            </a:r>
            <a:r>
              <a:rPr lang="en-US" altLang="zh-CN" b="0" i="0" u="none" strike="noStrike" baseline="0" smtClean="0">
                <a:latin typeface="Times New Roman"/>
              </a:rPr>
              <a:t>sipfw</a:t>
            </a:r>
            <a:r>
              <a:rPr lang="zh-CN" altLang="en-US" b="0" i="0" u="none" strike="noStrike" baseline="0" smtClean="0">
                <a:latin typeface="Times New Roman"/>
              </a:rPr>
              <a:t>和内核模块程序</a:t>
            </a:r>
            <a:r>
              <a:rPr lang="en-US" altLang="zh-CN" b="0" i="0" u="none" strike="noStrike" baseline="0" smtClean="0">
                <a:latin typeface="Times New Roman"/>
              </a:rPr>
              <a:t>sipfw_module.ko</a:t>
            </a:r>
            <a:r>
              <a:rPr lang="zh-CN" altLang="en-US" b="0" i="0" u="none" strike="noStrike" baseline="0" smtClean="0">
                <a:latin typeface="Times New Roman"/>
              </a:rPr>
              <a:t>，加载内核模块</a:t>
            </a:r>
            <a:r>
              <a:rPr lang="en-US" altLang="zh-CN" b="0" i="0" u="none" strike="noStrike" baseline="0" smtClean="0">
                <a:latin typeface="Times New Roman"/>
              </a:rPr>
              <a:t>sipfw_module.ko</a:t>
            </a:r>
            <a:r>
              <a:rPr lang="zh-CN" altLang="en-US" b="0" i="0" u="none" strike="noStrike" baseline="0" smtClean="0">
                <a:latin typeface="Times New Roman"/>
              </a:rPr>
              <a:t>。</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#make install</a:t>
            </a:r>
            <a:endParaRPr lang="zh-CN" altLang="en-US" b="0" i="0" u="none" strike="noStrike" baseline="0" smtClean="0">
              <a:latin typeface="Times New Roman"/>
            </a:endParaRPr>
          </a:p>
        </p:txBody>
      </p:sp>
    </p:spTree>
    <p:extLst>
      <p:ext uri="{BB962C8B-B14F-4D97-AF65-F5344CB8AC3E}">
        <p14:creationId xmlns:p14="http://schemas.microsoft.com/office/powerpoint/2010/main" val="236142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20.8.3  </a:t>
            </a:r>
            <a:r>
              <a:rPr lang="zh-CN" altLang="en-US" b="0" i="0" u="none" strike="noStrike" kern="1800" baseline="0" smtClean="0">
                <a:latin typeface="Times New Roman"/>
                <a:ea typeface="黑体"/>
              </a:rPr>
              <a:t>下发过滤规则，测试过滤结果</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对运行的</a:t>
            </a:r>
            <a:r>
              <a:rPr lang="en-US" altLang="zh-CN" b="0" i="0" u="none" strike="noStrike" baseline="0" smtClean="0">
                <a:latin typeface="Times New Roman"/>
              </a:rPr>
              <a:t>SIPFW</a:t>
            </a:r>
            <a:r>
              <a:rPr lang="zh-CN" altLang="en-US" b="0" i="0" u="none" strike="noStrike" baseline="0" smtClean="0">
                <a:latin typeface="Times New Roman"/>
              </a:rPr>
              <a:t>防火墙进行规则设置，测试结果。本机有一个</a:t>
            </a:r>
            <a:r>
              <a:rPr lang="en-US" altLang="zh-CN" b="0" i="0" u="none" strike="noStrike" baseline="0" smtClean="0">
                <a:latin typeface="Times New Roman"/>
              </a:rPr>
              <a:t>eth0</a:t>
            </a:r>
            <a:r>
              <a:rPr lang="zh-CN" altLang="en-US" b="0" i="0" u="none" strike="noStrike" baseline="0" smtClean="0">
                <a:latin typeface="Times New Roman"/>
              </a:rPr>
              <a:t>网卡</a:t>
            </a:r>
            <a:r>
              <a:rPr lang="en-US" altLang="zh-CN" b="0" i="0" u="none" strike="noStrike" baseline="0" smtClean="0">
                <a:latin typeface="Times New Roman"/>
              </a:rPr>
              <a:t>IP</a:t>
            </a:r>
            <a:r>
              <a:rPr lang="zh-CN" altLang="en-US" b="0" i="0" u="none" strike="noStrike" baseline="0" smtClean="0">
                <a:latin typeface="Times New Roman"/>
              </a:rPr>
              <a:t>地址为</a:t>
            </a:r>
            <a:r>
              <a:rPr lang="en-US" altLang="zh-CN" b="0" i="0" u="none" strike="noStrike" baseline="0" smtClean="0">
                <a:latin typeface="Times New Roman"/>
              </a:rPr>
              <a:t>192.168.1.151</a:t>
            </a:r>
            <a:r>
              <a:rPr lang="zh-CN" altLang="en-US" b="0" i="0" u="none" strike="noStrike" baseline="0" smtClean="0">
                <a:latin typeface="Times New Roman"/>
              </a:rPr>
              <a:t>，回环接口</a:t>
            </a:r>
            <a:r>
              <a:rPr lang="en-US" altLang="zh-CN" b="0" i="0" u="none" strike="noStrike" baseline="0" smtClean="0">
                <a:latin typeface="Times New Roman"/>
              </a:rPr>
              <a:t>lo</a:t>
            </a:r>
            <a:r>
              <a:rPr lang="zh-CN" altLang="en-US" b="0" i="0" u="none" strike="noStrike" baseline="0" smtClean="0">
                <a:latin typeface="Times New Roman"/>
              </a:rPr>
              <a:t>，</a:t>
            </a:r>
            <a:r>
              <a:rPr lang="en-US" altLang="zh-CN" b="0" i="0" u="none" strike="noStrike" baseline="0" smtClean="0">
                <a:latin typeface="Times New Roman"/>
              </a:rPr>
              <a:t>IP</a:t>
            </a:r>
            <a:r>
              <a:rPr lang="zh-CN" altLang="en-US" b="0" i="0" u="none" strike="noStrike" baseline="0" smtClean="0">
                <a:latin typeface="Times New Roman"/>
              </a:rPr>
              <a:t>地址为</a:t>
            </a:r>
            <a:r>
              <a:rPr lang="en-US" altLang="zh-CN" b="0" i="0" u="none" strike="noStrike" baseline="0" smtClean="0">
                <a:latin typeface="Times New Roman"/>
              </a:rPr>
              <a:t>127.0.0.1</a:t>
            </a:r>
            <a:r>
              <a:rPr lang="zh-CN" altLang="en-US" b="0" i="0" u="none" strike="noStrike" baseline="0" smtClean="0">
                <a:latin typeface="Times New Roman"/>
              </a:rPr>
              <a:t>，它安装了</a:t>
            </a:r>
            <a:r>
              <a:rPr lang="en-US" altLang="zh-CN" b="0" i="0" u="none" strike="noStrike" baseline="0" smtClean="0">
                <a:latin typeface="Times New Roman"/>
              </a:rPr>
              <a:t>SIPFW</a:t>
            </a:r>
            <a:r>
              <a:rPr lang="zh-CN" altLang="en-US" b="0" i="0" u="none" strike="noStrike" baseline="0" smtClean="0">
                <a:latin typeface="Times New Roman"/>
              </a:rPr>
              <a:t>防火墙用于测试，而主机</a:t>
            </a:r>
            <a:r>
              <a:rPr lang="en-US" altLang="zh-CN" b="0" i="0" u="none" strike="noStrike" baseline="0" smtClean="0">
                <a:latin typeface="Times New Roman"/>
              </a:rPr>
              <a:t>A</a:t>
            </a:r>
            <a:r>
              <a:rPr lang="zh-CN" altLang="en-US" b="0" i="0" u="none" strike="noStrike" baseline="0" smtClean="0">
                <a:latin typeface="Times New Roman"/>
              </a:rPr>
              <a:t>的</a:t>
            </a:r>
            <a:r>
              <a:rPr lang="en-US" altLang="zh-CN" b="0" i="0" u="none" strike="noStrike" baseline="0" smtClean="0">
                <a:latin typeface="Times New Roman"/>
              </a:rPr>
              <a:t>IP</a:t>
            </a:r>
            <a:r>
              <a:rPr lang="zh-CN" altLang="en-US" b="0" i="0" u="none" strike="noStrike" baseline="0" smtClean="0">
                <a:latin typeface="Times New Roman"/>
              </a:rPr>
              <a:t>为</a:t>
            </a:r>
            <a:r>
              <a:rPr lang="en-US" altLang="zh-CN" b="0" i="0" u="none" strike="noStrike" baseline="0" smtClean="0">
                <a:latin typeface="Times New Roman"/>
              </a:rPr>
              <a:t>192.168.1.150</a:t>
            </a:r>
            <a:r>
              <a:rPr lang="zh-CN" altLang="en-US" b="0" i="0" u="none" strike="noStrike" baseline="0" smtClean="0">
                <a:latin typeface="Times New Roman"/>
              </a:rPr>
              <a:t>，参与防火墙</a:t>
            </a:r>
            <a:r>
              <a:rPr lang="en-US" altLang="zh-CN" b="0" i="0" u="none" strike="noStrike" baseline="0" smtClean="0">
                <a:latin typeface="Times New Roman"/>
              </a:rPr>
              <a:t>SIPFW</a:t>
            </a:r>
            <a:r>
              <a:rPr lang="zh-CN" altLang="en-US" b="0" i="0" u="none" strike="noStrike" baseline="0" smtClean="0">
                <a:latin typeface="Times New Roman"/>
              </a:rPr>
              <a:t>的测试。</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4149313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第2章  Linux编程环境</Template>
  <TotalTime>37</TotalTime>
  <Words>5941</Words>
  <Application>Microsoft Office PowerPoint</Application>
  <PresentationFormat>全屏显示(4:3)</PresentationFormat>
  <Paragraphs>516</Paragraphs>
  <Slides>92</Slides>
  <Notes>0</Notes>
  <HiddenSlides>0</HiddenSlides>
  <MMClips>0</MMClips>
  <ScaleCrop>false</ScaleCrop>
  <HeadingPairs>
    <vt:vector size="4" baseType="variant">
      <vt:variant>
        <vt:lpstr>主题</vt:lpstr>
      </vt:variant>
      <vt:variant>
        <vt:i4>1</vt:i4>
      </vt:variant>
      <vt:variant>
        <vt:lpstr>幻灯片标题</vt:lpstr>
      </vt:variant>
      <vt:variant>
        <vt:i4>92</vt:i4>
      </vt:variant>
    </vt:vector>
  </HeadingPairs>
  <TitlesOfParts>
    <vt:vector size="93" baseType="lpstr">
      <vt:lpstr>聚合</vt:lpstr>
      <vt:lpstr>第20章  一个简单防火墙的例子SIPFW</vt:lpstr>
      <vt:lpstr>20.1  SIPFW防火墙的功能描述</vt:lpstr>
      <vt:lpstr>20.1.1  SIPFW防火墙对主机进行网络数据过滤的功能描述</vt:lpstr>
      <vt:lpstr>20.1.2  SIPFW防火墙用户设置防火墙规则的功能描述</vt:lpstr>
      <vt:lpstr>20.1.3  SIPFW防火墙配置文件等附加功能的功能描述</vt:lpstr>
      <vt:lpstr>20.2  SIPFW需求分析</vt:lpstr>
      <vt:lpstr>20.2.1  SIPFW防火墙条件和动作</vt:lpstr>
      <vt:lpstr>20.2.2  SIPFW防火墙支持过滤的类型和内容</vt:lpstr>
      <vt:lpstr>1．无条件过滤</vt:lpstr>
      <vt:lpstr>2．按照IP地址进行过滤。</vt:lpstr>
      <vt:lpstr>3．根据协议类型过滤</vt:lpstr>
      <vt:lpstr>4．根据协议的阶段进行过滤</vt:lpstr>
      <vt:lpstr>5．协议的类型和代码</vt:lpstr>
      <vt:lpstr>20.2.3  SIPFW防火墙过滤的方式和动作</vt:lpstr>
      <vt:lpstr>20.2.4  SIPFW防火墙的配置文件</vt:lpstr>
      <vt:lpstr>20.2.5  SIPFW防火墙命令行配置格式</vt:lpstr>
      <vt:lpstr>20.2.6  SIPFW防火墙的规则文件格式</vt:lpstr>
      <vt:lpstr>20.2.7  SIPFW防火墙的日志文件数据格式</vt:lpstr>
      <vt:lpstr>20.2.8  SIPFW防火墙构建所采用的技术方案</vt:lpstr>
      <vt:lpstr>1．SIPFW防火墙的内核过滤架构的选择</vt:lpstr>
      <vt:lpstr>2．SIPFW防火墙的用户空间和内核空间的通信方式</vt:lpstr>
      <vt:lpstr>3．SIPFW防火墙文件的内核操作</vt:lpstr>
      <vt:lpstr>20.3  使用netlink进行用户空间和内核空间数据交互</vt:lpstr>
      <vt:lpstr>20.3.1  netlink的用户空间程序设计</vt:lpstr>
      <vt:lpstr>1．netlink套接字</vt:lpstr>
      <vt:lpstr>2．netlink的用户层套接字建立</vt:lpstr>
      <vt:lpstr>3．netlink的套接字绑定</vt:lpstr>
      <vt:lpstr>4．netlink的消息发送</vt:lpstr>
      <vt:lpstr>5．netlink的消息接收</vt:lpstr>
      <vt:lpstr>20.3.2  netlink的内核空间API</vt:lpstr>
      <vt:lpstr>1．netlink的内核套接字建立</vt:lpstr>
      <vt:lpstr>2．netlink的应用层数据接收</vt:lpstr>
      <vt:lpstr>3．netlink的内核数据发送</vt:lpstr>
      <vt:lpstr>4．netlink的套接字关闭</vt:lpstr>
      <vt:lpstr>20.4  使用proc进行内存数据用户空间映射</vt:lpstr>
      <vt:lpstr>20.4.1  proc虚拟文件系统的结构</vt:lpstr>
      <vt:lpstr>20.4.2  创建proc虚拟文件</vt:lpstr>
      <vt:lpstr>20.4.3  删除proc虚拟文件</vt:lpstr>
      <vt:lpstr>20.4.4  proc文件的写函数</vt:lpstr>
      <vt:lpstr>20.4.5  proc文件的读函数</vt:lpstr>
      <vt:lpstr>20.5  内核空间的文件操作函数</vt:lpstr>
      <vt:lpstr>20.5.1  内核空间的文件结构</vt:lpstr>
      <vt:lpstr>20.5.2  内核空间的文件建立操作</vt:lpstr>
      <vt:lpstr>20.5.3  内核空间的文件读写操作</vt:lpstr>
      <vt:lpstr>20.5.4  内核空间的文件关闭操作</vt:lpstr>
      <vt:lpstr>20.6  SIPFW防火墙的模块分析和设计</vt:lpstr>
      <vt:lpstr>20.6.1  SIPFW防火墙的总体架构</vt:lpstr>
      <vt:lpstr>1．总体架构的组成</vt:lpstr>
      <vt:lpstr>2．总体架构的实现方法</vt:lpstr>
      <vt:lpstr>20.6.2  SIPFW防火墙的用户命令解析</vt:lpstr>
      <vt:lpstr>1．用户输入命令的格式</vt:lpstr>
      <vt:lpstr>2．防火墙所支持的链</vt:lpstr>
      <vt:lpstr>3．防火墙支持的命令</vt:lpstr>
      <vt:lpstr>4．防火墙支持的协议</vt:lpstr>
      <vt:lpstr>5．防火墙支持的动作</vt:lpstr>
      <vt:lpstr>6．用户命令对应的值</vt:lpstr>
      <vt:lpstr>7．防火墙的命令处理过程</vt:lpstr>
      <vt:lpstr>20.6.3  SIPFW用户空间与内核空间的交互</vt:lpstr>
      <vt:lpstr>1．NL的数据结构</vt:lpstr>
      <vt:lpstr>2．NL的处理过程</vt:lpstr>
      <vt:lpstr>20.6.4  SIPFW防火墙内核链上的规则处理</vt:lpstr>
      <vt:lpstr>1．防火墙的sipfw_rules结构定义</vt:lpstr>
      <vt:lpstr>2．防火墙3个链之间的关系</vt:lpstr>
      <vt:lpstr>3．防火墙附加规则数据结构</vt:lpstr>
      <vt:lpstr>20.6.5  SIPFW防火墙的PROC虚拟文件系统</vt:lpstr>
      <vt:lpstr>20.6.6  SIPFW防火墙的配置文件和日志文件处理</vt:lpstr>
      <vt:lpstr>1．防火墙的配置文件</vt:lpstr>
      <vt:lpstr>2．防火墙的日志文件</vt:lpstr>
      <vt:lpstr>20.6.7  SIPFW防火墙的过滤模块设计</vt:lpstr>
      <vt:lpstr>1．防火墙使用的netfilter回调函数</vt:lpstr>
      <vt:lpstr>2．IP头部结构的定义</vt:lpstr>
      <vt:lpstr>3．IP地址的匹配方法</vt:lpstr>
      <vt:lpstr>4．协议类型的匹配方法</vt:lpstr>
      <vt:lpstr>20.7  SIPFW防火墙各功能模块的实现</vt:lpstr>
      <vt:lpstr>20.7.1  SIPFW防火墙的命令解析代码</vt:lpstr>
      <vt:lpstr>20.7.2  SIPFW防火墙的过滤规则解析模块代码</vt:lpstr>
      <vt:lpstr>1．规则判断函数</vt:lpstr>
      <vt:lpstr>2．IP地址匹配函数</vt:lpstr>
      <vt:lpstr>3．附加项匹配函数</vt:lpstr>
      <vt:lpstr>20.7.3  SIPFW防火墙的网络数据拦截模块代码</vt:lpstr>
      <vt:lpstr>20.7.4  SIPFW防火墙的PROC虚拟文件系统</vt:lpstr>
      <vt:lpstr>1．PROC文件的建立</vt:lpstr>
      <vt:lpstr>2．PROC文件的销毁</vt:lpstr>
      <vt:lpstr>3．PROC文件的读操作</vt:lpstr>
      <vt:lpstr>4．PROC文件的写操作</vt:lpstr>
      <vt:lpstr>20.7.5  SIPFW防火墙对配置文件的解析</vt:lpstr>
      <vt:lpstr>20.7.6  SIPFW防火墙内核模块初始化和退出</vt:lpstr>
      <vt:lpstr>20.7.7  用户空间处理主函数</vt:lpstr>
      <vt:lpstr>20.8  编译、调试和测试</vt:lpstr>
      <vt:lpstr>20.8.1  用户程序和内核程序的Makefile</vt:lpstr>
      <vt:lpstr>20.8.2  编译及运行</vt:lpstr>
      <vt:lpstr>20.8.3  下发过滤规则，测试过滤结果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第20章  一个简单防火墙的例子SIPFW</dc:title>
  <dc:creator>xu</dc:creator>
  <cp:lastModifiedBy>xu</cp:lastModifiedBy>
  <cp:revision>5</cp:revision>
  <dcterms:created xsi:type="dcterms:W3CDTF">2014-08-16T07:25:31Z</dcterms:created>
  <dcterms:modified xsi:type="dcterms:W3CDTF">2014-08-16T08:02:35Z</dcterms:modified>
</cp:coreProperties>
</file>