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36"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3C123E07-09DF-465A-95B8-B02BBD162075}" type="datetimeFigureOut">
              <a:rPr lang="zh-CN" altLang="en-US" smtClean="0"/>
              <a:t>2014/8/11</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6980B995-5EEA-4B05-8055-14FC867E2C7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3C123E07-09DF-465A-95B8-B02BBD162075}"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980B995-5EEA-4B05-8055-14FC867E2C7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3C123E07-09DF-465A-95B8-B02BBD162075}"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980B995-5EEA-4B05-8055-14FC867E2C72}"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123E07-09DF-465A-95B8-B02BBD162075}"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80B995-5EEA-4B05-8055-14FC867E2C72}" type="slidenum">
              <a:rPr lang="zh-CN" altLang="en-US" smtClean="0"/>
              <a:t>‹#›</a:t>
            </a:fld>
            <a:endParaRPr lang="zh-CN" altLang="en-US"/>
          </a:p>
        </p:txBody>
      </p:sp>
    </p:spTree>
    <p:extLst>
      <p:ext uri="{BB962C8B-B14F-4D97-AF65-F5344CB8AC3E}">
        <p14:creationId xmlns:p14="http://schemas.microsoft.com/office/powerpoint/2010/main" val="275191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3C123E07-09DF-465A-95B8-B02BBD162075}"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980B995-5EEA-4B05-8055-14FC867E2C72}"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3C123E07-09DF-465A-95B8-B02BBD162075}"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980B995-5EEA-4B05-8055-14FC867E2C72}"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3C123E07-09DF-465A-95B8-B02BBD162075}" type="datetimeFigureOut">
              <a:rPr lang="zh-CN" altLang="en-US" smtClean="0"/>
              <a:t>2014/8/11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6980B995-5EEA-4B05-8055-14FC867E2C72}"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3C123E07-09DF-465A-95B8-B02BBD162075}" type="datetimeFigureOut">
              <a:rPr lang="zh-CN" altLang="en-US" smtClean="0"/>
              <a:t>2014/8/11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6980B995-5EEA-4B05-8055-14FC867E2C72}"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3C123E07-09DF-465A-95B8-B02BBD162075}" type="datetimeFigureOut">
              <a:rPr lang="zh-CN" altLang="en-US" smtClean="0"/>
              <a:t>2014/8/11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6980B995-5EEA-4B05-8055-14FC867E2C72}"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3C123E07-09DF-465A-95B8-B02BBD162075}" type="datetimeFigureOut">
              <a:rPr lang="zh-CN" altLang="en-US" smtClean="0"/>
              <a:t>2014/8/11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6980B995-5EEA-4B05-8055-14FC867E2C7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3C123E07-09DF-465A-95B8-B02BBD162075}" type="datetimeFigureOut">
              <a:rPr lang="zh-CN" altLang="en-US" smtClean="0"/>
              <a:t>2014/8/11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6980B995-5EEA-4B05-8055-14FC867E2C72}"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a:p>
        </p:txBody>
      </p:sp>
      <p:sp>
        <p:nvSpPr>
          <p:cNvPr id="5" name="日期占位符 4"/>
          <p:cNvSpPr>
            <a:spLocks noGrp="1"/>
          </p:cNvSpPr>
          <p:nvPr>
            <p:ph type="dt" sz="half" idx="10"/>
          </p:nvPr>
        </p:nvSpPr>
        <p:spPr/>
        <p:txBody>
          <a:bodyPr/>
          <a:lstStyle>
            <a:lvl1pPr>
              <a:defRPr>
                <a:solidFill>
                  <a:schemeClr val="tx1"/>
                </a:solidFill>
              </a:defRPr>
            </a:lvl1pPr>
            <a:extLst/>
          </a:lstStyle>
          <a:p>
            <a:fld id="{3C123E07-09DF-465A-95B8-B02BBD162075}" type="datetimeFigureOut">
              <a:rPr lang="zh-CN" altLang="en-US" smtClean="0"/>
              <a:t>2014/8/11</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6980B995-5EEA-4B05-8055-14FC867E2C72}"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C123E07-09DF-465A-95B8-B02BBD162075}" type="datetimeFigureOut">
              <a:rPr lang="zh-CN" altLang="en-US" smtClean="0"/>
              <a:t>2014/8/11</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980B995-5EEA-4B05-8055-14FC867E2C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4</a:t>
            </a:r>
            <a:r>
              <a:rPr lang="zh-CN" altLang="en-US" b="0" i="0" u="none" strike="noStrike" kern="1800" baseline="0" smtClean="0">
                <a:latin typeface="Times New Roman"/>
                <a:ea typeface="黑体"/>
              </a:rPr>
              <a:t>章  程序、进程和线程</a:t>
            </a:r>
          </a:p>
        </p:txBody>
      </p:sp>
      <p:sp>
        <p:nvSpPr>
          <p:cNvPr id="3" name="文本占位符 2"/>
          <p:cNvSpPr>
            <a:spLocks noGrp="1"/>
          </p:cNvSpPr>
          <p:nvPr>
            <p:ph type="body" idx="1"/>
          </p:nvPr>
        </p:nvSpPr>
        <p:spPr/>
        <p:txBody>
          <a:bodyPr/>
          <a:lstStyle/>
          <a:p>
            <a:r>
              <a:rPr lang="en-US" altLang="zh-CN"/>
              <a:t>4.1  </a:t>
            </a:r>
            <a:r>
              <a:rPr lang="zh-CN" altLang="en-US"/>
              <a:t>程序、进程和线程的</a:t>
            </a:r>
            <a:r>
              <a:rPr lang="zh-CN" altLang="en-US" smtClean="0"/>
              <a:t>概念</a:t>
            </a:r>
            <a:endParaRPr lang="en-US" altLang="zh-CN" smtClean="0"/>
          </a:p>
          <a:p>
            <a:r>
              <a:rPr lang="en-US" altLang="zh-CN"/>
              <a:t>4.2  </a:t>
            </a:r>
            <a:r>
              <a:rPr lang="zh-CN" altLang="en-US"/>
              <a:t>进程产生的</a:t>
            </a:r>
            <a:r>
              <a:rPr lang="zh-CN" altLang="en-US" smtClean="0"/>
              <a:t>方式</a:t>
            </a:r>
            <a:endParaRPr lang="en-US" altLang="zh-CN" smtClean="0"/>
          </a:p>
          <a:p>
            <a:r>
              <a:rPr lang="en-US" altLang="zh-CN"/>
              <a:t>4.3  </a:t>
            </a:r>
            <a:r>
              <a:rPr lang="zh-CN" altLang="en-US"/>
              <a:t>进程间通信和</a:t>
            </a:r>
            <a:r>
              <a:rPr lang="zh-CN" altLang="en-US" smtClean="0"/>
              <a:t>同步</a:t>
            </a:r>
            <a:endParaRPr lang="en-US" altLang="zh-CN" smtClean="0"/>
          </a:p>
          <a:p>
            <a:r>
              <a:rPr lang="en-US" altLang="zh-CN"/>
              <a:t>4.4  Linux</a:t>
            </a:r>
            <a:r>
              <a:rPr lang="zh-CN" altLang="en-US"/>
              <a:t>下的线程</a:t>
            </a:r>
          </a:p>
        </p:txBody>
      </p:sp>
    </p:spTree>
    <p:extLst>
      <p:ext uri="{BB962C8B-B14F-4D97-AF65-F5344CB8AC3E}">
        <p14:creationId xmlns:p14="http://schemas.microsoft.com/office/powerpoint/2010/main" val="2121510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4.2  </a:t>
            </a:r>
            <a:r>
              <a:rPr lang="zh-CN" altLang="en-US" b="0" i="0" u="none" strike="noStrike" kern="1800" baseline="0" smtClean="0">
                <a:latin typeface="Times New Roman"/>
                <a:ea typeface="黑体"/>
              </a:rPr>
              <a:t>进程产生的方式</a:t>
            </a:r>
          </a:p>
        </p:txBody>
      </p:sp>
      <p:sp>
        <p:nvSpPr>
          <p:cNvPr id="3" name="文本占位符 2"/>
          <p:cNvSpPr>
            <a:spLocks noGrp="1"/>
          </p:cNvSpPr>
          <p:nvPr>
            <p:ph type="body" idx="1"/>
          </p:nvPr>
        </p:nvSpPr>
        <p:spPr/>
        <p:txBody>
          <a:bodyPr/>
          <a:lstStyle/>
          <a:p>
            <a:r>
              <a:rPr lang="en-US" altLang="zh-CN"/>
              <a:t>4.2.1  </a:t>
            </a:r>
            <a:r>
              <a:rPr lang="zh-CN" altLang="en-US"/>
              <a:t>进程</a:t>
            </a:r>
            <a:r>
              <a:rPr lang="zh-CN" altLang="en-US" smtClean="0"/>
              <a:t>号</a:t>
            </a:r>
            <a:endParaRPr lang="en-US" altLang="zh-CN" smtClean="0"/>
          </a:p>
          <a:p>
            <a:r>
              <a:rPr lang="en-US" altLang="zh-CN"/>
              <a:t>4.2.2  </a:t>
            </a:r>
            <a:r>
              <a:rPr lang="zh-CN" altLang="en-US"/>
              <a:t>进程复制</a:t>
            </a:r>
            <a:r>
              <a:rPr lang="en-US" altLang="zh-CN"/>
              <a:t>fork</a:t>
            </a:r>
            <a:r>
              <a:rPr lang="en-US" altLang="zh-CN" smtClean="0"/>
              <a:t>()</a:t>
            </a:r>
            <a:endParaRPr lang="en-US" altLang="zh-CN"/>
          </a:p>
          <a:p>
            <a:r>
              <a:rPr lang="en-US" altLang="zh-CN"/>
              <a:t>4.2.3  system()</a:t>
            </a:r>
            <a:r>
              <a:rPr lang="zh-CN" altLang="en-US" smtClean="0"/>
              <a:t>方式</a:t>
            </a:r>
            <a:endParaRPr lang="en-US" altLang="zh-CN" smtClean="0"/>
          </a:p>
          <a:p>
            <a:r>
              <a:rPr lang="en-US" altLang="zh-CN"/>
              <a:t>4.2.4  </a:t>
            </a:r>
            <a:r>
              <a:rPr lang="zh-CN" altLang="en-US"/>
              <a:t>进程执行</a:t>
            </a:r>
            <a:r>
              <a:rPr lang="en-US" altLang="zh-CN"/>
              <a:t>exec()</a:t>
            </a:r>
            <a:r>
              <a:rPr lang="zh-CN" altLang="en-US"/>
              <a:t>函数</a:t>
            </a:r>
            <a:r>
              <a:rPr lang="zh-CN" altLang="en-US" smtClean="0"/>
              <a:t>系列</a:t>
            </a:r>
            <a:endParaRPr lang="en-US" altLang="zh-CN" smtClean="0"/>
          </a:p>
          <a:p>
            <a:r>
              <a:rPr lang="en-US" altLang="zh-CN"/>
              <a:t>4.2.5  </a:t>
            </a:r>
            <a:r>
              <a:rPr lang="zh-CN" altLang="en-US"/>
              <a:t>所有用户态进程的产生进程</a:t>
            </a:r>
            <a:r>
              <a:rPr lang="en-US" altLang="zh-CN" err="1"/>
              <a:t>init</a:t>
            </a:r>
            <a:endParaRPr lang="zh-CN" altLang="en-US"/>
          </a:p>
        </p:txBody>
      </p:sp>
    </p:spTree>
    <p:extLst>
      <p:ext uri="{BB962C8B-B14F-4D97-AF65-F5344CB8AC3E}">
        <p14:creationId xmlns:p14="http://schemas.microsoft.com/office/powerpoint/2010/main" val="276879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4.2.1  </a:t>
            </a:r>
            <a:r>
              <a:rPr lang="zh-CN" altLang="en-US" b="0" i="0" u="none" strike="noStrike" kern="1800" baseline="0" smtClean="0">
                <a:latin typeface="Times New Roman"/>
                <a:ea typeface="黑体"/>
              </a:rPr>
              <a:t>进程号</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每个进程在初始化的时候，系统都分配了一个</a:t>
            </a:r>
            <a:r>
              <a:rPr lang="en-US" altLang="zh-CN" b="0" i="0" u="none" strike="noStrike" baseline="0" smtClean="0">
                <a:latin typeface="Times New Roman"/>
              </a:rPr>
              <a:t>ID</a:t>
            </a:r>
            <a:r>
              <a:rPr lang="zh-CN" altLang="en-US" b="0" i="0" u="none" strike="noStrike" baseline="0" smtClean="0">
                <a:latin typeface="Times New Roman"/>
              </a:rPr>
              <a:t>号，用于标识此进程。描述进程的</a:t>
            </a:r>
            <a:r>
              <a:rPr lang="en-US" altLang="zh-CN" b="0" i="0" u="none" strike="noStrike" baseline="0" smtClean="0">
                <a:latin typeface="Times New Roman"/>
              </a:rPr>
              <a:t>ID</a:t>
            </a:r>
            <a:r>
              <a:rPr lang="zh-CN" altLang="en-US" b="0" i="0" u="none" strike="noStrike" baseline="0" smtClean="0">
                <a:latin typeface="Times New Roman"/>
              </a:rPr>
              <a:t>号通常叫做</a:t>
            </a:r>
            <a:r>
              <a:rPr lang="en-US" altLang="zh-CN" b="0" i="0" u="none" strike="noStrike" baseline="0" err="1" smtClean="0">
                <a:latin typeface="Times New Roman"/>
              </a:rPr>
              <a:t>PID</a:t>
            </a:r>
            <a:r>
              <a:rPr lang="zh-CN" altLang="en-US" b="0" i="0" u="none" strike="noStrike" baseline="0" smtClean="0">
                <a:latin typeface="Times New Roman"/>
              </a:rPr>
              <a:t>，即进程</a:t>
            </a:r>
            <a:r>
              <a:rPr lang="en-US" altLang="zh-CN" b="0" i="0" u="none" strike="noStrike" baseline="0" smtClean="0">
                <a:latin typeface="Times New Roman"/>
              </a:rPr>
              <a:t>ID</a:t>
            </a:r>
            <a:r>
              <a:rPr lang="zh-CN" altLang="en-US" b="0" i="0" u="none" strike="noStrike" baseline="0" smtClean="0">
                <a:latin typeface="Times New Roman"/>
              </a:rPr>
              <a:t>（</a:t>
            </a:r>
            <a:r>
              <a:rPr lang="en-US" altLang="zh-CN" b="0" i="0" u="none" strike="noStrike" baseline="0" smtClean="0">
                <a:latin typeface="Times New Roman"/>
              </a:rPr>
              <a:t>process id</a:t>
            </a:r>
            <a:r>
              <a:rPr lang="zh-CN" altLang="en-US" b="0" i="0" u="none" strike="noStrike" baseline="0" smtClean="0">
                <a:latin typeface="Times New Roman"/>
              </a:rPr>
              <a:t>）。</a:t>
            </a:r>
            <a:r>
              <a:rPr lang="en-US" altLang="zh-CN" b="0" i="0" u="none" strike="noStrike" baseline="0" err="1" smtClean="0">
                <a:latin typeface="Times New Roman"/>
              </a:rPr>
              <a:t>PID</a:t>
            </a:r>
            <a:r>
              <a:rPr lang="zh-CN" altLang="en-US" b="0" i="0" u="none" strike="noStrike" baseline="0" smtClean="0">
                <a:latin typeface="Times New Roman"/>
              </a:rPr>
              <a:t>的变量类型为</a:t>
            </a:r>
            <a:r>
              <a:rPr lang="en-US" altLang="zh-CN" b="0" i="0" u="none" strike="noStrike" baseline="0" err="1" smtClean="0">
                <a:latin typeface="Times New Roman"/>
              </a:rPr>
              <a:t>pid_t</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err="1">
                <a:latin typeface="Times New Roman"/>
              </a:rPr>
              <a:t>getpid</a:t>
            </a:r>
            <a:r>
              <a:rPr lang="en-US" altLang="zh-CN">
                <a:latin typeface="Times New Roman"/>
              </a:rPr>
              <a:t>()</a:t>
            </a:r>
            <a:r>
              <a:rPr lang="zh-CN" altLang="en-US">
                <a:latin typeface="Times New Roman"/>
              </a:rPr>
              <a:t>、</a:t>
            </a:r>
            <a:r>
              <a:rPr lang="en-US" altLang="zh-CN" err="1">
                <a:latin typeface="Times New Roman"/>
              </a:rPr>
              <a:t>getppid</a:t>
            </a:r>
            <a:r>
              <a:rPr lang="en-US" altLang="zh-CN">
                <a:latin typeface="Times New Roman"/>
              </a:rPr>
              <a:t>()</a:t>
            </a:r>
            <a:r>
              <a:rPr lang="zh-CN" altLang="en-US">
                <a:latin typeface="Times New Roman"/>
              </a:rPr>
              <a:t>函数</a:t>
            </a:r>
            <a:r>
              <a:rPr lang="zh-CN" altLang="en-US" smtClean="0">
                <a:latin typeface="Times New Roman"/>
              </a:rPr>
              <a:t>介绍</a:t>
            </a:r>
            <a:endParaRPr lang="en-US" altLang="zh-CN" smtClean="0">
              <a:latin typeface="Times New Roman"/>
            </a:endParaRPr>
          </a:p>
          <a:p>
            <a:pPr lvl="0"/>
            <a:r>
              <a:rPr lang="en-US" altLang="zh-CN"/>
              <a:t>2</a:t>
            </a:r>
            <a:r>
              <a:rPr lang="zh-CN" altLang="zh-CN"/>
              <a:t>．</a:t>
            </a:r>
            <a:r>
              <a:rPr lang="en-US" altLang="zh-CN" err="1"/>
              <a:t>getpid</a:t>
            </a:r>
            <a:r>
              <a:rPr lang="en-US" altLang="zh-CN"/>
              <a:t>()</a:t>
            </a:r>
            <a:r>
              <a:rPr lang="zh-CN" altLang="zh-CN"/>
              <a:t>函数的例子</a:t>
            </a:r>
            <a:endParaRPr lang="zh-CN" altLang="en-US" b="0" i="0" u="none" strike="noStrike" baseline="0" smtClean="0">
              <a:latin typeface="Times New Roman"/>
            </a:endParaRPr>
          </a:p>
        </p:txBody>
      </p:sp>
    </p:spTree>
    <p:extLst>
      <p:ext uri="{BB962C8B-B14F-4D97-AF65-F5344CB8AC3E}">
        <p14:creationId xmlns:p14="http://schemas.microsoft.com/office/powerpoint/2010/main" val="154752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getpid()</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getppid()</a:t>
            </a:r>
            <a:r>
              <a:rPr lang="zh-CN" altLang="en-US" b="0" i="0" u="none" strike="noStrike" kern="1800" baseline="0" smtClean="0">
                <a:latin typeface="Times New Roman"/>
                <a:ea typeface="黑体"/>
              </a:rPr>
              <a:t>函数介绍</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getpid()</a:t>
            </a:r>
            <a:r>
              <a:rPr lang="zh-CN" altLang="en-US" b="0" i="0" u="none" strike="noStrike" baseline="0" smtClean="0">
                <a:latin typeface="Times New Roman"/>
              </a:rPr>
              <a:t>函数返回当前进程的</a:t>
            </a:r>
            <a:r>
              <a:rPr lang="en-US" altLang="zh-CN" b="0" i="0" u="none" strike="noStrike" baseline="0" smtClean="0">
                <a:latin typeface="Times New Roman"/>
              </a:rPr>
              <a:t>ID</a:t>
            </a:r>
            <a:r>
              <a:rPr lang="zh-CN" altLang="en-US" b="0" i="0" u="none" strike="noStrike" baseline="0" smtClean="0">
                <a:latin typeface="Times New Roman"/>
              </a:rPr>
              <a:t>号，</a:t>
            </a:r>
            <a:r>
              <a:rPr lang="en-US" altLang="zh-CN" b="0" i="0" u="none" strike="noStrike" baseline="0" smtClean="0">
                <a:latin typeface="Times New Roman"/>
              </a:rPr>
              <a:t>getppid()</a:t>
            </a:r>
            <a:r>
              <a:rPr lang="zh-CN" altLang="en-US" b="0" i="0" u="none" strike="noStrike" baseline="0" smtClean="0">
                <a:latin typeface="Times New Roman"/>
              </a:rPr>
              <a:t>返回当前进程的父进程的</a:t>
            </a:r>
            <a:r>
              <a:rPr lang="en-US" altLang="zh-CN" b="0" i="0" u="none" strike="noStrike" baseline="0" smtClean="0">
                <a:latin typeface="Times New Roman"/>
              </a:rPr>
              <a:t>ID</a:t>
            </a:r>
            <a:r>
              <a:rPr lang="zh-CN" altLang="en-US" b="0" i="0" u="none" strike="noStrike" baseline="0" smtClean="0">
                <a:latin typeface="Times New Roman"/>
              </a:rPr>
              <a:t>号。类型</a:t>
            </a:r>
            <a:r>
              <a:rPr lang="en-US" altLang="zh-CN" b="0" i="0" u="none" strike="noStrike" baseline="0" smtClean="0">
                <a:latin typeface="Times New Roman"/>
              </a:rPr>
              <a:t>pid_t</a:t>
            </a:r>
            <a:r>
              <a:rPr lang="zh-CN" altLang="en-US" b="0" i="0" u="none" strike="noStrike" baseline="0" smtClean="0">
                <a:latin typeface="Times New Roman"/>
              </a:rPr>
              <a:t>其实是一个</a:t>
            </a:r>
            <a:r>
              <a:rPr lang="en-US" altLang="zh-CN" b="0" i="0" u="none" strike="noStrike" baseline="0" smtClean="0">
                <a:latin typeface="Times New Roman"/>
              </a:rPr>
              <a:t>typedef</a:t>
            </a:r>
            <a:r>
              <a:rPr lang="zh-CN" altLang="en-US" b="0" i="0" u="none" strike="noStrike" baseline="0" smtClean="0">
                <a:latin typeface="Times New Roman"/>
              </a:rPr>
              <a:t>类型，定义为</a:t>
            </a:r>
            <a:r>
              <a:rPr lang="en-US" altLang="zh-CN" b="0" i="0" u="none" strike="noStrike" baseline="0" smtClean="0">
                <a:latin typeface="Times New Roman"/>
              </a:rPr>
              <a:t>unsigned int</a:t>
            </a:r>
            <a:r>
              <a:rPr lang="zh-CN" altLang="en-US" b="0" i="0" u="none" strike="noStrike" baseline="0" smtClean="0">
                <a:latin typeface="Times New Roman"/>
              </a:rPr>
              <a:t>。</a:t>
            </a:r>
            <a:r>
              <a:rPr lang="en-US" altLang="zh-CN" b="0" i="0" u="none" strike="noStrike" baseline="0" smtClean="0">
                <a:latin typeface="Times New Roman"/>
              </a:rPr>
              <a:t>getpid()</a:t>
            </a:r>
            <a:r>
              <a:rPr lang="zh-CN" altLang="en-US" b="0" i="0" u="none" strike="noStrike" baseline="0" smtClean="0">
                <a:latin typeface="Times New Roman"/>
              </a:rPr>
              <a:t>函数和</a:t>
            </a:r>
            <a:r>
              <a:rPr lang="en-US" altLang="zh-CN" b="0" i="0" u="none" strike="noStrike" baseline="0" smtClean="0">
                <a:latin typeface="Times New Roman"/>
              </a:rPr>
              <a:t>getppid()</a:t>
            </a:r>
            <a:r>
              <a:rPr lang="zh-CN" altLang="en-US" b="0" i="0" u="none" strike="noStrike" baseline="0" smtClean="0">
                <a:latin typeface="Times New Roman"/>
              </a:rPr>
              <a:t>函数的原型如下：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&lt;unistd.h&gt;</a:t>
            </a:r>
          </a:p>
          <a:p>
            <a:pPr marR="0" lvl="0" rtl="0"/>
            <a:r>
              <a:rPr lang="en-US" altLang="zh-CN" b="0" i="0" u="none" strike="noStrike" baseline="0" smtClean="0">
                <a:latin typeface="Times New Roman"/>
              </a:rPr>
              <a:t>pid_t getpid(void);</a:t>
            </a:r>
          </a:p>
          <a:p>
            <a:pPr marR="0" lvl="0" rtl="0"/>
            <a:r>
              <a:rPr lang="en-US" altLang="zh-CN" b="0" i="0" u="none" strike="noStrike" baseline="0" smtClean="0">
                <a:latin typeface="Times New Roman"/>
              </a:rPr>
              <a:t>pid_t getppid(void);</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480094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getpid()</a:t>
            </a:r>
            <a:r>
              <a:rPr lang="zh-CN" altLang="en-US" b="0" i="0" u="none" strike="noStrike" kern="1800" baseline="0" smtClean="0">
                <a:latin typeface="Times New Roman"/>
                <a:ea typeface="黑体"/>
              </a:rPr>
              <a:t>函数的例子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下面是一个使用</a:t>
            </a:r>
            <a:r>
              <a:rPr lang="en-US" altLang="zh-CN" b="0" i="0" u="none" strike="noStrike" baseline="0" smtClean="0">
                <a:latin typeface="Times New Roman"/>
              </a:rPr>
              <a:t>getpid()</a:t>
            </a:r>
            <a:r>
              <a:rPr lang="zh-CN" altLang="en-US" b="0" i="0" u="none" strike="noStrike" baseline="0" smtClean="0">
                <a:latin typeface="Times New Roman"/>
              </a:rPr>
              <a:t>函数和</a:t>
            </a:r>
            <a:r>
              <a:rPr lang="en-US" altLang="zh-CN" b="0" i="0" u="none" strike="noStrike" baseline="0" smtClean="0">
                <a:latin typeface="Times New Roman"/>
              </a:rPr>
              <a:t>getppid()</a:t>
            </a:r>
            <a:r>
              <a:rPr lang="zh-CN" altLang="en-US" b="0" i="0" u="none" strike="noStrike" baseline="0" smtClean="0">
                <a:latin typeface="Times New Roman"/>
              </a:rPr>
              <a:t>函数的例子。程序获取当前程序的</a:t>
            </a:r>
            <a:r>
              <a:rPr lang="en-US" altLang="zh-CN" b="0" i="0" u="none" strike="noStrike" baseline="0" smtClean="0">
                <a:latin typeface="Times New Roman"/>
              </a:rPr>
              <a:t>PID</a:t>
            </a:r>
            <a:r>
              <a:rPr lang="zh-CN" altLang="en-US" b="0" i="0" u="none" strike="noStrike" baseline="0" smtClean="0">
                <a:latin typeface="Times New Roman"/>
              </a:rPr>
              <a:t>和父程序的</a:t>
            </a:r>
            <a:r>
              <a:rPr lang="en-US" altLang="zh-CN" b="0" i="0" u="none" strike="noStrike" baseline="0" smtClean="0">
                <a:latin typeface="Times New Roman"/>
              </a:rPr>
              <a:t>PID</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09</a:t>
            </a:r>
            <a:r>
              <a:rPr lang="zh-CN" altLang="en-US" b="0" i="0" u="none" strike="noStrike" baseline="0" smtClean="0">
                <a:latin typeface="Times New Roman"/>
              </a:rPr>
              <a:t>		</a:t>
            </a:r>
            <a:r>
              <a:rPr lang="en-US" altLang="zh-CN" b="1" i="0" u="none" strike="noStrike" baseline="0" smtClean="0">
                <a:latin typeface="Times New Roman"/>
              </a:rPr>
              <a:t>pid = getpid();</a:t>
            </a:r>
          </a:p>
          <a:p>
            <a:pPr marR="0" lvl="0" rtl="0"/>
            <a:r>
              <a:rPr lang="en-US" altLang="zh-CN" b="0" i="0" u="none" strike="noStrike" baseline="0" smtClean="0">
                <a:latin typeface="Times New Roman"/>
              </a:rPr>
              <a:t>10</a:t>
            </a:r>
            <a:r>
              <a:rPr lang="zh-CN" altLang="en-US" b="0" i="0" u="none" strike="noStrike" baseline="0" smtClean="0">
                <a:latin typeface="Times New Roman"/>
              </a:rPr>
              <a:t>		</a:t>
            </a:r>
            <a:r>
              <a:rPr lang="en-US" altLang="zh-CN" b="1" i="0" u="none" strike="noStrike" baseline="0" smtClean="0">
                <a:latin typeface="Times New Roman"/>
              </a:rPr>
              <a:t>ppid = getppid();</a:t>
            </a:r>
            <a:endParaRPr lang="zh-CN" altLang="en-US" b="0" i="0" u="none" strike="noStrike" baseline="0" smtClean="0">
              <a:latin typeface="Times New Roman"/>
            </a:endParaRPr>
          </a:p>
        </p:txBody>
      </p:sp>
    </p:spTree>
    <p:extLst>
      <p:ext uri="{BB962C8B-B14F-4D97-AF65-F5344CB8AC3E}">
        <p14:creationId xmlns:p14="http://schemas.microsoft.com/office/powerpoint/2010/main" val="424726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4.2.2  </a:t>
            </a:r>
            <a:r>
              <a:rPr lang="zh-CN" altLang="en-US" b="0" i="0" u="none" strike="noStrike" kern="1800" baseline="0" smtClean="0">
                <a:latin typeface="Times New Roman"/>
                <a:ea typeface="黑体"/>
              </a:rPr>
              <a:t>进程复制</a:t>
            </a:r>
            <a:r>
              <a:rPr lang="en-US" altLang="zh-CN" b="0" i="0" u="none" strike="noStrike" kern="1800" baseline="0" smtClean="0">
                <a:latin typeface="Times New Roman"/>
                <a:ea typeface="黑体"/>
              </a:rPr>
              <a:t>fork()</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fork()</a:t>
            </a:r>
            <a:r>
              <a:rPr lang="zh-CN" altLang="en-US" b="0" i="0" u="none" strike="noStrike" baseline="0" smtClean="0">
                <a:latin typeface="Times New Roman"/>
              </a:rPr>
              <a:t>函数以父进程为蓝本复制一个进程，其</a:t>
            </a:r>
            <a:r>
              <a:rPr lang="en-US" altLang="zh-CN" b="0" i="0" u="none" strike="noStrike" baseline="0" smtClean="0">
                <a:latin typeface="Times New Roman"/>
              </a:rPr>
              <a:t>ID</a:t>
            </a:r>
            <a:r>
              <a:rPr lang="zh-CN" altLang="en-US" b="0" i="0" u="none" strike="noStrike" baseline="0" smtClean="0">
                <a:latin typeface="Times New Roman"/>
              </a:rPr>
              <a:t>号和父进程</a:t>
            </a:r>
            <a:r>
              <a:rPr lang="en-US" altLang="zh-CN" b="0" i="0" u="none" strike="noStrike" baseline="0" smtClean="0">
                <a:latin typeface="Times New Roman"/>
              </a:rPr>
              <a:t>ID</a:t>
            </a:r>
            <a:r>
              <a:rPr lang="zh-CN" altLang="en-US" b="0" i="0" u="none" strike="noStrike" baseline="0" smtClean="0">
                <a:latin typeface="Times New Roman"/>
              </a:rPr>
              <a:t>号不同</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fork()</a:t>
            </a:r>
            <a:r>
              <a:rPr lang="zh-CN" altLang="en-US">
                <a:latin typeface="Times New Roman"/>
              </a:rPr>
              <a:t>函数</a:t>
            </a:r>
            <a:r>
              <a:rPr lang="zh-CN" altLang="en-US" smtClean="0">
                <a:latin typeface="Times New Roman"/>
              </a:rPr>
              <a:t>介绍</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fork()</a:t>
            </a:r>
            <a:r>
              <a:rPr lang="zh-CN" altLang="en-US">
                <a:latin typeface="Times New Roman"/>
              </a:rPr>
              <a:t>函数的例子</a:t>
            </a:r>
            <a:endParaRPr lang="zh-CN" altLang="en-US" b="0" i="0" u="none" strike="noStrike" baseline="0" smtClean="0">
              <a:latin typeface="Times New Roman"/>
            </a:endParaRPr>
          </a:p>
        </p:txBody>
      </p:sp>
    </p:spTree>
    <p:extLst>
      <p:ext uri="{BB962C8B-B14F-4D97-AF65-F5344CB8AC3E}">
        <p14:creationId xmlns:p14="http://schemas.microsoft.com/office/powerpoint/2010/main" val="628991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fork()</a:t>
            </a:r>
            <a:r>
              <a:rPr lang="zh-CN" altLang="en-US" b="0" i="0" u="none" strike="noStrike" kern="1800" baseline="0" smtClean="0">
                <a:latin typeface="Times New Roman"/>
                <a:ea typeface="黑体"/>
              </a:rPr>
              <a:t>函数介绍</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fork()</a:t>
            </a:r>
            <a:r>
              <a:rPr lang="zh-CN" altLang="en-US" b="0" i="0" u="none" strike="noStrike" baseline="0" smtClean="0">
                <a:latin typeface="Times New Roman"/>
              </a:rPr>
              <a:t>函数的原型如下，当成功时，</a:t>
            </a:r>
            <a:r>
              <a:rPr lang="en-US" altLang="zh-CN" b="0" i="0" u="none" strike="noStrike" baseline="0" smtClean="0">
                <a:latin typeface="Times New Roman"/>
              </a:rPr>
              <a:t>fork()</a:t>
            </a:r>
            <a:r>
              <a:rPr lang="zh-CN" altLang="en-US" b="0" i="0" u="none" strike="noStrike" baseline="0" smtClean="0">
                <a:latin typeface="Times New Roman"/>
              </a:rPr>
              <a:t>函数的返回值是进程的</a:t>
            </a:r>
            <a:r>
              <a:rPr lang="en-US" altLang="zh-CN" b="0" i="0" u="none" strike="noStrike" baseline="0" smtClean="0">
                <a:latin typeface="Times New Roman"/>
              </a:rPr>
              <a:t>ID</a:t>
            </a:r>
            <a:r>
              <a:rPr lang="zh-CN" altLang="en-US" b="0" i="0" u="none" strike="noStrike" baseline="0" smtClean="0">
                <a:latin typeface="Times New Roman"/>
              </a:rPr>
              <a:t>；失败则返回</a:t>
            </a:r>
            <a:r>
              <a:rPr lang="en-US" altLang="zh-CN" b="0" i="0" u="none" strike="noStrike" baseline="0" smtClean="0">
                <a:latin typeface="Times New Roman"/>
              </a:rPr>
              <a:t>–1</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&lt;unistd.h&gt;</a:t>
            </a:r>
          </a:p>
          <a:p>
            <a:pPr marR="0" lvl="0" rtl="0"/>
            <a:r>
              <a:rPr lang="en-US" altLang="zh-CN" b="0" i="0" u="none" strike="noStrike" baseline="0" smtClean="0">
                <a:latin typeface="Times New Roman"/>
              </a:rPr>
              <a:t>pid_t fork(void);</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756583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fork()</a:t>
            </a:r>
            <a:r>
              <a:rPr lang="zh-CN" altLang="en-US" b="0" i="0" u="none" strike="noStrike" kern="1800" baseline="0" smtClean="0">
                <a:latin typeface="Times New Roman"/>
                <a:ea typeface="黑体"/>
              </a:rPr>
              <a:t>函数的例子</a:t>
            </a: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smtClean="0">
                <a:latin typeface="Times New Roman"/>
              </a:rPr>
              <a:t>下面是一个使用</a:t>
            </a:r>
            <a:r>
              <a:rPr lang="en-US" altLang="zh-CN" b="0" i="0" u="none" strike="noStrike" baseline="0" smtClean="0">
                <a:latin typeface="Times New Roman"/>
              </a:rPr>
              <a:t>fork()</a:t>
            </a:r>
            <a:r>
              <a:rPr lang="zh-CN" altLang="en-US" b="0" i="0" u="none" strike="noStrike" baseline="0" smtClean="0">
                <a:latin typeface="Times New Roman"/>
              </a:rPr>
              <a:t>函数的例子。在调用</a:t>
            </a:r>
            <a:r>
              <a:rPr lang="en-US" altLang="zh-CN" b="0" i="0" u="none" strike="noStrike" baseline="0" smtClean="0">
                <a:latin typeface="Times New Roman"/>
              </a:rPr>
              <a:t>fork()</a:t>
            </a:r>
            <a:r>
              <a:rPr lang="zh-CN" altLang="en-US" b="0" i="0" u="none" strike="noStrike" baseline="0" smtClean="0">
                <a:latin typeface="Times New Roman"/>
              </a:rPr>
              <a:t>函数之后，判断</a:t>
            </a:r>
            <a:r>
              <a:rPr lang="en-US" altLang="zh-CN" b="0" i="0" u="none" strike="noStrike" baseline="0" smtClean="0">
                <a:latin typeface="Times New Roman"/>
              </a:rPr>
              <a:t>fork()</a:t>
            </a:r>
            <a:r>
              <a:rPr lang="zh-CN" altLang="en-US" b="0" i="0" u="none" strike="noStrike" baseline="0" smtClean="0">
                <a:latin typeface="Times New Roman"/>
              </a:rPr>
              <a:t>函数的返回值：如果为</a:t>
            </a:r>
            <a:r>
              <a:rPr lang="en-US" altLang="zh-CN" b="0" i="0" u="none" strike="noStrike" baseline="0" smtClean="0">
                <a:latin typeface="Times New Roman"/>
              </a:rPr>
              <a:t>–1</a:t>
            </a:r>
            <a:r>
              <a:rPr lang="zh-CN" altLang="en-US" b="0" i="0" u="none" strike="noStrike" baseline="0" smtClean="0">
                <a:latin typeface="Times New Roman"/>
              </a:rPr>
              <a:t>，打印失败信息；如果为</a:t>
            </a:r>
            <a:r>
              <a:rPr lang="en-US" altLang="zh-CN" b="0" i="0" u="none" strike="noStrike" baseline="0" smtClean="0">
                <a:latin typeface="Times New Roman"/>
              </a:rPr>
              <a:t>0</a:t>
            </a:r>
            <a:r>
              <a:rPr lang="zh-CN" altLang="en-US" b="0" i="0" u="none" strike="noStrike" baseline="0" smtClean="0">
                <a:latin typeface="Times New Roman"/>
              </a:rPr>
              <a:t>，打印子进程信息；如果大于</a:t>
            </a:r>
            <a:r>
              <a:rPr lang="en-US" altLang="zh-CN" b="0" i="0" u="none" strike="noStrike" baseline="0" smtClean="0">
                <a:latin typeface="Times New Roman"/>
              </a:rPr>
              <a:t>0</a:t>
            </a:r>
            <a:r>
              <a:rPr lang="zh-CN" altLang="en-US" b="0" i="0" u="none" strike="noStrike" baseline="0" smtClean="0">
                <a:latin typeface="Times New Roman"/>
              </a:rPr>
              <a:t>，打印父进程信息。</a:t>
            </a:r>
          </a:p>
          <a:p>
            <a:pPr marR="0" lvl="0" rtl="0"/>
            <a:r>
              <a:rPr lang="en-US" altLang="zh-CN" b="0" i="0" u="none" strike="noStrike" baseline="0" smtClean="0">
                <a:latin typeface="Times New Roman"/>
              </a:rPr>
              <a:t>09</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 分叉进程 </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10</a:t>
            </a:r>
            <a:r>
              <a:rPr lang="zh-CN" altLang="en-US" b="0" i="0" u="none" strike="noStrike" baseline="0" smtClean="0">
                <a:latin typeface="Times New Roman"/>
              </a:rPr>
              <a:t>		</a:t>
            </a:r>
            <a:r>
              <a:rPr lang="en-US" altLang="zh-CN" b="1" i="0" u="none" strike="noStrike" baseline="0" smtClean="0">
                <a:latin typeface="Times New Roman"/>
              </a:rPr>
              <a:t>pid = fork();</a:t>
            </a:r>
          </a:p>
          <a:p>
            <a:pPr marR="0" lvl="0" rtl="0"/>
            <a:r>
              <a:rPr lang="en-US" altLang="zh-CN" b="0" i="0" u="none" strike="noStrike" baseline="0" smtClean="0">
                <a:latin typeface="Times New Roman"/>
              </a:rPr>
              <a:t>11</a:t>
            </a:r>
            <a:r>
              <a:rPr lang="zh-CN" altLang="en-US" b="0" i="0" u="none" strike="noStrike" baseline="0" smtClean="0">
                <a:latin typeface="Times New Roman"/>
              </a:rPr>
              <a:t>		</a:t>
            </a:r>
          </a:p>
          <a:p>
            <a:pPr marR="0" lvl="0" rtl="0"/>
            <a:r>
              <a:rPr lang="en-US" altLang="zh-CN" b="0" i="0" u="none" strike="noStrike" baseline="0" smtClean="0">
                <a:latin typeface="Times New Roman"/>
              </a:rPr>
              <a:t>12</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 判断是否执行成功 </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13</a:t>
            </a:r>
            <a:r>
              <a:rPr lang="zh-CN" altLang="en-US" b="0" i="0" u="none" strike="noStrike" baseline="0" smtClean="0">
                <a:latin typeface="Times New Roman"/>
              </a:rPr>
              <a:t>		</a:t>
            </a:r>
            <a:r>
              <a:rPr lang="en-US" altLang="zh-CN" b="1" i="0" u="none" strike="noStrike" baseline="0" smtClean="0">
                <a:latin typeface="Times New Roman"/>
              </a:rPr>
              <a:t>if(-1 == pid)</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16</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 </a:t>
            </a:r>
            <a:r>
              <a:rPr lang="en-US" altLang="zh-CN" b="1" i="0" u="none" strike="noStrike" baseline="0" smtClean="0">
                <a:latin typeface="Times New Roman"/>
              </a:rPr>
              <a:t>else if(pid == 0)</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19</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	</a:t>
            </a:r>
            <a:r>
              <a:rPr lang="en-US" altLang="zh-CN" b="1" i="0" u="none" strike="noStrike" baseline="0" smtClean="0">
                <a:latin typeface="Times New Roman"/>
              </a:rPr>
              <a:t>else</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22</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89928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4.2.3  system()</a:t>
            </a:r>
            <a:r>
              <a:rPr lang="zh-CN" altLang="en-US" b="0" i="0" u="none" strike="noStrike" kern="1800" baseline="0" smtClean="0">
                <a:latin typeface="Times New Roman"/>
                <a:ea typeface="黑体"/>
              </a:rPr>
              <a:t>方式</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system()</a:t>
            </a:r>
            <a:r>
              <a:rPr lang="zh-CN" altLang="en-US" b="0" i="0" u="none" strike="noStrike" baseline="0" smtClean="0">
                <a:latin typeface="Times New Roman"/>
              </a:rPr>
              <a:t>函数调用</a:t>
            </a:r>
            <a:r>
              <a:rPr lang="en-US" altLang="zh-CN" b="0" i="0" u="none" strike="noStrike" baseline="0" smtClean="0">
                <a:latin typeface="Times New Roman"/>
              </a:rPr>
              <a:t>shell</a:t>
            </a:r>
            <a:r>
              <a:rPr lang="zh-CN" altLang="en-US" b="0" i="0" u="none" strike="noStrike" baseline="0" smtClean="0">
                <a:latin typeface="Times New Roman"/>
              </a:rPr>
              <a:t>的外部命令在当前进程中开始另一个进程</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system()</a:t>
            </a:r>
            <a:r>
              <a:rPr lang="zh-CN" altLang="en-US">
                <a:latin typeface="Times New Roman"/>
              </a:rPr>
              <a:t>函数</a:t>
            </a:r>
            <a:r>
              <a:rPr lang="zh-CN" altLang="en-US" smtClean="0">
                <a:latin typeface="Times New Roman"/>
              </a:rPr>
              <a:t>介绍</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system()</a:t>
            </a:r>
            <a:r>
              <a:rPr lang="zh-CN" altLang="en-US">
                <a:latin typeface="Times New Roman"/>
              </a:rPr>
              <a:t>函数的例子</a:t>
            </a:r>
            <a:endParaRPr lang="zh-CN" altLang="en-US" b="0" i="0" u="none" strike="noStrike" baseline="0" smtClean="0">
              <a:latin typeface="Times New Roman"/>
            </a:endParaRPr>
          </a:p>
        </p:txBody>
      </p:sp>
    </p:spTree>
    <p:extLst>
      <p:ext uri="{BB962C8B-B14F-4D97-AF65-F5344CB8AC3E}">
        <p14:creationId xmlns:p14="http://schemas.microsoft.com/office/powerpoint/2010/main" val="235203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system()</a:t>
            </a:r>
            <a:r>
              <a:rPr lang="zh-CN" altLang="en-US" b="0" i="0" u="none" strike="noStrike" kern="1800" baseline="0" smtClean="0">
                <a:latin typeface="Times New Roman"/>
                <a:ea typeface="黑体"/>
              </a:rPr>
              <a:t>函数介绍</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system()</a:t>
            </a:r>
            <a:r>
              <a:rPr lang="zh-CN" altLang="en-US" b="0" i="0" u="none" strike="noStrike" baseline="0" smtClean="0">
                <a:latin typeface="Times New Roman"/>
              </a:rPr>
              <a:t>函数调用“</a:t>
            </a:r>
            <a:r>
              <a:rPr lang="en-US" altLang="zh-CN" b="0" i="0" u="none" strike="noStrike" baseline="0" smtClean="0">
                <a:latin typeface="Times New Roman"/>
              </a:rPr>
              <a:t>/bin/sh–c</a:t>
            </a:r>
            <a:r>
              <a:rPr lang="zh-CN" altLang="en-US" b="0" i="0" u="none" strike="noStrike" baseline="0" smtClean="0">
                <a:latin typeface="Times New Roman"/>
              </a:rPr>
              <a:t> </a:t>
            </a:r>
            <a:r>
              <a:rPr lang="en-US" altLang="zh-CN" b="0" i="0" u="none" strike="noStrike" baseline="0" smtClean="0">
                <a:latin typeface="Times New Roman"/>
              </a:rPr>
              <a:t>command</a:t>
            </a:r>
            <a:r>
              <a:rPr lang="zh-CN" altLang="en-US" b="0" i="0" u="none" strike="noStrike" baseline="0" smtClean="0">
                <a:latin typeface="Times New Roman"/>
              </a:rPr>
              <a:t>”执行特定的命令，阻塞当前进程直到</a:t>
            </a:r>
            <a:r>
              <a:rPr lang="en-US" altLang="zh-CN" b="0" i="0" u="none" strike="noStrike" baseline="0" smtClean="0">
                <a:latin typeface="Times New Roman"/>
              </a:rPr>
              <a:t>command</a:t>
            </a:r>
            <a:r>
              <a:rPr lang="zh-CN" altLang="en-US" b="0" i="0" u="none" strike="noStrike" baseline="0" smtClean="0">
                <a:latin typeface="Times New Roman"/>
              </a:rPr>
              <a:t>命令执行完毕。</a:t>
            </a:r>
            <a:r>
              <a:rPr lang="en-US" altLang="zh-CN" b="0" i="0" u="none" strike="noStrike" baseline="0" smtClean="0">
                <a:latin typeface="Times New Roman"/>
              </a:rPr>
              <a:t>system()</a:t>
            </a:r>
            <a:r>
              <a:rPr lang="zh-CN" altLang="en-US" b="0" i="0" u="none" strike="noStrike" baseline="0" smtClean="0">
                <a:latin typeface="Times New Roman"/>
              </a:rPr>
              <a:t>函数的原型如下：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&lt;stdlib.h&gt;</a:t>
            </a:r>
          </a:p>
          <a:p>
            <a:pPr marR="0" lvl="0" rtl="0"/>
            <a:r>
              <a:rPr lang="en-US" altLang="zh-CN" b="0" i="0" u="none" strike="noStrike" baseline="0" smtClean="0">
                <a:latin typeface="Times New Roman"/>
              </a:rPr>
              <a:t>int system(const char </a:t>
            </a:r>
            <a:r>
              <a:rPr lang="zh-CN" altLang="en-US" b="0" i="0" u="none" strike="noStrike" baseline="-25000" smtClean="0">
                <a:latin typeface="Times New Roman"/>
              </a:rPr>
              <a:t>*</a:t>
            </a:r>
            <a:r>
              <a:rPr lang="en-US" altLang="zh-CN" b="0" i="0" u="none" strike="noStrike" baseline="0" smtClean="0">
                <a:latin typeface="Times New Roman"/>
              </a:rPr>
              <a:t>command);</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648637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system()</a:t>
            </a:r>
            <a:r>
              <a:rPr lang="zh-CN" altLang="en-US" b="0" i="0" u="none" strike="noStrike" kern="1800" baseline="0" smtClean="0">
                <a:latin typeface="Times New Roman"/>
                <a:ea typeface="黑体"/>
              </a:rPr>
              <a:t>函数的例子</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09</a:t>
            </a:r>
            <a:r>
              <a:rPr lang="zh-CN" altLang="en-US" b="0" i="0" u="none" strike="noStrike" baseline="0" smtClean="0">
                <a:latin typeface="Times New Roman"/>
              </a:rPr>
              <a:t>		</a:t>
            </a:r>
            <a:r>
              <a:rPr lang="da-DK" altLang="zh-CN" b="0" i="0" u="none" strike="noStrike" baseline="0" smtClean="0">
                <a:latin typeface="Times New Roman"/>
              </a:rPr>
              <a:t>ret = </a:t>
            </a:r>
            <a:r>
              <a:rPr lang="da-DK" altLang="zh-CN" b="1" i="0" u="none" strike="noStrike" baseline="0" smtClean="0">
                <a:latin typeface="Times New Roman"/>
              </a:rPr>
              <a:t>system("ping www.baidu.com -c 2")</a:t>
            </a:r>
            <a:r>
              <a:rPr lang="da-DK"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50283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4.1  </a:t>
            </a:r>
            <a:r>
              <a:rPr lang="zh-CN" altLang="en-US" b="0" i="0" u="none" strike="noStrike" kern="1800" baseline="0" smtClean="0">
                <a:latin typeface="Times New Roman"/>
                <a:ea typeface="黑体"/>
              </a:rPr>
              <a:t>程序、进程和线程的概念</a:t>
            </a:r>
          </a:p>
        </p:txBody>
      </p:sp>
      <p:sp>
        <p:nvSpPr>
          <p:cNvPr id="3" name="文本占位符 2"/>
          <p:cNvSpPr>
            <a:spLocks noGrp="1"/>
          </p:cNvSpPr>
          <p:nvPr>
            <p:ph type="body" idx="1"/>
          </p:nvPr>
        </p:nvSpPr>
        <p:spPr/>
        <p:txBody>
          <a:bodyPr/>
          <a:lstStyle/>
          <a:p>
            <a:r>
              <a:rPr lang="en-US" altLang="zh-CN"/>
              <a:t>4.1.1  </a:t>
            </a:r>
            <a:r>
              <a:rPr lang="zh-CN" altLang="en-US"/>
              <a:t>程序和进程的</a:t>
            </a:r>
            <a:r>
              <a:rPr lang="zh-CN" altLang="en-US" smtClean="0"/>
              <a:t>差别</a:t>
            </a:r>
            <a:endParaRPr lang="en-US" altLang="zh-CN" smtClean="0"/>
          </a:p>
          <a:p>
            <a:r>
              <a:rPr lang="en-US" altLang="zh-CN"/>
              <a:t>4.1.2  Linux</a:t>
            </a:r>
            <a:r>
              <a:rPr lang="zh-CN" altLang="en-US"/>
              <a:t>环境下的</a:t>
            </a:r>
            <a:r>
              <a:rPr lang="zh-CN" altLang="en-US" smtClean="0"/>
              <a:t>进程</a:t>
            </a:r>
            <a:endParaRPr lang="en-US" altLang="zh-CN" smtClean="0"/>
          </a:p>
          <a:p>
            <a:r>
              <a:rPr lang="en-US" altLang="zh-CN"/>
              <a:t>4.1.3  </a:t>
            </a:r>
            <a:r>
              <a:rPr lang="zh-CN" altLang="en-US"/>
              <a:t>进程和线程</a:t>
            </a:r>
          </a:p>
        </p:txBody>
      </p:sp>
    </p:spTree>
    <p:extLst>
      <p:ext uri="{BB962C8B-B14F-4D97-AF65-F5344CB8AC3E}">
        <p14:creationId xmlns:p14="http://schemas.microsoft.com/office/powerpoint/2010/main" val="193777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4.2.4  </a:t>
            </a:r>
            <a:r>
              <a:rPr lang="zh-CN" altLang="en-US" b="0" i="0" u="none" strike="noStrike" kern="1800" baseline="0" smtClean="0">
                <a:latin typeface="Times New Roman"/>
                <a:ea typeface="黑体"/>
              </a:rPr>
              <a:t>进程执行</a:t>
            </a:r>
            <a:r>
              <a:rPr lang="en-US" altLang="zh-CN" b="0" i="0" u="none" strike="noStrike" kern="1800" baseline="0" smtClean="0">
                <a:latin typeface="Times New Roman"/>
                <a:ea typeface="黑体"/>
              </a:rPr>
              <a:t>exec()</a:t>
            </a:r>
            <a:r>
              <a:rPr lang="zh-CN" altLang="en-US" b="0" i="0" u="none" strike="noStrike" kern="1800" baseline="0" smtClean="0">
                <a:latin typeface="Times New Roman"/>
                <a:ea typeface="黑体"/>
              </a:rPr>
              <a:t>函数系列</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在使用</a:t>
            </a:r>
            <a:r>
              <a:rPr lang="en-US" altLang="zh-CN" b="0" i="0" u="none" strike="noStrike" baseline="0" smtClean="0">
                <a:latin typeface="Times New Roman"/>
              </a:rPr>
              <a:t>fork()</a:t>
            </a:r>
            <a:r>
              <a:rPr lang="zh-CN" altLang="en-US" b="0" i="0" u="none" strike="noStrike" baseline="0" smtClean="0">
                <a:latin typeface="Times New Roman"/>
              </a:rPr>
              <a:t>函数和</a:t>
            </a:r>
            <a:r>
              <a:rPr lang="en-US" altLang="zh-CN" b="0" i="0" u="none" strike="noStrike" baseline="0" smtClean="0">
                <a:latin typeface="Times New Roman"/>
              </a:rPr>
              <a:t>system()</a:t>
            </a:r>
            <a:r>
              <a:rPr lang="zh-CN" altLang="en-US" b="0" i="0" u="none" strike="noStrike" baseline="0" smtClean="0">
                <a:latin typeface="Times New Roman"/>
              </a:rPr>
              <a:t>函数的时候，系统中都会建立一个新的进程，执行调用者的操作，而原来的进程还会存在，直到用户显式地退出；而</a:t>
            </a:r>
            <a:r>
              <a:rPr lang="en-US" altLang="zh-CN" b="0" i="0" u="none" strike="noStrike" baseline="0" smtClean="0">
                <a:latin typeface="Times New Roman"/>
              </a:rPr>
              <a:t>exec()</a:t>
            </a:r>
            <a:r>
              <a:rPr lang="zh-CN" altLang="en-US" b="0" i="0" u="none" strike="noStrike" baseline="0" smtClean="0">
                <a:latin typeface="Times New Roman"/>
              </a:rPr>
              <a:t>族的函数与之前的</a:t>
            </a:r>
            <a:r>
              <a:rPr lang="en-US" altLang="zh-CN" b="0" i="0" u="none" strike="noStrike" baseline="0" smtClean="0">
                <a:latin typeface="Times New Roman"/>
              </a:rPr>
              <a:t>fork()</a:t>
            </a:r>
            <a:r>
              <a:rPr lang="zh-CN" altLang="en-US" b="0" i="0" u="none" strike="noStrike" baseline="0" smtClean="0">
                <a:latin typeface="Times New Roman"/>
              </a:rPr>
              <a:t>和</a:t>
            </a:r>
            <a:r>
              <a:rPr lang="en-US" altLang="zh-CN" b="0" i="0" u="none" strike="noStrike" baseline="0" smtClean="0">
                <a:latin typeface="Times New Roman"/>
              </a:rPr>
              <a:t>system()</a:t>
            </a:r>
            <a:r>
              <a:rPr lang="zh-CN" altLang="en-US" b="0" i="0" u="none" strike="noStrike" baseline="0" smtClean="0">
                <a:latin typeface="Times New Roman"/>
              </a:rPr>
              <a:t>函数不同，</a:t>
            </a:r>
            <a:r>
              <a:rPr lang="en-US" altLang="zh-CN" b="0" i="0" u="none" strike="noStrike" baseline="0" smtClean="0">
                <a:latin typeface="Times New Roman"/>
              </a:rPr>
              <a:t>exec()</a:t>
            </a:r>
            <a:r>
              <a:rPr lang="zh-CN" altLang="en-US" b="0" i="0" u="none" strike="noStrike" baseline="0" smtClean="0">
                <a:latin typeface="Times New Roman"/>
              </a:rPr>
              <a:t>族函数会用新进程代替原有的进程，系统会从新的进程运行，新进程的</a:t>
            </a:r>
            <a:r>
              <a:rPr lang="en-US" altLang="zh-CN" b="0" i="0" u="none" strike="noStrike" baseline="0" err="1" smtClean="0">
                <a:latin typeface="Times New Roman"/>
              </a:rPr>
              <a:t>PID</a:t>
            </a:r>
            <a:r>
              <a:rPr lang="zh-CN" altLang="en-US" b="0" i="0" u="none" strike="noStrike" baseline="0" smtClean="0">
                <a:latin typeface="Times New Roman"/>
              </a:rPr>
              <a:t>值会与原来进程的</a:t>
            </a:r>
            <a:r>
              <a:rPr lang="en-US" altLang="zh-CN" b="0" i="0" u="none" strike="noStrike" baseline="0" err="1" smtClean="0">
                <a:latin typeface="Times New Roman"/>
              </a:rPr>
              <a:t>PID</a:t>
            </a:r>
            <a:r>
              <a:rPr lang="zh-CN" altLang="en-US" b="0" i="0" u="none" strike="noStrike" baseline="0" smtClean="0">
                <a:latin typeface="Times New Roman"/>
              </a:rPr>
              <a:t>值相同</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exec()</a:t>
            </a:r>
            <a:r>
              <a:rPr lang="zh-CN" altLang="en-US">
                <a:latin typeface="Times New Roman"/>
              </a:rPr>
              <a:t>函数</a:t>
            </a:r>
            <a:r>
              <a:rPr lang="zh-CN" altLang="en-US" smtClean="0">
                <a:latin typeface="Times New Roman"/>
              </a:rPr>
              <a:t>介绍</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err="1">
                <a:latin typeface="Times New Roman"/>
              </a:rPr>
              <a:t>ececve</a:t>
            </a:r>
            <a:r>
              <a:rPr lang="en-US" altLang="zh-CN">
                <a:latin typeface="Times New Roman"/>
              </a:rPr>
              <a:t>()</a:t>
            </a:r>
            <a:r>
              <a:rPr lang="zh-CN" altLang="en-US">
                <a:latin typeface="Times New Roman"/>
              </a:rPr>
              <a:t>函数的例子</a:t>
            </a:r>
            <a:endParaRPr lang="zh-CN" altLang="en-US" b="0" i="0" u="none" strike="noStrike" baseline="0" smtClean="0">
              <a:latin typeface="Times New Roman"/>
            </a:endParaRPr>
          </a:p>
        </p:txBody>
      </p:sp>
    </p:spTree>
    <p:extLst>
      <p:ext uri="{BB962C8B-B14F-4D97-AF65-F5344CB8AC3E}">
        <p14:creationId xmlns:p14="http://schemas.microsoft.com/office/powerpoint/2010/main" val="3037531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exec()</a:t>
            </a:r>
            <a:r>
              <a:rPr lang="zh-CN" altLang="en-US" b="0" i="0" u="none" strike="noStrike" kern="1800" baseline="0" smtClean="0">
                <a:latin typeface="Times New Roman"/>
                <a:ea typeface="黑体"/>
              </a:rPr>
              <a:t>函数介绍</a:t>
            </a:r>
          </a:p>
        </p:txBody>
      </p:sp>
      <p:sp>
        <p:nvSpPr>
          <p:cNvPr id="3" name="文本占位符 2"/>
          <p:cNvSpPr>
            <a:spLocks noGrp="1"/>
          </p:cNvSpPr>
          <p:nvPr>
            <p:ph type="body" idx="1"/>
          </p:nvPr>
        </p:nvSpPr>
        <p:spPr/>
        <p:txBody>
          <a:bodyPr>
            <a:normAutofit lnSpcReduction="10000"/>
          </a:bodyPr>
          <a:lstStyle/>
          <a:p>
            <a:pPr marR="0" lvl="0" rtl="0"/>
            <a:r>
              <a:rPr lang="en-US" altLang="zh-CN" b="0" i="0" u="none" strike="noStrike" baseline="0" smtClean="0">
                <a:latin typeface="Times New Roman"/>
              </a:rPr>
              <a:t>exec()</a:t>
            </a:r>
            <a:r>
              <a:rPr lang="zh-CN" altLang="en-US" b="0" i="0" u="none" strike="noStrike" baseline="0" smtClean="0">
                <a:latin typeface="Times New Roman"/>
              </a:rPr>
              <a:t>族函数共有</a:t>
            </a:r>
            <a:r>
              <a:rPr lang="en-US" altLang="zh-CN" b="0" i="0" u="none" strike="noStrike" baseline="0" smtClean="0">
                <a:latin typeface="Times New Roman"/>
              </a:rPr>
              <a:t>6</a:t>
            </a:r>
            <a:r>
              <a:rPr lang="zh-CN" altLang="en-US" b="0" i="0" u="none" strike="noStrike" baseline="0" smtClean="0">
                <a:latin typeface="Times New Roman"/>
              </a:rPr>
              <a:t>个，其原型如下：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a:t>
            </a:r>
            <a:r>
              <a:rPr lang="en-US" altLang="zh-CN" b="0" i="0" u="none" strike="noStrike" baseline="0" err="1" smtClean="0">
                <a:latin typeface="Times New Roman"/>
              </a:rPr>
              <a:t>unistd.h</a:t>
            </a:r>
            <a:r>
              <a:rPr lang="en-US" altLang="zh-CN" b="0" i="0" u="none" strike="noStrike" baseline="0" smtClean="0">
                <a:latin typeface="Times New Roman"/>
              </a:rPr>
              <a:t>&gt;</a:t>
            </a:r>
          </a:p>
          <a:p>
            <a:pPr marR="0" lvl="0" rtl="0"/>
            <a:r>
              <a:rPr lang="en-US" altLang="zh-CN" b="0" i="0" u="none" strike="noStrike" baseline="0" smtClean="0">
                <a:latin typeface="Times New Roman"/>
              </a:rPr>
              <a:t>extern char </a:t>
            </a:r>
            <a:r>
              <a:rPr lang="zh-CN" altLang="en-US" b="0" i="0" u="none" strike="noStrike" baseline="-25000" smtClean="0">
                <a:latin typeface="Times New Roman"/>
              </a:rPr>
              <a:t>**</a:t>
            </a:r>
            <a:r>
              <a:rPr lang="en-US" altLang="zh-CN" b="0" i="0" u="none" strike="noStrike" baseline="0" smtClean="0">
                <a:latin typeface="Times New Roman"/>
              </a:rPr>
              <a:t>environ;</a:t>
            </a:r>
          </a:p>
          <a:p>
            <a:pPr marR="0" lvl="0" rtl="0"/>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err="1" smtClean="0">
                <a:latin typeface="Times New Roman"/>
              </a:rPr>
              <a:t>execl</a:t>
            </a:r>
            <a:r>
              <a:rPr lang="en-US" altLang="zh-CN" b="0" i="0" u="none" strike="noStrike" baseline="0" smtClean="0">
                <a:latin typeface="Times New Roman"/>
              </a:rPr>
              <a:t>(</a:t>
            </a:r>
            <a:r>
              <a:rPr lang="en-US" altLang="zh-CN" b="0" i="0" u="none" strike="noStrike" baseline="0" err="1" smtClean="0">
                <a:latin typeface="Times New Roman"/>
              </a:rPr>
              <a:t>const</a:t>
            </a:r>
            <a:r>
              <a:rPr lang="en-US" altLang="zh-CN" b="0" i="0" u="none" strike="noStrike" baseline="0" smtClean="0">
                <a:latin typeface="Times New Roman"/>
              </a:rPr>
              <a:t> char </a:t>
            </a:r>
            <a:r>
              <a:rPr lang="zh-CN" altLang="en-US" b="0" i="0" u="none" strike="noStrike" baseline="-25000" smtClean="0">
                <a:latin typeface="Times New Roman"/>
              </a:rPr>
              <a:t>*</a:t>
            </a:r>
            <a:r>
              <a:rPr lang="en-US" altLang="zh-CN" b="0" i="0" u="none" strike="noStrike" baseline="0" smtClean="0">
                <a:latin typeface="Times New Roman"/>
              </a:rPr>
              <a:t>path, </a:t>
            </a:r>
            <a:r>
              <a:rPr lang="zh-CN" altLang="en-US" b="0" i="0" u="none" strike="noStrike" baseline="0" smtClean="0">
                <a:latin typeface="Times New Roman"/>
              </a:rPr>
              <a:t> </a:t>
            </a:r>
            <a:r>
              <a:rPr lang="en-US" altLang="zh-CN" b="0" i="0" u="none" strike="noStrike" baseline="0" err="1" smtClean="0">
                <a:latin typeface="Times New Roman"/>
              </a:rPr>
              <a:t>const</a:t>
            </a:r>
            <a:r>
              <a:rPr lang="en-US" altLang="zh-CN" b="0" i="0" u="none" strike="noStrike" baseline="0" smtClean="0">
                <a:latin typeface="Times New Roman"/>
              </a:rPr>
              <a:t> char </a:t>
            </a:r>
            <a:r>
              <a:rPr lang="zh-CN" altLang="en-US" b="0" i="0" u="none" strike="noStrike" baseline="-25000" smtClean="0">
                <a:latin typeface="Times New Roman"/>
              </a:rPr>
              <a:t>*</a:t>
            </a:r>
            <a:r>
              <a:rPr lang="en-US" altLang="zh-CN" b="0" i="0" u="none" strike="noStrike" baseline="0" err="1" smtClean="0">
                <a:latin typeface="Times New Roman"/>
              </a:rPr>
              <a:t>arg</a:t>
            </a:r>
            <a:r>
              <a:rPr lang="en-US" altLang="zh-CN" b="0" i="0" u="none" strike="noStrike" baseline="0" smtClean="0">
                <a:latin typeface="Times New Roman"/>
              </a:rPr>
              <a:t>, ...);</a:t>
            </a:r>
          </a:p>
          <a:p>
            <a:pPr marR="0" lvl="0" rtl="0"/>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err="1" smtClean="0">
                <a:latin typeface="Times New Roman"/>
              </a:rPr>
              <a:t>execlp</a:t>
            </a:r>
            <a:r>
              <a:rPr lang="en-US" altLang="zh-CN" b="0" i="0" u="none" strike="noStrike" baseline="0" smtClean="0">
                <a:latin typeface="Times New Roman"/>
              </a:rPr>
              <a:t>(</a:t>
            </a:r>
            <a:r>
              <a:rPr lang="en-US" altLang="zh-CN" b="0" i="0" u="none" strike="noStrike" baseline="0" err="1" smtClean="0">
                <a:latin typeface="Times New Roman"/>
              </a:rPr>
              <a:t>const</a:t>
            </a:r>
            <a:r>
              <a:rPr lang="en-US" altLang="zh-CN" b="0" i="0" u="none" strike="noStrike" baseline="0" smtClean="0">
                <a:latin typeface="Times New Roman"/>
              </a:rPr>
              <a:t> char </a:t>
            </a:r>
            <a:r>
              <a:rPr lang="zh-CN" altLang="en-US" b="0" i="0" u="none" strike="noStrike" baseline="-25000" smtClean="0">
                <a:latin typeface="Times New Roman"/>
              </a:rPr>
              <a:t>*</a:t>
            </a:r>
            <a:r>
              <a:rPr lang="en-US" altLang="zh-CN" b="0" i="0" u="none" strike="noStrike" baseline="0" smtClean="0">
                <a:latin typeface="Times New Roman"/>
              </a:rPr>
              <a:t>file, </a:t>
            </a:r>
            <a:r>
              <a:rPr lang="zh-CN" altLang="en-US" b="0" i="0" u="none" strike="noStrike" baseline="0" smtClean="0">
                <a:latin typeface="Times New Roman"/>
              </a:rPr>
              <a:t> </a:t>
            </a:r>
            <a:r>
              <a:rPr lang="en-US" altLang="zh-CN" b="0" i="0" u="none" strike="noStrike" baseline="0" err="1" smtClean="0">
                <a:latin typeface="Times New Roman"/>
              </a:rPr>
              <a:t>const</a:t>
            </a:r>
            <a:r>
              <a:rPr lang="en-US" altLang="zh-CN" b="0" i="0" u="none" strike="noStrike" baseline="0" smtClean="0">
                <a:latin typeface="Times New Roman"/>
              </a:rPr>
              <a:t> char </a:t>
            </a:r>
            <a:r>
              <a:rPr lang="zh-CN" altLang="en-US" b="0" i="0" u="none" strike="noStrike" baseline="-25000" smtClean="0">
                <a:latin typeface="Times New Roman"/>
              </a:rPr>
              <a:t>*</a:t>
            </a:r>
            <a:r>
              <a:rPr lang="en-US" altLang="zh-CN" b="0" i="0" u="none" strike="noStrike" baseline="0" err="1" smtClean="0">
                <a:latin typeface="Times New Roman"/>
              </a:rPr>
              <a:t>arg</a:t>
            </a:r>
            <a:r>
              <a:rPr lang="en-US" altLang="zh-CN" b="0" i="0" u="none" strike="noStrike" baseline="0" smtClean="0">
                <a:latin typeface="Times New Roman"/>
              </a:rPr>
              <a:t>, ...);</a:t>
            </a:r>
          </a:p>
          <a:p>
            <a:pPr marR="0" lvl="0" rtl="0"/>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err="1" smtClean="0">
                <a:latin typeface="Times New Roman"/>
              </a:rPr>
              <a:t>execle</a:t>
            </a:r>
            <a:r>
              <a:rPr lang="en-US" altLang="zh-CN" b="0" i="0" u="none" strike="noStrike" baseline="0" smtClean="0">
                <a:latin typeface="Times New Roman"/>
              </a:rPr>
              <a:t>(</a:t>
            </a:r>
            <a:r>
              <a:rPr lang="en-US" altLang="zh-CN" b="0" i="0" u="none" strike="noStrike" baseline="0" err="1" smtClean="0">
                <a:latin typeface="Times New Roman"/>
              </a:rPr>
              <a:t>const</a:t>
            </a:r>
            <a:r>
              <a:rPr lang="en-US" altLang="zh-CN" b="0" i="0" u="none" strike="noStrike" baseline="0" smtClean="0">
                <a:latin typeface="Times New Roman"/>
              </a:rPr>
              <a:t> char </a:t>
            </a:r>
            <a:r>
              <a:rPr lang="zh-CN" altLang="en-US" b="0" i="0" u="none" strike="noStrike" baseline="-25000" smtClean="0">
                <a:latin typeface="Times New Roman"/>
              </a:rPr>
              <a:t>*</a:t>
            </a:r>
            <a:r>
              <a:rPr lang="en-US" altLang="zh-CN" b="0" i="0" u="none" strike="noStrike" baseline="0" smtClean="0">
                <a:latin typeface="Times New Roman"/>
              </a:rPr>
              <a:t>path, </a:t>
            </a:r>
            <a:r>
              <a:rPr lang="zh-CN" altLang="en-US" b="0" i="0" u="none" strike="noStrike" baseline="0" smtClean="0">
                <a:latin typeface="Times New Roman"/>
              </a:rPr>
              <a:t> </a:t>
            </a:r>
            <a:r>
              <a:rPr lang="en-US" altLang="zh-CN" b="0" i="0" u="none" strike="noStrike" baseline="0" err="1" smtClean="0">
                <a:latin typeface="Times New Roman"/>
              </a:rPr>
              <a:t>const</a:t>
            </a:r>
            <a:r>
              <a:rPr lang="en-US" altLang="zh-CN" b="0" i="0" u="none" strike="noStrike" baseline="0" smtClean="0">
                <a:latin typeface="Times New Roman"/>
              </a:rPr>
              <a:t> char </a:t>
            </a:r>
            <a:r>
              <a:rPr lang="zh-CN" altLang="en-US" b="0" i="0" u="none" strike="noStrike" baseline="-25000" smtClean="0">
                <a:latin typeface="Times New Roman"/>
              </a:rPr>
              <a:t>*</a:t>
            </a:r>
            <a:r>
              <a:rPr lang="en-US" altLang="zh-CN" b="0" i="0" u="none" strike="noStrike" baseline="0" err="1" smtClean="0">
                <a:latin typeface="Times New Roman"/>
              </a:rPr>
              <a:t>arg</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char </a:t>
            </a:r>
            <a:r>
              <a:rPr lang="zh-CN" altLang="en-US" b="0" i="0" u="none" strike="noStrike" baseline="-25000" smtClean="0">
                <a:latin typeface="Times New Roman"/>
              </a:rPr>
              <a:t>*</a:t>
            </a:r>
            <a:r>
              <a:rPr lang="zh-CN" altLang="en-US" b="0" i="0" u="none" strike="noStrike" baseline="0" smtClean="0">
                <a:latin typeface="Times New Roman"/>
              </a:rPr>
              <a:t> </a:t>
            </a:r>
            <a:r>
              <a:rPr lang="en-US" altLang="zh-CN" b="0" i="0" u="none" strike="noStrike" baseline="0" err="1" smtClean="0">
                <a:latin typeface="Times New Roman"/>
              </a:rPr>
              <a:t>const</a:t>
            </a:r>
            <a:r>
              <a:rPr lang="en-US" altLang="zh-CN" b="0" i="0" u="none" strike="noStrike" baseline="0" smtClean="0">
                <a:latin typeface="Times New Roman"/>
              </a:rPr>
              <a:t> </a:t>
            </a:r>
            <a:r>
              <a:rPr lang="en-US" altLang="zh-CN" b="0" i="0" u="none" strike="noStrike" baseline="0" err="1" smtClean="0">
                <a:latin typeface="Times New Roman"/>
              </a:rPr>
              <a:t>envp</a:t>
            </a:r>
            <a:r>
              <a:rPr lang="en-US" altLang="zh-CN" b="0" i="0" u="none" strike="noStrike" baseline="0" smtClean="0">
                <a:latin typeface="Times New Roman"/>
              </a:rPr>
              <a:t>[]);</a:t>
            </a:r>
          </a:p>
          <a:p>
            <a:pPr marR="0" lvl="0" rtl="0"/>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err="1" smtClean="0">
                <a:latin typeface="Times New Roman"/>
              </a:rPr>
              <a:t>execv</a:t>
            </a:r>
            <a:r>
              <a:rPr lang="en-US" altLang="zh-CN" b="0" i="0" u="none" strike="noStrike" baseline="0" smtClean="0">
                <a:latin typeface="Times New Roman"/>
              </a:rPr>
              <a:t>(</a:t>
            </a:r>
            <a:r>
              <a:rPr lang="en-US" altLang="zh-CN" b="0" i="0" u="none" strike="noStrike" baseline="0" err="1" smtClean="0">
                <a:latin typeface="Times New Roman"/>
              </a:rPr>
              <a:t>const</a:t>
            </a:r>
            <a:r>
              <a:rPr lang="en-US" altLang="zh-CN" b="0" i="0" u="none" strike="noStrike" baseline="0" smtClean="0">
                <a:latin typeface="Times New Roman"/>
              </a:rPr>
              <a:t> char </a:t>
            </a:r>
            <a:r>
              <a:rPr lang="zh-CN" altLang="en-US" b="0" i="0" u="none" strike="noStrike" baseline="-25000" smtClean="0">
                <a:latin typeface="Times New Roman"/>
              </a:rPr>
              <a:t>*</a:t>
            </a:r>
            <a:r>
              <a:rPr lang="en-US" altLang="zh-CN" b="0" i="0" u="none" strike="noStrike" baseline="0" smtClean="0">
                <a:latin typeface="Times New Roman"/>
              </a:rPr>
              <a:t>path, </a:t>
            </a:r>
            <a:r>
              <a:rPr lang="zh-CN" altLang="en-US" b="0" i="0" u="none" strike="noStrike" baseline="0" smtClean="0">
                <a:latin typeface="Times New Roman"/>
              </a:rPr>
              <a:t> </a:t>
            </a:r>
            <a:r>
              <a:rPr lang="en-US" altLang="zh-CN" b="0" i="0" u="none" strike="noStrike" baseline="0" smtClean="0">
                <a:latin typeface="Times New Roman"/>
              </a:rPr>
              <a:t>char </a:t>
            </a:r>
            <a:r>
              <a:rPr lang="zh-CN" altLang="en-US" b="0" i="0" u="none" strike="noStrike" baseline="-25000" smtClean="0">
                <a:latin typeface="Times New Roman"/>
              </a:rPr>
              <a:t>*</a:t>
            </a:r>
            <a:r>
              <a:rPr lang="en-US" altLang="zh-CN" b="0" i="0" u="none" strike="noStrike" baseline="0" err="1" smtClean="0">
                <a:latin typeface="Times New Roman"/>
              </a:rPr>
              <a:t>const</a:t>
            </a:r>
            <a:r>
              <a:rPr lang="en-US" altLang="zh-CN" b="0" i="0" u="none" strike="noStrike" baseline="0" smtClean="0">
                <a:latin typeface="Times New Roman"/>
              </a:rPr>
              <a:t> </a:t>
            </a:r>
            <a:r>
              <a:rPr lang="en-US" altLang="zh-CN" b="0" i="0" u="none" strike="noStrike" baseline="0" err="1" smtClean="0">
                <a:latin typeface="Times New Roman"/>
              </a:rPr>
              <a:t>argv</a:t>
            </a:r>
            <a:r>
              <a:rPr lang="en-US" altLang="zh-CN" b="0" i="0" u="none" strike="noStrike" baseline="0" smtClean="0">
                <a:latin typeface="Times New Roman"/>
              </a:rPr>
              <a:t>[]);</a:t>
            </a:r>
          </a:p>
          <a:p>
            <a:pPr marR="0" lvl="0" rtl="0"/>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err="1" smtClean="0">
                <a:latin typeface="Times New Roman"/>
              </a:rPr>
              <a:t>execvp</a:t>
            </a:r>
            <a:r>
              <a:rPr lang="en-US" altLang="zh-CN" b="0" i="0" u="none" strike="noStrike" baseline="0" smtClean="0">
                <a:latin typeface="Times New Roman"/>
              </a:rPr>
              <a:t>(</a:t>
            </a:r>
            <a:r>
              <a:rPr lang="en-US" altLang="zh-CN" b="0" i="0" u="none" strike="noStrike" baseline="0" err="1" smtClean="0">
                <a:latin typeface="Times New Roman"/>
              </a:rPr>
              <a:t>const</a:t>
            </a:r>
            <a:r>
              <a:rPr lang="en-US" altLang="zh-CN" b="0" i="0" u="none" strike="noStrike" baseline="0" smtClean="0">
                <a:latin typeface="Times New Roman"/>
              </a:rPr>
              <a:t> char </a:t>
            </a:r>
            <a:r>
              <a:rPr lang="zh-CN" altLang="en-US" b="0" i="0" u="none" strike="noStrike" baseline="-25000" smtClean="0">
                <a:latin typeface="Times New Roman"/>
              </a:rPr>
              <a:t>*</a:t>
            </a:r>
            <a:r>
              <a:rPr lang="en-US" altLang="zh-CN" b="0" i="0" u="none" strike="noStrike" baseline="0" smtClean="0">
                <a:latin typeface="Times New Roman"/>
              </a:rPr>
              <a:t>file, </a:t>
            </a:r>
            <a:r>
              <a:rPr lang="zh-CN" altLang="en-US" b="0" i="0" u="none" strike="noStrike" baseline="0" smtClean="0">
                <a:latin typeface="Times New Roman"/>
              </a:rPr>
              <a:t> </a:t>
            </a:r>
            <a:r>
              <a:rPr lang="en-US" altLang="zh-CN" b="0" i="0" u="none" strike="noStrike" baseline="0" smtClean="0">
                <a:latin typeface="Times New Roman"/>
              </a:rPr>
              <a:t>char </a:t>
            </a:r>
            <a:r>
              <a:rPr lang="zh-CN" altLang="en-US" b="0" i="0" u="none" strike="noStrike" baseline="-25000" smtClean="0">
                <a:latin typeface="Times New Roman"/>
              </a:rPr>
              <a:t>*</a:t>
            </a:r>
            <a:r>
              <a:rPr lang="en-US" altLang="zh-CN" b="0" i="0" u="none" strike="noStrike" baseline="0" err="1" smtClean="0">
                <a:latin typeface="Times New Roman"/>
              </a:rPr>
              <a:t>const</a:t>
            </a:r>
            <a:r>
              <a:rPr lang="en-US" altLang="zh-CN" b="0" i="0" u="none" strike="noStrike" baseline="0" smtClean="0">
                <a:latin typeface="Times New Roman"/>
              </a:rPr>
              <a:t> </a:t>
            </a:r>
            <a:r>
              <a:rPr lang="en-US" altLang="zh-CN" b="0" i="0" u="none" strike="noStrike" baseline="0" err="1" smtClean="0">
                <a:latin typeface="Times New Roman"/>
              </a:rPr>
              <a:t>argv</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649774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ececve()</a:t>
            </a:r>
            <a:r>
              <a:rPr lang="zh-CN" altLang="en-US" b="0" i="0" u="none" strike="noStrike" kern="1800" baseline="0" smtClean="0">
                <a:latin typeface="Times New Roman"/>
                <a:ea typeface="黑体"/>
              </a:rPr>
              <a:t>函数的例子</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07</a:t>
            </a:r>
            <a:r>
              <a:rPr lang="zh-CN" altLang="en-US" b="0" i="0" u="none" strike="noStrike" baseline="0" smtClean="0">
                <a:latin typeface="Times New Roman"/>
              </a:rPr>
              <a:t>		</a:t>
            </a:r>
            <a:r>
              <a:rPr lang="en-US" altLang="zh-CN" b="0" i="0" u="none" strike="noStrike" baseline="0" smtClean="0">
                <a:latin typeface="Times New Roman"/>
              </a:rPr>
              <a:t>if(</a:t>
            </a:r>
            <a:r>
              <a:rPr lang="en-US" altLang="zh-CN" b="1" i="0" u="none" strike="noStrike" baseline="0" smtClean="0">
                <a:latin typeface="Times New Roman"/>
              </a:rPr>
              <a:t>execve("/bin/ls",args,NULL)</a:t>
            </a:r>
            <a:r>
              <a:rPr lang="en-US" altLang="zh-CN" b="0" i="0" u="none" strike="noStrike" baseline="0" smtClean="0">
                <a:latin typeface="Times New Roman"/>
              </a:rPr>
              <a:t>&lt;0)</a:t>
            </a:r>
          </a:p>
          <a:p>
            <a:pPr marR="0" lvl="0" rtl="0"/>
            <a:r>
              <a:rPr lang="en-US" altLang="zh-CN" b="0" i="0" u="none" strike="noStrike" baseline="0" smtClean="0">
                <a:latin typeface="Times New Roman"/>
              </a:rPr>
              <a:t>08</a:t>
            </a:r>
            <a:r>
              <a:rPr lang="zh-CN" altLang="en-US" b="0" i="0" u="none" strike="noStrike" baseline="0" smtClean="0">
                <a:latin typeface="Times New Roman"/>
              </a:rPr>
              <a:t>			</a:t>
            </a:r>
            <a:r>
              <a:rPr lang="en-US" altLang="zh-CN" b="0" i="0" u="none" strike="noStrike" baseline="0" smtClean="0">
                <a:latin typeface="Times New Roman"/>
              </a:rPr>
              <a:t>printf("</a:t>
            </a:r>
            <a:r>
              <a:rPr lang="zh-CN" altLang="en-US" b="0" i="0" u="none" strike="noStrike" baseline="0" smtClean="0">
                <a:latin typeface="Times New Roman"/>
              </a:rPr>
              <a:t>创建进程出错！</a:t>
            </a:r>
            <a:r>
              <a:rPr lang="en-US" altLang="zh-CN" b="0" i="0" u="none" strike="noStrike" baseline="0" smtClean="0">
                <a:latin typeface="Times New Roman"/>
              </a:rPr>
              <a:t>\n");</a:t>
            </a:r>
            <a:endParaRPr lang="zh-CN" altLang="en-US" b="0" i="0" u="none" strike="noStrike" baseline="0" smtClean="0">
              <a:latin typeface="Times New Roman"/>
            </a:endParaRPr>
          </a:p>
        </p:txBody>
      </p:sp>
    </p:spTree>
    <p:extLst>
      <p:ext uri="{BB962C8B-B14F-4D97-AF65-F5344CB8AC3E}">
        <p14:creationId xmlns:p14="http://schemas.microsoft.com/office/powerpoint/2010/main" val="2447890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4.2.5  </a:t>
            </a:r>
            <a:r>
              <a:rPr lang="zh-CN" altLang="en-US" b="0" i="0" u="none" strike="noStrike" kern="1800" baseline="0" smtClean="0">
                <a:latin typeface="Times New Roman"/>
                <a:ea typeface="黑体"/>
              </a:rPr>
              <a:t>所有用户态进程的产生进程</a:t>
            </a:r>
            <a:r>
              <a:rPr lang="en-US" altLang="zh-CN" b="0" i="0" u="none" strike="noStrike" kern="1800" baseline="0" smtClean="0">
                <a:latin typeface="Times New Roman"/>
                <a:ea typeface="黑体"/>
              </a:rPr>
              <a:t>init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Linux</a:t>
            </a:r>
            <a:r>
              <a:rPr lang="zh-CN" altLang="en-US" b="0" i="0" u="none" strike="noStrike" baseline="0" smtClean="0">
                <a:latin typeface="Times New Roman"/>
              </a:rPr>
              <a:t>系统中，所有的进程都是有父子或者堂兄关系的，除了初始进程</a:t>
            </a:r>
            <a:r>
              <a:rPr lang="en-US" altLang="zh-CN" b="0" i="0" u="none" strike="noStrike" baseline="0" smtClean="0">
                <a:latin typeface="Times New Roman"/>
              </a:rPr>
              <a:t>init</a:t>
            </a:r>
            <a:r>
              <a:rPr lang="zh-CN" altLang="en-US" b="0" i="0" u="none" strike="noStrike" baseline="0" smtClean="0">
                <a:latin typeface="Times New Roman"/>
              </a:rPr>
              <a:t>，没有哪个进程与其他进程完全独立。</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784604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4.3  </a:t>
            </a:r>
            <a:r>
              <a:rPr lang="zh-CN" altLang="en-US" b="0" i="0" u="none" strike="noStrike" kern="1800" baseline="0" smtClean="0">
                <a:latin typeface="Times New Roman"/>
                <a:ea typeface="黑体"/>
              </a:rPr>
              <a:t>进程间通信和同步</a:t>
            </a:r>
          </a:p>
        </p:txBody>
      </p:sp>
      <p:sp>
        <p:nvSpPr>
          <p:cNvPr id="3" name="文本占位符 2"/>
          <p:cNvSpPr>
            <a:spLocks noGrp="1"/>
          </p:cNvSpPr>
          <p:nvPr>
            <p:ph type="body" idx="1"/>
          </p:nvPr>
        </p:nvSpPr>
        <p:spPr/>
        <p:txBody>
          <a:bodyPr/>
          <a:lstStyle/>
          <a:p>
            <a:r>
              <a:rPr lang="en-US" altLang="zh-CN"/>
              <a:t>4.3.1  </a:t>
            </a:r>
            <a:r>
              <a:rPr lang="zh-CN" altLang="en-US"/>
              <a:t>半双工</a:t>
            </a:r>
            <a:r>
              <a:rPr lang="zh-CN" altLang="en-US" smtClean="0"/>
              <a:t>管道</a:t>
            </a:r>
            <a:endParaRPr lang="en-US" altLang="zh-CN" smtClean="0"/>
          </a:p>
          <a:p>
            <a:r>
              <a:rPr lang="en-US" altLang="zh-CN"/>
              <a:t>4.3.2  </a:t>
            </a:r>
            <a:r>
              <a:rPr lang="zh-CN" altLang="en-US"/>
              <a:t>命名</a:t>
            </a:r>
            <a:r>
              <a:rPr lang="zh-CN" altLang="en-US" smtClean="0"/>
              <a:t>管道</a:t>
            </a:r>
            <a:endParaRPr lang="en-US" altLang="zh-CN" smtClean="0"/>
          </a:p>
          <a:p>
            <a:r>
              <a:rPr lang="en-US" altLang="zh-CN"/>
              <a:t>4.3.3  </a:t>
            </a:r>
            <a:r>
              <a:rPr lang="zh-CN" altLang="en-US"/>
              <a:t>消息</a:t>
            </a:r>
            <a:r>
              <a:rPr lang="zh-CN" altLang="en-US" smtClean="0"/>
              <a:t>队列</a:t>
            </a:r>
            <a:endParaRPr lang="en-US" altLang="zh-CN" smtClean="0"/>
          </a:p>
          <a:p>
            <a:r>
              <a:rPr lang="en-US" altLang="zh-CN"/>
              <a:t>4.3.4  </a:t>
            </a:r>
            <a:r>
              <a:rPr lang="zh-CN" altLang="en-US"/>
              <a:t>消息队列的一个</a:t>
            </a:r>
            <a:r>
              <a:rPr lang="zh-CN" altLang="en-US" smtClean="0"/>
              <a:t>例子</a:t>
            </a:r>
            <a:endParaRPr lang="en-US" altLang="zh-CN" smtClean="0"/>
          </a:p>
          <a:p>
            <a:r>
              <a:rPr lang="en-US" altLang="zh-CN"/>
              <a:t>4.3.5  </a:t>
            </a:r>
            <a:r>
              <a:rPr lang="zh-CN" altLang="en-US" smtClean="0"/>
              <a:t>信号量</a:t>
            </a:r>
            <a:endParaRPr lang="en-US" altLang="zh-CN" smtClean="0"/>
          </a:p>
          <a:p>
            <a:r>
              <a:rPr lang="en-US" altLang="zh-CN"/>
              <a:t>4.3.6  </a:t>
            </a:r>
            <a:r>
              <a:rPr lang="zh-CN" altLang="en-US"/>
              <a:t>共享</a:t>
            </a:r>
            <a:r>
              <a:rPr lang="zh-CN" altLang="en-US" smtClean="0"/>
              <a:t>内存</a:t>
            </a:r>
            <a:endParaRPr lang="en-US" altLang="zh-CN" smtClean="0"/>
          </a:p>
          <a:p>
            <a:r>
              <a:rPr lang="en-US" altLang="zh-CN"/>
              <a:t>4.3.7  </a:t>
            </a:r>
            <a:r>
              <a:rPr lang="zh-CN" altLang="en-US"/>
              <a:t>信号</a:t>
            </a:r>
          </a:p>
        </p:txBody>
      </p:sp>
    </p:spTree>
    <p:extLst>
      <p:ext uri="{BB962C8B-B14F-4D97-AF65-F5344CB8AC3E}">
        <p14:creationId xmlns:p14="http://schemas.microsoft.com/office/powerpoint/2010/main" val="4174904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4.3.1  </a:t>
            </a:r>
            <a:r>
              <a:rPr lang="zh-CN" altLang="en-US" b="0" i="0" u="none" strike="noStrike" kern="1800" baseline="0" smtClean="0">
                <a:latin typeface="Times New Roman"/>
                <a:ea typeface="黑体"/>
              </a:rPr>
              <a:t>半双工管道</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管道是一种把两个进程之间的标准输入和标准输出连接起来的机制。管道是一种历史悠久的进程间通信的办法，自</a:t>
            </a:r>
            <a:r>
              <a:rPr lang="en-US" altLang="zh-CN" b="0" i="0" u="none" strike="noStrike" baseline="0" smtClean="0">
                <a:latin typeface="Times New Roman"/>
              </a:rPr>
              <a:t>UNIX</a:t>
            </a:r>
            <a:r>
              <a:rPr lang="zh-CN" altLang="en-US" b="0" i="0" u="none" strike="noStrike" baseline="0" smtClean="0">
                <a:latin typeface="Times New Roman"/>
              </a:rPr>
              <a:t>操作系统诞生，管道就存在了</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．基本</a:t>
            </a:r>
            <a:r>
              <a:rPr lang="zh-CN" altLang="en-US" smtClean="0">
                <a:latin typeface="Times New Roman"/>
              </a:rPr>
              <a:t>概念</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pipe()</a:t>
            </a:r>
            <a:r>
              <a:rPr lang="zh-CN" altLang="en-US">
                <a:latin typeface="Times New Roman"/>
              </a:rPr>
              <a:t>函数</a:t>
            </a:r>
            <a:r>
              <a:rPr lang="zh-CN" altLang="en-US" smtClean="0">
                <a:latin typeface="Times New Roman"/>
              </a:rPr>
              <a:t>介绍</a:t>
            </a:r>
            <a:endParaRPr lang="en-US" altLang="zh-CN" smtClean="0">
              <a:latin typeface="Times New Roman"/>
            </a:endParaRPr>
          </a:p>
          <a:p>
            <a:pPr lvl="0"/>
            <a:r>
              <a:rPr lang="en-US" altLang="zh-CN">
                <a:latin typeface="Times New Roman"/>
              </a:rPr>
              <a:t>3</a:t>
            </a:r>
            <a:r>
              <a:rPr lang="zh-CN" altLang="en-US">
                <a:latin typeface="Times New Roman"/>
              </a:rPr>
              <a:t>．</a:t>
            </a:r>
            <a:r>
              <a:rPr lang="en-US" altLang="zh-CN">
                <a:latin typeface="Times New Roman"/>
              </a:rPr>
              <a:t>pipe()</a:t>
            </a:r>
            <a:r>
              <a:rPr lang="zh-CN" altLang="en-US">
                <a:latin typeface="Times New Roman"/>
              </a:rPr>
              <a:t>函数的</a:t>
            </a:r>
            <a:r>
              <a:rPr lang="zh-CN" altLang="en-US" smtClean="0">
                <a:latin typeface="Times New Roman"/>
              </a:rPr>
              <a:t>例子</a:t>
            </a:r>
            <a:endParaRPr lang="en-US" altLang="zh-CN" smtClean="0">
              <a:latin typeface="Times New Roman"/>
            </a:endParaRPr>
          </a:p>
          <a:p>
            <a:pPr lvl="0"/>
            <a:r>
              <a:rPr lang="en-US" altLang="zh-CN">
                <a:latin typeface="Times New Roman"/>
              </a:rPr>
              <a:t>4</a:t>
            </a:r>
            <a:r>
              <a:rPr lang="zh-CN" altLang="en-US">
                <a:latin typeface="Times New Roman"/>
              </a:rPr>
              <a:t>．管道阻塞和管道操作的原子</a:t>
            </a:r>
            <a:r>
              <a:rPr lang="zh-CN" altLang="en-US" smtClean="0">
                <a:latin typeface="Times New Roman"/>
              </a:rPr>
              <a:t>性</a:t>
            </a:r>
            <a:endParaRPr lang="en-US" altLang="zh-CN" smtClean="0">
              <a:latin typeface="Times New Roman"/>
            </a:endParaRPr>
          </a:p>
          <a:p>
            <a:pPr lvl="0"/>
            <a:r>
              <a:rPr lang="en-US" altLang="zh-CN">
                <a:latin typeface="Times New Roman"/>
              </a:rPr>
              <a:t>5</a:t>
            </a:r>
            <a:r>
              <a:rPr lang="zh-CN" altLang="en-US">
                <a:latin typeface="Times New Roman"/>
              </a:rPr>
              <a:t>．管道操作原子性的</a:t>
            </a:r>
            <a:r>
              <a:rPr lang="zh-CN" altLang="en-US" smtClean="0">
                <a:latin typeface="Times New Roman"/>
              </a:rPr>
              <a:t>代码</a:t>
            </a:r>
            <a:endParaRPr lang="en-US" altLang="zh-CN" smtClean="0">
              <a:latin typeface="Times New Roman"/>
            </a:endParaRPr>
          </a:p>
          <a:p>
            <a:pPr lvl="0"/>
            <a:r>
              <a:rPr lang="en-US" altLang="zh-CN">
                <a:latin typeface="Times New Roman"/>
              </a:rPr>
              <a:t>6</a:t>
            </a:r>
            <a:r>
              <a:rPr lang="zh-CN" altLang="en-US">
                <a:latin typeface="Times New Roman"/>
              </a:rPr>
              <a:t>．管道原子性的例子运行结果</a:t>
            </a:r>
            <a:endParaRPr lang="zh-CN" altLang="en-US" b="0" i="0" u="none" strike="noStrike" baseline="0" smtClean="0">
              <a:latin typeface="Times New Roman"/>
            </a:endParaRPr>
          </a:p>
        </p:txBody>
      </p:sp>
    </p:spTree>
    <p:extLst>
      <p:ext uri="{BB962C8B-B14F-4D97-AF65-F5344CB8AC3E}">
        <p14:creationId xmlns:p14="http://schemas.microsoft.com/office/powerpoint/2010/main" val="2548693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．基本概念</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由于管道仅仅是将某个进程的输出和另一个进程的输入相连接的单向通信的办法，因此称其为“半双工”。在</a:t>
            </a:r>
            <a:r>
              <a:rPr lang="en-US" altLang="zh-CN" b="0" i="0" u="none" strike="noStrike" baseline="0" smtClean="0">
                <a:latin typeface="Times New Roman"/>
              </a:rPr>
              <a:t>shell</a:t>
            </a:r>
            <a:r>
              <a:rPr lang="zh-CN" altLang="en-US" b="0" i="0" u="none" strike="noStrike" baseline="0" smtClean="0">
                <a:latin typeface="Times New Roman"/>
              </a:rPr>
              <a:t>中管道用“</a:t>
            </a:r>
            <a:r>
              <a:rPr lang="en-US" altLang="zh-CN" b="0" i="0" u="none" strike="noStrike" baseline="0" smtClean="0">
                <a:latin typeface="Times New Roman"/>
              </a:rPr>
              <a:t>|</a:t>
            </a:r>
            <a:r>
              <a:rPr lang="zh-CN" altLang="en-US" b="0" i="0" u="none" strike="noStrike" baseline="0" smtClean="0">
                <a:latin typeface="Times New Roman"/>
              </a:rPr>
              <a:t>”表示。</a:t>
            </a:r>
          </a:p>
        </p:txBody>
      </p:sp>
      <p:pic>
        <p:nvPicPr>
          <p:cNvPr id="1026" name="Picture 2" descr="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665" y="4725144"/>
            <a:ext cx="3384376" cy="5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3463968"/>
            <a:ext cx="3654744" cy="178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8431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pipe()</a:t>
            </a:r>
            <a:r>
              <a:rPr lang="zh-CN" altLang="en-US" b="0" i="0" u="none" strike="noStrike" kern="1800" baseline="0" smtClean="0">
                <a:latin typeface="Times New Roman"/>
                <a:ea typeface="黑体"/>
              </a:rPr>
              <a:t>函数介绍</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创建管道的函数原型为：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&lt;unistd.h&gt;</a:t>
            </a:r>
          </a:p>
          <a:p>
            <a:pPr marR="0" lvl="0" rtl="0"/>
            <a:r>
              <a:rPr lang="en-US" altLang="zh-CN" b="0" i="0" u="none" strike="noStrike" baseline="0" smtClean="0">
                <a:latin typeface="Times New Roman"/>
              </a:rPr>
              <a:t>int pipe(int filedes[2]);</a:t>
            </a:r>
          </a:p>
          <a:p>
            <a:pPr marR="0" lvl="0" rtl="0"/>
            <a:endParaRPr lang="zh-CN" altLang="en-US" b="0" i="0" u="none" strike="noStrike" baseline="0" smtClean="0">
              <a:latin typeface="Times New Roman"/>
            </a:endParaRPr>
          </a:p>
        </p:txBody>
      </p:sp>
      <p:pic>
        <p:nvPicPr>
          <p:cNvPr id="2050" name="Picture 2" descr="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8060" y="3933056"/>
            <a:ext cx="4246189" cy="2275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714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pipe()</a:t>
            </a:r>
            <a:r>
              <a:rPr lang="zh-CN" altLang="en-US" b="0" i="0" u="none" strike="noStrike" kern="1800" baseline="0" smtClean="0">
                <a:latin typeface="Times New Roman"/>
                <a:ea typeface="黑体"/>
              </a:rPr>
              <a:t>函数的例子</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11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 文件描述符</a:t>
            </a:r>
            <a:r>
              <a:rPr lang="en-US" altLang="zh-CN" b="0" i="0" u="none" strike="noStrike" baseline="0" smtClean="0">
                <a:latin typeface="Times New Roman"/>
              </a:rPr>
              <a:t>1</a:t>
            </a:r>
            <a:r>
              <a:rPr lang="zh-CN" altLang="en-US" b="0" i="0" u="none" strike="noStrike" baseline="0" smtClean="0">
                <a:latin typeface="Times New Roman"/>
              </a:rPr>
              <a:t>用于写，文件描述符</a:t>
            </a:r>
            <a:r>
              <a:rPr lang="en-US" altLang="zh-CN" b="0" i="0" u="none" strike="noStrike" baseline="0" smtClean="0">
                <a:latin typeface="Times New Roman"/>
              </a:rPr>
              <a:t>0</a:t>
            </a:r>
            <a:r>
              <a:rPr lang="zh-CN" altLang="en-US" b="0" i="0" u="none" strike="noStrike" baseline="0" smtClean="0">
                <a:latin typeface="Times New Roman"/>
              </a:rPr>
              <a:t>用于读 *</a:t>
            </a:r>
            <a:r>
              <a:rPr lang="en-US" altLang="zh-CN" b="0" i="0" u="none" strike="noStrike" baseline="0" smtClean="0">
                <a:latin typeface="Times New Roman"/>
              </a:rPr>
              <a:t>/</a:t>
            </a:r>
          </a:p>
          <a:p>
            <a:pPr marR="0" lvl="0" rtl="0"/>
            <a:r>
              <a:rPr lang="en-US" altLang="zh-CN" b="0" i="0" u="none" strike="noStrike" baseline="0" smtClean="0">
                <a:latin typeface="Times New Roman"/>
              </a:rPr>
              <a:t>12</a:t>
            </a:r>
            <a:r>
              <a:rPr lang="zh-CN" altLang="en-US" b="0" i="0" u="none" strike="noStrike" baseline="0" smtClean="0">
                <a:latin typeface="Times New Roman"/>
              </a:rPr>
              <a:t>	</a:t>
            </a:r>
            <a:r>
              <a:rPr lang="en-US" altLang="zh-CN" b="1" i="0" u="none" strike="noStrike" baseline="0" err="1" smtClean="0">
                <a:latin typeface="Times New Roman"/>
              </a:rPr>
              <a:t>int</a:t>
            </a:r>
            <a:r>
              <a:rPr lang="en-US" altLang="zh-CN" b="1" i="0" u="none" strike="noStrike" baseline="0" smtClean="0">
                <a:latin typeface="Times New Roman"/>
              </a:rPr>
              <a:t> </a:t>
            </a:r>
            <a:r>
              <a:rPr lang="en-US" altLang="zh-CN" b="1" i="0" u="none" strike="noStrike" baseline="0" smtClean="0">
                <a:latin typeface="Times New Roman"/>
              </a:rPr>
              <a:t>*</a:t>
            </a:r>
            <a:r>
              <a:rPr lang="en-US" altLang="zh-CN" b="1" i="0" u="none" strike="noStrike" baseline="0" err="1" smtClean="0">
                <a:latin typeface="Times New Roman"/>
              </a:rPr>
              <a:t>write_fd</a:t>
            </a:r>
            <a:r>
              <a:rPr lang="en-US" altLang="zh-CN" b="1" i="0" u="none" strike="noStrike" baseline="0" smtClean="0">
                <a:latin typeface="Times New Roman"/>
              </a:rPr>
              <a:t> = &amp;</a:t>
            </a:r>
            <a:r>
              <a:rPr lang="en-US" altLang="zh-CN" b="1" i="0" u="none" strike="noStrike" baseline="0" err="1" smtClean="0">
                <a:latin typeface="Times New Roman"/>
              </a:rPr>
              <a:t>fd</a:t>
            </a:r>
            <a:r>
              <a:rPr lang="en-US" altLang="zh-CN" b="1" i="0" u="none" strike="noStrike" baseline="0" smtClean="0">
                <a:latin typeface="Times New Roman"/>
              </a:rPr>
              <a:t>[1];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*写文件描述符*</a:t>
            </a:r>
            <a:r>
              <a:rPr lang="en-US" altLang="zh-CN" b="0" i="0" u="none" strike="noStrike" baseline="0" smtClean="0">
                <a:latin typeface="Times New Roman"/>
              </a:rPr>
              <a:t>/</a:t>
            </a:r>
          </a:p>
          <a:p>
            <a:pPr marR="0" lvl="0" rtl="0"/>
            <a:r>
              <a:rPr lang="en-US" altLang="zh-CN" b="0" i="0" u="none" strike="noStrike" baseline="0" smtClean="0">
                <a:latin typeface="Times New Roman"/>
              </a:rPr>
              <a:t>13</a:t>
            </a:r>
            <a:r>
              <a:rPr lang="zh-CN" altLang="en-US" b="0" i="0" u="none" strike="noStrike" baseline="0" smtClean="0">
                <a:latin typeface="Times New Roman"/>
              </a:rPr>
              <a:t>	</a:t>
            </a:r>
            <a:r>
              <a:rPr lang="en-US" altLang="zh-CN" b="1" i="0" u="none" strike="noStrike" baseline="0" err="1" smtClean="0">
                <a:latin typeface="Times New Roman"/>
              </a:rPr>
              <a:t>int</a:t>
            </a:r>
            <a:r>
              <a:rPr lang="en-US" altLang="zh-CN" b="1" i="0" u="none" strike="noStrike" baseline="0" smtClean="0">
                <a:latin typeface="Times New Roman"/>
              </a:rPr>
              <a:t> </a:t>
            </a:r>
            <a:r>
              <a:rPr lang="en-US" altLang="zh-CN" b="1" i="0" u="none" strike="noStrike" baseline="0" smtClean="0">
                <a:latin typeface="Times New Roman"/>
              </a:rPr>
              <a:t>*</a:t>
            </a:r>
            <a:r>
              <a:rPr lang="en-US" altLang="zh-CN" b="1" i="0" u="none" strike="noStrike" baseline="0" err="1" smtClean="0">
                <a:latin typeface="Times New Roman"/>
              </a:rPr>
              <a:t>read_fd</a:t>
            </a:r>
            <a:r>
              <a:rPr lang="en-US" altLang="zh-CN" b="1" i="0" u="none" strike="noStrike" baseline="0" smtClean="0">
                <a:latin typeface="Times New Roman"/>
              </a:rPr>
              <a:t> = &amp;</a:t>
            </a:r>
            <a:r>
              <a:rPr lang="en-US" altLang="zh-CN" b="1" i="0" u="none" strike="noStrike" baseline="0" err="1" smtClean="0">
                <a:latin typeface="Times New Roman"/>
              </a:rPr>
              <a:t>fd</a:t>
            </a:r>
            <a:r>
              <a:rPr lang="en-US" altLang="zh-CN" b="1" i="0" u="none" strike="noStrike" baseline="0" smtClean="0">
                <a:latin typeface="Times New Roman"/>
              </a:rPr>
              <a:t>[0];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*读文件描述符*</a:t>
            </a:r>
            <a:r>
              <a:rPr lang="en-US" altLang="zh-CN" b="0" i="0" u="none" strike="noStrike" baseline="0" smtClean="0">
                <a:latin typeface="Times New Roman"/>
              </a:rPr>
              <a:t>/</a:t>
            </a:r>
          </a:p>
          <a:p>
            <a:pPr marR="0" lvl="0" rtl="0"/>
            <a:r>
              <a:rPr lang="en-US" altLang="zh-CN" b="0" i="0" u="none" strike="noStrike" baseline="0" smtClean="0">
                <a:latin typeface="Times New Roman"/>
              </a:rPr>
              <a:t>14</a:t>
            </a:r>
            <a:r>
              <a:rPr lang="zh-CN" altLang="en-US" b="0" i="0" u="none" strike="noStrike" baseline="0" smtClean="0">
                <a:latin typeface="Times New Roman"/>
              </a:rPr>
              <a:t>		</a:t>
            </a:r>
          </a:p>
          <a:p>
            <a:pPr marR="0" lvl="0" rtl="0"/>
            <a:r>
              <a:rPr lang="en-US" altLang="zh-CN" b="0" i="0" u="none" strike="noStrike" baseline="0" smtClean="0">
                <a:latin typeface="Times New Roman"/>
              </a:rPr>
              <a:t>15</a:t>
            </a:r>
            <a:r>
              <a:rPr lang="zh-CN" altLang="en-US" b="0" i="0" u="none" strike="noStrike" baseline="0" smtClean="0">
                <a:latin typeface="Times New Roman"/>
              </a:rPr>
              <a:t>	</a:t>
            </a:r>
            <a:r>
              <a:rPr lang="en-US" altLang="zh-CN" b="1" i="0" u="none" strike="noStrike" baseline="0" smtClean="0">
                <a:latin typeface="Times New Roman"/>
              </a:rPr>
              <a:t>result </a:t>
            </a:r>
            <a:r>
              <a:rPr lang="en-US" altLang="zh-CN" b="1" i="0" u="none" strike="noStrike" baseline="0" smtClean="0">
                <a:latin typeface="Times New Roman"/>
              </a:rPr>
              <a:t>= pipe(</a:t>
            </a:r>
            <a:r>
              <a:rPr lang="en-US" altLang="zh-CN" b="1" i="0" u="none" strike="noStrike" baseline="0" err="1" smtClean="0">
                <a:latin typeface="Times New Roman"/>
              </a:rPr>
              <a:t>fd</a:t>
            </a:r>
            <a:r>
              <a:rPr lang="en-US" altLang="zh-CN" b="1"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*建立管道*</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4037903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．管道阻塞和管道操作的原子性</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当管道的写端没有关闭时，如果写请求的字节数目大于阈值</a:t>
            </a:r>
            <a:r>
              <a:rPr lang="en-US" altLang="zh-CN" b="0" i="0" u="none" strike="noStrike" baseline="0" smtClean="0">
                <a:latin typeface="Times New Roman"/>
              </a:rPr>
              <a:t>PIPE_BUF</a:t>
            </a:r>
            <a:r>
              <a:rPr lang="zh-CN" altLang="en-US" b="0" i="0" u="none" strike="noStrike" baseline="0" smtClean="0">
                <a:latin typeface="Times New Roman"/>
              </a:rPr>
              <a:t>，写操作的返回值是管道中目前的数据字节数，如果请求的字节数目不大于</a:t>
            </a:r>
            <a:r>
              <a:rPr lang="en-US" altLang="zh-CN" b="0" i="0" u="none" strike="noStrike" baseline="0" smtClean="0">
                <a:latin typeface="Times New Roman"/>
              </a:rPr>
              <a:t>PIPE_BUF</a:t>
            </a:r>
            <a:r>
              <a:rPr lang="zh-CN" altLang="en-US" b="0" i="0" u="none" strike="noStrike" baseline="0" smtClean="0">
                <a:latin typeface="Times New Roman"/>
              </a:rPr>
              <a:t>，则返回管道中现有数据字节数（此时，管道中数据量小于请求的数据量）；或者返回请求的字节数（此时，管道中数据量不小于请求的数据量）。</a:t>
            </a:r>
          </a:p>
        </p:txBody>
      </p:sp>
    </p:spTree>
    <p:extLst>
      <p:ext uri="{BB962C8B-B14F-4D97-AF65-F5344CB8AC3E}">
        <p14:creationId xmlns:p14="http://schemas.microsoft.com/office/powerpoint/2010/main" val="46072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4.1.1  </a:t>
            </a:r>
            <a:r>
              <a:rPr lang="zh-CN" altLang="en-US" b="0" i="0" u="none" strike="noStrike" kern="1800" baseline="0" smtClean="0">
                <a:latin typeface="Times New Roman"/>
                <a:ea typeface="黑体"/>
              </a:rPr>
              <a:t>程序和进程的差别</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进程是动态的，而程序是静态的；</a:t>
            </a:r>
          </a:p>
          <a:p>
            <a:pPr marR="0" lvl="0" rtl="0"/>
            <a:r>
              <a:rPr lang="zh-CN" altLang="en-US" b="0" i="0" u="none" strike="noStrike" baseline="0" smtClean="0">
                <a:latin typeface="Times New Roman"/>
              </a:rPr>
              <a:t>进程有一定的生命期，而程序是指令的集合，本身无“运动”的含义。没有建立进程的程序不能作为</a:t>
            </a:r>
            <a:r>
              <a:rPr lang="en-US" altLang="zh-CN" b="0" i="0" u="none" strike="noStrike" baseline="0" smtClean="0">
                <a:latin typeface="Times New Roman"/>
              </a:rPr>
              <a:t>1</a:t>
            </a:r>
            <a:r>
              <a:rPr lang="zh-CN" altLang="en-US" b="0" i="0" u="none" strike="noStrike" baseline="0" smtClean="0">
                <a:latin typeface="Times New Roman"/>
              </a:rPr>
              <a:t>个独立单位得到操作系统的认可；</a:t>
            </a:r>
          </a:p>
          <a:p>
            <a:pPr marR="0" lvl="0" rtl="0"/>
            <a:r>
              <a:rPr lang="zh-CN" altLang="en-US" b="0" i="0" u="none" strike="noStrike" baseline="0" smtClean="0">
                <a:latin typeface="Times New Roman"/>
              </a:rPr>
              <a:t>一个进程只能对应一个程序，一个程序可以对应多个进程。进程和程序的关系就像戏剧和剧本之间的关系。</a:t>
            </a:r>
          </a:p>
        </p:txBody>
      </p:sp>
    </p:spTree>
    <p:extLst>
      <p:ext uri="{BB962C8B-B14F-4D97-AF65-F5344CB8AC3E}">
        <p14:creationId xmlns:p14="http://schemas.microsoft.com/office/powerpoint/2010/main" val="1250896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．管道操作原子性的代码</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26</a:t>
            </a:r>
            <a:r>
              <a:rPr lang="zh-CN" altLang="en-US" b="0" i="0" u="none" strike="noStrike" baseline="0" smtClean="0">
                <a:latin typeface="Times New Roman"/>
              </a:rPr>
              <a:t>	</a:t>
            </a:r>
            <a:r>
              <a:rPr lang="en-US" altLang="zh-CN" b="0" i="0" u="none" strike="noStrike" baseline="0" smtClean="0">
                <a:latin typeface="Times New Roman"/>
              </a:rPr>
              <a:t>while</a:t>
            </a:r>
            <a:r>
              <a:rPr lang="en-US" altLang="zh-CN" b="0" i="0" u="none" strike="noStrike" baseline="0" smtClean="0">
                <a:latin typeface="Times New Roman"/>
              </a:rPr>
              <a:t>( </a:t>
            </a:r>
            <a:r>
              <a:rPr lang="en-US" altLang="zh-CN" b="0" i="0" u="none" strike="noStrike" baseline="0" err="1" smtClean="0">
                <a:latin typeface="Times New Roman"/>
              </a:rPr>
              <a:t>write_size</a:t>
            </a:r>
            <a:r>
              <a:rPr lang="en-US" altLang="zh-CN" b="0" i="0" u="none" strike="noStrike" baseline="0" smtClean="0">
                <a:latin typeface="Times New Roman"/>
              </a:rPr>
              <a:t> &gt;= 0</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如果没有将数据写入继续操作</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27</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28</a:t>
            </a:r>
            <a:r>
              <a:rPr lang="zh-CN" altLang="en-US" b="0" i="0" u="none" strike="noStrike" baseline="0" smtClean="0">
                <a:latin typeface="Times New Roman"/>
              </a:rPr>
              <a:t>		</a:t>
            </a:r>
            <a:r>
              <a:rPr lang="en-US" altLang="zh-CN" b="1" i="0" u="none" strike="noStrike" baseline="0" smtClean="0">
                <a:latin typeface="Times New Roman"/>
              </a:rPr>
              <a:t>result </a:t>
            </a:r>
            <a:r>
              <a:rPr lang="en-US" altLang="zh-CN" b="1" i="0" u="none" strike="noStrike" baseline="0" smtClean="0">
                <a:latin typeface="Times New Roman"/>
              </a:rPr>
              <a:t>= write(</a:t>
            </a:r>
            <a:r>
              <a:rPr lang="zh-CN" altLang="en-US" b="1" i="0" u="none" strike="noStrike" baseline="-25000" smtClean="0">
                <a:latin typeface="Times New Roman"/>
              </a:rPr>
              <a:t>*</a:t>
            </a:r>
            <a:r>
              <a:rPr lang="en-US" altLang="zh-CN" b="1" i="0" u="none" strike="noStrike" baseline="0" err="1" smtClean="0">
                <a:latin typeface="Times New Roman"/>
              </a:rPr>
              <a:t>write_fd,string,write_size</a:t>
            </a:r>
            <a:r>
              <a:rPr lang="en-US" altLang="zh-CN" b="1"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写入管道</a:t>
            </a:r>
            <a:r>
              <a:rPr lang="zh-CN" altLang="en-US" b="0" i="0" u="none" strike="noStrike" baseline="0" smtClean="0">
                <a:latin typeface="Times New Roman"/>
              </a:rPr>
              <a:t>数据</a:t>
            </a:r>
            <a:r>
              <a:rPr lang="zh-CN" altLang="en-US" b="0" i="0" u="none" strike="noStrike" baseline="-25000" smtClean="0">
                <a:latin typeface="Times New Roman"/>
              </a:rPr>
              <a:t>*</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46</a:t>
            </a:r>
            <a:r>
              <a:rPr lang="zh-CN" altLang="en-US" b="0" i="0" u="none" strike="noStrike" baseline="0" smtClean="0">
                <a:latin typeface="Times New Roman"/>
              </a:rPr>
              <a:t>		</a:t>
            </a:r>
            <a:r>
              <a:rPr lang="en-US" altLang="zh-CN" b="1" i="0" u="none" strike="noStrike" baseline="0" err="1" smtClean="0">
                <a:latin typeface="Times New Roman"/>
              </a:rPr>
              <a:t>nbytes</a:t>
            </a:r>
            <a:r>
              <a:rPr lang="en-US" altLang="zh-CN" b="1" i="0" u="none" strike="noStrike" baseline="0" smtClean="0">
                <a:latin typeface="Times New Roman"/>
              </a:rPr>
              <a:t> </a:t>
            </a:r>
            <a:r>
              <a:rPr lang="en-US" altLang="zh-CN" b="1" i="0" u="none" strike="noStrike" baseline="0" smtClean="0">
                <a:latin typeface="Times New Roman"/>
              </a:rPr>
              <a:t>= read(</a:t>
            </a:r>
            <a:r>
              <a:rPr lang="zh-CN" altLang="en-US" b="1" i="0" u="none" strike="noStrike" baseline="-25000" smtClean="0">
                <a:latin typeface="Times New Roman"/>
              </a:rPr>
              <a:t>*</a:t>
            </a:r>
            <a:r>
              <a:rPr lang="en-US" altLang="zh-CN" b="1" i="0" u="none" strike="noStrike" baseline="0" err="1" smtClean="0">
                <a:latin typeface="Times New Roman"/>
              </a:rPr>
              <a:t>read_fd</a:t>
            </a:r>
            <a:r>
              <a:rPr lang="en-US" altLang="zh-CN" b="1" i="0" u="none" strike="noStrike" baseline="0" smtClean="0">
                <a:latin typeface="Times New Roman"/>
              </a:rPr>
              <a:t>, </a:t>
            </a:r>
            <a:r>
              <a:rPr lang="en-US" altLang="zh-CN" b="1" i="0" u="none" strike="noStrike" baseline="0" err="1" smtClean="0">
                <a:latin typeface="Times New Roman"/>
              </a:rPr>
              <a:t>readbuffer</a:t>
            </a:r>
            <a:r>
              <a:rPr lang="en-US" altLang="zh-CN" b="1" i="0" u="none" strike="noStrike" baseline="0" smtClean="0">
                <a:latin typeface="Times New Roman"/>
              </a:rPr>
              <a:t>, </a:t>
            </a:r>
            <a:r>
              <a:rPr lang="en-US" altLang="zh-CN" b="1" i="0" u="none" strike="noStrike" baseline="0" err="1" smtClean="0">
                <a:latin typeface="Times New Roman"/>
              </a:rPr>
              <a:t>sizeof</a:t>
            </a:r>
            <a:r>
              <a:rPr lang="en-US" altLang="zh-CN" b="1" i="0" u="none" strike="noStrike" baseline="0" smtClean="0">
                <a:latin typeface="Times New Roman"/>
              </a:rPr>
              <a:t>(</a:t>
            </a:r>
            <a:r>
              <a:rPr lang="en-US" altLang="zh-CN" b="1" i="0" u="none" strike="noStrike" baseline="0" err="1" smtClean="0">
                <a:latin typeface="Times New Roman"/>
              </a:rPr>
              <a:t>readbuffer</a:t>
            </a:r>
            <a:r>
              <a:rPr lang="en-US" altLang="zh-CN" b="1"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读取数据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134238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6</a:t>
            </a:r>
            <a:r>
              <a:rPr lang="zh-CN" altLang="en-US" b="0" i="0" u="none" strike="noStrike" kern="1800" baseline="0" smtClean="0">
                <a:latin typeface="Times New Roman"/>
                <a:ea typeface="黑体"/>
              </a:rPr>
              <a:t>．管道原子性的例子运行结果</a:t>
            </a:r>
          </a:p>
        </p:txBody>
      </p:sp>
      <p:sp>
        <p:nvSpPr>
          <p:cNvPr id="3" name="文本占位符 2"/>
          <p:cNvSpPr>
            <a:spLocks noGrp="1"/>
          </p:cNvSpPr>
          <p:nvPr>
            <p:ph type="body" idx="1"/>
          </p:nvPr>
        </p:nvSpPr>
        <p:spPr/>
        <p:txBody>
          <a:bodyPr>
            <a:normAutofit fontScale="77500" lnSpcReduction="20000"/>
          </a:bodyPr>
          <a:lstStyle/>
          <a:p>
            <a:r>
              <a:rPr lang="zh-CN" altLang="en-US"/>
              <a:t>接收到</a:t>
            </a:r>
            <a:r>
              <a:rPr lang="en-US" altLang="zh-CN"/>
              <a:t>10240</a:t>
            </a:r>
            <a:r>
              <a:rPr lang="zh-CN" altLang="en-US"/>
              <a:t>个数据，内容为</a:t>
            </a:r>
            <a:r>
              <a:rPr lang="en-US" altLang="zh-CN"/>
              <a:t>:”</a:t>
            </a:r>
            <a:r>
              <a:rPr lang="zh-CN" altLang="en-US"/>
              <a:t>你好，管道“</a:t>
            </a:r>
          </a:p>
          <a:p>
            <a:r>
              <a:rPr lang="zh-CN" altLang="en-US"/>
              <a:t>接收到</a:t>
            </a:r>
            <a:r>
              <a:rPr lang="en-US" altLang="zh-CN"/>
              <a:t>10240</a:t>
            </a:r>
            <a:r>
              <a:rPr lang="zh-CN" altLang="en-US"/>
              <a:t>个数据，内容为</a:t>
            </a:r>
            <a:r>
              <a:rPr lang="en-US" altLang="zh-CN"/>
              <a:t>:”“</a:t>
            </a:r>
          </a:p>
          <a:p>
            <a:r>
              <a:rPr lang="zh-CN" altLang="en-US"/>
              <a:t>接收到</a:t>
            </a:r>
            <a:r>
              <a:rPr lang="en-US" altLang="zh-CN"/>
              <a:t>10240</a:t>
            </a:r>
            <a:r>
              <a:rPr lang="zh-CN" altLang="en-US"/>
              <a:t>个数据，内容为</a:t>
            </a:r>
            <a:r>
              <a:rPr lang="en-US" altLang="zh-CN"/>
              <a:t>:”“</a:t>
            </a:r>
          </a:p>
          <a:p>
            <a:r>
              <a:rPr lang="zh-CN" altLang="en-US"/>
              <a:t>接收到</a:t>
            </a:r>
            <a:r>
              <a:rPr lang="en-US" altLang="zh-CN"/>
              <a:t>10240</a:t>
            </a:r>
            <a:r>
              <a:rPr lang="zh-CN" altLang="en-US"/>
              <a:t>个数据，内容为</a:t>
            </a:r>
            <a:r>
              <a:rPr lang="en-US" altLang="zh-CN"/>
              <a:t>:”“</a:t>
            </a:r>
          </a:p>
          <a:p>
            <a:r>
              <a:rPr lang="zh-CN" altLang="en-US"/>
              <a:t>接收到</a:t>
            </a:r>
            <a:r>
              <a:rPr lang="en-US" altLang="zh-CN"/>
              <a:t>10240</a:t>
            </a:r>
            <a:r>
              <a:rPr lang="zh-CN" altLang="en-US"/>
              <a:t>个数据，内容为</a:t>
            </a:r>
            <a:r>
              <a:rPr lang="en-US" altLang="zh-CN"/>
              <a:t>:”“</a:t>
            </a:r>
          </a:p>
          <a:p>
            <a:r>
              <a:rPr lang="zh-CN" altLang="en-US"/>
              <a:t>接收到</a:t>
            </a:r>
            <a:r>
              <a:rPr lang="en-US" altLang="zh-CN"/>
              <a:t>10240</a:t>
            </a:r>
            <a:r>
              <a:rPr lang="zh-CN" altLang="en-US"/>
              <a:t>个数据，内容为</a:t>
            </a:r>
            <a:r>
              <a:rPr lang="en-US" altLang="zh-CN"/>
              <a:t>:”“</a:t>
            </a:r>
          </a:p>
          <a:p>
            <a:r>
              <a:rPr lang="zh-CN" altLang="en-US"/>
              <a:t>接收到</a:t>
            </a:r>
            <a:r>
              <a:rPr lang="en-US" altLang="zh-CN"/>
              <a:t>10240</a:t>
            </a:r>
            <a:r>
              <a:rPr lang="zh-CN" altLang="en-US"/>
              <a:t>个数据，内容为</a:t>
            </a:r>
            <a:r>
              <a:rPr lang="en-US" altLang="zh-CN"/>
              <a:t>:”“</a:t>
            </a:r>
          </a:p>
          <a:p>
            <a:r>
              <a:rPr lang="zh-CN" altLang="en-US"/>
              <a:t>接收到</a:t>
            </a:r>
            <a:r>
              <a:rPr lang="en-US" altLang="zh-CN"/>
              <a:t>10240</a:t>
            </a:r>
            <a:r>
              <a:rPr lang="zh-CN" altLang="en-US"/>
              <a:t>个数据，内容为</a:t>
            </a:r>
            <a:r>
              <a:rPr lang="en-US" altLang="zh-CN"/>
              <a:t>:”“</a:t>
            </a:r>
          </a:p>
          <a:p>
            <a:r>
              <a:rPr lang="zh-CN" altLang="en-US"/>
              <a:t>写入</a:t>
            </a:r>
            <a:r>
              <a:rPr lang="en-US" altLang="zh-CN"/>
              <a:t>131072</a:t>
            </a:r>
            <a:r>
              <a:rPr lang="zh-CN" altLang="en-US"/>
              <a:t>个数据，剩余</a:t>
            </a:r>
            <a:r>
              <a:rPr lang="en-US" altLang="zh-CN"/>
              <a:t>0</a:t>
            </a:r>
            <a:r>
              <a:rPr lang="zh-CN" altLang="en-US"/>
              <a:t>个数据</a:t>
            </a:r>
          </a:p>
          <a:p>
            <a:r>
              <a:rPr lang="zh-CN" altLang="en-US"/>
              <a:t>接收到</a:t>
            </a:r>
            <a:r>
              <a:rPr lang="en-US" altLang="zh-CN"/>
              <a:t>10240</a:t>
            </a:r>
            <a:r>
              <a:rPr lang="zh-CN" altLang="en-US"/>
              <a:t>个数据，内容为</a:t>
            </a:r>
            <a:r>
              <a:rPr lang="en-US" altLang="zh-CN"/>
              <a:t>:”“</a:t>
            </a:r>
          </a:p>
          <a:p>
            <a:r>
              <a:rPr lang="zh-CN" altLang="en-US"/>
              <a:t>接收到</a:t>
            </a:r>
            <a:r>
              <a:rPr lang="en-US" altLang="zh-CN"/>
              <a:t>10240</a:t>
            </a:r>
            <a:r>
              <a:rPr lang="zh-CN" altLang="en-US"/>
              <a:t>个数据，内容为</a:t>
            </a:r>
            <a:r>
              <a:rPr lang="en-US" altLang="zh-CN"/>
              <a:t>:”“</a:t>
            </a:r>
          </a:p>
          <a:p>
            <a:r>
              <a:rPr lang="zh-CN" altLang="en-US"/>
              <a:t>接收到</a:t>
            </a:r>
            <a:r>
              <a:rPr lang="en-US" altLang="zh-CN"/>
              <a:t>10240</a:t>
            </a:r>
            <a:r>
              <a:rPr lang="zh-CN" altLang="en-US"/>
              <a:t>个数据，内容为</a:t>
            </a:r>
            <a:r>
              <a:rPr lang="en-US" altLang="zh-CN"/>
              <a:t>:”“</a:t>
            </a:r>
          </a:p>
          <a:p>
            <a:r>
              <a:rPr lang="zh-CN" altLang="en-US"/>
              <a:t>接收到</a:t>
            </a:r>
            <a:r>
              <a:rPr lang="en-US" altLang="zh-CN"/>
              <a:t>10240</a:t>
            </a:r>
            <a:r>
              <a:rPr lang="zh-CN" altLang="en-US"/>
              <a:t>个数据，内容为</a:t>
            </a:r>
            <a:r>
              <a:rPr lang="en-US" altLang="zh-CN"/>
              <a:t>:”“</a:t>
            </a:r>
          </a:p>
          <a:p>
            <a:r>
              <a:rPr lang="zh-CN" altLang="en-US"/>
              <a:t>接收到</a:t>
            </a:r>
            <a:r>
              <a:rPr lang="en-US" altLang="zh-CN"/>
              <a:t>8192</a:t>
            </a:r>
            <a:r>
              <a:rPr lang="zh-CN" altLang="en-US"/>
              <a:t>个数据，内容为</a:t>
            </a:r>
            <a:r>
              <a:rPr lang="en-US" altLang="zh-CN"/>
              <a:t>:”“</a:t>
            </a:r>
          </a:p>
          <a:p>
            <a:endParaRPr lang="zh-CN" altLang="en-US"/>
          </a:p>
        </p:txBody>
      </p:sp>
    </p:spTree>
    <p:extLst>
      <p:ext uri="{BB962C8B-B14F-4D97-AF65-F5344CB8AC3E}">
        <p14:creationId xmlns:p14="http://schemas.microsoft.com/office/powerpoint/2010/main" val="4152699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4.3.2  </a:t>
            </a:r>
            <a:r>
              <a:rPr lang="zh-CN" altLang="en-US" b="0" i="0" u="none" strike="noStrike" kern="1800" baseline="0" smtClean="0">
                <a:latin typeface="Times New Roman"/>
                <a:ea typeface="黑体"/>
              </a:rPr>
              <a:t>命名管道</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命名管道的工作方式与普通的管道非常相似，但也有一些明显的区别。</a:t>
            </a:r>
          </a:p>
          <a:p>
            <a:pPr marR="0" lvl="0" rtl="0">
              <a:buFont typeface="Wingdings" panose="05000000000000000000" pitchFamily="2" charset="2"/>
              <a:buChar char="ü"/>
            </a:pPr>
            <a:r>
              <a:rPr lang="zh-CN" altLang="en-US" b="0" i="0" u="none" strike="noStrike" baseline="0" smtClean="0">
                <a:latin typeface="Times New Roman"/>
              </a:rPr>
              <a:t>在文件系统中命名管道是以设备特殊文件的形式存在的。</a:t>
            </a:r>
          </a:p>
          <a:p>
            <a:pPr marR="0" lvl="0" rtl="0">
              <a:buFont typeface="Wingdings" panose="05000000000000000000" pitchFamily="2" charset="2"/>
              <a:buChar char="ü"/>
            </a:pPr>
            <a:r>
              <a:rPr lang="zh-CN" altLang="en-US" b="0" i="0" u="none" strike="noStrike" baseline="0" smtClean="0">
                <a:latin typeface="Times New Roman"/>
              </a:rPr>
              <a:t>不同的进程可以通过命名管道共享数据</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．创建</a:t>
            </a:r>
            <a:r>
              <a:rPr lang="en-US" altLang="zh-CN">
                <a:latin typeface="Times New Roman"/>
              </a:rPr>
              <a:t>FIFO </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FIFO</a:t>
            </a:r>
            <a:r>
              <a:rPr lang="zh-CN" altLang="en-US">
                <a:latin typeface="Times New Roman"/>
              </a:rPr>
              <a:t>操作</a:t>
            </a:r>
            <a:endParaRPr lang="zh-CN" altLang="en-US" b="0" i="0" u="none" strike="noStrike" baseline="0" smtClean="0">
              <a:latin typeface="Times New Roman"/>
            </a:endParaRPr>
          </a:p>
        </p:txBody>
      </p:sp>
    </p:spTree>
    <p:extLst>
      <p:ext uri="{BB962C8B-B14F-4D97-AF65-F5344CB8AC3E}">
        <p14:creationId xmlns:p14="http://schemas.microsoft.com/office/powerpoint/2010/main" val="2535556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．创建</a:t>
            </a:r>
            <a:r>
              <a:rPr lang="en-US" altLang="zh-CN" b="0" i="0" u="none" strike="noStrike" kern="1800" baseline="0" smtClean="0">
                <a:latin typeface="Times New Roman"/>
                <a:ea typeface="黑体"/>
              </a:rPr>
              <a:t>FIFO </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rPr>
              <a:t>有许多种方法可以创建命名管道。其中可以直接用</a:t>
            </a:r>
            <a:r>
              <a:rPr lang="en-US" altLang="zh-CN" b="0" i="0" u="none" strike="noStrike" baseline="0" smtClean="0">
                <a:latin typeface="Times New Roman"/>
              </a:rPr>
              <a:t>shell</a:t>
            </a:r>
            <a:r>
              <a:rPr lang="zh-CN" altLang="en-US" b="0" i="0" u="none" strike="noStrike" baseline="0" smtClean="0">
                <a:latin typeface="Times New Roman"/>
              </a:rPr>
              <a:t>来完成。</a:t>
            </a:r>
          </a:p>
          <a:p>
            <a:pPr marR="0" lvl="0" rtl="0"/>
            <a:r>
              <a:rPr lang="en-US" altLang="zh-CN" b="0" i="0" u="none" strike="noStrike" baseline="0" smtClean="0">
                <a:latin typeface="Times New Roman"/>
              </a:rPr>
              <a:t>$</a:t>
            </a:r>
            <a:r>
              <a:rPr lang="en-US" altLang="zh-CN" b="0" i="0" u="none" strike="noStrike" baseline="0" err="1" smtClean="0">
                <a:latin typeface="Times New Roman"/>
              </a:rPr>
              <a:t>mkfifo</a:t>
            </a:r>
            <a:r>
              <a:rPr lang="en-US" altLang="zh-CN" b="0" i="0" u="none" strike="noStrike" baseline="0" smtClean="0">
                <a:latin typeface="Times New Roman"/>
              </a:rPr>
              <a:t> /</a:t>
            </a:r>
            <a:r>
              <a:rPr lang="en-US" altLang="zh-CN" b="0" i="0" u="none" strike="noStrike" baseline="0" err="1" smtClean="0">
                <a:latin typeface="Times New Roman"/>
              </a:rPr>
              <a:t>ipc</a:t>
            </a:r>
            <a:r>
              <a:rPr lang="en-US" altLang="zh-CN" b="0" i="0" u="none" strike="noStrike" baseline="0" smtClean="0">
                <a:latin typeface="Times New Roman"/>
              </a:rPr>
              <a:t>/</a:t>
            </a:r>
            <a:r>
              <a:rPr lang="en-US" altLang="zh-CN" b="0" i="0" u="none" strike="noStrike" baseline="0" err="1" smtClean="0">
                <a:latin typeface="Times New Roman"/>
              </a:rPr>
              <a:t>namedfifo</a:t>
            </a:r>
            <a:endParaRPr lang="en-US" altLang="zh-CN" b="0" i="0" u="none" strike="noStrike" baseline="0" smtClean="0">
              <a:latin typeface="Times New Roman"/>
            </a:endParaRPr>
          </a:p>
          <a:p>
            <a:pPr marR="0" lvl="0" rtl="0"/>
            <a:r>
              <a:rPr lang="en-US" altLang="zh-CN" b="0" i="0" u="none" strike="noStrike" baseline="0" smtClean="0">
                <a:latin typeface="Times New Roman"/>
              </a:rPr>
              <a:t>$</a:t>
            </a:r>
            <a:r>
              <a:rPr lang="en-US" altLang="zh-CN" b="0" i="0" u="none" strike="noStrike" baseline="0" err="1" smtClean="0">
                <a:latin typeface="Times New Roman"/>
              </a:rPr>
              <a:t>ls</a:t>
            </a:r>
            <a:r>
              <a:rPr lang="en-US" altLang="zh-CN" b="0" i="0" u="none" strike="noStrike" baseline="0" smtClean="0">
                <a:latin typeface="Times New Roman"/>
              </a:rPr>
              <a:t> –l /</a:t>
            </a:r>
            <a:r>
              <a:rPr lang="en-US" altLang="zh-CN" b="0" i="0" u="none" strike="noStrike" baseline="0" err="1" smtClean="0">
                <a:latin typeface="Times New Roman"/>
              </a:rPr>
              <a:t>ipc</a:t>
            </a:r>
            <a:r>
              <a:rPr lang="en-US" altLang="zh-CN" b="0" i="0" u="none" strike="noStrike" baseline="0" smtClean="0">
                <a:latin typeface="Times New Roman"/>
              </a:rPr>
              <a:t>/</a:t>
            </a:r>
            <a:r>
              <a:rPr lang="en-US" altLang="zh-CN" b="0" i="0" u="none" strike="noStrike" baseline="0" err="1" smtClean="0">
                <a:latin typeface="Times New Roman"/>
              </a:rPr>
              <a:t>namedfifo</a:t>
            </a:r>
            <a:endParaRPr lang="en-US" altLang="zh-CN" b="0" i="0" u="none" strike="noStrike" baseline="0" smtClean="0">
              <a:latin typeface="Times New Roman"/>
            </a:endParaRPr>
          </a:p>
          <a:p>
            <a:pPr marR="0" lvl="0" rtl="0"/>
            <a:r>
              <a:rPr lang="pt-BR" altLang="zh-CN" b="0" i="0" u="none" strike="noStrike" baseline="0" smtClean="0">
                <a:latin typeface="Times New Roman"/>
              </a:rPr>
              <a:t>prw-rw-r-- 1 linux-c linux-c 0  5</a:t>
            </a:r>
            <a:r>
              <a:rPr lang="zh-CN" altLang="en-US" b="0" i="0" u="none" strike="noStrike" baseline="0" smtClean="0">
                <a:latin typeface="Times New Roman"/>
              </a:rPr>
              <a:t>月 </a:t>
            </a:r>
            <a:r>
              <a:rPr lang="en-US" altLang="zh-CN" b="0" i="0" u="none" strike="noStrike" baseline="0" smtClean="0">
                <a:latin typeface="Times New Roman"/>
              </a:rPr>
              <a:t>31 22:56 /</a:t>
            </a:r>
            <a:r>
              <a:rPr lang="en-US" altLang="zh-CN" b="0" i="0" u="none" strike="noStrike" baseline="0" err="1" smtClean="0">
                <a:latin typeface="Times New Roman"/>
              </a:rPr>
              <a:t>tmp</a:t>
            </a:r>
            <a:r>
              <a:rPr lang="en-US" altLang="zh-CN" b="0" i="0" u="none" strike="noStrike" baseline="0" smtClean="0">
                <a:latin typeface="Times New Roman"/>
              </a:rPr>
              <a:t>/</a:t>
            </a:r>
            <a:r>
              <a:rPr lang="en-US" altLang="zh-CN" b="0" i="0" u="none" strike="noStrike" baseline="0" err="1" smtClean="0">
                <a:latin typeface="Times New Roman"/>
              </a:rPr>
              <a:t>namedfifo</a:t>
            </a:r>
            <a:endParaRPr lang="en-US" altLang="zh-CN" b="0" i="0" u="none" strike="noStrike" baseline="0" smtClean="0">
              <a:latin typeface="Times New Roman"/>
            </a:endParaRP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为了</a:t>
            </a:r>
            <a:r>
              <a:rPr lang="zh-CN" altLang="en-US" b="0" i="0" u="none" strike="noStrike" baseline="0" smtClean="0">
                <a:latin typeface="Times New Roman"/>
              </a:rPr>
              <a:t>用</a:t>
            </a:r>
            <a:r>
              <a:rPr lang="en-US" altLang="zh-CN" b="0" i="0" u="none" strike="noStrike" baseline="0" smtClean="0">
                <a:latin typeface="Times New Roman"/>
              </a:rPr>
              <a:t>C</a:t>
            </a:r>
            <a:r>
              <a:rPr lang="zh-CN" altLang="en-US" b="0" i="0" u="none" strike="noStrike" baseline="0" smtClean="0">
                <a:latin typeface="Times New Roman"/>
              </a:rPr>
              <a:t>语言创建</a:t>
            </a:r>
            <a:r>
              <a:rPr lang="en-US" altLang="zh-CN" b="0" i="0" u="none" strike="noStrike" baseline="0" smtClean="0">
                <a:latin typeface="Times New Roman"/>
              </a:rPr>
              <a:t>FIFO</a:t>
            </a:r>
            <a:r>
              <a:rPr lang="zh-CN" altLang="en-US" b="0" i="0" u="none" strike="noStrike" baseline="0" smtClean="0">
                <a:latin typeface="Times New Roman"/>
              </a:rPr>
              <a:t>，用户可以使用</a:t>
            </a:r>
            <a:r>
              <a:rPr lang="en-US" altLang="zh-CN" b="0" i="0" u="none" strike="noStrike" baseline="0" err="1" smtClean="0">
                <a:latin typeface="Times New Roman"/>
              </a:rPr>
              <a:t>mkfifo</a:t>
            </a:r>
            <a:r>
              <a:rPr lang="en-US" altLang="zh-CN" b="0" i="0" u="none" strike="noStrike" baseline="0" smtClean="0">
                <a:latin typeface="Times New Roman"/>
              </a:rPr>
              <a:t>()</a:t>
            </a:r>
            <a:r>
              <a:rPr lang="zh-CN" altLang="en-US" b="0" i="0" u="none" strike="noStrike" baseline="0" smtClean="0">
                <a:latin typeface="Times New Roman"/>
              </a:rPr>
              <a:t>函数。</a:t>
            </a:r>
          </a:p>
          <a:p>
            <a:pPr marR="0" lvl="0" rtl="0"/>
            <a:r>
              <a:rPr lang="en-US" altLang="zh-CN" b="0" i="0" u="none" strike="noStrike" baseline="0" smtClean="0">
                <a:latin typeface="Times New Roman"/>
              </a:rPr>
              <a:t>#include &lt;sys/</a:t>
            </a:r>
            <a:r>
              <a:rPr lang="en-US" altLang="zh-CN" b="0" i="0" u="none" strike="noStrike" baseline="0" err="1" smtClean="0">
                <a:latin typeface="Times New Roman"/>
              </a:rPr>
              <a:t>types.h</a:t>
            </a:r>
            <a:r>
              <a:rPr lang="en-US" altLang="zh-CN" b="0" i="0" u="none" strike="noStrike" baseline="0" smtClean="0">
                <a:latin typeface="Times New Roman"/>
              </a:rPr>
              <a:t>&gt;</a:t>
            </a:r>
          </a:p>
          <a:p>
            <a:pPr marR="0" lvl="0" rtl="0"/>
            <a:r>
              <a:rPr lang="en-US" altLang="zh-CN" b="0" i="0" u="none" strike="noStrike" baseline="0" smtClean="0">
                <a:latin typeface="Times New Roman"/>
              </a:rPr>
              <a:t>#include &lt;sys/</a:t>
            </a:r>
            <a:r>
              <a:rPr lang="en-US" altLang="zh-CN" b="0" i="0" u="none" strike="noStrike" baseline="0" err="1" smtClean="0">
                <a:latin typeface="Times New Roman"/>
              </a:rPr>
              <a:t>stat.h</a:t>
            </a:r>
            <a:r>
              <a:rPr lang="en-US" altLang="zh-CN" b="0" i="0" u="none" strike="noStrike" baseline="0" smtClean="0">
                <a:latin typeface="Times New Roman"/>
              </a:rPr>
              <a:t>&gt;</a:t>
            </a:r>
          </a:p>
          <a:p>
            <a:pPr marR="0" lvl="0" rtl="0"/>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err="1" smtClean="0">
                <a:latin typeface="Times New Roman"/>
              </a:rPr>
              <a:t>mkfifo</a:t>
            </a:r>
            <a:r>
              <a:rPr lang="en-US" altLang="zh-CN" b="0" i="0" u="none" strike="noStrike" baseline="0" smtClean="0">
                <a:latin typeface="Times New Roman"/>
              </a:rPr>
              <a:t>(</a:t>
            </a:r>
            <a:r>
              <a:rPr lang="en-US" altLang="zh-CN" b="0" i="0" u="none" strike="noStrike" baseline="0" err="1" smtClean="0">
                <a:latin typeface="Times New Roman"/>
              </a:rPr>
              <a:t>const</a:t>
            </a:r>
            <a:r>
              <a:rPr lang="en-US" altLang="zh-CN" b="0" i="0" u="none" strike="noStrike" baseline="0" smtClean="0">
                <a:latin typeface="Times New Roman"/>
              </a:rPr>
              <a:t> char </a:t>
            </a:r>
            <a:r>
              <a:rPr lang="zh-CN" altLang="en-US" b="0" i="0" u="none" strike="noStrike" baseline="-25000" smtClean="0">
                <a:latin typeface="Times New Roman"/>
              </a:rPr>
              <a:t>*</a:t>
            </a:r>
            <a:r>
              <a:rPr lang="en-US" altLang="zh-CN" b="0" i="0" u="none" strike="noStrike" baseline="0" smtClean="0">
                <a:latin typeface="Times New Roman"/>
              </a:rPr>
              <a:t>pathname, </a:t>
            </a:r>
            <a:r>
              <a:rPr lang="en-US" altLang="zh-CN" b="0" i="0" u="none" strike="noStrike" baseline="0" err="1" smtClean="0">
                <a:latin typeface="Times New Roman"/>
              </a:rPr>
              <a:t>mode_t</a:t>
            </a:r>
            <a:r>
              <a:rPr lang="en-US" altLang="zh-CN" b="0" i="0" u="none" strike="noStrike" baseline="0" smtClean="0">
                <a:latin typeface="Times New Roman"/>
              </a:rPr>
              <a:t> mode);</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430115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FIFO</a:t>
            </a:r>
            <a:r>
              <a:rPr lang="zh-CN" altLang="en-US" b="0" i="0" u="none" strike="noStrike" kern="1800" baseline="0" smtClean="0">
                <a:latin typeface="Times New Roman"/>
                <a:ea typeface="黑体"/>
              </a:rPr>
              <a:t>操作</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FIFO</a:t>
            </a:r>
            <a:r>
              <a:rPr lang="zh-CN" altLang="en-US" b="0" i="0" u="none" strike="noStrike" baseline="0" smtClean="0">
                <a:latin typeface="Times New Roman"/>
              </a:rPr>
              <a:t>中，必须使用一个</a:t>
            </a:r>
            <a:r>
              <a:rPr lang="en-US" altLang="zh-CN" b="0" i="0" u="none" strike="noStrike" baseline="0" smtClean="0">
                <a:latin typeface="Times New Roman"/>
              </a:rPr>
              <a:t>open()</a:t>
            </a:r>
            <a:r>
              <a:rPr lang="zh-CN" altLang="en-US" b="0" i="0" u="none" strike="noStrike" baseline="0" smtClean="0">
                <a:latin typeface="Times New Roman"/>
              </a:rPr>
              <a:t>函数来显式地建立连接到管道的通道。一般来说</a:t>
            </a:r>
            <a:r>
              <a:rPr lang="en-US" altLang="zh-CN" b="0" i="0" u="none" strike="noStrike" baseline="0" smtClean="0">
                <a:latin typeface="Times New Roman"/>
              </a:rPr>
              <a:t>FIFO</a:t>
            </a:r>
            <a:r>
              <a:rPr lang="zh-CN" altLang="en-US" b="0" i="0" u="none" strike="noStrike" baseline="0" smtClean="0">
                <a:latin typeface="Times New Roman"/>
              </a:rPr>
              <a:t>总是处于阻塞状态。如果不希望在进行命名管道操作的时候发生阻塞，可以在</a:t>
            </a:r>
            <a:r>
              <a:rPr lang="en-US" altLang="zh-CN" b="0" i="0" u="none" strike="noStrike" baseline="0" smtClean="0">
                <a:latin typeface="Times New Roman"/>
              </a:rPr>
              <a:t>open()</a:t>
            </a:r>
            <a:r>
              <a:rPr lang="zh-CN" altLang="en-US" b="0" i="0" u="none" strike="noStrike" baseline="0" smtClean="0">
                <a:latin typeface="Times New Roman"/>
              </a:rPr>
              <a:t>调用中使用</a:t>
            </a:r>
            <a:r>
              <a:rPr lang="en-US" altLang="zh-CN" b="0" i="0" u="none" strike="noStrike" baseline="0" smtClean="0">
                <a:latin typeface="Times New Roman"/>
              </a:rPr>
              <a:t>O_NONBLOCK</a:t>
            </a:r>
            <a:r>
              <a:rPr lang="zh-CN" altLang="en-US" b="0" i="0" u="none" strike="noStrike" baseline="0" smtClean="0">
                <a:latin typeface="Times New Roman"/>
              </a:rPr>
              <a:t>标志，以关闭默认的阻塞动作。</a:t>
            </a:r>
          </a:p>
        </p:txBody>
      </p:sp>
    </p:spTree>
    <p:extLst>
      <p:ext uri="{BB962C8B-B14F-4D97-AF65-F5344CB8AC3E}">
        <p14:creationId xmlns:p14="http://schemas.microsoft.com/office/powerpoint/2010/main" val="1886602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4.3.3  </a:t>
            </a:r>
            <a:r>
              <a:rPr lang="zh-CN" altLang="en-US" b="0" i="0" u="none" strike="noStrike" kern="1800" baseline="0" smtClean="0">
                <a:latin typeface="Times New Roman"/>
                <a:ea typeface="黑体"/>
              </a:rPr>
              <a:t>消息队列</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消息队列是内核地址空间中的内部链表，通过</a:t>
            </a:r>
            <a:r>
              <a:rPr lang="en-US" altLang="zh-CN" b="0" i="0" u="none" strike="noStrike" baseline="0" smtClean="0">
                <a:latin typeface="Times New Roman"/>
              </a:rPr>
              <a:t>Linux</a:t>
            </a:r>
            <a:r>
              <a:rPr lang="zh-CN" altLang="en-US" b="0" i="0" u="none" strike="noStrike" baseline="0" smtClean="0">
                <a:latin typeface="Times New Roman"/>
              </a:rPr>
              <a:t>内核在各个进程之间传递内容。消息顺序地发送到消息队列中，每个消息队列可以用</a:t>
            </a:r>
            <a:r>
              <a:rPr lang="en-US" altLang="zh-CN" b="0" i="0" u="none" strike="noStrike" baseline="0" err="1" smtClean="0">
                <a:latin typeface="Times New Roman"/>
              </a:rPr>
              <a:t>IPC</a:t>
            </a:r>
            <a:r>
              <a:rPr lang="zh-CN" altLang="en-US" b="0" i="0" u="none" strike="noStrike" baseline="0" smtClean="0">
                <a:latin typeface="Times New Roman"/>
              </a:rPr>
              <a:t>标识符唯一地进行标识。内核中的消息队列是通过</a:t>
            </a:r>
            <a:r>
              <a:rPr lang="en-US" altLang="zh-CN" b="0" i="0" u="none" strike="noStrike" baseline="0" err="1" smtClean="0">
                <a:latin typeface="Times New Roman"/>
              </a:rPr>
              <a:t>IPC</a:t>
            </a:r>
            <a:r>
              <a:rPr lang="zh-CN" altLang="en-US" b="0" i="0" u="none" strike="noStrike" baseline="0" smtClean="0">
                <a:latin typeface="Times New Roman"/>
              </a:rPr>
              <a:t>的标识符来区别的，不同的消息队列之间是相对独立的。每个消息队列中的消息，又构成一个独立的链表</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．消息缓冲区</a:t>
            </a:r>
            <a:r>
              <a:rPr lang="zh-CN" altLang="en-US" smtClean="0">
                <a:latin typeface="Times New Roman"/>
              </a:rPr>
              <a:t>结构</a:t>
            </a:r>
            <a:endParaRPr lang="en-US" altLang="zh-CN" smtClean="0">
              <a:latin typeface="Times New Roman"/>
            </a:endParaRPr>
          </a:p>
          <a:p>
            <a:pPr lvl="0"/>
            <a:r>
              <a:rPr lang="en-US" altLang="zh-CN">
                <a:latin typeface="Times New Roman"/>
              </a:rPr>
              <a:t>2</a:t>
            </a:r>
            <a:r>
              <a:rPr lang="zh-CN" altLang="en-US">
                <a:latin typeface="Times New Roman"/>
              </a:rPr>
              <a:t>．结构</a:t>
            </a:r>
            <a:r>
              <a:rPr lang="en-US" altLang="zh-CN" err="1" smtClean="0">
                <a:latin typeface="Times New Roman"/>
              </a:rPr>
              <a:t>msgid_ds</a:t>
            </a:r>
            <a:endParaRPr lang="en-US" altLang="zh-CN" smtClean="0">
              <a:latin typeface="Times New Roman"/>
            </a:endParaRPr>
          </a:p>
          <a:p>
            <a:pPr lvl="0"/>
            <a:r>
              <a:rPr lang="en-US" altLang="zh-CN">
                <a:latin typeface="Times New Roman"/>
              </a:rPr>
              <a:t>3</a:t>
            </a:r>
            <a:r>
              <a:rPr lang="zh-CN" altLang="en-US">
                <a:latin typeface="Times New Roman"/>
              </a:rPr>
              <a:t>．结构</a:t>
            </a:r>
            <a:r>
              <a:rPr lang="en-US" altLang="zh-CN" err="1" smtClean="0">
                <a:latin typeface="Times New Roman"/>
              </a:rPr>
              <a:t>ipc_perm</a:t>
            </a:r>
            <a:endParaRPr lang="en-US" altLang="zh-CN" smtClean="0">
              <a:latin typeface="Times New Roman"/>
            </a:endParaRPr>
          </a:p>
          <a:p>
            <a:pPr lvl="0"/>
            <a:r>
              <a:rPr lang="en-US" altLang="zh-CN">
                <a:latin typeface="Times New Roman"/>
              </a:rPr>
              <a:t>4</a:t>
            </a:r>
            <a:r>
              <a:rPr lang="zh-CN" altLang="en-US">
                <a:latin typeface="Times New Roman"/>
              </a:rPr>
              <a:t>．内核中的消息队列关系</a:t>
            </a:r>
            <a:endParaRPr lang="zh-CN" altLang="en-US" b="0" i="0" u="none" strike="noStrike" baseline="0" smtClean="0">
              <a:latin typeface="Times New Roman"/>
            </a:endParaRPr>
          </a:p>
        </p:txBody>
      </p:sp>
    </p:spTree>
    <p:extLst>
      <p:ext uri="{BB962C8B-B14F-4D97-AF65-F5344CB8AC3E}">
        <p14:creationId xmlns:p14="http://schemas.microsoft.com/office/powerpoint/2010/main" val="2087924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4.3.3  </a:t>
            </a:r>
            <a:r>
              <a:rPr lang="zh-CN" altLang="en-US" b="0" i="0" u="none" strike="noStrike" kern="1800" baseline="0" smtClean="0">
                <a:latin typeface="Times New Roman"/>
                <a:ea typeface="黑体"/>
              </a:rPr>
              <a:t>消息队列</a:t>
            </a:r>
          </a:p>
        </p:txBody>
      </p:sp>
      <p:sp>
        <p:nvSpPr>
          <p:cNvPr id="3" name="文本占位符 2"/>
          <p:cNvSpPr>
            <a:spLocks noGrp="1"/>
          </p:cNvSpPr>
          <p:nvPr>
            <p:ph type="body" idx="1"/>
          </p:nvPr>
        </p:nvSpPr>
        <p:spPr/>
        <p:txBody>
          <a:bodyPr/>
          <a:lstStyle/>
          <a:p>
            <a:pPr lvl="0"/>
            <a:r>
              <a:rPr lang="en-US" altLang="zh-CN">
                <a:latin typeface="Times New Roman"/>
              </a:rPr>
              <a:t>5</a:t>
            </a:r>
            <a:r>
              <a:rPr lang="zh-CN" altLang="en-US">
                <a:latin typeface="Times New Roman"/>
              </a:rPr>
              <a:t>．键值构建</a:t>
            </a:r>
            <a:r>
              <a:rPr lang="en-US" altLang="zh-CN" err="1">
                <a:latin typeface="Times New Roman"/>
              </a:rPr>
              <a:t>ftok</a:t>
            </a:r>
            <a:r>
              <a:rPr lang="en-US" altLang="zh-CN">
                <a:latin typeface="Times New Roman"/>
              </a:rPr>
              <a:t>()</a:t>
            </a:r>
            <a:r>
              <a:rPr lang="zh-CN" altLang="en-US" smtClean="0">
                <a:latin typeface="Times New Roman"/>
              </a:rPr>
              <a:t>函数</a:t>
            </a:r>
            <a:endParaRPr lang="en-US" altLang="zh-CN" smtClean="0">
              <a:latin typeface="Times New Roman"/>
            </a:endParaRPr>
          </a:p>
          <a:p>
            <a:pPr lvl="0"/>
            <a:r>
              <a:rPr lang="en-US" altLang="zh-CN">
                <a:latin typeface="Times New Roman"/>
              </a:rPr>
              <a:t>6</a:t>
            </a:r>
            <a:r>
              <a:rPr lang="zh-CN" altLang="en-US">
                <a:latin typeface="Times New Roman"/>
              </a:rPr>
              <a:t>．获得消息</a:t>
            </a:r>
            <a:r>
              <a:rPr lang="en-US" altLang="zh-CN" err="1">
                <a:latin typeface="Times New Roman"/>
              </a:rPr>
              <a:t>msgget</a:t>
            </a:r>
            <a:r>
              <a:rPr lang="en-US" altLang="zh-CN">
                <a:latin typeface="Times New Roman"/>
              </a:rPr>
              <a:t>()</a:t>
            </a:r>
            <a:r>
              <a:rPr lang="zh-CN" altLang="en-US" smtClean="0">
                <a:latin typeface="Times New Roman"/>
              </a:rPr>
              <a:t>函数</a:t>
            </a:r>
            <a:endParaRPr lang="en-US" altLang="zh-CN" smtClean="0">
              <a:latin typeface="Times New Roman"/>
            </a:endParaRPr>
          </a:p>
          <a:p>
            <a:pPr lvl="0"/>
            <a:r>
              <a:rPr lang="en-US" altLang="zh-CN">
                <a:latin typeface="Times New Roman"/>
              </a:rPr>
              <a:t>7</a:t>
            </a:r>
            <a:r>
              <a:rPr lang="zh-CN" altLang="en-US">
                <a:latin typeface="Times New Roman"/>
              </a:rPr>
              <a:t>．发送消息</a:t>
            </a:r>
            <a:r>
              <a:rPr lang="en-US" altLang="zh-CN" err="1">
                <a:latin typeface="Times New Roman"/>
              </a:rPr>
              <a:t>msgsnd</a:t>
            </a:r>
            <a:r>
              <a:rPr lang="en-US" altLang="zh-CN">
                <a:latin typeface="Times New Roman"/>
              </a:rPr>
              <a:t>()</a:t>
            </a:r>
            <a:r>
              <a:rPr lang="zh-CN" altLang="en-US" smtClean="0">
                <a:latin typeface="Times New Roman"/>
              </a:rPr>
              <a:t>函数</a:t>
            </a:r>
            <a:endParaRPr lang="en-US" altLang="zh-CN" smtClean="0">
              <a:latin typeface="Times New Roman"/>
            </a:endParaRPr>
          </a:p>
          <a:p>
            <a:pPr lvl="0"/>
            <a:r>
              <a:rPr lang="en-US" altLang="zh-CN">
                <a:latin typeface="Times New Roman"/>
              </a:rPr>
              <a:t>8</a:t>
            </a:r>
            <a:r>
              <a:rPr lang="zh-CN" altLang="en-US">
                <a:latin typeface="Times New Roman"/>
              </a:rPr>
              <a:t>．接收消息</a:t>
            </a:r>
            <a:r>
              <a:rPr lang="en-US" altLang="zh-CN" err="1">
                <a:latin typeface="Times New Roman"/>
              </a:rPr>
              <a:t>msgrcv</a:t>
            </a:r>
            <a:r>
              <a:rPr lang="en-US" altLang="zh-CN">
                <a:latin typeface="Times New Roman"/>
              </a:rPr>
              <a:t>()</a:t>
            </a:r>
            <a:r>
              <a:rPr lang="zh-CN" altLang="en-US" smtClean="0">
                <a:latin typeface="Times New Roman"/>
              </a:rPr>
              <a:t>函数</a:t>
            </a:r>
            <a:endParaRPr lang="en-US" altLang="zh-CN" smtClean="0">
              <a:latin typeface="Times New Roman"/>
            </a:endParaRPr>
          </a:p>
          <a:p>
            <a:pPr lvl="0"/>
            <a:r>
              <a:rPr lang="en-US" altLang="zh-CN">
                <a:latin typeface="Times New Roman"/>
              </a:rPr>
              <a:t>9</a:t>
            </a:r>
            <a:r>
              <a:rPr lang="zh-CN" altLang="en-US">
                <a:latin typeface="Times New Roman"/>
              </a:rPr>
              <a:t>．消息控制</a:t>
            </a:r>
            <a:r>
              <a:rPr lang="en-US" altLang="zh-CN" err="1">
                <a:latin typeface="Times New Roman"/>
              </a:rPr>
              <a:t>msgctl</a:t>
            </a:r>
            <a:r>
              <a:rPr lang="en-US" altLang="zh-CN">
                <a:latin typeface="Times New Roman"/>
              </a:rPr>
              <a:t>()</a:t>
            </a:r>
            <a:r>
              <a:rPr lang="zh-CN" altLang="en-US">
                <a:latin typeface="Times New Roman"/>
              </a:rPr>
              <a:t>函数</a:t>
            </a:r>
            <a:endParaRPr lang="zh-CN" altLang="en-US" b="0" i="0" u="none" strike="noStrike" baseline="0" smtClean="0">
              <a:latin typeface="Times New Roman"/>
            </a:endParaRPr>
          </a:p>
        </p:txBody>
      </p:sp>
    </p:spTree>
    <p:extLst>
      <p:ext uri="{BB962C8B-B14F-4D97-AF65-F5344CB8AC3E}">
        <p14:creationId xmlns:p14="http://schemas.microsoft.com/office/powerpoint/2010/main" val="2015429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．消息缓冲区结构</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常用的结构是</a:t>
            </a:r>
            <a:r>
              <a:rPr lang="en-US" altLang="zh-CN" b="0" i="0" u="none" strike="noStrike" baseline="0" err="1" smtClean="0">
                <a:latin typeface="Times New Roman"/>
              </a:rPr>
              <a:t>msgbuf</a:t>
            </a:r>
            <a:r>
              <a:rPr lang="zh-CN" altLang="en-US" b="0" i="0" u="none" strike="noStrike" baseline="0" smtClean="0">
                <a:latin typeface="Times New Roman"/>
              </a:rPr>
              <a:t>结构。程序员可以以这个结构为模板定义自己的消息结构。在头文件</a:t>
            </a:r>
            <a:r>
              <a:rPr lang="en-US" altLang="zh-CN" b="0" i="0" u="none" strike="noStrike" baseline="0" smtClean="0">
                <a:latin typeface="Times New Roman"/>
              </a:rPr>
              <a:t>&lt;</a:t>
            </a:r>
            <a:r>
              <a:rPr lang="en-US" altLang="zh-CN" b="0" i="0" u="none" strike="noStrike" baseline="0" err="1" smtClean="0">
                <a:latin typeface="Times New Roman"/>
              </a:rPr>
              <a:t>linux</a:t>
            </a:r>
            <a:r>
              <a:rPr lang="en-US" altLang="zh-CN" b="0" i="0" u="none" strike="noStrike" baseline="0" smtClean="0">
                <a:latin typeface="Times New Roman"/>
              </a:rPr>
              <a:t>/</a:t>
            </a:r>
            <a:r>
              <a:rPr lang="en-US" altLang="zh-CN" b="0" i="0" u="none" strike="noStrike" baseline="0" err="1" smtClean="0">
                <a:latin typeface="Times New Roman"/>
              </a:rPr>
              <a:t>msg.h</a:t>
            </a:r>
            <a:r>
              <a:rPr lang="en-US" altLang="zh-CN" b="0" i="0" u="none" strike="noStrike" baseline="0" smtClean="0">
                <a:latin typeface="Times New Roman"/>
              </a:rPr>
              <a:t>&gt;</a:t>
            </a:r>
            <a:r>
              <a:rPr lang="zh-CN" altLang="en-US" b="0" i="0" u="none" strike="noStrike" baseline="0" smtClean="0">
                <a:latin typeface="Times New Roman"/>
              </a:rPr>
              <a:t>中，它的定义如下：</a:t>
            </a:r>
          </a:p>
          <a:p>
            <a:pPr marR="0" lvl="0" rtl="0"/>
            <a:endParaRPr lang="zh-CN" altLang="en-US" b="0" i="0" u="none" strike="noStrike" baseline="0" smtClean="0">
              <a:latin typeface="Times New Roman"/>
            </a:endParaRPr>
          </a:p>
          <a:p>
            <a:pPr marL="109728" marR="0" lvl="0" indent="0" rtl="0">
              <a:buNone/>
            </a:pPr>
            <a:r>
              <a:rPr lang="en-US" altLang="zh-CN" b="0" i="0" u="none" strike="noStrike" baseline="0" smtClean="0">
                <a:latin typeface="Times New Roman"/>
              </a:rPr>
              <a:t>struct </a:t>
            </a:r>
            <a:r>
              <a:rPr lang="en-US" altLang="zh-CN" b="0" i="0" u="none" strike="noStrike" baseline="0" err="1" smtClean="0">
                <a:latin typeface="Times New Roman"/>
              </a:rPr>
              <a:t>msgbuf</a:t>
            </a:r>
            <a:r>
              <a:rPr lang="en-US" altLang="zh-CN" b="0" i="0" u="none" strike="noStrike" baseline="0" smtClean="0">
                <a:latin typeface="Times New Roman"/>
              </a:rPr>
              <a:t> {</a:t>
            </a:r>
          </a:p>
          <a:p>
            <a:pPr marL="109728" marR="0" lvl="0" indent="0" rtl="0">
              <a:buNone/>
            </a:pPr>
            <a:r>
              <a:rPr lang="en-US" altLang="zh-CN" b="0" i="0" u="none" strike="noStrike" baseline="0" smtClean="0">
                <a:latin typeface="Times New Roman"/>
              </a:rPr>
              <a:t>	long </a:t>
            </a:r>
            <a:r>
              <a:rPr lang="en-US" altLang="zh-CN" b="0" i="0" u="none" strike="noStrike" baseline="0" err="1" smtClean="0">
                <a:latin typeface="Times New Roman"/>
              </a:rPr>
              <a:t>mtype</a:t>
            </a:r>
            <a:r>
              <a:rPr lang="en-US" altLang="zh-CN" b="0" i="0" u="none" strike="noStrike" baseline="0" smtClean="0">
                <a:latin typeface="Times New Roman"/>
              </a:rPr>
              <a:t>;</a:t>
            </a:r>
          </a:p>
          <a:p>
            <a:pPr marL="109728" marR="0" lvl="0" indent="0" rtl="0">
              <a:buNone/>
            </a:pPr>
            <a:r>
              <a:rPr lang="en-US" altLang="zh-CN" b="0" i="0" u="none" strike="noStrike" baseline="0" smtClean="0">
                <a:latin typeface="Times New Roman"/>
              </a:rPr>
              <a:t>	char </a:t>
            </a:r>
            <a:r>
              <a:rPr lang="en-US" altLang="zh-CN" b="0" i="0" u="none" strike="noStrike" baseline="0" err="1" smtClean="0">
                <a:latin typeface="Times New Roman"/>
              </a:rPr>
              <a:t>mtext</a:t>
            </a:r>
            <a:r>
              <a:rPr lang="en-US" altLang="zh-CN" b="0" i="0" u="none" strike="noStrike" baseline="0" smtClean="0">
                <a:latin typeface="Times New Roman"/>
              </a:rPr>
              <a:t>[1];</a:t>
            </a:r>
          </a:p>
          <a:p>
            <a:pPr marL="109728" marR="0" lvl="0" indent="0" rtl="0">
              <a:buNone/>
            </a:pP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03579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．结构</a:t>
            </a:r>
            <a:r>
              <a:rPr lang="en-US" altLang="zh-CN" b="0" i="0" u="none" strike="noStrike" kern="1800" baseline="0" smtClean="0">
                <a:latin typeface="Times New Roman"/>
                <a:ea typeface="黑体"/>
              </a:rPr>
              <a:t>msgid_ds</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77500" lnSpcReduction="20000"/>
          </a:bodyPr>
          <a:lstStyle/>
          <a:p>
            <a:pPr marR="0" lvl="0" rtl="0"/>
            <a:r>
              <a:rPr lang="en-US" altLang="zh-CN" b="0" i="0" u="none" strike="noStrike" baseline="0" smtClean="0">
                <a:latin typeface="Times New Roman"/>
              </a:rPr>
              <a:t>struct </a:t>
            </a:r>
            <a:r>
              <a:rPr lang="en-US" altLang="zh-CN" b="0" i="0" u="none" strike="noStrike" baseline="0" err="1" smtClean="0">
                <a:latin typeface="Times New Roman"/>
              </a:rPr>
              <a:t>msqid_ds</a:t>
            </a:r>
            <a:r>
              <a:rPr lang="en-US" altLang="zh-CN" b="0" i="0" u="none" strike="noStrike" baseline="0" smtClean="0">
                <a:latin typeface="Times New Roman"/>
              </a:rPr>
              <a:t> {</a:t>
            </a:r>
          </a:p>
          <a:p>
            <a:pPr marR="0" lvl="0" rtl="0"/>
            <a:r>
              <a:rPr lang="zh-CN" altLang="en-US" b="0" i="0" u="none" strike="noStrike" baseline="0" smtClean="0">
                <a:latin typeface="Times New Roman"/>
              </a:rPr>
              <a:t>    </a:t>
            </a:r>
            <a:r>
              <a:rPr lang="en-US" altLang="zh-CN" b="0" i="0" u="none" strike="noStrike" baseline="0" smtClean="0">
                <a:latin typeface="Times New Roman"/>
              </a:rPr>
              <a:t>struct </a:t>
            </a:r>
            <a:r>
              <a:rPr lang="en-US" altLang="zh-CN" b="0" i="0" u="none" strike="noStrike" baseline="0" err="1" smtClean="0">
                <a:latin typeface="Times New Roman"/>
              </a:rPr>
              <a:t>ipc_perm</a:t>
            </a:r>
            <a:r>
              <a:rPr lang="en-US" altLang="zh-CN" b="0" i="0" u="none" strike="noStrike" baseline="0" smtClean="0">
                <a:latin typeface="Times New Roman"/>
              </a:rPr>
              <a:t> </a:t>
            </a:r>
            <a:r>
              <a:rPr lang="en-US" altLang="zh-CN" b="0" i="0" u="none" strike="noStrike" baseline="0" err="1" smtClean="0">
                <a:latin typeface="Times New Roman"/>
              </a:rPr>
              <a:t>msg_perm</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time_t         </a:t>
            </a:r>
            <a:r>
              <a:rPr lang="en-US" altLang="zh-CN" b="0" i="0" u="none" strike="noStrike" baseline="0" err="1" smtClean="0">
                <a:latin typeface="Times New Roman"/>
              </a:rPr>
              <a:t>msg_stime</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发送到队列的最后一个消息的时间戳</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time_t         </a:t>
            </a:r>
            <a:r>
              <a:rPr lang="en-US" altLang="zh-CN" b="0" i="0" u="none" strike="noStrike" baseline="0" err="1" smtClean="0">
                <a:latin typeface="Times New Roman"/>
              </a:rPr>
              <a:t>msg_rtime</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从队列中获取的最后一个消息的时间戳</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time_t         </a:t>
            </a:r>
            <a:r>
              <a:rPr lang="en-US" altLang="zh-CN" b="0" i="0" u="none" strike="noStrike" baseline="0" err="1" smtClean="0">
                <a:latin typeface="Times New Roman"/>
              </a:rPr>
              <a:t>msg_ctime</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对队列进行最后一次变动的时间戳</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unsigned </a:t>
            </a:r>
            <a:r>
              <a:rPr lang="en-US" altLang="zh-CN" b="0" i="0" u="none" strike="noStrike" baseline="0" smtClean="0">
                <a:latin typeface="Times New Roman"/>
              </a:rPr>
              <a:t>long  __</a:t>
            </a:r>
            <a:r>
              <a:rPr lang="en-US" altLang="zh-CN" b="0" i="0" u="none" strike="noStrike" baseline="0" err="1" smtClean="0">
                <a:latin typeface="Times New Roman"/>
              </a:rPr>
              <a:t>msg_cbytes</a:t>
            </a:r>
            <a:r>
              <a:rPr lang="en-US" altLang="zh-CN"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在队列上所驻留的字节总数</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msgqnum_t    </a:t>
            </a:r>
            <a:r>
              <a:rPr lang="en-US" altLang="zh-CN" b="0" i="0" u="none" strike="noStrike" baseline="0" err="1" smtClean="0">
                <a:latin typeface="Times New Roman"/>
              </a:rPr>
              <a:t>msg_qnum</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当前处于队列中的消息数目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msglen_t      </a:t>
            </a:r>
            <a:r>
              <a:rPr lang="en-US" altLang="zh-CN" b="0" i="0" u="none" strike="noStrike" baseline="0" err="1" smtClean="0">
                <a:latin typeface="Times New Roman"/>
              </a:rPr>
              <a:t>msg_qbytes</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队列中能容纳的字节的最大数目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pid_t          </a:t>
            </a:r>
            <a:r>
              <a:rPr lang="en-US" altLang="zh-CN" b="0" i="0" u="none" strike="noStrike" baseline="0" err="1" smtClean="0">
                <a:latin typeface="Times New Roman"/>
              </a:rPr>
              <a:t>msg_lspid</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发送最后一个消息进程的</a:t>
            </a:r>
            <a:r>
              <a:rPr lang="en-US" altLang="zh-CN" b="0" i="0" u="none" strike="noStrike" baseline="0" err="1" smtClean="0">
                <a:latin typeface="Times New Roman"/>
              </a:rPr>
              <a:t>PID</a:t>
            </a:r>
            <a:r>
              <a:rPr lang="zh-CN" altLang="en-US"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pid_t          </a:t>
            </a:r>
            <a:r>
              <a:rPr lang="en-US" altLang="zh-CN" b="0" i="0" u="none" strike="noStrike" baseline="0" err="1" smtClean="0">
                <a:latin typeface="Times New Roman"/>
              </a:rPr>
              <a:t>msg_lrpid</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接收最后一个消息进程的</a:t>
            </a:r>
            <a:r>
              <a:rPr lang="en-US" altLang="zh-CN" b="0" i="0" u="none" strike="noStrike" baseline="0" err="1" smtClean="0">
                <a:latin typeface="Times New Roman"/>
              </a:rPr>
              <a:t>PID</a:t>
            </a:r>
            <a:r>
              <a:rPr lang="zh-CN" altLang="en-US"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a:t>
            </a:r>
          </a:p>
          <a:p>
            <a:pPr marL="109728" marR="0" lvl="0" indent="0" rtl="0">
              <a:buNone/>
            </a:pP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435772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．结构</a:t>
            </a:r>
            <a:r>
              <a:rPr lang="en-US" altLang="zh-CN" b="0" i="0" u="none" strike="noStrike" kern="1800" baseline="0" smtClean="0">
                <a:latin typeface="Times New Roman"/>
                <a:ea typeface="黑体"/>
              </a:rPr>
              <a:t>ipc_perm</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0" i="0" u="none" strike="noStrike" baseline="0" smtClean="0">
                <a:latin typeface="Times New Roman"/>
              </a:rPr>
              <a:t>内核把</a:t>
            </a:r>
            <a:r>
              <a:rPr lang="en-US" altLang="zh-CN" b="0" i="0" u="none" strike="noStrike" baseline="0" err="1" smtClean="0">
                <a:latin typeface="Times New Roman"/>
              </a:rPr>
              <a:t>IPC</a:t>
            </a:r>
            <a:r>
              <a:rPr lang="zh-CN" altLang="en-US" b="0" i="0" u="none" strike="noStrike" baseline="0" smtClean="0">
                <a:latin typeface="Times New Roman"/>
              </a:rPr>
              <a:t>对象的许可权限信息存放在</a:t>
            </a:r>
            <a:r>
              <a:rPr lang="en-US" altLang="zh-CN" b="0" i="0" u="none" strike="noStrike" baseline="0" err="1" smtClean="0">
                <a:latin typeface="Times New Roman"/>
              </a:rPr>
              <a:t>ipc_perm</a:t>
            </a:r>
            <a:r>
              <a:rPr lang="zh-CN" altLang="en-US" b="0" i="0" u="none" strike="noStrike" baseline="0" smtClean="0">
                <a:latin typeface="Times New Roman"/>
              </a:rPr>
              <a:t>类型的结构中</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a:t>
            </a:r>
            <a:r>
              <a:rPr lang="en-US" altLang="zh-CN" b="0" i="0" u="none" strike="noStrike" baseline="0" err="1" smtClean="0">
                <a:latin typeface="Times New Roman"/>
              </a:rPr>
              <a:t>ipc_perm</a:t>
            </a:r>
            <a:r>
              <a:rPr lang="en-US" altLang="zh-CN" b="0" i="0" u="none" strike="noStrike" baseline="0" smtClean="0">
                <a:latin typeface="Times New Roman"/>
              </a:rPr>
              <a:t> {</a:t>
            </a:r>
          </a:p>
          <a:p>
            <a:pPr marR="0" lvl="0" rtl="0"/>
            <a:r>
              <a:rPr lang="zh-CN" altLang="en-US" b="0" i="0" u="none" strike="noStrike" baseline="0" smtClean="0">
                <a:latin typeface="Times New Roman"/>
              </a:rPr>
              <a:t>               </a:t>
            </a:r>
            <a:r>
              <a:rPr lang="en-US" altLang="zh-CN" b="0" i="0" u="none" strike="noStrike" baseline="0" err="1" smtClean="0">
                <a:latin typeface="Times New Roman"/>
              </a:rPr>
              <a:t>key_t</a:t>
            </a:r>
            <a:r>
              <a:rPr lang="en-US" altLang="zh-CN" b="0" i="0" u="none" strike="noStrike" baseline="0" smtClean="0">
                <a:latin typeface="Times New Roman"/>
              </a:rPr>
              <a:t> key;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函数</a:t>
            </a:r>
            <a:r>
              <a:rPr lang="en-US" altLang="zh-CN" b="0" i="0" u="none" strike="noStrike" baseline="0" err="1" smtClean="0">
                <a:latin typeface="Times New Roman"/>
              </a:rPr>
              <a:t>msgget</a:t>
            </a:r>
            <a:r>
              <a:rPr lang="en-US" altLang="zh-CN" b="0" i="0" u="none" strike="noStrike" baseline="0" smtClean="0">
                <a:latin typeface="Times New Roman"/>
              </a:rPr>
              <a:t>()</a:t>
            </a:r>
            <a:r>
              <a:rPr lang="zh-CN" altLang="en-US" b="0" i="0" u="none" strike="noStrike" baseline="0" smtClean="0">
                <a:latin typeface="Times New Roman"/>
              </a:rPr>
              <a:t>使用的键值</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err="1" smtClean="0">
                <a:latin typeface="Times New Roman"/>
              </a:rPr>
              <a:t>uid_t</a:t>
            </a:r>
            <a:r>
              <a:rPr lang="en-US" altLang="zh-CN" b="0" i="0" u="none" strike="noStrike" baseline="0" smtClean="0">
                <a:latin typeface="Times New Roman"/>
              </a:rPr>
              <a:t> </a:t>
            </a:r>
            <a:r>
              <a:rPr lang="en-US" altLang="zh-CN" b="0" i="0" u="none" strike="noStrike" baseline="0" err="1" smtClean="0">
                <a:latin typeface="Times New Roman"/>
              </a:rPr>
              <a:t>uid</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用户的</a:t>
            </a:r>
            <a:r>
              <a:rPr lang="en-US" altLang="zh-CN" b="0" i="0" u="none" strike="noStrike" baseline="0" err="1" smtClean="0">
                <a:latin typeface="Times New Roman"/>
              </a:rPr>
              <a:t>UID</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err="1" smtClean="0">
                <a:latin typeface="Times New Roman"/>
              </a:rPr>
              <a:t>gid_t</a:t>
            </a:r>
            <a:r>
              <a:rPr lang="en-US" altLang="zh-CN" b="0" i="0" u="none" strike="noStrike" baseline="0" smtClean="0">
                <a:latin typeface="Times New Roman"/>
              </a:rPr>
              <a:t> </a:t>
            </a:r>
            <a:r>
              <a:rPr lang="en-US" altLang="zh-CN" b="0" i="0" u="none" strike="noStrike" baseline="0" err="1" smtClean="0">
                <a:latin typeface="Times New Roman"/>
              </a:rPr>
              <a:t>gid</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用户的</a:t>
            </a:r>
            <a:r>
              <a:rPr lang="en-US" altLang="zh-CN" b="0" i="0" u="none" strike="noStrike" baseline="0" err="1" smtClean="0">
                <a:latin typeface="Times New Roman"/>
              </a:rPr>
              <a:t>GID</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err="1" smtClean="0">
                <a:latin typeface="Times New Roman"/>
              </a:rPr>
              <a:t>uid_t</a:t>
            </a:r>
            <a:r>
              <a:rPr lang="en-US" altLang="zh-CN" b="0" i="0" u="none" strike="noStrike" baseline="0" smtClean="0">
                <a:latin typeface="Times New Roman"/>
              </a:rPr>
              <a:t> </a:t>
            </a:r>
            <a:r>
              <a:rPr lang="en-US" altLang="zh-CN" b="0" i="0" u="none" strike="noStrike" baseline="0" err="1" smtClean="0">
                <a:latin typeface="Times New Roman"/>
              </a:rPr>
              <a:t>cuid</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建立者的</a:t>
            </a:r>
            <a:r>
              <a:rPr lang="en-US" altLang="zh-CN" b="0" i="0" u="none" strike="noStrike" baseline="0" err="1" smtClean="0">
                <a:latin typeface="Times New Roman"/>
              </a:rPr>
              <a:t>UID</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err="1" smtClean="0">
                <a:latin typeface="Times New Roman"/>
              </a:rPr>
              <a:t>gid_t</a:t>
            </a:r>
            <a:r>
              <a:rPr lang="en-US" altLang="zh-CN" b="0" i="0" u="none" strike="noStrike" baseline="0" smtClean="0">
                <a:latin typeface="Times New Roman"/>
              </a:rPr>
              <a:t> </a:t>
            </a:r>
            <a:r>
              <a:rPr lang="en-US" altLang="zh-CN" b="0" i="0" u="none" strike="noStrike" baseline="0" err="1" smtClean="0">
                <a:latin typeface="Times New Roman"/>
              </a:rPr>
              <a:t>cgid</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建立者的</a:t>
            </a:r>
            <a:r>
              <a:rPr lang="en-US" altLang="zh-CN" b="0" i="0" u="none" strike="noStrike" baseline="0" err="1" smtClean="0">
                <a:latin typeface="Times New Roman"/>
              </a:rPr>
              <a:t>GID</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unsigned short mode;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权限 </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unsigned short </a:t>
            </a:r>
            <a:r>
              <a:rPr lang="en-US" altLang="zh-CN" b="0" i="0" u="none" strike="noStrike" baseline="0" err="1" smtClean="0">
                <a:latin typeface="Times New Roman"/>
              </a:rPr>
              <a:t>seq</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序列号</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958181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4.1.2  Linux</a:t>
            </a:r>
            <a:r>
              <a:rPr lang="zh-CN" altLang="en-US" b="0" i="0" u="none" strike="noStrike" kern="1800" baseline="0" smtClean="0">
                <a:latin typeface="Times New Roman"/>
                <a:ea typeface="黑体"/>
              </a:rPr>
              <a:t>环境下的进程</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Linux</a:t>
            </a:r>
            <a:r>
              <a:rPr lang="zh-CN" altLang="en-US" b="0" i="0" u="none" strike="noStrike" baseline="0" smtClean="0">
                <a:latin typeface="Times New Roman"/>
              </a:rPr>
              <a:t>的进程操作方式主要有产生进程、终止进程，并且进程之间存在数据和控制的交互，即进程间通信和同步</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．进程的产生</a:t>
            </a:r>
            <a:r>
              <a:rPr lang="zh-CN" altLang="en-US" smtClean="0">
                <a:latin typeface="Times New Roman"/>
              </a:rPr>
              <a:t>过程</a:t>
            </a:r>
            <a:endParaRPr lang="en-US" altLang="zh-CN" smtClean="0">
              <a:latin typeface="Times New Roman"/>
            </a:endParaRPr>
          </a:p>
          <a:p>
            <a:pPr lvl="0"/>
            <a:r>
              <a:rPr lang="en-US" altLang="zh-CN">
                <a:latin typeface="Times New Roman"/>
              </a:rPr>
              <a:t>2</a:t>
            </a:r>
            <a:r>
              <a:rPr lang="zh-CN" altLang="en-US">
                <a:latin typeface="Times New Roman"/>
              </a:rPr>
              <a:t>．进程的终止</a:t>
            </a:r>
            <a:r>
              <a:rPr lang="zh-CN" altLang="en-US" smtClean="0">
                <a:latin typeface="Times New Roman"/>
              </a:rPr>
              <a:t>方式</a:t>
            </a:r>
            <a:endParaRPr lang="en-US" altLang="zh-CN" smtClean="0">
              <a:latin typeface="Times New Roman"/>
            </a:endParaRPr>
          </a:p>
          <a:p>
            <a:pPr lvl="0"/>
            <a:r>
              <a:rPr lang="en-US" altLang="zh-CN">
                <a:latin typeface="Times New Roman"/>
              </a:rPr>
              <a:t>3</a:t>
            </a:r>
            <a:r>
              <a:rPr lang="zh-CN" altLang="en-US">
                <a:latin typeface="Times New Roman"/>
              </a:rPr>
              <a:t>．进程之间的</a:t>
            </a:r>
            <a:r>
              <a:rPr lang="zh-CN" altLang="en-US" smtClean="0">
                <a:latin typeface="Times New Roman"/>
              </a:rPr>
              <a:t>通信</a:t>
            </a:r>
            <a:endParaRPr lang="en-US" altLang="zh-CN" smtClean="0">
              <a:latin typeface="Times New Roman"/>
            </a:endParaRPr>
          </a:p>
          <a:p>
            <a:pPr lvl="0"/>
            <a:r>
              <a:rPr lang="en-US" altLang="zh-CN">
                <a:latin typeface="Times New Roman"/>
              </a:rPr>
              <a:t>4</a:t>
            </a:r>
            <a:r>
              <a:rPr lang="zh-CN" altLang="en-US">
                <a:latin typeface="Times New Roman"/>
              </a:rPr>
              <a:t>．进程之间的同步</a:t>
            </a:r>
            <a:endParaRPr lang="zh-CN" altLang="en-US" b="0" i="0" u="none" strike="noStrike" baseline="0" smtClean="0">
              <a:latin typeface="Times New Roman"/>
            </a:endParaRPr>
          </a:p>
        </p:txBody>
      </p:sp>
    </p:spTree>
    <p:extLst>
      <p:ext uri="{BB962C8B-B14F-4D97-AF65-F5344CB8AC3E}">
        <p14:creationId xmlns:p14="http://schemas.microsoft.com/office/powerpoint/2010/main" val="37250623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．内核中的消息队列关系</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作为</a:t>
            </a:r>
            <a:r>
              <a:rPr lang="en-US" altLang="zh-CN" b="0" i="0" u="none" strike="noStrike" baseline="0" smtClean="0">
                <a:latin typeface="Times New Roman"/>
              </a:rPr>
              <a:t>IPC</a:t>
            </a:r>
            <a:r>
              <a:rPr lang="zh-CN" altLang="en-US" b="0" i="0" u="none" strike="noStrike" baseline="0" smtClean="0">
                <a:latin typeface="Times New Roman"/>
              </a:rPr>
              <a:t>的消息队列，其消息的传递是通过</a:t>
            </a:r>
            <a:r>
              <a:rPr lang="en-US" altLang="zh-CN" b="0" i="0" u="none" strike="noStrike" baseline="0" smtClean="0">
                <a:latin typeface="Times New Roman"/>
              </a:rPr>
              <a:t>Linux</a:t>
            </a:r>
            <a:r>
              <a:rPr lang="zh-CN" altLang="en-US" b="0" i="0" u="none" strike="noStrike" baseline="0" smtClean="0">
                <a:latin typeface="Times New Roman"/>
              </a:rPr>
              <a:t>内核来进行的。</a:t>
            </a:r>
          </a:p>
        </p:txBody>
      </p:sp>
    </p:spTree>
    <p:extLst>
      <p:ext uri="{BB962C8B-B14F-4D97-AF65-F5344CB8AC3E}">
        <p14:creationId xmlns:p14="http://schemas.microsoft.com/office/powerpoint/2010/main" val="1527839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．键值构建</a:t>
            </a:r>
            <a:r>
              <a:rPr lang="en-US" altLang="zh-CN" b="0" i="0" u="none" strike="noStrike" kern="1800" baseline="0" smtClean="0">
                <a:latin typeface="Times New Roman"/>
                <a:ea typeface="黑体"/>
              </a:rPr>
              <a:t>ftok()</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ftok()</a:t>
            </a:r>
            <a:r>
              <a:rPr lang="zh-CN" altLang="en-US" b="0" i="0" u="none" strike="noStrike" baseline="0" smtClean="0">
                <a:latin typeface="Times New Roman"/>
              </a:rPr>
              <a:t>函数将路径名和项目的表示符转变为一个系统</a:t>
            </a:r>
            <a:r>
              <a:rPr lang="en-US" altLang="zh-CN" b="0" i="0" u="none" strike="noStrike" baseline="0" smtClean="0">
                <a:latin typeface="Times New Roman"/>
              </a:rPr>
              <a:t>V</a:t>
            </a:r>
            <a:r>
              <a:rPr lang="zh-CN" altLang="en-US" b="0" i="0" u="none" strike="noStrike" baseline="0" smtClean="0">
                <a:latin typeface="Times New Roman"/>
              </a:rPr>
              <a:t>的</a:t>
            </a:r>
            <a:r>
              <a:rPr lang="en-US" altLang="zh-CN" b="0" i="0" u="none" strike="noStrike" baseline="0" smtClean="0">
                <a:latin typeface="Times New Roman"/>
              </a:rPr>
              <a:t>IPC</a:t>
            </a:r>
            <a:r>
              <a:rPr lang="zh-CN" altLang="en-US" b="0" i="0" u="none" strike="noStrike" baseline="0" smtClean="0">
                <a:latin typeface="Times New Roman"/>
              </a:rPr>
              <a:t>键值。其原型如下：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 include &lt;sys/types.h&gt;</a:t>
            </a:r>
          </a:p>
          <a:p>
            <a:pPr marR="0" lvl="0" rtl="0"/>
            <a:r>
              <a:rPr lang="en-US" altLang="zh-CN" b="0" i="0" u="none" strike="noStrike" baseline="0" smtClean="0">
                <a:latin typeface="Times New Roman"/>
              </a:rPr>
              <a:t># include &lt;sys/ipc.h&gt;</a:t>
            </a:r>
          </a:p>
          <a:p>
            <a:pPr marR="0" lvl="0" rtl="0"/>
            <a:r>
              <a:rPr lang="en-US" altLang="zh-CN" b="0" i="0" u="none" strike="noStrike" baseline="0" smtClean="0">
                <a:latin typeface="Times New Roman"/>
              </a:rPr>
              <a:t>key_t ftok(const char </a:t>
            </a:r>
            <a:r>
              <a:rPr lang="zh-CN" altLang="en-US" b="0" i="0" u="none" strike="noStrike" baseline="-25000" smtClean="0">
                <a:latin typeface="Times New Roman"/>
              </a:rPr>
              <a:t>*</a:t>
            </a:r>
            <a:r>
              <a:rPr lang="en-US" altLang="zh-CN" b="0" i="0" u="none" strike="noStrike" baseline="0" smtClean="0">
                <a:latin typeface="Times New Roman"/>
              </a:rPr>
              <a:t>pathname, int proj_id);</a:t>
            </a:r>
            <a:endParaRPr lang="zh-CN" altLang="en-US" b="0" i="0" u="none" strike="noStrike" baseline="0" smtClean="0">
              <a:latin typeface="Times New Roman"/>
            </a:endParaRPr>
          </a:p>
        </p:txBody>
      </p:sp>
    </p:spTree>
    <p:extLst>
      <p:ext uri="{BB962C8B-B14F-4D97-AF65-F5344CB8AC3E}">
        <p14:creationId xmlns:p14="http://schemas.microsoft.com/office/powerpoint/2010/main" val="3673510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6</a:t>
            </a:r>
            <a:r>
              <a:rPr lang="zh-CN" altLang="en-US" b="0" i="0" u="none" strike="noStrike" kern="1800" baseline="0" smtClean="0">
                <a:latin typeface="Times New Roman"/>
                <a:ea typeface="黑体"/>
              </a:rPr>
              <a:t>．获得消息</a:t>
            </a:r>
            <a:r>
              <a:rPr lang="en-US" altLang="zh-CN" b="0" i="0" u="none" strike="noStrike" kern="1800" baseline="0" smtClean="0">
                <a:latin typeface="Times New Roman"/>
                <a:ea typeface="黑体"/>
              </a:rPr>
              <a:t>msgget()</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创建一个新的消息队列，或者访问一个现有的队列，可以使用函数</a:t>
            </a:r>
            <a:r>
              <a:rPr lang="en-US" altLang="zh-CN" b="0" i="0" u="none" strike="noStrike" baseline="0" smtClean="0">
                <a:latin typeface="Times New Roman"/>
              </a:rPr>
              <a:t>msgget()</a:t>
            </a:r>
            <a:r>
              <a:rPr lang="zh-CN" altLang="en-US" b="0" i="0" u="none" strike="noStrike" baseline="0" smtClean="0">
                <a:latin typeface="Times New Roman"/>
              </a:rPr>
              <a:t>，其原型如下：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&lt;sys/ipc.h&gt;</a:t>
            </a:r>
          </a:p>
          <a:p>
            <a:pPr marR="0" lvl="0" rtl="0"/>
            <a:r>
              <a:rPr lang="en-US" altLang="zh-CN" b="0" i="0" u="none" strike="noStrike" baseline="0" smtClean="0">
                <a:latin typeface="Times New Roman"/>
              </a:rPr>
              <a:t>#include &lt;sys/msg.h&gt;</a:t>
            </a:r>
          </a:p>
          <a:p>
            <a:pPr marR="0" lvl="0" rtl="0"/>
            <a:r>
              <a:rPr lang="en-US" altLang="zh-CN" b="0" i="0" u="none" strike="noStrike" baseline="0" smtClean="0">
                <a:latin typeface="Times New Roman"/>
              </a:rPr>
              <a:t>int msgget(key_t key, int msgflg);</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146668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a:t>
            </a:r>
            <a:r>
              <a:rPr lang="zh-CN" altLang="en-US" b="0" i="0" u="none" strike="noStrike" kern="1800" baseline="0" smtClean="0">
                <a:latin typeface="Times New Roman"/>
                <a:ea typeface="黑体"/>
              </a:rPr>
              <a:t>．发送消息</a:t>
            </a:r>
            <a:r>
              <a:rPr lang="en-US" altLang="zh-CN" b="0" i="0" u="none" strike="noStrike" kern="1800" baseline="0" smtClean="0">
                <a:latin typeface="Times New Roman"/>
                <a:ea typeface="黑体"/>
              </a:rPr>
              <a:t>msgsnd()</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一旦获得了队列标识符，用户就可以开始在该消息队列上执行相关操作了。为了向队列传递消息，用户可以使用</a:t>
            </a:r>
            <a:r>
              <a:rPr lang="en-US" altLang="zh-CN" b="0" i="0" u="none" strike="noStrike" baseline="0" smtClean="0">
                <a:latin typeface="Times New Roman"/>
              </a:rPr>
              <a:t>msgsnd()</a:t>
            </a:r>
            <a:r>
              <a:rPr lang="zh-CN" altLang="en-US" b="0" i="0" u="none" strike="noStrike" baseline="0" smtClean="0">
                <a:latin typeface="Times New Roman"/>
              </a:rPr>
              <a:t>函数：</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&lt;sys/ipc.h&gt;</a:t>
            </a:r>
          </a:p>
          <a:p>
            <a:pPr marR="0" lvl="0" rtl="0"/>
            <a:r>
              <a:rPr lang="en-US" altLang="zh-CN" b="0" i="0" u="none" strike="noStrike" baseline="0" smtClean="0">
                <a:latin typeface="Times New Roman"/>
              </a:rPr>
              <a:t>#include &lt;sys/msg.h&gt;</a:t>
            </a:r>
          </a:p>
          <a:p>
            <a:pPr marR="0" lvl="0" rtl="0"/>
            <a:r>
              <a:rPr lang="en-US" altLang="zh-CN" b="0" i="0" u="none" strike="noStrike" baseline="0" smtClean="0">
                <a:latin typeface="Times New Roman"/>
              </a:rPr>
              <a:t>int msgsnd(int msqid, const void </a:t>
            </a:r>
            <a:r>
              <a:rPr lang="zh-CN" altLang="en-US" b="0" i="0" u="none" strike="noStrike" baseline="-25000" smtClean="0">
                <a:latin typeface="Times New Roman"/>
              </a:rPr>
              <a:t>*</a:t>
            </a:r>
            <a:r>
              <a:rPr lang="en-US" altLang="zh-CN" b="0" i="0" u="none" strike="noStrike" baseline="0" smtClean="0">
                <a:latin typeface="Times New Roman"/>
              </a:rPr>
              <a:t>msgp, size_t msgsz, int msgflg);</a:t>
            </a:r>
            <a:endParaRPr lang="zh-CN" altLang="en-US" b="0" i="0" u="none" strike="noStrike" baseline="0" smtClean="0">
              <a:latin typeface="Times New Roman"/>
            </a:endParaRPr>
          </a:p>
        </p:txBody>
      </p:sp>
    </p:spTree>
    <p:extLst>
      <p:ext uri="{BB962C8B-B14F-4D97-AF65-F5344CB8AC3E}">
        <p14:creationId xmlns:p14="http://schemas.microsoft.com/office/powerpoint/2010/main" val="3655301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8</a:t>
            </a:r>
            <a:r>
              <a:rPr lang="zh-CN" altLang="en-US" b="0" i="0" u="none" strike="noStrike" kern="1800" baseline="0" smtClean="0">
                <a:latin typeface="Times New Roman"/>
                <a:ea typeface="黑体"/>
              </a:rPr>
              <a:t>．接收消息</a:t>
            </a:r>
            <a:r>
              <a:rPr lang="en-US" altLang="zh-CN" b="0" i="0" u="none" strike="noStrike" kern="1800" baseline="0" smtClean="0">
                <a:latin typeface="Times New Roman"/>
                <a:ea typeface="黑体"/>
              </a:rPr>
              <a:t>msgrcv()</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当获得队列标识符后，用户就可以开始在该消息队列上执行消息队列的接收操作。</a:t>
            </a:r>
            <a:r>
              <a:rPr lang="en-US" altLang="zh-CN" b="0" i="0" u="none" strike="noStrike" baseline="0" smtClean="0">
                <a:latin typeface="Times New Roman"/>
              </a:rPr>
              <a:t>msgrcv()</a:t>
            </a:r>
            <a:r>
              <a:rPr lang="zh-CN" altLang="en-US" b="0" i="0" u="none" strike="noStrike" baseline="0" smtClean="0">
                <a:latin typeface="Times New Roman"/>
              </a:rPr>
              <a:t>函数用于接收队列标识符中的消息，函数原型如下：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&lt;sys/ipc.h&gt;</a:t>
            </a:r>
          </a:p>
          <a:p>
            <a:pPr marR="0" lvl="0" rtl="0"/>
            <a:r>
              <a:rPr lang="en-US" altLang="zh-CN" b="0" i="0" u="none" strike="noStrike" baseline="0" smtClean="0">
                <a:latin typeface="Times New Roman"/>
              </a:rPr>
              <a:t>#include &lt;sys/msg.h&gt;</a:t>
            </a:r>
          </a:p>
          <a:p>
            <a:pPr marR="0" lvl="0" rtl="0"/>
            <a:r>
              <a:rPr lang="en-US" altLang="zh-CN" b="0" i="0" u="none" strike="noStrike" baseline="0" smtClean="0">
                <a:latin typeface="Times New Roman"/>
              </a:rPr>
              <a:t>ssize_t  msgrcv(int  msqid,  void </a:t>
            </a:r>
            <a:r>
              <a:rPr lang="zh-CN" altLang="en-US" b="0" i="0" u="none" strike="noStrike" baseline="-25000" smtClean="0">
                <a:latin typeface="Times New Roman"/>
              </a:rPr>
              <a:t>*</a:t>
            </a:r>
            <a:r>
              <a:rPr lang="en-US" altLang="zh-CN" b="0" i="0" u="none" strike="noStrike" baseline="0" smtClean="0">
                <a:latin typeface="Times New Roman"/>
              </a:rPr>
              <a:t>msgp, size_t msgsz, long msgtyp, int msgflg);</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680264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a:t>
            </a:r>
            <a:r>
              <a:rPr lang="zh-CN" altLang="en-US" b="0" i="0" u="none" strike="noStrike" kern="1800" baseline="0" smtClean="0">
                <a:latin typeface="Times New Roman"/>
                <a:ea typeface="黑体"/>
              </a:rPr>
              <a:t>．消息控制</a:t>
            </a:r>
            <a:r>
              <a:rPr lang="en-US" altLang="zh-CN" b="0" i="0" u="none" strike="noStrike" kern="1800" baseline="0" smtClean="0">
                <a:latin typeface="Times New Roman"/>
                <a:ea typeface="黑体"/>
              </a:rPr>
              <a:t>msgctl()</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为了在一个消息队列上执行控制操作，用户可以使用</a:t>
            </a:r>
            <a:r>
              <a:rPr lang="en-US" altLang="zh-CN" b="0" i="0" u="none" strike="noStrike" baseline="0" err="1" smtClean="0">
                <a:latin typeface="Times New Roman"/>
              </a:rPr>
              <a:t>msgctl</a:t>
            </a:r>
            <a:r>
              <a:rPr lang="en-US" altLang="zh-CN" b="0" i="0" u="none" strike="noStrike" baseline="0" smtClean="0">
                <a:latin typeface="Times New Roman"/>
              </a:rPr>
              <a:t>()</a:t>
            </a:r>
            <a:r>
              <a:rPr lang="zh-CN" altLang="en-US" b="0" i="0" u="none" strike="noStrike" baseline="0" smtClean="0">
                <a:latin typeface="Times New Roman"/>
              </a:rPr>
              <a:t>函数。</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a:t>
            </a:r>
            <a:r>
              <a:rPr lang="en-US" altLang="zh-CN" b="0" i="0" u="none" strike="noStrike" baseline="0" err="1" smtClean="0">
                <a:latin typeface="Times New Roman"/>
              </a:rPr>
              <a:t>types.h</a:t>
            </a:r>
            <a:r>
              <a:rPr lang="en-US" altLang="zh-CN" b="0" i="0" u="none" strike="noStrike" baseline="0" smtClean="0">
                <a:latin typeface="Times New Roman"/>
              </a:rPr>
              <a:t>&gt;</a:t>
            </a:r>
          </a:p>
          <a:p>
            <a:pPr marR="0" lvl="0" rtl="0"/>
            <a:r>
              <a:rPr lang="en-US" altLang="zh-CN" b="0" i="0" u="none" strike="noStrike" baseline="0" smtClean="0">
                <a:latin typeface="Times New Roman"/>
              </a:rPr>
              <a:t>#include &lt;sys/</a:t>
            </a:r>
            <a:r>
              <a:rPr lang="en-US" altLang="zh-CN" b="0" i="0" u="none" strike="noStrike" baseline="0" err="1" smtClean="0">
                <a:latin typeface="Times New Roman"/>
              </a:rPr>
              <a:t>ipc.h</a:t>
            </a:r>
            <a:r>
              <a:rPr lang="en-US" altLang="zh-CN" b="0" i="0" u="none" strike="noStrike" baseline="0" smtClean="0">
                <a:latin typeface="Times New Roman"/>
              </a:rPr>
              <a:t>&gt;</a:t>
            </a:r>
          </a:p>
          <a:p>
            <a:pPr marR="0" lvl="0" rtl="0"/>
            <a:r>
              <a:rPr lang="en-US" altLang="zh-CN" b="0" i="0" u="none" strike="noStrike" baseline="0" smtClean="0">
                <a:latin typeface="Times New Roman"/>
              </a:rPr>
              <a:t>#include &lt;sys/</a:t>
            </a:r>
            <a:r>
              <a:rPr lang="en-US" altLang="zh-CN" b="0" i="0" u="none" strike="noStrike" baseline="0" err="1" smtClean="0">
                <a:latin typeface="Times New Roman"/>
              </a:rPr>
              <a:t>msg.h</a:t>
            </a:r>
            <a:r>
              <a:rPr lang="en-US" altLang="zh-CN" b="0" i="0" u="none" strike="noStrike" baseline="0" smtClean="0">
                <a:latin typeface="Times New Roman"/>
              </a:rPr>
              <a:t>&gt;</a:t>
            </a:r>
          </a:p>
          <a:p>
            <a:pPr marR="0" lvl="0" rtl="0"/>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err="1" smtClean="0">
                <a:latin typeface="Times New Roman"/>
              </a:rPr>
              <a:t>msgctl</a:t>
            </a:r>
            <a:r>
              <a:rPr lang="en-US" altLang="zh-CN" b="0" i="0" u="none" strike="noStrike" baseline="0" smtClean="0">
                <a:latin typeface="Times New Roman"/>
              </a:rPr>
              <a:t>(</a:t>
            </a:r>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err="1" smtClean="0">
                <a:latin typeface="Times New Roman"/>
              </a:rPr>
              <a:t>msqid</a:t>
            </a:r>
            <a:r>
              <a:rPr lang="en-US" altLang="zh-CN" b="0" i="0" u="none" strike="noStrike" baseline="0" smtClean="0">
                <a:latin typeface="Times New Roman"/>
              </a:rPr>
              <a:t>, </a:t>
            </a:r>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err="1" smtClean="0">
                <a:latin typeface="Times New Roman"/>
              </a:rPr>
              <a:t>cmd</a:t>
            </a:r>
            <a:r>
              <a:rPr lang="en-US" altLang="zh-CN" b="0" i="0" u="none" strike="noStrike" baseline="0" smtClean="0">
                <a:latin typeface="Times New Roman"/>
              </a:rPr>
              <a:t>, struct </a:t>
            </a:r>
            <a:r>
              <a:rPr lang="en-US" altLang="zh-CN" b="0" i="0" u="none" strike="noStrike" baseline="0" err="1" smtClean="0">
                <a:latin typeface="Times New Roman"/>
              </a:rPr>
              <a:t>msqid_ds</a:t>
            </a:r>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err="1" smtClean="0">
                <a:latin typeface="Times New Roman"/>
              </a:rPr>
              <a:t>buf</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933999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4.3.4</a:t>
            </a:r>
            <a:r>
              <a:rPr lang="zh-CN" altLang="en-US" b="0" i="0" u="none" strike="noStrike" kern="1800" baseline="0" smtClean="0">
                <a:latin typeface="Times New Roman"/>
                <a:ea typeface="黑体"/>
              </a:rPr>
              <a:t>  消息队列的一个例子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本例在建立消息队列后，打印其属性，并在每次发送和接收后均查看其属性，最后对消息队列进行修改</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．显示消息属性的函数</a:t>
            </a:r>
            <a:r>
              <a:rPr lang="en-US" altLang="zh-CN"/>
              <a:t>msg_show_attr</a:t>
            </a:r>
            <a:r>
              <a:rPr lang="en-US" altLang="zh-CN" smtClean="0"/>
              <a:t>()</a:t>
            </a:r>
          </a:p>
          <a:p>
            <a:pPr lvl="0"/>
            <a:r>
              <a:rPr lang="en-US" altLang="zh-CN"/>
              <a:t>2</a:t>
            </a:r>
            <a:r>
              <a:rPr lang="zh-CN" altLang="zh-CN"/>
              <a:t>．主函数</a:t>
            </a:r>
            <a:r>
              <a:rPr lang="en-US" altLang="zh-CN"/>
              <a:t>main()</a:t>
            </a:r>
            <a:endParaRPr lang="zh-CN" altLang="en-US" b="0" i="0" u="none" strike="noStrike" baseline="0" smtClean="0">
              <a:latin typeface="Times New Roman"/>
            </a:endParaRPr>
          </a:p>
        </p:txBody>
      </p:sp>
    </p:spTree>
    <p:extLst>
      <p:ext uri="{BB962C8B-B14F-4D97-AF65-F5344CB8AC3E}">
        <p14:creationId xmlns:p14="http://schemas.microsoft.com/office/powerpoint/2010/main" val="2389860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．显示消息属性的函数</a:t>
            </a:r>
            <a:r>
              <a:rPr lang="en-US" altLang="zh-CN" b="0" i="0" u="none" strike="noStrike" kern="1800" baseline="0" smtClean="0">
                <a:latin typeface="Times New Roman"/>
                <a:ea typeface="黑体"/>
              </a:rPr>
              <a:t>msg_show_attr()</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msg_show_attr()</a:t>
            </a:r>
            <a:r>
              <a:rPr lang="zh-CN" altLang="en-US" b="0" i="0" u="none" strike="noStrike" baseline="0" smtClean="0">
                <a:latin typeface="Times New Roman"/>
              </a:rPr>
              <a:t>函数根据用户输入的消息</a:t>
            </a:r>
            <a:r>
              <a:rPr lang="en-US" altLang="zh-CN" b="0" i="0" u="none" strike="noStrike" baseline="0" smtClean="0">
                <a:latin typeface="Times New Roman"/>
              </a:rPr>
              <a:t>ID</a:t>
            </a:r>
            <a:r>
              <a:rPr lang="zh-CN" altLang="en-US" b="0" i="0" u="none" strike="noStrike" baseline="0" smtClean="0">
                <a:latin typeface="Times New Roman"/>
              </a:rPr>
              <a:t>，将消息队列中的字节数、消息数、最大字节数、最后发送消息的进程、最后接收消息的进程、最后发送消息的时间、最后接收消息的时间、最后消息变化的时间及消息的</a:t>
            </a:r>
            <a:r>
              <a:rPr lang="en-US" altLang="zh-CN" b="0" i="0" u="none" strike="noStrike" baseline="0" smtClean="0">
                <a:latin typeface="Times New Roman"/>
              </a:rPr>
              <a:t>UID</a:t>
            </a:r>
            <a:r>
              <a:rPr lang="zh-CN" altLang="en-US" b="0" i="0" u="none" strike="noStrike" baseline="0" smtClean="0">
                <a:latin typeface="Times New Roman"/>
              </a:rPr>
              <a:t>和</a:t>
            </a:r>
            <a:r>
              <a:rPr lang="en-US" altLang="zh-CN" b="0" i="0" u="none" strike="noStrike" baseline="0" smtClean="0">
                <a:latin typeface="Times New Roman"/>
              </a:rPr>
              <a:t>GID</a:t>
            </a:r>
            <a:r>
              <a:rPr lang="zh-CN" altLang="en-US" b="0" i="0" u="none" strike="noStrike" baseline="0" smtClean="0">
                <a:latin typeface="Times New Roman"/>
              </a:rPr>
              <a:t>等信息进行打印。</a:t>
            </a:r>
          </a:p>
        </p:txBody>
      </p:sp>
    </p:spTree>
    <p:extLst>
      <p:ext uri="{BB962C8B-B14F-4D97-AF65-F5344CB8AC3E}">
        <p14:creationId xmlns:p14="http://schemas.microsoft.com/office/powerpoint/2010/main" val="653165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．主函数</a:t>
            </a:r>
            <a:r>
              <a:rPr lang="en-US" altLang="zh-CN" b="0" i="0" u="none" strike="noStrike" kern="1800" baseline="0" smtClean="0">
                <a:latin typeface="Times New Roman"/>
                <a:ea typeface="黑体"/>
              </a:rPr>
              <a:t>main()</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主函数先用函数</a:t>
            </a:r>
            <a:r>
              <a:rPr lang="en-US" altLang="zh-CN" b="0" i="0" u="none" strike="noStrike" baseline="0" smtClean="0">
                <a:latin typeface="Times New Roman"/>
              </a:rPr>
              <a:t>ftok()</a:t>
            </a:r>
            <a:r>
              <a:rPr lang="zh-CN" altLang="en-US" b="0" i="0" u="none" strike="noStrike" baseline="0" smtClean="0">
                <a:latin typeface="Times New Roman"/>
              </a:rPr>
              <a:t>使用路径“</a:t>
            </a:r>
            <a:r>
              <a:rPr lang="en-US" altLang="zh-CN" b="0" i="0" u="none" strike="noStrike" baseline="0" smtClean="0">
                <a:latin typeface="Times New Roman"/>
              </a:rPr>
              <a:t>/tmp/msg/b</a:t>
            </a:r>
            <a:r>
              <a:rPr lang="zh-CN" altLang="en-US" b="0" i="0" u="none" strike="noStrike" baseline="0" smtClean="0">
                <a:latin typeface="Times New Roman"/>
              </a:rPr>
              <a:t>”获得一个键值，之后进行相关的操作并打印消息的属性。</a:t>
            </a:r>
          </a:p>
        </p:txBody>
      </p:sp>
    </p:spTree>
    <p:extLst>
      <p:ext uri="{BB962C8B-B14F-4D97-AF65-F5344CB8AC3E}">
        <p14:creationId xmlns:p14="http://schemas.microsoft.com/office/powerpoint/2010/main" val="3729659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4.3.5  </a:t>
            </a:r>
            <a:r>
              <a:rPr lang="zh-CN" altLang="en-US" b="0" i="0" u="none" strike="noStrike" kern="1800" baseline="0" smtClean="0">
                <a:latin typeface="Times New Roman"/>
                <a:ea typeface="黑体"/>
              </a:rPr>
              <a:t>信号量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信号量是一种计数器，用来控制对多个进程共享的资源所进行的访问。它们常常被用做一个锁机制，在某个进程正在对特定资源进行操作时，信号量可以防止另一个进程去访问它。生产者和消费者的模型是信号量的典型使用</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a:t>
            </a:r>
            <a:r>
              <a:rPr lang="zh-CN" altLang="zh-CN"/>
              <a:t>信号量</a:t>
            </a:r>
            <a:r>
              <a:rPr lang="zh-CN" altLang="zh-CN" smtClean="0"/>
              <a:t>数据结构</a:t>
            </a:r>
            <a:endParaRPr lang="en-US" altLang="zh-CN" smtClean="0"/>
          </a:p>
          <a:p>
            <a:pPr lvl="0"/>
            <a:r>
              <a:rPr lang="en-US" altLang="zh-CN"/>
              <a:t>2</a:t>
            </a:r>
            <a:r>
              <a:rPr lang="zh-CN" altLang="zh-CN"/>
              <a:t>．新建信号量函数</a:t>
            </a:r>
            <a:r>
              <a:rPr lang="en-US" altLang="zh-CN"/>
              <a:t>semget</a:t>
            </a:r>
            <a:r>
              <a:rPr lang="en-US" altLang="zh-CN" smtClean="0"/>
              <a:t>()</a:t>
            </a:r>
          </a:p>
          <a:p>
            <a:pPr lvl="0"/>
            <a:r>
              <a:rPr lang="en-US" altLang="zh-CN"/>
              <a:t>3</a:t>
            </a:r>
            <a:r>
              <a:rPr lang="zh-CN" altLang="zh-CN"/>
              <a:t>．信号量操作函数</a:t>
            </a:r>
            <a:r>
              <a:rPr lang="en-US" altLang="zh-CN"/>
              <a:t>semop</a:t>
            </a:r>
            <a:r>
              <a:rPr lang="en-US" altLang="zh-CN" smtClean="0"/>
              <a:t>()</a:t>
            </a:r>
          </a:p>
          <a:p>
            <a:pPr lvl="0"/>
            <a:r>
              <a:rPr lang="en-US" altLang="zh-CN"/>
              <a:t>4</a:t>
            </a:r>
            <a:r>
              <a:rPr lang="zh-CN" altLang="zh-CN"/>
              <a:t>．控制信号量参数</a:t>
            </a:r>
            <a:r>
              <a:rPr lang="en-US" altLang="zh-CN"/>
              <a:t>semctl</a:t>
            </a:r>
            <a:r>
              <a:rPr lang="en-US" altLang="zh-CN" smtClean="0"/>
              <a:t>()</a:t>
            </a:r>
          </a:p>
          <a:p>
            <a:pPr lvl="0"/>
            <a:r>
              <a:rPr lang="en-US" altLang="zh-CN"/>
              <a:t>5</a:t>
            </a:r>
            <a:r>
              <a:rPr lang="zh-CN" altLang="zh-CN"/>
              <a:t>．一个信号量操作的例子</a:t>
            </a:r>
            <a:endParaRPr lang="zh-CN" altLang="en-US" b="0" i="0" u="none" strike="noStrike" baseline="0" smtClean="0">
              <a:latin typeface="Times New Roman"/>
            </a:endParaRPr>
          </a:p>
        </p:txBody>
      </p:sp>
    </p:spTree>
    <p:extLst>
      <p:ext uri="{BB962C8B-B14F-4D97-AF65-F5344CB8AC3E}">
        <p14:creationId xmlns:p14="http://schemas.microsoft.com/office/powerpoint/2010/main" val="311392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．进程的产生过程</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进程的产生有多种方式，其基本过程是一致的。</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）首先复制其父进程的环境配置。</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）在内核中建立进程结构。</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）将结构插入到进程列表，便于维护。</a:t>
            </a:r>
          </a:p>
          <a:p>
            <a:pPr marR="0" lvl="0" rtl="0"/>
            <a:r>
              <a:rPr lang="zh-CN" altLang="en-US" b="0" i="0" u="none" strike="noStrike" baseline="0" smtClean="0">
                <a:latin typeface="Times New Roman"/>
              </a:rPr>
              <a:t>（</a:t>
            </a:r>
            <a:r>
              <a:rPr lang="en-US" altLang="zh-CN" b="0" i="0" u="none" strike="noStrike" baseline="0" smtClean="0">
                <a:latin typeface="Times New Roman"/>
              </a:rPr>
              <a:t>4</a:t>
            </a:r>
            <a:r>
              <a:rPr lang="zh-CN" altLang="en-US" b="0" i="0" u="none" strike="noStrike" baseline="0" smtClean="0">
                <a:latin typeface="Times New Roman"/>
              </a:rPr>
              <a:t>）分配资源给此进程。</a:t>
            </a:r>
          </a:p>
          <a:p>
            <a:pPr marR="0" lvl="0" rtl="0"/>
            <a:r>
              <a:rPr lang="zh-CN" altLang="en-US" b="0" i="0" u="none" strike="noStrike" baseline="0" smtClean="0">
                <a:latin typeface="Times New Roman"/>
              </a:rPr>
              <a:t>（</a:t>
            </a:r>
            <a:r>
              <a:rPr lang="en-US" altLang="zh-CN" b="0" i="0" u="none" strike="noStrike" baseline="0" smtClean="0">
                <a:latin typeface="Times New Roman"/>
              </a:rPr>
              <a:t>5</a:t>
            </a:r>
            <a:r>
              <a:rPr lang="zh-CN" altLang="en-US" b="0" i="0" u="none" strike="noStrike" baseline="0" smtClean="0">
                <a:latin typeface="Times New Roman"/>
              </a:rPr>
              <a:t>）复制父进程的内存映射信息。</a:t>
            </a:r>
          </a:p>
          <a:p>
            <a:pPr marR="0" lvl="0" rtl="0"/>
            <a:r>
              <a:rPr lang="zh-CN" altLang="en-US" b="0" i="0" u="none" strike="noStrike" baseline="0" smtClean="0">
                <a:latin typeface="Times New Roman"/>
              </a:rPr>
              <a:t>（</a:t>
            </a:r>
            <a:r>
              <a:rPr lang="en-US" altLang="zh-CN" b="0" i="0" u="none" strike="noStrike" baseline="0" smtClean="0">
                <a:latin typeface="Times New Roman"/>
              </a:rPr>
              <a:t>6</a:t>
            </a:r>
            <a:r>
              <a:rPr lang="zh-CN" altLang="en-US" b="0" i="0" u="none" strike="noStrike" baseline="0" smtClean="0">
                <a:latin typeface="Times New Roman"/>
              </a:rPr>
              <a:t>）管理文件描述符和链接点。</a:t>
            </a:r>
          </a:p>
          <a:p>
            <a:pPr marR="0" lvl="0" rtl="0"/>
            <a:r>
              <a:rPr lang="zh-CN" altLang="en-US" b="0" i="0" u="none" strike="noStrike" baseline="0" smtClean="0">
                <a:latin typeface="Times New Roman"/>
              </a:rPr>
              <a:t>（</a:t>
            </a:r>
            <a:r>
              <a:rPr lang="en-US" altLang="zh-CN" b="0" i="0" u="none" strike="noStrike" baseline="0" smtClean="0">
                <a:latin typeface="Times New Roman"/>
              </a:rPr>
              <a:t>7</a:t>
            </a:r>
            <a:r>
              <a:rPr lang="zh-CN" altLang="en-US" b="0" i="0" u="none" strike="noStrike" baseline="0" smtClean="0">
                <a:latin typeface="Times New Roman"/>
              </a:rPr>
              <a:t>）通知父进程。</a:t>
            </a:r>
          </a:p>
        </p:txBody>
      </p:sp>
    </p:spTree>
    <p:extLst>
      <p:ext uri="{BB962C8B-B14F-4D97-AF65-F5344CB8AC3E}">
        <p14:creationId xmlns:p14="http://schemas.microsoft.com/office/powerpoint/2010/main" val="351138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．信号量数据结构</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rPr>
              <a:t>信号量数据结构是信号量程序设计中经常使用的数据结构，由于在之后的函数中经常用到，这里将结构的原型列出来，便于读者查找。</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union </a:t>
            </a:r>
            <a:r>
              <a:rPr lang="en-US" altLang="zh-CN" b="0" i="0" u="none" strike="noStrike" baseline="0" err="1" smtClean="0">
                <a:latin typeface="Times New Roman"/>
              </a:rPr>
              <a:t>semun</a:t>
            </a:r>
            <a:r>
              <a:rPr lang="en-US" altLang="zh-CN" b="0" i="0" u="none" strike="noStrike" baseline="0" smtClean="0">
                <a:latin typeface="Times New Roman"/>
              </a:rPr>
              <a:t> {</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信号量操作的联合结构</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int  val</a:t>
            </a:r>
            <a:r>
              <a:rPr lang="en-US" altLang="zh-CN" b="0" i="0" u="none" strike="noStrike" baseline="0" smtClean="0">
                <a:latin typeface="Times New Roman"/>
              </a:rPr>
              <a:t>; </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整型变量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struct </a:t>
            </a:r>
            <a:r>
              <a:rPr lang="en-US" altLang="zh-CN" b="0" i="0" u="none" strike="noStrike" baseline="0" err="1" smtClean="0">
                <a:latin typeface="Times New Roman"/>
              </a:rPr>
              <a:t>semid_ds</a:t>
            </a:r>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err="1" smtClean="0">
                <a:latin typeface="Times New Roman"/>
              </a:rPr>
              <a:t>buf</a:t>
            </a:r>
            <a:r>
              <a:rPr lang="en-US" altLang="zh-CN" b="0" i="0" u="none" strike="noStrike" baseline="0" smtClean="0">
                <a:latin typeface="Times New Roman"/>
              </a:rPr>
              <a:t>;</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err="1" smtClean="0">
                <a:latin typeface="Times New Roman"/>
              </a:rPr>
              <a:t>semid_ds</a:t>
            </a:r>
            <a:r>
              <a:rPr lang="zh-CN" altLang="en-US" b="0" i="0" u="none" strike="noStrike" baseline="0" smtClean="0">
                <a:latin typeface="Times New Roman"/>
              </a:rPr>
              <a:t>结构指针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unsigned </a:t>
            </a:r>
            <a:r>
              <a:rPr lang="en-US" altLang="zh-CN" b="0" i="0" u="none" strike="noStrike" baseline="0" smtClean="0">
                <a:latin typeface="Times New Roman"/>
              </a:rPr>
              <a:t>short  </a:t>
            </a:r>
            <a:r>
              <a:rPr lang="zh-CN" altLang="en-US" b="0" i="0" u="none" strike="noStrike" baseline="-25000" smtClean="0">
                <a:latin typeface="Times New Roman"/>
              </a:rPr>
              <a:t>*</a:t>
            </a:r>
            <a:r>
              <a:rPr lang="en-US" altLang="zh-CN" b="0" i="0" u="none" strike="noStrike" baseline="0" smtClean="0">
                <a:latin typeface="Times New Roman"/>
              </a:rPr>
              <a:t>array;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数组类型</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struct </a:t>
            </a:r>
            <a:r>
              <a:rPr lang="en-US" altLang="zh-CN" b="0" i="0" u="none" strike="noStrike" baseline="0" err="1" smtClean="0">
                <a:latin typeface="Times New Roman"/>
              </a:rPr>
              <a:t>seminfo</a:t>
            </a:r>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__</a:t>
            </a:r>
            <a:r>
              <a:rPr lang="en-US" altLang="zh-CN" b="0" i="0" u="none" strike="noStrike" baseline="0" err="1" smtClean="0">
                <a:latin typeface="Times New Roman"/>
              </a:rPr>
              <a:t>buf</a:t>
            </a:r>
            <a:r>
              <a:rPr lang="en-US" altLang="zh-CN"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信号量内部结构</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en-US" altLang="zh-CN" b="0" i="0" u="none" strike="noStrike" baseline="0" smtClean="0">
              <a:latin typeface="Times New Roman"/>
            </a:endParaRP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1538280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．新建信号量函数</a:t>
            </a:r>
            <a:r>
              <a:rPr lang="en-US" altLang="zh-CN" b="0" i="0" u="none" strike="noStrike" kern="1800" baseline="0" smtClean="0">
                <a:latin typeface="Times New Roman"/>
                <a:ea typeface="黑体"/>
              </a:rPr>
              <a:t>semget()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semget()</a:t>
            </a:r>
            <a:r>
              <a:rPr lang="zh-CN" altLang="en-US" b="0" i="0" u="none" strike="noStrike" baseline="0" smtClean="0">
                <a:latin typeface="Times New Roman"/>
              </a:rPr>
              <a:t>函数用于创建一个新的信号量集合，或者访问现有的集合。其原型如下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&lt;sys/ipc.h&gt;</a:t>
            </a:r>
          </a:p>
          <a:p>
            <a:pPr marR="0" lvl="0" rtl="0"/>
            <a:r>
              <a:rPr lang="en-US" altLang="zh-CN" b="0" i="0" u="none" strike="noStrike" baseline="0" smtClean="0">
                <a:latin typeface="Times New Roman"/>
              </a:rPr>
              <a:t>#include &lt;sys/sem.h&gt;</a:t>
            </a:r>
          </a:p>
          <a:p>
            <a:pPr marR="0" lvl="0" rtl="0"/>
            <a:r>
              <a:rPr lang="en-US" altLang="zh-CN" b="0" i="0" u="none" strike="noStrike" baseline="0" smtClean="0">
                <a:latin typeface="Times New Roman"/>
              </a:rPr>
              <a:t>int semget(key_t key, int nsems, int semflg);</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8209667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．信号量操作函数</a:t>
            </a:r>
            <a:r>
              <a:rPr lang="en-US" altLang="zh-CN" b="0" i="0" u="none" strike="noStrike" kern="1800" baseline="0" smtClean="0">
                <a:latin typeface="Times New Roman"/>
                <a:ea typeface="黑体"/>
              </a:rPr>
              <a:t>semop()</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信号量的</a:t>
            </a:r>
            <a:r>
              <a:rPr lang="en-US" altLang="zh-CN" b="0" i="0" u="none" strike="noStrike" baseline="0" smtClean="0">
                <a:latin typeface="Times New Roman"/>
              </a:rPr>
              <a:t>P</a:t>
            </a:r>
            <a:r>
              <a:rPr lang="zh-CN" altLang="en-US" b="0" i="0" u="none" strike="noStrike" baseline="0" smtClean="0">
                <a:latin typeface="Times New Roman"/>
              </a:rPr>
              <a:t>、</a:t>
            </a:r>
            <a:r>
              <a:rPr lang="en-US" altLang="zh-CN" b="0" i="0" u="none" strike="noStrike" baseline="0" smtClean="0">
                <a:latin typeface="Times New Roman"/>
              </a:rPr>
              <a:t>V</a:t>
            </a:r>
            <a:r>
              <a:rPr lang="zh-CN" altLang="en-US" b="0" i="0" u="none" strike="noStrike" baseline="0" smtClean="0">
                <a:latin typeface="Times New Roman"/>
              </a:rPr>
              <a:t>操作是通过向已经建立好的信号量（使用</a:t>
            </a:r>
            <a:r>
              <a:rPr lang="en-US" altLang="zh-CN" b="0" i="0" u="none" strike="noStrike" baseline="0" err="1" smtClean="0">
                <a:latin typeface="Times New Roman"/>
              </a:rPr>
              <a:t>semget</a:t>
            </a:r>
            <a:r>
              <a:rPr lang="en-US" altLang="zh-CN" b="0" i="0" u="none" strike="noStrike" baseline="0" smtClean="0">
                <a:latin typeface="Times New Roman"/>
              </a:rPr>
              <a:t>()</a:t>
            </a:r>
            <a:r>
              <a:rPr lang="zh-CN" altLang="en-US" b="0" i="0" u="none" strike="noStrike" baseline="0" smtClean="0">
                <a:latin typeface="Times New Roman"/>
              </a:rPr>
              <a:t>函数），发送命令来完成的。向信号量发送命令的函数是</a:t>
            </a:r>
            <a:r>
              <a:rPr lang="en-US" altLang="zh-CN" b="0" i="0" u="none" strike="noStrike" baseline="0" err="1" smtClean="0">
                <a:latin typeface="Times New Roman"/>
              </a:rPr>
              <a:t>semop</a:t>
            </a:r>
            <a:r>
              <a:rPr lang="en-US" altLang="zh-CN" b="0" i="0" u="none" strike="noStrike" baseline="0" smtClean="0">
                <a:latin typeface="Times New Roman"/>
              </a:rPr>
              <a:t>()</a:t>
            </a:r>
            <a:r>
              <a:rPr lang="zh-CN" altLang="en-US" b="0" i="0" u="none" strike="noStrike" baseline="0" smtClean="0">
                <a:latin typeface="Times New Roman"/>
              </a:rPr>
              <a:t>，这个函数的原型如下：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a:t>
            </a:r>
            <a:r>
              <a:rPr lang="en-US" altLang="zh-CN" b="0" i="0" u="none" strike="noStrike" baseline="0" err="1" smtClean="0">
                <a:latin typeface="Times New Roman"/>
              </a:rPr>
              <a:t>types.h</a:t>
            </a:r>
            <a:r>
              <a:rPr lang="en-US" altLang="zh-CN" b="0" i="0" u="none" strike="noStrike" baseline="0" smtClean="0">
                <a:latin typeface="Times New Roman"/>
              </a:rPr>
              <a:t>&gt;</a:t>
            </a:r>
          </a:p>
          <a:p>
            <a:pPr marR="0" lvl="0" rtl="0"/>
            <a:r>
              <a:rPr lang="en-US" altLang="zh-CN" b="0" i="0" u="none" strike="noStrike" baseline="0" smtClean="0">
                <a:latin typeface="Times New Roman"/>
              </a:rPr>
              <a:t>#include &lt;sys/</a:t>
            </a:r>
            <a:r>
              <a:rPr lang="en-US" altLang="zh-CN" b="0" i="0" u="none" strike="noStrike" baseline="0" err="1" smtClean="0">
                <a:latin typeface="Times New Roman"/>
              </a:rPr>
              <a:t>ipc.h</a:t>
            </a:r>
            <a:r>
              <a:rPr lang="en-US" altLang="zh-CN" b="0" i="0" u="none" strike="noStrike" baseline="0" smtClean="0">
                <a:latin typeface="Times New Roman"/>
              </a:rPr>
              <a:t>&gt;</a:t>
            </a:r>
          </a:p>
          <a:p>
            <a:pPr marR="0" lvl="0" rtl="0"/>
            <a:r>
              <a:rPr lang="en-US" altLang="zh-CN" b="0" i="0" u="none" strike="noStrike" baseline="0" smtClean="0">
                <a:latin typeface="Times New Roman"/>
              </a:rPr>
              <a:t>#include &lt;sys/</a:t>
            </a:r>
            <a:r>
              <a:rPr lang="en-US" altLang="zh-CN" b="0" i="0" u="none" strike="noStrike" baseline="0" err="1" smtClean="0">
                <a:latin typeface="Times New Roman"/>
              </a:rPr>
              <a:t>sem.h</a:t>
            </a:r>
            <a:r>
              <a:rPr lang="en-US" altLang="zh-CN" b="0" i="0" u="none" strike="noStrike" baseline="0" smtClean="0">
                <a:latin typeface="Times New Roman"/>
              </a:rPr>
              <a:t>&gt;</a:t>
            </a:r>
          </a:p>
          <a:p>
            <a:pPr marR="0" lvl="0" rtl="0"/>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err="1" smtClean="0">
                <a:latin typeface="Times New Roman"/>
              </a:rPr>
              <a:t>semop</a:t>
            </a:r>
            <a:r>
              <a:rPr lang="en-US" altLang="zh-CN" b="0" i="0" u="none" strike="noStrike" baseline="0" smtClean="0">
                <a:latin typeface="Times New Roman"/>
              </a:rPr>
              <a:t>(</a:t>
            </a:r>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err="1" smtClean="0">
                <a:latin typeface="Times New Roman"/>
              </a:rPr>
              <a:t>semid</a:t>
            </a:r>
            <a:r>
              <a:rPr lang="en-US" altLang="zh-CN" b="0" i="0" u="none" strike="noStrike" baseline="0" smtClean="0">
                <a:latin typeface="Times New Roman"/>
              </a:rPr>
              <a:t>, struct </a:t>
            </a:r>
            <a:r>
              <a:rPr lang="en-US" altLang="zh-CN" b="0" i="0" u="none" strike="noStrike" baseline="0" err="1" smtClean="0">
                <a:latin typeface="Times New Roman"/>
              </a:rPr>
              <a:t>sembuf</a:t>
            </a:r>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sops, unsigned </a:t>
            </a:r>
            <a:r>
              <a:rPr lang="en-US" altLang="zh-CN" b="0" i="0" u="none" strike="noStrike" baseline="0" err="1" smtClean="0">
                <a:latin typeface="Times New Roman"/>
              </a:rPr>
              <a:t>nsops</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4490970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．控制信号量参数</a:t>
            </a:r>
            <a:r>
              <a:rPr lang="en-US" altLang="zh-CN" b="0" i="0" u="none" strike="noStrike" kern="1800" baseline="0" smtClean="0">
                <a:latin typeface="Times New Roman"/>
                <a:ea typeface="黑体"/>
              </a:rPr>
              <a:t>semctl()</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与文件操作的</a:t>
            </a:r>
            <a:r>
              <a:rPr lang="en-US" altLang="zh-CN" b="0" i="0" u="none" strike="noStrike" baseline="0" smtClean="0">
                <a:latin typeface="Times New Roman"/>
              </a:rPr>
              <a:t>ioctl()</a:t>
            </a:r>
            <a:r>
              <a:rPr lang="zh-CN" altLang="en-US" b="0" i="0" u="none" strike="noStrike" baseline="0" smtClean="0">
                <a:latin typeface="Times New Roman"/>
              </a:rPr>
              <a:t>函数类似，信号量的其他操作是通过函数</a:t>
            </a:r>
            <a:r>
              <a:rPr lang="en-US" altLang="zh-CN" b="0" i="0" u="none" strike="noStrike" baseline="0" smtClean="0">
                <a:latin typeface="Times New Roman"/>
              </a:rPr>
              <a:t>semctl()</a:t>
            </a:r>
            <a:r>
              <a:rPr lang="zh-CN" altLang="en-US" b="0" i="0" u="none" strike="noStrike" baseline="0" smtClean="0">
                <a:latin typeface="Times New Roman"/>
              </a:rPr>
              <a:t>来完成的。函数</a:t>
            </a:r>
            <a:r>
              <a:rPr lang="en-US" altLang="zh-CN" b="0" i="0" u="none" strike="noStrike" baseline="0" smtClean="0">
                <a:latin typeface="Times New Roman"/>
              </a:rPr>
              <a:t>semctl()</a:t>
            </a:r>
            <a:r>
              <a:rPr lang="zh-CN" altLang="en-US" b="0" i="0" u="none" strike="noStrike" baseline="0" smtClean="0">
                <a:latin typeface="Times New Roman"/>
              </a:rPr>
              <a:t>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&lt;sys/ipc.h&gt;</a:t>
            </a:r>
          </a:p>
          <a:p>
            <a:pPr marR="0" lvl="0" rtl="0"/>
            <a:r>
              <a:rPr lang="en-US" altLang="zh-CN" b="0" i="0" u="none" strike="noStrike" baseline="0" smtClean="0">
                <a:latin typeface="Times New Roman"/>
              </a:rPr>
              <a:t>#include &lt;sys/sem.h&gt;</a:t>
            </a:r>
          </a:p>
          <a:p>
            <a:pPr marR="0" lvl="0" rtl="0"/>
            <a:r>
              <a:rPr lang="en-US" altLang="zh-CN" b="0" i="0" u="none" strike="noStrike" baseline="0" smtClean="0">
                <a:latin typeface="Times New Roman"/>
              </a:rPr>
              <a:t>int semctl(int semid, int semnum, int cmd, ...);</a:t>
            </a:r>
            <a:endParaRPr lang="zh-CN" altLang="en-US" b="0" i="0" u="none" strike="noStrike" baseline="0" smtClean="0">
              <a:latin typeface="Times New Roman"/>
            </a:endParaRPr>
          </a:p>
        </p:txBody>
      </p:sp>
    </p:spTree>
    <p:extLst>
      <p:ext uri="{BB962C8B-B14F-4D97-AF65-F5344CB8AC3E}">
        <p14:creationId xmlns:p14="http://schemas.microsoft.com/office/powerpoint/2010/main" val="109907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．一个信号量操作的例子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在之前的信号量函数的基础上，进行了单进程的信号量程序模拟。下面的代码先建立一个信号量，然后再对这个信号量进行</a:t>
            </a:r>
            <a:r>
              <a:rPr lang="en-US" altLang="zh-CN" b="0" i="0" u="none" strike="noStrike" baseline="0" smtClean="0">
                <a:latin typeface="Times New Roman"/>
              </a:rPr>
              <a:t>P</a:t>
            </a:r>
            <a:r>
              <a:rPr lang="zh-CN" altLang="en-US" b="0" i="0" u="none" strike="noStrike" baseline="0" smtClean="0">
                <a:latin typeface="Times New Roman"/>
              </a:rPr>
              <a:t>、</a:t>
            </a:r>
            <a:r>
              <a:rPr lang="en-US" altLang="zh-CN" b="0" i="0" u="none" strike="noStrike" baseline="0" smtClean="0">
                <a:latin typeface="Times New Roman"/>
              </a:rPr>
              <a:t>V</a:t>
            </a:r>
            <a:r>
              <a:rPr lang="zh-CN" altLang="en-US" b="0" i="0" u="none" strike="noStrike" baseline="0" smtClean="0">
                <a:latin typeface="Times New Roman"/>
              </a:rPr>
              <a:t>操作，并将信号量的值打印出来，最后销毁信号量。</a:t>
            </a:r>
          </a:p>
        </p:txBody>
      </p:sp>
    </p:spTree>
    <p:extLst>
      <p:ext uri="{BB962C8B-B14F-4D97-AF65-F5344CB8AC3E}">
        <p14:creationId xmlns:p14="http://schemas.microsoft.com/office/powerpoint/2010/main" val="31206539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4.3.6  </a:t>
            </a:r>
            <a:r>
              <a:rPr lang="zh-CN" altLang="en-US" b="0" i="0" u="none" strike="noStrike" kern="1800" baseline="0" smtClean="0">
                <a:latin typeface="Times New Roman"/>
                <a:ea typeface="黑体"/>
              </a:rPr>
              <a:t>共享内存</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共享内存是在多个进程之间共享内存区域的一种进程间的通信方式，它是在多个进程之间对内存段进行映射的方式实现内存共享的</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kern="1800">
                <a:latin typeface="Times New Roman"/>
              </a:rPr>
              <a:t>1</a:t>
            </a:r>
            <a:r>
              <a:rPr lang="zh-CN" altLang="en-US" kern="1800">
                <a:latin typeface="Times New Roman"/>
              </a:rPr>
              <a:t>．创建共享内存函数</a:t>
            </a:r>
            <a:r>
              <a:rPr lang="en-US" altLang="zh-CN" kern="1800">
                <a:latin typeface="Times New Roman"/>
              </a:rPr>
              <a:t>shmget</a:t>
            </a:r>
            <a:r>
              <a:rPr lang="en-US" altLang="zh-CN" kern="1800" smtClean="0">
                <a:latin typeface="Times New Roman"/>
              </a:rPr>
              <a:t>()</a:t>
            </a:r>
          </a:p>
          <a:p>
            <a:pPr lvl="0"/>
            <a:r>
              <a:rPr lang="en-US" altLang="zh-CN"/>
              <a:t>2</a:t>
            </a:r>
            <a:r>
              <a:rPr lang="zh-CN" altLang="zh-CN"/>
              <a:t>．获得共享内存地址函数</a:t>
            </a:r>
            <a:r>
              <a:rPr lang="en-US" altLang="zh-CN"/>
              <a:t>shmat</a:t>
            </a:r>
            <a:r>
              <a:rPr lang="en-US" altLang="zh-CN" smtClean="0"/>
              <a:t>()</a:t>
            </a:r>
          </a:p>
          <a:p>
            <a:pPr lvl="0"/>
            <a:r>
              <a:rPr lang="en-US" altLang="zh-CN"/>
              <a:t>3</a:t>
            </a:r>
            <a:r>
              <a:rPr lang="zh-CN" altLang="zh-CN"/>
              <a:t>．删除共享内存函数</a:t>
            </a:r>
            <a:r>
              <a:rPr lang="en-US" altLang="zh-CN"/>
              <a:t>shmdt</a:t>
            </a:r>
            <a:r>
              <a:rPr lang="en-US" altLang="zh-CN" smtClean="0"/>
              <a:t>()</a:t>
            </a:r>
          </a:p>
          <a:p>
            <a:pPr lvl="0"/>
            <a:r>
              <a:rPr lang="en-US" altLang="zh-CN"/>
              <a:t>4</a:t>
            </a:r>
            <a:r>
              <a:rPr lang="zh-CN" altLang="zh-CN"/>
              <a:t>．共享内存控制函数</a:t>
            </a:r>
            <a:r>
              <a:rPr lang="en-US" altLang="zh-CN"/>
              <a:t>shmctl</a:t>
            </a:r>
            <a:r>
              <a:rPr lang="en-US" altLang="zh-CN" smtClean="0"/>
              <a:t>()</a:t>
            </a:r>
          </a:p>
          <a:p>
            <a:pPr lvl="0"/>
            <a:r>
              <a:rPr lang="en-US" altLang="zh-CN"/>
              <a:t>5</a:t>
            </a:r>
            <a:r>
              <a:rPr lang="zh-CN" altLang="zh-CN"/>
              <a:t>．一个共享内存的例子</a:t>
            </a:r>
            <a:endParaRPr lang="zh-CN" altLang="en-US" b="0" i="0" u="none" strike="noStrike" baseline="0" smtClean="0">
              <a:latin typeface="Times New Roman"/>
            </a:endParaRPr>
          </a:p>
        </p:txBody>
      </p:sp>
    </p:spTree>
    <p:extLst>
      <p:ext uri="{BB962C8B-B14F-4D97-AF65-F5344CB8AC3E}">
        <p14:creationId xmlns:p14="http://schemas.microsoft.com/office/powerpoint/2010/main" val="4220342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．创建共享内存函数</a:t>
            </a:r>
            <a:r>
              <a:rPr lang="en-US" altLang="zh-CN" b="0" i="0" u="none" strike="noStrike" kern="1800" baseline="0" smtClean="0">
                <a:latin typeface="Times New Roman"/>
                <a:ea typeface="黑体"/>
              </a:rPr>
              <a:t>shmget()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shmget()</a:t>
            </a:r>
            <a:r>
              <a:rPr lang="zh-CN" altLang="en-US" b="0" i="0" u="none" strike="noStrike" baseline="0" smtClean="0">
                <a:latin typeface="Times New Roman"/>
              </a:rPr>
              <a:t>用于创建一个新的共享内存段，或者访问一个现有的共享内存段，它与消息队列以及信号量集合对应的函数十分相似。函数</a:t>
            </a:r>
            <a:r>
              <a:rPr lang="en-US" altLang="zh-CN" b="0" i="0" u="none" strike="noStrike" baseline="0" smtClean="0">
                <a:latin typeface="Times New Roman"/>
              </a:rPr>
              <a:t>shmget()</a:t>
            </a:r>
            <a:r>
              <a:rPr lang="zh-CN" altLang="en-US" b="0" i="0" u="none" strike="noStrike" baseline="0" smtClean="0">
                <a:latin typeface="Times New Roman"/>
              </a:rPr>
              <a:t>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&lt;sys/ipc.h&gt;</a:t>
            </a:r>
          </a:p>
          <a:p>
            <a:pPr marR="0" lvl="0" rtl="0"/>
            <a:r>
              <a:rPr lang="en-US" altLang="zh-CN" b="0" i="0" u="none" strike="noStrike" baseline="0" smtClean="0">
                <a:latin typeface="Times New Roman"/>
              </a:rPr>
              <a:t>#include &lt;sys/shm.h&gt;</a:t>
            </a:r>
          </a:p>
          <a:p>
            <a:pPr marR="0" lvl="0" rtl="0"/>
            <a:r>
              <a:rPr lang="en-US" altLang="zh-CN" b="0" i="0" u="none" strike="noStrike" baseline="0" smtClean="0">
                <a:latin typeface="Times New Roman"/>
              </a:rPr>
              <a:t>int shmget(key_t key, size_t size, int shmflg);</a:t>
            </a:r>
            <a:endParaRPr lang="zh-CN" altLang="en-US" b="0" i="0" u="none" strike="noStrike" baseline="0" smtClean="0">
              <a:latin typeface="Times New Roman"/>
            </a:endParaRPr>
          </a:p>
        </p:txBody>
      </p:sp>
    </p:spTree>
    <p:extLst>
      <p:ext uri="{BB962C8B-B14F-4D97-AF65-F5344CB8AC3E}">
        <p14:creationId xmlns:p14="http://schemas.microsoft.com/office/powerpoint/2010/main" val="3858722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．获得共享内存地址函数</a:t>
            </a:r>
            <a:r>
              <a:rPr lang="en-US" altLang="zh-CN" b="0" i="0" u="none" strike="noStrike" kern="1800" baseline="0" smtClean="0">
                <a:latin typeface="Times New Roman"/>
                <a:ea typeface="黑体"/>
              </a:rPr>
              <a:t>shmat()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shmat()</a:t>
            </a:r>
            <a:r>
              <a:rPr lang="zh-CN" altLang="en-US" b="0" i="0" u="none" strike="noStrike" baseline="0" smtClean="0">
                <a:latin typeface="Times New Roman"/>
              </a:rPr>
              <a:t>用来获取共享内存的地址，获取共享内存成功后，可以像使用通用内存一样对其进行读写操作。函数的原型如下：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&lt;sys/shm.h&gt;</a:t>
            </a:r>
          </a:p>
          <a:p>
            <a:pPr marR="0" lvl="0" rtl="0"/>
            <a:r>
              <a:rPr lang="en-US" altLang="zh-CN" b="0" i="0" u="none" strike="noStrike" baseline="0" smtClean="0">
                <a:latin typeface="Times New Roman"/>
              </a:rPr>
              <a:t>void </a:t>
            </a:r>
            <a:r>
              <a:rPr lang="zh-CN" altLang="en-US" b="0" i="0" u="none" strike="noStrike" baseline="-25000" smtClean="0">
                <a:latin typeface="Times New Roman"/>
              </a:rPr>
              <a:t>*</a:t>
            </a:r>
            <a:r>
              <a:rPr lang="en-US" altLang="zh-CN" b="0" i="0" u="none" strike="noStrike" baseline="0" smtClean="0">
                <a:latin typeface="Times New Roman"/>
              </a:rPr>
              <a:t>shmat(int shmid, const void </a:t>
            </a:r>
            <a:r>
              <a:rPr lang="zh-CN" altLang="en-US" b="0" i="0" u="none" strike="noStrike" baseline="-25000" smtClean="0">
                <a:latin typeface="Times New Roman"/>
              </a:rPr>
              <a:t>*</a:t>
            </a:r>
            <a:r>
              <a:rPr lang="en-US" altLang="zh-CN" b="0" i="0" u="none" strike="noStrike" baseline="0" smtClean="0">
                <a:latin typeface="Times New Roman"/>
              </a:rPr>
              <a:t>shmaddr, int shmflg);</a:t>
            </a:r>
          </a:p>
          <a:p>
            <a:pPr marR="0" lvl="0" rtl="0"/>
            <a:r>
              <a:rPr lang="en-US" altLang="zh-CN" b="0" i="0" u="none" strike="noStrike" baseline="0" smtClean="0">
                <a:latin typeface="Times New Roman"/>
              </a:rPr>
              <a:t>int shmdt(const void </a:t>
            </a:r>
            <a:r>
              <a:rPr lang="zh-CN" altLang="en-US" b="0" i="0" u="none" strike="noStrike" baseline="-25000" smtClean="0">
                <a:latin typeface="Times New Roman"/>
              </a:rPr>
              <a:t>*</a:t>
            </a:r>
            <a:r>
              <a:rPr lang="en-US" altLang="zh-CN" b="0" i="0" u="none" strike="noStrike" baseline="0" smtClean="0">
                <a:latin typeface="Times New Roman"/>
              </a:rPr>
              <a:t>shmaddr);</a:t>
            </a:r>
            <a:endParaRPr lang="zh-CN" altLang="en-US" b="0" i="0" u="none" strike="noStrike" baseline="0" smtClean="0">
              <a:latin typeface="Times New Roman"/>
            </a:endParaRPr>
          </a:p>
        </p:txBody>
      </p:sp>
    </p:spTree>
    <p:extLst>
      <p:ext uri="{BB962C8B-B14F-4D97-AF65-F5344CB8AC3E}">
        <p14:creationId xmlns:p14="http://schemas.microsoft.com/office/powerpoint/2010/main" val="1983278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．删除共享内存函数</a:t>
            </a:r>
            <a:r>
              <a:rPr lang="en-US" altLang="zh-CN" b="0" i="0" u="none" strike="noStrike" kern="1800" baseline="0" smtClean="0">
                <a:latin typeface="Times New Roman"/>
                <a:ea typeface="黑体"/>
              </a:rPr>
              <a:t>shmdt()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shmdt()</a:t>
            </a:r>
            <a:r>
              <a:rPr lang="zh-CN" altLang="en-US" b="0" i="0" u="none" strike="noStrike" baseline="0" smtClean="0">
                <a:latin typeface="Times New Roman"/>
              </a:rPr>
              <a:t>用于删除一段共享内存。函数的原型如下：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&lt;sys/shm.h&gt;</a:t>
            </a:r>
          </a:p>
          <a:p>
            <a:pPr marR="0" lvl="0" rtl="0"/>
            <a:r>
              <a:rPr lang="en-US" altLang="zh-CN" b="0" i="0" u="none" strike="noStrike" baseline="0" smtClean="0">
                <a:latin typeface="Times New Roman"/>
              </a:rPr>
              <a:t>int shmdt(const void </a:t>
            </a:r>
            <a:r>
              <a:rPr lang="zh-CN" altLang="en-US" b="0" i="0" u="none" strike="noStrike" baseline="-25000" smtClean="0">
                <a:latin typeface="Times New Roman"/>
              </a:rPr>
              <a:t>*</a:t>
            </a:r>
            <a:r>
              <a:rPr lang="en-US" altLang="zh-CN" b="0" i="0" u="none" strike="noStrike" baseline="0" smtClean="0">
                <a:latin typeface="Times New Roman"/>
              </a:rPr>
              <a:t>shmaddr);</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88721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．共享内存控制函数</a:t>
            </a:r>
            <a:r>
              <a:rPr lang="en-US" altLang="zh-CN" b="0" i="0" u="none" strike="noStrike" kern="1800" baseline="0" smtClean="0">
                <a:latin typeface="Times New Roman"/>
                <a:ea typeface="黑体"/>
              </a:rPr>
              <a:t>shmctl()</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共享内存的控制函数</a:t>
            </a:r>
            <a:r>
              <a:rPr lang="en-US" altLang="zh-CN" b="0" i="0" u="none" strike="noStrike" baseline="0" err="1" smtClean="0">
                <a:latin typeface="Times New Roman"/>
              </a:rPr>
              <a:t>shmctl</a:t>
            </a:r>
            <a:r>
              <a:rPr lang="en-US" altLang="zh-CN" b="0" i="0" u="none" strike="noStrike" baseline="0" smtClean="0">
                <a:latin typeface="Times New Roman"/>
              </a:rPr>
              <a:t>()</a:t>
            </a:r>
            <a:r>
              <a:rPr lang="zh-CN" altLang="en-US" b="0" i="0" u="none" strike="noStrike" baseline="0" smtClean="0">
                <a:latin typeface="Times New Roman"/>
              </a:rPr>
              <a:t>的使用类似</a:t>
            </a:r>
            <a:r>
              <a:rPr lang="en-US" altLang="zh-CN" b="0" i="0" u="none" strike="noStrike" baseline="0" err="1" smtClean="0">
                <a:latin typeface="Times New Roman"/>
              </a:rPr>
              <a:t>ioctl</a:t>
            </a:r>
            <a:r>
              <a:rPr lang="en-US" altLang="zh-CN" b="0" i="0" u="none" strike="noStrike" baseline="0" smtClean="0">
                <a:latin typeface="Times New Roman"/>
              </a:rPr>
              <a:t>()</a:t>
            </a:r>
            <a:r>
              <a:rPr lang="zh-CN" altLang="en-US" b="0" i="0" u="none" strike="noStrike" baseline="0" smtClean="0">
                <a:latin typeface="Times New Roman"/>
              </a:rPr>
              <a:t>的方式对共享内存进行操作：向共享内存的句柄发送命令来完成某种功能。函数</a:t>
            </a:r>
            <a:r>
              <a:rPr lang="en-US" altLang="zh-CN" b="0" i="0" u="none" strike="noStrike" baseline="0" err="1" smtClean="0">
                <a:latin typeface="Times New Roman"/>
              </a:rPr>
              <a:t>shmctl</a:t>
            </a:r>
            <a:r>
              <a:rPr lang="en-US" altLang="zh-CN" b="0" i="0" u="none" strike="noStrike" baseline="0" smtClean="0">
                <a:latin typeface="Times New Roman"/>
              </a:rPr>
              <a:t>()</a:t>
            </a:r>
            <a:r>
              <a:rPr lang="zh-CN" altLang="en-US" b="0" i="0" u="none" strike="noStrike" baseline="0" smtClean="0">
                <a:latin typeface="Times New Roman"/>
              </a:rPr>
              <a:t>的原型如下，其中</a:t>
            </a:r>
            <a:r>
              <a:rPr lang="en-US" altLang="zh-CN" b="0" i="0" u="none" strike="noStrike" baseline="0" err="1" smtClean="0">
                <a:latin typeface="Times New Roman"/>
              </a:rPr>
              <a:t>shmid</a:t>
            </a:r>
            <a:r>
              <a:rPr lang="zh-CN" altLang="en-US" b="0" i="0" u="none" strike="noStrike" baseline="0" smtClean="0">
                <a:latin typeface="Times New Roman"/>
              </a:rPr>
              <a:t>是共享内存的句柄，</a:t>
            </a:r>
            <a:r>
              <a:rPr lang="en-US" altLang="zh-CN" b="0" i="0" u="none" strike="noStrike" baseline="0" err="1" smtClean="0">
                <a:latin typeface="Times New Roman"/>
              </a:rPr>
              <a:t>cmd</a:t>
            </a:r>
            <a:r>
              <a:rPr lang="zh-CN" altLang="en-US" b="0" i="0" u="none" strike="noStrike" baseline="0" smtClean="0">
                <a:latin typeface="Times New Roman"/>
              </a:rPr>
              <a:t>是向共享内存发送的命令，最后一个参数</a:t>
            </a:r>
            <a:r>
              <a:rPr lang="en-US" altLang="zh-CN" b="0" i="0" u="none" strike="noStrike" baseline="0" err="1" smtClean="0">
                <a:latin typeface="Times New Roman"/>
              </a:rPr>
              <a:t>buf</a:t>
            </a:r>
            <a:r>
              <a:rPr lang="zh-CN" altLang="en-US" b="0" i="0" u="none" strike="noStrike" baseline="0" smtClean="0">
                <a:latin typeface="Times New Roman"/>
              </a:rPr>
              <a:t>则是向共享内存发送命令的参数。</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a:t>
            </a:r>
            <a:r>
              <a:rPr lang="en-US" altLang="zh-CN" b="0" i="0" u="none" strike="noStrike" baseline="0" err="1" smtClean="0">
                <a:latin typeface="Times New Roman"/>
              </a:rPr>
              <a:t>ipc.h</a:t>
            </a:r>
            <a:r>
              <a:rPr lang="en-US" altLang="zh-CN" b="0" i="0" u="none" strike="noStrike" baseline="0" smtClean="0">
                <a:latin typeface="Times New Roman"/>
              </a:rPr>
              <a:t>&gt; </a:t>
            </a:r>
          </a:p>
          <a:p>
            <a:pPr marR="0" lvl="0" rtl="0"/>
            <a:r>
              <a:rPr lang="en-US" altLang="zh-CN" b="0" i="0" u="none" strike="noStrike" baseline="0" smtClean="0">
                <a:latin typeface="Times New Roman"/>
              </a:rPr>
              <a:t>#include &lt;sys/</a:t>
            </a:r>
            <a:r>
              <a:rPr lang="en-US" altLang="zh-CN" b="0" i="0" u="none" strike="noStrike" baseline="0" err="1" smtClean="0">
                <a:latin typeface="Times New Roman"/>
              </a:rPr>
              <a:t>shm.h</a:t>
            </a:r>
            <a:r>
              <a:rPr lang="en-US" altLang="zh-CN" b="0" i="0" u="none" strike="noStrike" baseline="0" smtClean="0">
                <a:latin typeface="Times New Roman"/>
              </a:rPr>
              <a:t>&gt;</a:t>
            </a:r>
          </a:p>
          <a:p>
            <a:pPr marR="0" lvl="0" rtl="0"/>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err="1" smtClean="0">
                <a:latin typeface="Times New Roman"/>
              </a:rPr>
              <a:t>shmctl</a:t>
            </a:r>
            <a:r>
              <a:rPr lang="en-US" altLang="zh-CN" b="0" i="0" u="none" strike="noStrike" baseline="0" smtClean="0">
                <a:latin typeface="Times New Roman"/>
              </a:rPr>
              <a:t>(</a:t>
            </a:r>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err="1" smtClean="0">
                <a:latin typeface="Times New Roman"/>
              </a:rPr>
              <a:t>shmid</a:t>
            </a:r>
            <a:r>
              <a:rPr lang="en-US" altLang="zh-CN" b="0" i="0" u="none" strike="noStrike" baseline="0" smtClean="0">
                <a:latin typeface="Times New Roman"/>
              </a:rPr>
              <a:t>, </a:t>
            </a:r>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err="1" smtClean="0">
                <a:latin typeface="Times New Roman"/>
              </a:rPr>
              <a:t>cmd</a:t>
            </a:r>
            <a:r>
              <a:rPr lang="en-US" altLang="zh-CN" b="0" i="0" u="none" strike="noStrike" baseline="0" smtClean="0">
                <a:latin typeface="Times New Roman"/>
              </a:rPr>
              <a:t>, struct </a:t>
            </a:r>
            <a:r>
              <a:rPr lang="en-US" altLang="zh-CN" b="0" i="0" u="none" strike="noStrike" baseline="0" err="1" smtClean="0">
                <a:latin typeface="Times New Roman"/>
              </a:rPr>
              <a:t>shmid_ds</a:t>
            </a:r>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err="1" smtClean="0">
                <a:latin typeface="Times New Roman"/>
              </a:rPr>
              <a:t>buf</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18056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．进程的终止方式</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有</a:t>
            </a:r>
            <a:r>
              <a:rPr lang="en-US" altLang="zh-CN" b="0" i="0" u="none" strike="noStrike" baseline="0" smtClean="0">
                <a:latin typeface="Times New Roman"/>
              </a:rPr>
              <a:t>5</a:t>
            </a:r>
            <a:r>
              <a:rPr lang="zh-CN" altLang="en-US" b="0" i="0" u="none" strike="noStrike" baseline="0" smtClean="0">
                <a:latin typeface="Times New Roman"/>
              </a:rPr>
              <a:t>种方式使进程终止：</a:t>
            </a:r>
          </a:p>
          <a:p>
            <a:pPr marR="0" lvl="0" rtl="0">
              <a:buFont typeface="Wingdings" panose="05000000000000000000" pitchFamily="2" charset="2"/>
              <a:buChar char="ü"/>
            </a:pPr>
            <a:r>
              <a:rPr lang="zh-CN" altLang="en-US" b="0" i="0" u="none" strike="noStrike" baseline="0" smtClean="0">
                <a:latin typeface="Times New Roman"/>
              </a:rPr>
              <a:t>从</a:t>
            </a:r>
            <a:r>
              <a:rPr lang="en-US" altLang="zh-CN" b="0" i="0" u="none" strike="noStrike" baseline="0" smtClean="0">
                <a:latin typeface="Times New Roman"/>
              </a:rPr>
              <a:t>main</a:t>
            </a:r>
            <a:r>
              <a:rPr lang="zh-CN" altLang="en-US" b="0" i="0" u="none" strike="noStrike" baseline="0" smtClean="0">
                <a:latin typeface="Times New Roman"/>
              </a:rPr>
              <a:t>返回。</a:t>
            </a:r>
          </a:p>
          <a:p>
            <a:pPr marR="0" lvl="0" rtl="0">
              <a:buFont typeface="Wingdings" panose="05000000000000000000" pitchFamily="2" charset="2"/>
              <a:buChar char="ü"/>
            </a:pPr>
            <a:r>
              <a:rPr lang="zh-CN" altLang="en-US" b="0" i="0" u="none" strike="noStrike" baseline="0" smtClean="0">
                <a:latin typeface="Times New Roman"/>
              </a:rPr>
              <a:t>调用</a:t>
            </a:r>
            <a:r>
              <a:rPr lang="en-US" altLang="zh-CN" b="0" i="0" u="none" strike="noStrike" baseline="0" smtClean="0">
                <a:latin typeface="Times New Roman"/>
              </a:rPr>
              <a:t>exit</a:t>
            </a:r>
            <a:r>
              <a:rPr lang="zh-CN" altLang="en-US" b="0" i="0" u="none" strike="noStrike" baseline="0" smtClean="0">
                <a:latin typeface="Times New Roman"/>
              </a:rPr>
              <a:t>。</a:t>
            </a:r>
          </a:p>
          <a:p>
            <a:pPr marR="0" lvl="0" rtl="0">
              <a:buFont typeface="Wingdings" panose="05000000000000000000" pitchFamily="2" charset="2"/>
              <a:buChar char="ü"/>
            </a:pPr>
            <a:r>
              <a:rPr lang="zh-CN" altLang="en-US" b="0" i="0" u="none" strike="noStrike" baseline="0" smtClean="0">
                <a:latin typeface="Times New Roman"/>
              </a:rPr>
              <a:t>调用</a:t>
            </a:r>
            <a:r>
              <a:rPr lang="en-US" altLang="zh-CN" b="0" i="0" u="none" strike="noStrike" baseline="0" smtClean="0">
                <a:latin typeface="Times New Roman"/>
              </a:rPr>
              <a:t>_exit</a:t>
            </a:r>
            <a:r>
              <a:rPr lang="zh-CN" altLang="en-US" b="0" i="0" u="none" strike="noStrike" baseline="0" smtClean="0">
                <a:latin typeface="Times New Roman"/>
              </a:rPr>
              <a:t>。</a:t>
            </a:r>
          </a:p>
          <a:p>
            <a:pPr marR="0" lvl="0" rtl="0">
              <a:buFont typeface="Wingdings" panose="05000000000000000000" pitchFamily="2" charset="2"/>
              <a:buChar char="ü"/>
            </a:pPr>
            <a:r>
              <a:rPr lang="zh-CN" altLang="en-US" b="0" i="0" u="none" strike="noStrike" baseline="0" smtClean="0">
                <a:latin typeface="Times New Roman"/>
              </a:rPr>
              <a:t>调用</a:t>
            </a:r>
            <a:r>
              <a:rPr lang="en-US" altLang="zh-CN" b="0" i="0" u="none" strike="noStrike" baseline="0" smtClean="0">
                <a:latin typeface="Times New Roman"/>
              </a:rPr>
              <a:t>abort</a:t>
            </a:r>
            <a:r>
              <a:rPr lang="zh-CN" altLang="en-US" b="0" i="0" u="none" strike="noStrike" baseline="0" smtClean="0">
                <a:latin typeface="Times New Roman"/>
              </a:rPr>
              <a:t>。</a:t>
            </a:r>
          </a:p>
          <a:p>
            <a:pPr marR="0" lvl="0" rtl="0">
              <a:buFont typeface="Wingdings" panose="05000000000000000000" pitchFamily="2" charset="2"/>
              <a:buChar char="ü"/>
            </a:pPr>
            <a:r>
              <a:rPr lang="zh-CN" altLang="en-US" b="0" i="0" u="none" strike="noStrike" baseline="0" smtClean="0">
                <a:latin typeface="Times New Roman"/>
              </a:rPr>
              <a:t>由一个信号终止。</a:t>
            </a:r>
          </a:p>
          <a:p>
            <a:pPr marR="0" lvl="0" rtl="0"/>
            <a:r>
              <a:rPr lang="zh-CN" altLang="en-US" b="0" i="0" u="none" strike="noStrike" baseline="0" smtClean="0">
                <a:latin typeface="Times New Roman"/>
              </a:rPr>
              <a:t>进程在终止的时候，系统会释放进程所拥有的资源，例如内存、文件符、内核结构等。</a:t>
            </a:r>
          </a:p>
        </p:txBody>
      </p:sp>
    </p:spTree>
    <p:extLst>
      <p:ext uri="{BB962C8B-B14F-4D97-AF65-F5344CB8AC3E}">
        <p14:creationId xmlns:p14="http://schemas.microsoft.com/office/powerpoint/2010/main" val="22087871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．一个共享内存的例子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下面的代码在父进程和子进程之间利用共享内存进行通信，父进程向共享内存中写入数据，子进程读出数据。两个进程之间的控制采用了信号量的方法，父进程写入数据成功后，信号量加</a:t>
            </a:r>
            <a:r>
              <a:rPr lang="en-US" altLang="zh-CN" b="0" i="0" u="none" strike="noStrike" baseline="0" smtClean="0">
                <a:latin typeface="Times New Roman"/>
              </a:rPr>
              <a:t>1</a:t>
            </a:r>
            <a:r>
              <a:rPr lang="zh-CN" altLang="en-US" b="0" i="0" u="none" strike="noStrike" baseline="0" smtClean="0">
                <a:latin typeface="Times New Roman"/>
              </a:rPr>
              <a:t>，子进程在访问信号量之前先等待信号。</a:t>
            </a:r>
          </a:p>
        </p:txBody>
      </p:sp>
    </p:spTree>
    <p:extLst>
      <p:ext uri="{BB962C8B-B14F-4D97-AF65-F5344CB8AC3E}">
        <p14:creationId xmlns:p14="http://schemas.microsoft.com/office/powerpoint/2010/main" val="17332909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4.3.7  </a:t>
            </a:r>
            <a:r>
              <a:rPr lang="zh-CN" altLang="en-US" b="0" i="0" u="none" strike="noStrike" kern="1800" baseline="0" smtClean="0">
                <a:latin typeface="Times New Roman"/>
                <a:ea typeface="黑体"/>
              </a:rPr>
              <a:t>信号</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信号用于在一个或多个进程之间传递异步信号。信号可以由各种异步事件产生，例如键盘中断等。</a:t>
            </a:r>
            <a:r>
              <a:rPr lang="en-US" altLang="zh-CN" b="0" i="0" u="none" strike="noStrike" baseline="0" smtClean="0">
                <a:latin typeface="Times New Roman"/>
              </a:rPr>
              <a:t>Shell</a:t>
            </a:r>
            <a:r>
              <a:rPr lang="zh-CN" altLang="en-US" b="0" i="0" u="none" strike="noStrike" baseline="0" smtClean="0">
                <a:latin typeface="Times New Roman"/>
              </a:rPr>
              <a:t>也可以使用信号将作业控制命令传递给它的子进程</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．信号截取函数</a:t>
            </a:r>
            <a:r>
              <a:rPr lang="en-US" altLang="zh-CN"/>
              <a:t>signal</a:t>
            </a:r>
            <a:r>
              <a:rPr lang="en-US" altLang="zh-CN" smtClean="0"/>
              <a:t>()</a:t>
            </a:r>
          </a:p>
          <a:p>
            <a:pPr lvl="0"/>
            <a:r>
              <a:rPr lang="en-US" altLang="zh-CN"/>
              <a:t>2</a:t>
            </a:r>
            <a:r>
              <a:rPr lang="zh-CN" altLang="zh-CN"/>
              <a:t>．向进程发送信号函数</a:t>
            </a:r>
            <a:r>
              <a:rPr lang="en-US" altLang="zh-CN"/>
              <a:t>kill()</a:t>
            </a:r>
            <a:r>
              <a:rPr lang="zh-CN" altLang="zh-CN"/>
              <a:t>和</a:t>
            </a:r>
            <a:r>
              <a:rPr lang="en-US" altLang="zh-CN"/>
              <a:t>raise</a:t>
            </a:r>
            <a:r>
              <a:rPr lang="en-US" altLang="zh-CN" smtClean="0"/>
              <a:t>()</a:t>
            </a:r>
          </a:p>
          <a:p>
            <a:pPr lvl="0"/>
            <a:endParaRPr lang="zh-CN" altLang="en-US" b="0" i="0" u="none" strike="noStrike" baseline="0" smtClean="0">
              <a:latin typeface="Times New Roman"/>
            </a:endParaRPr>
          </a:p>
        </p:txBody>
      </p:sp>
    </p:spTree>
    <p:extLst>
      <p:ext uri="{BB962C8B-B14F-4D97-AF65-F5344CB8AC3E}">
        <p14:creationId xmlns:p14="http://schemas.microsoft.com/office/powerpoint/2010/main" val="26995112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．信号截取函数</a:t>
            </a:r>
            <a:r>
              <a:rPr lang="en-US" altLang="zh-CN" b="0" i="0" u="none" strike="noStrike" kern="1800" baseline="0" smtClean="0">
                <a:latin typeface="Times New Roman"/>
                <a:ea typeface="黑体"/>
              </a:rPr>
              <a:t>signal()</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signal()</a:t>
            </a:r>
            <a:r>
              <a:rPr lang="zh-CN" altLang="en-US" b="0" i="0" u="none" strike="noStrike" baseline="0" smtClean="0">
                <a:latin typeface="Times New Roman"/>
              </a:rPr>
              <a:t>函数用于截取系统的信号，对此信号挂接用户自己的处理函数。其原型如下：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&lt;signal.h&gt;</a:t>
            </a:r>
          </a:p>
          <a:p>
            <a:pPr marR="0" lvl="0" rtl="0"/>
            <a:r>
              <a:rPr lang="en-US" altLang="zh-CN" b="0" i="0" u="none" strike="noStrike" baseline="0" smtClean="0">
                <a:latin typeface="Times New Roman"/>
              </a:rPr>
              <a:t>typedef void (</a:t>
            </a:r>
            <a:r>
              <a:rPr lang="zh-CN" altLang="en-US" b="0" i="0" u="none" strike="noStrike" baseline="-25000" smtClean="0">
                <a:latin typeface="Times New Roman"/>
              </a:rPr>
              <a:t>*</a:t>
            </a:r>
            <a:r>
              <a:rPr lang="en-US" altLang="zh-CN" b="0" i="0" u="none" strike="noStrike" baseline="0" smtClean="0">
                <a:latin typeface="Times New Roman"/>
              </a:rPr>
              <a:t>sighandler_t)(int);</a:t>
            </a:r>
          </a:p>
          <a:p>
            <a:pPr marR="0" lvl="0" rtl="0"/>
            <a:r>
              <a:rPr lang="en-US" altLang="zh-CN" b="0" i="0" u="none" strike="noStrike" baseline="0" smtClean="0">
                <a:latin typeface="Times New Roman"/>
              </a:rPr>
              <a:t>sighandler_t signal(int signum, sighandler_t handler);</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7868403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．向进程发送信号函数</a:t>
            </a:r>
            <a:r>
              <a:rPr lang="en-US" altLang="zh-CN" b="0" i="0" u="none" strike="noStrike" kern="1800" baseline="0" smtClean="0">
                <a:latin typeface="Times New Roman"/>
                <a:ea typeface="黑体"/>
              </a:rPr>
              <a:t>kill()</a:t>
            </a:r>
            <a:r>
              <a:rPr lang="zh-CN" altLang="en-US" b="0" i="0" u="none" strike="noStrike" kern="1800" baseline="0" smtClean="0">
                <a:latin typeface="Times New Roman"/>
                <a:ea typeface="黑体"/>
              </a:rPr>
              <a:t>和</a:t>
            </a:r>
            <a:r>
              <a:rPr lang="en-US" altLang="zh-CN" b="0" i="0" u="none" strike="noStrike" kern="1800" baseline="0" smtClean="0">
                <a:latin typeface="Times New Roman"/>
                <a:ea typeface="黑体"/>
              </a:rPr>
              <a:t>raise()</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在挂接信号处理函数后，可以等待系统信号的到来。同时，用户可以自己构建信号，发送到目标进程中。此类函数有</a:t>
            </a:r>
            <a:r>
              <a:rPr lang="en-US" altLang="zh-CN" b="0" i="0" u="none" strike="noStrike" baseline="0" smtClean="0">
                <a:latin typeface="Times New Roman"/>
              </a:rPr>
              <a:t>kill()</a:t>
            </a:r>
            <a:r>
              <a:rPr lang="zh-CN" altLang="en-US" b="0" i="0" u="none" strike="noStrike" baseline="0" smtClean="0">
                <a:latin typeface="Times New Roman"/>
              </a:rPr>
              <a:t>和</a:t>
            </a:r>
            <a:r>
              <a:rPr lang="en-US" altLang="zh-CN" b="0" i="0" u="none" strike="noStrike" baseline="0" smtClean="0">
                <a:latin typeface="Times New Roman"/>
              </a:rPr>
              <a:t>raise()</a:t>
            </a:r>
            <a:r>
              <a:rPr lang="zh-CN" altLang="en-US" b="0" i="0" u="none" strike="noStrike" baseline="0" smtClean="0">
                <a:latin typeface="Times New Roman"/>
              </a:rPr>
              <a:t>函数，函数的原型如下：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&lt;signal.h&gt;</a:t>
            </a:r>
          </a:p>
          <a:p>
            <a:pPr marR="0" lvl="0" rtl="0"/>
            <a:r>
              <a:rPr lang="sv-SE" altLang="zh-CN" b="0" i="0" u="none" strike="noStrike" baseline="0" smtClean="0">
                <a:latin typeface="Times New Roman"/>
              </a:rPr>
              <a:t>int kill(pid_t pid, int sig);</a:t>
            </a:r>
          </a:p>
          <a:p>
            <a:pPr marR="0" lvl="0" rtl="0"/>
            <a:r>
              <a:rPr lang="en-US" altLang="zh-CN" b="0" i="0" u="none" strike="noStrike" baseline="0" smtClean="0">
                <a:latin typeface="Times New Roman"/>
              </a:rPr>
              <a:t>int raise(int sig);</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8687568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4.4  Linux</a:t>
            </a:r>
            <a:r>
              <a:rPr lang="zh-CN" altLang="en-US" b="0" i="0" u="none" strike="noStrike" kern="1800" baseline="0" smtClean="0">
                <a:latin typeface="Times New Roman"/>
                <a:ea typeface="黑体"/>
              </a:rPr>
              <a:t>下的线程</a:t>
            </a:r>
          </a:p>
        </p:txBody>
      </p:sp>
      <p:sp>
        <p:nvSpPr>
          <p:cNvPr id="3" name="文本占位符 2"/>
          <p:cNvSpPr>
            <a:spLocks noGrp="1"/>
          </p:cNvSpPr>
          <p:nvPr>
            <p:ph type="body" idx="1"/>
          </p:nvPr>
        </p:nvSpPr>
        <p:spPr/>
        <p:txBody>
          <a:bodyPr/>
          <a:lstStyle/>
          <a:p>
            <a:r>
              <a:rPr lang="en-US" altLang="zh-CN"/>
              <a:t>4.4.1  </a:t>
            </a:r>
            <a:r>
              <a:rPr lang="zh-CN" altLang="zh-CN"/>
              <a:t>多线程</a:t>
            </a:r>
            <a:r>
              <a:rPr lang="zh-CN" altLang="zh-CN"/>
              <a:t>编程</a:t>
            </a:r>
            <a:r>
              <a:rPr lang="zh-CN" altLang="zh-CN" smtClean="0"/>
              <a:t>实例</a:t>
            </a:r>
            <a:endParaRPr lang="en-US" altLang="zh-CN" smtClean="0"/>
          </a:p>
          <a:p>
            <a:r>
              <a:rPr lang="en-US" altLang="zh-CN"/>
              <a:t>4.4.2  Linux</a:t>
            </a:r>
            <a:r>
              <a:rPr lang="zh-CN" altLang="zh-CN"/>
              <a:t>下线程创建函数</a:t>
            </a:r>
            <a:r>
              <a:rPr lang="en-US" altLang="zh-CN"/>
              <a:t>pthread_create</a:t>
            </a:r>
            <a:r>
              <a:rPr lang="en-US" altLang="zh-CN" smtClean="0"/>
              <a:t>()</a:t>
            </a:r>
          </a:p>
          <a:p>
            <a:r>
              <a:rPr lang="en-US" altLang="zh-CN"/>
              <a:t>4.4.3  </a:t>
            </a:r>
            <a:r>
              <a:rPr lang="zh-CN" altLang="zh-CN"/>
              <a:t>线程的结束函数</a:t>
            </a:r>
            <a:r>
              <a:rPr lang="en-US" altLang="zh-CN"/>
              <a:t>pthread_join()</a:t>
            </a:r>
            <a:r>
              <a:rPr lang="zh-CN" altLang="zh-CN"/>
              <a:t>和</a:t>
            </a:r>
            <a:r>
              <a:rPr lang="en-US" altLang="zh-CN"/>
              <a:t>pthread_exit</a:t>
            </a:r>
            <a:r>
              <a:rPr lang="en-US" altLang="zh-CN" smtClean="0"/>
              <a:t>()</a:t>
            </a:r>
          </a:p>
          <a:p>
            <a:r>
              <a:rPr lang="en-US" altLang="zh-CN"/>
              <a:t>4.4.4  </a:t>
            </a:r>
            <a:r>
              <a:rPr lang="zh-CN" altLang="zh-CN"/>
              <a:t>线程</a:t>
            </a:r>
            <a:r>
              <a:rPr lang="zh-CN" altLang="zh-CN"/>
              <a:t>的</a:t>
            </a:r>
            <a:r>
              <a:rPr lang="zh-CN" altLang="zh-CN" smtClean="0"/>
              <a:t>属性</a:t>
            </a:r>
            <a:endParaRPr lang="en-US" altLang="zh-CN" smtClean="0"/>
          </a:p>
          <a:p>
            <a:r>
              <a:rPr lang="en-US" altLang="zh-CN"/>
              <a:t>4.4.5  </a:t>
            </a:r>
            <a:r>
              <a:rPr lang="zh-CN" altLang="zh-CN"/>
              <a:t>线程间</a:t>
            </a:r>
            <a:r>
              <a:rPr lang="zh-CN" altLang="zh-CN"/>
              <a:t>的</a:t>
            </a:r>
            <a:r>
              <a:rPr lang="zh-CN" altLang="zh-CN" smtClean="0"/>
              <a:t>互斥</a:t>
            </a:r>
            <a:endParaRPr lang="en-US" altLang="zh-CN" smtClean="0"/>
          </a:p>
          <a:p>
            <a:r>
              <a:rPr lang="en-US" altLang="zh-CN"/>
              <a:t>4.4.6  </a:t>
            </a:r>
            <a:r>
              <a:rPr lang="zh-CN" altLang="zh-CN"/>
              <a:t>线程中使用信号量</a:t>
            </a:r>
            <a:endParaRPr lang="zh-CN" altLang="en-US"/>
          </a:p>
        </p:txBody>
      </p:sp>
    </p:spTree>
    <p:extLst>
      <p:ext uri="{BB962C8B-B14F-4D97-AF65-F5344CB8AC3E}">
        <p14:creationId xmlns:p14="http://schemas.microsoft.com/office/powerpoint/2010/main" val="22291406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4.4.1  </a:t>
            </a:r>
            <a:r>
              <a:rPr lang="zh-CN" altLang="en-US" b="0" i="0" u="none" strike="noStrike" kern="1800" baseline="0" smtClean="0">
                <a:latin typeface="Times New Roman"/>
                <a:ea typeface="黑体"/>
              </a:rPr>
              <a:t>多线程编程实例</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Linux</a:t>
            </a:r>
            <a:r>
              <a:rPr lang="zh-CN" altLang="en-US" b="0" i="0" u="none" strike="noStrike" baseline="0" smtClean="0">
                <a:latin typeface="Times New Roman"/>
              </a:rPr>
              <a:t>系统下的多线程遵循</a:t>
            </a:r>
            <a:r>
              <a:rPr lang="en-US" altLang="zh-CN" b="0" i="0" u="none" strike="noStrike" baseline="0" smtClean="0">
                <a:latin typeface="Times New Roman"/>
              </a:rPr>
              <a:t>POSIX</a:t>
            </a:r>
            <a:r>
              <a:rPr lang="zh-CN" altLang="en-US" b="0" i="0" u="none" strike="noStrike" baseline="0" smtClean="0">
                <a:latin typeface="Times New Roman"/>
              </a:rPr>
              <a:t>标准。编写</a:t>
            </a:r>
            <a:r>
              <a:rPr lang="en-US" altLang="zh-CN" b="0" i="0" u="none" strike="noStrike" baseline="0" smtClean="0">
                <a:latin typeface="Times New Roman"/>
              </a:rPr>
              <a:t>Linux</a:t>
            </a:r>
            <a:r>
              <a:rPr lang="zh-CN" altLang="en-US" b="0" i="0" u="none" strike="noStrike" baseline="0" smtClean="0">
                <a:latin typeface="Times New Roman"/>
              </a:rPr>
              <a:t>下的线程需要包含头文件</a:t>
            </a:r>
            <a:r>
              <a:rPr lang="en-US" altLang="zh-CN" b="0" i="0" u="none" strike="noStrike" baseline="0" smtClean="0">
                <a:latin typeface="Times New Roman"/>
              </a:rPr>
              <a:t>pthread.h</a:t>
            </a:r>
            <a:r>
              <a:rPr lang="zh-CN" altLang="en-US" b="0" i="0" u="none" strike="noStrike" baseline="0" smtClean="0">
                <a:latin typeface="Times New Roman"/>
              </a:rPr>
              <a:t>，在生成可执行文件的时候需要链接库</a:t>
            </a:r>
            <a:r>
              <a:rPr lang="en-US" altLang="zh-CN" b="0" i="0" u="none" strike="noStrike" baseline="0" smtClean="0">
                <a:latin typeface="Times New Roman"/>
              </a:rPr>
              <a:t>libpthread.a</a:t>
            </a:r>
            <a:r>
              <a:rPr lang="zh-CN" altLang="en-US" b="0" i="0" u="none" strike="noStrike" baseline="0" smtClean="0">
                <a:latin typeface="Times New Roman"/>
              </a:rPr>
              <a:t>或者</a:t>
            </a:r>
            <a:r>
              <a:rPr lang="en-US" altLang="zh-CN" b="0" i="0" u="none" strike="noStrike" baseline="0" smtClean="0">
                <a:latin typeface="Times New Roman"/>
              </a:rPr>
              <a:t>libpthread.so</a:t>
            </a:r>
            <a:r>
              <a:rPr lang="zh-CN" altLang="en-US" b="0" i="0" u="none" strike="noStrike" baseline="0" smtClean="0">
                <a:latin typeface="Times New Roman"/>
              </a:rPr>
              <a:t>。</a:t>
            </a:r>
          </a:p>
          <a:p>
            <a:pPr marR="0" lvl="0" rtl="0"/>
            <a:r>
              <a:rPr lang="en-US" altLang="zh-CN" b="0" i="0" u="none" strike="noStrike" baseline="0" smtClean="0">
                <a:latin typeface="Times New Roman"/>
              </a:rPr>
              <a:t>32</a:t>
            </a:r>
            <a:r>
              <a:rPr lang="zh-CN" altLang="en-US" b="0" i="0" u="none" strike="noStrike" baseline="0" smtClean="0">
                <a:latin typeface="Times New Roman"/>
              </a:rPr>
              <a:t>	</a:t>
            </a:r>
            <a:r>
              <a:rPr lang="en-US" altLang="zh-CN" b="1" i="0" u="none" strike="noStrike" baseline="0" smtClean="0">
                <a:latin typeface="Times New Roman"/>
              </a:rPr>
              <a:t>ret </a:t>
            </a:r>
            <a:r>
              <a:rPr lang="en-US" altLang="zh-CN" b="1" i="0" u="none" strike="noStrike" baseline="0" smtClean="0">
                <a:latin typeface="Times New Roman"/>
              </a:rPr>
              <a:t>= pthread_create(&amp;pt, NULL, (void</a:t>
            </a:r>
            <a:r>
              <a:rPr lang="en-US" altLang="zh-CN" b="1" i="0" u="none" strike="noStrike" baseline="0" smtClean="0">
                <a:latin typeface="Times New Roman"/>
              </a:rPr>
              <a:t>*) start_routine</a:t>
            </a:r>
            <a:r>
              <a:rPr lang="en-US" altLang="zh-CN" b="1" i="0" u="none" strike="noStrike" baseline="0" smtClean="0">
                <a:latin typeface="Times New Roman"/>
              </a:rPr>
              <a:t>, &amp;run);</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*建立线程*</a:t>
            </a:r>
            <a:r>
              <a:rPr lang="en-US" altLang="zh-CN" b="0" i="0" u="none" strike="noStrike" baseline="0" smtClean="0">
                <a:latin typeface="Times New Roman"/>
              </a:rPr>
              <a:t>/</a:t>
            </a:r>
          </a:p>
          <a:p>
            <a:pPr marR="0" lvl="0" rtl="0"/>
            <a:r>
              <a:rPr lang="en-US" altLang="zh-CN" b="0" i="0" u="none" strike="noStrike" baseline="0" smtClean="0">
                <a:latin typeface="Times New Roman"/>
              </a:rPr>
              <a:t>45</a:t>
            </a:r>
            <a:r>
              <a:rPr lang="zh-CN" altLang="en-US" b="0" i="0" u="none" strike="noStrike" baseline="0" smtClean="0">
                <a:latin typeface="Times New Roman"/>
              </a:rPr>
              <a:t>	</a:t>
            </a:r>
            <a:r>
              <a:rPr lang="en-US" altLang="zh-CN" b="1" i="0" u="none" strike="noStrike" baseline="0" smtClean="0">
                <a:latin typeface="Times New Roman"/>
              </a:rPr>
              <a:t>pthread_join(pt</a:t>
            </a:r>
            <a:r>
              <a:rPr lang="en-US" altLang="zh-CN" b="1" i="0" u="none" strike="noStrike" baseline="0" smtClean="0">
                <a:latin typeface="Times New Roman"/>
              </a:rPr>
              <a:t>,(void*)&amp;ret_join</a:t>
            </a:r>
            <a:r>
              <a:rPr lang="en-US" altLang="zh-CN" b="1"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*等待线程退出*</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5548068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4.4.2  Linux</a:t>
            </a:r>
            <a:r>
              <a:rPr lang="zh-CN" altLang="en-US" b="0" i="0" u="none" strike="noStrike" kern="1800" baseline="0" smtClean="0">
                <a:latin typeface="Times New Roman"/>
                <a:ea typeface="黑体"/>
              </a:rPr>
              <a:t>下线程创建函数</a:t>
            </a:r>
            <a:r>
              <a:rPr lang="en-US" altLang="zh-CN" b="0" i="0" u="none" strike="noStrike" kern="1800" baseline="0" smtClean="0">
                <a:latin typeface="Times New Roman"/>
                <a:ea typeface="黑体"/>
              </a:rPr>
              <a:t>pthread_create()</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pthread_create()</a:t>
            </a:r>
            <a:r>
              <a:rPr lang="zh-CN" altLang="en-US" b="0" i="0" u="none" strike="noStrike" baseline="0" smtClean="0">
                <a:latin typeface="Times New Roman"/>
              </a:rPr>
              <a:t>函数调用时，传入的参数有线程属性、线程函数、线程函数变量，用于生成一个某种特性的线程，线程中执行线程函数。创建线程使用函数</a:t>
            </a:r>
            <a:r>
              <a:rPr lang="en-US" altLang="zh-CN" b="0" i="0" u="none" strike="noStrike" baseline="0" smtClean="0">
                <a:latin typeface="Times New Roman"/>
              </a:rPr>
              <a:t>pthread_create()</a:t>
            </a:r>
            <a:r>
              <a:rPr lang="zh-CN" altLang="en-US" b="0" i="0" u="none" strike="noStrike" baseline="0" smtClean="0">
                <a:latin typeface="Times New Roman"/>
              </a:rPr>
              <a:t>，它的原型为：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int  pthread_create(pthread_t  </a:t>
            </a:r>
            <a:r>
              <a:rPr lang="zh-CN" altLang="en-US" b="0" i="0" u="none" strike="noStrike" baseline="-2500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thread, </a:t>
            </a:r>
          </a:p>
          <a:p>
            <a:pPr marR="0" lvl="0" rtl="0"/>
            <a:r>
              <a:rPr lang="zh-CN" altLang="en-US" b="0" i="0" u="none" strike="noStrike" baseline="0" smtClean="0">
                <a:latin typeface="Times New Roman"/>
              </a:rPr>
              <a:t>       </a:t>
            </a:r>
            <a:r>
              <a:rPr lang="en-US" altLang="zh-CN" b="0" i="0" u="none" strike="noStrike" baseline="0" smtClean="0">
                <a:latin typeface="Times New Roman"/>
              </a:rPr>
              <a:t>pthread_attr_t </a:t>
            </a:r>
            <a:r>
              <a:rPr lang="zh-CN" altLang="en-US" b="0" i="0" u="none" strike="noStrike" baseline="-2500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attr, </a:t>
            </a:r>
          </a:p>
          <a:p>
            <a:pPr marR="0" lvl="0" rtl="0"/>
            <a:r>
              <a:rPr lang="zh-CN" altLang="en-US" b="0" i="0" u="none" strike="noStrike" baseline="0" smtClean="0">
                <a:latin typeface="Times New Roman"/>
              </a:rPr>
              <a:t>       </a:t>
            </a:r>
            <a:r>
              <a:rPr lang="en-US" altLang="zh-CN" b="0" i="0" u="none" strike="noStrike" baseline="0" smtClean="0">
                <a:latin typeface="Times New Roman"/>
              </a:rPr>
              <a:t>void </a:t>
            </a:r>
            <a:r>
              <a:rPr lang="zh-CN" altLang="en-US" b="0" i="0" u="none" strike="noStrike" baseline="-2500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start_routine)(void </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void </a:t>
            </a:r>
            <a:r>
              <a:rPr lang="zh-CN" altLang="en-US" b="0" i="0" u="none" strike="noStrike" baseline="-2500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arg);</a:t>
            </a:r>
            <a:endParaRPr lang="zh-CN" altLang="en-US" b="0" i="0" u="none" strike="noStrike" baseline="0" smtClean="0">
              <a:latin typeface="Times New Roman"/>
            </a:endParaRPr>
          </a:p>
        </p:txBody>
      </p:sp>
    </p:spTree>
    <p:extLst>
      <p:ext uri="{BB962C8B-B14F-4D97-AF65-F5344CB8AC3E}">
        <p14:creationId xmlns:p14="http://schemas.microsoft.com/office/powerpoint/2010/main" val="27185645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4.4.3  </a:t>
            </a:r>
            <a:r>
              <a:rPr lang="zh-CN" altLang="en-US" b="0" i="0" u="none" strike="noStrike" kern="1800" baseline="0" smtClean="0">
                <a:latin typeface="Times New Roman"/>
                <a:ea typeface="黑体"/>
              </a:rPr>
              <a:t>线程的结束函数</a:t>
            </a:r>
            <a:r>
              <a:rPr lang="en-US" altLang="zh-CN" b="0" i="0" u="none" strike="noStrike" kern="1800" baseline="0" smtClean="0">
                <a:latin typeface="Times New Roman"/>
                <a:ea typeface="黑体"/>
              </a:rPr>
              <a:t>pthread_join()</a:t>
            </a:r>
            <a:r>
              <a:rPr lang="zh-CN" altLang="en-US" b="0" i="0" u="none" strike="noStrike" kern="1800" baseline="0" smtClean="0">
                <a:latin typeface="Times New Roman"/>
                <a:ea typeface="黑体"/>
              </a:rPr>
              <a:t>和</a:t>
            </a:r>
            <a:r>
              <a:rPr lang="en-US" altLang="zh-CN" b="0" i="0" u="none" strike="noStrike" kern="1800" baseline="0" smtClean="0">
                <a:latin typeface="Times New Roman"/>
                <a:ea typeface="黑体"/>
              </a:rPr>
              <a:t>pthread_exit()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pthread_join()</a:t>
            </a:r>
            <a:r>
              <a:rPr lang="zh-CN" altLang="en-US" b="0" i="0" u="none" strike="noStrike" baseline="0" smtClean="0">
                <a:latin typeface="Times New Roman"/>
              </a:rPr>
              <a:t>用来等待一个线程运行结束。这个函数是阻塞函数，一直到被等待的线程结束为止，函数才返回并且收回被等待线程的资源。函数原型为：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extern</a:t>
            </a:r>
            <a:r>
              <a:rPr lang="zh-CN" altLang="en-US" b="0" i="0" u="none" strike="noStrike" baseline="0" smtClean="0">
                <a:latin typeface="Times New Roman"/>
              </a:rPr>
              <a:t> </a:t>
            </a:r>
            <a:r>
              <a:rPr lang="en-US" altLang="zh-CN" b="0" i="0" u="none" strike="noStrike" baseline="0" smtClean="0">
                <a:latin typeface="Times New Roman"/>
              </a:rPr>
              <a:t>int pthread_join __P ((pthread_t __th, void </a:t>
            </a:r>
            <a:r>
              <a:rPr lang="zh-CN" altLang="en-US" b="0" i="0" u="none" strike="noStrike" baseline="-25000" smtClean="0">
                <a:latin typeface="Times New Roman"/>
              </a:rPr>
              <a:t>**</a:t>
            </a:r>
            <a:r>
              <a:rPr lang="en-US" altLang="zh-CN" b="0" i="0" u="none" strike="noStrike" baseline="0" smtClean="0">
                <a:latin typeface="Times New Roman"/>
              </a:rPr>
              <a:t>__thread_return));</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9971200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4.4.4  </a:t>
            </a:r>
            <a:r>
              <a:rPr lang="zh-CN" altLang="en-US" b="0" i="0" u="none" strike="noStrike" kern="1800" baseline="0" smtClean="0">
                <a:latin typeface="Times New Roman"/>
                <a:ea typeface="黑体"/>
              </a:rPr>
              <a:t>线程的属性</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通常来说，建立一个线程的时候，使用默认属性就够了，但是很多时候需要调整线程的属性，特别是线程的优先级</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．线程的</a:t>
            </a:r>
            <a:r>
              <a:rPr lang="zh-CN" altLang="zh-CN"/>
              <a:t>属性</a:t>
            </a:r>
            <a:r>
              <a:rPr lang="zh-CN" altLang="zh-CN" smtClean="0"/>
              <a:t>结构</a:t>
            </a:r>
            <a:endParaRPr lang="en-US" altLang="zh-CN" smtClean="0"/>
          </a:p>
          <a:p>
            <a:pPr lvl="0"/>
            <a:r>
              <a:rPr lang="en-US" altLang="zh-CN"/>
              <a:t>2</a:t>
            </a:r>
            <a:r>
              <a:rPr lang="zh-CN" altLang="zh-CN"/>
              <a:t>．线程</a:t>
            </a:r>
            <a:r>
              <a:rPr lang="zh-CN" altLang="zh-CN"/>
              <a:t>的</a:t>
            </a:r>
            <a:r>
              <a:rPr lang="zh-CN" altLang="zh-CN" smtClean="0"/>
              <a:t>优先级</a:t>
            </a:r>
            <a:endParaRPr lang="en-US" altLang="zh-CN" smtClean="0"/>
          </a:p>
          <a:p>
            <a:pPr lvl="0"/>
            <a:r>
              <a:rPr lang="en-US" altLang="zh-CN"/>
              <a:t>3</a:t>
            </a:r>
            <a:r>
              <a:rPr lang="zh-CN" altLang="zh-CN"/>
              <a:t>．线程的</a:t>
            </a:r>
            <a:r>
              <a:rPr lang="zh-CN" altLang="zh-CN"/>
              <a:t>绑定</a:t>
            </a:r>
            <a:r>
              <a:rPr lang="zh-CN" altLang="zh-CN" smtClean="0"/>
              <a:t>状态</a:t>
            </a:r>
            <a:endParaRPr lang="en-US" altLang="zh-CN" smtClean="0"/>
          </a:p>
          <a:p>
            <a:pPr lvl="0"/>
            <a:r>
              <a:rPr lang="en-US" altLang="zh-CN"/>
              <a:t>4</a:t>
            </a:r>
            <a:r>
              <a:rPr lang="zh-CN" altLang="zh-CN"/>
              <a:t>．线程的分离状态</a:t>
            </a:r>
            <a:endParaRPr lang="zh-CN" altLang="en-US" b="0" i="0" u="none" strike="noStrike" baseline="0" smtClean="0">
              <a:latin typeface="Times New Roman"/>
            </a:endParaRPr>
          </a:p>
        </p:txBody>
      </p:sp>
    </p:spTree>
    <p:extLst>
      <p:ext uri="{BB962C8B-B14F-4D97-AF65-F5344CB8AC3E}">
        <p14:creationId xmlns:p14="http://schemas.microsoft.com/office/powerpoint/2010/main" val="9836266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．线程的属性结构</a:t>
            </a: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smtClean="0">
                <a:latin typeface="Times New Roman"/>
              </a:rPr>
              <a:t>线程的属性结构为</a:t>
            </a:r>
            <a:r>
              <a:rPr lang="en-US" altLang="zh-CN" b="0" i="0" u="none" strike="noStrike" baseline="0" err="1" smtClean="0">
                <a:latin typeface="Times New Roman"/>
              </a:rPr>
              <a:t>pthread_attr_t</a:t>
            </a:r>
            <a:r>
              <a:rPr lang="zh-CN" altLang="en-US" b="0" i="0" u="none" strike="noStrike" baseline="0" smtClean="0">
                <a:latin typeface="Times New Roman"/>
              </a:rPr>
              <a:t>，在头文件</a:t>
            </a:r>
            <a:r>
              <a:rPr lang="en-US" altLang="zh-CN" b="0" i="0" u="none" strike="noStrike" baseline="0" smtClean="0">
                <a:latin typeface="Times New Roman"/>
              </a:rPr>
              <a:t>&lt;</a:t>
            </a:r>
            <a:r>
              <a:rPr lang="en-US" altLang="zh-CN" b="0" i="0" u="none" strike="noStrike" baseline="0" err="1" smtClean="0">
                <a:latin typeface="Times New Roman"/>
              </a:rPr>
              <a:t>phtreadtypes.h</a:t>
            </a:r>
            <a:r>
              <a:rPr lang="en-US" altLang="zh-CN" b="0" i="0" u="none" strike="noStrike" baseline="0" smtClean="0">
                <a:latin typeface="Times New Roman"/>
              </a:rPr>
              <a:t>&gt;</a:t>
            </a:r>
            <a:r>
              <a:rPr lang="zh-CN" altLang="en-US" b="0" i="0" u="none" strike="noStrike" baseline="0" smtClean="0">
                <a:latin typeface="Times New Roman"/>
              </a:rPr>
              <a:t>中定义，代码如下：</a:t>
            </a:r>
          </a:p>
          <a:p>
            <a:pPr marR="0" lvl="0" rtl="0"/>
            <a:endParaRPr lang="zh-CN" altLang="en-US" b="0" i="0" u="none" strike="noStrike" baseline="0" smtClean="0">
              <a:latin typeface="Times New Roman"/>
            </a:endParaRPr>
          </a:p>
          <a:p>
            <a:pPr marR="0" lvl="0" rtl="0"/>
            <a:r>
              <a:rPr lang="en-US" altLang="zh-CN" b="0" i="0" u="none" strike="noStrike" baseline="0" err="1" smtClean="0">
                <a:latin typeface="Times New Roman"/>
              </a:rPr>
              <a:t>typedef</a:t>
            </a:r>
            <a:r>
              <a:rPr lang="en-US" altLang="zh-CN" b="0" i="0" u="none" strike="noStrike" baseline="0" smtClean="0">
                <a:latin typeface="Times New Roman"/>
              </a:rPr>
              <a:t> struct __</a:t>
            </a:r>
            <a:r>
              <a:rPr lang="en-US" altLang="zh-CN" b="0" i="0" u="none" strike="noStrike" baseline="0" err="1" smtClean="0">
                <a:latin typeface="Times New Roman"/>
              </a:rPr>
              <a:t>pthread_attr_s</a:t>
            </a:r>
            <a:endParaRPr lang="en-US" altLang="zh-CN" b="0" i="0" u="none" strike="noStrike" baseline="0" smtClean="0">
              <a:latin typeface="Times New Roman"/>
            </a:endParaRPr>
          </a:p>
          <a:p>
            <a:pPr marR="0" lvl="0" rtl="0"/>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err="1" smtClean="0">
                <a:latin typeface="Times New Roman"/>
              </a:rPr>
              <a:t>int</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__</a:t>
            </a:r>
            <a:r>
              <a:rPr lang="en-US" altLang="zh-CN" b="0" i="0" u="none" strike="noStrike" baseline="0" err="1" smtClean="0">
                <a:latin typeface="Times New Roman"/>
              </a:rPr>
              <a:t>detachstate</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线程的终止状态</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smtClean="0">
                <a:latin typeface="Times New Roman"/>
              </a:rPr>
              <a:t>  __</a:t>
            </a:r>
            <a:r>
              <a:rPr lang="en-US" altLang="zh-CN" b="0" i="0" u="none" strike="noStrike" baseline="0" err="1" smtClean="0">
                <a:latin typeface="Times New Roman"/>
              </a:rPr>
              <a:t>schedpolicy</a:t>
            </a:r>
            <a:r>
              <a:rPr lang="en-US" altLang="zh-CN" b="0" i="0" u="none" strike="noStrike" baseline="0" smtClean="0">
                <a:latin typeface="Times New Roman"/>
              </a:rPr>
              <a:t>;</a:t>
            </a:r>
            <a:r>
              <a:rPr lang="zh-CN" altLang="en-US" b="0" i="0" u="none" strike="noStrike" baseline="0" smtClean="0">
                <a:latin typeface="Times New Roman"/>
              </a:rPr>
              <a:t>	</a:t>
            </a:r>
            <a:r>
              <a:rPr lang="zh-CN" altLang="en-US" b="0" i="0" u="none" strike="noStrike"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调度优先级</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struct </a:t>
            </a:r>
            <a:r>
              <a:rPr lang="en-US" altLang="zh-CN" b="0" i="0" u="none" strike="noStrike" baseline="0" smtClean="0">
                <a:latin typeface="Times New Roman"/>
              </a:rPr>
              <a:t>  __sched_param  </a:t>
            </a:r>
            <a:r>
              <a:rPr lang="zh-CN" altLang="en-US" b="0" i="0" u="none" strike="noStrike" baseline="0" smtClean="0">
                <a:latin typeface="Times New Roman"/>
              </a:rPr>
              <a:t> </a:t>
            </a:r>
            <a:r>
              <a:rPr lang="en-US" altLang="zh-CN" b="0" i="0" u="none" strike="noStrike" baseline="0" smtClean="0">
                <a:latin typeface="Times New Roman"/>
              </a:rPr>
              <a:t>__</a:t>
            </a:r>
            <a:r>
              <a:rPr lang="en-US" altLang="zh-CN" b="0" i="0" u="none" strike="noStrike" baseline="0" err="1" smtClean="0">
                <a:latin typeface="Times New Roman"/>
              </a:rPr>
              <a:t>schedparam</a:t>
            </a:r>
            <a:r>
              <a:rPr lang="en-US" altLang="zh-CN" b="0" i="0" u="none" strike="noStrike" baseline="0" smtClean="0">
                <a:latin typeface="Times New Roman"/>
              </a:rPr>
              <a:t>;</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参数</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int   __</a:t>
            </a:r>
            <a:r>
              <a:rPr lang="en-US" altLang="zh-CN" b="0" i="0" u="none" strike="noStrike" baseline="0" err="1" smtClean="0">
                <a:latin typeface="Times New Roman"/>
              </a:rPr>
              <a:t>inheritsched</a:t>
            </a:r>
            <a:r>
              <a:rPr lang="en-US" altLang="zh-CN" b="0" i="0" u="none" strike="noStrike" baseline="0" smtClean="0">
                <a:latin typeface="Times New Roman"/>
              </a:rPr>
              <a:t>;</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继承</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int    __</a:t>
            </a:r>
            <a:r>
              <a:rPr lang="en-US" altLang="zh-CN" b="0" i="0" u="none" strike="noStrike" baseline="0" smtClean="0">
                <a:latin typeface="Times New Roman"/>
              </a:rPr>
              <a:t>scope;</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范围</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err="1" smtClean="0">
                <a:latin typeface="Times New Roman"/>
              </a:rPr>
              <a:t>size_t</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__</a:t>
            </a:r>
            <a:r>
              <a:rPr lang="en-US" altLang="zh-CN" b="0" i="0" u="none" strike="noStrike" baseline="0" err="1" smtClean="0">
                <a:latin typeface="Times New Roman"/>
              </a:rPr>
              <a:t>guardsize</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保证尺寸</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int   __</a:t>
            </a:r>
            <a:r>
              <a:rPr lang="en-US" altLang="zh-CN" b="0" i="0" u="none" strike="noStrike" baseline="0" err="1" smtClean="0">
                <a:latin typeface="Times New Roman"/>
              </a:rPr>
              <a:t>stackaddr_set</a:t>
            </a:r>
            <a:r>
              <a:rPr lang="en-US" altLang="zh-CN" b="0" i="0" u="none" strike="noStrike" baseline="0" smtClean="0">
                <a:latin typeface="Times New Roman"/>
              </a:rPr>
              <a:t>;</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运行栈</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void </a:t>
            </a:r>
            <a:r>
              <a:rPr lang="zh-CN" altLang="en-US"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__</a:t>
            </a:r>
            <a:r>
              <a:rPr lang="en-US" altLang="zh-CN" b="0" i="0" u="none" strike="noStrike" baseline="0" err="1" smtClean="0">
                <a:latin typeface="Times New Roman"/>
              </a:rPr>
              <a:t>stackaddr</a:t>
            </a:r>
            <a:r>
              <a:rPr lang="en-US" altLang="zh-CN" b="0" i="0" u="none" strike="noStrike" baseline="0" smtClean="0">
                <a:latin typeface="Times New Roman"/>
              </a:rPr>
              <a:t>;</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线程运行栈地址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zh-CN" altLang="en-US" b="0" i="0" u="none" strike="noStrike" baseline="0" smtClean="0">
                <a:latin typeface="Times New Roman"/>
              </a:rPr>
              <a:t>  </a:t>
            </a:r>
            <a:r>
              <a:rPr lang="en-US" altLang="zh-CN" b="0" i="0" u="none" strike="noStrike" baseline="0" err="1" smtClean="0">
                <a:latin typeface="Times New Roman"/>
              </a:rPr>
              <a:t>size_t</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__</a:t>
            </a:r>
            <a:r>
              <a:rPr lang="en-US" altLang="zh-CN" b="0" i="0" u="none" strike="noStrike" baseline="0" err="1" smtClean="0">
                <a:latin typeface="Times New Roman"/>
              </a:rPr>
              <a:t>stacksize</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线程运行栈大小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err="1" smtClean="0">
                <a:latin typeface="Times New Roman"/>
              </a:rPr>
              <a:t>pthread_attr_t</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49336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．进程之间的通信</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进程之间的通信有多种方式，其中管道、共享内存和消息队列是最常用的方式。</a:t>
            </a:r>
          </a:p>
          <a:p>
            <a:pPr marR="0" lvl="0" rtl="0">
              <a:buFont typeface="Wingdings" panose="05000000000000000000" pitchFamily="2" charset="2"/>
              <a:buChar char="ü"/>
            </a:pPr>
            <a:r>
              <a:rPr lang="zh-CN" altLang="en-US" b="0" i="0" u="none" strike="noStrike" baseline="0" smtClean="0">
                <a:latin typeface="Times New Roman"/>
              </a:rPr>
              <a:t>管道</a:t>
            </a:r>
          </a:p>
          <a:p>
            <a:pPr marR="0" lvl="0" rtl="0">
              <a:buFont typeface="Wingdings" panose="05000000000000000000" pitchFamily="2" charset="2"/>
              <a:buChar char="ü"/>
            </a:pPr>
            <a:r>
              <a:rPr lang="zh-CN" altLang="en-US" b="0" i="0" u="none" strike="noStrike" baseline="0" smtClean="0">
                <a:latin typeface="Times New Roman"/>
              </a:rPr>
              <a:t>共享</a:t>
            </a:r>
          </a:p>
          <a:p>
            <a:pPr marR="0" lvl="0" rtl="0">
              <a:buFont typeface="Wingdings" panose="05000000000000000000" pitchFamily="2" charset="2"/>
              <a:buChar char="ü"/>
            </a:pPr>
            <a:r>
              <a:rPr lang="zh-CN" altLang="en-US" b="0" i="0" u="none" strike="noStrike" baseline="0" smtClean="0">
                <a:latin typeface="Times New Roman"/>
              </a:rPr>
              <a:t>消息队列</a:t>
            </a:r>
          </a:p>
        </p:txBody>
      </p:sp>
    </p:spTree>
    <p:extLst>
      <p:ext uri="{BB962C8B-B14F-4D97-AF65-F5344CB8AC3E}">
        <p14:creationId xmlns:p14="http://schemas.microsoft.com/office/powerpoint/2010/main" val="36716847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．线程的优先级</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线程的优先级是经常设置的属性，由两个函数进行控制：</a:t>
            </a:r>
            <a:r>
              <a:rPr lang="en-US" altLang="zh-CN" b="0" i="0" u="none" strike="noStrike" baseline="0" err="1" smtClean="0">
                <a:latin typeface="Times New Roman"/>
              </a:rPr>
              <a:t>pthread_attr_getschedparam</a:t>
            </a:r>
            <a:r>
              <a:rPr lang="en-US" altLang="zh-CN" b="0" i="0" u="none" strike="noStrike" baseline="0" smtClean="0">
                <a:latin typeface="Times New Roman"/>
              </a:rPr>
              <a:t>()</a:t>
            </a:r>
            <a:r>
              <a:rPr lang="zh-CN" altLang="en-US" b="0" i="0" u="none" strike="noStrike" baseline="0" smtClean="0">
                <a:latin typeface="Times New Roman"/>
              </a:rPr>
              <a:t>函数获得线程的优先级设置，函数</a:t>
            </a:r>
            <a:r>
              <a:rPr lang="en-US" altLang="zh-CN" b="0" i="0" u="none" strike="noStrike" baseline="0" err="1" smtClean="0">
                <a:latin typeface="Times New Roman"/>
              </a:rPr>
              <a:t>pthread_attr_setschedparam</a:t>
            </a:r>
            <a:r>
              <a:rPr lang="en-US" altLang="zh-CN" b="0" i="0" u="none" strike="noStrike" baseline="0" smtClean="0">
                <a:latin typeface="Times New Roman"/>
              </a:rPr>
              <a:t>()</a:t>
            </a:r>
            <a:r>
              <a:rPr lang="zh-CN" altLang="en-US" b="0" i="0" u="none" strike="noStrike" baseline="0" smtClean="0">
                <a:latin typeface="Times New Roman"/>
              </a:rPr>
              <a:t>设置线程的优先级。</a:t>
            </a:r>
          </a:p>
          <a:p>
            <a:pPr marR="0" lvl="0" rtl="0"/>
            <a:endParaRPr lang="zh-CN" altLang="en-US" b="0" i="0" u="none" strike="noStrike" baseline="0" smtClean="0">
              <a:latin typeface="Times New Roman"/>
            </a:endParaRPr>
          </a:p>
          <a:p>
            <a:pPr marR="0" lvl="0" rtl="0"/>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err="1" smtClean="0">
                <a:latin typeface="Times New Roman"/>
              </a:rPr>
              <a:t>pthread_attr_setschedparam</a:t>
            </a:r>
            <a:r>
              <a:rPr lang="en-US" altLang="zh-CN" b="0" i="0" u="none" strike="noStrike" baseline="0" smtClean="0">
                <a:latin typeface="Times New Roman"/>
              </a:rPr>
              <a:t>(</a:t>
            </a:r>
            <a:r>
              <a:rPr lang="en-US" altLang="zh-CN" b="0" i="0" u="none" strike="noStrike" baseline="0" err="1" smtClean="0">
                <a:latin typeface="Times New Roman"/>
              </a:rPr>
              <a:t>pthread_attr_t</a:t>
            </a:r>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err="1" smtClean="0">
                <a:latin typeface="Times New Roman"/>
              </a:rPr>
              <a:t>attr</a:t>
            </a:r>
            <a:r>
              <a:rPr lang="en-US" altLang="zh-CN" b="0" i="0" u="none" strike="noStrike" baseline="0" smtClean="0">
                <a:latin typeface="Times New Roman"/>
              </a:rPr>
              <a:t>, </a:t>
            </a:r>
            <a:r>
              <a:rPr lang="en-US" altLang="zh-CN" b="0" i="0" u="none" strike="noStrike" baseline="0" err="1" smtClean="0">
                <a:latin typeface="Times New Roman"/>
              </a:rPr>
              <a:t>const</a:t>
            </a:r>
            <a:r>
              <a:rPr lang="en-US" altLang="zh-CN" b="0" i="0" u="none" strike="noStrike" baseline="0" smtClean="0">
                <a:latin typeface="Times New Roman"/>
              </a:rPr>
              <a:t> struct </a:t>
            </a:r>
            <a:r>
              <a:rPr lang="en-US" altLang="zh-CN" b="0" i="0" u="none" strike="noStrike" baseline="0" err="1" smtClean="0">
                <a:latin typeface="Times New Roman"/>
              </a:rPr>
              <a:t>sched_param</a:t>
            </a:r>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err="1" smtClean="0">
                <a:latin typeface="Times New Roman"/>
              </a:rPr>
              <a:t>param</a:t>
            </a:r>
            <a:r>
              <a:rPr lang="en-US" altLang="zh-CN" b="0" i="0" u="none" strike="noStrike" baseline="0" smtClean="0">
                <a:latin typeface="Times New Roman"/>
              </a:rPr>
              <a:t>);</a:t>
            </a:r>
          </a:p>
          <a:p>
            <a:pPr marR="0" lvl="0" rtl="0"/>
            <a:r>
              <a:rPr lang="en-US" altLang="zh-CN" b="0" i="0" u="none" strike="noStrike" baseline="0" err="1" smtClean="0">
                <a:latin typeface="Times New Roman"/>
              </a:rPr>
              <a:t>int</a:t>
            </a:r>
            <a:r>
              <a:rPr lang="en-US" altLang="zh-CN" b="0" i="0" u="none" strike="noStrike" baseline="0" smtClean="0">
                <a:latin typeface="Times New Roman"/>
              </a:rPr>
              <a:t> </a:t>
            </a:r>
            <a:r>
              <a:rPr lang="en-US" altLang="zh-CN" b="0" i="0" u="none" strike="noStrike" baseline="0" err="1" smtClean="0">
                <a:latin typeface="Times New Roman"/>
              </a:rPr>
              <a:t>pthread_attr_getschedparam</a:t>
            </a:r>
            <a:r>
              <a:rPr lang="en-US" altLang="zh-CN" b="0" i="0" u="none" strike="noStrike" baseline="0" smtClean="0">
                <a:latin typeface="Times New Roman"/>
              </a:rPr>
              <a:t>(</a:t>
            </a:r>
            <a:r>
              <a:rPr lang="en-US" altLang="zh-CN" b="0" i="0" u="none" strike="noStrike" baseline="0" err="1" smtClean="0">
                <a:latin typeface="Times New Roman"/>
              </a:rPr>
              <a:t>const</a:t>
            </a:r>
            <a:r>
              <a:rPr lang="en-US" altLang="zh-CN" b="0" i="0" u="none" strike="noStrike" baseline="0" smtClean="0">
                <a:latin typeface="Times New Roman"/>
              </a:rPr>
              <a:t> </a:t>
            </a:r>
            <a:r>
              <a:rPr lang="en-US" altLang="zh-CN" b="0" i="0" u="none" strike="noStrike" baseline="0" err="1" smtClean="0">
                <a:latin typeface="Times New Roman"/>
              </a:rPr>
              <a:t>pthread_attr_t</a:t>
            </a:r>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err="1" smtClean="0">
                <a:latin typeface="Times New Roman"/>
              </a:rPr>
              <a:t>attr</a:t>
            </a:r>
            <a:r>
              <a:rPr lang="en-US" altLang="zh-CN" b="0" i="0" u="none" strike="noStrike" baseline="0" smtClean="0">
                <a:latin typeface="Times New Roman"/>
              </a:rPr>
              <a:t>, struct </a:t>
            </a:r>
            <a:r>
              <a:rPr lang="en-US" altLang="zh-CN" b="0" i="0" u="none" strike="noStrike" baseline="0" err="1" smtClean="0">
                <a:latin typeface="Times New Roman"/>
              </a:rPr>
              <a:t>sched_param</a:t>
            </a:r>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err="1" smtClean="0">
                <a:latin typeface="Times New Roman"/>
              </a:rPr>
              <a:t>param</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42100716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．线程的绑定状态</a:t>
            </a:r>
          </a:p>
        </p:txBody>
      </p:sp>
      <p:sp>
        <p:nvSpPr>
          <p:cNvPr id="3" name="文本占位符 2"/>
          <p:cNvSpPr>
            <a:spLocks noGrp="1"/>
          </p:cNvSpPr>
          <p:nvPr>
            <p:ph type="body" idx="1"/>
          </p:nvPr>
        </p:nvSpPr>
        <p:spPr/>
        <p:txBody>
          <a:bodyPr/>
          <a:lstStyle/>
          <a:p>
            <a:pPr marR="0" lvl="0" rtl="0">
              <a:buFont typeface="Wingdings" panose="05000000000000000000" pitchFamily="2" charset="2"/>
              <a:buChar char="Ø"/>
            </a:pPr>
            <a:r>
              <a:rPr lang="zh-CN" altLang="en-US" b="0" i="0" u="none" strike="noStrike" baseline="0" smtClean="0">
                <a:latin typeface="Times New Roman"/>
              </a:rPr>
              <a:t>设置线程绑定状态的函数为</a:t>
            </a:r>
            <a:r>
              <a:rPr lang="en-US" altLang="zh-CN" b="0" i="0" u="none" strike="noStrike" baseline="0" smtClean="0">
                <a:latin typeface="Times New Roman"/>
              </a:rPr>
              <a:t>pthread_attr_setscope()</a:t>
            </a:r>
            <a:r>
              <a:rPr lang="zh-CN" altLang="en-US" b="0" i="0" u="none" strike="noStrike" baseline="0" smtClean="0">
                <a:latin typeface="Times New Roman"/>
              </a:rPr>
              <a:t>，它有两个参数，第</a:t>
            </a:r>
            <a:r>
              <a:rPr lang="en-US" altLang="zh-CN" b="0" i="0" u="none" strike="noStrike" baseline="0" smtClean="0">
                <a:latin typeface="Times New Roman"/>
              </a:rPr>
              <a:t>1</a:t>
            </a:r>
            <a:r>
              <a:rPr lang="zh-CN" altLang="en-US" b="0" i="0" u="none" strike="noStrike" baseline="0" smtClean="0">
                <a:latin typeface="Times New Roman"/>
              </a:rPr>
              <a:t>个是指向属性结构的指针，第</a:t>
            </a:r>
            <a:r>
              <a:rPr lang="en-US" altLang="zh-CN" b="0" i="0" u="none" strike="noStrike" baseline="0" smtClean="0">
                <a:latin typeface="Times New Roman"/>
              </a:rPr>
              <a:t>2</a:t>
            </a:r>
            <a:r>
              <a:rPr lang="zh-CN" altLang="en-US" b="0" i="0" u="none" strike="noStrike" baseline="0" smtClean="0">
                <a:latin typeface="Times New Roman"/>
              </a:rPr>
              <a:t>个是绑定类型，它有两个取值</a:t>
            </a:r>
            <a:r>
              <a:rPr lang="zh-CN" altLang="en-US" b="0" i="0" u="none" strike="noStrike" baseline="0" smtClean="0">
                <a:latin typeface="Times New Roman"/>
              </a:rPr>
              <a:t>：</a:t>
            </a:r>
            <a:endParaRPr lang="en-US" altLang="zh-CN" b="0" i="0" u="none" strike="noStrike" baseline="0" smtClean="0">
              <a:latin typeface="Times New Roman"/>
            </a:endParaRPr>
          </a:p>
          <a:p>
            <a:pPr marR="0" lvl="0" rtl="0">
              <a:buFont typeface="Wingdings" panose="05000000000000000000" pitchFamily="2" charset="2"/>
              <a:buChar char="ü"/>
            </a:pPr>
            <a:r>
              <a:rPr lang="en-US" altLang="zh-CN" b="0" i="0" u="none" strike="noStrike" baseline="0" smtClean="0">
                <a:latin typeface="Times New Roman"/>
              </a:rPr>
              <a:t>PTHREAD_SCOPE_SYSTEM</a:t>
            </a:r>
            <a:r>
              <a:rPr lang="zh-CN" altLang="en-US" b="0" i="0" u="none" strike="noStrike" baseline="0" smtClean="0">
                <a:latin typeface="Times New Roman"/>
              </a:rPr>
              <a:t>（绑定的</a:t>
            </a:r>
            <a:r>
              <a:rPr lang="zh-CN" altLang="en-US" b="0" i="0" u="none" strike="noStrike" baseline="0" smtClean="0">
                <a:latin typeface="Times New Roman"/>
              </a:rPr>
              <a:t>）</a:t>
            </a:r>
            <a:endParaRPr lang="en-US" altLang="zh-CN" b="0" i="0" u="none" strike="noStrike" baseline="0" smtClean="0">
              <a:latin typeface="Times New Roman"/>
            </a:endParaRPr>
          </a:p>
          <a:p>
            <a:pPr marR="0" lvl="0" rtl="0">
              <a:buFont typeface="Wingdings" panose="05000000000000000000" pitchFamily="2" charset="2"/>
              <a:buChar char="ü"/>
            </a:pPr>
            <a:r>
              <a:rPr lang="en-US" altLang="zh-CN" b="0" i="0" u="none" strike="noStrike" baseline="0" smtClean="0">
                <a:latin typeface="Times New Roman"/>
              </a:rPr>
              <a:t>PTHREAD_SCOPE_PROCESS</a:t>
            </a:r>
            <a:r>
              <a:rPr lang="zh-CN" altLang="en-US" b="0" i="0" u="none" strike="noStrike" baseline="0" smtClean="0">
                <a:latin typeface="Times New Roman"/>
              </a:rPr>
              <a:t>（非绑定的</a:t>
            </a:r>
            <a:r>
              <a:rPr lang="zh-CN" altLang="en-US"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3250329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．线程的分离状态</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线程的分离状态决定线程的终止方法。线程的分离状态有分离线程和非分离线程两种。设置线程分离状态的函数为：</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 </a:t>
            </a:r>
            <a:r>
              <a:rPr lang="en-US" altLang="zh-CN" b="0" i="0" u="none" strike="noStrike" baseline="0" smtClean="0">
                <a:latin typeface="Times New Roman"/>
              </a:rPr>
              <a:t>int pthread_attr_setdetachstate(pthread_attr_t </a:t>
            </a:r>
            <a:r>
              <a:rPr lang="zh-CN" altLang="en-US" b="0" i="0" u="none" strike="noStrike" baseline="-25000" smtClean="0">
                <a:latin typeface="Times New Roman"/>
              </a:rPr>
              <a:t>*</a:t>
            </a:r>
            <a:r>
              <a:rPr lang="en-US" altLang="zh-CN" b="0" i="0" u="none" strike="noStrike" baseline="0" smtClean="0">
                <a:latin typeface="Times New Roman"/>
              </a:rPr>
              <a:t>attr, int detachstate</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7601039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4.4.5  </a:t>
            </a:r>
            <a:r>
              <a:rPr lang="zh-CN" altLang="en-US" b="0" i="0" u="none" strike="noStrike" kern="1800" baseline="0" smtClean="0">
                <a:latin typeface="Times New Roman"/>
                <a:ea typeface="黑体"/>
              </a:rPr>
              <a:t>线程间的互斥</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互斥锁是用来保护一段临界区的，它可以保证某时间段内只有一个线程在执行一段代码或者访问某个资源</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．线程互斥的</a:t>
            </a:r>
            <a:r>
              <a:rPr lang="zh-CN" altLang="zh-CN"/>
              <a:t>函数</a:t>
            </a:r>
            <a:r>
              <a:rPr lang="zh-CN" altLang="zh-CN" smtClean="0"/>
              <a:t>介绍</a:t>
            </a:r>
            <a:endParaRPr lang="en-US" altLang="zh-CN" smtClean="0"/>
          </a:p>
          <a:p>
            <a:pPr lvl="0"/>
            <a:r>
              <a:rPr lang="en-US" altLang="zh-CN"/>
              <a:t>2</a:t>
            </a:r>
            <a:r>
              <a:rPr lang="zh-CN" altLang="zh-CN"/>
              <a:t>．线程互斥函数的例子</a:t>
            </a:r>
            <a:endParaRPr lang="zh-CN" altLang="en-US" b="0" i="0" u="none" strike="noStrike" baseline="0" smtClean="0">
              <a:latin typeface="Times New Roman"/>
            </a:endParaRPr>
          </a:p>
        </p:txBody>
      </p:sp>
    </p:spTree>
    <p:extLst>
      <p:ext uri="{BB962C8B-B14F-4D97-AF65-F5344CB8AC3E}">
        <p14:creationId xmlns:p14="http://schemas.microsoft.com/office/powerpoint/2010/main" val="29441600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．线程互斥的函数介绍</a:t>
            </a:r>
          </a:p>
        </p:txBody>
      </p:sp>
      <p:sp>
        <p:nvSpPr>
          <p:cNvPr id="3" name="文本占位符 2"/>
          <p:cNvSpPr>
            <a:spLocks noGrp="1"/>
          </p:cNvSpPr>
          <p:nvPr>
            <p:ph type="body" idx="1"/>
          </p:nvPr>
        </p:nvSpPr>
        <p:spPr/>
        <p:txBody>
          <a:bodyPr>
            <a:normAutofit fontScale="77500" lnSpcReduction="20000"/>
          </a:bodyPr>
          <a:lstStyle/>
          <a:p>
            <a:pPr marR="0" lvl="0" rtl="0"/>
            <a:r>
              <a:rPr lang="en-US" altLang="zh-CN" b="0" i="0" u="none" strike="noStrike" baseline="0" smtClean="0">
                <a:latin typeface="Times New Roman"/>
              </a:rPr>
              <a:t>#include &lt;pthread.h&gt;</a:t>
            </a:r>
          </a:p>
          <a:p>
            <a:pPr marR="0" lvl="0" rtl="0"/>
            <a:r>
              <a:rPr lang="en-US" altLang="zh-CN" b="0" i="0" u="none" strike="noStrike" baseline="0" smtClean="0">
                <a:latin typeface="Times New Roman"/>
              </a:rPr>
              <a:t>pthread_mutex_t fastmutex = PTHREAD_MUTEX_INITIALIZER;</a:t>
            </a:r>
          </a:p>
          <a:p>
            <a:pPr marR="0" lvl="0" rtl="0"/>
            <a:r>
              <a:rPr lang="en-US" altLang="zh-CN" b="0" i="0" u="none" strike="noStrike" baseline="0" smtClean="0">
                <a:latin typeface="Times New Roman"/>
              </a:rPr>
              <a:t>pthread_mutex_t recmutex = PTHREAD_RECURSIVE_MUTEX_INITIALIZER_NP;</a:t>
            </a:r>
          </a:p>
          <a:p>
            <a:pPr marR="0" lvl="0" rtl="0"/>
            <a:r>
              <a:rPr lang="en-US" altLang="zh-CN" b="0" i="0" u="none" strike="noStrike" baseline="0" smtClean="0">
                <a:latin typeface="Times New Roman"/>
              </a:rPr>
              <a:t>pthread_mutex_t errchkmutex = PTHREAD_ERRORCHECK_MUTEX_INITIALIZER_NP;</a:t>
            </a:r>
          </a:p>
          <a:p>
            <a:pPr marR="0" lvl="0" rtl="0"/>
            <a:r>
              <a:rPr lang="en-US" altLang="zh-CN" b="0" i="0" u="none" strike="noStrike" baseline="0" smtClean="0">
                <a:latin typeface="Times New Roman"/>
              </a:rPr>
              <a:t>int pthread_mutex_init(pthread_mutex_t </a:t>
            </a:r>
            <a:r>
              <a:rPr lang="zh-CN" altLang="en-US" b="0" i="0" u="none" strike="noStrike" baseline="-25000" smtClean="0">
                <a:latin typeface="Times New Roman"/>
              </a:rPr>
              <a:t>*</a:t>
            </a:r>
            <a:r>
              <a:rPr lang="en-US" altLang="zh-CN" b="0" i="0" u="none" strike="noStrike" baseline="0" smtClean="0">
                <a:latin typeface="Times New Roman"/>
              </a:rPr>
              <a:t>mutex, const pthread_mutexattr_t </a:t>
            </a:r>
            <a:r>
              <a:rPr lang="zh-CN" altLang="en-US" b="0" i="0" u="none" strike="noStrike" baseline="-25000" smtClean="0">
                <a:latin typeface="Times New Roman"/>
              </a:rPr>
              <a:t>*</a:t>
            </a:r>
            <a:r>
              <a:rPr lang="en-US" altLang="zh-CN" b="0" i="0" u="none" strike="noStrike" baseline="0" smtClean="0">
                <a:latin typeface="Times New Roman"/>
              </a:rPr>
              <a:t>mutexattr</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互斥初始化</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int pthread_mutex_lock(pthread_mutex_t </a:t>
            </a:r>
            <a:r>
              <a:rPr lang="zh-CN" altLang="en-US" b="0" i="0" u="none" strike="noStrike" baseline="-25000" smtClean="0">
                <a:latin typeface="Times New Roman"/>
              </a:rPr>
              <a:t>*</a:t>
            </a:r>
            <a:r>
              <a:rPr lang="en-US" altLang="zh-CN" b="0" i="0" u="none" strike="noStrike" baseline="0" smtClean="0">
                <a:latin typeface="Times New Roman"/>
              </a:rPr>
              <a:t>mutex</a:t>
            </a:r>
            <a:r>
              <a:rPr lang="en-US" altLang="zh-CN" b="0" i="0" u="none" strike="noStrike" baseline="0" smtClean="0">
                <a:latin typeface="Times New Roman"/>
              </a:rPr>
              <a:t>);</a:t>
            </a:r>
            <a:r>
              <a:rPr lang="zh-CN" altLang="en-US">
                <a:latin typeface="Times New Roman"/>
              </a:rPr>
              <a:t> </a:t>
            </a:r>
            <a:r>
              <a:rPr lang="zh-CN" altLang="en-US"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锁定互斥</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int pthread_mutex_trylock(pthread_mutex_t </a:t>
            </a:r>
            <a:r>
              <a:rPr lang="zh-CN" altLang="en-US" b="0" i="0" u="none" strike="noStrike" baseline="-25000" smtClean="0">
                <a:latin typeface="Times New Roman"/>
              </a:rPr>
              <a:t>*</a:t>
            </a:r>
            <a:r>
              <a:rPr lang="en-US" altLang="zh-CN" b="0" i="0" u="none" strike="noStrike" baseline="0" smtClean="0">
                <a:latin typeface="Times New Roman"/>
              </a:rPr>
              <a:t>mutex</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互斥预锁定</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int pthread_mutex_unlock(pthread_mutex_t </a:t>
            </a:r>
            <a:r>
              <a:rPr lang="zh-CN" altLang="en-US" b="0" i="0" u="none" strike="noStrike" baseline="-25000" smtClean="0">
                <a:latin typeface="Times New Roman"/>
              </a:rPr>
              <a:t>*</a:t>
            </a:r>
            <a:r>
              <a:rPr lang="en-US" altLang="zh-CN" b="0" i="0" u="none" strike="noStrike" baseline="0" smtClean="0">
                <a:latin typeface="Times New Roman"/>
              </a:rPr>
              <a:t>mutex</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解锁互斥</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int pthread_mutex_destroy(pthread_mutex_t </a:t>
            </a:r>
            <a:r>
              <a:rPr lang="zh-CN" altLang="en-US" b="0" i="0" u="none" strike="noStrike" baseline="-25000" smtClean="0">
                <a:latin typeface="Times New Roman"/>
              </a:rPr>
              <a:t>*</a:t>
            </a:r>
            <a:r>
              <a:rPr lang="en-US" altLang="zh-CN" b="0" i="0" u="none" strike="noStrike" baseline="0" smtClean="0">
                <a:latin typeface="Times New Roman"/>
              </a:rPr>
              <a:t>mutex</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销毁互斥</a:t>
            </a:r>
            <a:r>
              <a:rPr lang="zh-CN" altLang="en-US" b="0" i="0" u="none" strike="noStrike" baseline="-25000" smtClean="0">
                <a:latin typeface="Times New Roman"/>
              </a:rPr>
              <a:t>*</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4010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．线程互斥函数的例子</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rPr>
              <a:t>下面是一个线程互斥的例子。代码用线程互斥的方法构建了一个生产者和消费者的例子：建立了两个线程，函数</a:t>
            </a:r>
            <a:r>
              <a:rPr lang="en-US" altLang="zh-CN" b="0" i="0" u="none" strike="noStrike" baseline="0" smtClean="0">
                <a:latin typeface="Times New Roman"/>
              </a:rPr>
              <a:t>producter_f()</a:t>
            </a:r>
            <a:r>
              <a:rPr lang="zh-CN" altLang="en-US" b="0" i="0" u="none" strike="noStrike" baseline="0" smtClean="0">
                <a:latin typeface="Times New Roman"/>
              </a:rPr>
              <a:t>用于生产，函数</a:t>
            </a:r>
            <a:r>
              <a:rPr lang="en-US" altLang="zh-CN" b="0" i="0" u="none" strike="noStrike" baseline="0" smtClean="0">
                <a:latin typeface="Times New Roman"/>
              </a:rPr>
              <a:t>consumer_f()</a:t>
            </a:r>
            <a:r>
              <a:rPr lang="zh-CN" altLang="en-US" b="0" i="0" u="none" strike="noStrike" baseline="0" smtClean="0">
                <a:latin typeface="Times New Roman"/>
              </a:rPr>
              <a:t>用于消费。</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12</a:t>
            </a:r>
            <a:r>
              <a:rPr lang="zh-CN" altLang="en-US" b="0" i="0" u="none" strike="noStrike" baseline="0" smtClean="0">
                <a:latin typeface="Times New Roman"/>
              </a:rPr>
              <a:t>	</a:t>
            </a:r>
            <a:r>
              <a:rPr lang="en-US" altLang="zh-CN" b="1" i="0" u="none" strike="noStrike" baseline="0" smtClean="0">
                <a:latin typeface="Times New Roman"/>
              </a:rPr>
              <a:t>pthread_mutex_t mutex</a:t>
            </a:r>
            <a:r>
              <a:rPr lang="en-US" altLang="zh-CN" b="1"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zh-CN" altLang="en-US" b="0" i="0" u="none" strike="noStrike" baseline="0" smtClean="0">
                <a:latin typeface="Times New Roman"/>
              </a:rPr>
              <a:t>互斥区*</a:t>
            </a:r>
            <a:r>
              <a:rPr lang="en-US" altLang="zh-CN" b="0" i="0" u="none" strike="noStrike" baseline="0" smtClean="0">
                <a:latin typeface="Times New Roman"/>
              </a:rPr>
              <a:t>/</a:t>
            </a:r>
          </a:p>
          <a:p>
            <a:pPr marR="0" lvl="0" rtl="0"/>
            <a:r>
              <a:rPr lang="en-US" altLang="zh-CN" b="0" i="0" u="none" strike="noStrike" baseline="0" smtClean="0">
                <a:latin typeface="Times New Roman"/>
              </a:rPr>
              <a:t>19</a:t>
            </a:r>
            <a:r>
              <a:rPr lang="zh-CN" altLang="en-US" b="0" i="0" u="none" strike="noStrike" baseline="0" smtClean="0">
                <a:latin typeface="Times New Roman"/>
              </a:rPr>
              <a:t>	</a:t>
            </a:r>
            <a:r>
              <a:rPr lang="en-US" altLang="zh-CN" b="1" i="0" u="none" strike="noStrike" baseline="0" smtClean="0">
                <a:latin typeface="Times New Roman"/>
              </a:rPr>
              <a:t>pthread_mutex_init </a:t>
            </a:r>
            <a:r>
              <a:rPr lang="en-US" altLang="zh-CN" b="1" i="0" u="none" strike="noStrike" baseline="0" smtClean="0">
                <a:latin typeface="Times New Roman"/>
              </a:rPr>
              <a:t>(&amp;mutex,NULL);</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*初始化互斥*</a:t>
            </a:r>
            <a:r>
              <a:rPr lang="en-US" altLang="zh-CN" b="0" i="0" u="none" strike="noStrike" baseline="0" smtClean="0">
                <a:latin typeface="Times New Roman"/>
              </a:rPr>
              <a:t>/</a:t>
            </a:r>
          </a:p>
          <a:p>
            <a:pPr marR="0" lvl="0" rtl="0"/>
            <a:r>
              <a:rPr lang="en-US" altLang="zh-CN" b="0" i="0" u="none" strike="noStrike" baseline="0" smtClean="0">
                <a:latin typeface="Times New Roman"/>
              </a:rPr>
              <a:t>21</a:t>
            </a:r>
            <a:r>
              <a:rPr lang="zh-CN" altLang="en-US" b="0" i="0" u="none" strike="noStrike" baseline="0" smtClean="0">
                <a:latin typeface="Times New Roman"/>
              </a:rPr>
              <a:t>	</a:t>
            </a:r>
            <a:r>
              <a:rPr lang="en-US" altLang="zh-CN" b="1" i="0" u="none" strike="noStrike" baseline="0" smtClean="0">
                <a:latin typeface="Times New Roman"/>
              </a:rPr>
              <a:t>pthread_create</a:t>
            </a:r>
            <a:r>
              <a:rPr lang="en-US" altLang="zh-CN" b="1" i="0" u="none" strike="noStrike" baseline="0" smtClean="0">
                <a:latin typeface="Times New Roman"/>
              </a:rPr>
              <a:t>(&amp;producter_t, NULL</a:t>
            </a:r>
            <a:r>
              <a:rPr lang="en-US" altLang="zh-CN" b="1" i="0" u="none" strike="noStrike" baseline="0" smtClean="0">
                <a:latin typeface="Times New Roman"/>
              </a:rPr>
              <a:t>, (</a:t>
            </a:r>
            <a:r>
              <a:rPr lang="en-US" altLang="zh-CN" b="1" i="0" u="none" strike="noStrike" baseline="0" smtClean="0">
                <a:latin typeface="Times New Roman"/>
              </a:rPr>
              <a:t>void*)producter_f, </a:t>
            </a:r>
            <a:r>
              <a:rPr lang="en-US" altLang="zh-CN" b="1" i="0" u="none" strike="noStrike" baseline="0" smtClean="0">
                <a:latin typeface="Times New Roman"/>
              </a:rPr>
              <a:t> NULL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*建立生产者线程*</a:t>
            </a:r>
            <a:r>
              <a:rPr lang="en-US" altLang="zh-CN" b="0" i="0" u="none" strike="noStrike" baseline="0" smtClean="0">
                <a:latin typeface="Times New Roman"/>
              </a:rPr>
              <a:t>/</a:t>
            </a:r>
          </a:p>
          <a:p>
            <a:pPr marR="0" lvl="0" rtl="0"/>
            <a:r>
              <a:rPr lang="en-US" altLang="zh-CN" b="0" i="0" u="none" strike="noStrike" baseline="0" smtClean="0">
                <a:latin typeface="Times New Roman"/>
              </a:rPr>
              <a:t>22</a:t>
            </a:r>
            <a:r>
              <a:rPr lang="zh-CN" altLang="en-US" b="0" i="0" u="none" strike="noStrike" baseline="0" smtClean="0">
                <a:latin typeface="Times New Roman"/>
              </a:rPr>
              <a:t>	</a:t>
            </a:r>
            <a:r>
              <a:rPr lang="en-US" altLang="zh-CN" b="1" i="0" u="none" strike="noStrike" baseline="0" smtClean="0">
                <a:latin typeface="Times New Roman"/>
              </a:rPr>
              <a:t>pthread_create</a:t>
            </a:r>
            <a:r>
              <a:rPr lang="en-US" altLang="zh-CN" b="1" i="0" u="none" strike="noStrike" baseline="0" smtClean="0">
                <a:latin typeface="Times New Roman"/>
              </a:rPr>
              <a:t>(&amp;consumer_t, NULL, (void *)consumer_f, NULL</a:t>
            </a:r>
            <a:r>
              <a:rPr lang="en-US" altLang="zh-CN" b="1"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*建立消费者线程*</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1319776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4.4.6  </a:t>
            </a:r>
            <a:r>
              <a:rPr lang="zh-CN" altLang="en-US" b="0" i="0" u="none" strike="noStrike" kern="1800" baseline="0" smtClean="0">
                <a:latin typeface="Times New Roman"/>
                <a:ea typeface="黑体"/>
              </a:rPr>
              <a:t>线程中使用信号量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线程的信号量与进程的信号量类似，但是使用线程的信号量可以高效地完成基于线程的资源计数。信号量实际上是一个非负的整数计数器，用来实现对公共资源的控制</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．线程信号量初始化函数</a:t>
            </a:r>
            <a:r>
              <a:rPr lang="en-US" altLang="zh-CN"/>
              <a:t>sem_init</a:t>
            </a:r>
            <a:r>
              <a:rPr lang="en-US" altLang="zh-CN" smtClean="0"/>
              <a:t>()</a:t>
            </a:r>
          </a:p>
          <a:p>
            <a:pPr lvl="0"/>
            <a:r>
              <a:rPr lang="en-US" altLang="zh-CN"/>
              <a:t>2</a:t>
            </a:r>
            <a:r>
              <a:rPr lang="zh-CN" altLang="zh-CN"/>
              <a:t>．线程信号量增加函数</a:t>
            </a:r>
            <a:r>
              <a:rPr lang="en-US" altLang="zh-CN"/>
              <a:t>sem_post</a:t>
            </a:r>
            <a:r>
              <a:rPr lang="en-US" altLang="zh-CN" smtClean="0"/>
              <a:t>()</a:t>
            </a:r>
          </a:p>
          <a:p>
            <a:pPr lvl="0"/>
            <a:r>
              <a:rPr lang="en-US" altLang="zh-CN"/>
              <a:t>3</a:t>
            </a:r>
            <a:r>
              <a:rPr lang="zh-CN" altLang="zh-CN"/>
              <a:t>．线程信号量等待函数</a:t>
            </a:r>
            <a:r>
              <a:rPr lang="en-US" altLang="zh-CN"/>
              <a:t>sem_wait</a:t>
            </a:r>
            <a:r>
              <a:rPr lang="en-US" altLang="zh-CN" smtClean="0"/>
              <a:t>()</a:t>
            </a:r>
          </a:p>
          <a:p>
            <a:pPr lvl="0"/>
            <a:r>
              <a:rPr lang="en-US" altLang="zh-CN"/>
              <a:t>4</a:t>
            </a:r>
            <a:r>
              <a:rPr lang="zh-CN" altLang="zh-CN"/>
              <a:t>．线程信号量销毁函数</a:t>
            </a:r>
            <a:r>
              <a:rPr lang="en-US" altLang="zh-CN"/>
              <a:t>sem_destroy</a:t>
            </a:r>
            <a:r>
              <a:rPr lang="en-US" altLang="zh-CN" smtClean="0"/>
              <a:t>()</a:t>
            </a:r>
          </a:p>
          <a:p>
            <a:pPr lvl="0"/>
            <a:r>
              <a:rPr lang="en-US" altLang="zh-CN"/>
              <a:t>5</a:t>
            </a:r>
            <a:r>
              <a:rPr lang="zh-CN" altLang="zh-CN"/>
              <a:t>．线程信号量的例子</a:t>
            </a:r>
            <a:endParaRPr lang="zh-CN" altLang="en-US" b="0" i="0" u="none" strike="noStrike" baseline="0" smtClean="0">
              <a:latin typeface="Times New Roman"/>
            </a:endParaRPr>
          </a:p>
        </p:txBody>
      </p:sp>
    </p:spTree>
    <p:extLst>
      <p:ext uri="{BB962C8B-B14F-4D97-AF65-F5344CB8AC3E}">
        <p14:creationId xmlns:p14="http://schemas.microsoft.com/office/powerpoint/2010/main" val="42444386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．线程信号量初始化函数</a:t>
            </a:r>
            <a:r>
              <a:rPr lang="en-US" altLang="zh-CN" b="0" i="0" u="none" strike="noStrike" kern="1800" baseline="0" smtClean="0">
                <a:latin typeface="Times New Roman"/>
                <a:ea typeface="黑体"/>
              </a:rPr>
              <a:t>sem_init()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sem_init()</a:t>
            </a:r>
            <a:r>
              <a:rPr lang="zh-CN" altLang="en-US" b="0" i="0" u="none" strike="noStrike" baseline="0" smtClean="0">
                <a:latin typeface="Times New Roman"/>
              </a:rPr>
              <a:t>函数用来初始化一个信号量。它的原型为：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extern int sem_init __P ((sem_t </a:t>
            </a:r>
            <a:r>
              <a:rPr lang="zh-CN" altLang="en-US" b="0" i="0" u="none" strike="noStrike" baseline="-25000" smtClean="0">
                <a:latin typeface="Times New Roman"/>
              </a:rPr>
              <a:t>*</a:t>
            </a:r>
            <a:r>
              <a:rPr lang="en-US" altLang="zh-CN" b="0" i="0" u="none" strike="noStrike" baseline="0" smtClean="0">
                <a:latin typeface="Times New Roman"/>
              </a:rPr>
              <a:t>__sem, int __pshared, unsigned int __value));</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2381474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．线程信号量增加函数</a:t>
            </a:r>
            <a:r>
              <a:rPr lang="en-US" altLang="zh-CN" b="0" i="0" u="none" strike="noStrike" kern="1800" baseline="0" smtClean="0">
                <a:latin typeface="Times New Roman"/>
                <a:ea typeface="黑体"/>
              </a:rPr>
              <a:t>sem_post()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sem_post()</a:t>
            </a:r>
            <a:r>
              <a:rPr lang="zh-CN" altLang="en-US" b="0" i="0" u="none" strike="noStrike" baseline="0" smtClean="0">
                <a:latin typeface="Times New Roman"/>
              </a:rPr>
              <a:t>函数的作用是增加信号量的值，每次增加的值为</a:t>
            </a:r>
            <a:r>
              <a:rPr lang="en-US" altLang="zh-CN" b="0" i="0" u="none" strike="noStrike" baseline="0" smtClean="0">
                <a:latin typeface="Times New Roman"/>
              </a:rPr>
              <a:t>1</a:t>
            </a:r>
            <a:r>
              <a:rPr lang="zh-CN" altLang="en-US" b="0" i="0" u="none" strike="noStrike" baseline="0" smtClean="0">
                <a:latin typeface="Times New Roman"/>
              </a:rPr>
              <a:t>。当有线程等待这个信号量的时候，等待的线程将返回。函数的原型为：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&lt;semaphore.h&gt;</a:t>
            </a:r>
          </a:p>
          <a:p>
            <a:pPr marR="0" lvl="0" rtl="0"/>
            <a:r>
              <a:rPr lang="en-US" altLang="zh-CN" b="0" i="0" u="none" strike="noStrike" baseline="0" smtClean="0">
                <a:latin typeface="Times New Roman"/>
              </a:rPr>
              <a:t>int sem_post(sem_t </a:t>
            </a:r>
            <a:r>
              <a:rPr lang="zh-CN" altLang="en-US" b="0" i="0" u="none" strike="noStrike" baseline="-25000" smtClean="0">
                <a:latin typeface="Times New Roman"/>
              </a:rPr>
              <a:t>*</a:t>
            </a:r>
            <a:r>
              <a:rPr lang="en-US" altLang="zh-CN" b="0" i="0" u="none" strike="noStrike" baseline="0" smtClean="0">
                <a:latin typeface="Times New Roman"/>
              </a:rPr>
              <a:t>sem);</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9096712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．线程信号量等待函数</a:t>
            </a:r>
            <a:r>
              <a:rPr lang="en-US" altLang="zh-CN" b="0" i="0" u="none" strike="noStrike" kern="1800" baseline="0" smtClean="0">
                <a:latin typeface="Times New Roman"/>
                <a:ea typeface="黑体"/>
              </a:rPr>
              <a:t>sem_wait()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sem_wait()</a:t>
            </a:r>
            <a:r>
              <a:rPr lang="zh-CN" altLang="en-US" b="0" i="0" u="none" strike="noStrike" baseline="0" smtClean="0">
                <a:latin typeface="Times New Roman"/>
              </a:rPr>
              <a:t>函数的作用是减少信号量的值，如果信号量的值为</a:t>
            </a:r>
            <a:r>
              <a:rPr lang="en-US" altLang="zh-CN" b="0" i="0" u="none" strike="noStrike" baseline="0" smtClean="0">
                <a:latin typeface="Times New Roman"/>
              </a:rPr>
              <a:t>0</a:t>
            </a:r>
            <a:r>
              <a:rPr lang="zh-CN" altLang="en-US" b="0" i="0" u="none" strike="noStrike" baseline="0" smtClean="0">
                <a:latin typeface="Times New Roman"/>
              </a:rPr>
              <a:t>，则线程会一直阻塞到信号量的值大于</a:t>
            </a:r>
            <a:r>
              <a:rPr lang="en-US" altLang="zh-CN" b="0" i="0" u="none" strike="noStrike" baseline="0" smtClean="0">
                <a:latin typeface="Times New Roman"/>
              </a:rPr>
              <a:t>0</a:t>
            </a:r>
            <a:r>
              <a:rPr lang="zh-CN" altLang="en-US" b="0" i="0" u="none" strike="noStrike" baseline="0" smtClean="0">
                <a:latin typeface="Times New Roman"/>
              </a:rPr>
              <a:t>为止。</a:t>
            </a:r>
            <a:r>
              <a:rPr lang="en-US" altLang="zh-CN" b="0" i="0" u="none" strike="noStrike" baseline="0" smtClean="0">
                <a:latin typeface="Times New Roman"/>
              </a:rPr>
              <a:t>sem_wait()</a:t>
            </a:r>
            <a:r>
              <a:rPr lang="zh-CN" altLang="en-US" b="0" i="0" u="none" strike="noStrike" baseline="0" smtClean="0">
                <a:latin typeface="Times New Roman"/>
              </a:rPr>
              <a:t>函数每次使信号量的值减少</a:t>
            </a:r>
            <a:r>
              <a:rPr lang="en-US" altLang="zh-CN" b="0" i="0" u="none" strike="noStrike" baseline="0" smtClean="0">
                <a:latin typeface="Times New Roman"/>
              </a:rPr>
              <a:t>1</a:t>
            </a:r>
            <a:r>
              <a:rPr lang="zh-CN" altLang="en-US" b="0" i="0" u="none" strike="noStrike" baseline="0" smtClean="0">
                <a:latin typeface="Times New Roman"/>
              </a:rPr>
              <a:t>，当信号量的值为</a:t>
            </a:r>
            <a:r>
              <a:rPr lang="en-US" altLang="zh-CN" b="0" i="0" u="none" strike="noStrike" baseline="0" smtClean="0">
                <a:latin typeface="Times New Roman"/>
              </a:rPr>
              <a:t>0</a:t>
            </a:r>
            <a:r>
              <a:rPr lang="zh-CN" altLang="en-US" b="0" i="0" u="none" strike="noStrike" baseline="0" smtClean="0">
                <a:latin typeface="Times New Roman"/>
              </a:rPr>
              <a:t>时不再减少。函数原型为：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&lt;semaphore.h&gt;</a:t>
            </a:r>
          </a:p>
          <a:p>
            <a:pPr marR="0" lvl="0" rtl="0"/>
            <a:r>
              <a:rPr lang="en-US" altLang="zh-CN" b="0" i="0" u="none" strike="noStrike" baseline="0" smtClean="0">
                <a:latin typeface="Times New Roman"/>
              </a:rPr>
              <a:t>int sem_wait(sem_t </a:t>
            </a:r>
            <a:r>
              <a:rPr lang="zh-CN" altLang="en-US" b="0" i="0" u="none" strike="noStrike" baseline="-25000" smtClean="0">
                <a:latin typeface="Times New Roman"/>
              </a:rPr>
              <a:t>*</a:t>
            </a:r>
            <a:r>
              <a:rPr lang="en-US" altLang="zh-CN" b="0" i="0" u="none" strike="noStrike" baseline="0" smtClean="0">
                <a:latin typeface="Times New Roman"/>
              </a:rPr>
              <a:t>sem);</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419859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．进程之间的同步</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多个进程之间需要协作完成任务时，经常发生任务之间的依赖现象，从而出现了进程的同步问题。</a:t>
            </a:r>
            <a:r>
              <a:rPr lang="en-US" altLang="zh-CN" b="0" i="0" u="none" strike="noStrike" baseline="0" smtClean="0">
                <a:latin typeface="Times New Roman"/>
              </a:rPr>
              <a:t>Linux</a:t>
            </a:r>
            <a:r>
              <a:rPr lang="zh-CN" altLang="en-US" b="0" i="0" u="none" strike="noStrike" baseline="0" smtClean="0">
                <a:latin typeface="Times New Roman"/>
              </a:rPr>
              <a:t>下进程的同步方式主要有消息队列、信号量等。信号量是一个共享的表示数量的值。用于多个进程之间操作或者共享资源的保护，它是进程之间同步的最主要方式。</a:t>
            </a:r>
          </a:p>
        </p:txBody>
      </p:sp>
    </p:spTree>
    <p:extLst>
      <p:ext uri="{BB962C8B-B14F-4D97-AF65-F5344CB8AC3E}">
        <p14:creationId xmlns:p14="http://schemas.microsoft.com/office/powerpoint/2010/main" val="32365476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．线程信号量销毁函数</a:t>
            </a:r>
            <a:r>
              <a:rPr lang="en-US" altLang="zh-CN" b="0" i="0" u="none" strike="noStrike" kern="1800" baseline="0" smtClean="0">
                <a:latin typeface="Times New Roman"/>
                <a:ea typeface="黑体"/>
              </a:rPr>
              <a:t>sem_destroy()</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sem_destroy()</a:t>
            </a:r>
            <a:r>
              <a:rPr lang="zh-CN" altLang="en-US" b="0" i="0" u="none" strike="noStrike" baseline="0" smtClean="0">
                <a:latin typeface="Times New Roman"/>
              </a:rPr>
              <a:t>函数用来释放信号量</a:t>
            </a:r>
            <a:r>
              <a:rPr lang="en-US" altLang="zh-CN" b="0" i="0" u="none" strike="noStrike" baseline="0" smtClean="0">
                <a:latin typeface="Times New Roman"/>
              </a:rPr>
              <a:t>sem</a:t>
            </a:r>
            <a:r>
              <a:rPr lang="zh-CN" altLang="en-US" b="0" i="0" u="none" strike="noStrike" baseline="0" smtClean="0">
                <a:latin typeface="Times New Roman"/>
              </a:rPr>
              <a:t>，函数原型为：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&lt;semaphore.h&gt;</a:t>
            </a:r>
          </a:p>
          <a:p>
            <a:pPr marR="0" lvl="0" rtl="0"/>
            <a:r>
              <a:rPr lang="en-US" altLang="zh-CN" b="0" i="0" u="none" strike="noStrike" baseline="0" smtClean="0">
                <a:latin typeface="Times New Roman"/>
              </a:rPr>
              <a:t>int sem_destroy(sem_t </a:t>
            </a:r>
            <a:r>
              <a:rPr lang="zh-CN" altLang="en-US" b="0" i="0" u="none" strike="noStrike" baseline="-25000" smtClean="0">
                <a:latin typeface="Times New Roman"/>
              </a:rPr>
              <a:t>*</a:t>
            </a:r>
            <a:r>
              <a:rPr lang="en-US" altLang="zh-CN" b="0" i="0" u="none" strike="noStrike" baseline="0" smtClean="0">
                <a:latin typeface="Times New Roman"/>
              </a:rPr>
              <a:t>sem);</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0769747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．线程信号量的例子</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11</a:t>
            </a:r>
            <a:r>
              <a:rPr lang="zh-CN" altLang="en-US" b="0" i="0" u="none" strike="noStrike" baseline="0" smtClean="0">
                <a:latin typeface="Times New Roman"/>
              </a:rPr>
              <a:t>	</a:t>
            </a:r>
            <a:r>
              <a:rPr lang="en-US" altLang="zh-CN" b="1" i="0" u="none" strike="noStrike" baseline="0" smtClean="0">
                <a:latin typeface="Times New Roman"/>
              </a:rPr>
              <a:t>sem_t sem;</a:t>
            </a:r>
          </a:p>
          <a:p>
            <a:pPr marR="0" lvl="0" rtl="0"/>
            <a:r>
              <a:rPr lang="en-US" altLang="zh-CN" b="0" i="0" u="none" strike="noStrike" baseline="0" smtClean="0">
                <a:latin typeface="Times New Roman"/>
              </a:rPr>
              <a:t>36</a:t>
            </a:r>
            <a:r>
              <a:rPr lang="zh-CN" altLang="en-US" b="0" i="0" u="none" strike="noStrike" baseline="0" smtClean="0">
                <a:latin typeface="Times New Roman"/>
              </a:rPr>
              <a:t>	</a:t>
            </a:r>
            <a:r>
              <a:rPr lang="en-US" altLang="zh-CN" b="1" i="0" u="none" strike="noStrike" baseline="0" smtClean="0">
                <a:latin typeface="Times New Roman"/>
              </a:rPr>
              <a:t>sem_post </a:t>
            </a:r>
            <a:r>
              <a:rPr lang="en-US" altLang="zh-CN" b="1" i="0" u="none" strike="noStrike" baseline="0" smtClean="0">
                <a:latin typeface="Times New Roman"/>
              </a:rPr>
              <a:t>(&amp;sem);</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*信号量增加*</a:t>
            </a:r>
            <a:r>
              <a:rPr lang="en-US" altLang="zh-CN" b="0" i="0" u="none" strike="noStrike" baseline="0" smtClean="0">
                <a:latin typeface="Times New Roman"/>
              </a:rPr>
              <a:t>/</a:t>
            </a:r>
          </a:p>
          <a:p>
            <a:pPr marR="0" lvl="0" rtl="0"/>
            <a:r>
              <a:rPr lang="en-US" altLang="zh-CN" b="0" i="0" u="none" strike="noStrike" baseline="0" smtClean="0">
                <a:latin typeface="Times New Roman"/>
              </a:rPr>
              <a:t>47</a:t>
            </a:r>
            <a:r>
              <a:rPr lang="zh-CN" altLang="en-US" b="0" i="0" u="none" strike="noStrike" baseline="0" smtClean="0">
                <a:latin typeface="Times New Roman"/>
              </a:rPr>
              <a:t>	</a:t>
            </a:r>
            <a:r>
              <a:rPr lang="en-US" altLang="zh-CN" b="1" i="0" u="none" strike="noStrike" baseline="0" smtClean="0">
                <a:latin typeface="Times New Roman"/>
              </a:rPr>
              <a:t>sem_wait</a:t>
            </a:r>
            <a:r>
              <a:rPr lang="en-US" altLang="zh-CN" b="1" i="0" u="none" strike="noStrike" baseline="0" smtClean="0">
                <a:latin typeface="Times New Roman"/>
              </a:rPr>
              <a:t>(&amp;sem);</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*等待信号量*</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46216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4.1.3  </a:t>
            </a:r>
            <a:r>
              <a:rPr lang="zh-CN" altLang="en-US" b="0" i="0" u="none" strike="noStrike" kern="1800" baseline="0" smtClean="0">
                <a:latin typeface="Times New Roman"/>
                <a:ea typeface="黑体"/>
              </a:rPr>
              <a:t>进程和线程</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rPr>
              <a:t>线程和进程是另一对有意义的概念，主要区别和联系如下：</a:t>
            </a:r>
          </a:p>
          <a:p>
            <a:pPr marR="0" lvl="0" rtl="0"/>
            <a:r>
              <a:rPr lang="zh-CN" altLang="en-US" b="0" i="0" u="none" strike="noStrike" baseline="0" smtClean="0">
                <a:latin typeface="Times New Roman"/>
              </a:rPr>
              <a:t>进程是操作系统进行资源分配的基本单位，进程拥有完整的虚拟空间。进行系统资源分配的时候，除了</a:t>
            </a:r>
            <a:r>
              <a:rPr lang="en-US" altLang="zh-CN" b="0" i="0" u="none" strike="noStrike" baseline="0" smtClean="0">
                <a:latin typeface="Times New Roman"/>
              </a:rPr>
              <a:t>CPU</a:t>
            </a:r>
            <a:r>
              <a:rPr lang="zh-CN" altLang="en-US" b="0" i="0" u="none" strike="noStrike" baseline="0" smtClean="0">
                <a:latin typeface="Times New Roman"/>
              </a:rPr>
              <a:t>资源之外，不会给线程分配独立的资源，线程所需要的资源需要共享。</a:t>
            </a:r>
          </a:p>
          <a:p>
            <a:pPr marR="0" lvl="0" rtl="0"/>
            <a:r>
              <a:rPr lang="zh-CN" altLang="en-US" b="0" i="0" u="none" strike="noStrike" baseline="0" smtClean="0">
                <a:latin typeface="Times New Roman"/>
              </a:rPr>
              <a:t>线程是进程的一部分</a:t>
            </a:r>
          </a:p>
          <a:p>
            <a:pPr marR="0" lvl="0" rtl="0"/>
            <a:r>
              <a:rPr lang="zh-CN" altLang="en-US" b="0" i="0" u="none" strike="noStrike" baseline="0" smtClean="0">
                <a:latin typeface="Times New Roman"/>
              </a:rPr>
              <a:t>多个线程之间像内存、变量等资源可以通过简单的办法共享，多进程则不同，进程间的共享方式有限。</a:t>
            </a:r>
          </a:p>
          <a:p>
            <a:pPr marR="0" lvl="0" rtl="0"/>
            <a:r>
              <a:rPr lang="zh-CN" altLang="en-US" b="0" i="0" u="none" strike="noStrike" baseline="0" smtClean="0">
                <a:latin typeface="Times New Roman"/>
              </a:rPr>
              <a:t>进程有进程控制表</a:t>
            </a:r>
            <a:r>
              <a:rPr lang="en-US" altLang="zh-CN" b="0" i="0" u="none" strike="noStrike" baseline="0" smtClean="0">
                <a:latin typeface="Times New Roman"/>
              </a:rPr>
              <a:t>PCB</a:t>
            </a:r>
            <a:r>
              <a:rPr lang="zh-CN" altLang="en-US" b="0" i="0" u="none" strike="noStrike" baseline="0" smtClean="0">
                <a:latin typeface="Times New Roman"/>
              </a:rPr>
              <a:t>，系统通过</a:t>
            </a:r>
            <a:r>
              <a:rPr lang="en-US" altLang="zh-CN" b="0" i="0" u="none" strike="noStrike" baseline="0" smtClean="0">
                <a:latin typeface="Times New Roman"/>
              </a:rPr>
              <a:t>PCB</a:t>
            </a:r>
            <a:r>
              <a:rPr lang="zh-CN" altLang="en-US" b="0" i="0" u="none" strike="noStrike" baseline="0" smtClean="0">
                <a:latin typeface="Times New Roman"/>
              </a:rPr>
              <a:t>对进程进行调度；线程有线程控制表</a:t>
            </a:r>
            <a:r>
              <a:rPr lang="en-US" altLang="zh-CN" b="0" i="0" u="none" strike="noStrike" baseline="0" err="1" smtClean="0">
                <a:latin typeface="Times New Roman"/>
              </a:rPr>
              <a:t>TCB</a:t>
            </a:r>
            <a:r>
              <a:rPr lang="zh-CN" altLang="en-US" b="0" i="0" u="none" strike="noStrike" baseline="0" smtClean="0">
                <a:latin typeface="Times New Roman"/>
              </a:rPr>
              <a:t>。</a:t>
            </a:r>
          </a:p>
        </p:txBody>
      </p:sp>
    </p:spTree>
    <p:extLst>
      <p:ext uri="{BB962C8B-B14F-4D97-AF65-F5344CB8AC3E}">
        <p14:creationId xmlns:p14="http://schemas.microsoft.com/office/powerpoint/2010/main" val="24633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Linux操作系统概述</Template>
  <TotalTime>34</TotalTime>
  <Words>4605</Words>
  <Application>Microsoft Office PowerPoint</Application>
  <PresentationFormat>全屏显示(4:3)</PresentationFormat>
  <Paragraphs>479</Paragraphs>
  <Slides>81</Slides>
  <Notes>0</Notes>
  <HiddenSlides>0</HiddenSlides>
  <MMClips>0</MMClips>
  <ScaleCrop>false</ScaleCrop>
  <HeadingPairs>
    <vt:vector size="4" baseType="variant">
      <vt:variant>
        <vt:lpstr>主题</vt:lpstr>
      </vt:variant>
      <vt:variant>
        <vt:i4>1</vt:i4>
      </vt:variant>
      <vt:variant>
        <vt:lpstr>幻灯片标题</vt:lpstr>
      </vt:variant>
      <vt:variant>
        <vt:i4>81</vt:i4>
      </vt:variant>
    </vt:vector>
  </HeadingPairs>
  <TitlesOfParts>
    <vt:vector size="82" baseType="lpstr">
      <vt:lpstr>聚合</vt:lpstr>
      <vt:lpstr>第4章  程序、进程和线程</vt:lpstr>
      <vt:lpstr>4.1  程序、进程和线程的概念</vt:lpstr>
      <vt:lpstr>4.1.1  程序和进程的差别</vt:lpstr>
      <vt:lpstr>4.1.2  Linux环境下的进程</vt:lpstr>
      <vt:lpstr>1．进程的产生过程</vt:lpstr>
      <vt:lpstr>2．进程的终止方式</vt:lpstr>
      <vt:lpstr>3．进程之间的通信</vt:lpstr>
      <vt:lpstr>4．进程之间的同步</vt:lpstr>
      <vt:lpstr>4.1.3  进程和线程</vt:lpstr>
      <vt:lpstr>4.2  进程产生的方式</vt:lpstr>
      <vt:lpstr>4.2.1  进程号</vt:lpstr>
      <vt:lpstr>1．getpid()、getppid()函数介绍</vt:lpstr>
      <vt:lpstr>2．getpid()函数的例子</vt:lpstr>
      <vt:lpstr>4.2.2  进程复制fork()</vt:lpstr>
      <vt:lpstr>1．fork()函数介绍</vt:lpstr>
      <vt:lpstr>2．fork()函数的例子</vt:lpstr>
      <vt:lpstr>4.2.3  system()方式</vt:lpstr>
      <vt:lpstr>1．system()函数介绍</vt:lpstr>
      <vt:lpstr>2．system()函数的例子</vt:lpstr>
      <vt:lpstr>4.2.4  进程执行exec()函数系列</vt:lpstr>
      <vt:lpstr>1．exec()函数介绍</vt:lpstr>
      <vt:lpstr>2．ececve()函数的例子</vt:lpstr>
      <vt:lpstr>4.2.5  所有用户态进程的产生进程init</vt:lpstr>
      <vt:lpstr>4.3  进程间通信和同步</vt:lpstr>
      <vt:lpstr>4.3.1  半双工管道</vt:lpstr>
      <vt:lpstr>1．基本概念</vt:lpstr>
      <vt:lpstr>2．pipe()函数介绍</vt:lpstr>
      <vt:lpstr>3．pipe()函数的例子</vt:lpstr>
      <vt:lpstr>4．管道阻塞和管道操作的原子性</vt:lpstr>
      <vt:lpstr>5．管道操作原子性的代码</vt:lpstr>
      <vt:lpstr>6．管道原子性的例子运行结果</vt:lpstr>
      <vt:lpstr>4.3.2  命名管道</vt:lpstr>
      <vt:lpstr>1．创建FIFO </vt:lpstr>
      <vt:lpstr>2．FIFO操作</vt:lpstr>
      <vt:lpstr>4.3.3  消息队列</vt:lpstr>
      <vt:lpstr>4.3.3  消息队列</vt:lpstr>
      <vt:lpstr>1．消息缓冲区结构</vt:lpstr>
      <vt:lpstr>2．结构msgid_ds</vt:lpstr>
      <vt:lpstr>3．结构ipc_perm</vt:lpstr>
      <vt:lpstr>4．内核中的消息队列关系</vt:lpstr>
      <vt:lpstr>5．键值构建ftok()函数</vt:lpstr>
      <vt:lpstr>6．获得消息msgget()函数</vt:lpstr>
      <vt:lpstr>7．发送消息msgsnd()函数</vt:lpstr>
      <vt:lpstr>8．接收消息msgrcv()函数</vt:lpstr>
      <vt:lpstr>9．消息控制msgctl()函数</vt:lpstr>
      <vt:lpstr>4.3.4  消息队列的一个例子</vt:lpstr>
      <vt:lpstr>1．显示消息属性的函数msg_show_attr()</vt:lpstr>
      <vt:lpstr>2．主函数main()</vt:lpstr>
      <vt:lpstr>4.3.5  信号量</vt:lpstr>
      <vt:lpstr>1．信号量数据结构</vt:lpstr>
      <vt:lpstr>2．新建信号量函数semget()</vt:lpstr>
      <vt:lpstr>3．信号量操作函数semop()</vt:lpstr>
      <vt:lpstr>4．控制信号量参数semctl()</vt:lpstr>
      <vt:lpstr>5．一个信号量操作的例子</vt:lpstr>
      <vt:lpstr>4.3.6  共享内存</vt:lpstr>
      <vt:lpstr>1．创建共享内存函数shmget()</vt:lpstr>
      <vt:lpstr>2．获得共享内存地址函数shmat()</vt:lpstr>
      <vt:lpstr>3．删除共享内存函数shmdt()</vt:lpstr>
      <vt:lpstr>4．共享内存控制函数shmctl()</vt:lpstr>
      <vt:lpstr>5．一个共享内存的例子</vt:lpstr>
      <vt:lpstr>4.3.7  信号</vt:lpstr>
      <vt:lpstr>1．信号截取函数signal()</vt:lpstr>
      <vt:lpstr>2．向进程发送信号函数kill()和raise()</vt:lpstr>
      <vt:lpstr>4.4  Linux下的线程</vt:lpstr>
      <vt:lpstr>4.4.1  多线程编程实例</vt:lpstr>
      <vt:lpstr>4.4.2  Linux下线程创建函数pthread_create()</vt:lpstr>
      <vt:lpstr>4.4.3  线程的结束函数pthread_join()和pthread_exit()</vt:lpstr>
      <vt:lpstr>4.4.4  线程的属性</vt:lpstr>
      <vt:lpstr>1．线程的属性结构</vt:lpstr>
      <vt:lpstr>2．线程的优先级</vt:lpstr>
      <vt:lpstr>3．线程的绑定状态</vt:lpstr>
      <vt:lpstr>4．线程的分离状态</vt:lpstr>
      <vt:lpstr>4.4.5  线程间的互斥</vt:lpstr>
      <vt:lpstr>1．线程互斥的函数介绍</vt:lpstr>
      <vt:lpstr>2．线程互斥函数的例子</vt:lpstr>
      <vt:lpstr>4.4.6  线程中使用信号量</vt:lpstr>
      <vt:lpstr>1．线程信号量初始化函数sem_init()</vt:lpstr>
      <vt:lpstr>2．线程信号量增加函数sem_post()</vt:lpstr>
      <vt:lpstr>3．线程信号量等待函数sem_wait()</vt:lpstr>
      <vt:lpstr>4．线程信号量销毁函数sem_destroy()</vt:lpstr>
      <vt:lpstr>5．线程信号量的例子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程序、进程和线程</dc:title>
  <dc:creator>xu</dc:creator>
  <cp:lastModifiedBy>xu</cp:lastModifiedBy>
  <cp:revision>5</cp:revision>
  <dcterms:created xsi:type="dcterms:W3CDTF">2014-08-11T07:07:17Z</dcterms:created>
  <dcterms:modified xsi:type="dcterms:W3CDTF">2014-08-11T07:42:16Z</dcterms:modified>
</cp:coreProperties>
</file>