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1E320813-EB93-4757-9077-5F822D2F15E5}" type="datetimeFigureOut">
              <a:rPr lang="zh-CN" altLang="en-US" smtClean="0"/>
              <a:t>2014/8/11</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1EC6AC63-EF8A-4DAA-A072-351FB8C54DE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E320813-EB93-4757-9077-5F822D2F15E5}" type="datetimeFigureOut">
              <a:rPr lang="zh-CN" altLang="en-US" smtClean="0"/>
              <a:t>2014/8/11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EC6AC63-EF8A-4DAA-A072-351FB8C54DE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E320813-EB93-4757-9077-5F822D2F15E5}" type="datetimeFigureOut">
              <a:rPr lang="zh-CN" altLang="en-US" smtClean="0"/>
              <a:t>2014/8/11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EC6AC63-EF8A-4DAA-A072-351FB8C54DE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320813-EB93-4757-9077-5F822D2F15E5}" type="datetimeFigureOut">
              <a:rPr lang="zh-CN" altLang="en-US" smtClean="0"/>
              <a:t>2014/8/11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C6AC63-EF8A-4DAA-A072-351FB8C54DE1}" type="slidenum">
              <a:rPr lang="zh-CN" altLang="en-US" smtClean="0"/>
              <a:t>‹#›</a:t>
            </a:fld>
            <a:endParaRPr lang="zh-CN" altLang="en-US"/>
          </a:p>
        </p:txBody>
      </p:sp>
    </p:spTree>
    <p:extLst>
      <p:ext uri="{BB962C8B-B14F-4D97-AF65-F5344CB8AC3E}">
        <p14:creationId xmlns:p14="http://schemas.microsoft.com/office/powerpoint/2010/main" val="275191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E320813-EB93-4757-9077-5F822D2F15E5}" type="datetimeFigureOut">
              <a:rPr lang="zh-CN" altLang="en-US" smtClean="0"/>
              <a:t>2014/8/11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EC6AC63-EF8A-4DAA-A072-351FB8C54DE1}"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1E320813-EB93-4757-9077-5F822D2F15E5}" type="datetimeFigureOut">
              <a:rPr lang="zh-CN" altLang="en-US" smtClean="0"/>
              <a:t>2014/8/11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EC6AC63-EF8A-4DAA-A072-351FB8C54DE1}"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1E320813-EB93-4757-9077-5F822D2F15E5}" type="datetimeFigureOut">
              <a:rPr lang="zh-CN" altLang="en-US" smtClean="0"/>
              <a:t>2014/8/11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1EC6AC63-EF8A-4DAA-A072-351FB8C54DE1}"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1E320813-EB93-4757-9077-5F822D2F15E5}" type="datetimeFigureOut">
              <a:rPr lang="zh-CN" altLang="en-US" smtClean="0"/>
              <a:t>2014/8/11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1EC6AC63-EF8A-4DAA-A072-351FB8C54D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1E320813-EB93-4757-9077-5F822D2F15E5}" type="datetimeFigureOut">
              <a:rPr lang="zh-CN" altLang="en-US" smtClean="0"/>
              <a:t>2014/8/11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1EC6AC63-EF8A-4DAA-A072-351FB8C54DE1}"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1E320813-EB93-4757-9077-5F822D2F15E5}" type="datetimeFigureOut">
              <a:rPr lang="zh-CN" altLang="en-US" smtClean="0"/>
              <a:t>2014/8/11</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1EC6AC63-EF8A-4DAA-A072-351FB8C54DE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1E320813-EB93-4757-9077-5F822D2F15E5}" type="datetimeFigureOut">
              <a:rPr lang="zh-CN" altLang="en-US" smtClean="0"/>
              <a:t>2014/8/11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1EC6AC63-EF8A-4DAA-A072-351FB8C54D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1E320813-EB93-4757-9077-5F822D2F15E5}" type="datetimeFigureOut">
              <a:rPr lang="zh-CN" altLang="en-US" smtClean="0"/>
              <a:t>2014/8/11</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1EC6AC63-EF8A-4DAA-A072-351FB8C54DE1}"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E320813-EB93-4757-9077-5F822D2F15E5}" type="datetimeFigureOut">
              <a:rPr lang="zh-CN" altLang="en-US" smtClean="0"/>
              <a:t>2014/8/11</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EC6AC63-EF8A-4DAA-A072-351FB8C54DE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黑体"/>
              </a:rPr>
              <a:t>第</a:t>
            </a:r>
            <a:r>
              <a:rPr lang="en-US" altLang="zh-CN" b="1" i="0" u="none" strike="noStrike" kern="1800" baseline="0" smtClean="0">
                <a:latin typeface="Times New Roman"/>
                <a:ea typeface="黑体"/>
              </a:rPr>
              <a:t>5</a:t>
            </a:r>
            <a:r>
              <a:rPr lang="zh-CN" altLang="en-US" b="0" i="0" u="none" strike="noStrike" kern="1800" baseline="0" smtClean="0">
                <a:latin typeface="Times New Roman"/>
                <a:ea typeface="黑体"/>
              </a:rPr>
              <a:t>章  </a:t>
            </a:r>
            <a:r>
              <a:rPr lang="en-US" altLang="zh-CN" b="1" i="0" u="none" strike="noStrike" kern="1800" baseline="0" smtClean="0">
                <a:latin typeface="Times New Roman"/>
                <a:ea typeface="黑体"/>
              </a:rPr>
              <a:t>TCP/IP</a:t>
            </a:r>
            <a:r>
              <a:rPr lang="zh-CN" altLang="en-US" b="0" i="0" u="none" strike="noStrike" kern="1800" baseline="0" smtClean="0">
                <a:latin typeface="Times New Roman"/>
                <a:ea typeface="黑体"/>
              </a:rPr>
              <a:t>协议族简介</a:t>
            </a:r>
          </a:p>
        </p:txBody>
      </p:sp>
      <p:sp>
        <p:nvSpPr>
          <p:cNvPr id="3" name="文本占位符 2"/>
          <p:cNvSpPr>
            <a:spLocks noGrp="1"/>
          </p:cNvSpPr>
          <p:nvPr>
            <p:ph type="body" idx="1"/>
          </p:nvPr>
        </p:nvSpPr>
        <p:spPr/>
        <p:txBody>
          <a:bodyPr/>
          <a:lstStyle/>
          <a:p>
            <a:r>
              <a:rPr lang="en-US" altLang="zh-CN"/>
              <a:t>5.1  OSI</a:t>
            </a:r>
            <a:r>
              <a:rPr lang="zh-CN" altLang="en-US"/>
              <a:t>网络分层介绍</a:t>
            </a:r>
            <a:endParaRPr lang="en-US" altLang="zh-CN"/>
          </a:p>
          <a:p>
            <a:r>
              <a:rPr lang="en-US" altLang="zh-CN"/>
              <a:t>5.2  TCP/IP</a:t>
            </a:r>
            <a:r>
              <a:rPr lang="zh-CN" altLang="en-US"/>
              <a:t>协议栈</a:t>
            </a:r>
            <a:endParaRPr lang="en-US" altLang="zh-CN"/>
          </a:p>
          <a:p>
            <a:r>
              <a:rPr lang="en-US" altLang="zh-CN"/>
              <a:t>5.3  IP</a:t>
            </a:r>
            <a:r>
              <a:rPr lang="zh-CN" altLang="en-US"/>
              <a:t>地址分类与</a:t>
            </a:r>
            <a:r>
              <a:rPr lang="en-US" altLang="zh-CN"/>
              <a:t>TCP/UDP</a:t>
            </a:r>
            <a:r>
              <a:rPr lang="zh-CN" altLang="en-US"/>
              <a:t>端口</a:t>
            </a:r>
            <a:endParaRPr lang="en-US" altLang="zh-CN"/>
          </a:p>
          <a:p>
            <a:r>
              <a:rPr lang="en-US" altLang="zh-CN"/>
              <a:t>5.4  </a:t>
            </a:r>
            <a:r>
              <a:rPr lang="zh-CN" altLang="en-US"/>
              <a:t>主机字节序和网络</a:t>
            </a:r>
            <a:r>
              <a:rPr lang="zh-CN" altLang="en-US"/>
              <a:t>字节</a:t>
            </a:r>
            <a:r>
              <a:rPr lang="zh-CN" altLang="en-US" smtClean="0"/>
              <a:t>序</a:t>
            </a:r>
            <a:endParaRPr lang="zh-CN" altLang="en-US"/>
          </a:p>
        </p:txBody>
      </p:sp>
    </p:spTree>
    <p:extLst>
      <p:ext uri="{BB962C8B-B14F-4D97-AF65-F5344CB8AC3E}">
        <p14:creationId xmlns:p14="http://schemas.microsoft.com/office/powerpoint/2010/main" val="3977768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．版本</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IP</a:t>
            </a:r>
            <a:r>
              <a:rPr lang="zh-CN" altLang="en-US" b="0" i="0" u="none" strike="noStrike" baseline="0" smtClean="0">
                <a:latin typeface="Times New Roman"/>
              </a:rPr>
              <a:t>协议的版本号，长度为</a:t>
            </a:r>
            <a:r>
              <a:rPr lang="en-US" altLang="zh-CN" b="0" i="0" u="none" strike="noStrike" baseline="0" smtClean="0">
                <a:latin typeface="Times New Roman"/>
              </a:rPr>
              <a:t>4</a:t>
            </a:r>
            <a:r>
              <a:rPr lang="zh-CN" altLang="en-US" b="0" i="0" u="none" strike="noStrike" baseline="0" smtClean="0">
                <a:latin typeface="Times New Roman"/>
              </a:rPr>
              <a:t>位，规定网络所实现的</a:t>
            </a:r>
            <a:r>
              <a:rPr lang="en-US" altLang="zh-CN" b="0" i="0" u="none" strike="noStrike" baseline="0" smtClean="0">
                <a:latin typeface="Times New Roman"/>
              </a:rPr>
              <a:t>IP</a:t>
            </a:r>
            <a:r>
              <a:rPr lang="zh-CN" altLang="en-US" b="0" i="0" u="none" strike="noStrike" baseline="0" smtClean="0">
                <a:latin typeface="Times New Roman"/>
              </a:rPr>
              <a:t>版本，例如，如果主机为</a:t>
            </a:r>
            <a:r>
              <a:rPr lang="en-US" altLang="zh-CN" b="0" i="0" u="none" strike="noStrike" baseline="0" smtClean="0">
                <a:latin typeface="Times New Roman"/>
              </a:rPr>
              <a:t>IPv4</a:t>
            </a:r>
            <a:r>
              <a:rPr lang="zh-CN" altLang="en-US" b="0" i="0" u="none" strike="noStrike" baseline="0" smtClean="0">
                <a:latin typeface="Times New Roman"/>
              </a:rPr>
              <a:t>协议，此字段的值为</a:t>
            </a:r>
            <a:r>
              <a:rPr lang="en-US" altLang="zh-CN" b="0" i="0" u="none" strike="noStrike" baseline="0" smtClean="0">
                <a:latin typeface="Times New Roman"/>
              </a:rPr>
              <a:t>4</a:t>
            </a:r>
            <a:r>
              <a:rPr lang="zh-CN" altLang="en-US" b="0" i="0" u="none" strike="noStrike" baseline="0" smtClean="0">
                <a:latin typeface="Times New Roman"/>
              </a:rPr>
              <a:t>，而</a:t>
            </a:r>
            <a:r>
              <a:rPr lang="en-US" altLang="zh-CN" b="0" i="0" u="none" strike="noStrike" baseline="0" smtClean="0">
                <a:latin typeface="Times New Roman"/>
              </a:rPr>
              <a:t>IPv6</a:t>
            </a:r>
            <a:r>
              <a:rPr lang="zh-CN" altLang="en-US" b="0" i="0" u="none" strike="noStrike" baseline="0" smtClean="0">
                <a:latin typeface="Times New Roman"/>
              </a:rPr>
              <a:t>协议此字段的值为</a:t>
            </a:r>
            <a:r>
              <a:rPr lang="en-US" altLang="zh-CN" b="0" i="0" u="none" strike="noStrike" baseline="0" smtClean="0">
                <a:latin typeface="Times New Roman"/>
              </a:rPr>
              <a:t>6</a:t>
            </a:r>
            <a:r>
              <a:rPr lang="zh-CN" altLang="en-US" b="0" i="0" u="none" strike="noStrike" baseline="0" smtClean="0">
                <a:latin typeface="Times New Roman"/>
              </a:rPr>
              <a:t>。</a:t>
            </a:r>
          </a:p>
        </p:txBody>
      </p:sp>
    </p:spTree>
    <p:extLst>
      <p:ext uri="{BB962C8B-B14F-4D97-AF65-F5344CB8AC3E}">
        <p14:creationId xmlns:p14="http://schemas.microsoft.com/office/powerpoint/2010/main" val="1828589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．首部长度</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首部长度指的是</a:t>
            </a:r>
            <a:r>
              <a:rPr lang="en-US" altLang="zh-CN" b="0" i="0" u="none" strike="noStrike" baseline="0" smtClean="0">
                <a:latin typeface="Times New Roman"/>
              </a:rPr>
              <a:t>IP</a:t>
            </a:r>
            <a:r>
              <a:rPr lang="zh-CN" altLang="en-US" b="0" i="0" u="none" strike="noStrike" baseline="0" smtClean="0">
                <a:latin typeface="Times New Roman"/>
              </a:rPr>
              <a:t>字段除去数据的整个头部的数据长度，以</a:t>
            </a:r>
            <a:r>
              <a:rPr lang="en-US" altLang="zh-CN" b="0" i="0" u="none" strike="noStrike" baseline="0" smtClean="0">
                <a:latin typeface="Times New Roman"/>
              </a:rPr>
              <a:t>32</a:t>
            </a:r>
            <a:r>
              <a:rPr lang="zh-CN" altLang="en-US" b="0" i="0" u="none" strike="noStrike" baseline="0" smtClean="0">
                <a:latin typeface="Times New Roman"/>
              </a:rPr>
              <a:t>位的字为单元计算。</a:t>
            </a:r>
            <a:r>
              <a:rPr lang="en-US" altLang="zh-CN" b="0" i="0" u="none" strike="noStrike" baseline="0" smtClean="0">
                <a:latin typeface="Times New Roman"/>
              </a:rPr>
              <a:t>IP</a:t>
            </a:r>
            <a:r>
              <a:rPr lang="zh-CN" altLang="en-US" b="0" i="0" u="none" strike="noStrike" baseline="0" smtClean="0">
                <a:latin typeface="Times New Roman"/>
              </a:rPr>
              <a:t>首部的长度以字为增量变化，最短的</a:t>
            </a:r>
            <a:r>
              <a:rPr lang="en-US" altLang="zh-CN" b="0" i="0" u="none" strike="noStrike" baseline="0" smtClean="0">
                <a:latin typeface="Times New Roman"/>
              </a:rPr>
              <a:t>IP</a:t>
            </a:r>
            <a:r>
              <a:rPr lang="zh-CN" altLang="en-US" b="0" i="0" u="none" strike="noStrike" baseline="0" smtClean="0">
                <a:latin typeface="Times New Roman"/>
              </a:rPr>
              <a:t>头是</a:t>
            </a:r>
            <a:r>
              <a:rPr lang="en-US" altLang="zh-CN" b="0" i="0" u="none" strike="noStrike" baseline="0" smtClean="0">
                <a:latin typeface="Times New Roman"/>
              </a:rPr>
              <a:t>20</a:t>
            </a:r>
            <a:r>
              <a:rPr lang="zh-CN" altLang="en-US" b="0" i="0" u="none" strike="noStrike" baseline="0" smtClean="0">
                <a:latin typeface="Times New Roman"/>
              </a:rPr>
              <a:t>字节（不包括数据和选项）。</a:t>
            </a:r>
          </a:p>
        </p:txBody>
      </p:sp>
    </p:spTree>
    <p:extLst>
      <p:ext uri="{BB962C8B-B14F-4D97-AF65-F5344CB8AC3E}">
        <p14:creationId xmlns:p14="http://schemas.microsoft.com/office/powerpoint/2010/main" val="3546725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．服务类型（</a:t>
            </a:r>
            <a:r>
              <a:rPr lang="en-US" altLang="zh-CN" b="0" i="0" u="none" strike="noStrike" kern="1800" baseline="0" smtClean="0">
                <a:latin typeface="Times New Roman"/>
                <a:ea typeface="黑体"/>
              </a:rPr>
              <a:t>TOS</a:t>
            </a:r>
            <a:r>
              <a:rPr lang="zh-CN" altLang="en-US" b="0" i="0" u="none" strike="noStrike" kern="1800" baseline="0" smtClean="0">
                <a:latin typeface="Times New Roman"/>
                <a:ea typeface="黑体"/>
              </a:rPr>
              <a:t>）</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IP</a:t>
            </a:r>
            <a:r>
              <a:rPr lang="zh-CN" altLang="en-US" b="0" i="0" u="none" strike="noStrike" baseline="0" smtClean="0">
                <a:latin typeface="Times New Roman"/>
              </a:rPr>
              <a:t>的服务类型字段长度为</a:t>
            </a:r>
            <a:r>
              <a:rPr lang="en-US" altLang="zh-CN" b="0" i="0" u="none" strike="noStrike" baseline="0" smtClean="0">
                <a:latin typeface="Times New Roman"/>
              </a:rPr>
              <a:t>8</a:t>
            </a:r>
            <a:r>
              <a:rPr lang="zh-CN" altLang="en-US" b="0" i="0" u="none" strike="noStrike" baseline="0" smtClean="0">
                <a:latin typeface="Times New Roman"/>
              </a:rPr>
              <a:t>位。此字段包含</a:t>
            </a:r>
            <a:r>
              <a:rPr lang="en-US" altLang="zh-CN" b="0" i="0" u="none" strike="noStrike" baseline="0" smtClean="0">
                <a:latin typeface="Times New Roman"/>
              </a:rPr>
              <a:t>3</a:t>
            </a:r>
            <a:r>
              <a:rPr lang="zh-CN" altLang="en-US" b="0" i="0" u="none" strike="noStrike" baseline="0" smtClean="0">
                <a:latin typeface="Times New Roman"/>
              </a:rPr>
              <a:t>位的优先权（现在已经忽略），</a:t>
            </a:r>
            <a:r>
              <a:rPr lang="en-US" altLang="zh-CN" b="0" i="0" u="none" strike="noStrike" baseline="0" smtClean="0">
                <a:latin typeface="Times New Roman"/>
              </a:rPr>
              <a:t>4</a:t>
            </a:r>
            <a:r>
              <a:rPr lang="zh-CN" altLang="en-US" b="0" i="0" u="none" strike="noStrike" baseline="0" smtClean="0">
                <a:latin typeface="Times New Roman"/>
              </a:rPr>
              <a:t>位的</a:t>
            </a:r>
            <a:r>
              <a:rPr lang="en-US" altLang="zh-CN" b="0" i="0" u="none" strike="noStrike" baseline="0" smtClean="0">
                <a:latin typeface="Times New Roman"/>
              </a:rPr>
              <a:t>T</a:t>
            </a:r>
            <a:r>
              <a:rPr lang="zh-CN" altLang="en-US" b="0" i="0" u="none" strike="noStrike" baseline="0" smtClean="0">
                <a:latin typeface="Times New Roman"/>
              </a:rPr>
              <a:t>服务类型子字段和</a:t>
            </a:r>
            <a:r>
              <a:rPr lang="en-US" altLang="zh-CN" b="0" i="0" u="none" strike="noStrike" baseline="0" smtClean="0">
                <a:latin typeface="Times New Roman"/>
              </a:rPr>
              <a:t>1</a:t>
            </a:r>
            <a:r>
              <a:rPr lang="zh-CN" altLang="en-US" b="0" i="0" u="none" strike="noStrike" baseline="0" smtClean="0">
                <a:latin typeface="Times New Roman"/>
              </a:rPr>
              <a:t>位的保留位（必须置</a:t>
            </a:r>
            <a:r>
              <a:rPr lang="en-US" altLang="zh-CN" b="0" i="0" u="none" strike="noStrike" baseline="0" smtClean="0">
                <a:latin typeface="Times New Roman"/>
              </a:rPr>
              <a:t>0</a:t>
            </a:r>
            <a:r>
              <a:rPr lang="zh-CN" altLang="en-US" b="0" i="0" u="none" strike="noStrike" baseline="0" smtClean="0">
                <a:latin typeface="Times New Roman"/>
              </a:rPr>
              <a:t>）。</a:t>
            </a:r>
          </a:p>
        </p:txBody>
      </p:sp>
      <p:graphicFrame>
        <p:nvGraphicFramePr>
          <p:cNvPr id="4" name="表格 3"/>
          <p:cNvGraphicFramePr>
            <a:graphicFrameLocks noGrp="1"/>
          </p:cNvGraphicFramePr>
          <p:nvPr>
            <p:extLst>
              <p:ext uri="{D42A27DB-BD31-4B8C-83A1-F6EECF244321}">
                <p14:modId xmlns:p14="http://schemas.microsoft.com/office/powerpoint/2010/main" val="4055287775"/>
              </p:ext>
            </p:extLst>
          </p:nvPr>
        </p:nvGraphicFramePr>
        <p:xfrm>
          <a:off x="559246" y="3496469"/>
          <a:ext cx="8025508" cy="1228676"/>
        </p:xfrm>
        <a:graphic>
          <a:graphicData uri="http://schemas.openxmlformats.org/drawingml/2006/table">
            <a:tbl>
              <a:tblPr>
                <a:tableStyleId>{5C22544A-7EE6-4342-B048-85BDC9FD1C3A}</a:tableStyleId>
              </a:tblPr>
              <a:tblGrid>
                <a:gridCol w="945405"/>
                <a:gridCol w="1216667"/>
                <a:gridCol w="1216667"/>
                <a:gridCol w="1216667"/>
                <a:gridCol w="1216667"/>
                <a:gridCol w="1216667"/>
                <a:gridCol w="996768"/>
              </a:tblGrid>
              <a:tr h="417381">
                <a:tc>
                  <a:txBody>
                    <a:bodyPr/>
                    <a:lstStyle/>
                    <a:p>
                      <a:pPr algn="ctr">
                        <a:lnSpc>
                          <a:spcPts val="1250"/>
                        </a:lnSpc>
                        <a:spcAft>
                          <a:spcPts val="100"/>
                        </a:spcAft>
                      </a:pPr>
                      <a:r>
                        <a:rPr lang="zh-CN" sz="900">
                          <a:effectLst/>
                        </a:rPr>
                        <a:t>字段</a:t>
                      </a:r>
                      <a:endParaRPr lang="zh-CN" sz="900">
                        <a:effectLst/>
                        <a:latin typeface="Times New Roman"/>
                        <a:ea typeface="宋体"/>
                      </a:endParaRPr>
                    </a:p>
                  </a:txBody>
                  <a:tcPr marL="68580" marR="68580" marT="0" marB="0" anchor="ctr"/>
                </a:tc>
                <a:tc>
                  <a:txBody>
                    <a:bodyPr/>
                    <a:lstStyle/>
                    <a:p>
                      <a:pPr algn="ctr">
                        <a:lnSpc>
                          <a:spcPts val="1250"/>
                        </a:lnSpc>
                        <a:spcAft>
                          <a:spcPts val="100"/>
                        </a:spcAft>
                      </a:pPr>
                      <a:r>
                        <a:rPr lang="zh-CN" sz="900">
                          <a:effectLst/>
                        </a:rPr>
                        <a:t>优先权</a:t>
                      </a:r>
                      <a:endParaRPr lang="zh-CN" sz="900">
                        <a:effectLst/>
                        <a:latin typeface="Times New Roman"/>
                        <a:ea typeface="宋体"/>
                      </a:endParaRPr>
                    </a:p>
                  </a:txBody>
                  <a:tcPr marL="68580" marR="68580" marT="0" marB="0" anchor="ctr"/>
                </a:tc>
                <a:tc>
                  <a:txBody>
                    <a:bodyPr/>
                    <a:lstStyle/>
                    <a:p>
                      <a:pPr indent="267970" algn="ctr">
                        <a:lnSpc>
                          <a:spcPts val="1250"/>
                        </a:lnSpc>
                        <a:spcAft>
                          <a:spcPts val="100"/>
                        </a:spcAft>
                      </a:pPr>
                      <a:r>
                        <a:rPr lang="en-US" sz="900">
                          <a:effectLst/>
                        </a:rPr>
                        <a:t>D</a:t>
                      </a:r>
                      <a:endParaRPr lang="zh-CN" sz="900">
                        <a:effectLst/>
                        <a:latin typeface="Times New Roman"/>
                        <a:ea typeface="宋体"/>
                      </a:endParaRPr>
                    </a:p>
                  </a:txBody>
                  <a:tcPr marL="68580" marR="68580" marT="0" marB="0" anchor="ctr"/>
                </a:tc>
                <a:tc>
                  <a:txBody>
                    <a:bodyPr/>
                    <a:lstStyle/>
                    <a:p>
                      <a:pPr indent="267970" algn="ctr">
                        <a:lnSpc>
                          <a:spcPts val="1250"/>
                        </a:lnSpc>
                        <a:spcAft>
                          <a:spcPts val="100"/>
                        </a:spcAft>
                      </a:pPr>
                      <a:r>
                        <a:rPr lang="en-US" sz="900">
                          <a:effectLst/>
                        </a:rPr>
                        <a:t>T</a:t>
                      </a:r>
                      <a:endParaRPr lang="zh-CN" sz="900">
                        <a:effectLst/>
                        <a:latin typeface="Times New Roman"/>
                        <a:ea typeface="宋体"/>
                      </a:endParaRPr>
                    </a:p>
                  </a:txBody>
                  <a:tcPr marL="68580" marR="68580" marT="0" marB="0" anchor="ctr"/>
                </a:tc>
                <a:tc>
                  <a:txBody>
                    <a:bodyPr/>
                    <a:lstStyle/>
                    <a:p>
                      <a:pPr indent="267970" algn="ctr">
                        <a:lnSpc>
                          <a:spcPts val="1250"/>
                        </a:lnSpc>
                        <a:spcAft>
                          <a:spcPts val="100"/>
                        </a:spcAft>
                      </a:pPr>
                      <a:r>
                        <a:rPr lang="en-US" sz="900">
                          <a:effectLst/>
                        </a:rPr>
                        <a:t>R</a:t>
                      </a:r>
                      <a:endParaRPr lang="zh-CN" sz="900">
                        <a:effectLst/>
                        <a:latin typeface="Times New Roman"/>
                        <a:ea typeface="宋体"/>
                      </a:endParaRPr>
                    </a:p>
                  </a:txBody>
                  <a:tcPr marL="68580" marR="68580" marT="0" marB="0" anchor="ctr"/>
                </a:tc>
                <a:tc>
                  <a:txBody>
                    <a:bodyPr/>
                    <a:lstStyle/>
                    <a:p>
                      <a:pPr indent="267970" algn="ctr">
                        <a:lnSpc>
                          <a:spcPts val="1250"/>
                        </a:lnSpc>
                        <a:spcAft>
                          <a:spcPts val="100"/>
                        </a:spcAft>
                      </a:pPr>
                      <a:r>
                        <a:rPr lang="en-US" sz="900">
                          <a:effectLst/>
                        </a:rPr>
                        <a:t>F</a:t>
                      </a:r>
                      <a:endParaRPr lang="zh-CN" sz="900">
                        <a:effectLst/>
                        <a:latin typeface="Times New Roman"/>
                        <a:ea typeface="宋体"/>
                      </a:endParaRPr>
                    </a:p>
                  </a:txBody>
                  <a:tcPr marL="68580" marR="68580" marT="0" marB="0" anchor="ctr"/>
                </a:tc>
                <a:tc>
                  <a:txBody>
                    <a:bodyPr/>
                    <a:lstStyle/>
                    <a:p>
                      <a:pPr algn="ctr">
                        <a:lnSpc>
                          <a:spcPts val="1250"/>
                        </a:lnSpc>
                        <a:spcAft>
                          <a:spcPts val="100"/>
                        </a:spcAft>
                      </a:pPr>
                      <a:r>
                        <a:rPr lang="zh-CN" sz="900">
                          <a:effectLst/>
                        </a:rPr>
                        <a:t>保留</a:t>
                      </a:r>
                      <a:endParaRPr lang="zh-CN" sz="900">
                        <a:effectLst/>
                        <a:latin typeface="Times New Roman"/>
                        <a:ea typeface="宋体"/>
                      </a:endParaRPr>
                    </a:p>
                  </a:txBody>
                  <a:tcPr marL="68580" marR="68580" marT="0" marB="0" anchor="ctr"/>
                </a:tc>
              </a:tr>
              <a:tr h="417381">
                <a:tc>
                  <a:txBody>
                    <a:bodyPr/>
                    <a:lstStyle/>
                    <a:p>
                      <a:pPr algn="ctr">
                        <a:lnSpc>
                          <a:spcPts val="1250"/>
                        </a:lnSpc>
                        <a:spcAft>
                          <a:spcPts val="100"/>
                        </a:spcAft>
                      </a:pPr>
                      <a:r>
                        <a:rPr lang="zh-CN" sz="900">
                          <a:effectLst/>
                        </a:rPr>
                        <a:t>长度</a:t>
                      </a:r>
                      <a:endParaRPr lang="zh-CN" sz="900">
                        <a:effectLst/>
                        <a:latin typeface="Times New Roman"/>
                        <a:ea typeface="宋体"/>
                      </a:endParaRPr>
                    </a:p>
                  </a:txBody>
                  <a:tcPr marL="68580" marR="68580" marT="0" marB="0" anchor="ctr"/>
                </a:tc>
                <a:tc>
                  <a:txBody>
                    <a:bodyPr/>
                    <a:lstStyle/>
                    <a:p>
                      <a:pPr algn="ctr">
                        <a:lnSpc>
                          <a:spcPts val="1250"/>
                        </a:lnSpc>
                        <a:spcAft>
                          <a:spcPts val="100"/>
                        </a:spcAft>
                      </a:pPr>
                      <a:r>
                        <a:rPr lang="en-US" sz="900">
                          <a:effectLst/>
                        </a:rPr>
                        <a:t>3</a:t>
                      </a:r>
                      <a:r>
                        <a:rPr lang="zh-CN" sz="900">
                          <a:effectLst/>
                        </a:rPr>
                        <a:t>位</a:t>
                      </a:r>
                      <a:endParaRPr lang="zh-CN" sz="900">
                        <a:effectLst/>
                        <a:latin typeface="Times New Roman"/>
                        <a:ea typeface="宋体"/>
                      </a:endParaRPr>
                    </a:p>
                  </a:txBody>
                  <a:tcPr marL="68580" marR="68580" marT="0" marB="0" anchor="ctr"/>
                </a:tc>
                <a:tc>
                  <a:txBody>
                    <a:bodyPr/>
                    <a:lstStyle/>
                    <a:p>
                      <a:pPr algn="ctr">
                        <a:lnSpc>
                          <a:spcPts val="1250"/>
                        </a:lnSpc>
                        <a:spcAft>
                          <a:spcPts val="100"/>
                        </a:spcAft>
                      </a:pPr>
                      <a:r>
                        <a:rPr lang="en-US" sz="900">
                          <a:effectLst/>
                        </a:rPr>
                        <a:t>1</a:t>
                      </a:r>
                      <a:r>
                        <a:rPr lang="zh-CN" sz="900">
                          <a:effectLst/>
                        </a:rPr>
                        <a:t>位</a:t>
                      </a:r>
                      <a:endParaRPr lang="zh-CN" sz="900">
                        <a:effectLst/>
                        <a:latin typeface="Times New Roman"/>
                        <a:ea typeface="宋体"/>
                      </a:endParaRPr>
                    </a:p>
                  </a:txBody>
                  <a:tcPr marL="68580" marR="68580" marT="0" marB="0" anchor="ctr"/>
                </a:tc>
                <a:tc>
                  <a:txBody>
                    <a:bodyPr/>
                    <a:lstStyle/>
                    <a:p>
                      <a:pPr algn="ctr">
                        <a:lnSpc>
                          <a:spcPts val="1250"/>
                        </a:lnSpc>
                        <a:spcAft>
                          <a:spcPts val="100"/>
                        </a:spcAft>
                      </a:pPr>
                      <a:r>
                        <a:rPr lang="en-US" sz="900">
                          <a:effectLst/>
                        </a:rPr>
                        <a:t>1</a:t>
                      </a:r>
                      <a:r>
                        <a:rPr lang="zh-CN" sz="900">
                          <a:effectLst/>
                        </a:rPr>
                        <a:t>位</a:t>
                      </a:r>
                      <a:endParaRPr lang="zh-CN" sz="900">
                        <a:effectLst/>
                        <a:latin typeface="Times New Roman"/>
                        <a:ea typeface="宋体"/>
                      </a:endParaRPr>
                    </a:p>
                  </a:txBody>
                  <a:tcPr marL="68580" marR="68580" marT="0" marB="0" anchor="ctr"/>
                </a:tc>
                <a:tc>
                  <a:txBody>
                    <a:bodyPr/>
                    <a:lstStyle/>
                    <a:p>
                      <a:pPr algn="ctr">
                        <a:lnSpc>
                          <a:spcPts val="1250"/>
                        </a:lnSpc>
                        <a:spcAft>
                          <a:spcPts val="100"/>
                        </a:spcAft>
                      </a:pPr>
                      <a:r>
                        <a:rPr lang="en-US" sz="900">
                          <a:effectLst/>
                        </a:rPr>
                        <a:t>1</a:t>
                      </a:r>
                      <a:r>
                        <a:rPr lang="zh-CN" sz="900">
                          <a:effectLst/>
                        </a:rPr>
                        <a:t>位</a:t>
                      </a:r>
                      <a:endParaRPr lang="zh-CN" sz="900">
                        <a:effectLst/>
                        <a:latin typeface="Times New Roman"/>
                        <a:ea typeface="宋体"/>
                      </a:endParaRPr>
                    </a:p>
                  </a:txBody>
                  <a:tcPr marL="68580" marR="68580" marT="0" marB="0" anchor="ctr"/>
                </a:tc>
                <a:tc>
                  <a:txBody>
                    <a:bodyPr/>
                    <a:lstStyle/>
                    <a:p>
                      <a:pPr algn="ctr">
                        <a:lnSpc>
                          <a:spcPts val="1250"/>
                        </a:lnSpc>
                        <a:spcAft>
                          <a:spcPts val="100"/>
                        </a:spcAft>
                      </a:pPr>
                      <a:r>
                        <a:rPr lang="en-US" sz="900">
                          <a:effectLst/>
                        </a:rPr>
                        <a:t>1</a:t>
                      </a:r>
                      <a:r>
                        <a:rPr lang="zh-CN" sz="900">
                          <a:effectLst/>
                        </a:rPr>
                        <a:t>位</a:t>
                      </a:r>
                      <a:endParaRPr lang="zh-CN" sz="900">
                        <a:effectLst/>
                        <a:latin typeface="Times New Roman"/>
                        <a:ea typeface="宋体"/>
                      </a:endParaRPr>
                    </a:p>
                  </a:txBody>
                  <a:tcPr marL="68580" marR="68580" marT="0" marB="0" anchor="ctr"/>
                </a:tc>
                <a:tc>
                  <a:txBody>
                    <a:bodyPr/>
                    <a:lstStyle/>
                    <a:p>
                      <a:pPr algn="ctr">
                        <a:lnSpc>
                          <a:spcPts val="1250"/>
                        </a:lnSpc>
                        <a:spcAft>
                          <a:spcPts val="100"/>
                        </a:spcAft>
                      </a:pPr>
                      <a:r>
                        <a:rPr lang="en-US" sz="900">
                          <a:effectLst/>
                        </a:rPr>
                        <a:t>1</a:t>
                      </a:r>
                      <a:r>
                        <a:rPr lang="zh-CN" sz="900">
                          <a:effectLst/>
                        </a:rPr>
                        <a:t>位</a:t>
                      </a:r>
                      <a:endParaRPr lang="zh-CN" sz="900">
                        <a:effectLst/>
                        <a:latin typeface="Times New Roman"/>
                        <a:ea typeface="宋体"/>
                      </a:endParaRPr>
                    </a:p>
                  </a:txBody>
                  <a:tcPr marL="68580" marR="68580" marT="0" marB="0" anchor="ctr"/>
                </a:tc>
              </a:tr>
              <a:tr h="393914">
                <a:tc>
                  <a:txBody>
                    <a:bodyPr/>
                    <a:lstStyle/>
                    <a:p>
                      <a:pPr algn="ctr">
                        <a:lnSpc>
                          <a:spcPts val="1250"/>
                        </a:lnSpc>
                        <a:spcAft>
                          <a:spcPts val="100"/>
                        </a:spcAft>
                      </a:pPr>
                      <a:r>
                        <a:rPr lang="zh-CN" sz="900">
                          <a:effectLst/>
                        </a:rPr>
                        <a:t>含义</a:t>
                      </a:r>
                      <a:endParaRPr lang="zh-CN" sz="900">
                        <a:effectLst/>
                        <a:latin typeface="Times New Roman"/>
                        <a:ea typeface="宋体"/>
                      </a:endParaRPr>
                    </a:p>
                  </a:txBody>
                  <a:tcPr marL="68580" marR="68580" marT="0" marB="0" anchor="ctr"/>
                </a:tc>
                <a:tc>
                  <a:txBody>
                    <a:bodyPr/>
                    <a:lstStyle/>
                    <a:p>
                      <a:pPr algn="ctr">
                        <a:lnSpc>
                          <a:spcPts val="1250"/>
                        </a:lnSpc>
                        <a:spcAft>
                          <a:spcPts val="100"/>
                        </a:spcAft>
                      </a:pPr>
                      <a:r>
                        <a:rPr lang="zh-CN" sz="900">
                          <a:effectLst/>
                        </a:rPr>
                        <a:t>优先级</a:t>
                      </a:r>
                      <a:endParaRPr lang="zh-CN" sz="900">
                        <a:effectLst/>
                        <a:latin typeface="Times New Roman"/>
                        <a:ea typeface="宋体"/>
                      </a:endParaRPr>
                    </a:p>
                  </a:txBody>
                  <a:tcPr marL="68580" marR="68580" marT="0" marB="0" anchor="ctr"/>
                </a:tc>
                <a:tc>
                  <a:txBody>
                    <a:bodyPr/>
                    <a:lstStyle/>
                    <a:p>
                      <a:pPr algn="ctr">
                        <a:lnSpc>
                          <a:spcPts val="1250"/>
                        </a:lnSpc>
                        <a:spcAft>
                          <a:spcPts val="100"/>
                        </a:spcAft>
                      </a:pPr>
                      <a:r>
                        <a:rPr lang="zh-CN" sz="900">
                          <a:effectLst/>
                        </a:rPr>
                        <a:t>延迟</a:t>
                      </a:r>
                      <a:endParaRPr lang="zh-CN" sz="900">
                        <a:effectLst/>
                        <a:latin typeface="Times New Roman"/>
                        <a:ea typeface="宋体"/>
                      </a:endParaRPr>
                    </a:p>
                  </a:txBody>
                  <a:tcPr marL="68580" marR="68580" marT="0" marB="0" anchor="ctr"/>
                </a:tc>
                <a:tc>
                  <a:txBody>
                    <a:bodyPr/>
                    <a:lstStyle/>
                    <a:p>
                      <a:pPr algn="ctr">
                        <a:lnSpc>
                          <a:spcPts val="1250"/>
                        </a:lnSpc>
                        <a:spcAft>
                          <a:spcPts val="100"/>
                        </a:spcAft>
                      </a:pPr>
                      <a:r>
                        <a:rPr lang="zh-CN" sz="900">
                          <a:effectLst/>
                        </a:rPr>
                        <a:t>吞吐量</a:t>
                      </a:r>
                      <a:endParaRPr lang="zh-CN" sz="900">
                        <a:effectLst/>
                        <a:latin typeface="Times New Roman"/>
                        <a:ea typeface="宋体"/>
                      </a:endParaRPr>
                    </a:p>
                  </a:txBody>
                  <a:tcPr marL="68580" marR="68580" marT="0" marB="0" anchor="ctr"/>
                </a:tc>
                <a:tc>
                  <a:txBody>
                    <a:bodyPr/>
                    <a:lstStyle/>
                    <a:p>
                      <a:pPr algn="ctr">
                        <a:lnSpc>
                          <a:spcPts val="1250"/>
                        </a:lnSpc>
                        <a:spcAft>
                          <a:spcPts val="100"/>
                        </a:spcAft>
                      </a:pPr>
                      <a:r>
                        <a:rPr lang="zh-CN" sz="900">
                          <a:effectLst/>
                        </a:rPr>
                        <a:t>可靠性</a:t>
                      </a:r>
                      <a:endParaRPr lang="zh-CN" sz="900">
                        <a:effectLst/>
                        <a:latin typeface="Times New Roman"/>
                        <a:ea typeface="宋体"/>
                      </a:endParaRPr>
                    </a:p>
                  </a:txBody>
                  <a:tcPr marL="68580" marR="68580" marT="0" marB="0" anchor="ctr"/>
                </a:tc>
                <a:tc>
                  <a:txBody>
                    <a:bodyPr/>
                    <a:lstStyle/>
                    <a:p>
                      <a:pPr algn="ctr">
                        <a:lnSpc>
                          <a:spcPts val="1250"/>
                        </a:lnSpc>
                        <a:spcAft>
                          <a:spcPts val="100"/>
                        </a:spcAft>
                      </a:pPr>
                      <a:r>
                        <a:rPr lang="zh-CN" sz="900">
                          <a:effectLst/>
                        </a:rPr>
                        <a:t>费用</a:t>
                      </a:r>
                      <a:endParaRPr lang="zh-CN" sz="900">
                        <a:effectLst/>
                        <a:latin typeface="Times New Roman"/>
                        <a:ea typeface="宋体"/>
                      </a:endParaRPr>
                    </a:p>
                  </a:txBody>
                  <a:tcPr marL="68580" marR="68580" marT="0" marB="0" anchor="ctr"/>
                </a:tc>
                <a:tc>
                  <a:txBody>
                    <a:bodyPr/>
                    <a:lstStyle/>
                    <a:p>
                      <a:pPr algn="ctr">
                        <a:lnSpc>
                          <a:spcPts val="1250"/>
                        </a:lnSpc>
                        <a:spcAft>
                          <a:spcPts val="100"/>
                        </a:spcAft>
                      </a:pPr>
                      <a:r>
                        <a:rPr lang="zh-CN" sz="900">
                          <a:effectLst/>
                        </a:rPr>
                        <a:t>未用</a:t>
                      </a:r>
                      <a:endParaRPr lang="zh-CN" sz="9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396842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．总长度</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总长度字段的长度是</a:t>
            </a:r>
            <a:r>
              <a:rPr lang="en-US" altLang="zh-CN" b="0" i="0" u="none" strike="noStrike" baseline="0" smtClean="0">
                <a:latin typeface="Times New Roman"/>
              </a:rPr>
              <a:t>16</a:t>
            </a:r>
            <a:r>
              <a:rPr lang="zh-CN" altLang="en-US" b="0" i="0" u="none" strike="noStrike" baseline="0" smtClean="0">
                <a:latin typeface="Times New Roman"/>
              </a:rPr>
              <a:t>位，表示以字节为单位的数据报文长度，长度包含</a:t>
            </a:r>
            <a:r>
              <a:rPr lang="en-US" altLang="zh-CN" b="0" i="0" u="none" strike="noStrike" baseline="0" smtClean="0">
                <a:latin typeface="Times New Roman"/>
              </a:rPr>
              <a:t>IP</a:t>
            </a:r>
            <a:r>
              <a:rPr lang="zh-CN" altLang="en-US" b="0" i="0" u="none" strike="noStrike" baseline="0" smtClean="0">
                <a:latin typeface="Times New Roman"/>
              </a:rPr>
              <a:t>的头部和数据部分。</a:t>
            </a:r>
          </a:p>
        </p:txBody>
      </p:sp>
    </p:spTree>
    <p:extLst>
      <p:ext uri="{BB962C8B-B14F-4D97-AF65-F5344CB8AC3E}">
        <p14:creationId xmlns:p14="http://schemas.microsoft.com/office/powerpoint/2010/main" val="3071020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a:t>
            </a:r>
            <a:r>
              <a:rPr lang="zh-CN" altLang="en-US" b="0" i="0" u="none" strike="noStrike" kern="1800" baseline="0" smtClean="0">
                <a:latin typeface="Times New Roman"/>
                <a:ea typeface="黑体"/>
              </a:rPr>
              <a:t>．标识和片偏移</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IP</a:t>
            </a:r>
            <a:r>
              <a:rPr lang="zh-CN" altLang="en-US" b="0" i="0" u="none" strike="noStrike" baseline="0" smtClean="0">
                <a:latin typeface="Times New Roman"/>
              </a:rPr>
              <a:t>每发一份数据报文都会填写一个标识用来表示此数据包，发送完后此值会加</a:t>
            </a:r>
            <a:r>
              <a:rPr lang="en-US" altLang="zh-CN" b="0" i="0" u="none" strike="noStrike" baseline="0" smtClean="0">
                <a:latin typeface="Times New Roman"/>
              </a:rPr>
              <a:t>1</a:t>
            </a:r>
            <a:r>
              <a:rPr lang="zh-CN" altLang="en-US" b="0" i="0" u="none" strike="noStrike" baseline="0" smtClean="0">
                <a:latin typeface="Times New Roman"/>
              </a:rPr>
              <a:t>。在</a:t>
            </a:r>
            <a:r>
              <a:rPr lang="en-US" altLang="zh-CN" b="0" i="0" u="none" strike="noStrike" baseline="0" smtClean="0">
                <a:latin typeface="Times New Roman"/>
              </a:rPr>
              <a:t>IP</a:t>
            </a:r>
            <a:r>
              <a:rPr lang="zh-CN" altLang="en-US" b="0" i="0" u="none" strike="noStrike" baseline="0" smtClean="0">
                <a:latin typeface="Times New Roman"/>
              </a:rPr>
              <a:t>进行分片的时候，将标识复制的</a:t>
            </a:r>
            <a:r>
              <a:rPr lang="en-US" altLang="zh-CN" b="0" i="0" u="none" strike="noStrike" baseline="0" smtClean="0">
                <a:latin typeface="Times New Roman"/>
              </a:rPr>
              <a:t>IP</a:t>
            </a:r>
            <a:r>
              <a:rPr lang="zh-CN" altLang="en-US" b="0" i="0" u="none" strike="noStrike" baseline="0" smtClean="0">
                <a:latin typeface="Times New Roman"/>
              </a:rPr>
              <a:t>的头部表示数据报文的来源，还要加上分片数据在原数据报文中的偏移地址，便于之后进行组装。利用字段总长度和片偏移可以重新组装</a:t>
            </a:r>
            <a:r>
              <a:rPr lang="en-US" altLang="zh-CN" b="0" i="0" u="none" strike="noStrike" baseline="0" smtClean="0">
                <a:latin typeface="Times New Roman"/>
              </a:rPr>
              <a:t>IP</a:t>
            </a:r>
            <a:r>
              <a:rPr lang="zh-CN" altLang="en-US" b="0" i="0" u="none" strike="noStrike" baseline="0" smtClean="0">
                <a:latin typeface="Times New Roman"/>
              </a:rPr>
              <a:t>的数据报文。</a:t>
            </a:r>
          </a:p>
        </p:txBody>
      </p:sp>
    </p:spTree>
    <p:extLst>
      <p:ext uri="{BB962C8B-B14F-4D97-AF65-F5344CB8AC3E}">
        <p14:creationId xmlns:p14="http://schemas.microsoft.com/office/powerpoint/2010/main" val="4191412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6</a:t>
            </a:r>
            <a:r>
              <a:rPr lang="zh-CN" altLang="en-US" b="0" i="0" u="none" strike="noStrike" kern="1800" baseline="0" smtClean="0">
                <a:latin typeface="Times New Roman"/>
                <a:ea typeface="黑体"/>
              </a:rPr>
              <a:t>．生存时间（</a:t>
            </a:r>
            <a:r>
              <a:rPr lang="en-US" altLang="zh-CN" b="0" i="0" u="none" strike="noStrike" kern="1800" baseline="0" smtClean="0">
                <a:latin typeface="Times New Roman"/>
                <a:ea typeface="黑体"/>
              </a:rPr>
              <a:t>TTL</a:t>
            </a:r>
            <a:r>
              <a:rPr lang="zh-CN" altLang="en-US" b="0" i="0" u="none" strike="noStrike" kern="1800" baseline="0" smtClean="0">
                <a:latin typeface="Times New Roman"/>
                <a:ea typeface="黑体"/>
              </a:rPr>
              <a:t>）</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TTL</a:t>
            </a:r>
            <a:r>
              <a:rPr lang="zh-CN" altLang="en-US" b="0" i="0" u="none" strike="noStrike" baseline="0" smtClean="0">
                <a:latin typeface="Times New Roman"/>
              </a:rPr>
              <a:t>（</a:t>
            </a:r>
            <a:r>
              <a:rPr lang="en-US" altLang="zh-CN" b="0" i="0" u="none" strike="noStrike" baseline="0" smtClean="0">
                <a:latin typeface="Times New Roman"/>
              </a:rPr>
              <a:t>Time To Live</a:t>
            </a:r>
            <a:r>
              <a:rPr lang="zh-CN" altLang="en-US" b="0" i="0" u="none" strike="noStrike" baseline="0" smtClean="0">
                <a:latin typeface="Times New Roman"/>
              </a:rPr>
              <a:t>）字段的值表示数据报文最多可以经过的路由器的数量。它指定数据报文的生存时间，源主机发送数据时设置</a:t>
            </a:r>
            <a:r>
              <a:rPr lang="en-US" altLang="zh-CN" b="0" i="0" u="none" strike="noStrike" baseline="0" smtClean="0">
                <a:latin typeface="Times New Roman"/>
              </a:rPr>
              <a:t>TTL</a:t>
            </a:r>
            <a:r>
              <a:rPr lang="zh-CN" altLang="en-US" b="0" i="0" u="none" strike="noStrike" baseline="0" smtClean="0">
                <a:latin typeface="Times New Roman"/>
              </a:rPr>
              <a:t>（一般为</a:t>
            </a:r>
            <a:r>
              <a:rPr lang="en-US" altLang="zh-CN" b="0" i="0" u="none" strike="noStrike" baseline="0" smtClean="0">
                <a:latin typeface="Times New Roman"/>
              </a:rPr>
              <a:t>32</a:t>
            </a:r>
            <a:r>
              <a:rPr lang="zh-CN" altLang="en-US" b="0" i="0" u="none" strike="noStrike" baseline="0" smtClean="0">
                <a:latin typeface="Times New Roman"/>
              </a:rPr>
              <a:t>或者</a:t>
            </a:r>
            <a:r>
              <a:rPr lang="en-US" altLang="zh-CN" b="0" i="0" u="none" strike="noStrike" baseline="0" smtClean="0">
                <a:latin typeface="Times New Roman"/>
              </a:rPr>
              <a:t>64</a:t>
            </a:r>
            <a:r>
              <a:rPr lang="zh-CN" altLang="en-US" b="0" i="0" u="none" strike="noStrike" baseline="0" smtClean="0">
                <a:latin typeface="Times New Roman"/>
              </a:rPr>
              <a:t>），经过一个路由器后</a:t>
            </a:r>
            <a:r>
              <a:rPr lang="en-US" altLang="zh-CN" b="0" i="0" u="none" strike="noStrike" baseline="0" smtClean="0">
                <a:latin typeface="Times New Roman"/>
              </a:rPr>
              <a:t>TTL</a:t>
            </a:r>
            <a:r>
              <a:rPr lang="zh-CN" altLang="en-US" b="0" i="0" u="none" strike="noStrike" baseline="0" smtClean="0">
                <a:latin typeface="Times New Roman"/>
              </a:rPr>
              <a:t>的值减</a:t>
            </a:r>
            <a:r>
              <a:rPr lang="en-US" altLang="zh-CN" b="0" i="0" u="none" strike="noStrike" baseline="0" smtClean="0">
                <a:latin typeface="Times New Roman"/>
              </a:rPr>
              <a:t>1</a:t>
            </a:r>
            <a:r>
              <a:rPr lang="zh-CN" altLang="en-US" b="0" i="0" u="none" strike="noStrike" baseline="0" smtClean="0">
                <a:latin typeface="Times New Roman"/>
              </a:rPr>
              <a:t>。当</a:t>
            </a:r>
            <a:r>
              <a:rPr lang="en-US" altLang="zh-CN" b="0" i="0" u="none" strike="noStrike" baseline="0" smtClean="0">
                <a:latin typeface="Times New Roman"/>
              </a:rPr>
              <a:t>TTL</a:t>
            </a:r>
            <a:r>
              <a:rPr lang="zh-CN" altLang="en-US" b="0" i="0" u="none" strike="noStrike" baseline="0" smtClean="0">
                <a:latin typeface="Times New Roman"/>
              </a:rPr>
              <a:t>为</a:t>
            </a:r>
            <a:r>
              <a:rPr lang="en-US" altLang="zh-CN" b="0" i="0" u="none" strike="noStrike" baseline="0" smtClean="0">
                <a:latin typeface="Times New Roman"/>
              </a:rPr>
              <a:t>0</a:t>
            </a:r>
            <a:r>
              <a:rPr lang="zh-CN" altLang="en-US" b="0" i="0" u="none" strike="noStrike" baseline="0" smtClean="0">
                <a:latin typeface="Times New Roman"/>
              </a:rPr>
              <a:t>的时候，路由器丢弃此包，并发送一个</a:t>
            </a:r>
            <a:r>
              <a:rPr lang="en-US" altLang="zh-CN" b="0" i="0" u="none" strike="noStrike" baseline="0" smtClean="0">
                <a:latin typeface="Times New Roman"/>
              </a:rPr>
              <a:t>ICMP</a:t>
            </a:r>
            <a:r>
              <a:rPr lang="zh-CN" altLang="en-US" b="0" i="0" u="none" strike="noStrike" baseline="0" smtClean="0">
                <a:latin typeface="Times New Roman"/>
              </a:rPr>
              <a:t>报文通知源主机。</a:t>
            </a:r>
          </a:p>
        </p:txBody>
      </p:sp>
    </p:spTree>
    <p:extLst>
      <p:ext uri="{BB962C8B-B14F-4D97-AF65-F5344CB8AC3E}">
        <p14:creationId xmlns:p14="http://schemas.microsoft.com/office/powerpoint/2010/main" val="445959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a:t>
            </a:r>
            <a:r>
              <a:rPr lang="zh-CN" altLang="en-US" b="0" i="0" u="none" strike="noStrike" kern="1800" baseline="0" smtClean="0">
                <a:latin typeface="Times New Roman"/>
                <a:ea typeface="黑体"/>
              </a:rPr>
              <a:t>．协议类型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该字段为</a:t>
            </a:r>
            <a:r>
              <a:rPr lang="en-US" altLang="zh-CN" b="0" i="0" u="none" strike="noStrike" baseline="0" smtClean="0">
                <a:latin typeface="Times New Roman"/>
              </a:rPr>
              <a:t>8</a:t>
            </a:r>
            <a:r>
              <a:rPr lang="zh-CN" altLang="en-US" b="0" i="0" u="none" strike="noStrike" baseline="0" smtClean="0">
                <a:latin typeface="Times New Roman"/>
              </a:rPr>
              <a:t>位长度，表示</a:t>
            </a:r>
            <a:r>
              <a:rPr lang="en-US" altLang="zh-CN" b="0" i="0" u="none" strike="noStrike" baseline="0" smtClean="0">
                <a:latin typeface="Times New Roman"/>
              </a:rPr>
              <a:t>IP</a:t>
            </a:r>
            <a:r>
              <a:rPr lang="zh-CN" altLang="en-US" b="0" i="0" u="none" strike="noStrike" baseline="0" smtClean="0">
                <a:latin typeface="Times New Roman"/>
              </a:rPr>
              <a:t>上承载的是什么高级协议。在封包和解包的过程中，</a:t>
            </a:r>
            <a:r>
              <a:rPr lang="en-US" altLang="zh-CN" b="0" i="0" u="none" strike="noStrike" baseline="0" smtClean="0">
                <a:latin typeface="Times New Roman"/>
              </a:rPr>
              <a:t>TCP/IP</a:t>
            </a:r>
            <a:r>
              <a:rPr lang="zh-CN" altLang="en-US" b="0" i="0" u="none" strike="noStrike" baseline="0" smtClean="0">
                <a:latin typeface="Times New Roman"/>
              </a:rPr>
              <a:t>协议栈知道将数据发给哪个层的协议做相关的处理。</a:t>
            </a:r>
          </a:p>
        </p:txBody>
      </p:sp>
      <p:graphicFrame>
        <p:nvGraphicFramePr>
          <p:cNvPr id="4" name="表格 3"/>
          <p:cNvGraphicFramePr>
            <a:graphicFrameLocks noGrp="1"/>
          </p:cNvGraphicFramePr>
          <p:nvPr>
            <p:extLst>
              <p:ext uri="{D42A27DB-BD31-4B8C-83A1-F6EECF244321}">
                <p14:modId xmlns:p14="http://schemas.microsoft.com/office/powerpoint/2010/main" val="1155905677"/>
              </p:ext>
            </p:extLst>
          </p:nvPr>
        </p:nvGraphicFramePr>
        <p:xfrm>
          <a:off x="3563888" y="3331369"/>
          <a:ext cx="2520280" cy="2113854"/>
        </p:xfrm>
        <a:graphic>
          <a:graphicData uri="http://schemas.openxmlformats.org/drawingml/2006/table">
            <a:tbl>
              <a:tblPr>
                <a:tableStyleId>{5C22544A-7EE6-4342-B048-85BDC9FD1C3A}</a:tableStyleId>
              </a:tblPr>
              <a:tblGrid>
                <a:gridCol w="1032272"/>
                <a:gridCol w="1488008"/>
              </a:tblGrid>
              <a:tr h="403538">
                <a:tc>
                  <a:txBody>
                    <a:bodyPr/>
                    <a:lstStyle/>
                    <a:p>
                      <a:pPr algn="ctr">
                        <a:lnSpc>
                          <a:spcPts val="1250"/>
                        </a:lnSpc>
                        <a:spcAft>
                          <a:spcPts val="100"/>
                        </a:spcAft>
                      </a:pPr>
                      <a:r>
                        <a:rPr lang="zh-CN" sz="1200">
                          <a:effectLst/>
                        </a:rPr>
                        <a:t>值</a:t>
                      </a:r>
                      <a:endParaRPr lang="zh-CN" sz="1200">
                        <a:effectLst/>
                        <a:latin typeface="Times New Roman"/>
                        <a:ea typeface="宋体"/>
                      </a:endParaRPr>
                    </a:p>
                  </a:txBody>
                  <a:tcPr marL="68580" marR="68580" marT="0" marB="0" anchor="ctr"/>
                </a:tc>
                <a:tc>
                  <a:txBody>
                    <a:bodyPr/>
                    <a:lstStyle/>
                    <a:p>
                      <a:pPr algn="ctr">
                        <a:lnSpc>
                          <a:spcPts val="1250"/>
                        </a:lnSpc>
                        <a:spcAft>
                          <a:spcPts val="100"/>
                        </a:spcAft>
                      </a:pPr>
                      <a:r>
                        <a:rPr lang="zh-CN" sz="1200">
                          <a:effectLst/>
                        </a:rPr>
                        <a:t>协议类型</a:t>
                      </a:r>
                      <a:endParaRPr lang="zh-CN" sz="1200">
                        <a:effectLst/>
                        <a:latin typeface="Times New Roman"/>
                        <a:ea typeface="宋体"/>
                      </a:endParaRPr>
                    </a:p>
                  </a:txBody>
                  <a:tcPr marL="68580" marR="68580" marT="0" marB="0" anchor="ctr"/>
                </a:tc>
              </a:tr>
              <a:tr h="427579">
                <a:tc>
                  <a:txBody>
                    <a:bodyPr/>
                    <a:lstStyle/>
                    <a:p>
                      <a:pPr algn="ctr">
                        <a:lnSpc>
                          <a:spcPts val="1250"/>
                        </a:lnSpc>
                        <a:spcAft>
                          <a:spcPts val="100"/>
                        </a:spcAft>
                      </a:pPr>
                      <a:r>
                        <a:rPr lang="en-US" sz="1200">
                          <a:effectLst/>
                        </a:rPr>
                        <a:t>1</a:t>
                      </a:r>
                      <a:endParaRPr lang="zh-CN" sz="1200">
                        <a:effectLst/>
                        <a:latin typeface="Times New Roman"/>
                        <a:ea typeface="宋体"/>
                      </a:endParaRPr>
                    </a:p>
                  </a:txBody>
                  <a:tcPr marL="68580" marR="68580" marT="0" marB="0" anchor="ctr"/>
                </a:tc>
                <a:tc>
                  <a:txBody>
                    <a:bodyPr/>
                    <a:lstStyle/>
                    <a:p>
                      <a:pPr algn="ctr">
                        <a:lnSpc>
                          <a:spcPts val="1250"/>
                        </a:lnSpc>
                        <a:spcAft>
                          <a:spcPts val="100"/>
                        </a:spcAft>
                      </a:pPr>
                      <a:r>
                        <a:rPr lang="en-US" sz="1200">
                          <a:effectLst/>
                        </a:rPr>
                        <a:t>ICMP</a:t>
                      </a:r>
                      <a:endParaRPr lang="zh-CN" sz="1200">
                        <a:effectLst/>
                        <a:latin typeface="Times New Roman"/>
                        <a:ea typeface="宋体"/>
                      </a:endParaRPr>
                    </a:p>
                  </a:txBody>
                  <a:tcPr marL="68580" marR="68580" marT="0" marB="0" anchor="ctr"/>
                </a:tc>
              </a:tr>
              <a:tr h="427579">
                <a:tc>
                  <a:txBody>
                    <a:bodyPr/>
                    <a:lstStyle/>
                    <a:p>
                      <a:pPr algn="ctr">
                        <a:lnSpc>
                          <a:spcPts val="1250"/>
                        </a:lnSpc>
                        <a:spcAft>
                          <a:spcPts val="100"/>
                        </a:spcAft>
                      </a:pPr>
                      <a:r>
                        <a:rPr lang="en-US" sz="1200">
                          <a:effectLst/>
                        </a:rPr>
                        <a:t>2</a:t>
                      </a:r>
                      <a:endParaRPr lang="zh-CN" sz="1200">
                        <a:effectLst/>
                        <a:latin typeface="Times New Roman"/>
                        <a:ea typeface="宋体"/>
                      </a:endParaRPr>
                    </a:p>
                  </a:txBody>
                  <a:tcPr marL="68580" marR="68580" marT="0" marB="0" anchor="ctr"/>
                </a:tc>
                <a:tc>
                  <a:txBody>
                    <a:bodyPr/>
                    <a:lstStyle/>
                    <a:p>
                      <a:pPr algn="ctr">
                        <a:lnSpc>
                          <a:spcPts val="1250"/>
                        </a:lnSpc>
                        <a:spcAft>
                          <a:spcPts val="100"/>
                        </a:spcAft>
                      </a:pPr>
                      <a:r>
                        <a:rPr lang="en-US" sz="1200">
                          <a:effectLst/>
                        </a:rPr>
                        <a:t>IGMP</a:t>
                      </a:r>
                      <a:endParaRPr lang="zh-CN" sz="1200">
                        <a:effectLst/>
                        <a:latin typeface="Times New Roman"/>
                        <a:ea typeface="宋体"/>
                      </a:endParaRPr>
                    </a:p>
                  </a:txBody>
                  <a:tcPr marL="68580" marR="68580" marT="0" marB="0" anchor="ctr"/>
                </a:tc>
              </a:tr>
              <a:tr h="427579">
                <a:tc>
                  <a:txBody>
                    <a:bodyPr/>
                    <a:lstStyle/>
                    <a:p>
                      <a:pPr algn="ctr">
                        <a:lnSpc>
                          <a:spcPts val="1250"/>
                        </a:lnSpc>
                        <a:spcAft>
                          <a:spcPts val="100"/>
                        </a:spcAft>
                      </a:pPr>
                      <a:r>
                        <a:rPr lang="en-US" sz="1200">
                          <a:effectLst/>
                        </a:rPr>
                        <a:t>6</a:t>
                      </a:r>
                      <a:endParaRPr lang="zh-CN" sz="1200">
                        <a:effectLst/>
                        <a:latin typeface="Times New Roman"/>
                        <a:ea typeface="宋体"/>
                      </a:endParaRPr>
                    </a:p>
                  </a:txBody>
                  <a:tcPr marL="68580" marR="68580" marT="0" marB="0" anchor="ctr"/>
                </a:tc>
                <a:tc>
                  <a:txBody>
                    <a:bodyPr/>
                    <a:lstStyle/>
                    <a:p>
                      <a:pPr algn="ctr">
                        <a:lnSpc>
                          <a:spcPts val="1250"/>
                        </a:lnSpc>
                        <a:spcAft>
                          <a:spcPts val="100"/>
                        </a:spcAft>
                      </a:pPr>
                      <a:r>
                        <a:rPr lang="en-US" sz="1200">
                          <a:effectLst/>
                        </a:rPr>
                        <a:t>TCP</a:t>
                      </a:r>
                      <a:endParaRPr lang="zh-CN" sz="1200">
                        <a:effectLst/>
                        <a:latin typeface="Times New Roman"/>
                        <a:ea typeface="宋体"/>
                      </a:endParaRPr>
                    </a:p>
                  </a:txBody>
                  <a:tcPr marL="68580" marR="68580" marT="0" marB="0" anchor="ctr"/>
                </a:tc>
              </a:tr>
              <a:tr h="427579">
                <a:tc>
                  <a:txBody>
                    <a:bodyPr/>
                    <a:lstStyle/>
                    <a:p>
                      <a:pPr algn="ctr">
                        <a:lnSpc>
                          <a:spcPts val="1250"/>
                        </a:lnSpc>
                        <a:spcAft>
                          <a:spcPts val="100"/>
                        </a:spcAft>
                      </a:pPr>
                      <a:r>
                        <a:rPr lang="en-US" sz="1200">
                          <a:effectLst/>
                        </a:rPr>
                        <a:t>17</a:t>
                      </a:r>
                      <a:endParaRPr lang="zh-CN" sz="1200">
                        <a:effectLst/>
                        <a:latin typeface="Times New Roman"/>
                        <a:ea typeface="宋体"/>
                      </a:endParaRPr>
                    </a:p>
                  </a:txBody>
                  <a:tcPr marL="68580" marR="68580" marT="0" marB="0" anchor="ctr"/>
                </a:tc>
                <a:tc>
                  <a:txBody>
                    <a:bodyPr/>
                    <a:lstStyle/>
                    <a:p>
                      <a:pPr algn="ctr">
                        <a:lnSpc>
                          <a:spcPts val="1250"/>
                        </a:lnSpc>
                        <a:spcAft>
                          <a:spcPts val="100"/>
                        </a:spcAft>
                      </a:pPr>
                      <a:r>
                        <a:rPr lang="en-US" sz="1200">
                          <a:effectLst/>
                        </a:rPr>
                        <a:t>UDP</a:t>
                      </a:r>
                      <a:endParaRPr lang="zh-CN" sz="12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682339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8</a:t>
            </a:r>
            <a:r>
              <a:rPr lang="zh-CN" altLang="en-US" b="0" i="0" u="none" strike="noStrike" kern="1800" baseline="0" smtClean="0">
                <a:latin typeface="Times New Roman"/>
                <a:ea typeface="黑体"/>
              </a:rPr>
              <a:t>．校验和</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校验和是一个</a:t>
            </a:r>
            <a:r>
              <a:rPr lang="en-US" altLang="zh-CN" b="0" i="0" u="none" strike="noStrike" baseline="0" smtClean="0">
                <a:latin typeface="Times New Roman"/>
              </a:rPr>
              <a:t>16</a:t>
            </a:r>
            <a:r>
              <a:rPr lang="zh-CN" altLang="en-US" b="0" i="0" u="none" strike="noStrike" baseline="0" smtClean="0">
                <a:latin typeface="Times New Roman"/>
              </a:rPr>
              <a:t>位长度的数值，使用循环冗余校验生成，其作用是保证</a:t>
            </a:r>
            <a:r>
              <a:rPr lang="en-US" altLang="zh-CN" b="0" i="0" u="none" strike="noStrike" baseline="0" smtClean="0">
                <a:latin typeface="Times New Roman"/>
              </a:rPr>
              <a:t>IP</a:t>
            </a:r>
            <a:r>
              <a:rPr lang="zh-CN" altLang="en-US" b="0" i="0" u="none" strike="noStrike" baseline="0" smtClean="0">
                <a:latin typeface="Times New Roman"/>
              </a:rPr>
              <a:t>帧的完整性。发送端发送数据的时候要计算</a:t>
            </a:r>
            <a:r>
              <a:rPr lang="en-US" altLang="zh-CN" b="0" i="0" u="none" strike="noStrike" baseline="0" smtClean="0">
                <a:latin typeface="Times New Roman"/>
              </a:rPr>
              <a:t>CRC16</a:t>
            </a:r>
            <a:r>
              <a:rPr lang="zh-CN" altLang="en-US" b="0" i="0" u="none" strike="noStrike" baseline="0" smtClean="0">
                <a:latin typeface="Times New Roman"/>
              </a:rPr>
              <a:t>校验值，填入此字段；接收端会计算</a:t>
            </a:r>
            <a:r>
              <a:rPr lang="en-US" altLang="zh-CN" b="0" i="0" u="none" strike="noStrike" baseline="0" smtClean="0">
                <a:latin typeface="Times New Roman"/>
              </a:rPr>
              <a:t>IP</a:t>
            </a:r>
            <a:r>
              <a:rPr lang="zh-CN" altLang="en-US" b="0" i="0" u="none" strike="noStrike" baseline="0" smtClean="0">
                <a:latin typeface="Times New Roman"/>
              </a:rPr>
              <a:t>的校验值与此字段进行匹配，如果不匹配，表示此帧发生错误，将丢弃此报文。</a:t>
            </a:r>
          </a:p>
        </p:txBody>
      </p:sp>
    </p:spTree>
    <p:extLst>
      <p:ext uri="{BB962C8B-B14F-4D97-AF65-F5344CB8AC3E}">
        <p14:creationId xmlns:p14="http://schemas.microsoft.com/office/powerpoint/2010/main" val="3040462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IP</a:t>
            </a:r>
            <a:r>
              <a:rPr lang="zh-CN" altLang="en-US" b="0" i="0" u="none" strike="noStrike" kern="1800" baseline="0" smtClean="0">
                <a:latin typeface="Times New Roman"/>
                <a:ea typeface="黑体"/>
              </a:rPr>
              <a:t>选项</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IP</a:t>
            </a:r>
            <a:r>
              <a:rPr lang="zh-CN" altLang="en-US" b="0" i="0" u="none" strike="noStrike" baseline="0" smtClean="0">
                <a:latin typeface="Times New Roman"/>
              </a:rPr>
              <a:t>选项字段是一个</a:t>
            </a:r>
            <a:r>
              <a:rPr lang="en-US" altLang="zh-CN" b="0" i="0" u="none" strike="noStrike" baseline="0" smtClean="0">
                <a:latin typeface="Times New Roman"/>
              </a:rPr>
              <a:t>32b</a:t>
            </a:r>
            <a:r>
              <a:rPr lang="zh-CN" altLang="en-US" b="0" i="0" u="none" strike="noStrike" baseline="0" smtClean="0">
                <a:latin typeface="Times New Roman"/>
              </a:rPr>
              <a:t>的字段，该选项用来识别</a:t>
            </a:r>
            <a:r>
              <a:rPr lang="en-US" altLang="zh-CN" b="0" i="0" u="none" strike="noStrike" baseline="0" smtClean="0">
                <a:latin typeface="Times New Roman"/>
              </a:rPr>
              <a:t>IP</a:t>
            </a:r>
            <a:r>
              <a:rPr lang="zh-CN" altLang="en-US" b="0" i="0" u="none" strike="noStrike" baseline="0" smtClean="0">
                <a:latin typeface="Times New Roman"/>
              </a:rPr>
              <a:t>的数据段是正常数据还是用做网络控制的数据。主要有如下定义：</a:t>
            </a:r>
          </a:p>
          <a:p>
            <a:pPr marR="0" lvl="0" rtl="0"/>
            <a:r>
              <a:rPr lang="zh-CN" altLang="en-US" b="0" i="0" u="none" strike="noStrike" baseline="0" smtClean="0">
                <a:latin typeface="Times New Roman"/>
              </a:rPr>
              <a:t>安全和处理限制。</a:t>
            </a:r>
          </a:p>
          <a:p>
            <a:pPr marR="0" lvl="0" rtl="0"/>
            <a:r>
              <a:rPr lang="zh-CN" altLang="en-US" b="0" i="0" u="none" strike="noStrike" baseline="0" smtClean="0">
                <a:latin typeface="Times New Roman"/>
              </a:rPr>
              <a:t>路径记录</a:t>
            </a:r>
          </a:p>
          <a:p>
            <a:pPr marR="0" lvl="0" rtl="0"/>
            <a:r>
              <a:rPr lang="zh-CN" altLang="en-US" b="0" i="0" u="none" strike="noStrike" baseline="0" smtClean="0">
                <a:latin typeface="Times New Roman"/>
              </a:rPr>
              <a:t>宽松源站路由</a:t>
            </a:r>
          </a:p>
          <a:p>
            <a:pPr marR="0" lvl="0" rtl="0"/>
            <a:r>
              <a:rPr lang="zh-CN" altLang="en-US" b="0" i="0" u="none" strike="noStrike" baseline="0" smtClean="0">
                <a:latin typeface="Times New Roman"/>
              </a:rPr>
              <a:t>严格的源站路由</a:t>
            </a:r>
          </a:p>
        </p:txBody>
      </p:sp>
    </p:spTree>
    <p:extLst>
      <p:ext uri="{BB962C8B-B14F-4D97-AF65-F5344CB8AC3E}">
        <p14:creationId xmlns:p14="http://schemas.microsoft.com/office/powerpoint/2010/main" val="4184774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10</a:t>
            </a:r>
            <a:r>
              <a:rPr lang="zh-CN" altLang="en-US" b="0" i="0" u="none" strike="noStrike" kern="1800" baseline="0" smtClean="0">
                <a:latin typeface="Times New Roman"/>
                <a:ea typeface="黑体"/>
              </a:rPr>
              <a:t>．源地址和目的地址</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源地址表示发送数据的主机或者设备的</a:t>
            </a:r>
            <a:r>
              <a:rPr lang="en-US" altLang="zh-CN" b="0" i="0" u="none" strike="noStrike" baseline="0" smtClean="0">
                <a:latin typeface="Times New Roman"/>
              </a:rPr>
              <a:t>IP</a:t>
            </a:r>
            <a:r>
              <a:rPr lang="zh-CN" altLang="en-US" b="0" i="0" u="none" strike="noStrike" baseline="0" smtClean="0">
                <a:latin typeface="Times New Roman"/>
              </a:rPr>
              <a:t>地址，目的地址为接收数据的主机</a:t>
            </a:r>
            <a:r>
              <a:rPr lang="en-US" altLang="zh-CN" b="0" i="0" u="none" strike="noStrike" baseline="0" smtClean="0">
                <a:latin typeface="Times New Roman"/>
              </a:rPr>
              <a:t>IP</a:t>
            </a:r>
            <a:r>
              <a:rPr lang="zh-CN" altLang="en-US" b="0" i="0" u="none" strike="noStrike" baseline="0" smtClean="0">
                <a:latin typeface="Times New Roman"/>
              </a:rPr>
              <a:t>地址。这两个字段均为</a:t>
            </a:r>
            <a:r>
              <a:rPr lang="en-US" altLang="zh-CN" b="0" i="0" u="none" strike="noStrike" baseline="0" smtClean="0">
                <a:latin typeface="Times New Roman"/>
              </a:rPr>
              <a:t>32</a:t>
            </a:r>
            <a:r>
              <a:rPr lang="zh-CN" altLang="en-US" b="0" i="0" u="none" strike="noStrike" baseline="0" smtClean="0">
                <a:latin typeface="Times New Roman"/>
              </a:rPr>
              <a:t>位长度。字段的目的用于识别</a:t>
            </a:r>
            <a:r>
              <a:rPr lang="en-US" altLang="zh-CN" b="0" i="0" u="none" strike="noStrike" baseline="0" smtClean="0">
                <a:latin typeface="Times New Roman"/>
              </a:rPr>
              <a:t>Internet</a:t>
            </a:r>
            <a:r>
              <a:rPr lang="zh-CN" altLang="en-US" b="0" i="0" u="none" strike="noStrike" baseline="0" smtClean="0">
                <a:latin typeface="Times New Roman"/>
              </a:rPr>
              <a:t>上的主机。</a:t>
            </a:r>
          </a:p>
        </p:txBody>
      </p:sp>
    </p:spTree>
    <p:extLst>
      <p:ext uri="{BB962C8B-B14F-4D97-AF65-F5344CB8AC3E}">
        <p14:creationId xmlns:p14="http://schemas.microsoft.com/office/powerpoint/2010/main" val="375974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5.1  OSI</a:t>
            </a:r>
            <a:r>
              <a:rPr lang="zh-CN" altLang="en-US" b="0" i="0" u="none" strike="noStrike" kern="1800" baseline="0" smtClean="0">
                <a:latin typeface="Times New Roman"/>
                <a:ea typeface="黑体"/>
              </a:rPr>
              <a:t>网络分层介绍</a:t>
            </a:r>
          </a:p>
        </p:txBody>
      </p:sp>
      <p:sp>
        <p:nvSpPr>
          <p:cNvPr id="3" name="文本占位符 2"/>
          <p:cNvSpPr>
            <a:spLocks noGrp="1"/>
          </p:cNvSpPr>
          <p:nvPr>
            <p:ph type="body" idx="1"/>
          </p:nvPr>
        </p:nvSpPr>
        <p:spPr/>
        <p:txBody>
          <a:bodyPr/>
          <a:lstStyle/>
          <a:p>
            <a:r>
              <a:rPr lang="en-US" altLang="zh-CN"/>
              <a:t>5.1.1  OSI</a:t>
            </a:r>
            <a:r>
              <a:rPr lang="zh-CN" altLang="en-US"/>
              <a:t>网络</a:t>
            </a:r>
            <a:r>
              <a:rPr lang="zh-CN" altLang="en-US" smtClean="0"/>
              <a:t>分层结构</a:t>
            </a:r>
            <a:endParaRPr lang="en-US" altLang="zh-CN" smtClean="0"/>
          </a:p>
          <a:p>
            <a:r>
              <a:rPr lang="en-US" altLang="zh-CN"/>
              <a:t>5.1.2  OSI</a:t>
            </a:r>
            <a:r>
              <a:rPr lang="zh-CN" altLang="en-US"/>
              <a:t>的</a:t>
            </a:r>
            <a:r>
              <a:rPr lang="en-US" altLang="zh-CN"/>
              <a:t>7</a:t>
            </a:r>
            <a:r>
              <a:rPr lang="zh-CN" altLang="en-US"/>
              <a:t>层</a:t>
            </a:r>
            <a:r>
              <a:rPr lang="zh-CN" altLang="en-US" smtClean="0"/>
              <a:t>网络结构</a:t>
            </a:r>
            <a:endParaRPr lang="en-US" altLang="zh-CN" smtClean="0"/>
          </a:p>
          <a:p>
            <a:r>
              <a:rPr lang="en-US" altLang="zh-CN"/>
              <a:t>5.1.3  OSI</a:t>
            </a:r>
            <a:r>
              <a:rPr lang="zh-CN" altLang="en-US"/>
              <a:t>参考模型中的数据传输</a:t>
            </a:r>
          </a:p>
        </p:txBody>
      </p:sp>
    </p:spTree>
    <p:extLst>
      <p:ext uri="{BB962C8B-B14F-4D97-AF65-F5344CB8AC3E}">
        <p14:creationId xmlns:p14="http://schemas.microsoft.com/office/powerpoint/2010/main" val="1525156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5.2.4  </a:t>
            </a:r>
            <a:r>
              <a:rPr lang="zh-CN" altLang="en-US" b="0" i="0" u="none" strike="noStrike" kern="1800" baseline="0" smtClean="0">
                <a:latin typeface="Times New Roman"/>
                <a:ea typeface="黑体"/>
              </a:rPr>
              <a:t>网际控制报文协议（</a:t>
            </a:r>
            <a:r>
              <a:rPr lang="en-US" altLang="zh-CN" b="0" i="0" u="none" strike="noStrike" kern="1800" baseline="0" smtClean="0">
                <a:latin typeface="Times New Roman"/>
                <a:ea typeface="黑体"/>
              </a:rPr>
              <a:t>ICMP</a:t>
            </a:r>
            <a:r>
              <a:rPr lang="zh-CN" altLang="en-US" b="0" i="0" u="none" strike="noStrike" kern="1800" baseline="0" smtClean="0">
                <a:latin typeface="Times New Roman"/>
                <a:ea typeface="黑体"/>
              </a:rPr>
              <a:t>）</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ICMP</a:t>
            </a:r>
            <a:r>
              <a:rPr lang="zh-CN" altLang="en-US" b="0" i="0" u="none" strike="noStrike" baseline="0" smtClean="0">
                <a:latin typeface="Times New Roman"/>
              </a:rPr>
              <a:t>协议用于传递差错信息、时间、回显、网络信息等报文控制数据</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ICMP</a:t>
            </a:r>
            <a:r>
              <a:rPr lang="zh-CN" altLang="en-US">
                <a:latin typeface="Times New Roman"/>
              </a:rPr>
              <a:t>协议</a:t>
            </a:r>
            <a:r>
              <a:rPr lang="zh-CN" altLang="en-US" smtClean="0">
                <a:latin typeface="Times New Roman"/>
              </a:rPr>
              <a:t>格式</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ICMP</a:t>
            </a:r>
            <a:r>
              <a:rPr lang="zh-CN" altLang="en-US" smtClean="0">
                <a:latin typeface="Times New Roman"/>
              </a:rPr>
              <a:t>的报文类型</a:t>
            </a:r>
            <a:endParaRPr lang="en-US" altLang="zh-CN" smtClean="0">
              <a:latin typeface="Times New Roman"/>
            </a:endParaRPr>
          </a:p>
          <a:p>
            <a:pPr lvl="0"/>
            <a:r>
              <a:rPr lang="en-US" altLang="zh-CN">
                <a:latin typeface="Times New Roman"/>
              </a:rPr>
              <a:t>3</a:t>
            </a:r>
            <a:r>
              <a:rPr lang="zh-CN" altLang="en-US">
                <a:latin typeface="Times New Roman"/>
              </a:rPr>
              <a:t>．目的不可达的</a:t>
            </a:r>
            <a:r>
              <a:rPr lang="zh-CN" altLang="en-US">
                <a:latin typeface="Times New Roman"/>
              </a:rPr>
              <a:t>报文</a:t>
            </a:r>
            <a:r>
              <a:rPr lang="zh-CN" altLang="en-US" smtClean="0">
                <a:latin typeface="Times New Roman"/>
              </a:rPr>
              <a:t>格式</a:t>
            </a:r>
            <a:endParaRPr lang="en-US" altLang="zh-CN" smtClean="0">
              <a:latin typeface="Times New Roman"/>
            </a:endParaRPr>
          </a:p>
          <a:p>
            <a:pPr lvl="0"/>
            <a:r>
              <a:rPr lang="en-US" altLang="zh-CN">
                <a:latin typeface="Times New Roman"/>
              </a:rPr>
              <a:t>4</a:t>
            </a:r>
            <a:r>
              <a:rPr lang="zh-CN" altLang="en-US">
                <a:latin typeface="Times New Roman"/>
              </a:rPr>
              <a:t>．地址掩码的请求</a:t>
            </a:r>
            <a:r>
              <a:rPr lang="zh-CN" altLang="en-US">
                <a:latin typeface="Times New Roman"/>
              </a:rPr>
              <a:t>应答</a:t>
            </a:r>
            <a:r>
              <a:rPr lang="zh-CN" altLang="en-US" smtClean="0">
                <a:latin typeface="Times New Roman"/>
              </a:rPr>
              <a:t>格式</a:t>
            </a:r>
            <a:endParaRPr lang="en-US" altLang="zh-CN" smtClean="0">
              <a:latin typeface="Times New Roman"/>
            </a:endParaRPr>
          </a:p>
          <a:p>
            <a:pPr lvl="0"/>
            <a:r>
              <a:rPr lang="en-US" altLang="zh-CN">
                <a:latin typeface="Times New Roman"/>
              </a:rPr>
              <a:t>5</a:t>
            </a:r>
            <a:r>
              <a:rPr lang="zh-CN" altLang="en-US">
                <a:latin typeface="Times New Roman"/>
              </a:rPr>
              <a:t>．时间戳的请求应答格式</a:t>
            </a:r>
            <a:endParaRPr lang="zh-CN" altLang="en-US" b="0" i="0" u="none" strike="noStrike" baseline="0" smtClean="0">
              <a:latin typeface="Times New Roman"/>
            </a:endParaRPr>
          </a:p>
        </p:txBody>
      </p:sp>
    </p:spTree>
    <p:extLst>
      <p:ext uri="{BB962C8B-B14F-4D97-AF65-F5344CB8AC3E}">
        <p14:creationId xmlns:p14="http://schemas.microsoft.com/office/powerpoint/2010/main" val="2912784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ICMP</a:t>
            </a:r>
            <a:r>
              <a:rPr lang="zh-CN" altLang="en-US" b="0" i="0" u="none" strike="noStrike" kern="1800" baseline="0" smtClean="0">
                <a:latin typeface="Times New Roman"/>
                <a:ea typeface="黑体"/>
              </a:rPr>
              <a:t>协议格式</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ICMP</a:t>
            </a:r>
            <a:r>
              <a:rPr lang="zh-CN" altLang="en-US" b="0" i="0" u="none" strike="noStrike" baseline="0" smtClean="0">
                <a:latin typeface="Times New Roman"/>
              </a:rPr>
              <a:t>协议的数据位于</a:t>
            </a:r>
            <a:r>
              <a:rPr lang="en-US" altLang="zh-CN" b="0" i="0" u="none" strike="noStrike" baseline="0" smtClean="0">
                <a:latin typeface="Times New Roman"/>
              </a:rPr>
              <a:t>IP</a:t>
            </a:r>
            <a:r>
              <a:rPr lang="zh-CN" altLang="en-US" b="0" i="0" u="none" strike="noStrike" baseline="0" smtClean="0">
                <a:latin typeface="Times New Roman"/>
              </a:rPr>
              <a:t>字段的数据部分，它是在</a:t>
            </a:r>
            <a:r>
              <a:rPr lang="en-US" altLang="zh-CN" b="0" i="0" u="none" strike="noStrike" baseline="0" smtClean="0">
                <a:latin typeface="Times New Roman"/>
              </a:rPr>
              <a:t>IP</a:t>
            </a:r>
            <a:r>
              <a:rPr lang="zh-CN" altLang="en-US" b="0" i="0" u="none" strike="noStrike" baseline="0" smtClean="0">
                <a:latin typeface="Times New Roman"/>
              </a:rPr>
              <a:t>报文的内部被传输的。</a:t>
            </a:r>
          </a:p>
        </p:txBody>
      </p:sp>
      <p:pic>
        <p:nvPicPr>
          <p:cNvPr id="8194" name="Picture 2" descr="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710" y="4221088"/>
            <a:ext cx="4176465" cy="81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 descr="5"/>
          <p:cNvPicPr>
            <a:picLocks noChangeAspect="1" noChangeArrowheads="1"/>
          </p:cNvPicPr>
          <p:nvPr/>
        </p:nvPicPr>
        <p:blipFill>
          <a:blip r:embed="rId3" cstate="print">
            <a:extLst>
              <a:ext uri="{28A0092B-C50C-407E-A947-70E740481C1C}">
                <a14:useLocalDpi xmlns:a14="http://schemas.microsoft.com/office/drawing/2010/main" val="0"/>
              </a:ext>
            </a:extLst>
          </a:blip>
          <a:srcRect t="-3334" b="-3334"/>
          <a:stretch>
            <a:fillRect/>
          </a:stretch>
        </p:blipFill>
        <p:spPr bwMode="auto">
          <a:xfrm>
            <a:off x="5004048" y="2636912"/>
            <a:ext cx="3633837" cy="230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6082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ICMP</a:t>
            </a:r>
            <a:r>
              <a:rPr lang="zh-CN" altLang="en-US" b="0" i="0" u="none" strike="noStrike" kern="1800" baseline="0" smtClean="0">
                <a:latin typeface="Times New Roman"/>
                <a:ea typeface="黑体"/>
              </a:rPr>
              <a:t>的报文类型</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ICMP</a:t>
            </a:r>
            <a:r>
              <a:rPr lang="zh-CN" altLang="en-US" b="0" i="0" u="none" strike="noStrike" baseline="0" smtClean="0">
                <a:latin typeface="Times New Roman"/>
              </a:rPr>
              <a:t>的报文类型由类型和代码来决定报文的方式。</a:t>
            </a:r>
          </a:p>
        </p:txBody>
      </p:sp>
    </p:spTree>
    <p:extLst>
      <p:ext uri="{BB962C8B-B14F-4D97-AF65-F5344CB8AC3E}">
        <p14:creationId xmlns:p14="http://schemas.microsoft.com/office/powerpoint/2010/main" val="777854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．目的不可达的报文格式</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ICMP</a:t>
            </a:r>
            <a:r>
              <a:rPr lang="zh-CN" altLang="en-US" b="0" i="0" u="none" strike="noStrike" baseline="0" smtClean="0">
                <a:latin typeface="Times New Roman"/>
              </a:rPr>
              <a:t>报文中项目最多的是报文不可达的差错报文。</a:t>
            </a:r>
          </a:p>
        </p:txBody>
      </p:sp>
      <p:pic>
        <p:nvPicPr>
          <p:cNvPr id="9218" name="Picture 2" descr="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8731" y="3140968"/>
            <a:ext cx="4643549" cy="23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882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．地址掩码的请求应答格式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无盘工作站在启动的时候使用</a:t>
            </a:r>
            <a:r>
              <a:rPr lang="en-US" altLang="zh-CN" b="0" i="0" u="none" strike="noStrike" baseline="0" smtClean="0">
                <a:latin typeface="Times New Roman"/>
              </a:rPr>
              <a:t>RARP</a:t>
            </a:r>
            <a:r>
              <a:rPr lang="zh-CN" altLang="en-US" b="0" i="0" u="none" strike="noStrike" baseline="0" smtClean="0">
                <a:latin typeface="Times New Roman"/>
              </a:rPr>
              <a:t>协议获得本机的</a:t>
            </a:r>
            <a:r>
              <a:rPr lang="en-US" altLang="zh-CN" b="0" i="0" u="none" strike="noStrike" baseline="0" smtClean="0">
                <a:latin typeface="Times New Roman"/>
              </a:rPr>
              <a:t>IP</a:t>
            </a:r>
            <a:r>
              <a:rPr lang="zh-CN" altLang="en-US" b="0" i="0" u="none" strike="noStrike" baseline="0" smtClean="0">
                <a:latin typeface="Times New Roman"/>
              </a:rPr>
              <a:t>地址，而子网掩码的获得使用</a:t>
            </a:r>
            <a:r>
              <a:rPr lang="en-US" altLang="zh-CN" b="0" i="0" u="none" strike="noStrike" baseline="0" smtClean="0">
                <a:latin typeface="Times New Roman"/>
              </a:rPr>
              <a:t>ICMP</a:t>
            </a:r>
            <a:r>
              <a:rPr lang="zh-CN" altLang="en-US" b="0" i="0" u="none" strike="noStrike" baseline="0" smtClean="0">
                <a:latin typeface="Times New Roman"/>
              </a:rPr>
              <a:t>协议获得或者</a:t>
            </a:r>
            <a:r>
              <a:rPr lang="en-US" altLang="zh-CN" b="0" i="0" u="none" strike="noStrike" baseline="0" smtClean="0">
                <a:latin typeface="Times New Roman"/>
              </a:rPr>
              <a:t>BOOTP</a:t>
            </a:r>
            <a:r>
              <a:rPr lang="zh-CN" altLang="en-US" b="0" i="0" u="none" strike="noStrike" baseline="0" smtClean="0">
                <a:latin typeface="Times New Roman"/>
              </a:rPr>
              <a:t>协议获得。</a:t>
            </a:r>
          </a:p>
        </p:txBody>
      </p:sp>
      <p:pic>
        <p:nvPicPr>
          <p:cNvPr id="10242" name="Picture 2" descr="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3175" y="2996952"/>
            <a:ext cx="4420433" cy="1400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descr="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744" y="4797152"/>
            <a:ext cx="4450611" cy="1394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714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a:t>
            </a:r>
            <a:r>
              <a:rPr lang="zh-CN" altLang="en-US" b="0" i="0" u="none" strike="noStrike" kern="1800" baseline="0" smtClean="0">
                <a:latin typeface="Times New Roman"/>
                <a:ea typeface="黑体"/>
              </a:rPr>
              <a:t>．时间戳的请求应答格式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一个主机可以使用</a:t>
            </a:r>
            <a:r>
              <a:rPr lang="en-US" altLang="zh-CN" b="0" i="0" u="none" strike="noStrike" baseline="0" smtClean="0">
                <a:latin typeface="Times New Roman"/>
              </a:rPr>
              <a:t>ICMP</a:t>
            </a:r>
            <a:r>
              <a:rPr lang="zh-CN" altLang="en-US" b="0" i="0" u="none" strike="noStrike" baseline="0" smtClean="0">
                <a:latin typeface="Times New Roman"/>
              </a:rPr>
              <a:t>的时间戳请求向另一个主机查询当前时间。</a:t>
            </a:r>
          </a:p>
        </p:txBody>
      </p:sp>
      <p:pic>
        <p:nvPicPr>
          <p:cNvPr id="11266" name="Picture 2" descr="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5370" y="2204864"/>
            <a:ext cx="4392488" cy="218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descr="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4941168"/>
            <a:ext cx="5950796" cy="1179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585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5.2.5 </a:t>
            </a:r>
            <a:r>
              <a:rPr lang="zh-CN" altLang="en-US" b="0" i="0" u="none" strike="noStrike" kern="1800" baseline="0" smtClean="0">
                <a:latin typeface="Times New Roman"/>
                <a:ea typeface="黑体"/>
              </a:rPr>
              <a:t> 传输控制协议（</a:t>
            </a:r>
            <a:r>
              <a:rPr lang="en-US" altLang="zh-CN" b="0" i="0" u="none" strike="noStrike" kern="1800" baseline="0" smtClean="0">
                <a:latin typeface="Times New Roman"/>
                <a:ea typeface="黑体"/>
              </a:rPr>
              <a:t>TCP</a:t>
            </a:r>
            <a:r>
              <a:rPr lang="zh-CN" altLang="en-US" b="0" i="0" u="none" strike="noStrike" kern="1800" baseline="0" smtClean="0">
                <a:latin typeface="Times New Roman"/>
                <a:ea typeface="黑体"/>
              </a:rPr>
              <a:t>） </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传输控制协议（</a:t>
            </a:r>
            <a:r>
              <a:rPr lang="en-US" altLang="zh-CN" b="0" i="0" u="none" strike="noStrike" baseline="0" smtClean="0">
                <a:latin typeface="Times New Roman"/>
              </a:rPr>
              <a:t>Transmission Control Protocol</a:t>
            </a:r>
            <a:r>
              <a:rPr lang="zh-CN" altLang="en-US" b="0" i="0" u="none" strike="noStrike" baseline="0" smtClean="0">
                <a:latin typeface="Times New Roman"/>
              </a:rPr>
              <a:t>），简称</a:t>
            </a:r>
            <a:r>
              <a:rPr lang="en-US" altLang="zh-CN" b="0" i="0" u="none" strike="noStrike" baseline="0" smtClean="0">
                <a:latin typeface="Times New Roman"/>
              </a:rPr>
              <a:t>TCP</a:t>
            </a:r>
            <a:r>
              <a:rPr lang="zh-CN" altLang="en-US" b="0" i="0" u="none" strike="noStrike" baseline="0" smtClean="0">
                <a:latin typeface="Times New Roman"/>
              </a:rPr>
              <a:t>协议，它在原有</a:t>
            </a:r>
            <a:r>
              <a:rPr lang="en-US" altLang="zh-CN" b="0" i="0" u="none" strike="noStrike" baseline="0" smtClean="0">
                <a:latin typeface="Times New Roman"/>
              </a:rPr>
              <a:t>IP</a:t>
            </a:r>
            <a:r>
              <a:rPr lang="zh-CN" altLang="en-US" b="0" i="0" u="none" strike="noStrike" baseline="0" smtClean="0">
                <a:latin typeface="Times New Roman"/>
              </a:rPr>
              <a:t>协议的基础上，增加了确认重发、滑动窗口和复用</a:t>
            </a:r>
            <a:r>
              <a:rPr lang="en-US" altLang="zh-CN" b="0" i="0" u="none" strike="noStrike" baseline="0" smtClean="0">
                <a:latin typeface="Times New Roman"/>
              </a:rPr>
              <a:t>/</a:t>
            </a:r>
            <a:r>
              <a:rPr lang="zh-CN" altLang="en-US" b="0" i="0" u="none" strike="noStrike" baseline="0" smtClean="0">
                <a:latin typeface="Times New Roman"/>
              </a:rPr>
              <a:t>解复用等机制，提供一种可靠的、面向连接的字节流服务</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TCP</a:t>
            </a:r>
            <a:r>
              <a:rPr lang="zh-CN" altLang="en-US">
                <a:latin typeface="Times New Roman"/>
              </a:rPr>
              <a:t>的</a:t>
            </a:r>
            <a:r>
              <a:rPr lang="zh-CN" altLang="en-US" smtClean="0">
                <a:latin typeface="Times New Roman"/>
              </a:rPr>
              <a:t>特点</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TCP</a:t>
            </a:r>
            <a:r>
              <a:rPr lang="zh-CN" altLang="en-US">
                <a:latin typeface="Times New Roman"/>
              </a:rPr>
              <a:t>的</a:t>
            </a:r>
            <a:r>
              <a:rPr lang="zh-CN" altLang="en-US" smtClean="0">
                <a:latin typeface="Times New Roman"/>
              </a:rPr>
              <a:t>数据格式</a:t>
            </a:r>
            <a:endParaRPr lang="en-US" altLang="zh-CN" smtClean="0">
              <a:latin typeface="Times New Roman"/>
            </a:endParaRPr>
          </a:p>
          <a:p>
            <a:pPr lvl="0"/>
            <a:r>
              <a:rPr lang="en-US" altLang="zh-CN">
                <a:latin typeface="Times New Roman"/>
              </a:rPr>
              <a:t>3</a:t>
            </a:r>
            <a:r>
              <a:rPr lang="zh-CN" altLang="en-US">
                <a:latin typeface="Times New Roman"/>
              </a:rPr>
              <a:t>．建立连接的三</a:t>
            </a:r>
            <a:r>
              <a:rPr lang="zh-CN" altLang="en-US">
                <a:latin typeface="Times New Roman"/>
              </a:rPr>
              <a:t>次</a:t>
            </a:r>
            <a:r>
              <a:rPr lang="zh-CN" altLang="en-US" smtClean="0">
                <a:latin typeface="Times New Roman"/>
              </a:rPr>
              <a:t>握手</a:t>
            </a:r>
            <a:endParaRPr lang="en-US" altLang="zh-CN" smtClean="0">
              <a:latin typeface="Times New Roman"/>
            </a:endParaRPr>
          </a:p>
          <a:p>
            <a:pPr lvl="0"/>
            <a:r>
              <a:rPr lang="en-US" altLang="zh-CN">
                <a:latin typeface="Times New Roman"/>
              </a:rPr>
              <a:t>4</a:t>
            </a:r>
            <a:r>
              <a:rPr lang="zh-CN" altLang="en-US">
                <a:latin typeface="Times New Roman"/>
              </a:rPr>
              <a:t>．释放连接的四次</a:t>
            </a:r>
            <a:r>
              <a:rPr lang="zh-CN" altLang="en-US">
                <a:latin typeface="Times New Roman"/>
              </a:rPr>
              <a:t>握手</a:t>
            </a:r>
            <a:r>
              <a:rPr lang="zh-CN" altLang="en-US" smtClean="0">
                <a:latin typeface="Times New Roman"/>
              </a:rPr>
              <a:t>过程</a:t>
            </a:r>
            <a:endParaRPr lang="en-US" altLang="zh-CN" smtClean="0">
              <a:latin typeface="Times New Roman"/>
            </a:endParaRPr>
          </a:p>
          <a:p>
            <a:pPr lvl="0"/>
            <a:r>
              <a:rPr lang="en-US" altLang="zh-CN">
                <a:latin typeface="Times New Roman"/>
              </a:rPr>
              <a:t>5</a:t>
            </a:r>
            <a:r>
              <a:rPr lang="zh-CN" altLang="en-US">
                <a:latin typeface="Times New Roman"/>
              </a:rPr>
              <a:t>．</a:t>
            </a:r>
            <a:r>
              <a:rPr lang="en-US" altLang="zh-CN">
                <a:latin typeface="Times New Roman"/>
              </a:rPr>
              <a:t>TCP</a:t>
            </a:r>
            <a:r>
              <a:rPr lang="zh-CN" altLang="en-US">
                <a:latin typeface="Times New Roman"/>
              </a:rPr>
              <a:t>的封装解封过程</a:t>
            </a:r>
            <a:endParaRPr lang="zh-CN" altLang="en-US" b="0" i="0" u="none" strike="noStrike" baseline="0" smtClean="0">
              <a:latin typeface="Times New Roman"/>
            </a:endParaRPr>
          </a:p>
        </p:txBody>
      </p:sp>
    </p:spTree>
    <p:extLst>
      <p:ext uri="{BB962C8B-B14F-4D97-AF65-F5344CB8AC3E}">
        <p14:creationId xmlns:p14="http://schemas.microsoft.com/office/powerpoint/2010/main" val="133519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TCP</a:t>
            </a:r>
            <a:r>
              <a:rPr lang="zh-CN" altLang="en-US" b="0" i="0" u="none" strike="noStrike" kern="1800" baseline="0" smtClean="0">
                <a:latin typeface="Times New Roman"/>
                <a:ea typeface="黑体"/>
              </a:rPr>
              <a:t>的特点</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TCP</a:t>
            </a:r>
            <a:r>
              <a:rPr lang="zh-CN" altLang="en-US" b="0" i="0" u="none" strike="noStrike" baseline="0" smtClean="0">
                <a:latin typeface="Times New Roman"/>
              </a:rPr>
              <a:t>协议具有如下特点：</a:t>
            </a:r>
          </a:p>
          <a:p>
            <a:pPr marR="0" lvl="0" rtl="0"/>
            <a:r>
              <a:rPr lang="zh-CN" altLang="en-US" b="0" i="0" u="none" strike="noStrike" baseline="0" smtClean="0">
                <a:latin typeface="Times New Roman"/>
              </a:rPr>
              <a:t>字节流的服务</a:t>
            </a:r>
          </a:p>
          <a:p>
            <a:pPr marR="0" lvl="0" rtl="0"/>
            <a:r>
              <a:rPr lang="zh-CN" altLang="en-US" b="0" i="0" u="none" strike="noStrike" baseline="0" smtClean="0">
                <a:latin typeface="Times New Roman"/>
              </a:rPr>
              <a:t>面向连接的服务</a:t>
            </a:r>
          </a:p>
          <a:p>
            <a:pPr marR="0" lvl="0" rtl="0"/>
            <a:r>
              <a:rPr lang="zh-CN" altLang="en-US" b="0" i="0" u="none" strike="noStrike" baseline="0" smtClean="0">
                <a:latin typeface="Times New Roman"/>
              </a:rPr>
              <a:t>可靠传输服务</a:t>
            </a:r>
          </a:p>
          <a:p>
            <a:pPr marR="0" lvl="0" rtl="0"/>
            <a:r>
              <a:rPr lang="zh-CN" altLang="en-US" b="0" i="0" u="none" strike="noStrike" baseline="0" smtClean="0">
                <a:latin typeface="Times New Roman"/>
              </a:rPr>
              <a:t>缓冲传输</a:t>
            </a:r>
          </a:p>
          <a:p>
            <a:pPr marR="0" lvl="0" rtl="0"/>
            <a:r>
              <a:rPr lang="zh-CN" altLang="en-US" b="0" i="0" u="none" strike="noStrike" baseline="0" smtClean="0">
                <a:latin typeface="Times New Roman"/>
              </a:rPr>
              <a:t>全双工传输</a:t>
            </a:r>
          </a:p>
          <a:p>
            <a:pPr marR="0" lvl="0" rtl="0"/>
            <a:r>
              <a:rPr lang="zh-CN" altLang="en-US" b="0" i="0" u="none" strike="noStrike" baseline="0" smtClean="0">
                <a:latin typeface="Times New Roman"/>
              </a:rPr>
              <a:t>流量控制</a:t>
            </a:r>
          </a:p>
        </p:txBody>
      </p:sp>
    </p:spTree>
    <p:extLst>
      <p:ext uri="{BB962C8B-B14F-4D97-AF65-F5344CB8AC3E}">
        <p14:creationId xmlns:p14="http://schemas.microsoft.com/office/powerpoint/2010/main" val="3898167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TCP</a:t>
            </a:r>
            <a:r>
              <a:rPr lang="zh-CN" altLang="en-US" b="0" i="0" u="none" strike="noStrike" kern="1800" baseline="0" smtClean="0">
                <a:latin typeface="Times New Roman"/>
                <a:ea typeface="黑体"/>
              </a:rPr>
              <a:t>的数据格式</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TCP</a:t>
            </a:r>
            <a:r>
              <a:rPr lang="zh-CN" altLang="en-US" b="0" i="0" u="none" strike="noStrike" baseline="0" smtClean="0">
                <a:latin typeface="Times New Roman"/>
              </a:rPr>
              <a:t>在</a:t>
            </a:r>
            <a:r>
              <a:rPr lang="en-US" altLang="zh-CN" b="0" i="0" u="none" strike="noStrike" baseline="0" smtClean="0">
                <a:latin typeface="Times New Roman"/>
              </a:rPr>
              <a:t>IP</a:t>
            </a:r>
            <a:r>
              <a:rPr lang="zh-CN" altLang="en-US" b="0" i="0" u="none" strike="noStrike" baseline="0" smtClean="0">
                <a:latin typeface="Times New Roman"/>
              </a:rPr>
              <a:t>协议的基础上进行传输数据。</a:t>
            </a:r>
          </a:p>
        </p:txBody>
      </p:sp>
      <p:pic>
        <p:nvPicPr>
          <p:cNvPr id="12290" name="Picture 2" descr="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2406446"/>
            <a:ext cx="5976664" cy="112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3" descr="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3789040"/>
            <a:ext cx="6840760" cy="257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094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．建立连接的三次握手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主机</a:t>
            </a:r>
            <a:r>
              <a:rPr lang="en-US" altLang="zh-CN" b="0" i="0" u="none" strike="noStrike" baseline="0" smtClean="0">
                <a:latin typeface="Times New Roman"/>
              </a:rPr>
              <a:t>A</a:t>
            </a:r>
            <a:r>
              <a:rPr lang="zh-CN" altLang="en-US" b="0" i="0" u="none" strike="noStrike" baseline="0" smtClean="0">
                <a:latin typeface="Times New Roman"/>
              </a:rPr>
              <a:t>和主机</a:t>
            </a:r>
            <a:r>
              <a:rPr lang="en-US" altLang="zh-CN" b="0" i="0" u="none" strike="noStrike" baseline="0" smtClean="0">
                <a:latin typeface="Times New Roman"/>
              </a:rPr>
              <a:t>B</a:t>
            </a:r>
            <a:r>
              <a:rPr lang="zh-CN" altLang="en-US" b="0" i="0" u="none" strike="noStrike" baseline="0" smtClean="0">
                <a:latin typeface="Times New Roman"/>
              </a:rPr>
              <a:t>要使用</a:t>
            </a:r>
            <a:r>
              <a:rPr lang="en-US" altLang="zh-CN" b="0" i="0" u="none" strike="noStrike" baseline="0" smtClean="0">
                <a:latin typeface="Times New Roman"/>
              </a:rPr>
              <a:t>TCP</a:t>
            </a:r>
            <a:r>
              <a:rPr lang="zh-CN" altLang="en-US" b="0" i="0" u="none" strike="noStrike" baseline="0" smtClean="0">
                <a:latin typeface="Times New Roman"/>
              </a:rPr>
              <a:t>协议进行通信，需要先建立一条</a:t>
            </a:r>
            <a:r>
              <a:rPr lang="en-US" altLang="zh-CN" b="0" i="0" u="none" strike="noStrike" baseline="0" smtClean="0">
                <a:latin typeface="Times New Roman"/>
              </a:rPr>
              <a:t>TCP</a:t>
            </a:r>
            <a:r>
              <a:rPr lang="zh-CN" altLang="en-US" b="0" i="0" u="none" strike="noStrike" baseline="0" smtClean="0">
                <a:latin typeface="Times New Roman"/>
              </a:rPr>
              <a:t>连接。为了建立一条</a:t>
            </a:r>
            <a:r>
              <a:rPr lang="en-US" altLang="zh-CN" b="0" i="0" u="none" strike="noStrike" baseline="0" smtClean="0">
                <a:latin typeface="Times New Roman"/>
              </a:rPr>
              <a:t>TCP</a:t>
            </a:r>
            <a:r>
              <a:rPr lang="zh-CN" altLang="en-US" b="0" i="0" u="none" strike="noStrike" baseline="0" smtClean="0">
                <a:latin typeface="Times New Roman"/>
              </a:rPr>
              <a:t>的连接，主机</a:t>
            </a:r>
            <a:r>
              <a:rPr lang="en-US" altLang="zh-CN" b="0" i="0" u="none" strike="noStrike" baseline="0" smtClean="0">
                <a:latin typeface="Times New Roman"/>
              </a:rPr>
              <a:t>A</a:t>
            </a:r>
            <a:r>
              <a:rPr lang="zh-CN" altLang="en-US" b="0" i="0" u="none" strike="noStrike" baseline="0" smtClean="0">
                <a:latin typeface="Times New Roman"/>
              </a:rPr>
              <a:t>和</a:t>
            </a:r>
            <a:r>
              <a:rPr lang="en-US" altLang="zh-CN" b="0" i="0" u="none" strike="noStrike" baseline="0" smtClean="0">
                <a:latin typeface="Times New Roman"/>
              </a:rPr>
              <a:t>B</a:t>
            </a:r>
            <a:r>
              <a:rPr lang="zh-CN" altLang="en-US" b="0" i="0" u="none" strike="noStrike" baseline="0" smtClean="0">
                <a:latin typeface="Times New Roman"/>
              </a:rPr>
              <a:t>需要进行三次通信过程（通常称为“三次握手”，</a:t>
            </a:r>
            <a:r>
              <a:rPr lang="en-US" altLang="zh-CN" b="0" i="0" u="none" strike="noStrike" baseline="0" smtClean="0">
                <a:latin typeface="Times New Roman"/>
              </a:rPr>
              <a:t>three way handshake</a:t>
            </a:r>
            <a:r>
              <a:rPr lang="zh-CN" altLang="en-US" b="0" i="0" u="none" strike="noStrike" baseline="0" smtClean="0">
                <a:latin typeface="Times New Roman"/>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8815179"/>
              </p:ext>
            </p:extLst>
          </p:nvPr>
        </p:nvGraphicFramePr>
        <p:xfrm>
          <a:off x="3203848" y="3356992"/>
          <a:ext cx="4824536" cy="3224690"/>
        </p:xfrm>
        <a:graphic>
          <a:graphicData uri="http://schemas.openxmlformats.org/presentationml/2006/ole">
            <mc:AlternateContent xmlns:mc="http://schemas.openxmlformats.org/markup-compatibility/2006">
              <mc:Choice xmlns:v="urn:schemas-microsoft-com:vml" Requires="v">
                <p:oleObj spid="_x0000_s13316" name="Visio" r:id="rId3" imgW="6109290" imgH="4075172" progId="Visio.Drawing.11">
                  <p:embed/>
                </p:oleObj>
              </mc:Choice>
              <mc:Fallback>
                <p:oleObj name="Visio" r:id="rId3" imgW="6109290" imgH="407517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3356992"/>
                        <a:ext cx="4824536" cy="3224690"/>
                      </a:xfrm>
                      <a:prstGeom prst="rect">
                        <a:avLst/>
                      </a:prstGeom>
                      <a:noFill/>
                    </p:spPr>
                  </p:pic>
                </p:oleObj>
              </mc:Fallback>
            </mc:AlternateContent>
          </a:graphicData>
        </a:graphic>
      </p:graphicFrame>
    </p:spTree>
    <p:extLst>
      <p:ext uri="{BB962C8B-B14F-4D97-AF65-F5344CB8AC3E}">
        <p14:creationId xmlns:p14="http://schemas.microsoft.com/office/powerpoint/2010/main" val="1028696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5.1.1  OSI</a:t>
            </a:r>
            <a:r>
              <a:rPr lang="zh-CN" altLang="en-US" b="0" i="0" u="none" strike="noStrike" kern="1800" baseline="0" smtClean="0">
                <a:latin typeface="Times New Roman"/>
                <a:ea typeface="黑体"/>
              </a:rPr>
              <a:t>网络分层结构</a:t>
            </a:r>
          </a:p>
        </p:txBody>
      </p:sp>
      <p:pic>
        <p:nvPicPr>
          <p:cNvPr id="1026" name="Picture 2" descr="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2282599"/>
            <a:ext cx="4480787" cy="3155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9331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．释放连接的四次握手过程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建立一个</a:t>
            </a:r>
            <a:r>
              <a:rPr lang="en-US" altLang="zh-CN" b="0" i="0" u="none" strike="noStrike" baseline="0" smtClean="0">
                <a:latin typeface="Times New Roman"/>
              </a:rPr>
              <a:t>TCP</a:t>
            </a:r>
            <a:r>
              <a:rPr lang="zh-CN" altLang="en-US" b="0" i="0" u="none" strike="noStrike" baseline="0" smtClean="0">
                <a:latin typeface="Times New Roman"/>
              </a:rPr>
              <a:t>连接需要三次握手，而终止一个</a:t>
            </a:r>
            <a:r>
              <a:rPr lang="en-US" altLang="zh-CN" b="0" i="0" u="none" strike="noStrike" baseline="0" smtClean="0">
                <a:latin typeface="Times New Roman"/>
              </a:rPr>
              <a:t>TCP</a:t>
            </a:r>
            <a:r>
              <a:rPr lang="zh-CN" altLang="en-US" b="0" i="0" u="none" strike="noStrike" baseline="0" smtClean="0">
                <a:latin typeface="Times New Roman"/>
              </a:rPr>
              <a:t>连接则需要四次握手。</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853677445"/>
              </p:ext>
            </p:extLst>
          </p:nvPr>
        </p:nvGraphicFramePr>
        <p:xfrm>
          <a:off x="2195736" y="2663391"/>
          <a:ext cx="5256584" cy="3573921"/>
        </p:xfrm>
        <a:graphic>
          <a:graphicData uri="http://schemas.openxmlformats.org/presentationml/2006/ole">
            <mc:AlternateContent xmlns:mc="http://schemas.openxmlformats.org/markup-compatibility/2006">
              <mc:Choice xmlns:v="urn:schemas-microsoft-com:vml" Requires="v">
                <p:oleObj spid="_x0000_s14340" name="Visio" r:id="rId3" imgW="5996970" imgH="4075172" progId="Visio.Drawing.11">
                  <p:embed/>
                </p:oleObj>
              </mc:Choice>
              <mc:Fallback>
                <p:oleObj name="Visio" r:id="rId3" imgW="5996970" imgH="407517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2663391"/>
                        <a:ext cx="5256584" cy="3573921"/>
                      </a:xfrm>
                      <a:prstGeom prst="rect">
                        <a:avLst/>
                      </a:prstGeom>
                      <a:noFill/>
                    </p:spPr>
                  </p:pic>
                </p:oleObj>
              </mc:Fallback>
            </mc:AlternateContent>
          </a:graphicData>
        </a:graphic>
      </p:graphicFrame>
    </p:spTree>
    <p:extLst>
      <p:ext uri="{BB962C8B-B14F-4D97-AF65-F5344CB8AC3E}">
        <p14:creationId xmlns:p14="http://schemas.microsoft.com/office/powerpoint/2010/main" val="1028171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TCP</a:t>
            </a:r>
            <a:r>
              <a:rPr lang="zh-CN" altLang="en-US" b="0" i="0" u="none" strike="noStrike" kern="1800" baseline="0" smtClean="0">
                <a:latin typeface="Times New Roman"/>
                <a:ea typeface="黑体"/>
              </a:rPr>
              <a:t>的封装解封过程</a:t>
            </a:r>
          </a:p>
        </p:txBody>
      </p:sp>
      <p:pic>
        <p:nvPicPr>
          <p:cNvPr id="15362" name="Picture 2" descr="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628800"/>
            <a:ext cx="6717431" cy="43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0106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5.2.6 </a:t>
            </a:r>
            <a:r>
              <a:rPr lang="zh-CN" altLang="en-US" b="0" i="0" u="none" strike="noStrike" kern="1800" baseline="0" smtClean="0">
                <a:latin typeface="Times New Roman"/>
                <a:ea typeface="黑体"/>
              </a:rPr>
              <a:t> 用户数据报文协议（</a:t>
            </a:r>
            <a:r>
              <a:rPr lang="en-US" altLang="zh-CN" b="0" i="0" u="none" strike="noStrike" kern="1800" baseline="0" smtClean="0">
                <a:latin typeface="Times New Roman"/>
                <a:ea typeface="黑体"/>
              </a:rPr>
              <a:t>UDP</a:t>
            </a:r>
            <a:r>
              <a:rPr lang="zh-CN" altLang="en-US" b="0" i="0" u="none" strike="noStrike" kern="1800" baseline="0" smtClean="0">
                <a:latin typeface="Times New Roman"/>
                <a:ea typeface="黑体"/>
              </a:rPr>
              <a:t>）</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UDP</a:t>
            </a:r>
            <a:r>
              <a:rPr lang="zh-CN" altLang="en-US" b="0" i="0" u="none" strike="noStrike" baseline="0" smtClean="0">
                <a:latin typeface="Times New Roman"/>
              </a:rPr>
              <a:t>是一种基于</a:t>
            </a:r>
            <a:r>
              <a:rPr lang="en-US" altLang="zh-CN" b="0" i="0" u="none" strike="noStrike" baseline="0" smtClean="0">
                <a:latin typeface="Times New Roman"/>
              </a:rPr>
              <a:t>IP</a:t>
            </a:r>
            <a:r>
              <a:rPr lang="zh-CN" altLang="en-US" b="0" i="0" u="none" strike="noStrike" baseline="0" smtClean="0">
                <a:latin typeface="Times New Roman"/>
              </a:rPr>
              <a:t>协议的不可靠网络传输协议</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UDP</a:t>
            </a:r>
            <a:r>
              <a:rPr lang="zh-CN" altLang="en-US">
                <a:latin typeface="Times New Roman"/>
              </a:rPr>
              <a:t>的</a:t>
            </a:r>
            <a:r>
              <a:rPr lang="zh-CN" altLang="en-US" smtClean="0">
                <a:latin typeface="Times New Roman"/>
              </a:rPr>
              <a:t>数据格式</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UDP</a:t>
            </a:r>
            <a:r>
              <a:rPr lang="zh-CN" altLang="en-US">
                <a:latin typeface="Times New Roman"/>
              </a:rPr>
              <a:t>数据的传输过程</a:t>
            </a:r>
            <a:endParaRPr lang="zh-CN" altLang="en-US" b="0" i="0" u="none" strike="noStrike" baseline="0" smtClean="0">
              <a:latin typeface="Times New Roman"/>
            </a:endParaRPr>
          </a:p>
        </p:txBody>
      </p:sp>
      <p:pic>
        <p:nvPicPr>
          <p:cNvPr id="16386" name="Picture 2" descr="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4428807"/>
            <a:ext cx="6480720" cy="1210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5184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UDP</a:t>
            </a:r>
            <a:r>
              <a:rPr lang="zh-CN" altLang="en-US" b="0" i="0" u="none" strike="noStrike" kern="1800" baseline="0" smtClean="0">
                <a:latin typeface="Times New Roman"/>
                <a:ea typeface="黑体"/>
              </a:rPr>
              <a:t>的数据格式</a:t>
            </a:r>
          </a:p>
        </p:txBody>
      </p:sp>
      <p:pic>
        <p:nvPicPr>
          <p:cNvPr id="17410" name="Picture 2" descr="5"/>
          <p:cNvPicPr>
            <a:picLocks noChangeAspect="1" noChangeArrowheads="1"/>
          </p:cNvPicPr>
          <p:nvPr/>
        </p:nvPicPr>
        <p:blipFill>
          <a:blip r:embed="rId2" cstate="print">
            <a:extLst>
              <a:ext uri="{28A0092B-C50C-407E-A947-70E740481C1C}">
                <a14:useLocalDpi xmlns:a14="http://schemas.microsoft.com/office/drawing/2010/main" val="0"/>
              </a:ext>
            </a:extLst>
          </a:blip>
          <a:srcRect t="-6447" b="-6392"/>
          <a:stretch>
            <a:fillRect/>
          </a:stretch>
        </p:blipFill>
        <p:spPr bwMode="auto">
          <a:xfrm>
            <a:off x="1259632" y="3501008"/>
            <a:ext cx="6348300" cy="1658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958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UDP</a:t>
            </a:r>
            <a:r>
              <a:rPr lang="zh-CN" altLang="en-US" b="0" i="0" u="none" strike="noStrike" kern="1800" baseline="0" smtClean="0">
                <a:latin typeface="Times New Roman"/>
                <a:ea typeface="黑体"/>
              </a:rPr>
              <a:t>数据的传输过程</a:t>
            </a:r>
          </a:p>
        </p:txBody>
      </p:sp>
      <p:pic>
        <p:nvPicPr>
          <p:cNvPr id="18434" name="Picture 2" descr="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441" y="1732315"/>
            <a:ext cx="6464895" cy="4144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3633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5.2.7  </a:t>
            </a:r>
            <a:r>
              <a:rPr lang="zh-CN" altLang="en-US" b="0" i="0" u="none" strike="noStrike" kern="1800" baseline="0" smtClean="0">
                <a:latin typeface="Times New Roman"/>
                <a:ea typeface="黑体"/>
              </a:rPr>
              <a:t>地址解析协议（</a:t>
            </a:r>
            <a:r>
              <a:rPr lang="en-US" altLang="zh-CN" b="0" i="0" u="none" strike="noStrike" kern="1800" baseline="0" smtClean="0">
                <a:latin typeface="Times New Roman"/>
                <a:ea typeface="黑体"/>
              </a:rPr>
              <a:t>ARP</a:t>
            </a:r>
            <a:r>
              <a:rPr lang="zh-CN" altLang="en-US" b="0" i="0" u="none" strike="noStrike" kern="1800" baseline="0" smtClean="0">
                <a:latin typeface="Times New Roman"/>
                <a:ea typeface="黑体"/>
              </a:rPr>
              <a:t>）</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在以太网为基础的局域网中，每个网络接口都有一个硬件地址，这是一个</a:t>
            </a:r>
            <a:r>
              <a:rPr lang="en-US" altLang="zh-CN" b="0" i="0" u="none" strike="noStrike" baseline="0" smtClean="0">
                <a:latin typeface="Times New Roman"/>
              </a:rPr>
              <a:t>48b</a:t>
            </a:r>
            <a:r>
              <a:rPr lang="zh-CN" altLang="en-US" b="0" i="0" u="none" strike="noStrike" baseline="0" smtClean="0">
                <a:latin typeface="Times New Roman"/>
              </a:rPr>
              <a:t>的值，标识不同的以太网设备，在局域网中的必须知道网络设备的硬件地址才能向目的主机发送数据。而在网际网中数据传输的目的地址是</a:t>
            </a:r>
            <a:r>
              <a:rPr lang="en-US" altLang="zh-CN" b="0" i="0" u="none" strike="noStrike" baseline="0" smtClean="0">
                <a:latin typeface="Times New Roman"/>
              </a:rPr>
              <a:t>IP</a:t>
            </a:r>
            <a:r>
              <a:rPr lang="zh-CN" altLang="en-US" b="0" i="0" u="none" strike="noStrike" baseline="0" smtClean="0">
                <a:latin typeface="Times New Roman"/>
              </a:rPr>
              <a:t>地址，数据要能够正确地传输，必须建立</a:t>
            </a:r>
            <a:r>
              <a:rPr lang="en-US" altLang="zh-CN" b="0" i="0" u="none" strike="noStrike" baseline="0" smtClean="0">
                <a:latin typeface="Times New Roman"/>
              </a:rPr>
              <a:t>IP</a:t>
            </a:r>
            <a:r>
              <a:rPr lang="zh-CN" altLang="en-US" b="0" i="0" u="none" strike="noStrike" baseline="0" smtClean="0">
                <a:latin typeface="Times New Roman"/>
              </a:rPr>
              <a:t>地址和硬件地址的对应关系，</a:t>
            </a:r>
            <a:r>
              <a:rPr lang="en-US" altLang="zh-CN" b="0" i="0" u="none" strike="noStrike" baseline="0" smtClean="0">
                <a:latin typeface="Times New Roman"/>
              </a:rPr>
              <a:t>ARP</a:t>
            </a:r>
            <a:r>
              <a:rPr lang="zh-CN" altLang="en-US" b="0" i="0" u="none" strike="noStrike" baseline="0" smtClean="0">
                <a:latin typeface="Times New Roman"/>
              </a:rPr>
              <a:t>协议就是起这种作用的</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t>1</a:t>
            </a:r>
            <a:r>
              <a:rPr lang="zh-CN" altLang="zh-CN"/>
              <a:t>．</a:t>
            </a:r>
            <a:r>
              <a:rPr lang="en-US" altLang="zh-CN"/>
              <a:t>ARP</a:t>
            </a:r>
            <a:r>
              <a:rPr lang="zh-CN" altLang="zh-CN" smtClean="0"/>
              <a:t>过程</a:t>
            </a:r>
            <a:endParaRPr lang="en-US" altLang="zh-CN" smtClean="0"/>
          </a:p>
          <a:p>
            <a:pPr lvl="0"/>
            <a:r>
              <a:rPr lang="en-US" altLang="zh-CN"/>
              <a:t>2</a:t>
            </a:r>
            <a:r>
              <a:rPr lang="zh-CN" altLang="zh-CN"/>
              <a:t>．</a:t>
            </a:r>
            <a:r>
              <a:rPr lang="en-US" altLang="zh-CN"/>
              <a:t>ARP</a:t>
            </a:r>
            <a:r>
              <a:rPr lang="zh-CN" altLang="zh-CN"/>
              <a:t>分组数据格式</a:t>
            </a:r>
            <a:endParaRPr lang="zh-CN" altLang="en-US" b="0" i="0" u="none" strike="noStrike" baseline="0" smtClean="0">
              <a:latin typeface="Times New Roman"/>
            </a:endParaRPr>
          </a:p>
        </p:txBody>
      </p:sp>
      <p:pic>
        <p:nvPicPr>
          <p:cNvPr id="19458" name="Picture 2" descr="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5936" y="5661248"/>
            <a:ext cx="4480727" cy="516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9683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ARP</a:t>
            </a:r>
            <a:r>
              <a:rPr lang="zh-CN" altLang="en-US" b="0" i="0" u="none" strike="noStrike" kern="1800" baseline="0" smtClean="0">
                <a:latin typeface="Times New Roman"/>
                <a:ea typeface="黑体"/>
              </a:rPr>
              <a:t>过程</a:t>
            </a:r>
          </a:p>
        </p:txBody>
      </p:sp>
      <p:pic>
        <p:nvPicPr>
          <p:cNvPr id="20482" name="Picture 2" descr="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2060848"/>
            <a:ext cx="6163018" cy="278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0741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ARP</a:t>
            </a:r>
            <a:r>
              <a:rPr lang="zh-CN" altLang="en-US" b="0" i="0" u="none" strike="noStrike" kern="1800" baseline="0" smtClean="0">
                <a:latin typeface="Times New Roman"/>
                <a:ea typeface="黑体"/>
              </a:rPr>
              <a:t>分组数据格式</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ARP</a:t>
            </a:r>
            <a:r>
              <a:rPr lang="zh-CN" altLang="en-US" b="0" i="0" u="none" strike="noStrike" baseline="0" smtClean="0">
                <a:latin typeface="Times New Roman"/>
              </a:rPr>
              <a:t>协议的实现方式是在以太网上做广播，查询目的</a:t>
            </a:r>
            <a:r>
              <a:rPr lang="en-US" altLang="zh-CN" b="0" i="0" u="none" strike="noStrike" baseline="0" smtClean="0">
                <a:latin typeface="Times New Roman"/>
              </a:rPr>
              <a:t>IP</a:t>
            </a:r>
            <a:r>
              <a:rPr lang="zh-CN" altLang="en-US" b="0" i="0" u="none" strike="noStrike" baseline="0" smtClean="0">
                <a:latin typeface="Times New Roman"/>
              </a:rPr>
              <a:t>地址，接收到</a:t>
            </a:r>
            <a:r>
              <a:rPr lang="en-US" altLang="zh-CN" b="0" i="0" u="none" strike="noStrike" baseline="0" smtClean="0">
                <a:latin typeface="Times New Roman"/>
              </a:rPr>
              <a:t>ARP</a:t>
            </a:r>
            <a:r>
              <a:rPr lang="zh-CN" altLang="en-US" b="0" i="0" u="none" strike="noStrike" baseline="0" smtClean="0">
                <a:latin typeface="Times New Roman"/>
              </a:rPr>
              <a:t>请求的主机响应请求方，将本机的</a:t>
            </a:r>
            <a:r>
              <a:rPr lang="en-US" altLang="zh-CN" b="0" i="0" u="none" strike="noStrike" baseline="0" smtClean="0">
                <a:latin typeface="Times New Roman"/>
              </a:rPr>
              <a:t>MAC</a:t>
            </a:r>
            <a:r>
              <a:rPr lang="zh-CN" altLang="en-US" b="0" i="0" u="none" strike="noStrike" baseline="0" smtClean="0">
                <a:latin typeface="Times New Roman"/>
              </a:rPr>
              <a:t>地址反馈给请求的主机。</a:t>
            </a:r>
          </a:p>
        </p:txBody>
      </p:sp>
      <p:pic>
        <p:nvPicPr>
          <p:cNvPr id="21507" name="Picture 3" descr="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424" y="4149080"/>
            <a:ext cx="8215048" cy="1149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4777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5.3  IP</a:t>
            </a:r>
            <a:r>
              <a:rPr lang="zh-CN" altLang="en-US" b="0" i="0" u="none" strike="noStrike" kern="1800" baseline="0" smtClean="0">
                <a:latin typeface="Times New Roman"/>
                <a:ea typeface="黑体"/>
              </a:rPr>
              <a:t>地址分类与</a:t>
            </a:r>
            <a:r>
              <a:rPr lang="en-US" altLang="zh-CN" b="0" i="0" u="none" strike="noStrike" kern="1800" baseline="0" smtClean="0">
                <a:latin typeface="Times New Roman"/>
                <a:ea typeface="黑体"/>
              </a:rPr>
              <a:t>TCP/UDP</a:t>
            </a:r>
            <a:r>
              <a:rPr lang="zh-CN" altLang="en-US" b="0" i="0" u="none" strike="noStrike" kern="1800" baseline="0" smtClean="0">
                <a:latin typeface="Times New Roman"/>
                <a:ea typeface="黑体"/>
              </a:rPr>
              <a:t>端口</a:t>
            </a:r>
          </a:p>
        </p:txBody>
      </p:sp>
      <p:sp>
        <p:nvSpPr>
          <p:cNvPr id="3" name="文本占位符 2"/>
          <p:cNvSpPr>
            <a:spLocks noGrp="1"/>
          </p:cNvSpPr>
          <p:nvPr>
            <p:ph type="body" idx="1"/>
          </p:nvPr>
        </p:nvSpPr>
        <p:spPr/>
        <p:txBody>
          <a:bodyPr/>
          <a:lstStyle/>
          <a:p>
            <a:r>
              <a:rPr lang="en-US" altLang="zh-CN"/>
              <a:t>5.3.1  </a:t>
            </a:r>
            <a:r>
              <a:rPr lang="zh-CN" altLang="zh-CN"/>
              <a:t>因特网中</a:t>
            </a:r>
            <a:r>
              <a:rPr lang="en-US" altLang="zh-CN"/>
              <a:t>IP</a:t>
            </a:r>
            <a:r>
              <a:rPr lang="zh-CN" altLang="zh-CN"/>
              <a:t>地址</a:t>
            </a:r>
            <a:r>
              <a:rPr lang="zh-CN" altLang="zh-CN"/>
              <a:t>的</a:t>
            </a:r>
            <a:r>
              <a:rPr lang="zh-CN" altLang="zh-CN" smtClean="0"/>
              <a:t>分类</a:t>
            </a:r>
            <a:endParaRPr lang="en-US" altLang="zh-CN" smtClean="0"/>
          </a:p>
          <a:p>
            <a:r>
              <a:rPr lang="en-US" altLang="zh-CN"/>
              <a:t>5.3.2  </a:t>
            </a:r>
            <a:r>
              <a:rPr lang="zh-CN" altLang="zh-CN"/>
              <a:t>子网掩码（</a:t>
            </a:r>
            <a:r>
              <a:rPr lang="en-US" altLang="zh-CN"/>
              <a:t>subnet mask </a:t>
            </a:r>
            <a:r>
              <a:rPr lang="en-US" altLang="zh-CN"/>
              <a:t>address</a:t>
            </a:r>
            <a:r>
              <a:rPr lang="zh-CN" altLang="zh-CN" smtClean="0"/>
              <a:t>）</a:t>
            </a:r>
            <a:endParaRPr lang="en-US" altLang="zh-CN" smtClean="0"/>
          </a:p>
          <a:p>
            <a:r>
              <a:rPr lang="en-US" altLang="zh-CN"/>
              <a:t>5.3.3  IP</a:t>
            </a:r>
            <a:r>
              <a:rPr lang="zh-CN" altLang="zh-CN"/>
              <a:t>地址</a:t>
            </a:r>
            <a:r>
              <a:rPr lang="zh-CN" altLang="zh-CN"/>
              <a:t>的</a:t>
            </a:r>
            <a:r>
              <a:rPr lang="zh-CN" altLang="zh-CN" smtClean="0"/>
              <a:t>配置</a:t>
            </a:r>
            <a:endParaRPr lang="en-US" altLang="zh-CN" smtClean="0"/>
          </a:p>
          <a:p>
            <a:r>
              <a:rPr lang="en-US" altLang="zh-CN"/>
              <a:t>5.3.4  </a:t>
            </a:r>
            <a:r>
              <a:rPr lang="zh-CN" altLang="zh-CN"/>
              <a:t>端口</a:t>
            </a:r>
            <a:endParaRPr lang="zh-CN" altLang="en-US"/>
          </a:p>
        </p:txBody>
      </p:sp>
    </p:spTree>
    <p:extLst>
      <p:ext uri="{BB962C8B-B14F-4D97-AF65-F5344CB8AC3E}">
        <p14:creationId xmlns:p14="http://schemas.microsoft.com/office/powerpoint/2010/main" val="1461966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5.3.1  </a:t>
            </a:r>
            <a:r>
              <a:rPr lang="zh-CN" altLang="en-US" b="0" i="0" u="none" strike="noStrike" kern="1800" baseline="0" smtClean="0">
                <a:latin typeface="Times New Roman"/>
                <a:ea typeface="黑体"/>
              </a:rPr>
              <a:t>因特网中</a:t>
            </a:r>
            <a:r>
              <a:rPr lang="en-US" altLang="zh-CN" b="0" i="0" u="none" strike="noStrike" kern="1800" baseline="0" smtClean="0">
                <a:latin typeface="Times New Roman"/>
                <a:ea typeface="黑体"/>
              </a:rPr>
              <a:t>IP</a:t>
            </a:r>
            <a:r>
              <a:rPr lang="zh-CN" altLang="en-US" b="0" i="0" u="none" strike="noStrike" kern="1800" baseline="0" smtClean="0">
                <a:latin typeface="Times New Roman"/>
                <a:ea typeface="黑体"/>
              </a:rPr>
              <a:t>地址的分类</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一个</a:t>
            </a:r>
            <a:r>
              <a:rPr lang="en-US" altLang="zh-CN" b="0" i="0" u="none" strike="noStrike" baseline="0" smtClean="0">
                <a:latin typeface="Times New Roman"/>
              </a:rPr>
              <a:t>IP</a:t>
            </a:r>
            <a:r>
              <a:rPr lang="zh-CN" altLang="en-US" b="0" i="0" u="none" strike="noStrike" baseline="0" smtClean="0">
                <a:latin typeface="Times New Roman"/>
              </a:rPr>
              <a:t>地址由</a:t>
            </a:r>
            <a:r>
              <a:rPr lang="en-US" altLang="zh-CN" b="0" i="0" u="none" strike="noStrike" baseline="0" smtClean="0">
                <a:latin typeface="Times New Roman"/>
              </a:rPr>
              <a:t>IP</a:t>
            </a:r>
            <a:r>
              <a:rPr lang="zh-CN" altLang="en-US" b="0" i="0" u="none" strike="noStrike" baseline="0" smtClean="0">
                <a:latin typeface="Times New Roman"/>
              </a:rPr>
              <a:t>地址类型、网络</a:t>
            </a:r>
            <a:r>
              <a:rPr lang="en-US" altLang="zh-CN" b="0" i="0" u="none" strike="noStrike" baseline="0" smtClean="0">
                <a:latin typeface="Times New Roman"/>
              </a:rPr>
              <a:t>ID</a:t>
            </a:r>
            <a:r>
              <a:rPr lang="zh-CN" altLang="en-US" b="0" i="0" u="none" strike="noStrike" baseline="0" smtClean="0">
                <a:latin typeface="Times New Roman"/>
              </a:rPr>
              <a:t>和主机</a:t>
            </a:r>
            <a:r>
              <a:rPr lang="en-US" altLang="zh-CN" b="0" i="0" u="none" strike="noStrike" baseline="0" smtClean="0">
                <a:latin typeface="Times New Roman"/>
              </a:rPr>
              <a:t>ID</a:t>
            </a:r>
            <a:r>
              <a:rPr lang="zh-CN" altLang="en-US" b="0" i="0" u="none" strike="noStrike" baseline="0" smtClean="0">
                <a:latin typeface="Times New Roman"/>
              </a:rPr>
              <a:t>组成。每个网络设备对应的网络</a:t>
            </a:r>
            <a:r>
              <a:rPr lang="en-US" altLang="zh-CN" b="0" i="0" u="none" strike="noStrike" baseline="0" smtClean="0">
                <a:latin typeface="Times New Roman"/>
              </a:rPr>
              <a:t>ID</a:t>
            </a:r>
            <a:r>
              <a:rPr lang="zh-CN" altLang="en-US" b="0" i="0" u="none" strike="noStrike" baseline="0" smtClean="0">
                <a:latin typeface="Times New Roman"/>
              </a:rPr>
              <a:t>必须唯一，在同一个网络中各网络设备的主机</a:t>
            </a:r>
            <a:r>
              <a:rPr lang="en-US" altLang="zh-CN" b="0" i="0" u="none" strike="noStrike" baseline="0" smtClean="0">
                <a:latin typeface="Times New Roman"/>
              </a:rPr>
              <a:t>ID</a:t>
            </a:r>
            <a:r>
              <a:rPr lang="zh-CN" altLang="en-US" b="0" i="0" u="none" strike="noStrike" baseline="0" smtClean="0">
                <a:latin typeface="Times New Roman"/>
              </a:rPr>
              <a:t>不能重复。</a:t>
            </a:r>
            <a:r>
              <a:rPr lang="en-US" altLang="zh-CN" b="0" i="0" u="none" strike="noStrike" baseline="0" smtClean="0">
                <a:latin typeface="Times New Roman"/>
              </a:rPr>
              <a:t>IP</a:t>
            </a:r>
            <a:r>
              <a:rPr lang="zh-CN" altLang="en-US" b="0" i="0" u="none" strike="noStrike" baseline="0" smtClean="0">
                <a:latin typeface="Times New Roman"/>
              </a:rPr>
              <a:t>地址的一般格式为：</a:t>
            </a: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类别 </a:t>
            </a:r>
            <a:r>
              <a:rPr lang="en-US" altLang="zh-CN" b="0" i="0" u="none" strike="noStrike" baseline="0" smtClean="0">
                <a:latin typeface="Times New Roman"/>
              </a:rPr>
              <a:t>+ </a:t>
            </a:r>
            <a:r>
              <a:rPr lang="zh-CN" altLang="en-US" b="0" i="0" u="none" strike="noStrike" baseline="0" smtClean="0">
                <a:latin typeface="Times New Roman"/>
              </a:rPr>
              <a:t>网络标识 </a:t>
            </a:r>
            <a:r>
              <a:rPr lang="en-US" altLang="zh-CN" b="0" i="0" u="none" strike="noStrike" baseline="0" smtClean="0">
                <a:latin typeface="Times New Roman"/>
              </a:rPr>
              <a:t>+ </a:t>
            </a:r>
            <a:r>
              <a:rPr lang="zh-CN" altLang="en-US" b="0" i="0" u="none" strike="noStrike" baseline="0" smtClean="0">
                <a:latin typeface="Times New Roman"/>
              </a:rPr>
              <a:t>主机标识</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4020100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5.1.2  OSI</a:t>
            </a:r>
            <a:r>
              <a:rPr lang="zh-CN" altLang="en-US" b="0" i="0" u="none" strike="noStrike" kern="1800" baseline="0" smtClean="0">
                <a:latin typeface="Times New Roman"/>
                <a:ea typeface="黑体"/>
              </a:rPr>
              <a:t>的</a:t>
            </a:r>
            <a:r>
              <a:rPr lang="en-US" altLang="zh-CN" b="0" i="0" u="none" strike="noStrike" kern="1800" baseline="0" smtClean="0">
                <a:latin typeface="Times New Roman"/>
                <a:ea typeface="黑体"/>
              </a:rPr>
              <a:t>7</a:t>
            </a:r>
            <a:r>
              <a:rPr lang="zh-CN" altLang="en-US" b="0" i="0" u="none" strike="noStrike" kern="1800" baseline="0" smtClean="0">
                <a:latin typeface="Times New Roman"/>
                <a:ea typeface="黑体"/>
              </a:rPr>
              <a:t>层网络结构</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在</a:t>
            </a:r>
            <a:r>
              <a:rPr lang="en-US" altLang="zh-CN" b="0" i="0" u="none" strike="noStrike" baseline="0" smtClean="0">
                <a:latin typeface="Times New Roman"/>
              </a:rPr>
              <a:t>OSI</a:t>
            </a:r>
            <a:r>
              <a:rPr lang="zh-CN" altLang="en-US" b="0" i="0" u="none" strike="noStrike" baseline="0" smtClean="0">
                <a:latin typeface="Times New Roman"/>
              </a:rPr>
              <a:t>的</a:t>
            </a:r>
            <a:r>
              <a:rPr lang="en-US" altLang="zh-CN" b="0" i="0" u="none" strike="noStrike" baseline="0" smtClean="0">
                <a:latin typeface="Times New Roman"/>
              </a:rPr>
              <a:t>7</a:t>
            </a:r>
            <a:r>
              <a:rPr lang="zh-CN" altLang="en-US" b="0" i="0" u="none" strike="noStrike" baseline="0" smtClean="0">
                <a:latin typeface="Times New Roman"/>
              </a:rPr>
              <a:t>层结构中，自下而上，每一层规定了不同的特性，完成不同的功能。共有</a:t>
            </a:r>
            <a:r>
              <a:rPr lang="en-US" altLang="zh-CN" b="0" i="0" u="none" strike="noStrike" baseline="0" smtClean="0">
                <a:latin typeface="Times New Roman"/>
              </a:rPr>
              <a:t>7</a:t>
            </a:r>
            <a:r>
              <a:rPr lang="zh-CN" altLang="en-US" b="0" i="0" u="none" strike="noStrike" baseline="0" smtClean="0">
                <a:latin typeface="Times New Roman"/>
              </a:rPr>
              <a:t>个层次：</a:t>
            </a:r>
          </a:p>
          <a:p>
            <a:pPr marR="0" lvl="0" rtl="0"/>
            <a:r>
              <a:rPr lang="zh-CN" altLang="en-US" b="0" i="0" u="none" strike="noStrike" baseline="0" smtClean="0">
                <a:latin typeface="Times New Roman"/>
              </a:rPr>
              <a:t>物理层（</a:t>
            </a:r>
            <a:r>
              <a:rPr lang="en-US" altLang="zh-CN" b="0" i="0" u="none" strike="noStrike" baseline="0" smtClean="0">
                <a:latin typeface="Times New Roman"/>
              </a:rPr>
              <a:t>Physical</a:t>
            </a:r>
            <a:r>
              <a:rPr lang="zh-CN" altLang="en-US" b="0" i="0" u="none" strike="noStrike" baseline="0" smtClean="0">
                <a:latin typeface="Times New Roman"/>
              </a:rPr>
              <a:t> </a:t>
            </a:r>
            <a:r>
              <a:rPr lang="en-US" altLang="zh-CN" b="0" i="0" u="none" strike="noStrike" baseline="0" smtClean="0">
                <a:latin typeface="Times New Roman"/>
              </a:rPr>
              <a:t>Layer</a:t>
            </a:r>
            <a:r>
              <a:rPr lang="zh-CN" altLang="en-US" b="0" i="0" u="none" strike="noStrike" baseline="0" smtClean="0">
                <a:latin typeface="Times New Roman"/>
              </a:rPr>
              <a:t>）</a:t>
            </a:r>
          </a:p>
          <a:p>
            <a:pPr marR="0" lvl="0" rtl="0"/>
            <a:r>
              <a:rPr lang="zh-CN" altLang="en-US" b="0" i="0" u="none" strike="noStrike" baseline="0" smtClean="0">
                <a:latin typeface="Times New Roman"/>
              </a:rPr>
              <a:t>数据链路层（</a:t>
            </a:r>
            <a:r>
              <a:rPr lang="en-US" altLang="zh-CN" b="0" i="0" u="none" strike="noStrike" baseline="0" smtClean="0">
                <a:latin typeface="Times New Roman"/>
              </a:rPr>
              <a:t>Data Link</a:t>
            </a:r>
            <a:r>
              <a:rPr lang="zh-CN" altLang="en-US" b="0" i="0" u="none" strike="noStrike" baseline="0" smtClean="0">
                <a:latin typeface="Times New Roman"/>
              </a:rPr>
              <a:t> </a:t>
            </a:r>
            <a:r>
              <a:rPr lang="en-US" altLang="zh-CN" b="0" i="0" u="none" strike="noStrike" baseline="0" smtClean="0">
                <a:latin typeface="Times New Roman"/>
              </a:rPr>
              <a:t>Layer</a:t>
            </a:r>
            <a:r>
              <a:rPr lang="zh-CN" altLang="en-US" b="0" i="0" u="none" strike="noStrike" baseline="0" smtClean="0">
                <a:latin typeface="Times New Roman"/>
              </a:rPr>
              <a:t>）</a:t>
            </a:r>
          </a:p>
          <a:p>
            <a:pPr marR="0" lvl="0" rtl="0"/>
            <a:r>
              <a:rPr lang="zh-CN" altLang="en-US" b="0" i="0" u="none" strike="noStrike" baseline="0" smtClean="0">
                <a:latin typeface="Times New Roman"/>
              </a:rPr>
              <a:t>网络层（</a:t>
            </a:r>
            <a:r>
              <a:rPr lang="en-US" altLang="zh-CN" b="0" i="0" u="none" strike="noStrike" baseline="0" smtClean="0">
                <a:latin typeface="Times New Roman"/>
              </a:rPr>
              <a:t>NetWork</a:t>
            </a:r>
            <a:r>
              <a:rPr lang="zh-CN" altLang="en-US" b="0" i="0" u="none" strike="noStrike" baseline="0" smtClean="0">
                <a:latin typeface="Times New Roman"/>
              </a:rPr>
              <a:t> </a:t>
            </a:r>
            <a:r>
              <a:rPr lang="en-US" altLang="zh-CN" b="0" i="0" u="none" strike="noStrike" baseline="0" smtClean="0">
                <a:latin typeface="Times New Roman"/>
              </a:rPr>
              <a:t>Layer</a:t>
            </a:r>
            <a:r>
              <a:rPr lang="zh-CN" altLang="en-US" b="0" i="0" u="none" strike="noStrike" baseline="0" smtClean="0">
                <a:latin typeface="Times New Roman"/>
              </a:rPr>
              <a:t>）</a:t>
            </a:r>
          </a:p>
          <a:p>
            <a:pPr marR="0" lvl="0" rtl="0"/>
            <a:r>
              <a:rPr lang="zh-CN" altLang="en-US" b="0" i="0" u="none" strike="noStrike" baseline="0" smtClean="0">
                <a:latin typeface="Times New Roman"/>
              </a:rPr>
              <a:t>传输层（</a:t>
            </a:r>
            <a:r>
              <a:rPr lang="en-US" altLang="zh-CN" b="0" i="0" u="none" strike="noStrike" baseline="0" smtClean="0">
                <a:latin typeface="Times New Roman"/>
              </a:rPr>
              <a:t>Transport</a:t>
            </a:r>
            <a:r>
              <a:rPr lang="zh-CN" altLang="en-US" b="0" i="0" u="none" strike="noStrike" baseline="0" smtClean="0">
                <a:latin typeface="Times New Roman"/>
              </a:rPr>
              <a:t> </a:t>
            </a:r>
            <a:r>
              <a:rPr lang="en-US" altLang="zh-CN" b="0" i="0" u="none" strike="noStrike" baseline="0" smtClean="0">
                <a:latin typeface="Times New Roman"/>
              </a:rPr>
              <a:t>Layer</a:t>
            </a:r>
            <a:r>
              <a:rPr lang="zh-CN" altLang="en-US" b="0" i="0" u="none" strike="noStrike" baseline="0" smtClean="0">
                <a:latin typeface="Times New Roman"/>
              </a:rPr>
              <a:t>）</a:t>
            </a:r>
          </a:p>
          <a:p>
            <a:pPr marR="0" lvl="0" rtl="0"/>
            <a:r>
              <a:rPr lang="zh-CN" altLang="en-US" b="0" i="0" u="none" strike="noStrike" baseline="0" smtClean="0">
                <a:latin typeface="Times New Roman"/>
              </a:rPr>
              <a:t>会话层（</a:t>
            </a:r>
            <a:r>
              <a:rPr lang="en-US" altLang="zh-CN" b="0" i="0" u="none" strike="noStrike" baseline="0" smtClean="0">
                <a:latin typeface="Times New Roman"/>
              </a:rPr>
              <a:t>Session</a:t>
            </a:r>
            <a:r>
              <a:rPr lang="zh-CN" altLang="en-US" b="0" i="0" u="none" strike="noStrike" baseline="0" smtClean="0">
                <a:latin typeface="Times New Roman"/>
              </a:rPr>
              <a:t> </a:t>
            </a:r>
            <a:r>
              <a:rPr lang="en-US" altLang="zh-CN" b="0" i="0" u="none" strike="noStrike" baseline="0" smtClean="0">
                <a:latin typeface="Times New Roman"/>
              </a:rPr>
              <a:t>Layer</a:t>
            </a:r>
            <a:r>
              <a:rPr lang="zh-CN" altLang="en-US" b="0" i="0" u="none" strike="noStrike" baseline="0" smtClean="0">
                <a:latin typeface="Times New Roman"/>
              </a:rPr>
              <a:t>）</a:t>
            </a:r>
          </a:p>
          <a:p>
            <a:pPr marR="0" lvl="0" rtl="0"/>
            <a:r>
              <a:rPr lang="zh-CN" altLang="en-US" b="0" i="0" u="none" strike="noStrike" baseline="0" smtClean="0">
                <a:latin typeface="Times New Roman"/>
              </a:rPr>
              <a:t>表示层（</a:t>
            </a:r>
            <a:r>
              <a:rPr lang="en-US" altLang="zh-CN" b="0" i="0" u="none" strike="noStrike" baseline="0" smtClean="0">
                <a:latin typeface="Times New Roman"/>
              </a:rPr>
              <a:t>Presentation</a:t>
            </a:r>
            <a:r>
              <a:rPr lang="zh-CN" altLang="en-US" b="0" i="0" u="none" strike="noStrike" baseline="0" smtClean="0">
                <a:latin typeface="Times New Roman"/>
              </a:rPr>
              <a:t> </a:t>
            </a:r>
            <a:r>
              <a:rPr lang="en-US" altLang="zh-CN" b="0" i="0" u="none" strike="noStrike" baseline="0" smtClean="0">
                <a:latin typeface="Times New Roman"/>
              </a:rPr>
              <a:t>Layer</a:t>
            </a:r>
            <a:r>
              <a:rPr lang="zh-CN" altLang="en-US" b="0" i="0" u="none" strike="noStrike" baseline="0" smtClean="0">
                <a:latin typeface="Times New Roman"/>
              </a:rPr>
              <a:t>）</a:t>
            </a:r>
          </a:p>
          <a:p>
            <a:pPr marR="0" lvl="0" rtl="0"/>
            <a:r>
              <a:rPr lang="zh-CN" altLang="en-US" b="0" i="0" u="none" strike="noStrike" baseline="0" smtClean="0">
                <a:latin typeface="Times New Roman"/>
              </a:rPr>
              <a:t>应用层（</a:t>
            </a:r>
            <a:r>
              <a:rPr lang="en-US" altLang="zh-CN" b="0" i="0" u="none" strike="noStrike" baseline="0" smtClean="0">
                <a:latin typeface="Times New Roman"/>
              </a:rPr>
              <a:t>Application</a:t>
            </a:r>
            <a:r>
              <a:rPr lang="zh-CN" altLang="en-US" b="0" i="0" u="none" strike="noStrike" baseline="0" smtClean="0">
                <a:latin typeface="Times New Roman"/>
              </a:rPr>
              <a:t> </a:t>
            </a:r>
            <a:r>
              <a:rPr lang="en-US" altLang="zh-CN" b="0" i="0" u="none" strike="noStrike" baseline="0" smtClean="0">
                <a:latin typeface="Times New Roman"/>
              </a:rPr>
              <a:t>Layer</a:t>
            </a:r>
            <a:r>
              <a:rPr lang="zh-CN" altLang="en-US" b="0" i="0" u="none" strike="noStrike" baseline="0" smtClean="0">
                <a:latin typeface="Times New Roman"/>
              </a:rPr>
              <a:t>）</a:t>
            </a:r>
          </a:p>
        </p:txBody>
      </p:sp>
    </p:spTree>
    <p:extLst>
      <p:ext uri="{BB962C8B-B14F-4D97-AF65-F5344CB8AC3E}">
        <p14:creationId xmlns:p14="http://schemas.microsoft.com/office/powerpoint/2010/main" val="1425400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IP</a:t>
            </a:r>
            <a:r>
              <a:rPr lang="zh-CN" altLang="en-US" b="0" i="0" u="none" strike="noStrike" kern="1800" baseline="0" smtClean="0">
                <a:latin typeface="Times New Roman"/>
                <a:ea typeface="黑体"/>
              </a:rPr>
              <a:t>地址的分类</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IP</a:t>
            </a:r>
            <a:r>
              <a:rPr lang="zh-CN" altLang="en-US" b="0" i="0" u="none" strike="noStrike" baseline="0" smtClean="0">
                <a:latin typeface="Times New Roman"/>
              </a:rPr>
              <a:t>地址通常分为</a:t>
            </a:r>
            <a:r>
              <a:rPr lang="en-US" altLang="zh-CN" b="0" i="0" u="none" strike="noStrike" baseline="0" smtClean="0">
                <a:latin typeface="Times New Roman"/>
              </a:rPr>
              <a:t>5</a:t>
            </a:r>
            <a:r>
              <a:rPr lang="zh-CN" altLang="en-US" b="0" i="0" u="none" strike="noStrike" baseline="0" smtClean="0">
                <a:latin typeface="Times New Roman"/>
              </a:rPr>
              <a:t>类：</a:t>
            </a:r>
            <a:r>
              <a:rPr lang="en-US" altLang="zh-CN" b="0" i="0" u="none" strike="noStrike" baseline="0" smtClean="0">
                <a:latin typeface="Times New Roman"/>
              </a:rPr>
              <a:t>A</a:t>
            </a:r>
            <a:r>
              <a:rPr lang="zh-CN" altLang="en-US" b="0" i="0" u="none" strike="noStrike" baseline="0" smtClean="0">
                <a:latin typeface="Times New Roman"/>
              </a:rPr>
              <a:t>类、</a:t>
            </a:r>
            <a:r>
              <a:rPr lang="en-US" altLang="zh-CN" b="0" i="0" u="none" strike="noStrike" baseline="0" smtClean="0">
                <a:latin typeface="Times New Roman"/>
              </a:rPr>
              <a:t>B</a:t>
            </a:r>
            <a:r>
              <a:rPr lang="zh-CN" altLang="en-US" b="0" i="0" u="none" strike="noStrike" baseline="0" smtClean="0">
                <a:latin typeface="Times New Roman"/>
              </a:rPr>
              <a:t>类、</a:t>
            </a:r>
            <a:r>
              <a:rPr lang="en-US" altLang="zh-CN" b="0" i="0" u="none" strike="noStrike" baseline="0" smtClean="0">
                <a:latin typeface="Times New Roman"/>
              </a:rPr>
              <a:t>C</a:t>
            </a:r>
            <a:r>
              <a:rPr lang="zh-CN" altLang="en-US" b="0" i="0" u="none" strike="noStrike" baseline="0" smtClean="0">
                <a:latin typeface="Times New Roman"/>
              </a:rPr>
              <a:t>类、</a:t>
            </a:r>
            <a:r>
              <a:rPr lang="en-US" altLang="zh-CN" b="0" i="0" u="none" strike="noStrike" baseline="0" smtClean="0">
                <a:latin typeface="Times New Roman"/>
              </a:rPr>
              <a:t>D</a:t>
            </a:r>
            <a:r>
              <a:rPr lang="zh-CN" altLang="en-US" b="0" i="0" u="none" strike="noStrike" baseline="0" smtClean="0">
                <a:latin typeface="Times New Roman"/>
              </a:rPr>
              <a:t>类、</a:t>
            </a:r>
            <a:r>
              <a:rPr lang="en-US" altLang="zh-CN" b="0" i="0" u="none" strike="noStrike" baseline="0" smtClean="0">
                <a:latin typeface="Times New Roman"/>
              </a:rPr>
              <a:t>E</a:t>
            </a:r>
            <a:r>
              <a:rPr lang="zh-CN" altLang="en-US" b="0" i="0" u="none" strike="noStrike" baseline="0" smtClean="0">
                <a:latin typeface="Times New Roman"/>
              </a:rPr>
              <a:t>类。</a:t>
            </a:r>
          </a:p>
        </p:txBody>
      </p:sp>
      <p:pic>
        <p:nvPicPr>
          <p:cNvPr id="22530" name="Picture 2" descr="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2132856"/>
            <a:ext cx="6110662" cy="61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1" name="Picture 3" descr="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52" y="3027219"/>
            <a:ext cx="6110662" cy="60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4" descr="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9752" y="3988043"/>
            <a:ext cx="6110662" cy="59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39752" y="4941168"/>
            <a:ext cx="6174105"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79567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．因特网规定的一些特殊地址</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a:t>
            </a:r>
            <a:r>
              <a:rPr lang="en-US" altLang="zh-CN" b="0" i="0" u="none" strike="noStrike" baseline="0" smtClean="0">
                <a:latin typeface="Times New Roman"/>
              </a:rPr>
              <a:t>IP</a:t>
            </a:r>
            <a:r>
              <a:rPr lang="zh-CN" altLang="en-US" b="0" i="0" u="none" strike="noStrike" baseline="0" smtClean="0">
                <a:latin typeface="Times New Roman"/>
              </a:rPr>
              <a:t>地址中有一些特殊的地址，含义如下：</a:t>
            </a:r>
          </a:p>
          <a:p>
            <a:pPr marR="0" lvl="0" rtl="0"/>
            <a:r>
              <a:rPr lang="zh-CN" altLang="en-US" b="0" i="0" u="none" strike="noStrike" baseline="0" smtClean="0">
                <a:latin typeface="Times New Roman"/>
              </a:rPr>
              <a:t>主机</a:t>
            </a:r>
            <a:r>
              <a:rPr lang="en-US" altLang="zh-CN" b="0" i="0" u="none" strike="noStrike" baseline="0" smtClean="0">
                <a:latin typeface="Times New Roman"/>
              </a:rPr>
              <a:t>ID</a:t>
            </a:r>
            <a:r>
              <a:rPr lang="zh-CN" altLang="en-US" b="0" i="0" u="none" strike="noStrike" baseline="0" smtClean="0">
                <a:latin typeface="Times New Roman"/>
              </a:rPr>
              <a:t>全为</a:t>
            </a:r>
            <a:r>
              <a:rPr lang="en-US" altLang="zh-CN" b="0" i="0" u="none" strike="noStrike" baseline="0" smtClean="0">
                <a:latin typeface="Times New Roman"/>
              </a:rPr>
              <a:t>0</a:t>
            </a:r>
            <a:r>
              <a:rPr lang="zh-CN" altLang="en-US" b="0" i="0" u="none" strike="noStrike" baseline="0" smtClean="0">
                <a:latin typeface="Times New Roman"/>
              </a:rPr>
              <a:t>的</a:t>
            </a:r>
            <a:r>
              <a:rPr lang="en-US" altLang="zh-CN" b="0" i="0" u="none" strike="noStrike" baseline="0" smtClean="0">
                <a:latin typeface="Times New Roman"/>
              </a:rPr>
              <a:t>IP</a:t>
            </a:r>
            <a:r>
              <a:rPr lang="zh-CN" altLang="en-US" b="0" i="0" u="none" strike="noStrike" baseline="0" smtClean="0">
                <a:latin typeface="Times New Roman"/>
              </a:rPr>
              <a:t>地址</a:t>
            </a:r>
          </a:p>
          <a:p>
            <a:pPr marR="0" lvl="0" rtl="0"/>
            <a:r>
              <a:rPr lang="zh-CN" altLang="en-US" b="0" i="0" u="none" strike="noStrike" baseline="0" smtClean="0">
                <a:latin typeface="Times New Roman"/>
              </a:rPr>
              <a:t>主机</a:t>
            </a:r>
            <a:r>
              <a:rPr lang="en-US" altLang="zh-CN" b="0" i="0" u="none" strike="noStrike" baseline="0" smtClean="0">
                <a:latin typeface="Times New Roman"/>
              </a:rPr>
              <a:t>ID</a:t>
            </a:r>
            <a:r>
              <a:rPr lang="zh-CN" altLang="en-US" b="0" i="0" u="none" strike="noStrike" baseline="0" smtClean="0">
                <a:latin typeface="Times New Roman"/>
              </a:rPr>
              <a:t>全为</a:t>
            </a:r>
            <a:r>
              <a:rPr lang="en-US" altLang="zh-CN" b="0" i="0" u="none" strike="noStrike" baseline="0" smtClean="0">
                <a:latin typeface="Times New Roman"/>
              </a:rPr>
              <a:t>1</a:t>
            </a:r>
            <a:r>
              <a:rPr lang="zh-CN" altLang="en-US" b="0" i="0" u="none" strike="noStrike" baseline="0" smtClean="0">
                <a:latin typeface="Times New Roman"/>
              </a:rPr>
              <a:t>的</a:t>
            </a:r>
            <a:r>
              <a:rPr lang="en-US" altLang="zh-CN" b="0" i="0" u="none" strike="noStrike" baseline="0" smtClean="0">
                <a:latin typeface="Times New Roman"/>
              </a:rPr>
              <a:t>IP</a:t>
            </a:r>
            <a:r>
              <a:rPr lang="zh-CN" altLang="en-US" b="0" i="0" u="none" strike="noStrike" baseline="0" smtClean="0">
                <a:latin typeface="Times New Roman"/>
              </a:rPr>
              <a:t>地址</a:t>
            </a:r>
          </a:p>
          <a:p>
            <a:pPr marR="0" lvl="0" rtl="0"/>
            <a:r>
              <a:rPr lang="en-US" altLang="zh-CN" b="0" i="0" u="none" strike="noStrike" baseline="0" smtClean="0">
                <a:latin typeface="Times New Roman"/>
              </a:rPr>
              <a:t>IP</a:t>
            </a:r>
            <a:r>
              <a:rPr lang="zh-CN" altLang="en-US" b="0" i="0" u="none" strike="noStrike" baseline="0" smtClean="0">
                <a:latin typeface="Times New Roman"/>
              </a:rPr>
              <a:t>地址的</a:t>
            </a:r>
            <a:r>
              <a:rPr lang="en-US" altLang="zh-CN" b="0" i="0" u="none" strike="noStrike" baseline="0" smtClean="0">
                <a:latin typeface="Times New Roman"/>
              </a:rPr>
              <a:t>32</a:t>
            </a:r>
            <a:r>
              <a:rPr lang="zh-CN" altLang="en-US" b="0" i="0" u="none" strike="noStrike" baseline="0" smtClean="0">
                <a:latin typeface="Times New Roman"/>
              </a:rPr>
              <a:t>位全为</a:t>
            </a:r>
            <a:r>
              <a:rPr lang="en-US" altLang="zh-CN" b="0" i="0" u="none" strike="noStrike" baseline="0" smtClean="0">
                <a:latin typeface="Times New Roman"/>
              </a:rPr>
              <a:t>1</a:t>
            </a:r>
            <a:r>
              <a:rPr lang="zh-CN" altLang="en-US" b="0" i="0" u="none" strike="noStrike" baseline="0" smtClean="0">
                <a:latin typeface="Times New Roman"/>
              </a:rPr>
              <a:t>的地址（即</a:t>
            </a:r>
            <a:r>
              <a:rPr lang="en-US" altLang="zh-CN" b="0" i="0" u="none" strike="noStrike" baseline="0" smtClean="0">
                <a:latin typeface="Times New Roman"/>
              </a:rPr>
              <a:t>255.255.255.255</a:t>
            </a:r>
            <a:r>
              <a:rPr lang="zh-CN" altLang="en-US" b="0" i="0" u="none" strike="noStrike" baseline="0" smtClean="0">
                <a:latin typeface="Times New Roman"/>
              </a:rPr>
              <a:t>）</a:t>
            </a:r>
          </a:p>
          <a:p>
            <a:pPr marR="0" lvl="0" rtl="0"/>
            <a:r>
              <a:rPr lang="en-US" altLang="zh-CN" b="0" i="0" u="none" strike="noStrike" baseline="0" smtClean="0">
                <a:latin typeface="Times New Roman"/>
              </a:rPr>
              <a:t>IP</a:t>
            </a:r>
            <a:r>
              <a:rPr lang="zh-CN" altLang="en-US" b="0" i="0" u="none" strike="noStrike" baseline="0" smtClean="0">
                <a:latin typeface="Times New Roman"/>
              </a:rPr>
              <a:t>地址的</a:t>
            </a:r>
            <a:r>
              <a:rPr lang="en-US" altLang="zh-CN" b="0" i="0" u="none" strike="noStrike" baseline="0" smtClean="0">
                <a:latin typeface="Times New Roman"/>
              </a:rPr>
              <a:t>32</a:t>
            </a:r>
            <a:r>
              <a:rPr lang="zh-CN" altLang="en-US" b="0" i="0" u="none" strike="noStrike" baseline="0" smtClean="0">
                <a:latin typeface="Times New Roman"/>
              </a:rPr>
              <a:t>位全为</a:t>
            </a:r>
            <a:r>
              <a:rPr lang="en-US" altLang="zh-CN" b="0" i="0" u="none" strike="noStrike" baseline="0" smtClean="0">
                <a:latin typeface="Times New Roman"/>
              </a:rPr>
              <a:t>0</a:t>
            </a:r>
            <a:r>
              <a:rPr lang="zh-CN" altLang="en-US" b="0" i="0" u="none" strike="noStrike" baseline="0" smtClean="0">
                <a:latin typeface="Times New Roman"/>
              </a:rPr>
              <a:t>的地址（即</a:t>
            </a:r>
            <a:r>
              <a:rPr lang="en-US" altLang="zh-CN" b="0" i="0" u="none" strike="noStrike" baseline="0" smtClean="0">
                <a:latin typeface="Times New Roman"/>
              </a:rPr>
              <a:t>0.0.0.0</a:t>
            </a:r>
            <a:r>
              <a:rPr lang="zh-CN" altLang="en-US" b="0" i="0" u="none" strike="noStrike" baseline="0" smtClean="0">
                <a:latin typeface="Times New Roman"/>
              </a:rPr>
              <a:t>）</a:t>
            </a:r>
          </a:p>
          <a:p>
            <a:pPr marR="0" lvl="0" rtl="0"/>
            <a:r>
              <a:rPr lang="en-US" altLang="zh-CN" b="0" i="0" u="none" strike="noStrike" baseline="0" smtClean="0">
                <a:latin typeface="Times New Roman"/>
              </a:rPr>
              <a:t>IP</a:t>
            </a:r>
            <a:r>
              <a:rPr lang="zh-CN" altLang="en-US" b="0" i="0" u="none" strike="noStrike" baseline="0" smtClean="0">
                <a:latin typeface="Times New Roman"/>
              </a:rPr>
              <a:t>地址</a:t>
            </a:r>
            <a:r>
              <a:rPr lang="en-US" altLang="zh-CN" b="0" i="0" u="none" strike="noStrike" baseline="0" smtClean="0">
                <a:latin typeface="Times New Roman"/>
              </a:rPr>
              <a:t>127.0.0.1</a:t>
            </a:r>
            <a:r>
              <a:rPr lang="zh-CN" altLang="en-US" b="0" i="0" u="none" strike="noStrike" baseline="0" smtClean="0">
                <a:latin typeface="Times New Roman"/>
              </a:rPr>
              <a:t> </a:t>
            </a:r>
          </a:p>
        </p:txBody>
      </p:sp>
    </p:spTree>
    <p:extLst>
      <p:ext uri="{BB962C8B-B14F-4D97-AF65-F5344CB8AC3E}">
        <p14:creationId xmlns:p14="http://schemas.microsoft.com/office/powerpoint/2010/main" val="1547333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IP</a:t>
            </a:r>
            <a:r>
              <a:rPr lang="zh-CN" altLang="en-US" b="0" i="0" u="none" strike="noStrike" kern="1800" baseline="0" smtClean="0">
                <a:latin typeface="Times New Roman"/>
                <a:ea typeface="黑体"/>
              </a:rPr>
              <a:t>地址的申请</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在局域网上的一个主机用户要想接入因特网，需要获得授权的</a:t>
            </a:r>
            <a:r>
              <a:rPr lang="en-US" altLang="zh-CN" b="0" i="0" u="none" strike="noStrike" baseline="0" smtClean="0">
                <a:latin typeface="Times New Roman"/>
              </a:rPr>
              <a:t>IP</a:t>
            </a:r>
            <a:r>
              <a:rPr lang="zh-CN" altLang="en-US" b="0" i="0" u="none" strike="noStrike" baseline="0" smtClean="0">
                <a:latin typeface="Times New Roman"/>
              </a:rPr>
              <a:t>地址，</a:t>
            </a:r>
            <a:r>
              <a:rPr lang="en-US" altLang="zh-CN" b="0" i="0" u="none" strike="noStrike" baseline="0" smtClean="0">
                <a:latin typeface="Times New Roman"/>
              </a:rPr>
              <a:t>IP</a:t>
            </a:r>
            <a:r>
              <a:rPr lang="zh-CN" altLang="en-US" b="0" i="0" u="none" strike="noStrike" baseline="0" smtClean="0">
                <a:latin typeface="Times New Roman"/>
              </a:rPr>
              <a:t>地址由</a:t>
            </a:r>
            <a:r>
              <a:rPr lang="en-US" altLang="zh-CN" b="0" i="0" u="none" strike="noStrike" baseline="0" smtClean="0">
                <a:latin typeface="Times New Roman"/>
              </a:rPr>
              <a:t>IP</a:t>
            </a:r>
            <a:r>
              <a:rPr lang="zh-CN" altLang="en-US" b="0" i="0" u="none" strike="noStrike" baseline="0" smtClean="0">
                <a:latin typeface="Times New Roman"/>
              </a:rPr>
              <a:t>地址授权机构分配，此授权机构通常称为网络信息中心（</a:t>
            </a:r>
            <a:r>
              <a:rPr lang="en-US" altLang="zh-CN" b="0" i="0" u="none" strike="noStrike" baseline="0" smtClean="0">
                <a:latin typeface="Times New Roman"/>
              </a:rPr>
              <a:t>NIC</a:t>
            </a:r>
            <a:r>
              <a:rPr lang="zh-CN" altLang="en-US"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877633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5.3.2  </a:t>
            </a:r>
            <a:r>
              <a:rPr lang="zh-CN" altLang="en-US" b="0" i="0" u="none" strike="noStrike" kern="1800" baseline="0" smtClean="0">
                <a:latin typeface="Times New Roman"/>
                <a:ea typeface="黑体"/>
              </a:rPr>
              <a:t>子网掩码（</a:t>
            </a:r>
            <a:r>
              <a:rPr lang="en-US" altLang="zh-CN" b="0" i="0" u="none" strike="noStrike" kern="1800" baseline="0" smtClean="0">
                <a:latin typeface="Times New Roman"/>
                <a:ea typeface="黑体"/>
              </a:rPr>
              <a:t>subnet mask address</a:t>
            </a:r>
            <a:r>
              <a:rPr lang="zh-CN" altLang="en-US" b="0" i="0" u="none" strike="noStrike" kern="1800" baseline="0" smtClean="0">
                <a:latin typeface="Times New Roman"/>
                <a:ea typeface="黑体"/>
              </a:rPr>
              <a:t>）</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子网掩码指的是一个</a:t>
            </a:r>
            <a:r>
              <a:rPr lang="en-US" altLang="zh-CN" b="0" i="0" u="none" strike="noStrike" baseline="0" smtClean="0">
                <a:latin typeface="Times New Roman"/>
              </a:rPr>
              <a:t>32</a:t>
            </a:r>
            <a:r>
              <a:rPr lang="zh-CN" altLang="en-US" b="0" i="0" u="none" strike="noStrike" baseline="0" smtClean="0">
                <a:latin typeface="Times New Roman"/>
              </a:rPr>
              <a:t>位字段的数值，利用此字段来屏蔽原来网络地址的划分情况，从而获得一个范围较小的、可以实际使用的网络</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t>1</a:t>
            </a:r>
            <a:r>
              <a:rPr lang="zh-CN" altLang="zh-CN"/>
              <a:t>．子网掩码</a:t>
            </a:r>
            <a:r>
              <a:rPr lang="zh-CN" altLang="zh-CN"/>
              <a:t>的</a:t>
            </a:r>
            <a:r>
              <a:rPr lang="zh-CN" altLang="zh-CN" smtClean="0"/>
              <a:t>含义</a:t>
            </a:r>
            <a:endParaRPr lang="en-US" altLang="zh-CN" smtClean="0"/>
          </a:p>
          <a:p>
            <a:pPr lvl="0"/>
            <a:r>
              <a:rPr lang="en-US" altLang="zh-CN"/>
              <a:t>2</a:t>
            </a:r>
            <a:r>
              <a:rPr lang="zh-CN" altLang="zh-CN"/>
              <a:t>．利用子网掩码确定</a:t>
            </a:r>
            <a:r>
              <a:rPr lang="zh-CN" altLang="zh-CN"/>
              <a:t>网</a:t>
            </a:r>
            <a:r>
              <a:rPr lang="zh-CN" altLang="zh-CN" smtClean="0"/>
              <a:t>段</a:t>
            </a:r>
            <a:endParaRPr lang="en-US" altLang="zh-CN" smtClean="0"/>
          </a:p>
          <a:p>
            <a:pPr lvl="0"/>
            <a:r>
              <a:rPr lang="en-US" altLang="zh-CN"/>
              <a:t>3</a:t>
            </a:r>
            <a:r>
              <a:rPr lang="zh-CN" altLang="zh-CN"/>
              <a:t>．用子网掩码进行网络划分</a:t>
            </a:r>
            <a:endParaRPr lang="zh-CN" altLang="en-US" b="0" i="0" u="none" strike="noStrike" baseline="0" smtClean="0">
              <a:latin typeface="Times New Roman"/>
            </a:endParaRPr>
          </a:p>
        </p:txBody>
      </p:sp>
    </p:spTree>
    <p:extLst>
      <p:ext uri="{BB962C8B-B14F-4D97-AF65-F5344CB8AC3E}">
        <p14:creationId xmlns:p14="http://schemas.microsoft.com/office/powerpoint/2010/main" val="1122757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．子网掩码的含义</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网络的子网掩码设置主要用来屏蔽原来网络的划分情况。使用子网掩码，网络设备可以分析得出一个</a:t>
            </a:r>
            <a:r>
              <a:rPr lang="en-US" altLang="zh-CN" b="0" i="0" u="none" strike="noStrike" baseline="0" smtClean="0">
                <a:latin typeface="Times New Roman"/>
              </a:rPr>
              <a:t>IP</a:t>
            </a:r>
            <a:r>
              <a:rPr lang="zh-CN" altLang="en-US" b="0" i="0" u="none" strike="noStrike" baseline="0" smtClean="0">
                <a:latin typeface="Times New Roman"/>
              </a:rPr>
              <a:t>地址的网络地址和子网地址，以及主机地址。</a:t>
            </a:r>
          </a:p>
        </p:txBody>
      </p:sp>
    </p:spTree>
    <p:extLst>
      <p:ext uri="{BB962C8B-B14F-4D97-AF65-F5344CB8AC3E}">
        <p14:creationId xmlns:p14="http://schemas.microsoft.com/office/powerpoint/2010/main" val="41250856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．利用子网掩码确定网段</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利用子网掩码可以确定两个</a:t>
            </a:r>
            <a:r>
              <a:rPr lang="en-US" altLang="zh-CN" b="0" i="0" u="none" strike="noStrike" baseline="0" smtClean="0">
                <a:latin typeface="Times New Roman"/>
              </a:rPr>
              <a:t>IP</a:t>
            </a:r>
            <a:r>
              <a:rPr lang="zh-CN" altLang="en-US" b="0" i="0" u="none" strike="noStrike" baseline="0" smtClean="0">
                <a:latin typeface="Times New Roman"/>
              </a:rPr>
              <a:t>地址是否属于同一个网段。比较两台计算机的</a:t>
            </a:r>
            <a:r>
              <a:rPr lang="en-US" altLang="zh-CN" b="0" i="0" u="none" strike="noStrike" baseline="0" smtClean="0">
                <a:latin typeface="Times New Roman"/>
              </a:rPr>
              <a:t>IP</a:t>
            </a:r>
            <a:r>
              <a:rPr lang="zh-CN" altLang="en-US" b="0" i="0" u="none" strike="noStrike" baseline="0" smtClean="0">
                <a:latin typeface="Times New Roman"/>
              </a:rPr>
              <a:t>地址与子网掩码进行“与”运算后的值，如果结果相同，则说明两台计算机处于同一个子网络上。在以太网结构的网络中，同一子网内的两台计算机可以直接通信，而不用路由器对</a:t>
            </a:r>
            <a:r>
              <a:rPr lang="en-US" altLang="zh-CN" b="0" i="0" u="none" strike="noStrike" baseline="0" smtClean="0">
                <a:latin typeface="Times New Roman"/>
              </a:rPr>
              <a:t>IP</a:t>
            </a:r>
            <a:r>
              <a:rPr lang="zh-CN" altLang="en-US" b="0" i="0" u="none" strike="noStrike" baseline="0" smtClean="0">
                <a:latin typeface="Times New Roman"/>
              </a:rPr>
              <a:t>分组进行转发。</a:t>
            </a:r>
          </a:p>
        </p:txBody>
      </p:sp>
      <p:graphicFrame>
        <p:nvGraphicFramePr>
          <p:cNvPr id="4" name="表格 3"/>
          <p:cNvGraphicFramePr>
            <a:graphicFrameLocks noGrp="1"/>
          </p:cNvGraphicFramePr>
          <p:nvPr>
            <p:extLst>
              <p:ext uri="{D42A27DB-BD31-4B8C-83A1-F6EECF244321}">
                <p14:modId xmlns:p14="http://schemas.microsoft.com/office/powerpoint/2010/main" val="3874439073"/>
              </p:ext>
            </p:extLst>
          </p:nvPr>
        </p:nvGraphicFramePr>
        <p:xfrm>
          <a:off x="467544" y="4149080"/>
          <a:ext cx="8352928" cy="2016224"/>
        </p:xfrm>
        <a:graphic>
          <a:graphicData uri="http://schemas.openxmlformats.org/drawingml/2006/table">
            <a:tbl>
              <a:tblPr>
                <a:tableStyleId>{5C22544A-7EE6-4342-B048-85BDC9FD1C3A}</a:tableStyleId>
              </a:tblPr>
              <a:tblGrid>
                <a:gridCol w="1584176"/>
                <a:gridCol w="3384376"/>
                <a:gridCol w="3384376"/>
              </a:tblGrid>
              <a:tr h="337392">
                <a:tc>
                  <a:txBody>
                    <a:bodyPr/>
                    <a:lstStyle/>
                    <a:p>
                      <a:pPr marL="0" algn="l" rtl="0" eaLnBrk="1" latinLnBrk="0" hangingPunct="1">
                        <a:lnSpc>
                          <a:spcPts val="1250"/>
                        </a:lnSpc>
                        <a:spcAft>
                          <a:spcPts val="0"/>
                        </a:spcAft>
                      </a:pPr>
                      <a:r>
                        <a:rPr kumimoji="0" lang="zh-CN" sz="1200" b="1" kern="1200">
                          <a:solidFill>
                            <a:schemeClr val="dk1"/>
                          </a:solidFill>
                          <a:effectLst/>
                          <a:latin typeface="+mn-lt"/>
                          <a:ea typeface="+mn-ea"/>
                          <a:cs typeface="+mn-cs"/>
                        </a:rPr>
                        <a:t>主机（</a:t>
                      </a:r>
                      <a:r>
                        <a:rPr kumimoji="0" lang="en-US" sz="1200" b="1" kern="1200">
                          <a:solidFill>
                            <a:schemeClr val="dk1"/>
                          </a:solidFill>
                          <a:effectLst/>
                          <a:latin typeface="+mn-lt"/>
                          <a:ea typeface="+mn-ea"/>
                          <a:cs typeface="+mn-cs"/>
                        </a:rPr>
                        <a:t>IP/Netmask</a:t>
                      </a:r>
                      <a:r>
                        <a:rPr kumimoji="0" lang="zh-CN" sz="1200" b="1" kern="1200">
                          <a:solidFill>
                            <a:schemeClr val="dk1"/>
                          </a:solidFill>
                          <a:effectLst/>
                          <a:latin typeface="+mn-lt"/>
                          <a:ea typeface="+mn-ea"/>
                          <a:cs typeface="+mn-cs"/>
                        </a:rPr>
                        <a:t>）</a:t>
                      </a:r>
                    </a:p>
                  </a:txBody>
                  <a:tcPr marL="36195" marR="36195" marT="0" marB="0" anchor="ctr"/>
                </a:tc>
                <a:tc>
                  <a:txBody>
                    <a:bodyPr/>
                    <a:lstStyle/>
                    <a:p>
                      <a:pPr marL="0" indent="0" algn="ctr" rtl="0" eaLnBrk="1" latinLnBrk="0" hangingPunct="1">
                        <a:lnSpc>
                          <a:spcPts val="1250"/>
                        </a:lnSpc>
                        <a:spcAft>
                          <a:spcPts val="0"/>
                        </a:spcAft>
                      </a:pPr>
                      <a:r>
                        <a:rPr kumimoji="0" lang="en-US" sz="1200" b="1" kern="1200">
                          <a:solidFill>
                            <a:schemeClr val="dk1"/>
                          </a:solidFill>
                          <a:effectLst/>
                          <a:latin typeface="+mn-lt"/>
                          <a:ea typeface="+mn-ea"/>
                          <a:cs typeface="+mn-cs"/>
                        </a:rPr>
                        <a:t>A(192.168.1.151/255.255.255.128)</a:t>
                      </a:r>
                      <a:endParaRPr kumimoji="0" lang="zh-CN" sz="1200" b="1" kern="1200">
                        <a:solidFill>
                          <a:schemeClr val="dk1"/>
                        </a:solidFill>
                        <a:effectLst/>
                        <a:latin typeface="+mn-lt"/>
                        <a:ea typeface="+mn-ea"/>
                        <a:cs typeface="+mn-cs"/>
                      </a:endParaRPr>
                    </a:p>
                  </a:txBody>
                  <a:tcPr marL="36195" marR="36195" marT="0" marB="0" anchor="ctr"/>
                </a:tc>
                <a:tc>
                  <a:txBody>
                    <a:bodyPr/>
                    <a:lstStyle/>
                    <a:p>
                      <a:pPr marL="0" indent="0" algn="ctr" rtl="0" eaLnBrk="1" latinLnBrk="0" hangingPunct="1">
                        <a:lnSpc>
                          <a:spcPts val="1250"/>
                        </a:lnSpc>
                        <a:spcAft>
                          <a:spcPts val="0"/>
                        </a:spcAft>
                      </a:pPr>
                      <a:r>
                        <a:rPr kumimoji="0" lang="en-US" sz="1200" b="1" kern="1200">
                          <a:solidFill>
                            <a:schemeClr val="dk1"/>
                          </a:solidFill>
                          <a:effectLst/>
                          <a:latin typeface="+mn-lt"/>
                          <a:ea typeface="+mn-ea"/>
                          <a:cs typeface="+mn-cs"/>
                        </a:rPr>
                        <a:t>B(192.168.1.150/255.255.255.128)</a:t>
                      </a:r>
                      <a:endParaRPr kumimoji="0" lang="zh-CN" sz="1200" b="1" kern="1200">
                        <a:solidFill>
                          <a:schemeClr val="dk1"/>
                        </a:solidFill>
                        <a:effectLst/>
                        <a:latin typeface="+mn-lt"/>
                        <a:ea typeface="+mn-ea"/>
                        <a:cs typeface="+mn-cs"/>
                      </a:endParaRPr>
                    </a:p>
                  </a:txBody>
                  <a:tcPr marL="36195" marR="36195" marT="0" marB="0" anchor="ctr"/>
                </a:tc>
              </a:tr>
              <a:tr h="337392">
                <a:tc>
                  <a:txBody>
                    <a:bodyPr/>
                    <a:lstStyle/>
                    <a:p>
                      <a:pPr marL="0" indent="0" algn="ctr" rtl="0" eaLnBrk="1" latinLnBrk="0" hangingPunct="1">
                        <a:lnSpc>
                          <a:spcPts val="1250"/>
                        </a:lnSpc>
                        <a:spcAft>
                          <a:spcPts val="0"/>
                        </a:spcAft>
                      </a:pPr>
                      <a:r>
                        <a:rPr kumimoji="0" lang="en-US" sz="1200" b="1" kern="1200" smtClean="0">
                          <a:solidFill>
                            <a:schemeClr val="dk1"/>
                          </a:solidFill>
                          <a:effectLst/>
                          <a:latin typeface="+mn-lt"/>
                          <a:ea typeface="+mn-ea"/>
                          <a:cs typeface="+mn-cs"/>
                        </a:rPr>
                        <a:t>IP</a:t>
                      </a:r>
                      <a:r>
                        <a:rPr kumimoji="0" lang="zh-CN" sz="1200" b="1" kern="1200">
                          <a:solidFill>
                            <a:schemeClr val="dk1"/>
                          </a:solidFill>
                          <a:effectLst/>
                          <a:latin typeface="+mn-lt"/>
                          <a:ea typeface="+mn-ea"/>
                          <a:cs typeface="+mn-cs"/>
                        </a:rPr>
                        <a:t>地址（二进制）</a:t>
                      </a:r>
                    </a:p>
                  </a:txBody>
                  <a:tcPr marL="36195" marR="36195" marT="0" marB="0" anchor="ctr"/>
                </a:tc>
                <a:tc>
                  <a:txBody>
                    <a:bodyPr/>
                    <a:lstStyle/>
                    <a:p>
                      <a:pPr marL="0" indent="0" algn="ctr" rtl="0" eaLnBrk="1" latinLnBrk="0" hangingPunct="1">
                        <a:lnSpc>
                          <a:spcPts val="1250"/>
                        </a:lnSpc>
                        <a:spcAft>
                          <a:spcPts val="0"/>
                        </a:spcAft>
                      </a:pPr>
                      <a:r>
                        <a:rPr kumimoji="0" lang="en-US" sz="1200" b="1" kern="1200">
                          <a:solidFill>
                            <a:schemeClr val="dk1"/>
                          </a:solidFill>
                          <a:effectLst/>
                          <a:latin typeface="+mn-lt"/>
                          <a:ea typeface="+mn-ea"/>
                          <a:cs typeface="+mn-cs"/>
                        </a:rPr>
                        <a:t>11000000.10101000.00000001.10010111</a:t>
                      </a:r>
                      <a:endParaRPr kumimoji="0" lang="zh-CN" sz="1200" b="1" kern="1200">
                        <a:solidFill>
                          <a:schemeClr val="dk1"/>
                        </a:solidFill>
                        <a:effectLst/>
                        <a:latin typeface="+mn-lt"/>
                        <a:ea typeface="+mn-ea"/>
                        <a:cs typeface="+mn-cs"/>
                      </a:endParaRPr>
                    </a:p>
                  </a:txBody>
                  <a:tcPr marL="36195" marR="36195" marT="0" marB="0" anchor="ctr"/>
                </a:tc>
                <a:tc>
                  <a:txBody>
                    <a:bodyPr/>
                    <a:lstStyle/>
                    <a:p>
                      <a:pPr marL="0" indent="0" algn="ctr" rtl="0" eaLnBrk="1" latinLnBrk="0" hangingPunct="1">
                        <a:lnSpc>
                          <a:spcPts val="1250"/>
                        </a:lnSpc>
                        <a:spcAft>
                          <a:spcPts val="0"/>
                        </a:spcAft>
                      </a:pPr>
                      <a:r>
                        <a:rPr kumimoji="0" lang="en-US" sz="1200" b="1" kern="1200">
                          <a:solidFill>
                            <a:schemeClr val="dk1"/>
                          </a:solidFill>
                          <a:effectLst/>
                          <a:latin typeface="+mn-lt"/>
                          <a:ea typeface="+mn-ea"/>
                          <a:cs typeface="+mn-cs"/>
                        </a:rPr>
                        <a:t>11000000.10101000.00000001.10010111</a:t>
                      </a:r>
                      <a:endParaRPr kumimoji="0" lang="zh-CN" sz="1200" b="1" kern="1200">
                        <a:solidFill>
                          <a:schemeClr val="dk1"/>
                        </a:solidFill>
                        <a:effectLst/>
                        <a:latin typeface="+mn-lt"/>
                        <a:ea typeface="+mn-ea"/>
                        <a:cs typeface="+mn-cs"/>
                      </a:endParaRPr>
                    </a:p>
                  </a:txBody>
                  <a:tcPr marL="36195" marR="36195" marT="0" marB="0" anchor="ctr"/>
                </a:tc>
              </a:tr>
              <a:tr h="670720">
                <a:tc>
                  <a:txBody>
                    <a:bodyPr/>
                    <a:lstStyle/>
                    <a:p>
                      <a:pPr marL="0" indent="0" algn="ctr" rtl="0" eaLnBrk="1" latinLnBrk="0" hangingPunct="1">
                        <a:lnSpc>
                          <a:spcPts val="1250"/>
                        </a:lnSpc>
                        <a:spcAft>
                          <a:spcPts val="0"/>
                        </a:spcAft>
                      </a:pPr>
                      <a:r>
                        <a:rPr kumimoji="0" lang="zh-CN" sz="1200" b="1" kern="1200">
                          <a:solidFill>
                            <a:schemeClr val="dk1"/>
                          </a:solidFill>
                          <a:effectLst/>
                          <a:latin typeface="+mn-lt"/>
                          <a:ea typeface="+mn-ea"/>
                          <a:cs typeface="+mn-cs"/>
                        </a:rPr>
                        <a:t>子网</a:t>
                      </a:r>
                      <a:r>
                        <a:rPr kumimoji="0" lang="zh-CN" sz="1200" b="1" kern="1200" smtClean="0">
                          <a:solidFill>
                            <a:schemeClr val="dk1"/>
                          </a:solidFill>
                          <a:effectLst/>
                          <a:latin typeface="+mn-lt"/>
                          <a:ea typeface="+mn-ea"/>
                          <a:cs typeface="+mn-cs"/>
                        </a:rPr>
                        <a:t>掩码（</a:t>
                      </a:r>
                      <a:r>
                        <a:rPr kumimoji="0" lang="zh-CN" sz="1200" b="1" kern="1200">
                          <a:solidFill>
                            <a:schemeClr val="dk1"/>
                          </a:solidFill>
                          <a:effectLst/>
                          <a:latin typeface="+mn-lt"/>
                          <a:ea typeface="+mn-ea"/>
                          <a:cs typeface="+mn-cs"/>
                        </a:rPr>
                        <a:t>二进制）</a:t>
                      </a:r>
                    </a:p>
                  </a:txBody>
                  <a:tcPr marL="36195" marR="36195" marT="0" marB="0" anchor="ctr"/>
                </a:tc>
                <a:tc>
                  <a:txBody>
                    <a:bodyPr/>
                    <a:lstStyle/>
                    <a:p>
                      <a:pPr marL="0" indent="0" algn="ctr" rtl="0" eaLnBrk="1" latinLnBrk="0" hangingPunct="1">
                        <a:lnSpc>
                          <a:spcPts val="1250"/>
                        </a:lnSpc>
                        <a:spcAft>
                          <a:spcPts val="0"/>
                        </a:spcAft>
                      </a:pPr>
                      <a:r>
                        <a:rPr kumimoji="0" lang="en-US" sz="1200" b="1" kern="1200">
                          <a:solidFill>
                            <a:schemeClr val="dk1"/>
                          </a:solidFill>
                          <a:effectLst/>
                          <a:latin typeface="+mn-lt"/>
                          <a:ea typeface="+mn-ea"/>
                          <a:cs typeface="+mn-cs"/>
                        </a:rPr>
                        <a:t>11111111.11111111.11111111.10000000</a:t>
                      </a:r>
                      <a:endParaRPr kumimoji="0" lang="zh-CN" sz="1200" b="1" kern="1200">
                        <a:solidFill>
                          <a:schemeClr val="dk1"/>
                        </a:solidFill>
                        <a:effectLst/>
                        <a:latin typeface="+mn-lt"/>
                        <a:ea typeface="+mn-ea"/>
                        <a:cs typeface="+mn-cs"/>
                      </a:endParaRPr>
                    </a:p>
                  </a:txBody>
                  <a:tcPr marL="36195" marR="36195" marT="0" marB="0" anchor="ctr"/>
                </a:tc>
                <a:tc>
                  <a:txBody>
                    <a:bodyPr/>
                    <a:lstStyle/>
                    <a:p>
                      <a:pPr marL="0" indent="0" algn="ctr" rtl="0" eaLnBrk="1" latinLnBrk="0" hangingPunct="1">
                        <a:lnSpc>
                          <a:spcPts val="1250"/>
                        </a:lnSpc>
                        <a:spcAft>
                          <a:spcPts val="0"/>
                        </a:spcAft>
                      </a:pPr>
                      <a:r>
                        <a:rPr kumimoji="0" lang="en-US" sz="1200" b="1" kern="1200">
                          <a:solidFill>
                            <a:schemeClr val="dk1"/>
                          </a:solidFill>
                          <a:effectLst/>
                          <a:latin typeface="+mn-lt"/>
                          <a:ea typeface="+mn-ea"/>
                          <a:cs typeface="+mn-cs"/>
                        </a:rPr>
                        <a:t>11111111.11111111.11111111.10000000</a:t>
                      </a:r>
                      <a:endParaRPr kumimoji="0" lang="zh-CN" sz="1200" b="1" kern="1200">
                        <a:solidFill>
                          <a:schemeClr val="dk1"/>
                        </a:solidFill>
                        <a:effectLst/>
                        <a:latin typeface="+mn-lt"/>
                        <a:ea typeface="+mn-ea"/>
                        <a:cs typeface="+mn-cs"/>
                      </a:endParaRPr>
                    </a:p>
                  </a:txBody>
                  <a:tcPr marL="36195" marR="36195" marT="0" marB="0" anchor="ctr"/>
                </a:tc>
              </a:tr>
              <a:tr h="670720">
                <a:tc>
                  <a:txBody>
                    <a:bodyPr/>
                    <a:lstStyle/>
                    <a:p>
                      <a:pPr marL="0" indent="0" algn="ctr" rtl="0" eaLnBrk="1" latinLnBrk="0" hangingPunct="1">
                        <a:lnSpc>
                          <a:spcPts val="1250"/>
                        </a:lnSpc>
                        <a:spcAft>
                          <a:spcPts val="0"/>
                        </a:spcAft>
                      </a:pPr>
                      <a:r>
                        <a:rPr kumimoji="0" lang="zh-CN" sz="1200" b="1" kern="1200">
                          <a:solidFill>
                            <a:schemeClr val="dk1"/>
                          </a:solidFill>
                          <a:effectLst/>
                          <a:latin typeface="+mn-lt"/>
                          <a:ea typeface="+mn-ea"/>
                          <a:cs typeface="+mn-cs"/>
                        </a:rPr>
                        <a:t>网络</a:t>
                      </a:r>
                      <a:r>
                        <a:rPr kumimoji="0" lang="zh-CN" sz="1200" b="1" kern="1200" smtClean="0">
                          <a:solidFill>
                            <a:schemeClr val="dk1"/>
                          </a:solidFill>
                          <a:effectLst/>
                          <a:latin typeface="+mn-lt"/>
                          <a:ea typeface="+mn-ea"/>
                          <a:cs typeface="+mn-cs"/>
                        </a:rPr>
                        <a:t>地址（</a:t>
                      </a:r>
                      <a:r>
                        <a:rPr kumimoji="0" lang="zh-CN" sz="1200" b="1" kern="1200">
                          <a:solidFill>
                            <a:schemeClr val="dk1"/>
                          </a:solidFill>
                          <a:effectLst/>
                          <a:latin typeface="+mn-lt"/>
                          <a:ea typeface="+mn-ea"/>
                          <a:cs typeface="+mn-cs"/>
                        </a:rPr>
                        <a:t>二进制）</a:t>
                      </a:r>
                    </a:p>
                  </a:txBody>
                  <a:tcPr marL="36195" marR="36195" marT="0" marB="0" anchor="ctr"/>
                </a:tc>
                <a:tc>
                  <a:txBody>
                    <a:bodyPr/>
                    <a:lstStyle/>
                    <a:p>
                      <a:pPr marL="0" indent="0" algn="ctr" rtl="0" eaLnBrk="1" latinLnBrk="0" hangingPunct="1">
                        <a:lnSpc>
                          <a:spcPts val="1250"/>
                        </a:lnSpc>
                        <a:spcAft>
                          <a:spcPts val="0"/>
                        </a:spcAft>
                      </a:pPr>
                      <a:r>
                        <a:rPr kumimoji="0" lang="en-US" sz="1200" b="1" kern="1200">
                          <a:solidFill>
                            <a:schemeClr val="dk1"/>
                          </a:solidFill>
                          <a:effectLst/>
                          <a:latin typeface="+mn-lt"/>
                          <a:ea typeface="+mn-ea"/>
                          <a:cs typeface="+mn-cs"/>
                        </a:rPr>
                        <a:t>11000000.10101000.00000001.10000000</a:t>
                      </a:r>
                      <a:endParaRPr kumimoji="0" lang="zh-CN" sz="1200" b="1" kern="1200">
                        <a:solidFill>
                          <a:schemeClr val="dk1"/>
                        </a:solidFill>
                        <a:effectLst/>
                        <a:latin typeface="+mn-lt"/>
                        <a:ea typeface="+mn-ea"/>
                        <a:cs typeface="+mn-cs"/>
                      </a:endParaRPr>
                    </a:p>
                  </a:txBody>
                  <a:tcPr marL="36195" marR="36195" marT="0" marB="0" anchor="ctr"/>
                </a:tc>
                <a:tc>
                  <a:txBody>
                    <a:bodyPr/>
                    <a:lstStyle/>
                    <a:p>
                      <a:pPr marL="0" indent="0" algn="ctr" rtl="0" eaLnBrk="1" latinLnBrk="0" hangingPunct="1">
                        <a:lnSpc>
                          <a:spcPts val="1250"/>
                        </a:lnSpc>
                        <a:spcAft>
                          <a:spcPts val="0"/>
                        </a:spcAft>
                      </a:pPr>
                      <a:r>
                        <a:rPr kumimoji="0" lang="en-US" sz="1200" b="1" kern="1200">
                          <a:solidFill>
                            <a:schemeClr val="dk1"/>
                          </a:solidFill>
                          <a:effectLst/>
                          <a:latin typeface="+mn-lt"/>
                          <a:ea typeface="+mn-ea"/>
                          <a:cs typeface="+mn-cs"/>
                        </a:rPr>
                        <a:t>11000000.10101000.00000001.10000000</a:t>
                      </a:r>
                      <a:endParaRPr kumimoji="0" lang="zh-CN" sz="1200" b="1" kern="1200">
                        <a:solidFill>
                          <a:schemeClr val="dk1"/>
                        </a:solidFill>
                        <a:effectLst/>
                        <a:latin typeface="+mn-lt"/>
                        <a:ea typeface="+mn-ea"/>
                        <a:cs typeface="+mn-cs"/>
                      </a:endParaRPr>
                    </a:p>
                  </a:txBody>
                  <a:tcPr marL="36195" marR="36195" marT="0" marB="0" anchor="ctr"/>
                </a:tc>
              </a:tr>
            </a:tbl>
          </a:graphicData>
        </a:graphic>
      </p:graphicFrame>
    </p:spTree>
    <p:extLst>
      <p:ext uri="{BB962C8B-B14F-4D97-AF65-F5344CB8AC3E}">
        <p14:creationId xmlns:p14="http://schemas.microsoft.com/office/powerpoint/2010/main" val="35227990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．用子网掩码进行网络划分</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使用子网掩码进行网络划分的基本原理是子网掩码与</a:t>
            </a:r>
            <a:r>
              <a:rPr lang="en-US" altLang="zh-CN" b="0" i="0" u="none" strike="noStrike" baseline="0" smtClean="0">
                <a:latin typeface="Times New Roman"/>
              </a:rPr>
              <a:t>IP</a:t>
            </a:r>
            <a:r>
              <a:rPr lang="zh-CN" altLang="en-US" b="0" i="0" u="none" strike="noStrike" baseline="0" smtClean="0">
                <a:latin typeface="Times New Roman"/>
              </a:rPr>
              <a:t>地址“与”运算结果相同的</a:t>
            </a:r>
            <a:r>
              <a:rPr lang="en-US" altLang="zh-CN" b="0" i="0" u="none" strike="noStrike" baseline="0" smtClean="0">
                <a:latin typeface="Times New Roman"/>
              </a:rPr>
              <a:t>IP</a:t>
            </a:r>
            <a:r>
              <a:rPr lang="zh-CN" altLang="en-US" b="0" i="0" u="none" strike="noStrike" baseline="0" smtClean="0">
                <a:latin typeface="Times New Roman"/>
              </a:rPr>
              <a:t>地址在同一个网络上。</a:t>
            </a:r>
          </a:p>
        </p:txBody>
      </p:sp>
    </p:spTree>
    <p:extLst>
      <p:ext uri="{BB962C8B-B14F-4D97-AF65-F5344CB8AC3E}">
        <p14:creationId xmlns:p14="http://schemas.microsoft.com/office/powerpoint/2010/main" val="1140093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5.3.3  IP</a:t>
            </a:r>
            <a:r>
              <a:rPr lang="zh-CN" altLang="en-US" b="0" i="0" u="none" strike="noStrike" kern="1800" baseline="0" smtClean="0">
                <a:latin typeface="Times New Roman"/>
                <a:ea typeface="黑体"/>
              </a:rPr>
              <a:t>地址的配置</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a:t>
            </a:r>
            <a:r>
              <a:rPr lang="en-US" altLang="zh-CN" b="0" i="0" u="none" strike="noStrike" baseline="0" smtClean="0">
                <a:latin typeface="Times New Roman"/>
              </a:rPr>
              <a:t>Linux</a:t>
            </a:r>
            <a:r>
              <a:rPr lang="zh-CN" altLang="en-US" b="0" i="0" u="none" strike="noStrike" baseline="0" smtClean="0">
                <a:latin typeface="Times New Roman"/>
              </a:rPr>
              <a:t>下进行网络配置的命令是</a:t>
            </a:r>
            <a:r>
              <a:rPr lang="en-US" altLang="zh-CN" b="0" i="0" u="none" strike="noStrike" baseline="0" smtClean="0">
                <a:latin typeface="Times New Roman"/>
              </a:rPr>
              <a:t>ifconfig</a:t>
            </a:r>
            <a:r>
              <a:rPr lang="zh-CN" altLang="en-US" b="0" i="0" u="none" strike="noStrike" baseline="0" smtClean="0">
                <a:latin typeface="Times New Roman"/>
              </a:rPr>
              <a:t>，它用于显示、设置网络设备的</a:t>
            </a:r>
            <a:r>
              <a:rPr lang="en-US" altLang="zh-CN" b="0" i="0" u="none" strike="noStrike" baseline="0" smtClean="0">
                <a:latin typeface="Times New Roman"/>
              </a:rPr>
              <a:t>IP</a:t>
            </a:r>
            <a:r>
              <a:rPr lang="zh-CN" altLang="en-US" b="0" i="0" u="none" strike="noStrike" baseline="0" smtClean="0">
                <a:latin typeface="Times New Roman"/>
              </a:rPr>
              <a:t>地址和子网掩码。</a:t>
            </a:r>
            <a:r>
              <a:rPr lang="en-US" altLang="zh-CN" b="0" i="0" u="none" strike="noStrike" baseline="0" smtClean="0">
                <a:latin typeface="Times New Roman"/>
              </a:rPr>
              <a:t>ifconfig</a:t>
            </a:r>
            <a:r>
              <a:rPr lang="zh-CN" altLang="en-US" b="0" i="0" u="none" strike="noStrike" baseline="0" smtClean="0">
                <a:latin typeface="Times New Roman"/>
              </a:rPr>
              <a:t>的命令格式为：</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ifconfig </a:t>
            </a:r>
            <a:r>
              <a:rPr lang="zh-CN" altLang="en-US" b="0" i="0" u="none" strike="noStrike" baseline="0" smtClean="0">
                <a:latin typeface="Times New Roman"/>
              </a:rPr>
              <a:t>网络编号 </a:t>
            </a:r>
            <a:r>
              <a:rPr lang="en-US" altLang="zh-CN" b="0" i="0" u="none" strike="noStrike" baseline="0" smtClean="0">
                <a:latin typeface="Times New Roman"/>
              </a:rPr>
              <a:t>IP</a:t>
            </a:r>
            <a:r>
              <a:rPr lang="zh-CN" altLang="en-US" b="0" i="0" u="none" strike="noStrike" baseline="0" smtClean="0">
                <a:latin typeface="Times New Roman"/>
              </a:rPr>
              <a:t>地址 </a:t>
            </a:r>
            <a:r>
              <a:rPr lang="en-US" altLang="zh-CN" b="0" i="0" u="none" strike="noStrike" baseline="0" smtClean="0">
                <a:latin typeface="Times New Roman"/>
              </a:rPr>
              <a:t>netmask </a:t>
            </a:r>
            <a:r>
              <a:rPr lang="zh-CN" altLang="en-US" b="0" i="0" u="none" strike="noStrike" baseline="0" smtClean="0">
                <a:latin typeface="Times New Roman"/>
              </a:rPr>
              <a:t>子网掩码</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3500694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5.3.4  </a:t>
            </a:r>
            <a:r>
              <a:rPr lang="zh-CN" altLang="en-US" b="0" i="0" u="none" strike="noStrike" kern="1800" baseline="0" smtClean="0">
                <a:latin typeface="Times New Roman"/>
                <a:ea typeface="黑体"/>
              </a:rPr>
              <a:t>端口</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端口是一个</a:t>
            </a:r>
            <a:r>
              <a:rPr lang="en-US" altLang="zh-CN" b="0" i="0" u="none" strike="noStrike" baseline="0" smtClean="0">
                <a:latin typeface="Times New Roman"/>
              </a:rPr>
              <a:t>16</a:t>
            </a:r>
            <a:r>
              <a:rPr lang="zh-CN" altLang="en-US" b="0" i="0" u="none" strike="noStrike" baseline="0" smtClean="0">
                <a:latin typeface="Times New Roman"/>
              </a:rPr>
              <a:t>位的整数类型值，通常称这个值为端口号。端口号的值可由用户自定义或者由系统分配，采用</a:t>
            </a:r>
            <a:r>
              <a:rPr lang="zh-CN" altLang="en-US" b="0" i="0" u="none" strike="noStrike" baseline="0" smtClean="0">
                <a:latin typeface="Times New Roman"/>
              </a:rPr>
              <a:t>动态系统分配</a:t>
            </a:r>
            <a:r>
              <a:rPr lang="zh-CN" altLang="en-US" b="0" i="0" u="none" strike="noStrike" baseline="0" smtClean="0">
                <a:latin typeface="Times New Roman"/>
              </a:rPr>
              <a:t>和静态用户自定义相结合的办法。</a:t>
            </a:r>
          </a:p>
        </p:txBody>
      </p:sp>
      <p:pic>
        <p:nvPicPr>
          <p:cNvPr id="24578" name="Picture 2" descr="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397" y="3212976"/>
            <a:ext cx="7855043"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319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5.4  </a:t>
            </a:r>
            <a:r>
              <a:rPr lang="zh-CN" altLang="en-US" b="0" i="0" u="none" strike="noStrike" kern="1800" baseline="0" smtClean="0">
                <a:latin typeface="Times New Roman"/>
                <a:ea typeface="黑体"/>
              </a:rPr>
              <a:t>主机字节序和网络字节序</a:t>
            </a:r>
          </a:p>
        </p:txBody>
      </p:sp>
      <p:sp>
        <p:nvSpPr>
          <p:cNvPr id="3" name="文本占位符 2"/>
          <p:cNvSpPr>
            <a:spLocks noGrp="1"/>
          </p:cNvSpPr>
          <p:nvPr>
            <p:ph type="body" idx="1"/>
          </p:nvPr>
        </p:nvSpPr>
        <p:spPr/>
        <p:txBody>
          <a:bodyPr/>
          <a:lstStyle/>
          <a:p>
            <a:r>
              <a:rPr lang="en-US" altLang="zh-CN"/>
              <a:t>5.4.1  </a:t>
            </a:r>
            <a:r>
              <a:rPr lang="zh-CN" altLang="zh-CN"/>
              <a:t>字节序</a:t>
            </a:r>
            <a:r>
              <a:rPr lang="zh-CN" altLang="zh-CN"/>
              <a:t>的</a:t>
            </a:r>
            <a:r>
              <a:rPr lang="zh-CN" altLang="zh-CN" smtClean="0"/>
              <a:t>含义</a:t>
            </a:r>
            <a:endParaRPr lang="en-US" altLang="zh-CN" smtClean="0"/>
          </a:p>
          <a:p>
            <a:r>
              <a:rPr lang="en-US" altLang="zh-CN"/>
              <a:t>5.4.2  </a:t>
            </a:r>
            <a:r>
              <a:rPr lang="zh-CN" altLang="zh-CN"/>
              <a:t>网络字节序的转换</a:t>
            </a:r>
            <a:endParaRPr lang="zh-CN" altLang="en-US"/>
          </a:p>
        </p:txBody>
      </p:sp>
    </p:spTree>
    <p:extLst>
      <p:ext uri="{BB962C8B-B14F-4D97-AF65-F5344CB8AC3E}">
        <p14:creationId xmlns:p14="http://schemas.microsoft.com/office/powerpoint/2010/main" val="3169793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5.1.3  OSI</a:t>
            </a:r>
            <a:r>
              <a:rPr lang="zh-CN" altLang="en-US" b="0" i="0" u="none" strike="noStrike" kern="1800" baseline="0" smtClean="0">
                <a:latin typeface="Times New Roman"/>
                <a:ea typeface="黑体"/>
              </a:rPr>
              <a:t>参考模型中的数据传输</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617997427"/>
              </p:ext>
            </p:extLst>
          </p:nvPr>
        </p:nvGraphicFramePr>
        <p:xfrm>
          <a:off x="527888" y="2492896"/>
          <a:ext cx="8076560" cy="3257153"/>
        </p:xfrm>
        <a:graphic>
          <a:graphicData uri="http://schemas.openxmlformats.org/presentationml/2006/ole">
            <mc:AlternateContent xmlns:mc="http://schemas.openxmlformats.org/markup-compatibility/2006">
              <mc:Choice xmlns:v="urn:schemas-microsoft-com:vml" Requires="v">
                <p:oleObj spid="_x0000_s2052" name="Visio" r:id="rId3" imgW="9524520" imgH="3842259" progId="Visio.Drawing.11">
                  <p:embed/>
                </p:oleObj>
              </mc:Choice>
              <mc:Fallback>
                <p:oleObj name="Visio" r:id="rId3" imgW="9524520" imgH="384225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888" y="2492896"/>
                        <a:ext cx="8076560" cy="3257153"/>
                      </a:xfrm>
                      <a:prstGeom prst="rect">
                        <a:avLst/>
                      </a:prstGeom>
                      <a:noFill/>
                    </p:spPr>
                  </p:pic>
                </p:oleObj>
              </mc:Fallback>
            </mc:AlternateContent>
          </a:graphicData>
        </a:graphic>
      </p:graphicFrame>
    </p:spTree>
    <p:extLst>
      <p:ext uri="{BB962C8B-B14F-4D97-AF65-F5344CB8AC3E}">
        <p14:creationId xmlns:p14="http://schemas.microsoft.com/office/powerpoint/2010/main" val="8422228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5.4.1  </a:t>
            </a:r>
            <a:r>
              <a:rPr lang="zh-CN" altLang="en-US" b="0" i="0" u="none" strike="noStrike" kern="1800" baseline="0" smtClean="0">
                <a:latin typeface="Times New Roman"/>
                <a:ea typeface="黑体"/>
              </a:rPr>
              <a:t>字节序的含义</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字节序的问题是由于</a:t>
            </a:r>
            <a:r>
              <a:rPr lang="en-US" altLang="zh-CN" b="0" i="0" u="none" strike="noStrike" baseline="0" smtClean="0">
                <a:latin typeface="Times New Roman"/>
              </a:rPr>
              <a:t>CPU</a:t>
            </a:r>
            <a:r>
              <a:rPr lang="zh-CN" altLang="en-US" b="0" i="0" u="none" strike="noStrike" baseline="0" smtClean="0">
                <a:latin typeface="Times New Roman"/>
              </a:rPr>
              <a:t>对整数在内存中的存放方式造成的。多于一个字节的数据类型在内存中的存放顺序叫主机字节序。最常见的字节序有两种，小端字节序和大端字节序。</a:t>
            </a:r>
          </a:p>
          <a:p>
            <a:pPr marR="0" lvl="0" rtl="0"/>
            <a:r>
              <a:rPr lang="zh-CN" altLang="en-US" b="0" i="0" u="none" strike="noStrike" baseline="0" smtClean="0">
                <a:latin typeface="Times New Roman"/>
              </a:rPr>
              <a:t>小端字节序</a:t>
            </a:r>
          </a:p>
          <a:p>
            <a:pPr marR="0" lvl="0" rtl="0"/>
            <a:r>
              <a:rPr lang="zh-CN" altLang="en-US" b="0" i="0" u="none" strike="noStrike" baseline="0" smtClean="0">
                <a:latin typeface="Times New Roman"/>
              </a:rPr>
              <a:t>大端字节序</a:t>
            </a:r>
          </a:p>
        </p:txBody>
      </p:sp>
    </p:spTree>
    <p:extLst>
      <p:ext uri="{BB962C8B-B14F-4D97-AF65-F5344CB8AC3E}">
        <p14:creationId xmlns:p14="http://schemas.microsoft.com/office/powerpoint/2010/main" val="34962362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5.4.2  </a:t>
            </a:r>
            <a:r>
              <a:rPr lang="zh-CN" altLang="en-US" b="0" i="0" u="none" strike="noStrike" kern="1800" baseline="0" smtClean="0">
                <a:latin typeface="Times New Roman"/>
                <a:ea typeface="黑体"/>
              </a:rPr>
              <a:t>网络字节序的转换</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网络的字节序标准规定为大端字节序，不同平台上会对主机字节序进行转化后再进行传送，到主机后再转化为主机字节序，数据的传输就不会产生传输造成的问题了。同一个数据在不同的平台上可以使用网络字节序的</a:t>
            </a:r>
            <a:r>
              <a:rPr lang="zh-CN" altLang="en-US" b="0" i="0" u="none" strike="noStrike" baseline="0" smtClean="0">
                <a:latin typeface="Times New Roman"/>
              </a:rPr>
              <a:t>转换函数</a:t>
            </a:r>
            <a:r>
              <a:rPr lang="zh-CN" altLang="en-US" b="0" i="0" u="none" strike="noStrike" baseline="0" smtClean="0">
                <a:latin typeface="Times New Roman"/>
              </a:rPr>
              <a:t>来实现。</a:t>
            </a:r>
          </a:p>
          <a:p>
            <a:pPr marR="0" lvl="0" rtl="0"/>
            <a:endParaRPr lang="zh-CN" altLang="en-US" b="0" i="0" u="none" strike="noStrike" baseline="0" smtClean="0">
              <a:latin typeface="Times New Roman"/>
            </a:endParaRPr>
          </a:p>
        </p:txBody>
      </p:sp>
      <p:pic>
        <p:nvPicPr>
          <p:cNvPr id="25602" name="Picture 2" descr="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3645024"/>
            <a:ext cx="4872038"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2532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5.2  TCP/IP</a:t>
            </a:r>
            <a:r>
              <a:rPr lang="zh-CN" altLang="en-US" b="0" i="0" u="none" strike="noStrike" kern="1800" baseline="0" smtClean="0">
                <a:latin typeface="Times New Roman"/>
                <a:ea typeface="黑体"/>
              </a:rPr>
              <a:t>协议栈</a:t>
            </a:r>
          </a:p>
        </p:txBody>
      </p:sp>
      <p:sp>
        <p:nvSpPr>
          <p:cNvPr id="3" name="文本占位符 2"/>
          <p:cNvSpPr>
            <a:spLocks noGrp="1"/>
          </p:cNvSpPr>
          <p:nvPr>
            <p:ph type="body" idx="1"/>
          </p:nvPr>
        </p:nvSpPr>
        <p:spPr/>
        <p:txBody>
          <a:bodyPr/>
          <a:lstStyle/>
          <a:p>
            <a:r>
              <a:rPr lang="en-US" altLang="zh-CN"/>
              <a:t>5.2.1  TCP/IP</a:t>
            </a:r>
            <a:r>
              <a:rPr lang="zh-CN" altLang="en-US"/>
              <a:t>协议栈</a:t>
            </a:r>
            <a:r>
              <a:rPr lang="zh-CN" altLang="en-US"/>
              <a:t>参考</a:t>
            </a:r>
            <a:r>
              <a:rPr lang="zh-CN" altLang="en-US" smtClean="0"/>
              <a:t>模型</a:t>
            </a:r>
            <a:endParaRPr lang="en-US" altLang="zh-CN" smtClean="0"/>
          </a:p>
          <a:p>
            <a:r>
              <a:rPr lang="en-US" altLang="zh-CN"/>
              <a:t>5.2.2  </a:t>
            </a:r>
            <a:r>
              <a:rPr lang="zh-CN" altLang="en-US"/>
              <a:t>主机到</a:t>
            </a:r>
            <a:r>
              <a:rPr lang="zh-CN" altLang="en-US"/>
              <a:t>网络层</a:t>
            </a:r>
            <a:r>
              <a:rPr lang="zh-CN" altLang="en-US" smtClean="0"/>
              <a:t>协议</a:t>
            </a:r>
            <a:endParaRPr lang="en-US" altLang="zh-CN" smtClean="0"/>
          </a:p>
          <a:p>
            <a:r>
              <a:rPr lang="en-US" altLang="zh-CN"/>
              <a:t>5.2.3  </a:t>
            </a:r>
            <a:r>
              <a:rPr lang="en-US" altLang="zh-CN"/>
              <a:t>IP</a:t>
            </a:r>
            <a:r>
              <a:rPr lang="zh-CN" altLang="en-US" smtClean="0"/>
              <a:t>协议</a:t>
            </a:r>
            <a:endParaRPr lang="en-US" altLang="zh-CN" smtClean="0"/>
          </a:p>
          <a:p>
            <a:r>
              <a:rPr lang="en-US" altLang="zh-CN"/>
              <a:t>5.2.4  </a:t>
            </a:r>
            <a:r>
              <a:rPr lang="zh-CN" altLang="en-US"/>
              <a:t>网际控制报文协议（</a:t>
            </a:r>
            <a:r>
              <a:rPr lang="en-US" altLang="zh-CN"/>
              <a:t>ICMP</a:t>
            </a:r>
            <a:r>
              <a:rPr lang="zh-CN" altLang="en-US" smtClean="0"/>
              <a:t>）</a:t>
            </a:r>
            <a:endParaRPr lang="en-US" altLang="zh-CN" smtClean="0"/>
          </a:p>
          <a:p>
            <a:r>
              <a:rPr lang="en-US" altLang="zh-CN"/>
              <a:t>5.2.5  </a:t>
            </a:r>
            <a:r>
              <a:rPr lang="zh-CN" altLang="en-US"/>
              <a:t>传输控制协议（</a:t>
            </a:r>
            <a:r>
              <a:rPr lang="en-US" altLang="zh-CN"/>
              <a:t>TCP</a:t>
            </a:r>
            <a:r>
              <a:rPr lang="zh-CN" altLang="en-US" smtClean="0"/>
              <a:t>）</a:t>
            </a:r>
            <a:endParaRPr lang="en-US" altLang="zh-CN" smtClean="0"/>
          </a:p>
          <a:p>
            <a:r>
              <a:rPr lang="en-US" altLang="zh-CN"/>
              <a:t>5.2.6  </a:t>
            </a:r>
            <a:r>
              <a:rPr lang="zh-CN" altLang="en-US"/>
              <a:t>用户数据报文协议（</a:t>
            </a:r>
            <a:r>
              <a:rPr lang="en-US" altLang="zh-CN"/>
              <a:t>UDP</a:t>
            </a:r>
            <a:r>
              <a:rPr lang="zh-CN" altLang="en-US" smtClean="0"/>
              <a:t>）</a:t>
            </a:r>
            <a:endParaRPr lang="en-US" altLang="zh-CN" smtClean="0"/>
          </a:p>
          <a:p>
            <a:r>
              <a:rPr lang="en-US" altLang="zh-CN"/>
              <a:t>5.2.7  </a:t>
            </a:r>
            <a:r>
              <a:rPr lang="zh-CN" altLang="en-US"/>
              <a:t>地址解析协议（</a:t>
            </a:r>
            <a:r>
              <a:rPr lang="en-US" altLang="zh-CN"/>
              <a:t>ARP</a:t>
            </a:r>
            <a:r>
              <a:rPr lang="zh-CN" altLang="en-US"/>
              <a:t>）</a:t>
            </a:r>
          </a:p>
        </p:txBody>
      </p:sp>
    </p:spTree>
    <p:extLst>
      <p:ext uri="{BB962C8B-B14F-4D97-AF65-F5344CB8AC3E}">
        <p14:creationId xmlns:p14="http://schemas.microsoft.com/office/powerpoint/2010/main" val="1692606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5.2.1  TCP/IP</a:t>
            </a:r>
            <a:r>
              <a:rPr lang="zh-CN" altLang="en-US" b="0" i="0" u="none" strike="noStrike" kern="1800" baseline="0" smtClean="0">
                <a:latin typeface="Times New Roman"/>
                <a:ea typeface="黑体"/>
              </a:rPr>
              <a:t>协议栈参考模型</a:t>
            </a:r>
          </a:p>
        </p:txBody>
      </p:sp>
      <p:sp>
        <p:nvSpPr>
          <p:cNvPr id="3" name="文本占位符 2"/>
          <p:cNvSpPr>
            <a:spLocks noGrp="1"/>
          </p:cNvSpPr>
          <p:nvPr>
            <p:ph type="body" idx="1"/>
          </p:nvPr>
        </p:nvSpPr>
        <p:spPr>
          <a:xfrm>
            <a:off x="457200" y="1481328"/>
            <a:ext cx="4114800" cy="4525963"/>
          </a:xfrm>
        </p:spPr>
        <p:txBody>
          <a:bodyPr>
            <a:normAutofit fontScale="92500" lnSpcReduction="10000"/>
          </a:bodyPr>
          <a:lstStyle/>
          <a:p>
            <a:pPr marR="0" lvl="0" rtl="0"/>
            <a:r>
              <a:rPr lang="zh-CN" altLang="en-US" b="0" i="0" u="none" strike="noStrike" baseline="0" smtClean="0">
                <a:latin typeface="Times New Roman"/>
              </a:rPr>
              <a:t>经典的</a:t>
            </a:r>
            <a:r>
              <a:rPr lang="en-US" altLang="zh-CN" b="0" i="0" u="none" strike="noStrike" baseline="0" smtClean="0">
                <a:latin typeface="Times New Roman"/>
              </a:rPr>
              <a:t>TCP/IP</a:t>
            </a:r>
            <a:r>
              <a:rPr lang="zh-CN" altLang="en-US" b="0" i="0" u="none" strike="noStrike" baseline="0" smtClean="0">
                <a:latin typeface="Times New Roman"/>
              </a:rPr>
              <a:t>参考模型从上至下分为</a:t>
            </a:r>
            <a:r>
              <a:rPr lang="en-US" altLang="zh-CN" b="0" i="0" u="none" strike="noStrike" baseline="0" smtClean="0">
                <a:latin typeface="Times New Roman"/>
              </a:rPr>
              <a:t>4</a:t>
            </a:r>
            <a:r>
              <a:rPr lang="zh-CN" altLang="en-US" b="0" i="0" u="none" strike="noStrike" baseline="0" smtClean="0">
                <a:latin typeface="Times New Roman"/>
              </a:rPr>
              <a:t>个层次：应用层、传输层、网络互联层和主机到网络层。与</a:t>
            </a:r>
            <a:r>
              <a:rPr lang="en-US" altLang="zh-CN" b="0" i="0" u="none" strike="noStrike" baseline="0" smtClean="0">
                <a:latin typeface="Times New Roman"/>
              </a:rPr>
              <a:t>OSI</a:t>
            </a:r>
            <a:r>
              <a:rPr lang="zh-CN" altLang="en-US" b="0" i="0" u="none" strike="noStrike" baseline="0" smtClean="0">
                <a:latin typeface="Times New Roman"/>
              </a:rPr>
              <a:t>模型不同的是在</a:t>
            </a:r>
            <a:r>
              <a:rPr lang="en-US" altLang="zh-CN" b="0" i="0" u="none" strike="noStrike" baseline="0" smtClean="0">
                <a:latin typeface="Times New Roman"/>
              </a:rPr>
              <a:t>TCP/IP</a:t>
            </a:r>
            <a:r>
              <a:rPr lang="zh-CN" altLang="en-US" b="0" i="0" u="none" strike="noStrike" baseline="0" smtClean="0">
                <a:latin typeface="Times New Roman"/>
              </a:rPr>
              <a:t>参考模型中，根据实际情况将</a:t>
            </a:r>
            <a:r>
              <a:rPr lang="en-US" altLang="zh-CN" b="0" i="0" u="none" strike="noStrike" baseline="0" smtClean="0">
                <a:latin typeface="Times New Roman"/>
              </a:rPr>
              <a:t>OSI</a:t>
            </a:r>
            <a:r>
              <a:rPr lang="zh-CN" altLang="en-US" b="0" i="0" u="none" strike="noStrike" baseline="0" smtClean="0">
                <a:latin typeface="Times New Roman"/>
              </a:rPr>
              <a:t>参考模型的会话层和表示层合并到应用层中；同时，将</a:t>
            </a:r>
            <a:r>
              <a:rPr lang="en-US" altLang="zh-CN" b="0" i="0" u="none" strike="noStrike" baseline="0" smtClean="0">
                <a:latin typeface="Times New Roman"/>
              </a:rPr>
              <a:t>OSI</a:t>
            </a:r>
            <a:r>
              <a:rPr lang="zh-CN" altLang="en-US" b="0" i="0" u="none" strike="noStrike" baseline="0" smtClean="0">
                <a:latin typeface="Times New Roman"/>
              </a:rPr>
              <a:t>参考模型中的数据链路层和物理层合并为主机到网络层。</a:t>
            </a:r>
          </a:p>
        </p:txBody>
      </p:sp>
      <p:pic>
        <p:nvPicPr>
          <p:cNvPr id="3074" name="Picture 2" descr="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0032" y="2132856"/>
            <a:ext cx="3960440" cy="27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460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5.2.2  </a:t>
            </a:r>
            <a:r>
              <a:rPr lang="zh-CN" altLang="en-US" b="0" i="0" u="none" strike="noStrike" kern="1800" baseline="0" smtClean="0">
                <a:latin typeface="Times New Roman"/>
                <a:ea typeface="黑体"/>
              </a:rPr>
              <a:t>主机到网络层协议</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主机到网络层的协议对应于</a:t>
            </a:r>
            <a:r>
              <a:rPr lang="en-US" altLang="zh-CN" b="0" i="0" u="none" strike="noStrike" baseline="0" smtClean="0">
                <a:latin typeface="Times New Roman"/>
              </a:rPr>
              <a:t>OSI</a:t>
            </a:r>
            <a:r>
              <a:rPr lang="zh-CN" altLang="en-US" b="0" i="0" u="none" strike="noStrike" baseline="0" smtClean="0">
                <a:latin typeface="Times New Roman"/>
              </a:rPr>
              <a:t>的数据链路层，对于硬件及其驱动层</a:t>
            </a:r>
            <a:r>
              <a:rPr lang="en-US" altLang="zh-CN" b="0" i="0" u="none" strike="noStrike" baseline="0" smtClean="0">
                <a:latin typeface="Times New Roman"/>
              </a:rPr>
              <a:t>TCP/IP</a:t>
            </a:r>
            <a:r>
              <a:rPr lang="zh-CN" altLang="en-US" b="0" i="0" u="none" strike="noStrike" baseline="0" smtClean="0">
                <a:latin typeface="Times New Roman"/>
              </a:rPr>
              <a:t>协议没有进行规范。本层主要为</a:t>
            </a:r>
            <a:r>
              <a:rPr lang="en-US" altLang="zh-CN" b="0" i="0" u="none" strike="noStrike" baseline="0" smtClean="0">
                <a:latin typeface="Times New Roman"/>
              </a:rPr>
              <a:t>IP</a:t>
            </a:r>
            <a:r>
              <a:rPr lang="zh-CN" altLang="en-US" b="0" i="0" u="none" strike="noStrike" baseline="0" smtClean="0">
                <a:latin typeface="Times New Roman"/>
              </a:rPr>
              <a:t>协议和</a:t>
            </a:r>
            <a:r>
              <a:rPr lang="en-US" altLang="zh-CN" b="0" i="0" u="none" strike="noStrike" baseline="0" smtClean="0">
                <a:latin typeface="Times New Roman"/>
              </a:rPr>
              <a:t>ARP</a:t>
            </a:r>
            <a:r>
              <a:rPr lang="zh-CN" altLang="en-US" b="0" i="0" u="none" strike="noStrike" baseline="0" smtClean="0">
                <a:latin typeface="Times New Roman"/>
              </a:rPr>
              <a:t>协议提供服务、发送和接收网络数据报。</a:t>
            </a:r>
          </a:p>
        </p:txBody>
      </p:sp>
      <p:pic>
        <p:nvPicPr>
          <p:cNvPr id="4098" name="Picture 2" descr="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3789040"/>
            <a:ext cx="7056784" cy="172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354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5.2.3  IP</a:t>
            </a:r>
            <a:r>
              <a:rPr lang="zh-CN" altLang="en-US" b="0" i="0" u="none" strike="noStrike" kern="1800" baseline="0" smtClean="0">
                <a:latin typeface="Times New Roman"/>
                <a:ea typeface="黑体"/>
              </a:rPr>
              <a:t>协议</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IP</a:t>
            </a:r>
            <a:r>
              <a:rPr lang="zh-CN" altLang="en-US" b="0" i="0" u="none" strike="noStrike" baseline="0" smtClean="0">
                <a:latin typeface="Times New Roman"/>
              </a:rPr>
              <a:t>协议是</a:t>
            </a:r>
            <a:r>
              <a:rPr lang="en-US" altLang="zh-CN" b="0" i="0" u="none" strike="noStrike" baseline="0" smtClean="0">
                <a:latin typeface="Times New Roman"/>
              </a:rPr>
              <a:t>TCP/IP</a:t>
            </a:r>
            <a:r>
              <a:rPr lang="zh-CN" altLang="en-US" b="0" i="0" u="none" strike="noStrike" baseline="0" smtClean="0">
                <a:latin typeface="Times New Roman"/>
              </a:rPr>
              <a:t>协议中最重要的协议，它为</a:t>
            </a:r>
            <a:r>
              <a:rPr lang="en-US" altLang="zh-CN" b="0" i="0" u="none" strike="noStrike" baseline="0" smtClean="0">
                <a:latin typeface="Times New Roman"/>
              </a:rPr>
              <a:t>TCP</a:t>
            </a:r>
            <a:r>
              <a:rPr lang="zh-CN" altLang="en-US" b="0" i="0" u="none" strike="noStrike" baseline="0" smtClean="0">
                <a:latin typeface="Times New Roman"/>
              </a:rPr>
              <a:t>、</a:t>
            </a:r>
            <a:r>
              <a:rPr lang="en-US" altLang="zh-CN" b="0" i="0" u="none" strike="noStrike" baseline="0" smtClean="0">
                <a:latin typeface="Times New Roman"/>
              </a:rPr>
              <a:t>UDP</a:t>
            </a:r>
            <a:r>
              <a:rPr lang="zh-CN" altLang="en-US" b="0" i="0" u="none" strike="noStrike" baseline="0" smtClean="0">
                <a:latin typeface="Times New Roman"/>
              </a:rPr>
              <a:t>、</a:t>
            </a:r>
            <a:r>
              <a:rPr lang="en-US" altLang="zh-CN" b="0" i="0" u="none" strike="noStrike" baseline="0" smtClean="0">
                <a:latin typeface="Times New Roman"/>
              </a:rPr>
              <a:t>ICMP</a:t>
            </a:r>
            <a:r>
              <a:rPr lang="zh-CN" altLang="en-US" b="0" i="0" u="none" strike="noStrike" baseline="0" smtClean="0">
                <a:latin typeface="Times New Roman"/>
              </a:rPr>
              <a:t>等协议提供传输的通路。</a:t>
            </a:r>
            <a:r>
              <a:rPr lang="en-US" altLang="zh-CN" b="0" i="0" u="none" strike="noStrike" baseline="0" smtClean="0">
                <a:latin typeface="Times New Roman"/>
              </a:rPr>
              <a:t>IP</a:t>
            </a:r>
            <a:r>
              <a:rPr lang="zh-CN" altLang="en-US" b="0" i="0" u="none" strike="noStrike" baseline="0" smtClean="0">
                <a:latin typeface="Times New Roman"/>
              </a:rPr>
              <a:t>层的主要目的是提供子网的互联，形成较大的网络，使不同的子网之间能传输数据。</a:t>
            </a:r>
            <a:r>
              <a:rPr lang="en-US" altLang="zh-CN" b="0" i="0" u="none" strike="noStrike" baseline="0" smtClean="0">
                <a:latin typeface="Times New Roman"/>
              </a:rPr>
              <a:t>IP</a:t>
            </a:r>
            <a:r>
              <a:rPr lang="zh-CN" altLang="en-US" b="0" i="0" u="none" strike="noStrike" baseline="0" smtClean="0">
                <a:latin typeface="Times New Roman"/>
              </a:rPr>
              <a:t>层主要有如下作用：</a:t>
            </a:r>
          </a:p>
          <a:p>
            <a:pPr marR="0" lvl="0" rtl="0"/>
            <a:r>
              <a:rPr lang="zh-CN" altLang="en-US" b="0" i="0" u="none" strike="noStrike" baseline="0" smtClean="0">
                <a:latin typeface="Times New Roman"/>
              </a:rPr>
              <a:t>数据传送</a:t>
            </a:r>
          </a:p>
          <a:p>
            <a:pPr marR="0" lvl="0" rtl="0"/>
            <a:r>
              <a:rPr lang="zh-CN" altLang="en-US" b="0" i="0" u="none" strike="noStrike" baseline="0" smtClean="0">
                <a:latin typeface="Times New Roman"/>
              </a:rPr>
              <a:t>寻址</a:t>
            </a:r>
          </a:p>
          <a:p>
            <a:pPr marR="0" lvl="0" rtl="0"/>
            <a:r>
              <a:rPr lang="zh-CN" altLang="en-US" b="0" i="0" u="none" strike="noStrike" baseline="0" smtClean="0">
                <a:latin typeface="Times New Roman"/>
              </a:rPr>
              <a:t>路由选择</a:t>
            </a:r>
          </a:p>
          <a:p>
            <a:pPr marR="0" lvl="0" rtl="0"/>
            <a:r>
              <a:rPr lang="zh-CN" altLang="en-US" b="0" i="0" u="none" strike="noStrike" baseline="0" smtClean="0">
                <a:latin typeface="Times New Roman"/>
              </a:rPr>
              <a:t>数据报文的分段</a:t>
            </a:r>
          </a:p>
        </p:txBody>
      </p:sp>
      <p:pic>
        <p:nvPicPr>
          <p:cNvPr id="5122" name="Picture 2" descr="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4477" y="3501008"/>
            <a:ext cx="6246595" cy="2527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71962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第1章  Linux操作系统概述</Template>
  <TotalTime>45</TotalTime>
  <Words>2333</Words>
  <Application>Microsoft Office PowerPoint</Application>
  <PresentationFormat>全屏显示(4:3)</PresentationFormat>
  <Paragraphs>203</Paragraphs>
  <Slides>51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53" baseType="lpstr">
      <vt:lpstr>聚合</vt:lpstr>
      <vt:lpstr>Microsoft Visio Drawing</vt:lpstr>
      <vt:lpstr>第5章  TCP/IP协议族简介</vt:lpstr>
      <vt:lpstr>5.1  OSI网络分层介绍</vt:lpstr>
      <vt:lpstr>5.1.1  OSI网络分层结构</vt:lpstr>
      <vt:lpstr>5.1.2  OSI的7层网络结构</vt:lpstr>
      <vt:lpstr>5.1.3  OSI参考模型中的数据传输</vt:lpstr>
      <vt:lpstr>5.2  TCP/IP协议栈</vt:lpstr>
      <vt:lpstr>5.2.1  TCP/IP协议栈参考模型</vt:lpstr>
      <vt:lpstr>5.2.2  主机到网络层协议</vt:lpstr>
      <vt:lpstr>5.2.3  IP协议</vt:lpstr>
      <vt:lpstr>1．版本</vt:lpstr>
      <vt:lpstr>2．首部长度</vt:lpstr>
      <vt:lpstr>3．服务类型（TOS）</vt:lpstr>
      <vt:lpstr>4．总长度</vt:lpstr>
      <vt:lpstr>5．标识和片偏移</vt:lpstr>
      <vt:lpstr>6．生存时间（TTL）</vt:lpstr>
      <vt:lpstr>7．协议类型</vt:lpstr>
      <vt:lpstr>8．校验和</vt:lpstr>
      <vt:lpstr>9．IP选项</vt:lpstr>
      <vt:lpstr>10．源地址和目的地址</vt:lpstr>
      <vt:lpstr>5.2.4  网际控制报文协议（ICMP）</vt:lpstr>
      <vt:lpstr>1．ICMP协议格式</vt:lpstr>
      <vt:lpstr>2．ICMP的报文类型</vt:lpstr>
      <vt:lpstr>3．目的不可达的报文格式</vt:lpstr>
      <vt:lpstr>4．地址掩码的请求应答格式</vt:lpstr>
      <vt:lpstr>5．时间戳的请求应答格式</vt:lpstr>
      <vt:lpstr>5.2.5  传输控制协议（TCP） </vt:lpstr>
      <vt:lpstr>1．TCP的特点</vt:lpstr>
      <vt:lpstr>2．TCP的数据格式</vt:lpstr>
      <vt:lpstr>3．建立连接的三次握手</vt:lpstr>
      <vt:lpstr>4．释放连接的四次握手过程</vt:lpstr>
      <vt:lpstr>5．TCP的封装解封过程</vt:lpstr>
      <vt:lpstr>5.2.6  用户数据报文协议（UDP）</vt:lpstr>
      <vt:lpstr>1．UDP的数据格式</vt:lpstr>
      <vt:lpstr>2．UDP数据的传输过程</vt:lpstr>
      <vt:lpstr>5.2.7  地址解析协议（ARP）</vt:lpstr>
      <vt:lpstr>1．ARP过程</vt:lpstr>
      <vt:lpstr>2．ARP分组数据格式</vt:lpstr>
      <vt:lpstr>5.3  IP地址分类与TCP/UDP端口</vt:lpstr>
      <vt:lpstr>5.3.1  因特网中IP地址的分类</vt:lpstr>
      <vt:lpstr>1．IP地址的分类</vt:lpstr>
      <vt:lpstr>2．因特网规定的一些特殊地址</vt:lpstr>
      <vt:lpstr>3．IP地址的申请</vt:lpstr>
      <vt:lpstr>5.3.2  子网掩码（subnet mask address）</vt:lpstr>
      <vt:lpstr>1．子网掩码的含义</vt:lpstr>
      <vt:lpstr>2．利用子网掩码确定网段</vt:lpstr>
      <vt:lpstr>3．用子网掩码进行网络划分</vt:lpstr>
      <vt:lpstr>5.3.3  IP地址的配置</vt:lpstr>
      <vt:lpstr>5.3.4  端口</vt:lpstr>
      <vt:lpstr>5.4  主机字节序和网络字节序</vt:lpstr>
      <vt:lpstr>5.4.1  字节序的含义</vt:lpstr>
      <vt:lpstr>5.4.2  网络字节序的转换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TCP/IP协议族简介</dc:title>
  <dc:creator>xu</dc:creator>
  <cp:lastModifiedBy>xu</cp:lastModifiedBy>
  <cp:revision>4</cp:revision>
  <dcterms:created xsi:type="dcterms:W3CDTF">2014-08-11T08:02:10Z</dcterms:created>
  <dcterms:modified xsi:type="dcterms:W3CDTF">2014-08-11T08:47:22Z</dcterms:modified>
</cp:coreProperties>
</file>