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640A8A-4E84-4B53-B8DA-4189483FA4BF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ABAFE4-49AF-472A-BA2D-4E7174C71F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章  应用层网络服务程序简介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6.1  HTTP</a:t>
            </a:r>
            <a:r>
              <a:rPr lang="zh-CN" altLang="zh-CN"/>
              <a:t>协议</a:t>
            </a:r>
            <a:r>
              <a:rPr lang="zh-CN" altLang="zh-CN"/>
              <a:t>和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en-US" altLang="zh-CN"/>
              <a:t>6.2  FTP</a:t>
            </a:r>
            <a:r>
              <a:rPr lang="zh-CN" altLang="zh-CN"/>
              <a:t>协议</a:t>
            </a:r>
            <a:r>
              <a:rPr lang="zh-CN" altLang="zh-CN"/>
              <a:t>和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en-US" altLang="zh-CN"/>
              <a:t>6.3  TELNET</a:t>
            </a:r>
            <a:r>
              <a:rPr lang="zh-CN" altLang="zh-CN"/>
              <a:t>协议</a:t>
            </a:r>
            <a:r>
              <a:rPr lang="zh-CN" altLang="zh-CN"/>
              <a:t>和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en-US" altLang="zh-CN"/>
              <a:t>6.4  NFS</a:t>
            </a:r>
            <a:r>
              <a:rPr lang="zh-CN" altLang="zh-CN"/>
              <a:t>协议</a:t>
            </a:r>
            <a:r>
              <a:rPr lang="zh-CN" altLang="zh-CN"/>
              <a:t>和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en-US" altLang="zh-CN"/>
              <a:t>6.5  </a:t>
            </a:r>
            <a:r>
              <a:rPr lang="zh-CN" altLang="zh-CN"/>
              <a:t>自定义网络服务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8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是双端口服务器</a:t>
            </a:r>
          </a:p>
        </p:txBody>
      </p:sp>
      <p:pic>
        <p:nvPicPr>
          <p:cNvPr id="4098" name="Picture 2" descr="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924461" cy="205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1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6.2.2  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协议的工作模式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协议的工作模式分为主动模式和被动模式，二者的主要区别在于对数据端口的处理方式不同：主动模式在客户端连接后，告诉服务器数据连接的端口；被动模式在客户端连接后，进行数据传输的时候临时连接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服务器的</a:t>
            </a:r>
            <a:r>
              <a:rPr lang="en-US" altLang="zh-CN" b="0" i="0" u="none" strike="noStrike" baseline="0" smtClean="0">
                <a:latin typeface="Times New Roman"/>
              </a:rPr>
              <a:t>20</a:t>
            </a:r>
            <a:r>
              <a:rPr lang="zh-CN" altLang="en-US" b="0" i="0" u="none" strike="noStrike" baseline="0" smtClean="0">
                <a:latin typeface="Times New Roman"/>
              </a:rPr>
              <a:t>端口，利用此端口进行数据的传输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/>
              <a:t>1</a:t>
            </a:r>
            <a:r>
              <a:rPr lang="zh-CN" altLang="zh-CN"/>
              <a:t>．</a:t>
            </a:r>
            <a:r>
              <a:rPr lang="zh-CN" altLang="zh-CN"/>
              <a:t>主动</a:t>
            </a:r>
            <a:r>
              <a:rPr lang="zh-CN" altLang="zh-CN" smtClean="0"/>
              <a:t>模式</a:t>
            </a:r>
            <a:endParaRPr lang="en-US" altLang="zh-CN" smtClean="0"/>
          </a:p>
          <a:p>
            <a:pPr lvl="0"/>
            <a:r>
              <a:rPr lang="en-US" altLang="zh-CN"/>
              <a:t>2</a:t>
            </a:r>
            <a:r>
              <a:rPr lang="zh-CN" altLang="zh-CN"/>
              <a:t>．被动模式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39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．主动模式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主动模式又叫标准模式、</a:t>
            </a:r>
            <a:r>
              <a:rPr lang="en-US" altLang="zh-CN" b="0" i="0" u="none" strike="noStrike" baseline="0" smtClean="0">
                <a:latin typeface="Times New Roman"/>
              </a:rPr>
              <a:t>PORT</a:t>
            </a:r>
            <a:r>
              <a:rPr lang="zh-CN" altLang="en-US" b="0" i="0" u="none" strike="noStrike" baseline="0" smtClean="0">
                <a:latin typeface="Times New Roman"/>
              </a:rPr>
              <a:t>模式。主动模式下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协议的客户端和服务器端同时作为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连接的客户端和服务器端，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客户端建立数据连接的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服务器等待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服务器端的连接。</a:t>
            </a:r>
          </a:p>
        </p:txBody>
      </p:sp>
    </p:spTree>
    <p:extLst>
      <p:ext uri="{BB962C8B-B14F-4D97-AF65-F5344CB8AC3E}">
        <p14:creationId xmlns:p14="http://schemas.microsoft.com/office/powerpoint/2010/main" val="4382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．被动模式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被动模式又称为</a:t>
            </a:r>
            <a:r>
              <a:rPr lang="en-US" altLang="zh-CN" b="0" i="0" u="none" strike="noStrike" baseline="0" smtClean="0">
                <a:latin typeface="Times New Roman"/>
              </a:rPr>
              <a:t>PASV</a:t>
            </a:r>
            <a:r>
              <a:rPr lang="zh-CN" altLang="en-US" b="0" i="0" u="none" strike="noStrike" baseline="0" smtClean="0">
                <a:latin typeface="Times New Roman"/>
              </a:rPr>
              <a:t>模式。被动模式下建立命令通道的方式与主动方式相同，但是命令通道建立成功后，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客户端不发送</a:t>
            </a:r>
            <a:r>
              <a:rPr lang="en-US" altLang="zh-CN" b="0" i="0" u="none" strike="noStrike" baseline="0" smtClean="0">
                <a:latin typeface="Times New Roman"/>
              </a:rPr>
              <a:t>port</a:t>
            </a:r>
            <a:r>
              <a:rPr lang="zh-CN" altLang="en-US" b="0" i="0" u="none" strike="noStrike" baseline="0" smtClean="0">
                <a:latin typeface="Times New Roman"/>
              </a:rPr>
              <a:t>命令，而是</a:t>
            </a:r>
            <a:r>
              <a:rPr lang="en-US" altLang="zh-CN" b="0" i="0" u="none" strike="noStrike" baseline="0" smtClean="0">
                <a:latin typeface="Times New Roman"/>
              </a:rPr>
              <a:t>pasv</a:t>
            </a:r>
            <a:r>
              <a:rPr lang="zh-CN" altLang="en-US" b="0" i="0" u="none" strike="noStrike" baseline="0" smtClean="0">
                <a:latin typeface="Times New Roman"/>
              </a:rPr>
              <a:t>命令。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服务器接收到此命令后，在高端口上随机选取一个端口并将端口号告诉客户端，客户端在这个端口上与服务器端进行数据的传输。</a:t>
            </a:r>
          </a:p>
        </p:txBody>
      </p:sp>
    </p:spTree>
    <p:extLst>
      <p:ext uri="{BB962C8B-B14F-4D97-AF65-F5344CB8AC3E}">
        <p14:creationId xmlns:p14="http://schemas.microsoft.com/office/powerpoint/2010/main" val="189806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6.2.3  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协议的传输方式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协议有两种传输方式：</a:t>
            </a:r>
            <a:r>
              <a:rPr lang="en-US" altLang="zh-CN" b="0" i="0" u="none" strike="noStrike" baseline="0" smtClean="0">
                <a:latin typeface="Times New Roman"/>
              </a:rPr>
              <a:t>ASCII</a:t>
            </a:r>
            <a:r>
              <a:rPr lang="zh-CN" altLang="en-US" b="0" i="0" u="none" strike="noStrike" baseline="0" smtClean="0">
                <a:latin typeface="Times New Roman"/>
              </a:rPr>
              <a:t>传输模式和二进制数据传输模式，二者的区别在于对传输数据是否进行了解释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/>
              <a:t>1</a:t>
            </a:r>
            <a:r>
              <a:rPr lang="zh-CN" altLang="zh-CN"/>
              <a:t>．</a:t>
            </a:r>
            <a:r>
              <a:rPr lang="en-US" altLang="zh-CN"/>
              <a:t>ASCII</a:t>
            </a:r>
            <a:r>
              <a:rPr lang="zh-CN" altLang="zh-CN"/>
              <a:t>传输</a:t>
            </a:r>
            <a:r>
              <a:rPr lang="zh-CN" altLang="zh-CN" smtClean="0"/>
              <a:t>方式</a:t>
            </a:r>
            <a:endParaRPr lang="en-US" altLang="zh-CN" smtClean="0"/>
          </a:p>
          <a:p>
            <a:pPr lvl="0"/>
            <a:r>
              <a:rPr lang="en-US" altLang="zh-CN"/>
              <a:t>2</a:t>
            </a:r>
            <a:r>
              <a:rPr lang="zh-CN" altLang="zh-CN"/>
              <a:t>．二进制传输模式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11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6.2.4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一个简单的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在主机</a:t>
            </a:r>
            <a:r>
              <a:rPr lang="en-US" altLang="zh-CN" b="0" i="0" u="none" strike="noStrike" baseline="0" smtClean="0">
                <a:latin typeface="Times New Roman"/>
              </a:rPr>
              <a:t>192.168.1.150</a:t>
            </a:r>
            <a:r>
              <a:rPr lang="zh-CN" altLang="en-US" b="0" i="0" u="none" strike="noStrike" baseline="0" smtClean="0">
                <a:latin typeface="Times New Roman"/>
              </a:rPr>
              <a:t>上使用</a:t>
            </a:r>
            <a:r>
              <a:rPr lang="en-US" altLang="zh-CN" b="0" i="0" u="none" strike="noStrike" baseline="0" smtClean="0">
                <a:latin typeface="Times New Roman"/>
              </a:rPr>
              <a:t>Xlight FTP</a:t>
            </a:r>
            <a:r>
              <a:rPr lang="zh-CN" altLang="en-US" b="0" i="0" u="none" strike="noStrike" baseline="0" smtClean="0">
                <a:latin typeface="Times New Roman"/>
              </a:rPr>
              <a:t>建立一个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服务器，站点上仅有一个</a:t>
            </a:r>
            <a:r>
              <a:rPr lang="en-US" altLang="zh-CN" b="0" i="0" u="none" strike="noStrike" baseline="0" smtClean="0">
                <a:latin typeface="Times New Roman"/>
              </a:rPr>
              <a:t>test.txt</a:t>
            </a:r>
            <a:r>
              <a:rPr lang="zh-CN" altLang="en-US" b="0" i="0" u="none" strike="noStrike" baseline="0" smtClean="0">
                <a:latin typeface="Times New Roman"/>
              </a:rPr>
              <a:t>文件。在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服务器上建立用户名和密码均为“</a:t>
            </a:r>
            <a:r>
              <a:rPr lang="en-US" altLang="zh-CN" b="0" i="0" u="none" strike="noStrike" baseline="0" smtClean="0">
                <a:latin typeface="Times New Roman"/>
              </a:rPr>
              <a:t>test</a:t>
            </a:r>
            <a:r>
              <a:rPr lang="zh-CN" altLang="en-US" b="0" i="0" u="none" strike="noStrike" baseline="0" smtClean="0">
                <a:latin typeface="Times New Roman"/>
              </a:rPr>
              <a:t>”的用户账号。</a:t>
            </a:r>
          </a:p>
        </p:txBody>
      </p:sp>
    </p:spTree>
    <p:extLst>
      <p:ext uri="{BB962C8B-B14F-4D97-AF65-F5344CB8AC3E}">
        <p14:creationId xmlns:p14="http://schemas.microsoft.com/office/powerpoint/2010/main" val="229114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6.2.5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常用的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工具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下常用的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客户端有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命令行工具，可以方便地使用命令行进行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交互。在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操作系统下经常使用的还有一个图形界面的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客户端工具</a:t>
            </a:r>
            <a:r>
              <a:rPr lang="en-US" altLang="zh-CN" b="0" i="0" u="none" strike="noStrike" baseline="0" smtClean="0">
                <a:latin typeface="Times New Roman"/>
              </a:rPr>
              <a:t>gftp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操作系统下的服务器端经常使用的有</a:t>
            </a:r>
            <a:r>
              <a:rPr lang="en-US" altLang="zh-CN" b="0" i="0" u="none" strike="noStrike" baseline="0" smtClean="0">
                <a:latin typeface="Times New Roman"/>
              </a:rPr>
              <a:t>vsftp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wuftp</a:t>
            </a:r>
            <a:r>
              <a:rPr lang="zh-CN" altLang="en-US" b="0" i="0" u="none" strike="noStrike" baseline="0" smtClean="0">
                <a:latin typeface="Times New Roman"/>
              </a:rPr>
              <a:t>，目前使用</a:t>
            </a:r>
            <a:r>
              <a:rPr lang="en-US" altLang="zh-CN" b="0" i="0" u="none" strike="noStrike" baseline="0" smtClean="0">
                <a:latin typeface="Times New Roman"/>
              </a:rPr>
              <a:t>vsftp</a:t>
            </a:r>
            <a:r>
              <a:rPr lang="zh-CN" altLang="en-US" b="0" i="0" u="none" strike="noStrike" baseline="0" smtClean="0">
                <a:latin typeface="Times New Roman"/>
              </a:rPr>
              <a:t>的人员占多数，读者可以查阅相关的资料配置自己的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站点。</a:t>
            </a:r>
          </a:p>
        </p:txBody>
      </p:sp>
    </p:spTree>
    <p:extLst>
      <p:ext uri="{BB962C8B-B14F-4D97-AF65-F5344CB8AC3E}">
        <p14:creationId xmlns:p14="http://schemas.microsoft.com/office/powerpoint/2010/main" val="177520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6.3  TELNET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协议和服务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6.3.1  </a:t>
            </a:r>
            <a:r>
              <a:rPr lang="zh-CN" altLang="zh-CN"/>
              <a:t>远程登录的</a:t>
            </a:r>
            <a:r>
              <a:rPr lang="zh-CN" altLang="zh-CN"/>
              <a:t>基本</a:t>
            </a:r>
            <a:r>
              <a:rPr lang="zh-CN" altLang="zh-CN" smtClean="0"/>
              <a:t>概念</a:t>
            </a:r>
            <a:endParaRPr lang="en-US" altLang="zh-CN" smtClean="0"/>
          </a:p>
          <a:p>
            <a:r>
              <a:rPr lang="en-US" altLang="zh-CN"/>
              <a:t>6.3.2  </a:t>
            </a:r>
            <a:r>
              <a:rPr lang="zh-CN" altLang="zh-CN"/>
              <a:t>使用</a:t>
            </a:r>
            <a:r>
              <a:rPr lang="en-US" altLang="zh-CN"/>
              <a:t>TELNET</a:t>
            </a:r>
            <a:r>
              <a:rPr lang="zh-CN" altLang="zh-CN"/>
              <a:t>协议进行远程登录</a:t>
            </a:r>
            <a:r>
              <a:rPr lang="zh-CN" altLang="zh-CN"/>
              <a:t>的</a:t>
            </a:r>
            <a:r>
              <a:rPr lang="zh-CN" altLang="zh-CN" smtClean="0"/>
              <a:t>工作过程</a:t>
            </a:r>
            <a:endParaRPr lang="en-US" altLang="zh-CN" smtClean="0"/>
          </a:p>
          <a:p>
            <a:r>
              <a:rPr lang="en-US" altLang="zh-CN"/>
              <a:t>6.3.3  TELNET</a:t>
            </a:r>
            <a:r>
              <a:rPr lang="zh-CN" altLang="zh-CN"/>
              <a:t>协议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6.3.1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远程登录的基本概念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分时操作系统允许多个用户同时使用一台计算机。为了保证系统的安全和记账方便，系统要求每个用户有单独的账号作为登录标识，系统还为每个用户指定了一个口令。用户在使用该系统之前要输入标识和口令，这个过程被称为“登录”。远程登录是指用户使用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命令，使自己的计算机暂时成为远程主机的一个仿真终端的过程。</a:t>
            </a:r>
          </a:p>
        </p:txBody>
      </p:sp>
    </p:spTree>
    <p:extLst>
      <p:ext uri="{BB962C8B-B14F-4D97-AF65-F5344CB8AC3E}">
        <p14:creationId xmlns:p14="http://schemas.microsoft.com/office/powerpoint/2010/main" val="422274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6.3.2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TELNET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协议进行远程登录的工作过程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使用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协议进行远程登录时需要满足以下条件：首先在本地主机上必须装有包含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协议的客户程序，还必须知道远程主机的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地址或者域名，要能正常登录必须知道登录的用户名和口令。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远程登录服务分为以下</a:t>
            </a:r>
            <a:r>
              <a:rPr lang="en-US" altLang="zh-CN" b="0" i="0" u="none" strike="noStrike" baseline="0" smtClean="0">
                <a:latin typeface="Times New Roman"/>
              </a:rPr>
              <a:t>4</a:t>
            </a:r>
            <a:r>
              <a:rPr lang="zh-CN" altLang="en-US" b="0" i="0" u="none" strike="noStrike" baseline="0" smtClean="0">
                <a:latin typeface="Times New Roman"/>
              </a:rPr>
              <a:t>个过程：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）本地主机与远程主机建立连接。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）将本地终端上输入的用户名和口令及以后输入的任何命令或字符以</a:t>
            </a:r>
            <a:r>
              <a:rPr lang="en-US" altLang="zh-CN" b="0" i="0" u="none" strike="noStrike" baseline="0" smtClean="0">
                <a:latin typeface="Times New Roman"/>
              </a:rPr>
              <a:t>NVT</a:t>
            </a:r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Net Virtual Terminal</a:t>
            </a:r>
            <a:r>
              <a:rPr lang="zh-CN" altLang="en-US" b="0" i="0" u="none" strike="noStrike" baseline="0" smtClean="0">
                <a:latin typeface="Times New Roman"/>
              </a:rPr>
              <a:t>）格式传送到远程主机。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）将远程主机输出的数据转化为本地所接受的格式送回本地终端。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4</a:t>
            </a:r>
            <a:r>
              <a:rPr lang="zh-CN" altLang="en-US" b="0" i="0" u="none" strike="noStrike" baseline="0" smtClean="0">
                <a:latin typeface="Times New Roman"/>
              </a:rPr>
              <a:t>）本地主机撤销与远程主机进行的连接。</a:t>
            </a:r>
          </a:p>
        </p:txBody>
      </p:sp>
    </p:spTree>
    <p:extLst>
      <p:ext uri="{BB962C8B-B14F-4D97-AF65-F5344CB8AC3E}">
        <p14:creationId xmlns:p14="http://schemas.microsoft.com/office/powerpoint/2010/main" val="88463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  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HTTP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协议和服务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6.1.1  HTTP</a:t>
            </a:r>
            <a:r>
              <a:rPr lang="zh-CN" altLang="en-US"/>
              <a:t>协议</a:t>
            </a:r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en-US" altLang="zh-CN"/>
              <a:t>6.1.2  HTTP</a:t>
            </a:r>
            <a:r>
              <a:rPr lang="zh-CN" altLang="en-US"/>
              <a:t>协议的基本过程</a:t>
            </a:r>
          </a:p>
        </p:txBody>
      </p:sp>
    </p:spTree>
    <p:extLst>
      <p:ext uri="{BB962C8B-B14F-4D97-AF65-F5344CB8AC3E}">
        <p14:creationId xmlns:p14="http://schemas.microsoft.com/office/powerpoint/2010/main" val="197845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6.3.3  TELNET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协议服务器软件是最常用的远程登录服务器软件，它是一种典型的客户端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服务器模型的服务，使用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协议来工作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/>
              <a:t>1</a:t>
            </a:r>
            <a:r>
              <a:rPr lang="zh-CN" altLang="zh-CN"/>
              <a:t>．</a:t>
            </a:r>
            <a:r>
              <a:rPr lang="zh-CN" altLang="zh-CN"/>
              <a:t>基本</a:t>
            </a:r>
            <a:r>
              <a:rPr lang="zh-CN" altLang="zh-CN" smtClean="0"/>
              <a:t>内容</a:t>
            </a:r>
            <a:endParaRPr lang="en-US" altLang="zh-CN" smtClean="0"/>
          </a:p>
          <a:p>
            <a:pPr lvl="0"/>
            <a:r>
              <a:rPr lang="en-US" altLang="zh-CN"/>
              <a:t>2</a:t>
            </a:r>
            <a:r>
              <a:rPr lang="zh-CN" altLang="zh-CN"/>
              <a:t>．异构</a:t>
            </a:r>
            <a:r>
              <a:rPr lang="zh-CN" altLang="zh-CN"/>
              <a:t>网络</a:t>
            </a:r>
            <a:r>
              <a:rPr lang="zh-CN" altLang="zh-CN" smtClean="0"/>
              <a:t>适应</a:t>
            </a:r>
            <a:endParaRPr lang="en-US" altLang="zh-CN" smtClean="0"/>
          </a:p>
          <a:p>
            <a:pPr lvl="0"/>
            <a:r>
              <a:rPr lang="en-US" altLang="zh-CN"/>
              <a:t>3</a:t>
            </a:r>
            <a:r>
              <a:rPr lang="zh-CN" altLang="zh-CN"/>
              <a:t>．传送远</a:t>
            </a:r>
            <a:r>
              <a:rPr lang="zh-CN" altLang="zh-CN"/>
              <a:t>地</a:t>
            </a:r>
            <a:r>
              <a:rPr lang="zh-CN" altLang="zh-CN" smtClean="0"/>
              <a:t>命令</a:t>
            </a:r>
            <a:endParaRPr lang="en-US" altLang="zh-CN" smtClean="0"/>
          </a:p>
          <a:p>
            <a:pPr lvl="0"/>
            <a:r>
              <a:rPr lang="en-US" altLang="zh-CN"/>
              <a:t>4</a:t>
            </a:r>
            <a:r>
              <a:rPr lang="zh-CN" altLang="zh-CN"/>
              <a:t>．</a:t>
            </a:r>
            <a:r>
              <a:rPr lang="zh-CN" altLang="zh-CN"/>
              <a:t>数据流</a:t>
            </a:r>
            <a:r>
              <a:rPr lang="zh-CN" altLang="zh-CN" smtClean="0"/>
              <a:t>向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918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．基本内容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协议是</a:t>
            </a:r>
            <a:r>
              <a:rPr lang="en-US" altLang="zh-CN" b="0" i="0" u="none" strike="noStrike" baseline="0" smtClean="0">
                <a:latin typeface="Times New Roman"/>
              </a:rPr>
              <a:t>TCP/IP</a:t>
            </a:r>
            <a:r>
              <a:rPr lang="zh-CN" altLang="en-US" b="0" i="0" u="none" strike="noStrike" baseline="0" smtClean="0">
                <a:latin typeface="Times New Roman"/>
              </a:rPr>
              <a:t>协议族中的一种，是</a:t>
            </a:r>
            <a:r>
              <a:rPr lang="en-US" altLang="zh-CN" b="0" i="0" u="none" strike="noStrike" baseline="0" smtClean="0">
                <a:latin typeface="Times New Roman"/>
              </a:rPr>
              <a:t>Internet</a:t>
            </a:r>
            <a:r>
              <a:rPr lang="zh-CN" altLang="en-US" b="0" i="0" u="none" strike="noStrike" baseline="0" smtClean="0">
                <a:latin typeface="Times New Roman"/>
              </a:rPr>
              <a:t>远程登录服务的标准协议。使用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协议能够把本地用户所使用的计算机变成远程主机系统的一个终端。它提供了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种基本服务：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一个标准接口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一个允许客户端和服务器协商选项的机制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对称处理连接的两端</a:t>
            </a:r>
          </a:p>
        </p:txBody>
      </p:sp>
    </p:spTree>
    <p:extLst>
      <p:ext uri="{BB962C8B-B14F-4D97-AF65-F5344CB8AC3E}">
        <p14:creationId xmlns:p14="http://schemas.microsoft.com/office/powerpoint/2010/main" val="36727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．异构网络适应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为了使得多种操作系统间的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交互操作能够正常进行，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协议定义了一些统一的网络传输格式和命令。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协议定义了数据和命令在</a:t>
            </a:r>
            <a:r>
              <a:rPr lang="en-US" altLang="zh-CN" b="0" i="0" u="none" strike="noStrike" baseline="0" smtClean="0">
                <a:latin typeface="Times New Roman"/>
              </a:rPr>
              <a:t>Internet</a:t>
            </a:r>
            <a:r>
              <a:rPr lang="zh-CN" altLang="en-US" b="0" i="0" u="none" strike="noStrike" baseline="0" smtClean="0">
                <a:latin typeface="Times New Roman"/>
              </a:rPr>
              <a:t>上的传输方式，即网络虚拟终端</a:t>
            </a:r>
            <a:r>
              <a:rPr lang="en-US" altLang="zh-CN" b="0" i="0" u="none" strike="noStrike" baseline="0" smtClean="0">
                <a:latin typeface="Times New Roman"/>
              </a:rPr>
              <a:t>NVT</a:t>
            </a:r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Net Virtual Terminal</a:t>
            </a:r>
            <a:r>
              <a:rPr lang="zh-CN" altLang="en-US" b="0" i="0" u="none" strike="noStrike" baseline="0" smtClean="0">
                <a:latin typeface="Times New Roman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202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．传送远地命令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大多数的操作系统都实现各种控制命令的各种快捷键操作，当登录的用户在本地终端输入这些快捷键的时候，本地系统将执行对应的本地控制命令，而不把这些快捷键作为输入。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协议使用</a:t>
            </a:r>
            <a:r>
              <a:rPr lang="en-US" altLang="zh-CN" b="0" i="0" u="none" strike="noStrike" baseline="0" smtClean="0">
                <a:latin typeface="Times New Roman"/>
              </a:rPr>
              <a:t>NVT</a:t>
            </a:r>
            <a:r>
              <a:rPr lang="zh-CN" altLang="en-US" b="0" i="0" u="none" strike="noStrike" baseline="0" smtClean="0">
                <a:latin typeface="Times New Roman"/>
              </a:rPr>
              <a:t>来定义客户端的快捷键并将控制功能传送到服务器。</a:t>
            </a:r>
          </a:p>
        </p:txBody>
      </p:sp>
    </p:spTree>
    <p:extLst>
      <p:ext uri="{BB962C8B-B14F-4D97-AF65-F5344CB8AC3E}">
        <p14:creationId xmlns:p14="http://schemas.microsoft.com/office/powerpoint/2010/main" val="255871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．数据流向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应用软件有一个缺点，它的效率不高。主要是其中的数据流向造成的。因为每一次输入和输出时，计算机将切换进程环境好几次，这个开销是很昂贵的。由于用户按键的速率并不高，所以响应速度一般来说仍然可以接受。</a:t>
            </a:r>
          </a:p>
        </p:txBody>
      </p:sp>
    </p:spTree>
    <p:extLst>
      <p:ext uri="{BB962C8B-B14F-4D97-AF65-F5344CB8AC3E}">
        <p14:creationId xmlns:p14="http://schemas.microsoft.com/office/powerpoint/2010/main" val="387606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6.4  NFS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协议和服务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6.4.1  </a:t>
            </a:r>
            <a:r>
              <a:rPr lang="zh-CN" altLang="en-US"/>
              <a:t>安装</a:t>
            </a:r>
            <a:r>
              <a:rPr lang="en-US" altLang="zh-CN"/>
              <a:t>NFS</a:t>
            </a:r>
            <a:r>
              <a:rPr lang="zh-CN" altLang="en-US"/>
              <a:t>服务器</a:t>
            </a:r>
            <a:r>
              <a:rPr lang="zh-CN" altLang="en-US"/>
              <a:t>和</a:t>
            </a:r>
            <a:r>
              <a:rPr lang="zh-CN" altLang="en-US" smtClean="0"/>
              <a:t>客户端</a:t>
            </a:r>
            <a:endParaRPr lang="en-US" altLang="zh-CN" smtClean="0"/>
          </a:p>
          <a:p>
            <a:r>
              <a:rPr lang="en-US" altLang="zh-CN"/>
              <a:t>6.4.2  </a:t>
            </a:r>
            <a:r>
              <a:rPr lang="zh-CN" altLang="en-US"/>
              <a:t>服务器</a:t>
            </a:r>
            <a:r>
              <a:rPr lang="zh-CN" altLang="en-US"/>
              <a:t>端的</a:t>
            </a:r>
            <a:r>
              <a:rPr lang="zh-CN" altLang="en-US" smtClean="0"/>
              <a:t>设定</a:t>
            </a:r>
            <a:endParaRPr lang="en-US" altLang="zh-CN" smtClean="0"/>
          </a:p>
          <a:p>
            <a:r>
              <a:rPr lang="en-US" altLang="zh-CN"/>
              <a:t>6.4.3  </a:t>
            </a:r>
            <a:r>
              <a:rPr lang="zh-CN" altLang="en-US"/>
              <a:t>客户端</a:t>
            </a:r>
            <a:r>
              <a:rPr lang="zh-CN" altLang="en-US"/>
              <a:t>的</a:t>
            </a:r>
            <a:r>
              <a:rPr lang="zh-CN" altLang="en-US" smtClean="0"/>
              <a:t>操作</a:t>
            </a:r>
            <a:endParaRPr lang="en-US" altLang="zh-CN" smtClean="0"/>
          </a:p>
          <a:p>
            <a:r>
              <a:rPr lang="en-US" altLang="zh-CN"/>
              <a:t>6.4.4  showmount</a:t>
            </a:r>
            <a:r>
              <a:rPr lang="zh-CN" altLang="en-US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26885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6.4.1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  安装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NFS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服务器和客户端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Ubuntu</a:t>
            </a:r>
            <a:r>
              <a:rPr lang="zh-CN" altLang="en-US" b="0" i="0" u="none" strike="noStrike" baseline="0" smtClean="0">
                <a:latin typeface="Times New Roman"/>
              </a:rPr>
              <a:t>下进行</a:t>
            </a:r>
            <a:r>
              <a:rPr lang="en-US" altLang="zh-CN" b="0" i="0" u="none" strike="noStrike" baseline="0" smtClean="0">
                <a:latin typeface="Times New Roman"/>
              </a:rPr>
              <a:t>NFS</a:t>
            </a:r>
            <a:r>
              <a:rPr lang="zh-CN" altLang="en-US" b="0" i="0" u="none" strike="noStrike" baseline="0" smtClean="0">
                <a:latin typeface="Times New Roman"/>
              </a:rPr>
              <a:t>服务器的安装有两个版本可供选择，</a:t>
            </a:r>
            <a:r>
              <a:rPr lang="en-US" altLang="zh-CN" b="0" i="0" u="none" strike="noStrike" baseline="0" smtClean="0">
                <a:latin typeface="Times New Roman"/>
              </a:rPr>
              <a:t>nfs-kernel-server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nfs-user-server</a:t>
            </a:r>
            <a:r>
              <a:rPr lang="zh-CN" altLang="en-US" b="0" i="0" u="none" strike="noStrike" baseline="0" smtClean="0">
                <a:latin typeface="Times New Roman"/>
              </a:rPr>
              <a:t>。二者之间的差别在于前者是在内核层实现的，速度更加快，后者的速度相对慢一些。读者可以根据自己的需要进行选择安装。</a:t>
            </a:r>
          </a:p>
        </p:txBody>
      </p:sp>
    </p:spTree>
    <p:extLst>
      <p:ext uri="{BB962C8B-B14F-4D97-AF65-F5344CB8AC3E}">
        <p14:creationId xmlns:p14="http://schemas.microsoft.com/office/powerpoint/2010/main" val="324764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6.4.2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服务器端的设定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要使安装的服务器程序能够正常工作，主要的工作是对服务器的配置文件进行编辑。这个配置文件是</a:t>
            </a:r>
            <a:r>
              <a:rPr lang="en-US" altLang="zh-CN" b="0" i="0" u="none" strike="noStrike" baseline="0" smtClean="0">
                <a:latin typeface="Times New Roman"/>
              </a:rPr>
              <a:t>/etc/exports</a:t>
            </a:r>
            <a:r>
              <a:rPr lang="zh-CN" altLang="en-US" b="0" i="0" u="none" strike="noStrike" baseline="0" smtClean="0">
                <a:latin typeface="Times New Roman"/>
              </a:rPr>
              <a:t>，这个文件中的格式如下：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 共享的目录 主机名称</a:t>
            </a:r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或者</a:t>
            </a:r>
            <a:r>
              <a:rPr lang="en-US" altLang="zh-CN" b="0" i="0" u="none" strike="noStrike" baseline="0" smtClean="0">
                <a:latin typeface="Times New Roman"/>
              </a:rPr>
              <a:t>IP1(</a:t>
            </a:r>
            <a:r>
              <a:rPr lang="zh-CN" altLang="en-US" b="0" i="0" u="none" strike="noStrike" baseline="0" smtClean="0">
                <a:latin typeface="Times New Roman"/>
              </a:rPr>
              <a:t>参数</a:t>
            </a:r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，参数</a:t>
            </a:r>
            <a:r>
              <a:rPr lang="en-US" altLang="zh-CN" b="0" i="0" u="none" strike="noStrike" baseline="0" smtClean="0">
                <a:latin typeface="Times New Roman"/>
              </a:rPr>
              <a:t>2)</a:t>
            </a:r>
            <a:r>
              <a:rPr lang="zh-CN" altLang="en-US" b="0" i="0" u="none" strike="noStrike" baseline="0" smtClean="0">
                <a:latin typeface="Times New Roman"/>
              </a:rPr>
              <a:t> 主机名称</a:t>
            </a:r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或者</a:t>
            </a:r>
            <a:r>
              <a:rPr lang="en-US" altLang="zh-CN" b="0" i="0" u="none" strike="noStrike" baseline="0" smtClean="0">
                <a:latin typeface="Times New Roman"/>
              </a:rPr>
              <a:t>IP2</a:t>
            </a:r>
            <a:r>
              <a:rPr lang="zh-CN" altLang="en-US" b="0" i="0" u="none" strike="noStrike" baseline="0" smtClean="0">
                <a:latin typeface="Times New Roman"/>
              </a:rPr>
              <a:t>（参数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，参数</a:t>
            </a:r>
            <a:r>
              <a:rPr lang="en-US" altLang="zh-CN" b="0" i="0" u="none" strike="noStrike" baseline="0" smtClean="0">
                <a:latin typeface="Times New Roman"/>
              </a:rPr>
              <a:t>4</a:t>
            </a:r>
            <a:r>
              <a:rPr lang="zh-CN" altLang="en-US" b="0" i="0" u="none" strike="noStrike" baseline="0" smtClean="0">
                <a:latin typeface="Times New Roman"/>
              </a:rPr>
              <a:t>） 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79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6.4.3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客户端的操作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要在客户端挂载服务器上共享的</a:t>
            </a:r>
            <a:r>
              <a:rPr lang="en-US" altLang="zh-CN" b="0" i="0" u="none" strike="noStrike" baseline="0" smtClean="0">
                <a:latin typeface="Times New Roman"/>
              </a:rPr>
              <a:t>NFS</a:t>
            </a:r>
            <a:r>
              <a:rPr lang="zh-CN" altLang="en-US" b="0" i="0" u="none" strike="noStrike" baseline="0" smtClean="0">
                <a:latin typeface="Times New Roman"/>
              </a:rPr>
              <a:t>目录，使用通用的</a:t>
            </a:r>
            <a:r>
              <a:rPr lang="en-US" altLang="zh-CN" b="0" i="0" u="none" strike="noStrike" baseline="0" smtClean="0">
                <a:latin typeface="Times New Roman"/>
              </a:rPr>
              <a:t>mount</a:t>
            </a:r>
            <a:r>
              <a:rPr lang="zh-CN" altLang="en-US" b="0" i="0" u="none" strike="noStrike" baseline="0" smtClean="0">
                <a:latin typeface="Times New Roman"/>
              </a:rPr>
              <a:t>命令进行，其命令格式为：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mount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-t nfs </a:t>
            </a:r>
            <a:r>
              <a:rPr lang="zh-CN" altLang="en-US" b="0" i="0" u="none" strike="noStrike" baseline="0" smtClean="0">
                <a:latin typeface="Times New Roman"/>
              </a:rPr>
              <a:t>主机名或者主机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en-US" altLang="zh-CN" b="0" i="0" u="none" strike="noStrike" baseline="0" smtClean="0">
                <a:latin typeface="Times New Roman"/>
              </a:rPr>
              <a:t>:/</a:t>
            </a:r>
            <a:r>
              <a:rPr lang="zh-CN" altLang="en-US" b="0" i="0" u="none" strike="noStrike" baseline="0" smtClean="0">
                <a:latin typeface="Times New Roman"/>
              </a:rPr>
              <a:t>共享目录名 挂载的本机目录</a:t>
            </a:r>
          </a:p>
        </p:txBody>
      </p:sp>
    </p:spTree>
    <p:extLst>
      <p:ext uri="{BB962C8B-B14F-4D97-AF65-F5344CB8AC3E}">
        <p14:creationId xmlns:p14="http://schemas.microsoft.com/office/powerpoint/2010/main" val="135190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6.4.4  showmount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它主要有两个命令选项，含义如下：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-a</a:t>
            </a:r>
            <a:r>
              <a:rPr lang="zh-CN" altLang="en-US" b="0" i="0" u="none" strike="noStrike" baseline="0" smtClean="0">
                <a:latin typeface="Times New Roman"/>
              </a:rPr>
              <a:t>：这个参数是一般在</a:t>
            </a:r>
            <a:r>
              <a:rPr lang="en-US" altLang="zh-CN" b="0" i="0" u="none" strike="noStrike" baseline="0" smtClean="0">
                <a:latin typeface="Times New Roman"/>
              </a:rPr>
              <a:t>NFS SERVER</a:t>
            </a:r>
            <a:r>
              <a:rPr lang="zh-CN" altLang="en-US" b="0" i="0" u="none" strike="noStrike" baseline="0" smtClean="0">
                <a:latin typeface="Times New Roman"/>
              </a:rPr>
              <a:t>上使用，是用来显示已经挂载上本机</a:t>
            </a:r>
            <a:r>
              <a:rPr lang="en-US" altLang="zh-CN" b="0" i="0" u="none" strike="noStrike" baseline="0" smtClean="0">
                <a:latin typeface="Times New Roman"/>
              </a:rPr>
              <a:t>nfs</a:t>
            </a:r>
            <a:r>
              <a:rPr lang="zh-CN" altLang="en-US" b="0" i="0" u="none" strike="noStrike" baseline="0" smtClean="0">
                <a:latin typeface="Times New Roman"/>
              </a:rPr>
              <a:t>目录的客户端机器列表。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-e</a:t>
            </a:r>
            <a:r>
              <a:rPr lang="zh-CN" altLang="en-US" b="0" i="0" u="none" strike="noStrike" baseline="0" smtClean="0">
                <a:latin typeface="Times New Roman"/>
              </a:rPr>
              <a:t>：显示指定的</a:t>
            </a:r>
            <a:r>
              <a:rPr lang="en-US" altLang="zh-CN" b="0" i="0" u="none" strike="noStrike" baseline="0" smtClean="0">
                <a:latin typeface="Times New Roman"/>
              </a:rPr>
              <a:t>NFS SERVER</a:t>
            </a:r>
            <a:r>
              <a:rPr lang="zh-CN" altLang="en-US" b="0" i="0" u="none" strike="noStrike" baseline="0" smtClean="0">
                <a:latin typeface="Times New Roman"/>
              </a:rPr>
              <a:t>上</a:t>
            </a:r>
            <a:r>
              <a:rPr lang="en-US" altLang="zh-CN" b="0" i="0" u="none" strike="noStrike" baseline="0" smtClean="0">
                <a:latin typeface="Times New Roman"/>
              </a:rPr>
              <a:t>export</a:t>
            </a:r>
            <a:r>
              <a:rPr lang="zh-CN" altLang="en-US" b="0" i="0" u="none" strike="noStrike" baseline="0" smtClean="0">
                <a:latin typeface="Times New Roman"/>
              </a:rPr>
              <a:t>出来的目录。</a:t>
            </a:r>
          </a:p>
        </p:txBody>
      </p:sp>
    </p:spTree>
    <p:extLst>
      <p:ext uri="{BB962C8B-B14F-4D97-AF65-F5344CB8AC3E}">
        <p14:creationId xmlns:p14="http://schemas.microsoft.com/office/powerpoint/2010/main" val="7996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6.1.1  HTTP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应用层协议</a:t>
            </a:r>
            <a:r>
              <a:rPr lang="en-US" altLang="zh-CN" b="0" i="0" u="none" strike="noStrike" baseline="0" smtClean="0">
                <a:latin typeface="Times New Roman"/>
              </a:rPr>
              <a:t>HTTP</a:t>
            </a:r>
            <a:r>
              <a:rPr lang="zh-CN" altLang="en-US" b="0" i="0" u="none" strike="noStrike" baseline="0" smtClean="0">
                <a:latin typeface="Times New Roman"/>
              </a:rPr>
              <a:t>是</a:t>
            </a:r>
            <a:r>
              <a:rPr lang="en-US" altLang="zh-CN" b="0" i="0" u="none" strike="noStrike" baseline="0" smtClean="0">
                <a:latin typeface="Times New Roman"/>
              </a:rPr>
              <a:t>Web</a:t>
            </a:r>
            <a:r>
              <a:rPr lang="zh-CN" altLang="en-US" b="0" i="0" u="none" strike="noStrike" baseline="0" smtClean="0">
                <a:latin typeface="Times New Roman"/>
              </a:rPr>
              <a:t>的核心。</a:t>
            </a:r>
            <a:r>
              <a:rPr lang="en-US" altLang="zh-CN" b="0" i="0" u="none" strike="noStrike" baseline="0" smtClean="0">
                <a:latin typeface="Times New Roman"/>
              </a:rPr>
              <a:t>HTTP</a:t>
            </a:r>
            <a:r>
              <a:rPr lang="zh-CN" altLang="en-US" b="0" i="0" u="none" strike="noStrike" baseline="0" smtClean="0">
                <a:latin typeface="Times New Roman"/>
              </a:rPr>
              <a:t>协议在</a:t>
            </a:r>
            <a:r>
              <a:rPr lang="en-US" altLang="zh-CN" b="0" i="0" u="none" strike="noStrike" baseline="0" smtClean="0">
                <a:latin typeface="Times New Roman"/>
              </a:rPr>
              <a:t>Web</a:t>
            </a:r>
            <a:r>
              <a:rPr lang="zh-CN" altLang="en-US" b="0" i="0" u="none" strike="noStrike" baseline="0" smtClean="0">
                <a:latin typeface="Times New Roman"/>
              </a:rPr>
              <a:t>的客户端程序和服务器程序中得以实现，运行在不同系统上的客户端程序和服务器程序，通过交换</a:t>
            </a:r>
            <a:r>
              <a:rPr lang="en-US" altLang="zh-CN" b="0" i="0" u="none" strike="noStrike" baseline="0" smtClean="0">
                <a:latin typeface="Times New Roman"/>
              </a:rPr>
              <a:t>HTTP</a:t>
            </a:r>
            <a:r>
              <a:rPr lang="zh-CN" altLang="en-US" b="0" i="0" u="none" strike="noStrike" baseline="0" smtClean="0">
                <a:latin typeface="Times New Roman"/>
              </a:rPr>
              <a:t>消息彼此交流。</a:t>
            </a:r>
            <a:r>
              <a:rPr lang="en-US" altLang="zh-CN" b="0" i="0" u="none" strike="noStrike" baseline="0" smtClean="0">
                <a:latin typeface="Times New Roman"/>
              </a:rPr>
              <a:t>HTTP</a:t>
            </a:r>
            <a:r>
              <a:rPr lang="zh-CN" altLang="en-US" b="0" i="0" u="none" strike="noStrike" baseline="0" smtClean="0">
                <a:latin typeface="Times New Roman"/>
              </a:rPr>
              <a:t>协议定义数据格式，使得服务器和客户端通过协议进行数据交流。</a:t>
            </a:r>
          </a:p>
        </p:txBody>
      </p:sp>
    </p:spTree>
    <p:extLst>
      <p:ext uri="{BB962C8B-B14F-4D97-AF65-F5344CB8AC3E}">
        <p14:creationId xmlns:p14="http://schemas.microsoft.com/office/powerpoint/2010/main" val="2202324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6.5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自定义网络服务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6.5.1  </a:t>
            </a:r>
            <a:r>
              <a:rPr lang="en-US" altLang="zh-CN" smtClean="0"/>
              <a:t>xinetd/inetd</a:t>
            </a:r>
          </a:p>
          <a:p>
            <a:r>
              <a:rPr lang="en-US" altLang="zh-CN"/>
              <a:t>6.5.2  xinetd</a:t>
            </a:r>
            <a:r>
              <a:rPr lang="zh-CN" altLang="en-US"/>
              <a:t>服务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/>
              <a:t>6.5.3  </a:t>
            </a:r>
            <a:r>
              <a:rPr lang="zh-CN" altLang="en-US"/>
              <a:t>自定义</a:t>
            </a:r>
            <a:r>
              <a:rPr lang="zh-CN" altLang="en-US"/>
              <a:t>网络</a:t>
            </a:r>
            <a:r>
              <a:rPr lang="zh-CN" altLang="en-US" smtClean="0"/>
              <a:t>服务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63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6.5.1  xinetd/inetd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xinetd</a:t>
            </a:r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eXtended InterNET services daemon</a:t>
            </a:r>
            <a:r>
              <a:rPr lang="zh-CN" altLang="en-US" b="0" i="0" u="none" strike="noStrike" baseline="0" smtClean="0">
                <a:latin typeface="Times New Roman"/>
              </a:rPr>
              <a:t>），也叫做扩展因特网驻留程序，它是一种控制因特网服务的应用程序，例如常用的</a:t>
            </a:r>
            <a:r>
              <a:rPr lang="en-US" altLang="zh-CN" b="0" i="0" u="none" strike="noStrike" baseline="0" smtClean="0">
                <a:latin typeface="Times New Roman"/>
              </a:rPr>
              <a:t>TELNET</a:t>
            </a:r>
            <a:r>
              <a:rPr lang="zh-CN" altLang="en-US" b="0" i="0" u="none" strike="noStrike" baseline="0" smtClean="0">
                <a:latin typeface="Times New Roman"/>
              </a:rPr>
              <a:t>服务、</a:t>
            </a:r>
            <a:r>
              <a:rPr lang="en-US" altLang="zh-CN" b="0" i="0" u="none" strike="noStrike" baseline="0" smtClean="0">
                <a:latin typeface="Times New Roman"/>
              </a:rPr>
              <a:t>FTP</a:t>
            </a:r>
            <a:r>
              <a:rPr lang="zh-CN" altLang="en-US" b="0" i="0" u="none" strike="noStrike" baseline="0" smtClean="0">
                <a:latin typeface="Times New Roman"/>
              </a:rPr>
              <a:t>服务和</a:t>
            </a:r>
            <a:r>
              <a:rPr lang="en-US" altLang="zh-CN" b="0" i="0" u="none" strike="noStrike" baseline="0" smtClean="0">
                <a:latin typeface="Times New Roman"/>
              </a:rPr>
              <a:t>POP</a:t>
            </a:r>
            <a:r>
              <a:rPr lang="zh-CN" altLang="en-US" b="0" i="0" u="none" strike="noStrike" baseline="0" smtClean="0">
                <a:latin typeface="Times New Roman"/>
              </a:rPr>
              <a:t>等服务程序通常都集成在这个服务器中。</a:t>
            </a:r>
          </a:p>
        </p:txBody>
      </p:sp>
    </p:spTree>
    <p:extLst>
      <p:ext uri="{BB962C8B-B14F-4D97-AF65-F5344CB8AC3E}">
        <p14:creationId xmlns:p14="http://schemas.microsoft.com/office/powerpoint/2010/main" val="412789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6.5.2  xinetd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服务配置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xinetd</a:t>
            </a:r>
            <a:r>
              <a:rPr lang="zh-CN" altLang="en-US" b="0" i="0" u="none" strike="noStrike" baseline="0" smtClean="0">
                <a:latin typeface="Times New Roman"/>
              </a:rPr>
              <a:t>的默认配置文件是</a:t>
            </a:r>
            <a:r>
              <a:rPr lang="en-US" altLang="zh-CN" b="0" i="0" u="none" strike="noStrike" baseline="0" smtClean="0">
                <a:latin typeface="Times New Roman"/>
              </a:rPr>
              <a:t>/etc/xinetd.conf</a:t>
            </a:r>
            <a:r>
              <a:rPr lang="zh-CN" altLang="en-US" b="0" i="0" u="none" strike="noStrike" baseline="0" smtClean="0">
                <a:latin typeface="Times New Roman"/>
              </a:rPr>
              <a:t>，查看这个配置文件的内容会发现，它将</a:t>
            </a:r>
            <a:r>
              <a:rPr lang="en-US" altLang="zh-CN" b="0" i="0" u="none" strike="noStrike" baseline="0" smtClean="0">
                <a:latin typeface="Times New Roman"/>
              </a:rPr>
              <a:t>/etc/xinetd.d</a:t>
            </a:r>
            <a:r>
              <a:rPr lang="zh-CN" altLang="en-US" b="0" i="0" u="none" strike="noStrike" baseline="0" smtClean="0">
                <a:latin typeface="Times New Roman"/>
              </a:rPr>
              <a:t>目录里的文件包含了进来。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includedir /etc/xinetd.d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5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6.5.3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自定义网络服务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本节中以</a:t>
            </a:r>
            <a:r>
              <a:rPr lang="en-US" altLang="zh-CN" b="0" i="0" u="none" strike="noStrike" baseline="0" smtClean="0">
                <a:latin typeface="Times New Roman"/>
              </a:rPr>
              <a:t>vsftpd</a:t>
            </a:r>
            <a:r>
              <a:rPr lang="zh-CN" altLang="en-US" b="0" i="0" u="none" strike="noStrike" baseline="0" smtClean="0">
                <a:latin typeface="Times New Roman"/>
              </a:rPr>
              <a:t>为例进行自定义网络服务的设置。首先安装</a:t>
            </a:r>
            <a:r>
              <a:rPr lang="en-US" altLang="zh-CN" b="0" i="0" u="none" strike="noStrike" baseline="0" smtClean="0">
                <a:latin typeface="Times New Roman"/>
              </a:rPr>
              <a:t>vsftpd</a:t>
            </a:r>
            <a:r>
              <a:rPr lang="zh-CN" altLang="en-US" b="0" i="0" u="none" strike="noStrike" baseline="0" smtClean="0">
                <a:latin typeface="Times New Roman"/>
              </a:rPr>
              <a:t>服务器程序，使用命令</a:t>
            </a:r>
            <a:r>
              <a:rPr lang="en-US" altLang="zh-CN" b="0" i="0" u="none" strike="noStrike" baseline="0" smtClean="0">
                <a:latin typeface="Times New Roman"/>
              </a:rPr>
              <a:t>apt-get install vsftpd</a:t>
            </a:r>
            <a:r>
              <a:rPr lang="zh-CN" altLang="en-US" b="0" i="0" u="none" strike="noStrike" baseline="0" smtClean="0">
                <a:latin typeface="Times New Roman"/>
              </a:rPr>
              <a:t>进行安装。</a:t>
            </a:r>
          </a:p>
        </p:txBody>
      </p:sp>
    </p:spTree>
    <p:extLst>
      <p:ext uri="{BB962C8B-B14F-4D97-AF65-F5344CB8AC3E}">
        <p14:creationId xmlns:p14="http://schemas.microsoft.com/office/powerpoint/2010/main" val="296299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6.1.2  HTTP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协议的基本过程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HTTP</a:t>
            </a:r>
            <a:r>
              <a:rPr lang="zh-CN" altLang="en-US" b="0" i="0" u="none" strike="noStrike" baseline="0" smtClean="0">
                <a:latin typeface="Times New Roman"/>
              </a:rPr>
              <a:t>协议是基于客户端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服务器之间的请求响应进行交互的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HTTP</a:t>
            </a:r>
            <a:r>
              <a:rPr lang="zh-CN" altLang="en-US">
                <a:latin typeface="Times New Roman"/>
              </a:rPr>
              <a:t>协议的</a:t>
            </a:r>
            <a:r>
              <a:rPr lang="zh-CN" altLang="en-US">
                <a:latin typeface="Times New Roman"/>
              </a:rPr>
              <a:t>宏观</a:t>
            </a:r>
            <a:r>
              <a:rPr lang="zh-CN" altLang="en-US" smtClean="0">
                <a:latin typeface="Times New Roman"/>
              </a:rPr>
              <a:t>过程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HTTP</a:t>
            </a:r>
            <a:r>
              <a:rPr lang="zh-CN" altLang="en-US">
                <a:latin typeface="Times New Roman"/>
              </a:rPr>
              <a:t>协议的内部过程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1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HTTP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协议的宏观过程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4680845" cy="169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27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HTTP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协议的内部过程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688632" cy="18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0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6.2  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协议和服务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6.2.1  FTP</a:t>
            </a:r>
            <a:r>
              <a:rPr lang="zh-CN" altLang="en-US"/>
              <a:t>协议</a:t>
            </a:r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en-US" altLang="zh-CN"/>
              <a:t>6.2.2  FTP</a:t>
            </a:r>
            <a:r>
              <a:rPr lang="zh-CN" altLang="en-US"/>
              <a:t>协议的</a:t>
            </a:r>
            <a:r>
              <a:rPr lang="zh-CN" altLang="en-US"/>
              <a:t>工作</a:t>
            </a:r>
            <a:r>
              <a:rPr lang="zh-CN" altLang="en-US" smtClean="0"/>
              <a:t>模式</a:t>
            </a:r>
            <a:endParaRPr lang="en-US" altLang="zh-CN" smtClean="0"/>
          </a:p>
          <a:p>
            <a:r>
              <a:rPr lang="en-US" altLang="zh-CN"/>
              <a:t>6.2.3  FTP</a:t>
            </a:r>
            <a:r>
              <a:rPr lang="zh-CN" altLang="en-US"/>
              <a:t>协议的</a:t>
            </a:r>
            <a:r>
              <a:rPr lang="zh-CN" altLang="en-US"/>
              <a:t>传输</a:t>
            </a:r>
            <a:r>
              <a:rPr lang="zh-CN" altLang="en-US" smtClean="0"/>
              <a:t>方式</a:t>
            </a:r>
            <a:endParaRPr lang="en-US" altLang="zh-CN" smtClean="0"/>
          </a:p>
          <a:p>
            <a:r>
              <a:rPr lang="en-US" altLang="zh-CN"/>
              <a:t>6.2.4  </a:t>
            </a:r>
            <a:r>
              <a:rPr lang="zh-CN" altLang="en-US"/>
              <a:t>一个简单的</a:t>
            </a:r>
            <a:r>
              <a:rPr lang="en-US" altLang="zh-CN"/>
              <a:t>FTP</a:t>
            </a:r>
            <a:r>
              <a:rPr lang="zh-CN" altLang="en-US" smtClean="0"/>
              <a:t>过程</a:t>
            </a:r>
            <a:endParaRPr lang="en-US" altLang="zh-CN" smtClean="0"/>
          </a:p>
          <a:p>
            <a:r>
              <a:rPr lang="en-US" altLang="zh-CN"/>
              <a:t>6.2.5  </a:t>
            </a:r>
            <a:r>
              <a:rPr lang="zh-CN" altLang="en-US"/>
              <a:t>常用的</a:t>
            </a:r>
            <a:r>
              <a:rPr lang="en-US" altLang="zh-CN"/>
              <a:t>FTP</a:t>
            </a:r>
            <a:r>
              <a:rPr lang="zh-CN" altLang="en-US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27524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6.2.1  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/>
              <a:t>FTP</a:t>
            </a:r>
            <a:r>
              <a:rPr lang="zh-CN" altLang="en-US"/>
              <a:t>协议</a:t>
            </a:r>
            <a:r>
              <a:rPr lang="zh-CN" altLang="en-US"/>
              <a:t>的</a:t>
            </a:r>
            <a:r>
              <a:rPr lang="zh-CN" altLang="en-US" smtClean="0"/>
              <a:t>步骤</a:t>
            </a:r>
            <a:endParaRPr lang="en-US" altLang="zh-CN" smtClean="0"/>
          </a:p>
          <a:p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FTP</a:t>
            </a:r>
            <a:r>
              <a:rPr lang="zh-CN" altLang="en-US"/>
              <a:t>是双端口服务器</a:t>
            </a:r>
          </a:p>
        </p:txBody>
      </p:sp>
      <p:pic>
        <p:nvPicPr>
          <p:cNvPr id="3074" name="Picture 2" descr="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561666" cy="258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9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FTP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协议的步骤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 smtClean="0"/>
              <a:t>）用户</a:t>
            </a:r>
            <a:r>
              <a:rPr lang="zh-CN" altLang="en-US"/>
              <a:t>通过</a:t>
            </a:r>
            <a:r>
              <a:rPr lang="en-US" altLang="zh-CN"/>
              <a:t>FTP</a:t>
            </a:r>
            <a:r>
              <a:rPr lang="zh-CN" altLang="en-US"/>
              <a:t>接口</a:t>
            </a:r>
            <a:r>
              <a:rPr lang="zh-CN" altLang="en-US"/>
              <a:t>输入</a:t>
            </a:r>
            <a:r>
              <a:rPr lang="zh-CN" altLang="en-US" smtClean="0"/>
              <a:t>命令。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）连接成功</a:t>
            </a:r>
            <a:r>
              <a:rPr lang="zh-CN" altLang="en-US"/>
              <a:t>后</a:t>
            </a:r>
            <a:r>
              <a:rPr lang="zh-CN" altLang="en-US" smtClean="0"/>
              <a:t>，</a:t>
            </a:r>
            <a:r>
              <a:rPr lang="en-US" altLang="zh-CN" smtClean="0"/>
              <a:t>FTP</a:t>
            </a:r>
            <a:r>
              <a:rPr lang="zh-CN" altLang="en-US"/>
              <a:t>服务器主机要求输入合适的用户名和密码，在用户名和密码得到正确的验证后，进入正常的</a:t>
            </a:r>
            <a:r>
              <a:rPr lang="en-US" altLang="zh-CN"/>
              <a:t>FTP</a:t>
            </a:r>
            <a:r>
              <a:rPr lang="zh-CN" altLang="en-US"/>
              <a:t>下载过程。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 smtClean="0"/>
              <a:t>）在</a:t>
            </a:r>
            <a:r>
              <a:rPr lang="zh-CN" altLang="en-US"/>
              <a:t>远程的</a:t>
            </a:r>
            <a:r>
              <a:rPr lang="en-US" altLang="zh-CN"/>
              <a:t>FTP</a:t>
            </a:r>
            <a:r>
              <a:rPr lang="zh-CN" altLang="en-US"/>
              <a:t>服务器上进行文件目录的转换，进入合适的目录，进行相关的操作。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）对目标文件</a:t>
            </a:r>
            <a:r>
              <a:rPr lang="zh-CN" altLang="en-US"/>
              <a:t>的</a:t>
            </a:r>
            <a:r>
              <a:rPr lang="zh-CN" altLang="en-US" smtClean="0"/>
              <a:t>下载。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 smtClean="0"/>
              <a:t>）客户端</a:t>
            </a:r>
            <a:r>
              <a:rPr lang="zh-CN" altLang="en-US"/>
              <a:t>关闭与服务器之间的</a:t>
            </a:r>
            <a:r>
              <a:rPr lang="en-US" altLang="zh-CN"/>
              <a:t>FTP</a:t>
            </a:r>
            <a:r>
              <a:rPr lang="zh-CN" altLang="en-US"/>
              <a:t>连接。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6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78</TotalTime>
  <Words>1617</Words>
  <Application>Microsoft Office PowerPoint</Application>
  <PresentationFormat>全屏显示(4:3)</PresentationFormat>
  <Paragraphs>110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聚合</vt:lpstr>
      <vt:lpstr>第6章  应用层网络服务程序简介</vt:lpstr>
      <vt:lpstr>6.1  HTTP协议和服务</vt:lpstr>
      <vt:lpstr>6.1.1  HTTP协议概述</vt:lpstr>
      <vt:lpstr>6.1.2  HTTP协议的基本过程</vt:lpstr>
      <vt:lpstr>1．HTTP协议的宏观过程</vt:lpstr>
      <vt:lpstr>2．HTTP协议的内部过程</vt:lpstr>
      <vt:lpstr>6.2  FTP协议和服务</vt:lpstr>
      <vt:lpstr>6.2.1  FTP协议概述</vt:lpstr>
      <vt:lpstr>1．FTP协议的步骤</vt:lpstr>
      <vt:lpstr>2．FTP是双端口服务器</vt:lpstr>
      <vt:lpstr>6.2.2  FTP协议的工作模式</vt:lpstr>
      <vt:lpstr>1．主动模式</vt:lpstr>
      <vt:lpstr>2．被动模式</vt:lpstr>
      <vt:lpstr>6.2.3  FTP协议的传输方式</vt:lpstr>
      <vt:lpstr>6.2.4  一个简单的FTP过程</vt:lpstr>
      <vt:lpstr>6.2.5  常用的FTP工具</vt:lpstr>
      <vt:lpstr>6.3  TELNET协议和服务</vt:lpstr>
      <vt:lpstr>6.3.1  远程登录的基本概念 </vt:lpstr>
      <vt:lpstr>6.3.2  使用TELNET协议进行远程登录的工作过程</vt:lpstr>
      <vt:lpstr>6.3.3  TELNET协议</vt:lpstr>
      <vt:lpstr>1．基本内容</vt:lpstr>
      <vt:lpstr>2．异构网络适应</vt:lpstr>
      <vt:lpstr>3．传送远地命令</vt:lpstr>
      <vt:lpstr>4．数据流向</vt:lpstr>
      <vt:lpstr>6.4  NFS协议和服务</vt:lpstr>
      <vt:lpstr>6.4.1  安装NFS服务器和客户端</vt:lpstr>
      <vt:lpstr>6.4.2  服务器端的设定</vt:lpstr>
      <vt:lpstr>6.4.3  客户端的操作</vt:lpstr>
      <vt:lpstr>6.4.4  showmount命令</vt:lpstr>
      <vt:lpstr>6.5  自定义网络服务</vt:lpstr>
      <vt:lpstr>6.5.1  xinetd/inetd</vt:lpstr>
      <vt:lpstr>6.5.2  xinetd服务配置</vt:lpstr>
      <vt:lpstr>6.5.3  自定义网络服务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应用层网络服务程序简介</dc:title>
  <dc:creator>xu</dc:creator>
  <cp:lastModifiedBy>xu</cp:lastModifiedBy>
  <cp:revision>3</cp:revision>
  <dcterms:created xsi:type="dcterms:W3CDTF">2014-08-11T09:49:30Z</dcterms:created>
  <dcterms:modified xsi:type="dcterms:W3CDTF">2014-08-11T11:07:43Z</dcterms:modified>
</cp:coreProperties>
</file>