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3" r:id="rId39"/>
    <p:sldId id="304" r:id="rId40"/>
    <p:sldId id="305" r:id="rId41"/>
    <p:sldId id="294" r:id="rId42"/>
    <p:sldId id="295" r:id="rId43"/>
    <p:sldId id="296" r:id="rId44"/>
    <p:sldId id="297" r:id="rId45"/>
    <p:sldId id="298" r:id="rId46"/>
    <p:sldId id="299" r:id="rId47"/>
    <p:sldId id="300" r:id="rId48"/>
    <p:sldId id="301" r:id="rId49"/>
    <p:sldId id="302"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D4F3B79E-E7A6-4574-80AE-DA02C7149D19}" type="datetimeFigureOut">
              <a:rPr lang="zh-CN" altLang="en-US" smtClean="0"/>
              <a:t>2014/8/11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DA070E7-EC92-48C6-AA85-375A431F18D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F3B79E-E7A6-4574-80AE-DA02C7149D19}"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A070E7-EC92-48C6-AA85-375A431F18D7}"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4F3B79E-E7A6-4574-80AE-DA02C7149D19}" type="datetimeFigureOut">
              <a:rPr lang="zh-CN" altLang="en-US" smtClean="0"/>
              <a:t>2014/8/11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4F3B79E-E7A6-4574-80AE-DA02C7149D19}" type="datetimeFigureOut">
              <a:rPr lang="zh-CN" altLang="en-US" smtClean="0"/>
              <a:t>2014/8/11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DA070E7-EC92-48C6-AA85-375A431F18D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D4F3B79E-E7A6-4574-80AE-DA02C7149D19}" type="datetimeFigureOut">
              <a:rPr lang="zh-CN" altLang="en-US" smtClean="0"/>
              <a:t>2014/8/11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DA070E7-EC92-48C6-AA85-375A431F18D7}"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4F3B79E-E7A6-4574-80AE-DA02C7149D19}" type="datetimeFigureOut">
              <a:rPr lang="zh-CN" altLang="en-US" smtClean="0"/>
              <a:t>2014/8/11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DA070E7-EC92-48C6-AA85-375A431F18D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8</a:t>
            </a:r>
            <a:r>
              <a:rPr lang="zh-CN" altLang="en-US" b="0" i="0" u="none" strike="noStrike" kern="1800" baseline="0" smtClean="0">
                <a:latin typeface="Times New Roman"/>
                <a:ea typeface="黑体"/>
              </a:rPr>
              <a:t>章  服务器和客户端信息的获取</a:t>
            </a:r>
          </a:p>
        </p:txBody>
      </p:sp>
      <p:sp>
        <p:nvSpPr>
          <p:cNvPr id="3" name="文本占位符 2"/>
          <p:cNvSpPr>
            <a:spLocks noGrp="1"/>
          </p:cNvSpPr>
          <p:nvPr>
            <p:ph type="body" idx="1"/>
          </p:nvPr>
        </p:nvSpPr>
        <p:spPr/>
        <p:txBody>
          <a:bodyPr/>
          <a:lstStyle/>
          <a:p>
            <a:r>
              <a:rPr lang="en-US" altLang="zh-CN"/>
              <a:t>8.1  </a:t>
            </a:r>
            <a:r>
              <a:rPr lang="zh-CN" altLang="en-US" smtClean="0"/>
              <a:t>字节序</a:t>
            </a:r>
            <a:endParaRPr lang="en-US" altLang="zh-CN" smtClean="0"/>
          </a:p>
          <a:p>
            <a:r>
              <a:rPr lang="en-US" altLang="zh-CN"/>
              <a:t>8.2  </a:t>
            </a:r>
            <a:r>
              <a:rPr lang="zh-CN" altLang="en-US"/>
              <a:t>字符串</a:t>
            </a:r>
            <a:r>
              <a:rPr lang="en-US" altLang="zh-CN"/>
              <a:t>IP</a:t>
            </a:r>
            <a:r>
              <a:rPr lang="zh-CN" altLang="en-US"/>
              <a:t>地址和二进制</a:t>
            </a:r>
            <a:r>
              <a:rPr lang="en-US" altLang="zh-CN"/>
              <a:t>IP</a:t>
            </a:r>
            <a:r>
              <a:rPr lang="zh-CN" altLang="en-US"/>
              <a:t>地址</a:t>
            </a:r>
            <a:r>
              <a:rPr lang="zh-CN" altLang="en-US"/>
              <a:t>的</a:t>
            </a:r>
            <a:r>
              <a:rPr lang="zh-CN" altLang="en-US" smtClean="0"/>
              <a:t>转换</a:t>
            </a:r>
            <a:endParaRPr lang="en-US" altLang="zh-CN" smtClean="0"/>
          </a:p>
          <a:p>
            <a:r>
              <a:rPr lang="en-US" altLang="zh-CN"/>
              <a:t>8.3  </a:t>
            </a:r>
            <a:r>
              <a:rPr lang="zh-CN" altLang="en-US"/>
              <a:t>套接字描述符判定函数</a:t>
            </a:r>
            <a:r>
              <a:rPr lang="en-US" altLang="zh-CN"/>
              <a:t>issockettype</a:t>
            </a:r>
            <a:r>
              <a:rPr lang="en-US" altLang="zh-CN" smtClean="0"/>
              <a:t>()</a:t>
            </a:r>
          </a:p>
          <a:p>
            <a:r>
              <a:rPr lang="en-US" altLang="zh-CN"/>
              <a:t>8.4  IP</a:t>
            </a:r>
            <a:r>
              <a:rPr lang="zh-CN" altLang="en-US"/>
              <a:t>地址与域名之间的</a:t>
            </a:r>
            <a:r>
              <a:rPr lang="zh-CN" altLang="en-US"/>
              <a:t>相互</a:t>
            </a:r>
            <a:r>
              <a:rPr lang="zh-CN" altLang="en-US" smtClean="0"/>
              <a:t>转换</a:t>
            </a:r>
            <a:endParaRPr lang="en-US" altLang="zh-CN" smtClean="0"/>
          </a:p>
          <a:p>
            <a:r>
              <a:rPr lang="en-US" altLang="zh-CN"/>
              <a:t>8.5  </a:t>
            </a:r>
            <a:r>
              <a:rPr lang="zh-CN" altLang="en-US"/>
              <a:t>协议名称处理函数</a:t>
            </a:r>
          </a:p>
        </p:txBody>
      </p:sp>
    </p:spTree>
    <p:extLst>
      <p:ext uri="{BB962C8B-B14F-4D97-AF65-F5344CB8AC3E}">
        <p14:creationId xmlns:p14="http://schemas.microsoft.com/office/powerpoint/2010/main" val="149664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8.2  </a:t>
            </a:r>
            <a:r>
              <a:rPr lang="zh-CN" altLang="en-US" b="0" i="0" u="none" strike="noStrike" kern="1800" baseline="0" smtClean="0">
                <a:latin typeface="Times New Roman"/>
                <a:ea typeface="黑体"/>
              </a:rPr>
              <a:t>字符串</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地址和二进制</a:t>
            </a:r>
            <a:r>
              <a:rPr lang="en-US" altLang="zh-CN" b="0" i="0" u="none" strike="noStrike" kern="1800" baseline="0" smtClean="0">
                <a:latin typeface="Times New Roman"/>
                <a:ea typeface="黑体"/>
              </a:rPr>
              <a:t>IP</a:t>
            </a:r>
            <a:r>
              <a:rPr lang="zh-CN" altLang="en-US" b="0" i="0" u="none" strike="noStrike" kern="1800" baseline="0" smtClean="0">
                <a:latin typeface="Times New Roman"/>
                <a:ea typeface="黑体"/>
              </a:rPr>
              <a:t>地址的转换</a:t>
            </a:r>
          </a:p>
        </p:txBody>
      </p:sp>
      <p:sp>
        <p:nvSpPr>
          <p:cNvPr id="3" name="文本占位符 2"/>
          <p:cNvSpPr>
            <a:spLocks noGrp="1"/>
          </p:cNvSpPr>
          <p:nvPr>
            <p:ph type="body" idx="1"/>
          </p:nvPr>
        </p:nvSpPr>
        <p:spPr/>
        <p:txBody>
          <a:bodyPr/>
          <a:lstStyle/>
          <a:p>
            <a:r>
              <a:rPr lang="en-US" altLang="zh-CN"/>
              <a:t>8.2.1  inet_xxx</a:t>
            </a:r>
            <a:r>
              <a:rPr lang="en-US" altLang="zh-CN"/>
              <a:t>()</a:t>
            </a:r>
            <a:r>
              <a:rPr lang="zh-CN" altLang="en-US" smtClean="0"/>
              <a:t>函数</a:t>
            </a:r>
            <a:endParaRPr lang="en-US" altLang="zh-CN" smtClean="0"/>
          </a:p>
          <a:p>
            <a:r>
              <a:rPr lang="en-US" altLang="zh-CN"/>
              <a:t>8.2.2  inet_pton()</a:t>
            </a:r>
            <a:r>
              <a:rPr lang="zh-CN" altLang="en-US"/>
              <a:t>和</a:t>
            </a:r>
            <a:r>
              <a:rPr lang="en-US" altLang="zh-CN"/>
              <a:t>inet_ntop</a:t>
            </a:r>
            <a:r>
              <a:rPr lang="en-US" altLang="zh-CN"/>
              <a:t>()</a:t>
            </a:r>
            <a:r>
              <a:rPr lang="zh-CN" altLang="en-US" smtClean="0"/>
              <a:t>函数</a:t>
            </a:r>
            <a:endParaRPr lang="en-US" altLang="zh-CN" smtClean="0"/>
          </a:p>
          <a:p>
            <a:r>
              <a:rPr lang="en-US" altLang="zh-CN"/>
              <a:t>8.2.3  </a:t>
            </a:r>
            <a:r>
              <a:rPr lang="zh-CN" altLang="en-US"/>
              <a:t>使用</a:t>
            </a:r>
            <a:r>
              <a:rPr lang="en-US" altLang="zh-CN"/>
              <a:t>8.2.1</a:t>
            </a:r>
            <a:r>
              <a:rPr lang="zh-CN" altLang="en-US"/>
              <a:t>节地址转换函数</a:t>
            </a:r>
            <a:r>
              <a:rPr lang="zh-CN" altLang="en-US"/>
              <a:t>的</a:t>
            </a:r>
            <a:r>
              <a:rPr lang="zh-CN" altLang="en-US" smtClean="0"/>
              <a:t>例子</a:t>
            </a:r>
            <a:endParaRPr lang="en-US" altLang="zh-CN" smtClean="0"/>
          </a:p>
          <a:p>
            <a:r>
              <a:rPr lang="en-US" altLang="zh-CN"/>
              <a:t>8.2.4  </a:t>
            </a:r>
            <a:r>
              <a:rPr lang="zh-CN" altLang="en-US"/>
              <a:t>使用函数</a:t>
            </a:r>
            <a:r>
              <a:rPr lang="en-US" altLang="zh-CN"/>
              <a:t>inet_pton()</a:t>
            </a:r>
            <a:r>
              <a:rPr lang="zh-CN" altLang="en-US"/>
              <a:t>和函数</a:t>
            </a:r>
            <a:r>
              <a:rPr lang="en-US" altLang="zh-CN"/>
              <a:t>inet_ntop()</a:t>
            </a:r>
            <a:r>
              <a:rPr lang="zh-CN" altLang="en-US"/>
              <a:t>的例子</a:t>
            </a:r>
          </a:p>
        </p:txBody>
      </p:sp>
    </p:spTree>
    <p:extLst>
      <p:ext uri="{BB962C8B-B14F-4D97-AF65-F5344CB8AC3E}">
        <p14:creationId xmlns:p14="http://schemas.microsoft.com/office/powerpoint/2010/main" val="181130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8.2.1  inet_xxx()</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a:xfrm>
            <a:off x="457200" y="1481328"/>
            <a:ext cx="8229600" cy="4755984"/>
          </a:xfrm>
        </p:spPr>
        <p:txBody>
          <a:bodyPr>
            <a:normAutofit/>
          </a:bodyPr>
          <a:lstStyle/>
          <a:p>
            <a:pPr marR="0" lvl="0" rtl="0"/>
            <a:r>
              <a:rPr lang="en-US" altLang="zh-CN" b="0" i="0" u="none" strike="noStrike" baseline="0" smtClean="0">
                <a:latin typeface="Times New Roman"/>
              </a:rPr>
              <a:t>Linux</a:t>
            </a:r>
            <a:r>
              <a:rPr lang="zh-CN" altLang="en-US" b="0" i="0" u="none" strike="noStrike" baseline="0" smtClean="0">
                <a:latin typeface="Times New Roman"/>
              </a:rPr>
              <a:t>操作系统有一组函数用于网络地址的字符串形式和二进制形式之间的转换，其形式为</a:t>
            </a:r>
            <a:r>
              <a:rPr lang="en-US" altLang="zh-CN" b="0" i="0" u="none" strike="noStrike" baseline="0" smtClean="0">
                <a:latin typeface="Times New Roman"/>
              </a:rPr>
              <a:t>inet_xxx()</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inet_aton</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inet_addr</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3</a:t>
            </a:r>
            <a:r>
              <a:rPr lang="zh-CN" altLang="en-US">
                <a:latin typeface="Times New Roman"/>
              </a:rPr>
              <a:t>．</a:t>
            </a:r>
            <a:r>
              <a:rPr lang="en-US" altLang="zh-CN">
                <a:latin typeface="Times New Roman"/>
              </a:rPr>
              <a:t>inet_network</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4</a:t>
            </a:r>
            <a:r>
              <a:rPr lang="zh-CN" altLang="en-US">
                <a:latin typeface="Times New Roman"/>
              </a:rPr>
              <a:t>．</a:t>
            </a:r>
            <a:r>
              <a:rPr lang="en-US" altLang="zh-CN">
                <a:latin typeface="Times New Roman"/>
              </a:rPr>
              <a:t>inet_ntoa</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5</a:t>
            </a:r>
            <a:r>
              <a:rPr lang="zh-CN" altLang="en-US">
                <a:latin typeface="Times New Roman"/>
              </a:rPr>
              <a:t>．</a:t>
            </a:r>
            <a:r>
              <a:rPr lang="en-US" altLang="zh-CN">
                <a:latin typeface="Times New Roman"/>
              </a:rPr>
              <a:t>inet_makeaddr</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6</a:t>
            </a:r>
            <a:r>
              <a:rPr lang="zh-CN" altLang="en-US">
                <a:latin typeface="Times New Roman"/>
              </a:rPr>
              <a:t>．</a:t>
            </a:r>
            <a:r>
              <a:rPr lang="en-US" altLang="zh-CN">
                <a:latin typeface="Times New Roman"/>
              </a:rPr>
              <a:t>inet_lnaof</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7</a:t>
            </a:r>
            <a:r>
              <a:rPr lang="zh-CN" altLang="en-US">
                <a:latin typeface="Times New Roman"/>
              </a:rPr>
              <a:t>．</a:t>
            </a:r>
            <a:r>
              <a:rPr lang="en-US" altLang="zh-CN">
                <a:latin typeface="Times New Roman"/>
              </a:rPr>
              <a:t>inet_netof</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8</a:t>
            </a:r>
            <a:r>
              <a:rPr lang="zh-CN" altLang="en-US">
                <a:latin typeface="Times New Roman"/>
              </a:rPr>
              <a:t>．结构</a:t>
            </a:r>
            <a:r>
              <a:rPr lang="en-US" altLang="zh-CN">
                <a:latin typeface="Times New Roman"/>
              </a:rPr>
              <a:t>struct in_addr</a:t>
            </a:r>
            <a:endParaRPr lang="zh-CN" altLang="en-US" b="0" i="0" u="none" strike="noStrike" baseline="0" smtClean="0">
              <a:latin typeface="Times New Roman"/>
            </a:endParaRPr>
          </a:p>
        </p:txBody>
      </p:sp>
    </p:spTree>
    <p:extLst>
      <p:ext uri="{BB962C8B-B14F-4D97-AF65-F5344CB8AC3E}">
        <p14:creationId xmlns:p14="http://schemas.microsoft.com/office/powerpoint/2010/main" val="241937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inet_aton()</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inet_aton()</a:t>
            </a:r>
            <a:r>
              <a:rPr lang="zh-CN" altLang="en-US" b="0" i="0" u="none" strike="noStrike" baseline="0" smtClean="0">
                <a:latin typeface="Times New Roman"/>
              </a:rPr>
              <a:t>函数将在</a:t>
            </a:r>
            <a:r>
              <a:rPr lang="en-US" altLang="zh-CN" b="0" i="0" u="none" strike="noStrike" baseline="0" smtClean="0">
                <a:latin typeface="Times New Roman"/>
              </a:rPr>
              <a:t>cp</a:t>
            </a:r>
            <a:r>
              <a:rPr lang="zh-CN" altLang="en-US" b="0" i="0" u="none" strike="noStrike" baseline="0" smtClean="0">
                <a:latin typeface="Times New Roman"/>
              </a:rPr>
              <a:t>中存储的点分十进制字符串类型的</a:t>
            </a:r>
            <a:r>
              <a:rPr lang="en-US" altLang="zh-CN" b="0" i="0" u="none" strike="noStrike" baseline="0" smtClean="0">
                <a:latin typeface="Times New Roman"/>
              </a:rPr>
              <a:t>IP</a:t>
            </a:r>
            <a:r>
              <a:rPr lang="zh-CN" altLang="en-US" b="0" i="0" u="none" strike="noStrike" baseline="0" smtClean="0">
                <a:latin typeface="Times New Roman"/>
              </a:rPr>
              <a:t>地址，转换为二进制的</a:t>
            </a:r>
            <a:r>
              <a:rPr lang="en-US" altLang="zh-CN" b="0" i="0" u="none" strike="noStrike" baseline="0" smtClean="0">
                <a:latin typeface="Times New Roman"/>
              </a:rPr>
              <a:t>IP</a:t>
            </a:r>
            <a:r>
              <a:rPr lang="zh-CN" altLang="en-US" b="0" i="0" u="none" strike="noStrike" baseline="0" smtClean="0">
                <a:latin typeface="Times New Roman"/>
              </a:rPr>
              <a:t>地址，转换后的值保存在指针</a:t>
            </a:r>
            <a:r>
              <a:rPr lang="en-US" altLang="zh-CN" b="0" i="0" u="none" strike="noStrike" baseline="0" smtClean="0">
                <a:latin typeface="Times New Roman"/>
              </a:rPr>
              <a:t>inp</a:t>
            </a:r>
            <a:r>
              <a:rPr lang="zh-CN" altLang="en-US" b="0" i="0" u="none" strike="noStrike" baseline="0" smtClean="0">
                <a:latin typeface="Times New Roman"/>
              </a:rPr>
              <a:t>指向的结构</a:t>
            </a:r>
            <a:r>
              <a:rPr lang="en-US" altLang="zh-CN" b="0" i="0" u="none" strike="noStrike" baseline="0" smtClean="0">
                <a:latin typeface="Times New Roman"/>
              </a:rPr>
              <a:t>structure in_addr</a:t>
            </a:r>
            <a:r>
              <a:rPr lang="zh-CN" altLang="en-US" b="0" i="0" u="none" strike="noStrike" baseline="0" smtClean="0">
                <a:latin typeface="Times New Roman"/>
              </a:rPr>
              <a:t>中。当转换成功时返回值为非</a:t>
            </a:r>
            <a:r>
              <a:rPr lang="en-US" altLang="zh-CN" b="0" i="0" u="none" strike="noStrike" baseline="0" smtClean="0">
                <a:latin typeface="Times New Roman"/>
              </a:rPr>
              <a:t>0</a:t>
            </a:r>
            <a:r>
              <a:rPr lang="zh-CN" altLang="en-US" b="0" i="0" u="none" strike="noStrike" baseline="0" smtClean="0">
                <a:latin typeface="Times New Roman"/>
              </a:rPr>
              <a:t>，当传入的地址非法时，返回值为</a:t>
            </a:r>
            <a:r>
              <a:rPr lang="en-US" altLang="zh-CN" b="0" i="0" u="none" strike="noStrike" baseline="0" smtClean="0">
                <a:latin typeface="Times New Roman"/>
              </a:rPr>
              <a:t>0</a:t>
            </a:r>
            <a:r>
              <a:rPr lang="zh-CN" altLang="en-US" b="0" i="0" u="none" strike="noStrike" baseline="0" smtClean="0">
                <a:latin typeface="Times New Roman"/>
              </a:rPr>
              <a:t>。</a:t>
            </a:r>
          </a:p>
        </p:txBody>
      </p:sp>
    </p:spTree>
    <p:extLst>
      <p:ext uri="{BB962C8B-B14F-4D97-AF65-F5344CB8AC3E}">
        <p14:creationId xmlns:p14="http://schemas.microsoft.com/office/powerpoint/2010/main" val="57667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inet_addr()</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inet_addr()</a:t>
            </a:r>
            <a:r>
              <a:rPr lang="zh-CN" altLang="en-US" b="0" i="0" u="none" strike="noStrike" baseline="0" smtClean="0">
                <a:latin typeface="Times New Roman"/>
              </a:rPr>
              <a:t>函数将</a:t>
            </a:r>
            <a:r>
              <a:rPr lang="en-US" altLang="zh-CN" b="0" i="0" u="none" strike="noStrike" baseline="0" smtClean="0">
                <a:latin typeface="Times New Roman"/>
              </a:rPr>
              <a:t>cp</a:t>
            </a:r>
            <a:r>
              <a:rPr lang="zh-CN" altLang="en-US" b="0" i="0" u="none" strike="noStrike" baseline="0" smtClean="0">
                <a:latin typeface="Times New Roman"/>
              </a:rPr>
              <a:t>中存储的点分十进制字符串类型的</a:t>
            </a:r>
            <a:r>
              <a:rPr lang="en-US" altLang="zh-CN" b="0" i="0" u="none" strike="noStrike" baseline="0" smtClean="0">
                <a:latin typeface="Times New Roman"/>
              </a:rPr>
              <a:t>IP</a:t>
            </a:r>
            <a:r>
              <a:rPr lang="zh-CN" altLang="en-US" b="0" i="0" u="none" strike="noStrike" baseline="0" smtClean="0">
                <a:latin typeface="Times New Roman"/>
              </a:rPr>
              <a:t>地址转换为二进制的</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IP</a:t>
            </a:r>
            <a:r>
              <a:rPr lang="zh-CN" altLang="en-US" b="0" i="0" u="none" strike="noStrike" baseline="0" smtClean="0">
                <a:latin typeface="Times New Roman"/>
              </a:rPr>
              <a:t>地址是以网络字节序表达的。如果输入的参数非法，返回值为</a:t>
            </a:r>
            <a:r>
              <a:rPr lang="en-US" altLang="zh-CN" b="0" i="0" u="none" strike="noStrike" baseline="0" smtClean="0">
                <a:latin typeface="Times New Roman"/>
              </a:rPr>
              <a:t>INADDR_NONE</a:t>
            </a:r>
            <a:r>
              <a:rPr lang="zh-CN" altLang="en-US" b="0" i="0" u="none" strike="noStrike" baseline="0" smtClean="0">
                <a:latin typeface="Times New Roman"/>
              </a:rPr>
              <a:t>（通常为</a:t>
            </a:r>
            <a:r>
              <a:rPr lang="en-US" altLang="zh-CN" b="0" i="0" u="none" strike="noStrike" baseline="0" smtClean="0">
                <a:latin typeface="Times New Roman"/>
              </a:rPr>
              <a:t>–1</a:t>
            </a:r>
            <a:r>
              <a:rPr lang="zh-CN" altLang="en-US" b="0" i="0" u="none" strike="noStrike" baseline="0" smtClean="0">
                <a:latin typeface="Times New Roman"/>
              </a:rPr>
              <a:t>），否则返回值为转换后的</a:t>
            </a:r>
            <a:r>
              <a:rPr lang="en-US" altLang="zh-CN" b="0" i="0" u="none" strike="noStrike" baseline="0" smtClean="0">
                <a:latin typeface="Times New Roman"/>
              </a:rPr>
              <a:t>IP</a:t>
            </a:r>
            <a:r>
              <a:rPr lang="zh-CN" altLang="en-US" b="0" i="0" u="none" strike="noStrike" baseline="0" smtClean="0">
                <a:latin typeface="Times New Roman"/>
              </a:rPr>
              <a:t>地址。</a:t>
            </a:r>
          </a:p>
        </p:txBody>
      </p:sp>
    </p:spTree>
    <p:extLst>
      <p:ext uri="{BB962C8B-B14F-4D97-AF65-F5344CB8AC3E}">
        <p14:creationId xmlns:p14="http://schemas.microsoft.com/office/powerpoint/2010/main" val="2444266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inet_network()</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inet_network()</a:t>
            </a:r>
            <a:r>
              <a:rPr lang="zh-CN" altLang="en-US" b="0" i="0" u="none" strike="noStrike" baseline="0" smtClean="0">
                <a:latin typeface="Times New Roman"/>
              </a:rPr>
              <a:t>函数将</a:t>
            </a:r>
            <a:r>
              <a:rPr lang="en-US" altLang="zh-CN" b="0" i="0" u="none" strike="noStrike" baseline="0" smtClean="0">
                <a:latin typeface="Times New Roman"/>
              </a:rPr>
              <a:t>cp</a:t>
            </a:r>
            <a:r>
              <a:rPr lang="zh-CN" altLang="en-US" b="0" i="0" u="none" strike="noStrike" baseline="0" smtClean="0">
                <a:latin typeface="Times New Roman"/>
              </a:rPr>
              <a:t>中存储的点分十进制字符串类型的</a:t>
            </a:r>
            <a:r>
              <a:rPr lang="en-US" altLang="zh-CN" b="0" i="0" u="none" strike="noStrike" baseline="0" smtClean="0">
                <a:latin typeface="Times New Roman"/>
              </a:rPr>
              <a:t>IP</a:t>
            </a:r>
            <a:r>
              <a:rPr lang="zh-CN" altLang="en-US" b="0" i="0" u="none" strike="noStrike" baseline="0" smtClean="0">
                <a:latin typeface="Times New Roman"/>
              </a:rPr>
              <a:t>地址，转换为二进制的</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IP</a:t>
            </a:r>
            <a:r>
              <a:rPr lang="zh-CN" altLang="en-US" b="0" i="0" u="none" strike="noStrike" baseline="0" smtClean="0">
                <a:latin typeface="Times New Roman"/>
              </a:rPr>
              <a:t>地址是以网络字节序表达的。当成功时返回</a:t>
            </a:r>
            <a:r>
              <a:rPr lang="en-US" altLang="zh-CN" b="0" i="0" u="none" strike="noStrike" baseline="0" smtClean="0">
                <a:latin typeface="Times New Roman"/>
              </a:rPr>
              <a:t>32</a:t>
            </a:r>
            <a:r>
              <a:rPr lang="zh-CN" altLang="en-US" b="0" i="0" u="none" strike="noStrike" baseline="0" smtClean="0">
                <a:latin typeface="Times New Roman"/>
              </a:rPr>
              <a:t>位表示</a:t>
            </a:r>
            <a:r>
              <a:rPr lang="en-US" altLang="zh-CN" b="0" i="0" u="none" strike="noStrike" baseline="0" smtClean="0">
                <a:latin typeface="Times New Roman"/>
              </a:rPr>
              <a:t>IP</a:t>
            </a:r>
            <a:r>
              <a:rPr lang="zh-CN" altLang="en-US" b="0" i="0" u="none" strike="noStrike" baseline="0" smtClean="0">
                <a:latin typeface="Times New Roman"/>
              </a:rPr>
              <a:t>地址，失败时返回值为</a:t>
            </a:r>
            <a:r>
              <a:rPr lang="en-US" altLang="zh-CN" b="0" i="0" u="none" strike="noStrike" baseline="0" smtClean="0">
                <a:latin typeface="Times New Roman"/>
              </a:rPr>
              <a:t>–1</a:t>
            </a:r>
            <a:r>
              <a:rPr lang="zh-CN" altLang="en-US" b="0" i="0" u="none" strike="noStrike" baseline="0" smtClean="0">
                <a:latin typeface="Times New Roman"/>
              </a:rPr>
              <a:t>。</a:t>
            </a:r>
          </a:p>
        </p:txBody>
      </p:sp>
    </p:spTree>
    <p:extLst>
      <p:ext uri="{BB962C8B-B14F-4D97-AF65-F5344CB8AC3E}">
        <p14:creationId xmlns:p14="http://schemas.microsoft.com/office/powerpoint/2010/main" val="169322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inet_ntoa()</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inet_ntoa()</a:t>
            </a:r>
            <a:r>
              <a:rPr lang="zh-CN" altLang="en-US" b="0" i="0" u="none" strike="noStrike" baseline="0" smtClean="0">
                <a:latin typeface="Times New Roman"/>
              </a:rPr>
              <a:t>函数将一个参数</a:t>
            </a:r>
            <a:r>
              <a:rPr lang="en-US" altLang="zh-CN" b="0" i="0" u="none" strike="noStrike" baseline="0" smtClean="0">
                <a:latin typeface="Times New Roman"/>
              </a:rPr>
              <a:t>in</a:t>
            </a:r>
            <a:r>
              <a:rPr lang="zh-CN" altLang="en-US" b="0" i="0" u="none" strike="noStrike" baseline="0" smtClean="0">
                <a:latin typeface="Times New Roman"/>
              </a:rPr>
              <a:t>所表示的</a:t>
            </a:r>
            <a:r>
              <a:rPr lang="en-US" altLang="zh-CN" b="0" i="0" u="none" strike="noStrike" baseline="0" smtClean="0">
                <a:latin typeface="Times New Roman"/>
              </a:rPr>
              <a:t>Internet</a:t>
            </a:r>
            <a:r>
              <a:rPr lang="zh-CN" altLang="en-US" b="0" i="0" u="none" strike="noStrike" baseline="0" smtClean="0">
                <a:latin typeface="Times New Roman"/>
              </a:rPr>
              <a:t>地址结构转换为点分十进制的</a:t>
            </a:r>
            <a:r>
              <a:rPr lang="en-US" altLang="zh-CN" b="0" i="0" u="none" strike="noStrike" baseline="0" smtClean="0">
                <a:latin typeface="Times New Roman"/>
              </a:rPr>
              <a:t>4</a:t>
            </a:r>
            <a:r>
              <a:rPr lang="zh-CN" altLang="en-US" b="0" i="0" u="none" strike="noStrike" baseline="0" smtClean="0">
                <a:latin typeface="Times New Roman"/>
              </a:rPr>
              <a:t>段式字符串</a:t>
            </a:r>
            <a:r>
              <a:rPr lang="en-US" altLang="zh-CN" b="0" i="0" u="none" strike="noStrike" baseline="0" smtClean="0">
                <a:latin typeface="Times New Roman"/>
              </a:rPr>
              <a:t>IP</a:t>
            </a:r>
            <a:r>
              <a:rPr lang="zh-CN" altLang="en-US" b="0" i="0" u="none" strike="noStrike" baseline="0" smtClean="0">
                <a:latin typeface="Times New Roman"/>
              </a:rPr>
              <a:t>地址，其形式为</a:t>
            </a:r>
            <a:r>
              <a:rPr lang="en-US" altLang="zh-CN" b="0" i="0" u="none" strike="noStrike" baseline="0" smtClean="0">
                <a:latin typeface="Times New Roman"/>
              </a:rPr>
              <a:t>a.b.c.d</a:t>
            </a:r>
            <a:r>
              <a:rPr lang="zh-CN" altLang="en-US" b="0" i="0" u="none" strike="noStrike" baseline="0" smtClean="0">
                <a:latin typeface="Times New Roman"/>
              </a:rPr>
              <a:t>。返回值为转换后的字符串指针，此内存区域为静态的，有可能会被覆盖，因此函数并不是线程安全的。</a:t>
            </a:r>
          </a:p>
        </p:txBody>
      </p:sp>
    </p:spTree>
    <p:extLst>
      <p:ext uri="{BB962C8B-B14F-4D97-AF65-F5344CB8AC3E}">
        <p14:creationId xmlns:p14="http://schemas.microsoft.com/office/powerpoint/2010/main" val="331156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inet_makeaddr()</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一个主机的</a:t>
            </a:r>
            <a:r>
              <a:rPr lang="en-US" altLang="zh-CN" b="0" i="0" u="none" strike="noStrike" baseline="0" smtClean="0">
                <a:latin typeface="Times New Roman"/>
              </a:rPr>
              <a:t>IP</a:t>
            </a:r>
            <a:r>
              <a:rPr lang="zh-CN" altLang="en-US" b="0" i="0" u="none" strike="noStrike" baseline="0" smtClean="0">
                <a:latin typeface="Times New Roman"/>
              </a:rPr>
              <a:t>地址分为网络地址和主机地址，</a:t>
            </a:r>
            <a:r>
              <a:rPr lang="en-US" altLang="zh-CN" b="0" i="0" u="none" strike="noStrike" baseline="0" smtClean="0">
                <a:latin typeface="Times New Roman"/>
              </a:rPr>
              <a:t>inet_makeaddr()</a:t>
            </a:r>
            <a:r>
              <a:rPr lang="zh-CN" altLang="en-US" b="0" i="0" u="none" strike="noStrike" baseline="0" smtClean="0">
                <a:latin typeface="Times New Roman"/>
              </a:rPr>
              <a:t>函数将主机字节序的网络地址</a:t>
            </a:r>
            <a:r>
              <a:rPr lang="en-US" altLang="zh-CN" b="0" i="0" u="none" strike="noStrike" baseline="0" smtClean="0">
                <a:latin typeface="Times New Roman"/>
              </a:rPr>
              <a:t>net</a:t>
            </a:r>
            <a:r>
              <a:rPr lang="zh-CN" altLang="en-US" b="0" i="0" u="none" strike="noStrike" baseline="0" smtClean="0">
                <a:latin typeface="Times New Roman"/>
              </a:rPr>
              <a:t>和主机地址</a:t>
            </a:r>
            <a:r>
              <a:rPr lang="en-US" altLang="zh-CN" b="0" i="0" u="none" strike="noStrike" baseline="0" smtClean="0">
                <a:latin typeface="Times New Roman"/>
              </a:rPr>
              <a:t>host</a:t>
            </a:r>
            <a:r>
              <a:rPr lang="zh-CN" altLang="en-US" b="0" i="0" u="none" strike="noStrike" baseline="0" smtClean="0">
                <a:latin typeface="Times New Roman"/>
              </a:rPr>
              <a:t>合并成一个网络字节序的</a:t>
            </a:r>
            <a:r>
              <a:rPr lang="en-US" altLang="zh-CN" b="0" i="0" u="none" strike="noStrike" baseline="0" smtClean="0">
                <a:latin typeface="Times New Roman"/>
              </a:rPr>
              <a:t>IP</a:t>
            </a:r>
            <a:r>
              <a:rPr lang="zh-CN" altLang="en-US" b="0" i="0" u="none" strike="noStrike" baseline="0" smtClean="0">
                <a:latin typeface="Times New Roman"/>
              </a:rPr>
              <a:t>地址。</a:t>
            </a:r>
          </a:p>
        </p:txBody>
      </p:sp>
    </p:spTree>
    <p:extLst>
      <p:ext uri="{BB962C8B-B14F-4D97-AF65-F5344CB8AC3E}">
        <p14:creationId xmlns:p14="http://schemas.microsoft.com/office/powerpoint/2010/main" val="166007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inet_lnaof()</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inet_lnaof()</a:t>
            </a:r>
            <a:r>
              <a:rPr lang="zh-CN" altLang="en-US" b="0" i="0" u="none" strike="noStrike" baseline="0" smtClean="0">
                <a:latin typeface="Times New Roman"/>
              </a:rPr>
              <a:t>函数返回</a:t>
            </a:r>
            <a:r>
              <a:rPr lang="en-US" altLang="zh-CN" b="0" i="0" u="none" strike="noStrike" baseline="0" smtClean="0">
                <a:latin typeface="Times New Roman"/>
              </a:rPr>
              <a:t>IP</a:t>
            </a:r>
            <a:r>
              <a:rPr lang="zh-CN" altLang="en-US" b="0" i="0" u="none" strike="noStrike" baseline="0" smtClean="0">
                <a:latin typeface="Times New Roman"/>
              </a:rPr>
              <a:t>地址的主机部分。</a:t>
            </a:r>
          </a:p>
          <a:p>
            <a:pPr marR="0" lvl="0" rtl="0"/>
            <a:r>
              <a:rPr lang="en-US" altLang="zh-CN" b="0" i="0" u="none" strike="noStrike" baseline="0" smtClean="0">
                <a:latin typeface="Times New Roman"/>
              </a:rPr>
              <a:t>const char </a:t>
            </a:r>
            <a:r>
              <a:rPr lang="zh-CN" altLang="en-US" b="0" i="0" u="none" strike="noStrike" baseline="-25000" smtClean="0">
                <a:latin typeface="Times New Roman"/>
              </a:rPr>
              <a:t>*</a:t>
            </a:r>
            <a:r>
              <a:rPr lang="en-US" altLang="zh-CN" b="0" i="0" u="none" strike="noStrike" baseline="0" smtClean="0">
                <a:latin typeface="Times New Roman"/>
              </a:rPr>
              <a:t>addr= "127.0.0.1";</a:t>
            </a:r>
          </a:p>
          <a:p>
            <a:pPr marR="0" lvl="0" rtl="0"/>
            <a:r>
              <a:rPr lang="en-US" altLang="zh-CN" b="0" i="0" u="none" strike="noStrike" baseline="0" smtClean="0">
                <a:latin typeface="Times New Roman"/>
              </a:rPr>
              <a:t>unsigned long ip=</a:t>
            </a:r>
            <a:r>
              <a:rPr lang="zh-CN" altLang="en-US" b="0" i="0" u="none" strike="noStrike" baseline="0" smtClean="0">
                <a:latin typeface="Times New Roman"/>
              </a:rPr>
              <a:t> </a:t>
            </a:r>
            <a:r>
              <a:rPr lang="en-US" altLang="zh-CN" b="0" i="0" u="none" strike="noStrike" baseline="0" smtClean="0">
                <a:latin typeface="Times New Roman"/>
              </a:rPr>
              <a:t>inet_network(addr);</a:t>
            </a:r>
          </a:p>
          <a:p>
            <a:pPr marR="0" lvl="0" rtl="0"/>
            <a:r>
              <a:rPr lang="en-US" altLang="zh-CN" b="0" i="0" u="none" strike="noStrike" baseline="0" smtClean="0">
                <a:latin typeface="Times New Roman"/>
              </a:rPr>
              <a:t>unsigned long host_id=</a:t>
            </a:r>
            <a:r>
              <a:rPr lang="zh-CN" altLang="en-US" b="0" i="0" u="none" strike="noStrike" baseline="0" smtClean="0">
                <a:latin typeface="Times New Roman"/>
              </a:rPr>
              <a:t> </a:t>
            </a:r>
            <a:r>
              <a:rPr lang="en-US" altLang="zh-CN" b="0" i="0" u="none" strike="noStrike" baseline="0" smtClean="0">
                <a:latin typeface="Times New Roman"/>
              </a:rPr>
              <a:t>inet_lnaof(ip);</a:t>
            </a:r>
            <a:endParaRPr lang="zh-CN" altLang="en-US" b="0" i="0" u="none" strike="noStrike" baseline="0" smtClean="0">
              <a:latin typeface="Times New Roman"/>
            </a:endParaRPr>
          </a:p>
        </p:txBody>
      </p:sp>
    </p:spTree>
    <p:extLst>
      <p:ext uri="{BB962C8B-B14F-4D97-AF65-F5344CB8AC3E}">
        <p14:creationId xmlns:p14="http://schemas.microsoft.com/office/powerpoint/2010/main" val="146673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inet_netof()</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inet_netof()</a:t>
            </a:r>
            <a:r>
              <a:rPr lang="zh-CN" altLang="en-US" b="0" i="0" u="none" strike="noStrike" baseline="0" smtClean="0">
                <a:latin typeface="Times New Roman"/>
              </a:rPr>
              <a:t>函数返回</a:t>
            </a:r>
            <a:r>
              <a:rPr lang="en-US" altLang="zh-CN" b="0" i="0" u="none" strike="noStrike" baseline="0" smtClean="0">
                <a:latin typeface="Times New Roman"/>
              </a:rPr>
              <a:t>IP</a:t>
            </a:r>
            <a:r>
              <a:rPr lang="zh-CN" altLang="en-US" b="0" i="0" u="none" strike="noStrike" baseline="0" smtClean="0">
                <a:latin typeface="Times New Roman"/>
              </a:rPr>
              <a:t>地址的网络部分。</a:t>
            </a:r>
          </a:p>
          <a:p>
            <a:pPr marR="0" lvl="0" rtl="0"/>
            <a:r>
              <a:rPr lang="en-US" altLang="zh-CN" b="0" i="0" u="none" strike="noStrike" baseline="0" smtClean="0">
                <a:latin typeface="Times New Roman"/>
              </a:rPr>
              <a:t>const char </a:t>
            </a:r>
            <a:r>
              <a:rPr lang="zh-CN" altLang="en-US" b="0" i="0" u="none" strike="noStrike" baseline="-25000" smtClean="0">
                <a:latin typeface="Times New Roman"/>
              </a:rPr>
              <a:t>*</a:t>
            </a:r>
            <a:r>
              <a:rPr lang="en-US" altLang="zh-CN" b="0" i="0" u="none" strike="noStrike" baseline="0" smtClean="0">
                <a:latin typeface="Times New Roman"/>
              </a:rPr>
              <a:t>addr= "127.0.0.1";</a:t>
            </a:r>
          </a:p>
          <a:p>
            <a:pPr marR="0" lvl="0" rtl="0"/>
            <a:r>
              <a:rPr lang="en-US" altLang="zh-CN" b="0" i="0" u="none" strike="noStrike" baseline="0" smtClean="0">
                <a:latin typeface="Times New Roman"/>
              </a:rPr>
              <a:t>unsigned long ip=</a:t>
            </a:r>
            <a:r>
              <a:rPr lang="zh-CN" altLang="en-US" b="0" i="0" u="none" strike="noStrike" baseline="0" smtClean="0">
                <a:latin typeface="Times New Roman"/>
              </a:rPr>
              <a:t> </a:t>
            </a:r>
            <a:r>
              <a:rPr lang="en-US" altLang="zh-CN" b="0" i="0" u="none" strike="noStrike" baseline="0" smtClean="0">
                <a:latin typeface="Times New Roman"/>
              </a:rPr>
              <a:t>inet_network(addr);</a:t>
            </a:r>
          </a:p>
          <a:p>
            <a:pPr marR="0" lvl="0" rtl="0"/>
            <a:r>
              <a:rPr lang="en-US" altLang="zh-CN" b="0" i="0" u="none" strike="noStrike" baseline="0" smtClean="0">
                <a:latin typeface="Times New Roman"/>
              </a:rPr>
              <a:t>unsigned long network_id=</a:t>
            </a:r>
            <a:r>
              <a:rPr lang="zh-CN" altLang="en-US" b="0" i="0" u="none" strike="noStrike" baseline="0" smtClean="0">
                <a:latin typeface="Times New Roman"/>
              </a:rPr>
              <a:t> </a:t>
            </a:r>
            <a:r>
              <a:rPr lang="en-US" altLang="zh-CN" b="0" i="0" u="none" strike="noStrike" baseline="0" smtClean="0">
                <a:latin typeface="Times New Roman"/>
              </a:rPr>
              <a:t>inet_netof</a:t>
            </a:r>
            <a:r>
              <a:rPr lang="zh-CN" altLang="en-US" b="0" i="0" u="none" strike="noStrike" baseline="0" smtClean="0">
                <a:latin typeface="Times New Roman"/>
              </a:rPr>
              <a:t> </a:t>
            </a:r>
            <a:r>
              <a:rPr lang="en-US" altLang="zh-CN" b="0" i="0" u="none" strike="noStrike" baseline="0" smtClean="0">
                <a:latin typeface="Times New Roman"/>
              </a:rPr>
              <a:t>(ip);</a:t>
            </a:r>
            <a:endParaRPr lang="zh-CN" altLang="en-US" b="0" i="0" u="none" strike="noStrike" baseline="0" smtClean="0">
              <a:latin typeface="Times New Roman"/>
            </a:endParaRPr>
          </a:p>
        </p:txBody>
      </p:sp>
    </p:spTree>
    <p:extLst>
      <p:ext uri="{BB962C8B-B14F-4D97-AF65-F5344CB8AC3E}">
        <p14:creationId xmlns:p14="http://schemas.microsoft.com/office/powerpoint/2010/main" val="381017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a:t>
            </a:r>
            <a:r>
              <a:rPr lang="zh-CN" altLang="en-US" b="0" i="0" u="none" strike="noStrike" kern="1800" baseline="0" smtClean="0">
                <a:latin typeface="Times New Roman"/>
                <a:ea typeface="黑体"/>
              </a:rPr>
              <a:t>．结构</a:t>
            </a:r>
            <a:r>
              <a:rPr lang="en-US" altLang="zh-CN" b="0" i="0" u="none" strike="noStrike" kern="1800" baseline="0" smtClean="0">
                <a:latin typeface="Times New Roman"/>
                <a:ea typeface="黑体"/>
              </a:rPr>
              <a:t>struct in_addr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结构</a:t>
            </a:r>
            <a:r>
              <a:rPr lang="en-US" altLang="zh-CN" b="0" i="0" u="none" strike="noStrike" baseline="0" smtClean="0">
                <a:latin typeface="Times New Roman"/>
              </a:rPr>
              <a:t>struct in_addr</a:t>
            </a:r>
            <a:r>
              <a:rPr lang="zh-CN" altLang="en-US" b="0" i="0" u="none" strike="noStrike" baseline="0" smtClean="0">
                <a:latin typeface="Times New Roman"/>
              </a:rPr>
              <a:t>在文件</a:t>
            </a:r>
            <a:r>
              <a:rPr lang="en-US" altLang="zh-CN" b="0" i="0" u="none" strike="noStrike" baseline="0" smtClean="0">
                <a:latin typeface="Times New Roman"/>
              </a:rPr>
              <a:t>&lt;netinet/in.h&gt;</a:t>
            </a:r>
            <a:r>
              <a:rPr lang="zh-CN" altLang="en-US" b="0" i="0" u="none" strike="noStrike" baseline="0" smtClean="0">
                <a:latin typeface="Times New Roman"/>
              </a:rPr>
              <a:t>中定义，结构</a:t>
            </a:r>
            <a:r>
              <a:rPr lang="en-US" altLang="zh-CN" b="0" i="0" u="none" strike="noStrike" baseline="0" smtClean="0">
                <a:latin typeface="Times New Roman"/>
              </a:rPr>
              <a:t>in_addr</a:t>
            </a:r>
            <a:r>
              <a:rPr lang="zh-CN" altLang="en-US" b="0" i="0" u="none" strike="noStrike" baseline="0" smtClean="0">
                <a:latin typeface="Times New Roman"/>
              </a:rPr>
              <a:t>有一个</a:t>
            </a:r>
            <a:r>
              <a:rPr lang="en-US" altLang="zh-CN" b="0" i="0" u="none" strike="noStrike" baseline="0" smtClean="0">
                <a:latin typeface="Times New Roman"/>
              </a:rPr>
              <a:t>unsigned long int</a:t>
            </a:r>
            <a:r>
              <a:rPr lang="zh-CN" altLang="en-US" b="0" i="0" u="none" strike="noStrike" baseline="0" smtClean="0">
                <a:latin typeface="Times New Roman"/>
              </a:rPr>
              <a:t>类型的成员变量</a:t>
            </a:r>
            <a:r>
              <a:rPr lang="en-US" altLang="zh-CN" b="0" i="0" u="none" strike="noStrike" baseline="0" smtClean="0">
                <a:latin typeface="Times New Roman"/>
              </a:rPr>
              <a:t>s_addr</a:t>
            </a:r>
            <a:r>
              <a:rPr lang="zh-CN" altLang="en-US" b="0" i="0" u="none" strike="noStrike" baseline="0" smtClean="0">
                <a:latin typeface="Times New Roman"/>
              </a:rPr>
              <a:t>。通常所说的</a:t>
            </a:r>
            <a:r>
              <a:rPr lang="en-US" altLang="zh-CN" b="0" i="0" u="none" strike="noStrike" baseline="0" smtClean="0">
                <a:latin typeface="Times New Roman"/>
              </a:rPr>
              <a:t>IP</a:t>
            </a:r>
            <a:r>
              <a:rPr lang="zh-CN" altLang="en-US" b="0" i="0" u="none" strike="noStrike" baseline="0" smtClean="0">
                <a:latin typeface="Times New Roman"/>
              </a:rPr>
              <a:t>地址的二进制形式就保存在成员变量</a:t>
            </a:r>
            <a:r>
              <a:rPr lang="en-US" altLang="zh-CN" b="0" i="0" u="none" strike="noStrike" baseline="0" smtClean="0">
                <a:latin typeface="Times New Roman"/>
              </a:rPr>
              <a:t>s_addr</a:t>
            </a:r>
            <a:r>
              <a:rPr lang="zh-CN" altLang="en-US" b="0" i="0" u="none" strike="noStrike" baseline="0" smtClean="0">
                <a:latin typeface="Times New Roman"/>
              </a:rPr>
              <a:t>中。结构</a:t>
            </a:r>
            <a:r>
              <a:rPr lang="en-US" altLang="zh-CN" b="0" i="0" u="none" strike="noStrike" baseline="0" smtClean="0">
                <a:latin typeface="Times New Roman"/>
              </a:rPr>
              <a:t>struct in_addr</a:t>
            </a:r>
            <a:r>
              <a:rPr lang="zh-CN" altLang="en-US" b="0" i="0" u="none" strike="noStrike" baseline="0" smtClean="0">
                <a:latin typeface="Times New Roman"/>
              </a:rPr>
              <a:t>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struct in_addr {</a:t>
            </a:r>
          </a:p>
          <a:p>
            <a:pPr marR="0" lvl="0" rtl="0"/>
            <a:r>
              <a:rPr lang="en-US" altLang="zh-CN" b="0" i="0" u="none" strike="noStrike" baseline="0" smtClean="0">
                <a:latin typeface="Times New Roman"/>
              </a:rPr>
              <a:t>unsigned long int s_addr;</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IP</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12414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8.1  </a:t>
            </a:r>
            <a:r>
              <a:rPr lang="zh-CN" altLang="en-US" b="0" i="0" u="none" strike="noStrike" kern="1800" baseline="0" smtClean="0">
                <a:latin typeface="Times New Roman"/>
                <a:ea typeface="黑体"/>
              </a:rPr>
              <a:t>字节序</a:t>
            </a:r>
          </a:p>
        </p:txBody>
      </p:sp>
      <p:sp>
        <p:nvSpPr>
          <p:cNvPr id="3" name="文本占位符 2"/>
          <p:cNvSpPr>
            <a:spLocks noGrp="1"/>
          </p:cNvSpPr>
          <p:nvPr>
            <p:ph type="body" idx="1"/>
          </p:nvPr>
        </p:nvSpPr>
        <p:spPr/>
        <p:txBody>
          <a:bodyPr/>
          <a:lstStyle/>
          <a:p>
            <a:r>
              <a:rPr lang="en-US" altLang="zh-CN"/>
              <a:t>8.1.1  </a:t>
            </a:r>
            <a:r>
              <a:rPr lang="zh-CN" altLang="en-US"/>
              <a:t>大端字节序和小端</a:t>
            </a:r>
            <a:r>
              <a:rPr lang="zh-CN" altLang="en-US"/>
              <a:t>字节</a:t>
            </a:r>
            <a:r>
              <a:rPr lang="zh-CN" altLang="en-US" smtClean="0"/>
              <a:t>序</a:t>
            </a:r>
            <a:endParaRPr lang="en-US" altLang="zh-CN" smtClean="0"/>
          </a:p>
          <a:p>
            <a:r>
              <a:rPr lang="en-US" altLang="zh-CN"/>
              <a:t>8.1.2  </a:t>
            </a:r>
            <a:r>
              <a:rPr lang="zh-CN" altLang="en-US"/>
              <a:t>字节序</a:t>
            </a:r>
            <a:r>
              <a:rPr lang="zh-CN" altLang="en-US"/>
              <a:t>转换</a:t>
            </a:r>
            <a:r>
              <a:rPr lang="zh-CN" altLang="en-US" smtClean="0"/>
              <a:t>函数</a:t>
            </a:r>
            <a:endParaRPr lang="en-US" altLang="zh-CN" smtClean="0"/>
          </a:p>
          <a:p>
            <a:r>
              <a:rPr lang="en-US" altLang="zh-CN"/>
              <a:t>8.1.3  </a:t>
            </a:r>
            <a:r>
              <a:rPr lang="zh-CN" altLang="en-US"/>
              <a:t>一个字节序转换的例子</a:t>
            </a:r>
          </a:p>
        </p:txBody>
      </p:sp>
    </p:spTree>
    <p:extLst>
      <p:ext uri="{BB962C8B-B14F-4D97-AF65-F5344CB8AC3E}">
        <p14:creationId xmlns:p14="http://schemas.microsoft.com/office/powerpoint/2010/main" val="3964781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8.2.2  inet_pton()</a:t>
            </a:r>
            <a:r>
              <a:rPr lang="zh-CN" altLang="en-US" b="0" i="0" u="none" strike="noStrike" kern="1800" baseline="0" smtClean="0">
                <a:latin typeface="Times New Roman"/>
                <a:ea typeface="黑体"/>
              </a:rPr>
              <a:t>和</a:t>
            </a:r>
            <a:r>
              <a:rPr lang="en-US" altLang="zh-CN" b="0" i="0" u="none" strike="noStrike" kern="1800" baseline="0" smtClean="0">
                <a:latin typeface="Times New Roman"/>
                <a:ea typeface="黑体"/>
              </a:rPr>
              <a:t>inet_ntop()</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inet_pton()</a:t>
            </a:r>
            <a:r>
              <a:rPr lang="zh-CN" altLang="en-US" b="0" i="0" u="none" strike="noStrike" baseline="0" smtClean="0">
                <a:latin typeface="Times New Roman"/>
              </a:rPr>
              <a:t>函数和</a:t>
            </a:r>
            <a:r>
              <a:rPr lang="en-US" altLang="zh-CN" b="0" i="0" u="none" strike="noStrike" baseline="0" smtClean="0">
                <a:latin typeface="Times New Roman"/>
              </a:rPr>
              <a:t>inet_ntop()</a:t>
            </a:r>
            <a:r>
              <a:rPr lang="zh-CN" altLang="en-US" b="0" i="0" u="none" strike="noStrike" baseline="0" smtClean="0">
                <a:latin typeface="Times New Roman"/>
              </a:rPr>
              <a:t>函数是一套安全的协议无关的地址转换函数。所谓的“安全”是相对于</a:t>
            </a:r>
            <a:r>
              <a:rPr lang="en-US" altLang="zh-CN" b="0" i="0" u="none" strike="noStrike" baseline="0" smtClean="0">
                <a:latin typeface="Times New Roman"/>
              </a:rPr>
              <a:t>inet_aton()</a:t>
            </a:r>
            <a:r>
              <a:rPr lang="zh-CN" altLang="en-US" b="0" i="0" u="none" strike="noStrike" baseline="0" smtClean="0">
                <a:latin typeface="Times New Roman"/>
              </a:rPr>
              <a:t>函数的不可重入性来说。这两个函数都是可以重入的，并且这些函数支持多种地址类型，包括</a:t>
            </a:r>
            <a:r>
              <a:rPr lang="en-US" altLang="zh-CN" b="0" i="0" u="none" strike="noStrike" baseline="0" smtClean="0">
                <a:latin typeface="Times New Roman"/>
              </a:rPr>
              <a:t>IPv4</a:t>
            </a:r>
            <a:r>
              <a:rPr lang="zh-CN" altLang="en-US" b="0" i="0" u="none" strike="noStrike" baseline="0" smtClean="0">
                <a:latin typeface="Times New Roman"/>
              </a:rPr>
              <a:t>和</a:t>
            </a:r>
            <a:r>
              <a:rPr lang="en-US" altLang="zh-CN" b="0" i="0" u="none" strike="noStrike" baseline="0" smtClean="0">
                <a:latin typeface="Times New Roman"/>
              </a:rPr>
              <a:t>IPv6</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t>1</a:t>
            </a:r>
            <a:r>
              <a:rPr lang="zh-CN" altLang="zh-CN"/>
              <a:t>．</a:t>
            </a:r>
            <a:r>
              <a:rPr lang="en-US" altLang="zh-CN"/>
              <a:t>inet_pton</a:t>
            </a:r>
            <a:r>
              <a:rPr lang="en-US" altLang="zh-CN"/>
              <a:t>()</a:t>
            </a:r>
            <a:r>
              <a:rPr lang="zh-CN" altLang="zh-CN" smtClean="0"/>
              <a:t>函数</a:t>
            </a:r>
            <a:endParaRPr lang="en-US" altLang="zh-CN" smtClean="0"/>
          </a:p>
          <a:p>
            <a:pPr lvl="0"/>
            <a:r>
              <a:rPr lang="en-US" altLang="zh-CN">
                <a:latin typeface="Times New Roman"/>
              </a:rPr>
              <a:t>2</a:t>
            </a:r>
            <a:r>
              <a:rPr lang="zh-CN" altLang="en-US">
                <a:latin typeface="Times New Roman"/>
              </a:rPr>
              <a:t>．</a:t>
            </a:r>
            <a:r>
              <a:rPr lang="en-US" altLang="zh-CN">
                <a:latin typeface="Times New Roman"/>
              </a:rPr>
              <a:t>inet_ntop</a:t>
            </a:r>
            <a:r>
              <a:rPr lang="en-US" altLang="zh-CN">
                <a:latin typeface="Times New Roman"/>
              </a:rPr>
              <a:t>()</a:t>
            </a:r>
            <a:r>
              <a:rPr lang="zh-CN" altLang="en-US" smtClean="0">
                <a:latin typeface="Times New Roman"/>
              </a:rPr>
              <a:t>函数</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3927188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inet_pton()</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inet_pton()</a:t>
            </a:r>
            <a:r>
              <a:rPr lang="zh-CN" altLang="en-US" b="0" i="0" u="none" strike="noStrike" baseline="0" smtClean="0">
                <a:latin typeface="Times New Roman"/>
              </a:rPr>
              <a:t>函数将字符串类型的</a:t>
            </a:r>
            <a:r>
              <a:rPr lang="en-US" altLang="zh-CN" b="0" i="0" u="none" strike="noStrike" baseline="0" smtClean="0">
                <a:latin typeface="Times New Roman"/>
              </a:rPr>
              <a:t>IP</a:t>
            </a:r>
            <a:r>
              <a:rPr lang="zh-CN" altLang="en-US" b="0" i="0" u="none" strike="noStrike" baseline="0" smtClean="0">
                <a:latin typeface="Times New Roman"/>
              </a:rPr>
              <a:t>地址转换为二进制类型，其原型如下。第</a:t>
            </a:r>
            <a:r>
              <a:rPr lang="en-US" altLang="zh-CN" b="0" i="0" u="none" strike="noStrike" baseline="0" smtClean="0">
                <a:latin typeface="Times New Roman"/>
              </a:rPr>
              <a:t>1</a:t>
            </a:r>
            <a:r>
              <a:rPr lang="zh-CN" altLang="en-US" b="0" i="0" u="none" strike="noStrike" baseline="0" smtClean="0">
                <a:latin typeface="Times New Roman"/>
              </a:rPr>
              <a:t>个参数</a:t>
            </a:r>
            <a:r>
              <a:rPr lang="en-US" altLang="zh-CN" b="0" i="0" u="none" strike="noStrike" baseline="0" smtClean="0">
                <a:latin typeface="Times New Roman"/>
              </a:rPr>
              <a:t>af</a:t>
            </a:r>
            <a:r>
              <a:rPr lang="zh-CN" altLang="en-US" b="0" i="0" u="none" strike="noStrike" baseline="0" smtClean="0">
                <a:latin typeface="Times New Roman"/>
              </a:rPr>
              <a:t>表示网络类型的协议族，在</a:t>
            </a:r>
            <a:r>
              <a:rPr lang="en-US" altLang="zh-CN" b="0" i="0" u="none" strike="noStrike" baseline="0" smtClean="0">
                <a:latin typeface="Times New Roman"/>
              </a:rPr>
              <a:t>IPv4</a:t>
            </a:r>
            <a:r>
              <a:rPr lang="zh-CN" altLang="en-US" b="0" i="0" u="none" strike="noStrike" baseline="0" smtClean="0">
                <a:latin typeface="Times New Roman"/>
              </a:rPr>
              <a:t>下的值为</a:t>
            </a:r>
            <a:r>
              <a:rPr lang="en-US" altLang="zh-CN" b="0" i="0" u="none" strike="noStrike" baseline="0" smtClean="0">
                <a:latin typeface="Times New Roman"/>
              </a:rPr>
              <a:t>AF_INET</a:t>
            </a:r>
            <a:r>
              <a:rPr lang="zh-CN" altLang="en-US" b="0" i="0" u="none" strike="noStrike" baseline="0" smtClean="0">
                <a:latin typeface="Times New Roman"/>
              </a:rPr>
              <a:t>；第</a:t>
            </a:r>
            <a:r>
              <a:rPr lang="en-US" altLang="zh-CN" b="0" i="0" u="none" strike="noStrike" baseline="0" smtClean="0">
                <a:latin typeface="Times New Roman"/>
              </a:rPr>
              <a:t>2</a:t>
            </a:r>
            <a:r>
              <a:rPr lang="zh-CN" altLang="en-US" b="0" i="0" u="none" strike="noStrike" baseline="0" smtClean="0">
                <a:latin typeface="Times New Roman"/>
              </a:rPr>
              <a:t>个参数</a:t>
            </a:r>
            <a:r>
              <a:rPr lang="en-US" altLang="zh-CN" b="0" i="0" u="none" strike="noStrike" baseline="0" smtClean="0">
                <a:latin typeface="Times New Roman"/>
              </a:rPr>
              <a:t>src</a:t>
            </a:r>
            <a:r>
              <a:rPr lang="zh-CN" altLang="en-US" b="0" i="0" u="none" strike="noStrike" baseline="0" smtClean="0">
                <a:latin typeface="Times New Roman"/>
              </a:rPr>
              <a:t>表示需要转换的字符串；第</a:t>
            </a:r>
            <a:r>
              <a:rPr lang="en-US" altLang="zh-CN" b="0" i="0" u="none" strike="noStrike" baseline="0" smtClean="0">
                <a:latin typeface="Times New Roman"/>
              </a:rPr>
              <a:t>3</a:t>
            </a:r>
            <a:r>
              <a:rPr lang="zh-CN" altLang="en-US" b="0" i="0" u="none" strike="noStrike" baseline="0" smtClean="0">
                <a:latin typeface="Times New Roman"/>
              </a:rPr>
              <a:t>个参数</a:t>
            </a:r>
            <a:r>
              <a:rPr lang="en-US" altLang="zh-CN" b="0" i="0" u="none" strike="noStrike" baseline="0" smtClean="0">
                <a:latin typeface="Times New Roman"/>
              </a:rPr>
              <a:t>dst</a:t>
            </a:r>
            <a:r>
              <a:rPr lang="zh-CN" altLang="en-US" b="0" i="0" u="none" strike="noStrike" baseline="0" smtClean="0">
                <a:latin typeface="Times New Roman"/>
              </a:rPr>
              <a:t>指向转换后的结果，在</a:t>
            </a:r>
            <a:r>
              <a:rPr lang="en-US" altLang="zh-CN" b="0" i="0" u="none" strike="noStrike" baseline="0" smtClean="0">
                <a:latin typeface="Times New Roman"/>
              </a:rPr>
              <a:t>IPv4</a:t>
            </a:r>
            <a:r>
              <a:rPr lang="zh-CN" altLang="en-US" b="0" i="0" u="none" strike="noStrike" baseline="0" smtClean="0">
                <a:latin typeface="Times New Roman"/>
              </a:rPr>
              <a:t>下，</a:t>
            </a:r>
            <a:r>
              <a:rPr lang="en-US" altLang="zh-CN" b="0" i="0" u="none" strike="noStrike" baseline="0" smtClean="0">
                <a:latin typeface="Times New Roman"/>
              </a:rPr>
              <a:t>dst</a:t>
            </a:r>
            <a:r>
              <a:rPr lang="zh-CN" altLang="en-US" b="0" i="0" u="none" strike="noStrike" baseline="0" smtClean="0">
                <a:latin typeface="Times New Roman"/>
              </a:rPr>
              <a:t>指向结构</a:t>
            </a:r>
            <a:r>
              <a:rPr lang="en-US" altLang="zh-CN" b="0" i="0" u="none" strike="noStrike" baseline="0" smtClean="0">
                <a:latin typeface="Times New Roman"/>
              </a:rPr>
              <a:t>struct in_addr</a:t>
            </a:r>
            <a:r>
              <a:rPr lang="zh-CN" altLang="en-US" b="0" i="0" u="none" strike="noStrike" baseline="0" smtClean="0">
                <a:latin typeface="Times New Roman"/>
              </a:rPr>
              <a:t>的指针。</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#include &lt;arpa/inet.h&gt;</a:t>
            </a:r>
          </a:p>
          <a:p>
            <a:pPr marR="0" lvl="0" rtl="0"/>
            <a:r>
              <a:rPr lang="en-US" altLang="zh-CN" b="0" i="0" u="none" strike="noStrike" baseline="0" smtClean="0">
                <a:latin typeface="Times New Roman"/>
              </a:rPr>
              <a:t>int inet_pton(int af, const char </a:t>
            </a:r>
            <a:r>
              <a:rPr lang="zh-CN" altLang="en-US" b="0" i="0" u="none" strike="noStrike" baseline="-25000" smtClean="0">
                <a:latin typeface="Times New Roman"/>
              </a:rPr>
              <a:t>*</a:t>
            </a:r>
            <a:r>
              <a:rPr lang="en-US" altLang="zh-CN" b="0" i="0" u="none" strike="noStrike" baseline="0" smtClean="0">
                <a:latin typeface="Times New Roman"/>
              </a:rPr>
              <a:t>src, void </a:t>
            </a:r>
            <a:r>
              <a:rPr lang="zh-CN" altLang="en-US" b="0" i="0" u="none" strike="noStrike" baseline="-25000" smtClean="0">
                <a:latin typeface="Times New Roman"/>
              </a:rPr>
              <a:t>*</a:t>
            </a:r>
            <a:r>
              <a:rPr lang="en-US" altLang="zh-CN" b="0" i="0" u="none" strike="noStrike" baseline="0" smtClean="0">
                <a:latin typeface="Times New Roman"/>
              </a:rPr>
              <a:t>dst);</a:t>
            </a:r>
            <a:endParaRPr lang="zh-CN" altLang="en-US" b="0" i="0" u="none" strike="noStrike" baseline="0" smtClean="0">
              <a:latin typeface="Times New Roman"/>
            </a:endParaRPr>
          </a:p>
        </p:txBody>
      </p:sp>
    </p:spTree>
    <p:extLst>
      <p:ext uri="{BB962C8B-B14F-4D97-AF65-F5344CB8AC3E}">
        <p14:creationId xmlns:p14="http://schemas.microsoft.com/office/powerpoint/2010/main" val="359730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inet_ntop()</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inet_ntop()</a:t>
            </a:r>
            <a:r>
              <a:rPr lang="zh-CN" altLang="en-US" b="0" i="0" u="none" strike="noStrike" baseline="0" smtClean="0">
                <a:latin typeface="Times New Roman"/>
              </a:rPr>
              <a:t>函数将二进制的网络</a:t>
            </a:r>
            <a:r>
              <a:rPr lang="en-US" altLang="zh-CN" b="0" i="0" u="none" strike="noStrike" baseline="0" smtClean="0">
                <a:latin typeface="Times New Roman"/>
              </a:rPr>
              <a:t>IP</a:t>
            </a:r>
            <a:r>
              <a:rPr lang="zh-CN" altLang="en-US" b="0" i="0" u="none" strike="noStrike" baseline="0" smtClean="0">
                <a:latin typeface="Times New Roman"/>
              </a:rPr>
              <a:t>地址转换为字符串</a:t>
            </a:r>
          </a:p>
          <a:p>
            <a:pPr marR="0" lvl="0" rtl="0"/>
            <a:r>
              <a:rPr lang="en-US" altLang="zh-CN" b="0" i="0" u="none" strike="noStrike" baseline="0" smtClean="0">
                <a:latin typeface="Times New Roman"/>
              </a:rPr>
              <a:t>#include &lt;sys/types.h&gt;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#include &lt;arpa/inet.h&gt;</a:t>
            </a:r>
          </a:p>
          <a:p>
            <a:pPr marR="0" lvl="0" rtl="0"/>
            <a:r>
              <a:rPr lang="en-US" altLang="zh-CN" b="0" i="0" u="none" strike="noStrike" baseline="0" smtClean="0">
                <a:latin typeface="Times New Roman"/>
              </a:rPr>
              <a:t>const char </a:t>
            </a:r>
            <a:r>
              <a:rPr lang="zh-CN" altLang="en-US" b="0" i="0" u="none" strike="noStrike" baseline="-25000" smtClean="0">
                <a:latin typeface="Times New Roman"/>
              </a:rPr>
              <a:t>*</a:t>
            </a:r>
            <a:r>
              <a:rPr lang="en-US" altLang="zh-CN" b="0" i="0" u="none" strike="noStrike" baseline="0" smtClean="0">
                <a:latin typeface="Times New Roman"/>
              </a:rPr>
              <a:t>inet_ntop(int af, const void </a:t>
            </a:r>
            <a:r>
              <a:rPr lang="zh-CN" altLang="en-US" b="0" i="0" u="none" strike="noStrike" baseline="-25000" smtClean="0">
                <a:latin typeface="Times New Roman"/>
              </a:rPr>
              <a:t>*</a:t>
            </a:r>
            <a:r>
              <a:rPr lang="en-US" altLang="zh-CN" b="0" i="0" u="none" strike="noStrike" baseline="0" smtClean="0">
                <a:latin typeface="Times New Roman"/>
              </a:rPr>
              <a:t>src,char </a:t>
            </a:r>
            <a:r>
              <a:rPr lang="zh-CN" altLang="en-US" b="0" i="0" u="none" strike="noStrike" baseline="-25000" smtClean="0">
                <a:latin typeface="Times New Roman"/>
              </a:rPr>
              <a:t>*</a:t>
            </a:r>
            <a:r>
              <a:rPr lang="en-US" altLang="zh-CN" b="0" i="0" u="none" strike="noStrike" baseline="0" smtClean="0">
                <a:latin typeface="Times New Roman"/>
              </a:rPr>
              <a:t>dst, socklen_t cnt);</a:t>
            </a:r>
            <a:endParaRPr lang="zh-CN" altLang="en-US" b="0" i="0" u="none" strike="noStrike" baseline="0" smtClean="0">
              <a:latin typeface="Times New Roman"/>
            </a:endParaRPr>
          </a:p>
        </p:txBody>
      </p:sp>
    </p:spTree>
    <p:extLst>
      <p:ext uri="{BB962C8B-B14F-4D97-AF65-F5344CB8AC3E}">
        <p14:creationId xmlns:p14="http://schemas.microsoft.com/office/powerpoint/2010/main" val="181367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8.2.3  </a:t>
            </a:r>
            <a:r>
              <a:rPr lang="zh-CN" altLang="en-US" b="0" i="0" u="none" strike="noStrike" kern="1800" baseline="0" smtClean="0">
                <a:latin typeface="Times New Roman"/>
                <a:ea typeface="黑体"/>
              </a:rPr>
              <a:t>使用</a:t>
            </a:r>
            <a:r>
              <a:rPr lang="en-US" altLang="zh-CN" b="0" i="0" u="none" strike="noStrike" kern="1800" baseline="0" smtClean="0">
                <a:latin typeface="Times New Roman"/>
                <a:ea typeface="黑体"/>
              </a:rPr>
              <a:t>8.2.1</a:t>
            </a:r>
            <a:r>
              <a:rPr lang="zh-CN" altLang="en-US" b="0" i="0" u="none" strike="noStrike" kern="1800" baseline="0" smtClean="0">
                <a:latin typeface="Times New Roman"/>
                <a:ea typeface="黑体"/>
              </a:rPr>
              <a:t>节地址转换函数的例子</a:t>
            </a:r>
          </a:p>
        </p:txBody>
      </p:sp>
      <p:sp>
        <p:nvSpPr>
          <p:cNvPr id="3" name="文本占位符 2"/>
          <p:cNvSpPr>
            <a:spLocks noGrp="1"/>
          </p:cNvSpPr>
          <p:nvPr>
            <p:ph type="body" idx="1"/>
          </p:nvPr>
        </p:nvSpPr>
        <p:spPr>
          <a:xfrm>
            <a:off x="457200" y="1481328"/>
            <a:ext cx="8229600" cy="5116024"/>
          </a:xfrm>
        </p:spPr>
        <p:txBody>
          <a:bodyPr>
            <a:normAutofit fontScale="92500" lnSpcReduction="10000"/>
          </a:bodyPr>
          <a:lstStyle/>
          <a:p>
            <a:pPr marR="0" lvl="0" rtl="0"/>
            <a:r>
              <a:rPr lang="zh-CN" altLang="en-US" b="0" i="0" u="none" strike="noStrike" baseline="0" smtClean="0">
                <a:latin typeface="Times New Roman"/>
              </a:rPr>
              <a:t>下面的代码是使用</a:t>
            </a:r>
            <a:r>
              <a:rPr lang="en-US" altLang="zh-CN" b="0" i="0" u="none" strike="noStrike" baseline="0" smtClean="0">
                <a:latin typeface="Times New Roman"/>
              </a:rPr>
              <a:t>8.2.1</a:t>
            </a:r>
            <a:r>
              <a:rPr lang="zh-CN" altLang="en-US" b="0" i="0" u="none" strike="noStrike" baseline="0" smtClean="0">
                <a:latin typeface="Times New Roman"/>
              </a:rPr>
              <a:t>节中的函数进行测试的例子，在这个例子中对函数</a:t>
            </a:r>
            <a:r>
              <a:rPr lang="en-US" altLang="zh-CN" b="0" i="0" u="none" strike="noStrike" baseline="0" smtClean="0">
                <a:latin typeface="Times New Roman"/>
              </a:rPr>
              <a:t>inet_aton()</a:t>
            </a:r>
            <a:r>
              <a:rPr lang="zh-CN" altLang="en-US" b="0" i="0" u="none" strike="noStrike" baseline="0" smtClean="0">
                <a:latin typeface="Times New Roman"/>
              </a:rPr>
              <a:t>、</a:t>
            </a:r>
            <a:r>
              <a:rPr lang="en-US" altLang="zh-CN" b="0" i="0" u="none" strike="noStrike" baseline="0" smtClean="0">
                <a:latin typeface="Times New Roman"/>
              </a:rPr>
              <a:t>inet_addr()</a:t>
            </a:r>
            <a:r>
              <a:rPr lang="zh-CN" altLang="en-US" b="0" i="0" u="none" strike="noStrike" baseline="0" smtClean="0">
                <a:latin typeface="Times New Roman"/>
              </a:rPr>
              <a:t>、</a:t>
            </a:r>
            <a:r>
              <a:rPr lang="en-US" altLang="zh-CN" b="0" i="0" u="none" strike="noStrike" baseline="0" smtClean="0">
                <a:latin typeface="Times New Roman"/>
              </a:rPr>
              <a:t>inet_ntoa()</a:t>
            </a:r>
            <a:r>
              <a:rPr lang="zh-CN" altLang="en-US" b="0" i="0" u="none" strike="noStrike" baseline="0" smtClean="0">
                <a:latin typeface="Times New Roman"/>
              </a:rPr>
              <a:t>、</a:t>
            </a:r>
            <a:r>
              <a:rPr lang="en-US" altLang="zh-CN" b="0" i="0" u="none" strike="noStrike" baseline="0" smtClean="0">
                <a:latin typeface="Times New Roman"/>
              </a:rPr>
              <a:t>inet_addr()</a:t>
            </a:r>
            <a:r>
              <a:rPr lang="zh-CN" altLang="en-US" b="0" i="0" u="none" strike="noStrike" baseline="0" smtClean="0">
                <a:latin typeface="Times New Roman"/>
              </a:rPr>
              <a:t>、</a:t>
            </a:r>
            <a:r>
              <a:rPr lang="en-US" altLang="zh-CN" b="0" i="0" u="none" strike="noStrike" baseline="0" smtClean="0">
                <a:latin typeface="Times New Roman"/>
              </a:rPr>
              <a:t>inet_netof()</a:t>
            </a:r>
            <a:r>
              <a:rPr lang="zh-CN" altLang="en-US" b="0" i="0" u="none" strike="noStrike" baseline="0" smtClean="0">
                <a:latin typeface="Times New Roman"/>
              </a:rPr>
              <a:t>的使用给出了简单的使用方法，并对函数的重入性能进行了测试。测试结果表明函数</a:t>
            </a:r>
            <a:r>
              <a:rPr lang="en-US" altLang="zh-CN" b="0" i="0" u="none" strike="noStrike" baseline="0" smtClean="0">
                <a:latin typeface="Times New Roman"/>
              </a:rPr>
              <a:t>inet_ntoa()</a:t>
            </a:r>
            <a:r>
              <a:rPr lang="zh-CN" altLang="en-US" b="0" i="0" u="none" strike="noStrike" baseline="0" smtClean="0">
                <a:latin typeface="Times New Roman"/>
              </a:rPr>
              <a:t>、</a:t>
            </a:r>
            <a:r>
              <a:rPr lang="en-US" altLang="zh-CN" b="0" i="0" u="none" strike="noStrike" baseline="0" smtClean="0">
                <a:latin typeface="Times New Roman"/>
              </a:rPr>
              <a:t>inet_addr()</a:t>
            </a:r>
            <a:r>
              <a:rPr lang="zh-CN" altLang="en-US" b="0" i="0" u="none" strike="noStrike" baseline="0" smtClean="0">
                <a:latin typeface="Times New Roman"/>
              </a:rPr>
              <a:t>是不可重入的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zh-CN" altLang="en-US">
                <a:latin typeface="Times New Roman"/>
              </a:rPr>
              <a:t>初始化</a:t>
            </a:r>
            <a:r>
              <a:rPr lang="zh-CN" altLang="en-US" smtClean="0">
                <a:latin typeface="Times New Roman"/>
              </a:rPr>
              <a:t>设置</a:t>
            </a:r>
            <a:endParaRPr lang="en-US" altLang="zh-CN" smtClean="0">
              <a:latin typeface="Times New Roman"/>
            </a:endParaRPr>
          </a:p>
          <a:p>
            <a:pPr lvl="0"/>
            <a:r>
              <a:rPr lang="en-US" altLang="zh-CN">
                <a:latin typeface="Times New Roman"/>
              </a:rPr>
              <a:t>2</a:t>
            </a:r>
            <a:r>
              <a:rPr lang="zh-CN" altLang="en-US">
                <a:latin typeface="Times New Roman"/>
              </a:rPr>
              <a:t>．测试函数</a:t>
            </a:r>
            <a:r>
              <a:rPr lang="en-US" altLang="zh-CN">
                <a:latin typeface="Times New Roman"/>
              </a:rPr>
              <a:t>inet_aton</a:t>
            </a:r>
            <a:r>
              <a:rPr lang="en-US" altLang="zh-CN" smtClean="0">
                <a:latin typeface="Times New Roman"/>
              </a:rPr>
              <a:t>()</a:t>
            </a:r>
          </a:p>
          <a:p>
            <a:pPr lvl="0"/>
            <a:r>
              <a:rPr lang="en-US" altLang="zh-CN">
                <a:latin typeface="Times New Roman"/>
              </a:rPr>
              <a:t>3</a:t>
            </a:r>
            <a:r>
              <a:rPr lang="zh-CN" altLang="en-US">
                <a:latin typeface="Times New Roman"/>
              </a:rPr>
              <a:t>．测试函数</a:t>
            </a:r>
            <a:r>
              <a:rPr lang="en-US" altLang="zh-CN">
                <a:latin typeface="Times New Roman"/>
              </a:rPr>
              <a:t>inet_addr</a:t>
            </a:r>
            <a:r>
              <a:rPr lang="en-US" altLang="zh-CN" smtClean="0">
                <a:latin typeface="Times New Roman"/>
              </a:rPr>
              <a:t>()</a:t>
            </a:r>
          </a:p>
          <a:p>
            <a:pPr lvl="0"/>
            <a:r>
              <a:rPr lang="en-US" altLang="zh-CN">
                <a:latin typeface="Times New Roman"/>
              </a:rPr>
              <a:t>4</a:t>
            </a:r>
            <a:r>
              <a:rPr lang="zh-CN" altLang="en-US">
                <a:latin typeface="Times New Roman"/>
              </a:rPr>
              <a:t>．测试函数</a:t>
            </a:r>
            <a:r>
              <a:rPr lang="en-US" altLang="zh-CN">
                <a:latin typeface="Times New Roman"/>
              </a:rPr>
              <a:t>inet_ntoa</a:t>
            </a:r>
            <a:r>
              <a:rPr lang="en-US" altLang="zh-CN" smtClean="0">
                <a:latin typeface="Times New Roman"/>
              </a:rPr>
              <a:t>()</a:t>
            </a:r>
          </a:p>
          <a:p>
            <a:pPr lvl="0"/>
            <a:r>
              <a:rPr lang="en-US" altLang="zh-CN">
                <a:latin typeface="Times New Roman"/>
              </a:rPr>
              <a:t>5</a:t>
            </a:r>
            <a:r>
              <a:rPr lang="zh-CN" altLang="en-US">
                <a:latin typeface="Times New Roman"/>
              </a:rPr>
              <a:t>．测试函数</a:t>
            </a:r>
            <a:r>
              <a:rPr lang="en-US" altLang="zh-CN">
                <a:latin typeface="Times New Roman"/>
              </a:rPr>
              <a:t>addr</a:t>
            </a:r>
            <a:r>
              <a:rPr lang="en-US" altLang="zh-CN" smtClean="0">
                <a:latin typeface="Times New Roman"/>
              </a:rPr>
              <a:t>()</a:t>
            </a:r>
          </a:p>
          <a:p>
            <a:pPr lvl="0"/>
            <a:r>
              <a:rPr lang="en-US" altLang="zh-CN">
                <a:latin typeface="Times New Roman"/>
              </a:rPr>
              <a:t>6</a:t>
            </a:r>
            <a:r>
              <a:rPr lang="zh-CN" altLang="en-US">
                <a:latin typeface="Times New Roman"/>
              </a:rPr>
              <a:t>．测试函数</a:t>
            </a:r>
            <a:r>
              <a:rPr lang="en-US" altLang="zh-CN">
                <a:latin typeface="Times New Roman"/>
              </a:rPr>
              <a:t>inet_lnaof</a:t>
            </a:r>
            <a:r>
              <a:rPr lang="en-US" altLang="zh-CN" smtClean="0">
                <a:latin typeface="Times New Roman"/>
              </a:rPr>
              <a:t>()</a:t>
            </a:r>
          </a:p>
          <a:p>
            <a:pPr lvl="0"/>
            <a:r>
              <a:rPr lang="en-US" altLang="zh-CN">
                <a:latin typeface="Times New Roman"/>
              </a:rPr>
              <a:t>7</a:t>
            </a:r>
            <a:r>
              <a:rPr lang="zh-CN" altLang="en-US">
                <a:latin typeface="Times New Roman"/>
              </a:rPr>
              <a:t>．测试函数</a:t>
            </a:r>
            <a:r>
              <a:rPr lang="en-US" altLang="zh-CN">
                <a:latin typeface="Times New Roman"/>
              </a:rPr>
              <a:t>inet_lnaof</a:t>
            </a:r>
            <a:r>
              <a:rPr lang="en-US" altLang="zh-CN" smtClean="0">
                <a:latin typeface="Times New Roman"/>
              </a:rPr>
              <a:t>()</a:t>
            </a:r>
          </a:p>
          <a:p>
            <a:pPr lvl="0"/>
            <a:r>
              <a:rPr lang="en-US" altLang="zh-CN">
                <a:latin typeface="Times New Roman"/>
              </a:rPr>
              <a:t>8</a:t>
            </a:r>
            <a:r>
              <a:rPr lang="zh-CN" altLang="en-US">
                <a:latin typeface="Times New Roman"/>
              </a:rPr>
              <a:t>．编译运行程序</a:t>
            </a:r>
            <a:endParaRPr lang="zh-CN" altLang="en-US" b="0" i="0" u="none" strike="noStrike" baseline="0" smtClean="0">
              <a:latin typeface="Times New Roman"/>
            </a:endParaRPr>
          </a:p>
        </p:txBody>
      </p:sp>
    </p:spTree>
    <p:extLst>
      <p:ext uri="{BB962C8B-B14F-4D97-AF65-F5344CB8AC3E}">
        <p14:creationId xmlns:p14="http://schemas.microsoft.com/office/powerpoint/2010/main" val="258309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．初始化设置</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先对程序进行初始化的必要设置。例如测试的字符串</a:t>
            </a:r>
            <a:r>
              <a:rPr lang="en-US" altLang="zh-CN" b="0" i="0" u="none" strike="noStrike" baseline="0" smtClean="0">
                <a:latin typeface="Times New Roman"/>
              </a:rPr>
              <a:t>IP</a:t>
            </a:r>
            <a:r>
              <a:rPr lang="zh-CN" altLang="en-US" b="0" i="0" u="none" strike="noStrike" baseline="0" smtClean="0">
                <a:latin typeface="Times New Roman"/>
              </a:rPr>
              <a:t>地址、用户保存结果的网络地址结构和</a:t>
            </a:r>
            <a:r>
              <a:rPr lang="en-US" altLang="zh-CN" b="0" i="0" u="none" strike="noStrike" baseline="0" smtClean="0">
                <a:latin typeface="Times New Roman"/>
              </a:rPr>
              <a:t>IP</a:t>
            </a:r>
            <a:r>
              <a:rPr lang="zh-CN" altLang="en-US" b="0" i="0" u="none" strike="noStrike" baseline="0" smtClean="0">
                <a:latin typeface="Times New Roman"/>
              </a:rPr>
              <a:t>地址结构等参数。</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08</a:t>
            </a:r>
            <a:r>
              <a:rPr lang="zh-CN" altLang="en-US" b="0" i="0" u="none" strike="noStrike" baseline="0" smtClean="0">
                <a:latin typeface="Times New Roman"/>
              </a:rPr>
              <a:t>	</a:t>
            </a:r>
            <a:r>
              <a:rPr lang="en-US" altLang="zh-CN" b="0" i="0" u="none" strike="noStrike" baseline="0" smtClean="0">
                <a:latin typeface="Times New Roman"/>
              </a:rPr>
              <a:t>struct </a:t>
            </a:r>
            <a:r>
              <a:rPr lang="en-US" altLang="zh-CN" b="0" i="0" u="none" strike="noStrike" baseline="0" smtClean="0">
                <a:latin typeface="Times New Roman"/>
              </a:rPr>
              <a:t>in_addr ip,local,network;</a:t>
            </a:r>
          </a:p>
          <a:p>
            <a:pPr marR="0" lvl="0" rtl="0"/>
            <a:r>
              <a:rPr lang="en-US" altLang="zh-CN" b="0" i="0" u="none" strike="noStrike" baseline="0" smtClean="0">
                <a:latin typeface="Times New Roman"/>
              </a:rPr>
              <a:t>09</a:t>
            </a:r>
            <a:r>
              <a:rPr lang="zh-CN" altLang="en-US" b="0" i="0" u="none" strike="noStrike" baseline="0" smtClean="0">
                <a:latin typeface="Times New Roman"/>
              </a:rPr>
              <a:t>	</a:t>
            </a:r>
            <a:r>
              <a:rPr lang="en-US" altLang="zh-CN" b="0" i="0" u="none" strike="noStrike" baseline="0" smtClean="0">
                <a:latin typeface="Times New Roman"/>
              </a:rPr>
              <a:t>char </a:t>
            </a:r>
            <a:r>
              <a:rPr lang="en-US" altLang="zh-CN" b="0" i="0" u="none" strike="noStrike" baseline="0" smtClean="0">
                <a:latin typeface="Times New Roman"/>
              </a:rPr>
              <a:t>addr1[]="192.168.1.1";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a.b.c.d</a:t>
            </a:r>
            <a:r>
              <a:rPr lang="zh-CN" altLang="en-US" b="0" i="0" u="none" strike="noStrike" baseline="0" smtClean="0">
                <a:latin typeface="Times New Roman"/>
              </a:rPr>
              <a:t>类型的网络地址字符串*</a:t>
            </a:r>
            <a:r>
              <a:rPr lang="en-US" altLang="zh-CN" b="0" i="0" u="none" strike="noStrike" baseline="0" smtClean="0">
                <a:latin typeface="Times New Roman"/>
              </a:rPr>
              <a:t>/</a:t>
            </a:r>
          </a:p>
          <a:p>
            <a:pPr marR="0" lvl="0" rtl="0"/>
            <a:r>
              <a:rPr lang="en-US" altLang="zh-CN" b="0" i="0" u="none" strike="noStrike" baseline="0" smtClean="0">
                <a:latin typeface="Times New Roman"/>
              </a:rPr>
              <a:t>10</a:t>
            </a:r>
            <a:r>
              <a:rPr lang="zh-CN" altLang="en-US" b="0" i="0" u="none" strike="noStrike" baseline="0" smtClean="0">
                <a:latin typeface="Times New Roman"/>
              </a:rPr>
              <a:t>	</a:t>
            </a:r>
            <a:r>
              <a:rPr lang="en-US" altLang="zh-CN" b="0" i="0" u="none" strike="noStrike" baseline="0" smtClean="0">
                <a:latin typeface="Times New Roman"/>
              </a:rPr>
              <a:t>char </a:t>
            </a:r>
            <a:r>
              <a:rPr lang="en-US" altLang="zh-CN" b="0" i="0" u="none" strike="noStrike" baseline="0" smtClean="0">
                <a:latin typeface="Times New Roman"/>
              </a:rPr>
              <a:t>addr2[]="255.255.255.255";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*二进制值为全</a:t>
            </a:r>
            <a:r>
              <a:rPr lang="en-US" altLang="zh-CN" b="0" i="0" u="none" strike="noStrike" baseline="0" smtClean="0">
                <a:latin typeface="Times New Roman"/>
              </a:rPr>
              <a:t>1</a:t>
            </a:r>
            <a:r>
              <a:rPr lang="zh-CN" altLang="en-US" b="0" i="0" u="none" strike="noStrike" baseline="0" smtClean="0">
                <a:latin typeface="Times New Roman"/>
              </a:rPr>
              <a:t>的</a:t>
            </a:r>
            <a:r>
              <a:rPr lang="en-US" altLang="zh-CN" b="0" i="0" u="none" strike="noStrike" baseline="0" smtClean="0">
                <a:latin typeface="Times New Roman"/>
              </a:rPr>
              <a:t>IP</a:t>
            </a:r>
            <a:r>
              <a:rPr lang="zh-CN" altLang="en-US" b="0" i="0" u="none" strike="noStrike" baseline="0" smtClean="0">
                <a:latin typeface="Times New Roman"/>
              </a:rPr>
              <a:t>地址对应的</a:t>
            </a:r>
            <a:r>
              <a:rPr lang="zh-CN" altLang="en-US" b="0" i="0" u="none" strike="noStrike" baseline="0" smtClean="0">
                <a:latin typeface="Times New Roman"/>
              </a:rPr>
              <a:t>字符串</a:t>
            </a:r>
            <a:r>
              <a:rPr lang="zh-CN" altLang="en-US" b="0" i="0" u="none" strike="noStrike" baseline="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11</a:t>
            </a:r>
            <a:r>
              <a:rPr lang="zh-CN" altLang="en-US" b="0" i="0" u="none" strike="noStrike" baseline="0" smtClean="0">
                <a:latin typeface="Times New Roman"/>
              </a:rPr>
              <a:t>	</a:t>
            </a:r>
            <a:r>
              <a:rPr lang="en-US" altLang="zh-CN" b="0" i="0" u="none" strike="noStrike" baseline="0" smtClean="0">
                <a:latin typeface="Times New Roman"/>
              </a:rPr>
              <a:t>char </a:t>
            </a:r>
            <a:r>
              <a:rPr lang="en-US" altLang="zh-CN" b="0" i="0" u="none" strike="noStrike" baseline="0" smtClean="0">
                <a:latin typeface="Times New Roman"/>
              </a:rPr>
              <a:t>addr3[]="192.16.1</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a.b.c</a:t>
            </a:r>
            <a:r>
              <a:rPr lang="zh-CN" altLang="en-US" b="0" i="0" u="none" strike="noStrike" baseline="0" smtClean="0">
                <a:latin typeface="Times New Roman"/>
              </a:rPr>
              <a:t>类型的网络地址字符串*</a:t>
            </a:r>
            <a:r>
              <a:rPr lang="en-US" altLang="zh-CN" b="0" i="0" u="none" strike="noStrike" baseline="0" smtClean="0">
                <a:latin typeface="Times New Roman"/>
              </a:rPr>
              <a:t>/</a:t>
            </a:r>
          </a:p>
          <a:p>
            <a:pPr marR="0" lvl="0" rtl="0"/>
            <a:r>
              <a:rPr lang="en-US" altLang="zh-CN" b="0" i="0" u="none" strike="noStrike" baseline="0" smtClean="0">
                <a:latin typeface="Times New Roman"/>
              </a:rPr>
              <a:t>12</a:t>
            </a:r>
            <a:r>
              <a:rPr lang="zh-CN" altLang="en-US" b="0" i="0" u="none" strike="noStrike" baseline="0" smtClean="0">
                <a:latin typeface="Times New Roman"/>
              </a:rPr>
              <a:t>	</a:t>
            </a:r>
            <a:r>
              <a:rPr lang="en-US" altLang="zh-CN" b="0" i="0" u="none" strike="noStrike" baseline="0" smtClean="0">
                <a:latin typeface="Times New Roman"/>
              </a:rPr>
              <a:t>char </a:t>
            </a:r>
            <a:r>
              <a:rPr lang="zh-CN" altLang="en-US" b="0" i="0" u="none" strike="noStrike" baseline="0" smtClean="0">
                <a:latin typeface="Times New Roman"/>
              </a:rPr>
              <a:t>*</a:t>
            </a:r>
            <a:r>
              <a:rPr lang="en-US" altLang="zh-CN" b="0" i="0" u="none" strike="noStrike" baseline="0" smtClean="0">
                <a:latin typeface="Times New Roman"/>
              </a:rPr>
              <a:t>str=NULL,</a:t>
            </a:r>
            <a:r>
              <a:rPr lang="zh-CN" altLang="en-US" b="0" i="0" u="none" strike="noStrike" baseline="0" smtClean="0">
                <a:latin typeface="Times New Roman"/>
              </a:rPr>
              <a:t>*</a:t>
            </a:r>
            <a:r>
              <a:rPr lang="en-US" altLang="zh-CN" b="0" i="0" u="none" strike="noStrike" baseline="0" smtClean="0">
                <a:latin typeface="Times New Roman"/>
              </a:rPr>
              <a:t>str2=NULL;</a:t>
            </a:r>
          </a:p>
          <a:p>
            <a:pPr marR="0" lvl="0" rtl="0"/>
            <a:r>
              <a:rPr lang="en-US" altLang="zh-CN" b="0" i="0" u="none" strike="noStrike" baseline="0" smtClean="0">
                <a:latin typeface="Times New Roman"/>
              </a:rPr>
              <a:t>13</a:t>
            </a:r>
            <a:r>
              <a:rPr lang="zh-CN" altLang="en-US" b="0" i="0" u="none" strike="noStrike" baseline="0" smtClean="0">
                <a:latin typeface="Times New Roman"/>
              </a:rPr>
              <a:t>		</a:t>
            </a:r>
          </a:p>
          <a:p>
            <a:pPr marR="0" lvl="0" rtl="0"/>
            <a:r>
              <a:rPr lang="en-US" altLang="zh-CN" b="0" i="0" u="none" strike="noStrike" baseline="0" smtClean="0">
                <a:latin typeface="Times New Roman"/>
              </a:rPr>
              <a:t>14</a:t>
            </a:r>
            <a:r>
              <a:rPr lang="zh-CN" altLang="en-US" b="0" i="0" u="none" strike="noStrike" baseline="0" smtClean="0">
                <a:latin typeface="Times New Roman"/>
              </a:rPr>
              <a:t>	</a:t>
            </a:r>
            <a:r>
              <a:rPr lang="en-US" altLang="zh-CN" b="0" i="0" u="none" strike="noStrike" baseline="0" smtClean="0">
                <a:latin typeface="Times New Roman"/>
              </a:rPr>
              <a:t>int </a:t>
            </a:r>
            <a:r>
              <a:rPr lang="en-US" altLang="zh-CN" b="0" i="0" u="none" strike="noStrike" baseline="0" smtClean="0">
                <a:latin typeface="Times New Roman"/>
              </a:rPr>
              <a:t>err = 0;</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331456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．测试函数</a:t>
            </a:r>
            <a:r>
              <a:rPr lang="en-US" altLang="zh-CN" b="0" i="0" u="none" strike="noStrike" kern="1800" baseline="0" smtClean="0">
                <a:latin typeface="Times New Roman"/>
                <a:ea typeface="黑体"/>
              </a:rPr>
              <a:t>inet_aton()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测试函数</a:t>
            </a:r>
            <a:r>
              <a:rPr lang="en-US" altLang="zh-CN" b="0" i="0" u="none" strike="noStrike" baseline="0" smtClean="0">
                <a:latin typeface="Times New Roman"/>
              </a:rPr>
              <a:t>inet_aton()</a:t>
            </a:r>
            <a:r>
              <a:rPr lang="zh-CN" altLang="en-US" b="0" i="0" u="none" strike="noStrike" baseline="0" smtClean="0">
                <a:latin typeface="Times New Roman"/>
              </a:rPr>
              <a:t>，将字符串</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192.168.1.1</a:t>
            </a:r>
            <a:r>
              <a:rPr lang="zh-CN" altLang="en-US" b="0" i="0" u="none" strike="noStrike" baseline="0" smtClean="0">
                <a:latin typeface="Times New Roman"/>
              </a:rPr>
              <a:t>转换成二进制</a:t>
            </a:r>
            <a:r>
              <a:rPr lang="en-US" altLang="zh-CN" b="0" i="0" u="none" strike="noStrike" baseline="0" smtClean="0">
                <a:latin typeface="Times New Roman"/>
              </a:rPr>
              <a:t>IP</a:t>
            </a:r>
            <a:r>
              <a:rPr lang="zh-CN" altLang="en-US" b="0" i="0" u="none" strike="noStrike" baseline="0" smtClean="0">
                <a:latin typeface="Times New Roman"/>
              </a:rPr>
              <a:t>地址，并将结果打印出来。</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15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*测试函数</a:t>
            </a:r>
            <a:r>
              <a:rPr lang="en-US" altLang="zh-CN" b="0" i="0" u="none" strike="noStrike" baseline="0" smtClean="0">
                <a:latin typeface="Times New Roman"/>
              </a:rPr>
              <a:t>inet_aton</a:t>
            </a:r>
            <a:r>
              <a:rPr lang="zh-CN" altLang="en-US" b="0" i="0" u="none" strike="noStrike" baseline="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0" i="0" u="none" strike="noStrike" baseline="0" smtClean="0">
                <a:latin typeface="Times New Roman"/>
              </a:rPr>
              <a:t>err = </a:t>
            </a:r>
            <a:r>
              <a:rPr lang="en-US" altLang="zh-CN" b="1" i="0" u="none" strike="noStrike" baseline="0" smtClean="0">
                <a:latin typeface="Times New Roman"/>
              </a:rPr>
              <a:t>inet_aton(addr1, &amp;ip)</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904872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．测试函数</a:t>
            </a:r>
            <a:r>
              <a:rPr lang="en-US" altLang="zh-CN" b="0" i="0" u="none" strike="noStrike" kern="1800" baseline="0" smtClean="0">
                <a:latin typeface="Times New Roman"/>
                <a:ea typeface="黑体"/>
              </a:rPr>
              <a:t>inet_addr()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测试函数</a:t>
            </a:r>
            <a:r>
              <a:rPr lang="en-US" altLang="zh-CN" b="0" i="0" u="none" strike="noStrike" baseline="0" smtClean="0">
                <a:latin typeface="Times New Roman"/>
              </a:rPr>
              <a:t>inet_addr()</a:t>
            </a:r>
            <a:r>
              <a:rPr lang="zh-CN" altLang="en-US" b="0" i="0" u="none" strike="noStrike" baseline="0" smtClean="0">
                <a:latin typeface="Times New Roman"/>
              </a:rPr>
              <a:t>，将字符串</a:t>
            </a:r>
            <a:r>
              <a:rPr lang="en-US" altLang="zh-CN" b="0" i="0" u="none" strike="noStrike" baseline="0" smtClean="0">
                <a:latin typeface="Times New Roman"/>
              </a:rPr>
              <a:t>IP</a:t>
            </a:r>
            <a:r>
              <a:rPr lang="zh-CN" altLang="en-US" b="0" i="0" u="none" strike="noStrike" baseline="0" smtClean="0">
                <a:latin typeface="Times New Roman"/>
              </a:rPr>
              <a:t>地址转换为二进制</a:t>
            </a:r>
            <a:r>
              <a:rPr lang="en-US" altLang="zh-CN" b="0" i="0" u="none" strike="noStrike" baseline="0" smtClean="0">
                <a:latin typeface="Times New Roman"/>
              </a:rPr>
              <a:t>IP</a:t>
            </a:r>
            <a:r>
              <a:rPr lang="zh-CN" altLang="en-US" b="0" i="0" u="none" strike="noStrike" baseline="0" smtClean="0">
                <a:latin typeface="Times New Roman"/>
              </a:rPr>
              <a:t>地址。先测试</a:t>
            </a:r>
            <a:r>
              <a:rPr lang="en-US" altLang="zh-CN" b="0" i="0" u="none" strike="noStrike" baseline="0" smtClean="0">
                <a:latin typeface="Times New Roman"/>
              </a:rPr>
              <a:t>192.168.1.1</a:t>
            </a:r>
            <a:r>
              <a:rPr lang="zh-CN" altLang="en-US" b="0" i="0" u="none" strike="noStrike" baseline="0" smtClean="0">
                <a:latin typeface="Times New Roman"/>
              </a:rPr>
              <a:t>，再测试</a:t>
            </a:r>
            <a:r>
              <a:rPr lang="en-US" altLang="zh-CN" b="0" i="0" u="none" strike="noStrike" baseline="0" smtClean="0">
                <a:latin typeface="Times New Roman"/>
              </a:rPr>
              <a:t>255.255.255.255</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22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inet_addr</a:t>
            </a:r>
            <a:r>
              <a:rPr lang="zh-CN" altLang="en-US" b="0" i="0" u="none" strike="noStrike" baseline="0" smtClean="0">
                <a:latin typeface="Times New Roman"/>
              </a:rPr>
              <a:t>，先测试</a:t>
            </a:r>
            <a:r>
              <a:rPr lang="en-US" altLang="zh-CN" b="0" i="0" u="none" strike="noStrike" baseline="0" smtClean="0">
                <a:latin typeface="Times New Roman"/>
              </a:rPr>
              <a:t>192.168.1.1</a:t>
            </a:r>
            <a:r>
              <a:rPr lang="zh-CN" altLang="en-US" b="0" i="0" u="none" strike="noStrike" baseline="0" smtClean="0">
                <a:latin typeface="Times New Roman"/>
              </a:rPr>
              <a:t>，再测试</a:t>
            </a:r>
            <a:r>
              <a:rPr lang="en-US" altLang="zh-CN" b="0" i="0" u="none" strike="noStrike" baseline="0" smtClean="0">
                <a:latin typeface="Times New Roman"/>
              </a:rPr>
              <a:t>255.255.255.255</a:t>
            </a:r>
            <a:r>
              <a:rPr lang="zh-CN" altLang="en-US" b="0" i="0" u="none" strike="noStrike" baseline="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23</a:t>
            </a:r>
            <a:r>
              <a:rPr lang="zh-CN" altLang="en-US" b="0" i="0" u="none" strike="noStrike" baseline="0" smtClean="0">
                <a:latin typeface="Times New Roman"/>
              </a:rPr>
              <a:t>		</a:t>
            </a:r>
            <a:r>
              <a:rPr lang="en-US" altLang="zh-CN" b="0" i="0" u="none" strike="noStrike" baseline="0" smtClean="0">
                <a:latin typeface="Times New Roman"/>
              </a:rPr>
              <a:t>ip.s_addr = </a:t>
            </a:r>
            <a:r>
              <a:rPr lang="en-US" altLang="zh-CN" b="1" i="0" u="none" strike="noStrike" baseline="0" smtClean="0">
                <a:latin typeface="Times New Roman"/>
              </a:rPr>
              <a:t>inet_addr(addr1)</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6045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．测试函数</a:t>
            </a:r>
            <a:r>
              <a:rPr lang="en-US" altLang="zh-CN" b="0" i="0" u="none" strike="noStrike" kern="1800" baseline="0" smtClean="0">
                <a:latin typeface="Times New Roman"/>
                <a:ea typeface="黑体"/>
              </a:rPr>
              <a:t>inet_ntoa()</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35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inet_ntoa</a:t>
            </a:r>
            <a:r>
              <a:rPr lang="zh-CN" altLang="en-US" b="0" i="0" u="none" strike="noStrike" baseline="0" smtClean="0">
                <a:latin typeface="Times New Roman"/>
              </a:rPr>
              <a:t>，先测试</a:t>
            </a:r>
            <a:r>
              <a:rPr lang="en-US" altLang="zh-CN" b="0" i="0" u="none" strike="noStrike" baseline="0" smtClean="0">
                <a:latin typeface="Times New Roman"/>
              </a:rPr>
              <a:t>192.168.1.1</a:t>
            </a:r>
            <a:r>
              <a:rPr lang="zh-CN" altLang="en-US" b="0" i="0" u="none" strike="noStrike" baseline="0" smtClean="0">
                <a:latin typeface="Times New Roman"/>
              </a:rPr>
              <a:t>，再</a:t>
            </a:r>
            <a:r>
              <a:rPr lang="zh-CN" altLang="en-US" b="0" i="0" u="none" strike="noStrike" baseline="0" smtClean="0">
                <a:latin typeface="Times New Roman"/>
              </a:rPr>
              <a:t>测试</a:t>
            </a:r>
            <a:r>
              <a:rPr lang="en-US" altLang="zh-CN" b="0" i="0" u="none" strike="noStrike" baseline="0" smtClean="0">
                <a:latin typeface="Times New Roman"/>
              </a:rPr>
              <a:t>255.255.255.255</a:t>
            </a:r>
            <a:endParaRPr lang="en-US" altLang="zh-CN" b="0" i="0" u="none" strike="noStrike" baseline="0" smtClean="0">
              <a:latin typeface="Times New Roman"/>
            </a:endParaRPr>
          </a:p>
          <a:p>
            <a:pPr marR="0" lvl="0" rtl="0"/>
            <a:r>
              <a:rPr lang="en-US" altLang="zh-CN" b="0" i="0" u="none" strike="noStrike" baseline="0" smtClean="0">
                <a:latin typeface="Times New Roman"/>
              </a:rPr>
              <a:t>36</a:t>
            </a:r>
            <a:r>
              <a:rPr lang="zh-CN" altLang="en-US" b="0" i="0" u="none" strike="noStrike" baseline="0" smtClean="0">
                <a:latin typeface="Times New Roman"/>
              </a:rPr>
              <a:t>	</a:t>
            </a:r>
            <a:r>
              <a:rPr lang="zh-CN" altLang="en-US" b="0" i="0" u="none" strike="noStrike" baseline="0" smtClean="0">
                <a:latin typeface="Times New Roman"/>
              </a:rPr>
              <a:t>*</a:t>
            </a:r>
            <a:r>
              <a:rPr lang="zh-CN" altLang="en-US" b="0" i="0" u="none" strike="noStrike" baseline="0" smtClean="0">
                <a:latin typeface="Times New Roman"/>
              </a:rPr>
              <a:t>证明函数的不可重入</a:t>
            </a:r>
            <a:r>
              <a:rPr lang="zh-CN" altLang="en-US" b="0" i="0" u="none" strike="noStrike" baseline="0" smtClean="0">
                <a:latin typeface="Times New Roman"/>
              </a:rPr>
              <a:t>性*</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38</a:t>
            </a:r>
            <a:r>
              <a:rPr lang="zh-CN" altLang="en-US" b="0" i="0" u="none" strike="noStrike" baseline="0" smtClean="0">
                <a:latin typeface="Times New Roman"/>
              </a:rPr>
              <a:t>	</a:t>
            </a:r>
            <a:r>
              <a:rPr lang="en-US" altLang="zh-CN" b="0" i="0" u="none" strike="noStrike" baseline="0" smtClean="0">
                <a:latin typeface="Times New Roman"/>
              </a:rPr>
              <a:t>ip.s_addr </a:t>
            </a:r>
            <a:r>
              <a:rPr lang="en-US" altLang="zh-CN" b="0" i="0" u="none" strike="noStrike" baseline="0" smtClean="0">
                <a:latin typeface="Times New Roman"/>
              </a:rPr>
              <a:t>= 192&lt;&lt;24|168&lt;&lt;16|1&lt;&lt;8|1;</a:t>
            </a:r>
          </a:p>
          <a:p>
            <a:pPr marR="0" lvl="0" rtl="0"/>
            <a:r>
              <a:rPr lang="en-US" altLang="zh-CN" b="0" i="0" u="none" strike="noStrike" baseline="0" smtClean="0">
                <a:latin typeface="Times New Roman"/>
              </a:rPr>
              <a:t>39</a:t>
            </a:r>
            <a:r>
              <a:rPr lang="zh-CN" altLang="en-US" b="0" i="0" u="none" strike="noStrike" baseline="0" smtClean="0">
                <a:latin typeface="Times New Roman"/>
              </a:rPr>
              <a:t>	</a:t>
            </a:r>
            <a:r>
              <a:rPr lang="en-US" altLang="zh-CN" b="0" i="0" u="none" strike="noStrike" baseline="0" smtClean="0">
                <a:latin typeface="Times New Roman"/>
              </a:rPr>
              <a:t>str </a:t>
            </a:r>
            <a:r>
              <a:rPr lang="en-US" altLang="zh-CN" b="0" i="0" u="none" strike="noStrike" baseline="0" smtClean="0">
                <a:latin typeface="Times New Roman"/>
              </a:rPr>
              <a:t>= inet_ntoa(ip);</a:t>
            </a:r>
          </a:p>
          <a:p>
            <a:pPr marR="0" lvl="0" rtl="0"/>
            <a:r>
              <a:rPr lang="en-US" altLang="zh-CN" b="0" i="0" u="none" strike="noStrike" baseline="0" smtClean="0">
                <a:latin typeface="Times New Roman"/>
              </a:rPr>
              <a:t>40</a:t>
            </a:r>
            <a:r>
              <a:rPr lang="zh-CN" altLang="en-US" b="0" i="0" u="none" strike="noStrike" baseline="0" smtClean="0">
                <a:latin typeface="Times New Roman"/>
              </a:rPr>
              <a:t>	</a:t>
            </a:r>
            <a:r>
              <a:rPr lang="en-US" altLang="zh-CN" b="0" i="0" u="none" strike="noStrike" baseline="0" smtClean="0">
                <a:latin typeface="Times New Roman"/>
              </a:rPr>
              <a:t>ip.s_addr </a:t>
            </a:r>
            <a:r>
              <a:rPr lang="en-US" altLang="zh-CN" b="0" i="0" u="none" strike="noStrike" baseline="0" smtClean="0">
                <a:latin typeface="Times New Roman"/>
              </a:rPr>
              <a:t>= 255&lt;&lt;24|255&lt;&lt;16|255&lt;&lt;8|255;</a:t>
            </a:r>
          </a:p>
          <a:p>
            <a:pPr marR="0" lvl="0" rtl="0"/>
            <a:r>
              <a:rPr lang="en-US" altLang="zh-CN" b="0" i="0" u="none" strike="noStrike" baseline="0" smtClean="0">
                <a:latin typeface="Times New Roman"/>
              </a:rPr>
              <a:t>41</a:t>
            </a:r>
            <a:r>
              <a:rPr lang="zh-CN" altLang="en-US" b="0" i="0" u="none" strike="noStrike" baseline="0" smtClean="0">
                <a:latin typeface="Times New Roman"/>
              </a:rPr>
              <a:t>	</a:t>
            </a:r>
            <a:r>
              <a:rPr lang="en-US" altLang="zh-CN" b="0" i="0" u="none" strike="noStrike" baseline="0" smtClean="0">
                <a:latin typeface="Times New Roman"/>
              </a:rPr>
              <a:t>str2 </a:t>
            </a:r>
            <a:r>
              <a:rPr lang="en-US" altLang="zh-CN" b="0" i="0" u="none" strike="noStrike" baseline="0" smtClean="0">
                <a:latin typeface="Times New Roman"/>
              </a:rPr>
              <a:t>= inet_ntoa(ip);</a:t>
            </a:r>
            <a:r>
              <a:rPr lang="zh-CN" altLang="en-US" b="0" i="0" u="none" strike="noStrike" baseline="0" smtClean="0">
                <a:latin typeface="Times New Roman"/>
              </a:rPr>
              <a:t>	</a:t>
            </a:r>
          </a:p>
          <a:p>
            <a:pPr marR="0" lvl="0" rtl="0"/>
            <a:r>
              <a:rPr lang="en-US" altLang="zh-CN" b="0" i="0" u="none" strike="noStrike" baseline="0" smtClean="0">
                <a:latin typeface="Times New Roman"/>
              </a:rPr>
              <a:t>42</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("inet_ntoa:ip:0x%x string1 %s,pre is:%s \n",ip.s_addr,str2, str);</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826302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．测试函数</a:t>
            </a:r>
            <a:r>
              <a:rPr lang="en-US" altLang="zh-CN" b="0" i="0" u="none" strike="noStrike" kern="1800" baseline="0" smtClean="0">
                <a:latin typeface="Times New Roman"/>
                <a:ea typeface="黑体"/>
              </a:rPr>
              <a:t>addr()</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测试函数</a:t>
            </a:r>
            <a:r>
              <a:rPr lang="en-US" altLang="zh-CN" b="0" i="0" u="none" strike="noStrike" baseline="0" smtClean="0">
                <a:latin typeface="Times New Roman"/>
              </a:rPr>
              <a:t>inet_addr()</a:t>
            </a:r>
            <a:r>
              <a:rPr lang="zh-CN" altLang="en-US" b="0" i="0" u="none" strike="noStrike" baseline="0" smtClean="0">
                <a:latin typeface="Times New Roman"/>
              </a:rPr>
              <a:t>，将字符串</a:t>
            </a:r>
            <a:r>
              <a:rPr lang="en-US" altLang="zh-CN" b="0" i="0" u="none" strike="noStrike" baseline="0" smtClean="0">
                <a:latin typeface="Times New Roman"/>
              </a:rPr>
              <a:t>IP</a:t>
            </a:r>
            <a:r>
              <a:rPr lang="zh-CN" altLang="en-US" b="0" i="0" u="none" strike="noStrike" baseline="0" smtClean="0">
                <a:latin typeface="Times New Roman"/>
              </a:rPr>
              <a:t>地址转换为二进制</a:t>
            </a:r>
            <a:r>
              <a:rPr lang="en-US" altLang="zh-CN" b="0" i="0" u="none" strike="noStrike" baseline="0" smtClean="0">
                <a:latin typeface="Times New Roman"/>
              </a:rPr>
              <a:t>IP</a:t>
            </a:r>
            <a:r>
              <a:rPr lang="zh-CN" altLang="en-US" b="0" i="0" u="none" strike="noStrike" baseline="0" smtClean="0">
                <a:latin typeface="Times New Roman"/>
              </a:rPr>
              <a:t>地址，使用的字符串为</a:t>
            </a:r>
            <a:r>
              <a:rPr lang="en-US" altLang="zh-CN" b="0" i="0" u="none" strike="noStrike" baseline="0" smtClean="0">
                <a:latin typeface="Times New Roman"/>
              </a:rPr>
              <a:t>192.16.1</a:t>
            </a:r>
            <a:r>
              <a:rPr lang="zh-CN" altLang="en-US" b="0" i="0" u="none" strike="noStrike" baseline="0" smtClean="0">
                <a:latin typeface="Times New Roman"/>
              </a:rPr>
              <a:t>。</a:t>
            </a:r>
          </a:p>
          <a:p>
            <a:pPr marR="0" lvl="0" rtl="0"/>
            <a:r>
              <a:rPr lang="en-US" altLang="zh-CN" b="0" i="0" u="none" strike="noStrike" baseline="0" smtClean="0">
                <a:latin typeface="Times New Roman"/>
              </a:rPr>
              <a:t>44</a:t>
            </a:r>
            <a:r>
              <a:rPr lang="zh-CN" altLang="en-US" b="0" i="0" u="none" strike="noStrike" baseline="0" smtClean="0">
                <a:latin typeface="Times New Roman"/>
              </a:rPr>
              <a:t>		</a:t>
            </a:r>
            <a:r>
              <a:rPr lang="en-US" altLang="zh-CN" b="0" i="0" u="none" strike="noStrike" baseline="0" smtClean="0">
                <a:latin typeface="Times New Roman"/>
              </a:rPr>
              <a:t>ip.s_addr = </a:t>
            </a:r>
            <a:r>
              <a:rPr lang="en-US" altLang="zh-CN" b="1" i="0" u="none" strike="noStrike" baseline="0" smtClean="0">
                <a:latin typeface="Times New Roman"/>
              </a:rPr>
              <a:t>inet_addr(addr3)</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50</a:t>
            </a:r>
            <a:r>
              <a:rPr lang="zh-CN" altLang="en-US" b="0" i="0" u="none" strike="noStrike" baseline="0" smtClean="0">
                <a:latin typeface="Times New Roman"/>
              </a:rPr>
              <a:t>		</a:t>
            </a:r>
            <a:r>
              <a:rPr lang="en-US" altLang="zh-CN" b="0" i="0" u="none" strike="noStrike" baseline="0" smtClean="0">
                <a:latin typeface="Times New Roman"/>
              </a:rPr>
              <a:t>str = </a:t>
            </a:r>
            <a:r>
              <a:rPr lang="en-US" altLang="zh-CN" b="1" i="0" u="none" strike="noStrike" baseline="0" smtClean="0">
                <a:latin typeface="Times New Roman"/>
              </a:rPr>
              <a:t>inet_ntoa(ip)</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690251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6</a:t>
            </a:r>
            <a:r>
              <a:rPr lang="zh-CN" altLang="en-US" b="0" i="0" u="none" strike="noStrike" kern="1800" baseline="0" smtClean="0">
                <a:latin typeface="Times New Roman"/>
                <a:ea typeface="黑体"/>
              </a:rPr>
              <a:t>．测试函数</a:t>
            </a:r>
            <a:r>
              <a:rPr lang="en-US" altLang="zh-CN" b="0" i="0" u="none" strike="noStrike" kern="1800" baseline="0" smtClean="0">
                <a:latin typeface="Times New Roman"/>
                <a:ea typeface="黑体"/>
              </a:rPr>
              <a:t>inet_lnaof()</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测试函数</a:t>
            </a:r>
            <a:r>
              <a:rPr lang="en-US" altLang="zh-CN" b="0" i="0" u="none" strike="noStrike" baseline="0" smtClean="0">
                <a:latin typeface="Times New Roman"/>
              </a:rPr>
              <a:t>inet_lnaof()</a:t>
            </a:r>
            <a:r>
              <a:rPr lang="zh-CN" altLang="en-US" b="0" i="0" u="none" strike="noStrike" baseline="0" smtClean="0">
                <a:latin typeface="Times New Roman"/>
              </a:rPr>
              <a:t>，获得本机地址。这个函数只取四段式</a:t>
            </a:r>
            <a:r>
              <a:rPr lang="en-US" altLang="zh-CN" b="0" i="0" u="none" strike="noStrike" baseline="0" smtClean="0">
                <a:latin typeface="Times New Roman"/>
              </a:rPr>
              <a:t>IP</a:t>
            </a:r>
            <a:r>
              <a:rPr lang="zh-CN" altLang="en-US" b="0" i="0" u="none" strike="noStrike" baseline="0" smtClean="0">
                <a:latin typeface="Times New Roman"/>
              </a:rPr>
              <a:t>地址的最后一段。</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55</a:t>
            </a:r>
            <a:r>
              <a:rPr lang="zh-CN" altLang="en-US" b="0" i="0" u="none" strike="noStrike" baseline="0" smtClean="0">
                <a:latin typeface="Times New Roman"/>
              </a:rPr>
              <a:t>	</a:t>
            </a:r>
            <a:r>
              <a:rPr lang="en-US" altLang="zh-CN" b="0" i="0" u="none" strike="noStrike" baseline="0" smtClean="0">
                <a:latin typeface="Times New Roman"/>
              </a:rPr>
              <a:t>local.s_addr </a:t>
            </a:r>
            <a:r>
              <a:rPr lang="en-US" altLang="zh-CN" b="0" i="0" u="none" strike="noStrike" baseline="0" smtClean="0">
                <a:latin typeface="Times New Roman"/>
              </a:rPr>
              <a:t>= </a:t>
            </a:r>
            <a:r>
              <a:rPr lang="en-US" altLang="zh-CN" b="1" i="0" u="none" strike="noStrike" baseline="0" smtClean="0">
                <a:latin typeface="Times New Roman"/>
              </a:rPr>
              <a:t>inet_lnaof(ip)</a:t>
            </a:r>
            <a:r>
              <a:rPr lang="en-US" altLang="zh-CN" b="0" i="0" u="none" strike="noStrike" baseline="0" smtClean="0">
                <a:latin typeface="Times New Roman"/>
              </a:rPr>
              <a:t>;</a:t>
            </a:r>
          </a:p>
          <a:p>
            <a:pPr marR="0" lvl="0" rtl="0"/>
            <a:r>
              <a:rPr lang="en-US" altLang="zh-CN" b="0" i="0" u="none" strike="noStrike" baseline="0" smtClean="0">
                <a:latin typeface="Times New Roman"/>
              </a:rPr>
              <a:t>56</a:t>
            </a:r>
            <a:r>
              <a:rPr lang="zh-CN" altLang="en-US" b="0" i="0" u="none" strike="noStrike" baseline="0" smtClean="0">
                <a:latin typeface="Times New Roman"/>
              </a:rPr>
              <a:t>	</a:t>
            </a:r>
            <a:r>
              <a:rPr lang="en-US" altLang="zh-CN" b="0" i="0" u="none" strike="noStrike" baseline="0" smtClean="0">
                <a:latin typeface="Times New Roman"/>
              </a:rPr>
              <a:t>str </a:t>
            </a:r>
            <a:r>
              <a:rPr lang="en-US" altLang="zh-CN" b="0" i="0" u="none" strike="noStrike" baseline="0" smtClean="0">
                <a:latin typeface="Times New Roman"/>
              </a:rPr>
              <a:t>= inet_ntoa(local);</a:t>
            </a:r>
            <a:r>
              <a:rPr lang="zh-CN" altLang="en-US" b="0" i="0" u="none" strike="noStrike" baseline="0" smtClean="0">
                <a:latin typeface="Times New Roman"/>
              </a:rPr>
              <a:t>	</a:t>
            </a:r>
          </a:p>
          <a:p>
            <a:pPr marR="0" lvl="0" rtl="0"/>
            <a:r>
              <a:rPr lang="en-US" altLang="zh-CN" b="0" i="0" u="none" strike="noStrike" baseline="0" smtClean="0">
                <a:latin typeface="Times New Roman"/>
              </a:rPr>
              <a:t>57</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("inet_lnaof:string %s ip:0x%x \n</a:t>
            </a:r>
            <a:r>
              <a:rPr lang="en-US" altLang="zh-CN" b="0" i="0" u="none" strike="noStrike" baseline="0" smtClean="0">
                <a:latin typeface="Times New Roman"/>
              </a:rPr>
              <a:t>", str, local.s_addr );</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421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8.1.1</a:t>
            </a:r>
            <a:r>
              <a:rPr lang="zh-CN" altLang="en-US" b="0" i="0" u="none" strike="noStrike" kern="1800" baseline="0" smtClean="0">
                <a:latin typeface="Times New Roman"/>
                <a:ea typeface="黑体"/>
              </a:rPr>
              <a:t>  大端字节序和小端字节序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字节序是由于</a:t>
            </a:r>
            <a:r>
              <a:rPr lang="en-US" altLang="zh-CN" b="0" i="0" u="none" strike="noStrike" baseline="0" smtClean="0">
                <a:latin typeface="Times New Roman"/>
              </a:rPr>
              <a:t>CPU</a:t>
            </a:r>
            <a:r>
              <a:rPr lang="zh-CN" altLang="en-US" b="0" i="0" u="none" strike="noStrike" baseline="0" smtClean="0">
                <a:latin typeface="Times New Roman"/>
              </a:rPr>
              <a:t>和</a:t>
            </a:r>
            <a:r>
              <a:rPr lang="en-US" altLang="zh-CN" b="0" i="0" u="none" strike="noStrike" baseline="0" smtClean="0">
                <a:latin typeface="Times New Roman"/>
              </a:rPr>
              <a:t>OS</a:t>
            </a:r>
            <a:r>
              <a:rPr lang="zh-CN" altLang="en-US" b="0" i="0" u="none" strike="noStrike" baseline="0" smtClean="0">
                <a:latin typeface="Times New Roman"/>
              </a:rPr>
              <a:t>对多字节变量的内存存储顺序不同而产生的</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．字节</a:t>
            </a:r>
            <a:r>
              <a:rPr lang="zh-CN" altLang="en-US">
                <a:latin typeface="Times New Roman"/>
              </a:rPr>
              <a:t>序</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．字节序的例子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2394696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7</a:t>
            </a:r>
            <a:r>
              <a:rPr lang="zh-CN" altLang="en-US" b="0" i="0" u="none" strike="noStrike" kern="1800" baseline="0" smtClean="0">
                <a:latin typeface="Times New Roman"/>
                <a:ea typeface="黑体"/>
              </a:rPr>
              <a:t>．测试函数</a:t>
            </a:r>
            <a:r>
              <a:rPr lang="en-US" altLang="zh-CN" b="0" i="0" u="none" strike="noStrike" kern="1800" baseline="0" smtClean="0">
                <a:latin typeface="Times New Roman"/>
                <a:ea typeface="黑体"/>
              </a:rPr>
              <a:t>inet_lnaof()</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测试函数</a:t>
            </a:r>
            <a:r>
              <a:rPr lang="en-US" altLang="zh-CN" b="0" i="0" u="none" strike="noStrike" baseline="0" smtClean="0">
                <a:latin typeface="Times New Roman"/>
              </a:rPr>
              <a:t>inet_lnaof()</a:t>
            </a:r>
            <a:r>
              <a:rPr lang="zh-CN" altLang="en-US" b="0" i="0" u="none" strike="noStrike" baseline="0" smtClean="0">
                <a:latin typeface="Times New Roman"/>
              </a:rPr>
              <a:t>，获得本机地址。这个函数只取四段式</a:t>
            </a:r>
            <a:r>
              <a:rPr lang="en-US" altLang="zh-CN" b="0" i="0" u="none" strike="noStrike" baseline="0" smtClean="0">
                <a:latin typeface="Times New Roman"/>
              </a:rPr>
              <a:t>IP</a:t>
            </a:r>
            <a:r>
              <a:rPr lang="zh-CN" altLang="en-US" b="0" i="0" u="none" strike="noStrike" baseline="0" smtClean="0">
                <a:latin typeface="Times New Roman"/>
              </a:rPr>
              <a:t>地址的前三段。</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01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 测试函数</a:t>
            </a:r>
            <a:r>
              <a:rPr lang="en-US" altLang="zh-CN" b="0" i="0" u="none" strike="noStrike" baseline="0" smtClean="0">
                <a:latin typeface="Times New Roman"/>
              </a:rPr>
              <a:t>inet_netof</a:t>
            </a:r>
            <a:r>
              <a:rPr lang="zh-CN" altLang="en-US" b="0" i="0" u="none" strike="noStrike" baseline="0" smtClean="0">
                <a:latin typeface="Times New Roman"/>
              </a:rPr>
              <a:t>，获得本机地址 *</a:t>
            </a:r>
            <a:r>
              <a:rPr lang="en-US" altLang="zh-CN" b="0" i="0" u="none" strike="noStrike" baseline="0" smtClean="0">
                <a:latin typeface="Times New Roman"/>
              </a:rPr>
              <a:t>/</a:t>
            </a:r>
          </a:p>
          <a:p>
            <a:pPr marR="0" lvl="0" rtl="0"/>
            <a:r>
              <a:rPr lang="en-US" altLang="zh-CN" b="0" i="0" u="none" strike="noStrike" baseline="0" smtClean="0">
                <a:latin typeface="Times New Roman"/>
              </a:rPr>
              <a:t>02</a:t>
            </a:r>
            <a:r>
              <a:rPr lang="zh-CN" altLang="en-US" b="0" i="0" u="none" strike="noStrike" baseline="0" smtClean="0">
                <a:latin typeface="Times New Roman"/>
              </a:rPr>
              <a:t>	</a:t>
            </a:r>
            <a:r>
              <a:rPr lang="en-US" altLang="zh-CN" b="0" i="0" u="none" strike="noStrike" baseline="0" smtClean="0">
                <a:latin typeface="Times New Roman"/>
              </a:rPr>
              <a:t>network.s_addr </a:t>
            </a:r>
            <a:r>
              <a:rPr lang="en-US" altLang="zh-CN" b="0" i="0" u="none" strike="noStrike" baseline="0" smtClean="0">
                <a:latin typeface="Times New Roman"/>
              </a:rPr>
              <a:t>= </a:t>
            </a:r>
            <a:r>
              <a:rPr lang="en-US" altLang="zh-CN" b="1" i="0" u="none" strike="noStrike" baseline="0" smtClean="0">
                <a:latin typeface="Times New Roman"/>
              </a:rPr>
              <a:t>inet_netof(ip)</a:t>
            </a:r>
            <a:r>
              <a:rPr lang="en-US" altLang="zh-CN" b="0" i="0" u="none" strike="noStrike" baseline="0" smtClean="0">
                <a:latin typeface="Times New Roman"/>
              </a:rPr>
              <a:t>;</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printf</a:t>
            </a:r>
            <a:r>
              <a:rPr lang="en-US" altLang="zh-CN" b="0" i="0" u="none" strike="noStrike" baseline="0" smtClean="0">
                <a:latin typeface="Times New Roman"/>
              </a:rPr>
              <a:t>("inet_netof:value:0x%x \n",network.s_addr</a:t>
            </a:r>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04</a:t>
            </a:r>
            <a:r>
              <a:rPr lang="zh-CN" altLang="en-US" b="0" i="0" u="none" strike="noStrike" baseline="0" smtClean="0">
                <a:latin typeface="Times New Roman"/>
              </a:rPr>
              <a:t>		</a:t>
            </a:r>
          </a:p>
          <a:p>
            <a:pPr marR="0" lvl="0" rtl="0"/>
            <a:r>
              <a:rPr lang="en-US" altLang="zh-CN" b="0" i="0" u="none" strike="noStrike" baseline="0" smtClean="0">
                <a:latin typeface="Times New Roman"/>
              </a:rPr>
              <a:t>05</a:t>
            </a:r>
            <a:r>
              <a:rPr lang="zh-CN" altLang="en-US" b="0" i="0" u="none" strike="noStrike" baseline="0" smtClean="0">
                <a:latin typeface="Times New Roman"/>
              </a:rPr>
              <a:t>	</a:t>
            </a:r>
            <a:r>
              <a:rPr lang="en-US" altLang="zh-CN" b="0" i="0" u="none" strike="noStrike" baseline="0" smtClean="0">
                <a:latin typeface="Times New Roman"/>
              </a:rPr>
              <a:t>return </a:t>
            </a:r>
            <a:r>
              <a:rPr lang="en-US" altLang="zh-CN" b="0" i="0" u="none" strike="noStrike" baseline="0" smtClean="0">
                <a:latin typeface="Times New Roman"/>
              </a:rPr>
              <a:t>0;</a:t>
            </a:r>
          </a:p>
          <a:p>
            <a:pPr marR="0" lvl="0" rtl="0"/>
            <a:r>
              <a:rPr lang="en-US" altLang="zh-CN" b="0" i="0" u="none" strike="noStrike" baseline="0" smtClean="0">
                <a:latin typeface="Times New Roman"/>
              </a:rPr>
              <a:t>06</a:t>
            </a:r>
            <a:r>
              <a:rPr lang="zh-CN" altLang="en-US" b="0" i="0" u="none" strike="noStrike" baseline="0" smtClean="0">
                <a:latin typeface="Times New Roman"/>
              </a:rPr>
              <a:t>	</a:t>
            </a:r>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32012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a:t>
            </a:r>
            <a:r>
              <a:rPr lang="zh-CN" altLang="en-US" b="0" i="0" u="none" strike="noStrike" kern="1800" baseline="0" smtClean="0">
                <a:latin typeface="Times New Roman"/>
                <a:ea typeface="黑体"/>
              </a:rPr>
              <a:t>．编译运行程序</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inet_aton:string 192.168.1.1 value is:0x101a8c0</a:t>
            </a:r>
          </a:p>
          <a:p>
            <a:pPr marR="0" lvl="0" rtl="0"/>
            <a:r>
              <a:rPr lang="en-US" altLang="zh-CN" b="0" i="0" u="none" strike="noStrike" baseline="0" smtClean="0">
                <a:latin typeface="Times New Roman"/>
              </a:rPr>
              <a:t>inet_addr:string 192.168.1.1 value is:0x101a8c0</a:t>
            </a:r>
          </a:p>
          <a:p>
            <a:pPr marR="0" lvl="0" rtl="0"/>
            <a:r>
              <a:rPr lang="en-US" altLang="zh-CN" b="0" i="0" u="none" strike="noStrike" baseline="0" smtClean="0">
                <a:latin typeface="Times New Roman"/>
              </a:rPr>
              <a:t>inet_addr:string 255.255.255.255  error</a:t>
            </a:r>
          </a:p>
          <a:p>
            <a:pPr marR="0" lvl="0" rtl="0"/>
            <a:r>
              <a:rPr lang="en-US" altLang="zh-CN" b="0" i="0" u="none" strike="noStrike" baseline="0" smtClean="0">
                <a:latin typeface="Times New Roman"/>
              </a:rPr>
              <a:t>inet_ntoa:ip:0xffffffff string1 255.255.255.255,pre is:255.255.255.255 </a:t>
            </a:r>
          </a:p>
          <a:p>
            <a:pPr marR="0" lvl="0" rtl="0"/>
            <a:r>
              <a:rPr lang="en-US" altLang="zh-CN" b="0" i="0" u="none" strike="noStrike" baseline="0" smtClean="0">
                <a:latin typeface="Times New Roman"/>
              </a:rPr>
              <a:t>inet_addr:string 192.16.1 value is:0x10010c0</a:t>
            </a:r>
          </a:p>
          <a:p>
            <a:pPr marR="0" lvl="0" rtl="0"/>
            <a:r>
              <a:rPr lang="en-US" altLang="zh-CN" b="0" i="0" u="none" strike="noStrike" baseline="0" smtClean="0">
                <a:latin typeface="Times New Roman"/>
              </a:rPr>
              <a:t>inet_ntoa:string 192.16.0.1 ip:0x10010c0 </a:t>
            </a:r>
          </a:p>
          <a:p>
            <a:pPr marR="0" lvl="0" rtl="0"/>
            <a:r>
              <a:rPr lang="en-US" altLang="zh-CN" b="0" i="0" u="none" strike="noStrike" baseline="0" smtClean="0">
                <a:latin typeface="Times New Roman"/>
              </a:rPr>
              <a:t>inet_lnaof:string 1.0.0.0 ip:0x1 </a:t>
            </a:r>
          </a:p>
          <a:p>
            <a:pPr marR="0" lvl="0" rtl="0"/>
            <a:r>
              <a:rPr lang="en-US" altLang="zh-CN" b="0" i="0" u="none" strike="noStrike" baseline="0" smtClean="0">
                <a:latin typeface="Times New Roman"/>
              </a:rPr>
              <a:t>inet_netof:value:0xc0a801</a:t>
            </a:r>
            <a:endParaRPr lang="zh-CN" altLang="en-US" b="0" i="0" u="none" strike="noStrike" baseline="0" smtClean="0">
              <a:latin typeface="Times New Roman"/>
            </a:endParaRPr>
          </a:p>
        </p:txBody>
      </p:sp>
    </p:spTree>
    <p:extLst>
      <p:ext uri="{BB962C8B-B14F-4D97-AF65-F5344CB8AC3E}">
        <p14:creationId xmlns:p14="http://schemas.microsoft.com/office/powerpoint/2010/main" val="3278947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8.2.4  </a:t>
            </a:r>
            <a:r>
              <a:rPr lang="zh-CN" altLang="en-US" b="0" i="0" u="none" strike="noStrike" kern="1800" baseline="0" smtClean="0">
                <a:latin typeface="Times New Roman"/>
                <a:ea typeface="黑体"/>
              </a:rPr>
              <a:t>使用函数</a:t>
            </a:r>
            <a:r>
              <a:rPr lang="en-US" altLang="zh-CN" b="0" i="0" u="none" strike="noStrike" kern="1800" baseline="0" smtClean="0">
                <a:latin typeface="Times New Roman"/>
                <a:ea typeface="黑体"/>
              </a:rPr>
              <a:t>inet_pton()</a:t>
            </a:r>
            <a:r>
              <a:rPr lang="zh-CN" altLang="en-US" b="0" i="0" u="none" strike="noStrike" kern="1800" baseline="0" smtClean="0">
                <a:latin typeface="Times New Roman"/>
                <a:ea typeface="黑体"/>
              </a:rPr>
              <a:t>和函数</a:t>
            </a:r>
            <a:r>
              <a:rPr lang="en-US" altLang="zh-CN" b="0" i="0" u="none" strike="noStrike" kern="1800" baseline="0" smtClean="0">
                <a:latin typeface="Times New Roman"/>
                <a:ea typeface="黑体"/>
              </a:rPr>
              <a:t>inet_ntop()</a:t>
            </a:r>
            <a:r>
              <a:rPr lang="zh-CN" altLang="en-US" b="0" i="0" u="none" strike="noStrike" kern="1800" baseline="0" smtClean="0">
                <a:latin typeface="Times New Roman"/>
                <a:ea typeface="黑体"/>
              </a:rPr>
              <a:t>的例子</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在代码中使用函数</a:t>
            </a:r>
            <a:r>
              <a:rPr lang="en-US" altLang="zh-CN" b="0" i="0" u="none" strike="noStrike" baseline="0" smtClean="0">
                <a:latin typeface="Times New Roman"/>
              </a:rPr>
              <a:t>inet_pton()</a:t>
            </a:r>
            <a:r>
              <a:rPr lang="zh-CN" altLang="en-US" b="0" i="0" u="none" strike="noStrike" baseline="0" smtClean="0">
                <a:latin typeface="Times New Roman"/>
              </a:rPr>
              <a:t>将字符串转换为二进制，使用函数</a:t>
            </a:r>
            <a:r>
              <a:rPr lang="en-US" altLang="zh-CN" b="0" i="0" u="none" strike="noStrike" baseline="0" smtClean="0">
                <a:latin typeface="Times New Roman"/>
              </a:rPr>
              <a:t>inet_ntop()</a:t>
            </a:r>
            <a:r>
              <a:rPr lang="zh-CN" altLang="en-US" b="0" i="0" u="none" strike="noStrike" baseline="0" smtClean="0">
                <a:latin typeface="Times New Roman"/>
              </a:rPr>
              <a:t>将二进制</a:t>
            </a:r>
            <a:r>
              <a:rPr lang="en-US" altLang="zh-CN" b="0" i="0" u="none" strike="noStrike" baseline="0" smtClean="0">
                <a:latin typeface="Times New Roman"/>
              </a:rPr>
              <a:t>IP</a:t>
            </a:r>
            <a:r>
              <a:rPr lang="zh-CN" altLang="en-US" b="0" i="0" u="none" strike="noStrike" baseline="0" smtClean="0">
                <a:latin typeface="Times New Roman"/>
              </a:rPr>
              <a:t>地址转化为字符串。</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0" i="0" u="none" strike="noStrike" baseline="0" smtClean="0">
                <a:latin typeface="Times New Roman"/>
              </a:rPr>
              <a:t>err </a:t>
            </a:r>
            <a:r>
              <a:rPr lang="en-US" altLang="zh-CN" b="0" i="0" u="none" strike="noStrike" baseline="0" smtClean="0">
                <a:latin typeface="Times New Roman"/>
              </a:rPr>
              <a:t>= </a:t>
            </a:r>
            <a:r>
              <a:rPr lang="en-US" altLang="zh-CN" b="1" i="0" u="none" strike="noStrike" baseline="0" smtClean="0">
                <a:latin typeface="Times New Roman"/>
              </a:rPr>
              <a:t>inet_pton(AF_INET, IPSTR, &amp;ip)</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将字符串转换为二进制</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24</a:t>
            </a:r>
            <a:r>
              <a:rPr lang="zh-CN" altLang="en-US" b="0" i="0" u="none" strike="noStrike" baseline="0" smtClean="0">
                <a:latin typeface="Times New Roman"/>
              </a:rPr>
              <a:t>	</a:t>
            </a:r>
            <a:r>
              <a:rPr lang="en-US" altLang="zh-CN" b="0" i="0" u="none" strike="noStrike" baseline="0" smtClean="0">
                <a:latin typeface="Times New Roman"/>
              </a:rPr>
              <a:t>str </a:t>
            </a:r>
            <a:r>
              <a:rPr lang="en-US" altLang="zh-CN" b="0" i="0" u="none" strike="noStrike" baseline="0" smtClean="0">
                <a:latin typeface="Times New Roman"/>
              </a:rPr>
              <a:t>= (const char</a:t>
            </a:r>
            <a:r>
              <a:rPr lang="zh-CN" altLang="en-US" b="0" i="0" u="none" strike="noStrike" baseline="-25000" smtClean="0">
                <a:latin typeface="Times New Roman"/>
              </a:rPr>
              <a:t>*</a:t>
            </a:r>
            <a:r>
              <a:rPr lang="en-US" altLang="zh-CN" b="0" i="0" u="none" strike="noStrike" baseline="0" smtClean="0">
                <a:latin typeface="Times New Roman"/>
              </a:rPr>
              <a:t>)</a:t>
            </a:r>
            <a:r>
              <a:rPr lang="en-US" altLang="zh-CN" b="1" i="0" u="none" strike="noStrike" baseline="0" smtClean="0">
                <a:latin typeface="Times New Roman"/>
              </a:rPr>
              <a:t>inet_ntop(AF_INET, (void</a:t>
            </a:r>
            <a:r>
              <a:rPr lang="zh-CN" altLang="en-US" b="1" i="0" u="none" strike="noStrike" baseline="-25000" smtClean="0">
                <a:latin typeface="Times New Roman"/>
              </a:rPr>
              <a:t>*</a:t>
            </a:r>
            <a:r>
              <a:rPr lang="en-US" altLang="zh-CN" b="1" i="0" u="none" strike="noStrike" baseline="0" smtClean="0">
                <a:latin typeface="Times New Roman"/>
              </a:rPr>
              <a:t>)&amp;ip, (char</a:t>
            </a:r>
            <a:r>
              <a:rPr lang="zh-CN" altLang="en-US" b="1" i="0" u="none" strike="noStrike" baseline="-25000" smtClean="0">
                <a:latin typeface="Times New Roman"/>
              </a:rPr>
              <a:t>*</a:t>
            </a:r>
            <a:r>
              <a:rPr lang="en-US" altLang="zh-CN" b="1" i="0" u="none" strike="noStrike" baseline="0" smtClean="0">
                <a:latin typeface="Times New Roman"/>
              </a:rPr>
              <a:t>)&amp;addr[0], </a:t>
            </a:r>
            <a:r>
              <a:rPr lang="zh-CN" altLang="en-US" b="1" i="0" u="none" strike="noStrike" baseline="0" smtClean="0">
                <a:latin typeface="Times New Roman"/>
              </a:rPr>
              <a:t>	</a:t>
            </a:r>
            <a:r>
              <a:rPr lang="en-US" altLang="zh-CN" b="1" i="0" u="none" strike="noStrike" baseline="0" smtClean="0">
                <a:latin typeface="Times New Roman"/>
              </a:rPr>
              <a:t>ADDRLEN)</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4157639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8.3  </a:t>
            </a:r>
            <a:r>
              <a:rPr lang="zh-CN" altLang="en-US" b="0" i="0" u="none" strike="noStrike" kern="1800" baseline="0" smtClean="0">
                <a:latin typeface="Times New Roman"/>
                <a:ea typeface="黑体"/>
              </a:rPr>
              <a:t>套接字描述符判定函数</a:t>
            </a:r>
            <a:r>
              <a:rPr lang="en-US" altLang="zh-CN" b="0" i="0" u="none" strike="noStrike" kern="1800" baseline="0" smtClean="0">
                <a:latin typeface="Times New Roman"/>
                <a:ea typeface="黑体"/>
              </a:rPr>
              <a:t>issockettype()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r>
              <a:rPr lang="en-US" altLang="zh-CN"/>
              <a:t>8.3.1  </a:t>
            </a:r>
            <a:r>
              <a:rPr lang="zh-CN" altLang="en-US"/>
              <a:t>进行文件描述符判定的函数</a:t>
            </a:r>
            <a:r>
              <a:rPr lang="en-US" altLang="zh-CN"/>
              <a:t>issockettype</a:t>
            </a:r>
            <a:r>
              <a:rPr lang="en-US" altLang="zh-CN" smtClean="0"/>
              <a:t>()</a:t>
            </a:r>
          </a:p>
          <a:p>
            <a:r>
              <a:rPr lang="en-US" altLang="zh-CN"/>
              <a:t>8.3.2  main()</a:t>
            </a:r>
            <a:r>
              <a:rPr lang="zh-CN" altLang="en-US"/>
              <a:t>函数</a:t>
            </a:r>
          </a:p>
        </p:txBody>
      </p:sp>
    </p:spTree>
    <p:extLst>
      <p:ext uri="{BB962C8B-B14F-4D97-AF65-F5344CB8AC3E}">
        <p14:creationId xmlns:p14="http://schemas.microsoft.com/office/powerpoint/2010/main" val="1240301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8.3.1  </a:t>
            </a:r>
            <a:r>
              <a:rPr lang="zh-CN" altLang="en-US" b="0" i="0" u="none" strike="noStrike" kern="1800" baseline="0" smtClean="0">
                <a:latin typeface="Times New Roman"/>
                <a:ea typeface="黑体"/>
              </a:rPr>
              <a:t>进行文件描述符判定的函数</a:t>
            </a:r>
            <a:r>
              <a:rPr lang="en-US" altLang="zh-CN" b="0" i="0" u="none" strike="noStrike" kern="1800" baseline="0" smtClean="0">
                <a:latin typeface="Times New Roman"/>
                <a:ea typeface="黑体"/>
              </a:rPr>
              <a:t>issockettype()</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issockettype()</a:t>
            </a:r>
            <a:r>
              <a:rPr lang="zh-CN" altLang="en-US" b="0" i="0" u="none" strike="noStrike" baseline="0" smtClean="0">
                <a:latin typeface="Times New Roman"/>
              </a:rPr>
              <a:t>函数先获得描述符的状态，保存在变量</a:t>
            </a:r>
            <a:r>
              <a:rPr lang="en-US" altLang="zh-CN" b="0" i="0" u="none" strike="noStrike" baseline="0" smtClean="0">
                <a:latin typeface="Times New Roman"/>
              </a:rPr>
              <a:t>st</a:t>
            </a:r>
            <a:r>
              <a:rPr lang="zh-CN" altLang="en-US" b="0" i="0" u="none" strike="noStrike" baseline="0" smtClean="0">
                <a:latin typeface="Times New Roman"/>
              </a:rPr>
              <a:t>中，将</a:t>
            </a:r>
            <a:r>
              <a:rPr lang="en-US" altLang="zh-CN" b="0" i="0" u="none" strike="noStrike" baseline="0" smtClean="0">
                <a:latin typeface="Times New Roman"/>
              </a:rPr>
              <a:t>st</a:t>
            </a:r>
            <a:r>
              <a:rPr lang="zh-CN" altLang="en-US" b="0" i="0" u="none" strike="noStrike" baseline="0" smtClean="0">
                <a:latin typeface="Times New Roman"/>
              </a:rPr>
              <a:t>的成员</a:t>
            </a:r>
            <a:r>
              <a:rPr lang="en-US" altLang="zh-CN" b="0" i="0" u="none" strike="noStrike" baseline="0" smtClean="0">
                <a:latin typeface="Times New Roman"/>
              </a:rPr>
              <a:t>st_mode</a:t>
            </a:r>
            <a:r>
              <a:rPr lang="zh-CN" altLang="en-US" b="0" i="0" u="none" strike="noStrike" baseline="0" smtClean="0">
                <a:latin typeface="Times New Roman"/>
              </a:rPr>
              <a:t>与</a:t>
            </a:r>
            <a:r>
              <a:rPr lang="en-US" altLang="zh-CN" b="0" i="0" u="none" strike="noStrike" baseline="0" smtClean="0">
                <a:latin typeface="Times New Roman"/>
              </a:rPr>
              <a:t>S_IFMT</a:t>
            </a:r>
            <a:r>
              <a:rPr lang="zh-CN" altLang="en-US" b="0" i="0" u="none" strike="noStrike" baseline="0" smtClean="0">
                <a:latin typeface="Times New Roman"/>
              </a:rPr>
              <a:t>进行“与”运算后获取文件描述符的模式。判断上述值是否与</a:t>
            </a:r>
            <a:r>
              <a:rPr lang="en-US" altLang="zh-CN" b="0" i="0" u="none" strike="noStrike" baseline="0" smtClean="0">
                <a:latin typeface="Times New Roman"/>
              </a:rPr>
              <a:t>S_IFSOCK</a:t>
            </a:r>
            <a:r>
              <a:rPr lang="zh-CN" altLang="en-US" b="0" i="0" u="none" strike="noStrike" baseline="0" smtClean="0">
                <a:latin typeface="Times New Roman"/>
              </a:rPr>
              <a:t>相等，可以知道文件描述符是否为套接字文件描述符。</a:t>
            </a:r>
          </a:p>
        </p:txBody>
      </p:sp>
    </p:spTree>
    <p:extLst>
      <p:ext uri="{BB962C8B-B14F-4D97-AF65-F5344CB8AC3E}">
        <p14:creationId xmlns:p14="http://schemas.microsoft.com/office/powerpoint/2010/main" val="4216165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8.3.2  main()</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先判断标准输入是否为套接字文件描述符，将判断结果打印出来。然后建立一个套接字</a:t>
            </a:r>
            <a:r>
              <a:rPr lang="en-US" altLang="zh-CN" b="0" i="0" u="none" strike="noStrike" baseline="0" smtClean="0">
                <a:latin typeface="Times New Roman"/>
              </a:rPr>
              <a:t>s</a:t>
            </a:r>
            <a:r>
              <a:rPr lang="zh-CN" altLang="en-US" b="0" i="0" u="none" strike="noStrike" baseline="0" smtClean="0">
                <a:latin typeface="Times New Roman"/>
              </a:rPr>
              <a:t>，使用函数</a:t>
            </a:r>
            <a:r>
              <a:rPr lang="en-US" altLang="zh-CN" b="0" i="0" u="none" strike="noStrike" baseline="0" smtClean="0">
                <a:latin typeface="Times New Roman"/>
              </a:rPr>
              <a:t>issockttype()</a:t>
            </a:r>
            <a:r>
              <a:rPr lang="zh-CN" altLang="en-US" b="0" i="0" u="none" strike="noStrike" baseline="0" smtClean="0">
                <a:latin typeface="Times New Roman"/>
              </a:rPr>
              <a:t>对</a:t>
            </a:r>
            <a:r>
              <a:rPr lang="en-US" altLang="zh-CN" b="0" i="0" u="none" strike="noStrike" baseline="0" smtClean="0">
                <a:latin typeface="Times New Roman"/>
              </a:rPr>
              <a:t>s</a:t>
            </a:r>
            <a:r>
              <a:rPr lang="zh-CN" altLang="en-US" b="0" i="0" u="none" strike="noStrike" baseline="0" smtClean="0">
                <a:latin typeface="Times New Roman"/>
              </a:rPr>
              <a:t>进行判断，并将判断结果打印出来。</a:t>
            </a:r>
          </a:p>
          <a:p>
            <a:pPr marR="0" lvl="0" rtl="0"/>
            <a:r>
              <a:rPr lang="en-US" altLang="zh-CN" b="0" i="0" u="none" strike="noStrike" baseline="0" smtClean="0">
                <a:latin typeface="Times New Roman"/>
              </a:rPr>
              <a:t>03</a:t>
            </a:r>
            <a:r>
              <a:rPr lang="zh-CN" altLang="en-US" b="0" i="0" u="none" strike="noStrike" baseline="0" smtClean="0">
                <a:latin typeface="Times New Roman"/>
              </a:rPr>
              <a:t>	</a:t>
            </a:r>
            <a:r>
              <a:rPr lang="en-US" altLang="zh-CN" b="0" i="0" u="none" strike="noStrike" baseline="0" smtClean="0">
                <a:latin typeface="Times New Roman"/>
              </a:rPr>
              <a:t>int </a:t>
            </a:r>
            <a:r>
              <a:rPr lang="en-US" altLang="zh-CN" b="0" i="0" u="none" strike="noStrike" baseline="0" smtClean="0">
                <a:latin typeface="Times New Roman"/>
              </a:rPr>
              <a:t>ret = </a:t>
            </a:r>
            <a:r>
              <a:rPr lang="en-US" altLang="zh-CN" b="1" i="0" u="none" strike="noStrike" baseline="0" smtClean="0">
                <a:latin typeface="Times New Roman"/>
              </a:rPr>
              <a:t>issockettype(0)</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查询标准输入是否套接字</a:t>
            </a:r>
            <a:r>
              <a:rPr lang="zh-CN" altLang="en-US" b="0" i="0" u="none" strike="noStrike" baseline="0" smtClean="0">
                <a:latin typeface="Times New Roman"/>
              </a:rPr>
              <a:t>描述符</a:t>
            </a:r>
            <a:r>
              <a:rPr lang="zh-CN" altLang="en-US" b="0" i="0" u="none" strike="noStrike" baseline="-25000" smtClean="0">
                <a:latin typeface="Times New Roman"/>
              </a:rPr>
              <a:t>*</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07</a:t>
            </a:r>
            <a:r>
              <a:rPr lang="zh-CN" altLang="en-US" b="0" i="0" u="none" strike="noStrike" baseline="0" smtClean="0">
                <a:latin typeface="Times New Roman"/>
              </a:rPr>
              <a:t>	</a:t>
            </a:r>
            <a:r>
              <a:rPr lang="en-US" altLang="zh-CN" b="0" i="0" u="none" strike="noStrike" baseline="0" smtClean="0">
                <a:latin typeface="Times New Roman"/>
              </a:rPr>
              <a:t>ret </a:t>
            </a:r>
            <a:r>
              <a:rPr lang="en-US" altLang="zh-CN" b="0" i="0" u="none" strike="noStrike" baseline="0" smtClean="0">
                <a:latin typeface="Times New Roman"/>
              </a:rPr>
              <a:t>= </a:t>
            </a:r>
            <a:r>
              <a:rPr lang="en-US" altLang="zh-CN" b="1" i="0" u="none" strike="noStrike" baseline="0" smtClean="0">
                <a:latin typeface="Times New Roman"/>
              </a:rPr>
              <a:t>issockettype(s</a:t>
            </a:r>
            <a:r>
              <a:rPr lang="en-US" altLang="zh-CN" b="1" i="0" u="none" strike="noStrike" baseline="0" smtClean="0">
                <a:latin typeface="Times New Roman"/>
              </a:rPr>
              <a:t>)</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查询是否为套接字描述</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375687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8.4  IP</a:t>
            </a:r>
            <a:r>
              <a:rPr lang="zh-CN" altLang="en-US" b="0" i="0" u="none" strike="noStrike" kern="1800" baseline="0" smtClean="0">
                <a:latin typeface="Times New Roman"/>
                <a:ea typeface="黑体"/>
              </a:rPr>
              <a:t>地址与域名之间的相互转换</a:t>
            </a:r>
          </a:p>
        </p:txBody>
      </p:sp>
      <p:sp>
        <p:nvSpPr>
          <p:cNvPr id="3" name="文本占位符 2"/>
          <p:cNvSpPr>
            <a:spLocks noGrp="1"/>
          </p:cNvSpPr>
          <p:nvPr>
            <p:ph type="body" idx="1"/>
          </p:nvPr>
        </p:nvSpPr>
        <p:spPr/>
        <p:txBody>
          <a:bodyPr/>
          <a:lstStyle/>
          <a:p>
            <a:r>
              <a:rPr lang="en-US" altLang="zh-CN"/>
              <a:t>8.4.1  </a:t>
            </a:r>
            <a:r>
              <a:rPr lang="en-US" altLang="zh-CN"/>
              <a:t>DNS</a:t>
            </a:r>
            <a:r>
              <a:rPr lang="zh-CN" altLang="en-US" smtClean="0"/>
              <a:t>原理</a:t>
            </a:r>
            <a:endParaRPr lang="en-US" altLang="zh-CN" smtClean="0"/>
          </a:p>
          <a:p>
            <a:r>
              <a:rPr lang="en-US" altLang="zh-CN"/>
              <a:t>8.4.2  </a:t>
            </a:r>
            <a:r>
              <a:rPr lang="zh-CN" altLang="en-US"/>
              <a:t>获取主机信息</a:t>
            </a:r>
            <a:r>
              <a:rPr lang="zh-CN" altLang="en-US"/>
              <a:t>的</a:t>
            </a:r>
            <a:r>
              <a:rPr lang="zh-CN" altLang="en-US" smtClean="0"/>
              <a:t>函数</a:t>
            </a:r>
            <a:endParaRPr lang="en-US" altLang="zh-CN" smtClean="0"/>
          </a:p>
          <a:p>
            <a:r>
              <a:rPr lang="en-US" altLang="zh-CN"/>
              <a:t>8.4.3  </a:t>
            </a:r>
            <a:r>
              <a:rPr lang="zh-CN" altLang="en-US"/>
              <a:t>使用主机名获取主机信息</a:t>
            </a:r>
            <a:r>
              <a:rPr lang="zh-CN" altLang="en-US"/>
              <a:t>的</a:t>
            </a:r>
            <a:r>
              <a:rPr lang="zh-CN" altLang="en-US" smtClean="0"/>
              <a:t>例子</a:t>
            </a:r>
            <a:endParaRPr lang="en-US" altLang="zh-CN" smtClean="0"/>
          </a:p>
          <a:p>
            <a:r>
              <a:rPr lang="en-US" altLang="zh-CN"/>
              <a:t>8.4.4  </a:t>
            </a:r>
            <a:r>
              <a:rPr lang="zh-CN" altLang="en-US"/>
              <a:t>函数</a:t>
            </a:r>
            <a:r>
              <a:rPr lang="en-US" altLang="zh-CN"/>
              <a:t>gethostbyname()</a:t>
            </a:r>
            <a:r>
              <a:rPr lang="zh-CN" altLang="en-US"/>
              <a:t>不可重入的例子</a:t>
            </a:r>
          </a:p>
        </p:txBody>
      </p:sp>
    </p:spTree>
    <p:extLst>
      <p:ext uri="{BB962C8B-B14F-4D97-AF65-F5344CB8AC3E}">
        <p14:creationId xmlns:p14="http://schemas.microsoft.com/office/powerpoint/2010/main" val="1619507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8.4.1  DNS</a:t>
            </a:r>
            <a:r>
              <a:rPr lang="zh-CN" altLang="en-US" b="0" i="0" u="none" strike="noStrike" kern="1800" baseline="0" smtClean="0">
                <a:latin typeface="Times New Roman"/>
                <a:ea typeface="黑体"/>
              </a:rPr>
              <a:t>原理</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DNS</a:t>
            </a:r>
            <a:r>
              <a:rPr lang="zh-CN" altLang="en-US" b="0" i="0" u="none" strike="noStrike" baseline="0" smtClean="0">
                <a:latin typeface="Times New Roman"/>
              </a:rPr>
              <a:t>用于</a:t>
            </a:r>
            <a:r>
              <a:rPr lang="en-US" altLang="zh-CN" b="0" i="0" u="none" strike="noStrike" baseline="0" smtClean="0">
                <a:latin typeface="Times New Roman"/>
              </a:rPr>
              <a:t>TCP/IP</a:t>
            </a:r>
            <a:r>
              <a:rPr lang="zh-CN" altLang="en-US" b="0" i="0" u="none" strike="noStrike" baseline="0" smtClean="0">
                <a:latin typeface="Times New Roman"/>
              </a:rPr>
              <a:t>的网络，用比较形象化的友好命名来代替枯燥的</a:t>
            </a:r>
            <a:r>
              <a:rPr lang="en-US" altLang="zh-CN" b="0" i="0" u="none" strike="noStrike" baseline="0" smtClean="0">
                <a:latin typeface="Times New Roman"/>
              </a:rPr>
              <a:t>IP</a:t>
            </a:r>
            <a:r>
              <a:rPr lang="zh-CN" altLang="en-US" b="0" i="0" u="none" strike="noStrike" baseline="0" smtClean="0">
                <a:latin typeface="Times New Roman"/>
              </a:rPr>
              <a:t>地址，方便用户记忆。</a:t>
            </a:r>
            <a:r>
              <a:rPr lang="en-US" altLang="zh-CN" b="0" i="0" u="none" strike="noStrike" baseline="0" smtClean="0">
                <a:latin typeface="Times New Roman"/>
              </a:rPr>
              <a:t>DNS</a:t>
            </a:r>
            <a:r>
              <a:rPr lang="zh-CN" altLang="en-US" b="0" i="0" u="none" strike="noStrike" baseline="0" smtClean="0">
                <a:latin typeface="Times New Roman"/>
              </a:rPr>
              <a:t>的功能就是在主机的名称和</a:t>
            </a:r>
            <a:r>
              <a:rPr lang="en-US" altLang="zh-CN" b="0" i="0" u="none" strike="noStrike" baseline="0" smtClean="0">
                <a:latin typeface="Times New Roman"/>
              </a:rPr>
              <a:t>IP</a:t>
            </a:r>
            <a:r>
              <a:rPr lang="zh-CN" altLang="en-US" b="0" i="0" u="none" strike="noStrike" baseline="0" smtClean="0">
                <a:latin typeface="Times New Roman"/>
              </a:rPr>
              <a:t>地址之间担任翻译工作。</a:t>
            </a:r>
          </a:p>
          <a:p>
            <a:pPr marR="0" lvl="0" rtl="0"/>
            <a:r>
              <a:rPr lang="en-US" altLang="zh-CN" b="0" i="0" u="none" strike="noStrike" baseline="0" smtClean="0">
                <a:latin typeface="Times New Roman"/>
              </a:rPr>
              <a:t>1</a:t>
            </a:r>
            <a:r>
              <a:rPr lang="zh-CN" altLang="en-US" b="0" i="0" u="none" strike="noStrike" baseline="0" smtClean="0">
                <a:latin typeface="Times New Roman"/>
              </a:rPr>
              <a:t>．</a:t>
            </a:r>
            <a:r>
              <a:rPr lang="en-US" altLang="zh-CN" b="0" i="0" u="none" strike="noStrike" baseline="0" smtClean="0">
                <a:latin typeface="Times New Roman"/>
              </a:rPr>
              <a:t>DNS</a:t>
            </a:r>
            <a:r>
              <a:rPr lang="zh-CN" altLang="en-US" b="0" i="0" u="none" strike="noStrike" baseline="0" smtClean="0">
                <a:latin typeface="Times New Roman"/>
              </a:rPr>
              <a:t>查询过程</a:t>
            </a:r>
          </a:p>
          <a:p>
            <a:pPr marR="0" lvl="0" rtl="0"/>
            <a:r>
              <a:rPr lang="en-US" altLang="zh-CN" b="0" i="0" u="none" strike="noStrike" baseline="0" smtClean="0">
                <a:latin typeface="Times New Roman"/>
              </a:rPr>
              <a:t>2</a:t>
            </a:r>
            <a:r>
              <a:rPr lang="zh-CN" altLang="en-US" b="0" i="0" u="none" strike="noStrike" baseline="0" smtClean="0">
                <a:latin typeface="Times New Roman"/>
              </a:rPr>
              <a:t>．</a:t>
            </a:r>
            <a:r>
              <a:rPr lang="en-US" altLang="zh-CN" b="0" i="0" u="none" strike="noStrike" baseline="0" smtClean="0">
                <a:latin typeface="Times New Roman"/>
              </a:rPr>
              <a:t>DNS</a:t>
            </a:r>
            <a:r>
              <a:rPr lang="zh-CN" altLang="en-US" b="0" i="0" u="none" strike="noStrike" baseline="0" smtClean="0">
                <a:latin typeface="Times New Roman"/>
              </a:rPr>
              <a:t>的</a:t>
            </a:r>
            <a:r>
              <a:rPr lang="zh-CN" altLang="en-US" b="0" i="0" u="none" strike="noStrike" baseline="0" smtClean="0">
                <a:latin typeface="Times New Roman"/>
              </a:rPr>
              <a:t>拓扑结构</a:t>
            </a:r>
            <a:endParaRPr lang="zh-CN" altLang="en-US" b="0" i="0" u="none" strike="noStrike" baseline="0" smtClean="0">
              <a:latin typeface="Times New Roman"/>
            </a:endParaRPr>
          </a:p>
        </p:txBody>
      </p:sp>
    </p:spTree>
    <p:extLst>
      <p:ext uri="{BB962C8B-B14F-4D97-AF65-F5344CB8AC3E}">
        <p14:creationId xmlns:p14="http://schemas.microsoft.com/office/powerpoint/2010/main" val="961231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0">
                <a:latin typeface="Times New Roman"/>
              </a:rPr>
              <a:t>1</a:t>
            </a:r>
            <a:r>
              <a:rPr lang="zh-CN" altLang="en-US" b="0">
                <a:latin typeface="Times New Roman"/>
              </a:rPr>
              <a:t>．</a:t>
            </a:r>
            <a:r>
              <a:rPr lang="en-US" altLang="zh-CN" b="0">
                <a:latin typeface="Times New Roman"/>
              </a:rPr>
              <a:t>DNS</a:t>
            </a:r>
            <a:r>
              <a:rPr lang="zh-CN" altLang="en-US" b="0">
                <a:latin typeface="Times New Roman"/>
              </a:rPr>
              <a:t>查询过程</a:t>
            </a:r>
          </a:p>
        </p:txBody>
      </p:sp>
      <p:pic>
        <p:nvPicPr>
          <p:cNvPr id="2050" name="Picture 2" descr="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1916832"/>
            <a:ext cx="2016224" cy="3651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173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kern="1800">
                <a:latin typeface="Times New Roman"/>
              </a:rPr>
              <a:t>2</a:t>
            </a:r>
            <a:r>
              <a:rPr lang="zh-CN" altLang="en-US" b="0" kern="1800">
                <a:latin typeface="Times New Roman"/>
              </a:rPr>
              <a:t>．</a:t>
            </a:r>
            <a:r>
              <a:rPr lang="en-US" altLang="zh-CN" b="0" kern="1800">
                <a:latin typeface="Times New Roman"/>
              </a:rPr>
              <a:t>DNS</a:t>
            </a:r>
            <a:r>
              <a:rPr lang="zh-CN" altLang="en-US" b="0" kern="1800">
                <a:latin typeface="Times New Roman"/>
              </a:rPr>
              <a:t>的</a:t>
            </a:r>
            <a:r>
              <a:rPr lang="zh-CN" altLang="en-US" b="0" kern="1800" smtClean="0">
                <a:latin typeface="Times New Roman"/>
              </a:rPr>
              <a:t>拓扑结构</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DNS</a:t>
            </a:r>
            <a:r>
              <a:rPr lang="zh-CN" altLang="en-US" b="0" i="0" u="none" strike="noStrike" baseline="0" smtClean="0">
                <a:latin typeface="Times New Roman"/>
              </a:rPr>
              <a:t>按照树形的结构构造，顶级域名服务器下分为多个二级域名服务器，二级域名服务器下又分为多个下级的域名服务器，每个域名服务器都下辖了一些主机</a:t>
            </a:r>
            <a:r>
              <a:rPr lang="zh-CN" altLang="en-US" b="0" i="0" u="none" strike="noStrike" baseline="0" smtClean="0">
                <a:latin typeface="Times New Roman"/>
              </a:rPr>
              <a:t>。</a:t>
            </a:r>
            <a:endParaRPr lang="zh-CN" altLang="en-US" b="0" i="0" u="none" strike="noStrike" baseline="0" smtClean="0">
              <a:latin typeface="Times New Roman"/>
            </a:endParaRPr>
          </a:p>
        </p:txBody>
      </p:sp>
      <p:pic>
        <p:nvPicPr>
          <p:cNvPr id="3074" name="Picture 2" descr="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827" y="3501008"/>
            <a:ext cx="3598863"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071266"/>
            <a:ext cx="3840163"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17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．字节序介绍</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大于一个字节的变量类型的表示方法有两种：</a:t>
            </a:r>
          </a:p>
          <a:p>
            <a:pPr marR="0" lvl="0" rtl="0"/>
            <a:r>
              <a:rPr lang="zh-CN" altLang="en-US" b="0" i="0" u="none" strike="noStrike" baseline="0" smtClean="0">
                <a:latin typeface="Times New Roman"/>
              </a:rPr>
              <a:t>小端字节序（</a:t>
            </a:r>
            <a:r>
              <a:rPr lang="en-US" altLang="zh-CN" b="0" i="0" u="none" strike="noStrike" baseline="0" smtClean="0">
                <a:latin typeface="Times New Roman"/>
              </a:rPr>
              <a:t>Little Endian</a:t>
            </a:r>
            <a:r>
              <a:rPr lang="zh-CN" altLang="en-US" b="0" i="0" u="none" strike="noStrike" baseline="0" smtClean="0">
                <a:latin typeface="Times New Roman"/>
              </a:rPr>
              <a:t>，</a:t>
            </a:r>
            <a:r>
              <a:rPr lang="en-US" altLang="zh-CN" b="0" i="0" u="none" strike="noStrike" baseline="0" smtClean="0">
                <a:latin typeface="Times New Roman"/>
              </a:rPr>
              <a:t>LE</a:t>
            </a:r>
            <a:r>
              <a:rPr lang="zh-CN" altLang="en-US" b="0" i="0" u="none" strike="noStrike" baseline="0" smtClean="0">
                <a:latin typeface="Times New Roman"/>
              </a:rPr>
              <a:t>）：在表示变量的内存地址的起始地址存放低字节，高字节顺序存放；</a:t>
            </a:r>
          </a:p>
          <a:p>
            <a:pPr marR="0" lvl="0" rtl="0"/>
            <a:r>
              <a:rPr lang="zh-CN" altLang="en-US" b="0" i="0" u="none" strike="noStrike" baseline="0" smtClean="0">
                <a:latin typeface="Times New Roman"/>
              </a:rPr>
              <a:t>大端字节序（</a:t>
            </a:r>
            <a:r>
              <a:rPr lang="en-US" altLang="zh-CN" b="0" i="0" u="none" strike="noStrike" baseline="0" smtClean="0">
                <a:latin typeface="Times New Roman"/>
              </a:rPr>
              <a:t>Big Endian</a:t>
            </a:r>
            <a:r>
              <a:rPr lang="zh-CN" altLang="en-US" b="0" i="0" u="none" strike="noStrike" baseline="0" smtClean="0">
                <a:latin typeface="Times New Roman"/>
              </a:rPr>
              <a:t>，</a:t>
            </a:r>
            <a:r>
              <a:rPr lang="en-US" altLang="zh-CN" b="0" i="0" u="none" strike="noStrike" baseline="0" smtClean="0">
                <a:latin typeface="Times New Roman"/>
              </a:rPr>
              <a:t>BE</a:t>
            </a:r>
            <a:r>
              <a:rPr lang="zh-CN" altLang="en-US" b="0" i="0" u="none" strike="noStrike" baseline="0" smtClean="0">
                <a:latin typeface="Times New Roman"/>
              </a:rPr>
              <a:t>）：在表示变量的内存地址的起始地址存放高字节，低字节顺序存放。</a:t>
            </a:r>
          </a:p>
        </p:txBody>
      </p:sp>
    </p:spTree>
    <p:extLst>
      <p:ext uri="{BB962C8B-B14F-4D97-AF65-F5344CB8AC3E}">
        <p14:creationId xmlns:p14="http://schemas.microsoft.com/office/powerpoint/2010/main" val="3111464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b="0">
                <a:latin typeface="Times New Roman"/>
              </a:rPr>
              <a:t>8.4.2  </a:t>
            </a:r>
            <a:r>
              <a:rPr lang="zh-CN" altLang="en-US" b="0">
                <a:latin typeface="Times New Roman"/>
              </a:rPr>
              <a:t>获取主机信息的函数</a:t>
            </a:r>
          </a:p>
        </p:txBody>
      </p:sp>
      <p:sp>
        <p:nvSpPr>
          <p:cNvPr id="3" name="文本占位符 2"/>
          <p:cNvSpPr>
            <a:spLocks noGrp="1"/>
          </p:cNvSpPr>
          <p:nvPr>
            <p:ph type="body" idx="1"/>
          </p:nvPr>
        </p:nvSpPr>
        <p:spPr/>
        <p:txBody>
          <a:bodyPr>
            <a:normAutofit/>
          </a:bodyPr>
          <a:lstStyle/>
          <a:p>
            <a:pPr lvl="0"/>
            <a:r>
              <a:rPr lang="en-US" altLang="zh-CN">
                <a:latin typeface="Times New Roman"/>
              </a:rPr>
              <a:t>gethostbyname()</a:t>
            </a:r>
            <a:r>
              <a:rPr lang="zh-CN" altLang="en-US">
                <a:latin typeface="Times New Roman"/>
              </a:rPr>
              <a:t>函数和</a:t>
            </a:r>
            <a:r>
              <a:rPr lang="en-US" altLang="zh-CN">
                <a:latin typeface="Times New Roman"/>
              </a:rPr>
              <a:t>gethostbyaddr()</a:t>
            </a:r>
            <a:r>
              <a:rPr lang="zh-CN" altLang="en-US">
                <a:latin typeface="Times New Roman"/>
              </a:rPr>
              <a:t>函数都可以获得主机的信息。</a:t>
            </a:r>
            <a:r>
              <a:rPr lang="en-US" altLang="zh-CN">
                <a:latin typeface="Times New Roman"/>
              </a:rPr>
              <a:t>gethostbyname()</a:t>
            </a:r>
            <a:r>
              <a:rPr lang="zh-CN" altLang="en-US">
                <a:latin typeface="Times New Roman"/>
              </a:rPr>
              <a:t>函数通过主机的名称获得主机的信息，</a:t>
            </a:r>
            <a:r>
              <a:rPr lang="en-US" altLang="zh-CN">
                <a:latin typeface="Times New Roman"/>
              </a:rPr>
              <a:t>gethostbyaddr()</a:t>
            </a:r>
            <a:r>
              <a:rPr lang="zh-CN" altLang="en-US">
                <a:latin typeface="Times New Roman"/>
              </a:rPr>
              <a:t>函数通过</a:t>
            </a:r>
            <a:r>
              <a:rPr lang="en-US" altLang="zh-CN">
                <a:latin typeface="Times New Roman"/>
              </a:rPr>
              <a:t>IP</a:t>
            </a:r>
            <a:r>
              <a:rPr lang="zh-CN" altLang="en-US">
                <a:latin typeface="Times New Roman"/>
              </a:rPr>
              <a:t>地址获得主机的</a:t>
            </a:r>
            <a:r>
              <a:rPr lang="zh-CN" altLang="en-US">
                <a:latin typeface="Times New Roman"/>
              </a:rPr>
              <a:t>信息</a:t>
            </a:r>
            <a:r>
              <a:rPr lang="zh-CN" altLang="en-US" smtClean="0">
                <a:latin typeface="Times New Roman"/>
              </a:rPr>
              <a:t>。</a:t>
            </a:r>
            <a:endParaRPr lang="en-US" altLang="zh-CN"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gethostbyname</a:t>
            </a:r>
            <a:r>
              <a:rPr lang="en-US" altLang="zh-CN">
                <a:latin typeface="Times New Roman"/>
              </a:rPr>
              <a:t>()</a:t>
            </a:r>
            <a:r>
              <a:rPr lang="zh-CN" altLang="en-US" smtClean="0">
                <a:latin typeface="Times New Roman"/>
              </a:rPr>
              <a:t>函数</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gethostbyaddr()</a:t>
            </a:r>
            <a:r>
              <a:rPr lang="zh-CN" altLang="en-US">
                <a:latin typeface="Times New Roman"/>
              </a:rPr>
              <a:t>函数</a:t>
            </a:r>
            <a:endParaRPr lang="zh-CN" altLang="en-US" b="0" i="0" u="none" strike="noStrike" baseline="0" smtClean="0">
              <a:latin typeface="Times New Roman"/>
            </a:endParaRPr>
          </a:p>
        </p:txBody>
      </p:sp>
    </p:spTree>
    <p:extLst>
      <p:ext uri="{BB962C8B-B14F-4D97-AF65-F5344CB8AC3E}">
        <p14:creationId xmlns:p14="http://schemas.microsoft.com/office/powerpoint/2010/main" val="934173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gethostbyname()</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gethostbyname()</a:t>
            </a:r>
            <a:r>
              <a:rPr lang="zh-CN" altLang="en-US" b="0" i="0" u="none" strike="noStrike" baseline="0" smtClean="0">
                <a:latin typeface="Times New Roman"/>
              </a:rPr>
              <a:t>函数的原型如下，它根据主机名获取主机的信息，例如</a:t>
            </a:r>
            <a:r>
              <a:rPr lang="en-US" altLang="zh-CN" b="0" i="0" u="none" strike="noStrike" baseline="0" smtClean="0">
                <a:latin typeface="Times New Roman"/>
              </a:rPr>
              <a:t>www.sina.com.cn</a:t>
            </a:r>
            <a:r>
              <a:rPr lang="zh-CN" altLang="en-US" b="0" i="0" u="none" strike="noStrike" baseline="0" smtClean="0">
                <a:latin typeface="Times New Roman"/>
              </a:rPr>
              <a:t>，使用</a:t>
            </a:r>
            <a:r>
              <a:rPr lang="en-US" altLang="zh-CN" b="0" i="0" u="none" strike="noStrike" baseline="0" smtClean="0">
                <a:latin typeface="Times New Roman"/>
              </a:rPr>
              <a:t>gethostbyname("www.sina.com.cn")</a:t>
            </a:r>
            <a:r>
              <a:rPr lang="zh-CN" altLang="en-US" b="0" i="0" u="none" strike="noStrike" baseline="0" smtClean="0">
                <a:latin typeface="Times New Roman"/>
              </a:rPr>
              <a:t>可以获得主机的信息。这个函数的参数</a:t>
            </a:r>
            <a:r>
              <a:rPr lang="en-US" altLang="zh-CN" b="0" i="0" u="none" strike="noStrike" baseline="0" smtClean="0">
                <a:latin typeface="Times New Roman"/>
              </a:rPr>
              <a:t>name</a:t>
            </a:r>
            <a:r>
              <a:rPr lang="zh-CN" altLang="en-US" b="0" i="0" u="none" strike="noStrike" baseline="0" smtClean="0">
                <a:latin typeface="Times New Roman"/>
              </a:rPr>
              <a:t>是要查询的主机名，通常是</a:t>
            </a:r>
            <a:r>
              <a:rPr lang="en-US" altLang="zh-CN" b="0" i="0" u="none" strike="noStrike" baseline="0" smtClean="0">
                <a:latin typeface="Times New Roman"/>
              </a:rPr>
              <a:t>DNS</a:t>
            </a:r>
            <a:r>
              <a:rPr lang="zh-CN" altLang="en-US" b="0" i="0" u="none" strike="noStrike" baseline="0" smtClean="0">
                <a:latin typeface="Times New Roman"/>
              </a:rPr>
              <a:t>的域名。</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&lt;netdb.h&gt;</a:t>
            </a:r>
          </a:p>
          <a:p>
            <a:pPr marR="0" lvl="0" rtl="0"/>
            <a:r>
              <a:rPr lang="en-US" altLang="zh-CN" b="0" i="0" u="none" strike="noStrike" baseline="0" smtClean="0">
                <a:latin typeface="Times New Roman"/>
              </a:rPr>
              <a:t>extern int h_errno;</a:t>
            </a:r>
          </a:p>
          <a:p>
            <a:pPr marR="0" lvl="0" rtl="0"/>
            <a:r>
              <a:rPr lang="en-US" altLang="zh-CN" b="0" i="0" u="none" strike="noStrike" baseline="0" smtClean="0">
                <a:latin typeface="Times New Roman"/>
              </a:rPr>
              <a:t>struct hostent </a:t>
            </a:r>
            <a:r>
              <a:rPr lang="zh-CN" altLang="en-US" b="0" i="0" u="none" strike="noStrike" baseline="-25000" smtClean="0">
                <a:latin typeface="Times New Roman"/>
              </a:rPr>
              <a:t>*</a:t>
            </a:r>
            <a:r>
              <a:rPr lang="en-US" altLang="zh-CN" b="0" i="0" u="none" strike="noStrike" baseline="0" smtClean="0">
                <a:latin typeface="Times New Roman"/>
              </a:rPr>
              <a:t>gethostbyname(const char </a:t>
            </a:r>
            <a:r>
              <a:rPr lang="zh-CN" altLang="en-US" b="0" i="0" u="none" strike="noStrike" baseline="-25000" smtClean="0">
                <a:latin typeface="Times New Roman"/>
              </a:rPr>
              <a:t>*</a:t>
            </a:r>
            <a:r>
              <a:rPr lang="en-US" altLang="zh-CN" b="0" i="0" u="none" strike="noStrike" baseline="0" smtClean="0">
                <a:latin typeface="Times New Roman"/>
              </a:rPr>
              <a:t>name);</a:t>
            </a:r>
            <a:endParaRPr lang="zh-CN" altLang="en-US" b="0" i="0" u="none" strike="noStrike" baseline="0" smtClean="0">
              <a:latin typeface="Times New Roman"/>
            </a:endParaRPr>
          </a:p>
        </p:txBody>
      </p:sp>
    </p:spTree>
    <p:extLst>
      <p:ext uri="{BB962C8B-B14F-4D97-AF65-F5344CB8AC3E}">
        <p14:creationId xmlns:p14="http://schemas.microsoft.com/office/powerpoint/2010/main" val="3397054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gethostbyaddr()</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gethostbyaddr()</a:t>
            </a:r>
            <a:r>
              <a:rPr lang="zh-CN" altLang="en-US" b="0" i="0" u="none" strike="noStrike" baseline="0" smtClean="0">
                <a:latin typeface="Times New Roman"/>
              </a:rPr>
              <a:t>函数通过查询</a:t>
            </a:r>
            <a:r>
              <a:rPr lang="en-US" altLang="zh-CN" b="0" i="0" u="none" strike="noStrike" baseline="0" smtClean="0">
                <a:latin typeface="Times New Roman"/>
              </a:rPr>
              <a:t>IP</a:t>
            </a:r>
            <a:r>
              <a:rPr lang="zh-CN" altLang="en-US" b="0" i="0" u="none" strike="noStrike" baseline="0" smtClean="0">
                <a:latin typeface="Times New Roman"/>
              </a:rPr>
              <a:t>地址来获得主机的信息。</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&lt;netdb.h&gt;</a:t>
            </a:r>
          </a:p>
          <a:p>
            <a:pPr marR="0" lvl="0" rtl="0"/>
            <a:r>
              <a:rPr lang="en-US" altLang="zh-CN" b="0" i="0" u="none" strike="noStrike" baseline="0" smtClean="0">
                <a:latin typeface="Times New Roman"/>
              </a:rPr>
              <a:t>#include &lt;sys/socket.h&gt;</a:t>
            </a:r>
          </a:p>
          <a:p>
            <a:pPr marR="0" lvl="0" rtl="0"/>
            <a:r>
              <a:rPr lang="en-US" altLang="zh-CN" b="0" i="0" u="none" strike="noStrike" baseline="0" smtClean="0">
                <a:latin typeface="Times New Roman"/>
              </a:rPr>
              <a:t>struct hostent </a:t>
            </a:r>
            <a:r>
              <a:rPr lang="zh-CN" altLang="en-US" b="0" i="0" u="none" strike="noStrike" baseline="-25000" smtClean="0">
                <a:latin typeface="Times New Roman"/>
              </a:rPr>
              <a:t>*</a:t>
            </a:r>
          </a:p>
          <a:p>
            <a:pPr marR="0" lvl="0" rtl="0"/>
            <a:r>
              <a:rPr lang="zh-CN" altLang="en-US" b="0" i="0" u="none" strike="noStrike" baseline="0" smtClean="0">
                <a:latin typeface="Times New Roman"/>
              </a:rPr>
              <a:t>       </a:t>
            </a:r>
            <a:r>
              <a:rPr lang="en-US" altLang="zh-CN" b="0" i="0" u="none" strike="noStrike" baseline="0" smtClean="0">
                <a:latin typeface="Times New Roman"/>
              </a:rPr>
              <a:t>gethostbyadd r(const </a:t>
            </a:r>
            <a:r>
              <a:rPr lang="en-US" altLang="zh-CN" b="0" i="0" u="none" strike="noStrike" baseline="0" smtClean="0">
                <a:latin typeface="Times New Roman"/>
              </a:rPr>
              <a:t>void </a:t>
            </a:r>
            <a:r>
              <a:rPr lang="zh-CN" altLang="en-US" b="0" i="0" u="none" strike="noStrike" baseline="-25000" smtClean="0">
                <a:latin typeface="Times New Roman"/>
              </a:rPr>
              <a:t>*</a:t>
            </a:r>
            <a:r>
              <a:rPr lang="en-US" altLang="zh-CN" b="0" i="0" u="none" strike="noStrike" baseline="0" smtClean="0">
                <a:latin typeface="Times New Roman"/>
              </a:rPr>
              <a:t>addr, int len, int type);</a:t>
            </a:r>
            <a:endParaRPr lang="zh-CN" altLang="en-US" b="0" i="0" u="none" strike="noStrike" baseline="0" smtClean="0">
              <a:latin typeface="Times New Roman"/>
            </a:endParaRPr>
          </a:p>
        </p:txBody>
      </p:sp>
    </p:spTree>
    <p:extLst>
      <p:ext uri="{BB962C8B-B14F-4D97-AF65-F5344CB8AC3E}">
        <p14:creationId xmlns:p14="http://schemas.microsoft.com/office/powerpoint/2010/main" val="4069539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8.4.3  </a:t>
            </a:r>
            <a:r>
              <a:rPr lang="zh-CN" altLang="en-US" b="0" i="0" u="none" strike="noStrike" kern="1800" baseline="0" smtClean="0">
                <a:latin typeface="Times New Roman"/>
                <a:ea typeface="黑体"/>
              </a:rPr>
              <a:t>使用主机名获取主机信息的例子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下面的例子代码查询</a:t>
            </a:r>
            <a:r>
              <a:rPr lang="en-US" altLang="zh-CN" b="0" i="0" u="none" strike="noStrike" baseline="0" smtClean="0">
                <a:latin typeface="Times New Roman"/>
              </a:rPr>
              <a:t>www.sina.com.cn</a:t>
            </a:r>
            <a:r>
              <a:rPr lang="zh-CN" altLang="en-US" b="0" i="0" u="none" strike="noStrike" baseline="0" smtClean="0">
                <a:latin typeface="Times New Roman"/>
              </a:rPr>
              <a:t>的信息，并将主机的信息打印出来。</a:t>
            </a:r>
          </a:p>
          <a:p>
            <a:pPr marR="0" lvl="0" rtl="0"/>
            <a:r>
              <a:rPr lang="en-US" altLang="zh-CN" b="0" i="0" u="none" strike="noStrike" baseline="0" smtClean="0">
                <a:latin typeface="Times New Roman"/>
              </a:rPr>
              <a:t>1</a:t>
            </a:r>
            <a:r>
              <a:rPr lang="zh-CN" altLang="en-US" b="0" i="0" u="none" strike="noStrike" baseline="0" smtClean="0">
                <a:latin typeface="Times New Roman"/>
              </a:rPr>
              <a:t>．获得主机名</a:t>
            </a:r>
          </a:p>
          <a:p>
            <a:pPr marR="0" lvl="0" rtl="0"/>
            <a:r>
              <a:rPr lang="en-US" altLang="zh-CN" b="0" i="0" u="none" strike="noStrike" baseline="0" smtClean="0">
                <a:latin typeface="Times New Roman"/>
              </a:rPr>
              <a:t>2</a:t>
            </a:r>
            <a:r>
              <a:rPr lang="zh-CN" altLang="en-US" b="0" i="0" u="none" strike="noStrike" baseline="0" smtClean="0">
                <a:latin typeface="Times New Roman"/>
              </a:rPr>
              <a:t>．打印主机相关信息</a:t>
            </a:r>
          </a:p>
          <a:p>
            <a:pPr marR="0" lvl="0" rtl="0"/>
            <a:r>
              <a:rPr lang="en-US" altLang="zh-CN" b="0" i="0" u="none" strike="noStrike" baseline="0" smtClean="0">
                <a:latin typeface="Times New Roman"/>
              </a:rPr>
              <a:t>3</a:t>
            </a:r>
            <a:r>
              <a:rPr lang="zh-CN" altLang="en-US" b="0" i="0" u="none" strike="noStrike" baseline="0" smtClean="0">
                <a:latin typeface="Times New Roman"/>
              </a:rPr>
              <a:t>．编译运行程序</a:t>
            </a:r>
          </a:p>
        </p:txBody>
      </p:sp>
    </p:spTree>
    <p:extLst>
      <p:ext uri="{BB962C8B-B14F-4D97-AF65-F5344CB8AC3E}">
        <p14:creationId xmlns:p14="http://schemas.microsoft.com/office/powerpoint/2010/main" val="24315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8.4.4  </a:t>
            </a:r>
            <a:r>
              <a:rPr lang="zh-CN" altLang="en-US" b="0" i="0" u="none" strike="noStrike" kern="1800" baseline="0" smtClean="0">
                <a:latin typeface="Times New Roman"/>
                <a:ea typeface="黑体"/>
              </a:rPr>
              <a:t>函数</a:t>
            </a:r>
            <a:r>
              <a:rPr lang="en-US" altLang="zh-CN" b="0" i="0" u="none" strike="noStrike" kern="1800" baseline="0" smtClean="0">
                <a:latin typeface="Times New Roman"/>
                <a:ea typeface="黑体"/>
              </a:rPr>
              <a:t>gethostbyname()</a:t>
            </a:r>
            <a:r>
              <a:rPr lang="zh-CN" altLang="en-US" b="0" i="0" u="none" strike="noStrike" kern="1800" baseline="0" smtClean="0">
                <a:latin typeface="Times New Roman"/>
                <a:ea typeface="黑体"/>
              </a:rPr>
              <a:t>不可重入的例子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8.3.2</a:t>
            </a:r>
            <a:r>
              <a:rPr lang="zh-CN" altLang="en-US" b="0" i="0" u="none" strike="noStrike" baseline="0" smtClean="0">
                <a:latin typeface="Times New Roman"/>
              </a:rPr>
              <a:t>节例子的基础上，修改其代码，先调用</a:t>
            </a:r>
            <a:r>
              <a:rPr lang="en-US" altLang="zh-CN" b="0" i="0" u="none" strike="noStrike" baseline="0" smtClean="0">
                <a:latin typeface="Times New Roman"/>
              </a:rPr>
              <a:t>gethostbyname()</a:t>
            </a:r>
            <a:r>
              <a:rPr lang="zh-CN" altLang="en-US" b="0" i="0" u="none" strike="noStrike" baseline="0" smtClean="0">
                <a:latin typeface="Times New Roman"/>
              </a:rPr>
              <a:t>函数获得</a:t>
            </a:r>
            <a:r>
              <a:rPr lang="en-US" altLang="zh-CN" b="0" i="0" u="none" strike="noStrike" baseline="0" smtClean="0">
                <a:latin typeface="Times New Roman"/>
              </a:rPr>
              <a:t>www.sina.com.cn</a:t>
            </a:r>
            <a:r>
              <a:rPr lang="zh-CN" altLang="en-US" b="0" i="0" u="none" strike="noStrike" baseline="0" smtClean="0">
                <a:latin typeface="Times New Roman"/>
              </a:rPr>
              <a:t>的信息，然后调用</a:t>
            </a:r>
            <a:r>
              <a:rPr lang="en-US" altLang="zh-CN" b="0" i="0" u="none" strike="noStrike" baseline="0" smtClean="0">
                <a:latin typeface="Times New Roman"/>
              </a:rPr>
              <a:t>gethostbyname()</a:t>
            </a:r>
            <a:r>
              <a:rPr lang="zh-CN" altLang="en-US" b="0" i="0" u="none" strike="noStrike" baseline="0" smtClean="0">
                <a:latin typeface="Times New Roman"/>
              </a:rPr>
              <a:t>函数获得</a:t>
            </a:r>
            <a:r>
              <a:rPr lang="en-US" altLang="zh-CN" b="0" i="0" u="none" strike="noStrike" baseline="0" smtClean="0">
                <a:latin typeface="Times New Roman"/>
              </a:rPr>
              <a:t>www.sohu.com</a:t>
            </a:r>
            <a:r>
              <a:rPr lang="zh-CN" altLang="en-US" b="0" i="0" u="none" strike="noStrike" baseline="0" smtClean="0">
                <a:latin typeface="Times New Roman"/>
              </a:rPr>
              <a:t>的信息，打印输出消息。</a:t>
            </a:r>
          </a:p>
        </p:txBody>
      </p:sp>
    </p:spTree>
    <p:extLst>
      <p:ext uri="{BB962C8B-B14F-4D97-AF65-F5344CB8AC3E}">
        <p14:creationId xmlns:p14="http://schemas.microsoft.com/office/powerpoint/2010/main" val="1214926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8.5  </a:t>
            </a:r>
            <a:r>
              <a:rPr lang="zh-CN" altLang="en-US" b="0" i="0" u="none" strike="noStrike" kern="1800" baseline="0" smtClean="0">
                <a:latin typeface="Times New Roman"/>
                <a:ea typeface="黑体"/>
              </a:rPr>
              <a:t>协议名称处理函数</a:t>
            </a:r>
          </a:p>
        </p:txBody>
      </p:sp>
      <p:sp>
        <p:nvSpPr>
          <p:cNvPr id="3" name="文本占位符 2"/>
          <p:cNvSpPr>
            <a:spLocks noGrp="1"/>
          </p:cNvSpPr>
          <p:nvPr>
            <p:ph type="body" idx="1"/>
          </p:nvPr>
        </p:nvSpPr>
        <p:spPr/>
        <p:txBody>
          <a:bodyPr/>
          <a:lstStyle/>
          <a:p>
            <a:r>
              <a:rPr lang="en-US" altLang="zh-CN"/>
              <a:t>8.5.1  xxxprotoxxx</a:t>
            </a:r>
            <a:r>
              <a:rPr lang="en-US" altLang="zh-CN"/>
              <a:t>()</a:t>
            </a:r>
            <a:r>
              <a:rPr lang="zh-CN" altLang="en-US" smtClean="0"/>
              <a:t>函数</a:t>
            </a:r>
            <a:endParaRPr lang="en-US" altLang="zh-CN" smtClean="0"/>
          </a:p>
          <a:p>
            <a:r>
              <a:rPr lang="en-US" altLang="zh-CN"/>
              <a:t>8.5.2  </a:t>
            </a:r>
            <a:r>
              <a:rPr lang="zh-CN" altLang="en-US"/>
              <a:t>使用协议族函数的例子</a:t>
            </a:r>
          </a:p>
        </p:txBody>
      </p:sp>
    </p:spTree>
    <p:extLst>
      <p:ext uri="{BB962C8B-B14F-4D97-AF65-F5344CB8AC3E}">
        <p14:creationId xmlns:p14="http://schemas.microsoft.com/office/powerpoint/2010/main" val="2710191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8.5.1  xxxprotoxxx()</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协议族处理函数有如下几个，可以通过协议的名称、编号等获取协议类型。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&lt;netdb.h&gt;</a:t>
            </a:r>
          </a:p>
          <a:p>
            <a:pPr marR="0" lvl="0" rtl="0"/>
            <a:r>
              <a:rPr lang="en-US" altLang="zh-CN" b="0" i="0" u="none" strike="noStrike" baseline="0" smtClean="0">
                <a:latin typeface="Times New Roman"/>
              </a:rPr>
              <a:t>struct protoent </a:t>
            </a:r>
            <a:r>
              <a:rPr lang="zh-CN" altLang="en-US" b="0" i="0" u="none" strike="noStrike" baseline="-25000" smtClean="0">
                <a:latin typeface="Times New Roman"/>
              </a:rPr>
              <a:t>*</a:t>
            </a:r>
            <a:r>
              <a:rPr lang="en-US" altLang="zh-CN" b="0" i="0" u="none" strike="noStrike" baseline="0" smtClean="0">
                <a:latin typeface="Times New Roman"/>
              </a:rPr>
              <a:t>getprotoent(void);</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从协议文件中读取一行</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struct protoent </a:t>
            </a:r>
            <a:r>
              <a:rPr lang="zh-CN" altLang="en-US" b="0" i="0" u="none" strike="noStrike" baseline="-25000" smtClean="0">
                <a:latin typeface="Times New Roman"/>
              </a:rPr>
              <a:t>*</a:t>
            </a:r>
            <a:r>
              <a:rPr lang="en-US" altLang="zh-CN" b="0" i="0" u="none" strike="noStrike" baseline="0" smtClean="0">
                <a:latin typeface="Times New Roman"/>
              </a:rPr>
              <a:t>getprotobyname(const char </a:t>
            </a:r>
            <a:r>
              <a:rPr lang="zh-CN" altLang="en-US" b="0" i="0" u="none" strike="noStrike" baseline="-25000" smtClean="0">
                <a:latin typeface="Times New Roman"/>
              </a:rPr>
              <a:t>*</a:t>
            </a:r>
            <a:r>
              <a:rPr lang="en-US" altLang="zh-CN" b="0" i="0" u="none" strike="noStrike" baseline="0" smtClean="0">
                <a:latin typeface="Times New Roman"/>
              </a:rPr>
              <a:t>name);/</a:t>
            </a:r>
            <a:r>
              <a:rPr lang="zh-CN" altLang="en-US" b="0" i="0" u="none" strike="noStrike" baseline="-25000" smtClean="0">
                <a:latin typeface="Times New Roman"/>
              </a:rPr>
              <a:t>*</a:t>
            </a:r>
            <a:r>
              <a:rPr lang="zh-CN" altLang="en-US" b="0" i="0" u="none" strike="noStrike" baseline="0" smtClean="0">
                <a:latin typeface="Times New Roman"/>
              </a:rPr>
              <a:t>从协议文件中找到匹配项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struct protoent </a:t>
            </a:r>
            <a:r>
              <a:rPr lang="zh-CN" altLang="en-US" b="0" i="0" u="none" strike="noStrike" baseline="-25000" smtClean="0">
                <a:latin typeface="Times New Roman"/>
              </a:rPr>
              <a:t>*</a:t>
            </a:r>
            <a:r>
              <a:rPr lang="en-US" altLang="zh-CN" b="0" i="0" u="none" strike="noStrike" baseline="0" smtClean="0">
                <a:latin typeface="Times New Roman"/>
              </a:rPr>
              <a:t>getprotobynumber(int proto);</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按照协议类型的值获取匹配项</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void setprotoent(int stayopen</a:t>
            </a:r>
            <a:r>
              <a:rPr lang="en-US" altLang="zh-CN" b="0" i="0" u="none" strike="noStrike" baseline="0" smtClean="0">
                <a:latin typeface="Times New Roman"/>
              </a:rPr>
              <a:t>);</a:t>
            </a:r>
            <a:r>
              <a:rPr lang="zh-CN" altLang="en-US">
                <a:latin typeface="Times New Roman"/>
              </a:rPr>
              <a:t> </a:t>
            </a:r>
            <a:r>
              <a:rPr lang="zh-CN" altLang="en-US"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设置协议文件打开状态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void endprotoent(void);</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关闭协议文件</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073500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8.5.2  </a:t>
            </a:r>
            <a:r>
              <a:rPr lang="zh-CN" altLang="en-US" b="0" i="0" u="none" strike="noStrike" kern="1800" baseline="0" smtClean="0">
                <a:latin typeface="Times New Roman"/>
                <a:ea typeface="黑体"/>
              </a:rPr>
              <a:t>使用协议族函数的例子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如下的例子按照名称查询一组协议的项目，首先用</a:t>
            </a:r>
            <a:r>
              <a:rPr lang="en-US" altLang="zh-CN" b="0" i="0" u="none" strike="noStrike" baseline="0" smtClean="0">
                <a:latin typeface="Times New Roman"/>
              </a:rPr>
              <a:t>setprotoent(1)</a:t>
            </a:r>
            <a:r>
              <a:rPr lang="zh-CN" altLang="en-US" b="0" i="0" u="none" strike="noStrike" baseline="0" smtClean="0">
                <a:latin typeface="Times New Roman"/>
              </a:rPr>
              <a:t>打开文件</a:t>
            </a:r>
            <a:r>
              <a:rPr lang="en-US" altLang="zh-CN" b="0" i="0" u="none" strike="noStrike" baseline="0" smtClean="0">
                <a:latin typeface="Times New Roman"/>
              </a:rPr>
              <a:t>/etc/protocols</a:t>
            </a:r>
            <a:r>
              <a:rPr lang="zh-CN" altLang="en-US" b="0" i="0" u="none" strike="noStrike" baseline="0" smtClean="0">
                <a:latin typeface="Times New Roman"/>
              </a:rPr>
              <a:t>，然后使用函数</a:t>
            </a:r>
            <a:r>
              <a:rPr lang="en-US" altLang="zh-CN" b="0" i="0" u="none" strike="noStrike" baseline="0" smtClean="0">
                <a:latin typeface="Times New Roman"/>
              </a:rPr>
              <a:t>getprotobyname()</a:t>
            </a:r>
            <a:r>
              <a:rPr lang="zh-CN" altLang="en-US" b="0" i="0" u="none" strike="noStrike" baseline="0" smtClean="0">
                <a:latin typeface="Times New Roman"/>
              </a:rPr>
              <a:t>查询函数并显示出来，最后使用函数</a:t>
            </a:r>
            <a:r>
              <a:rPr lang="en-US" altLang="zh-CN" b="0" i="0" u="none" strike="noStrike" baseline="0" smtClean="0">
                <a:latin typeface="Times New Roman"/>
              </a:rPr>
              <a:t>endprotoent()</a:t>
            </a:r>
            <a:r>
              <a:rPr lang="zh-CN" altLang="en-US" b="0" i="0" u="none" strike="noStrike" baseline="0" smtClean="0">
                <a:latin typeface="Times New Roman"/>
              </a:rPr>
              <a:t>关闭文件</a:t>
            </a:r>
            <a:r>
              <a:rPr lang="en-US" altLang="zh-CN" b="0" i="0" u="none" strike="noStrike" baseline="0" smtClean="0">
                <a:latin typeface="Times New Roman"/>
              </a:rPr>
              <a:t>/etc/protocols</a:t>
            </a:r>
            <a:r>
              <a:rPr lang="zh-CN" altLang="en-US" b="0" i="0" u="none" strike="noStrike" baseline="0" smtClean="0">
                <a:latin typeface="Times New Roman"/>
              </a:rPr>
              <a:t>。代码如下所示</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．显示协议项目函数</a:t>
            </a:r>
            <a:r>
              <a:rPr lang="en-US" altLang="zh-CN">
                <a:latin typeface="Times New Roman"/>
              </a:rPr>
              <a:t>display_protocol</a:t>
            </a:r>
            <a:r>
              <a:rPr lang="en-US" altLang="zh-CN" smtClean="0">
                <a:latin typeface="Times New Roman"/>
              </a:rPr>
              <a:t>()</a:t>
            </a:r>
          </a:p>
          <a:p>
            <a:pPr lvl="0"/>
            <a:r>
              <a:rPr lang="en-US" altLang="zh-CN">
                <a:latin typeface="Times New Roman"/>
              </a:rPr>
              <a:t>2</a:t>
            </a:r>
            <a:r>
              <a:rPr lang="zh-CN" altLang="en-US">
                <a:latin typeface="Times New Roman"/>
              </a:rPr>
              <a:t>．主函数</a:t>
            </a:r>
            <a:r>
              <a:rPr lang="en-US" altLang="zh-CN">
                <a:latin typeface="Times New Roman"/>
              </a:rPr>
              <a:t>main()</a:t>
            </a:r>
            <a:endParaRPr lang="zh-CN" altLang="en-US" b="0" i="0" u="none" strike="noStrike" baseline="0" smtClean="0">
              <a:latin typeface="Times New Roman"/>
            </a:endParaRPr>
          </a:p>
        </p:txBody>
      </p:sp>
    </p:spTree>
    <p:extLst>
      <p:ext uri="{BB962C8B-B14F-4D97-AF65-F5344CB8AC3E}">
        <p14:creationId xmlns:p14="http://schemas.microsoft.com/office/powerpoint/2010/main" val="971644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．显示协议项目函数</a:t>
            </a:r>
            <a:r>
              <a:rPr lang="en-US" altLang="zh-CN" b="0" i="0" u="none" strike="noStrike" kern="1800" baseline="0" smtClean="0">
                <a:latin typeface="Times New Roman"/>
                <a:ea typeface="黑体"/>
              </a:rPr>
              <a:t>display_protocol()</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display_protocol()</a:t>
            </a:r>
            <a:r>
              <a:rPr lang="zh-CN" altLang="en-US" b="0" i="0" u="none" strike="noStrike" baseline="0" smtClean="0">
                <a:latin typeface="Times New Roman"/>
              </a:rPr>
              <a:t>函数将一个给定结构</a:t>
            </a:r>
            <a:r>
              <a:rPr lang="en-US" altLang="zh-CN" b="0" i="0" u="none" strike="noStrike" baseline="0" smtClean="0">
                <a:latin typeface="Times New Roman"/>
              </a:rPr>
              <a:t>protoent</a:t>
            </a:r>
            <a:r>
              <a:rPr lang="zh-CN" altLang="en-US" b="0" i="0" u="none" strike="noStrike" baseline="0" smtClean="0">
                <a:latin typeface="Times New Roman"/>
              </a:rPr>
              <a:t>中的协议名称打印出来，并判断是否有别名，将本协议所有相关的别名都打印出来，最后打印协议的值。</a:t>
            </a:r>
          </a:p>
        </p:txBody>
      </p:sp>
    </p:spTree>
    <p:extLst>
      <p:ext uri="{BB962C8B-B14F-4D97-AF65-F5344CB8AC3E}">
        <p14:creationId xmlns:p14="http://schemas.microsoft.com/office/powerpoint/2010/main" val="2718950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．主函数</a:t>
            </a:r>
            <a:r>
              <a:rPr lang="en-US" altLang="zh-CN" b="0" i="0" u="none" strike="noStrike" kern="1800" baseline="0" smtClean="0">
                <a:latin typeface="Times New Roman"/>
                <a:ea typeface="黑体"/>
              </a:rPr>
              <a:t>main()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在主函数中，建立一个要查询协议名称的数组，使用函数</a:t>
            </a:r>
            <a:r>
              <a:rPr lang="en-US" altLang="zh-CN" b="0" i="0" u="none" strike="noStrike" baseline="0" smtClean="0">
                <a:latin typeface="Times New Roman"/>
              </a:rPr>
              <a:t>getprotobyname()</a:t>
            </a:r>
            <a:r>
              <a:rPr lang="zh-CN" altLang="en-US" b="0" i="0" u="none" strike="noStrike" baseline="0" smtClean="0">
                <a:latin typeface="Times New Roman"/>
              </a:rPr>
              <a:t>进行查询。</a:t>
            </a:r>
          </a:p>
          <a:p>
            <a:pPr marR="0" lvl="0" rtl="0"/>
            <a:r>
              <a:rPr lang="en-US" altLang="zh-CN" b="0" i="0" u="none" strike="noStrike" baseline="0" smtClean="0">
                <a:latin typeface="Times New Roman"/>
              </a:rPr>
              <a:t>72</a:t>
            </a:r>
            <a:r>
              <a:rPr lang="zh-CN" altLang="en-US" b="0" i="0" u="none" strike="noStrike" baseline="0" smtClean="0">
                <a:latin typeface="Times New Roman"/>
              </a:rPr>
              <a:t>	</a:t>
            </a:r>
            <a:r>
              <a:rPr lang="en-US" altLang="zh-CN" b="1" i="0" u="none" strike="noStrike" baseline="0" smtClean="0">
                <a:latin typeface="Times New Roman"/>
              </a:rPr>
              <a:t>setprotoent(1</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在使用函数</a:t>
            </a:r>
            <a:r>
              <a:rPr lang="en-US" altLang="zh-CN" b="0" i="0" u="none" strike="noStrike" baseline="0" smtClean="0">
                <a:latin typeface="Times New Roman"/>
              </a:rPr>
              <a:t>getprotobyname()</a:t>
            </a:r>
            <a:r>
              <a:rPr lang="zh-CN" altLang="en-US" b="0" i="0" u="none" strike="noStrike" baseline="0" smtClean="0">
                <a:latin typeface="Times New Roman"/>
              </a:rPr>
              <a:t>时不关闭</a:t>
            </a:r>
            <a:r>
              <a:rPr lang="zh-CN" altLang="en-US" b="0" i="0" u="none" strike="noStrike" baseline="0" smtClean="0">
                <a:latin typeface="Times New Roman"/>
              </a:rPr>
              <a:t>文件</a:t>
            </a:r>
            <a:r>
              <a:rPr lang="en-US" altLang="zh-CN" b="0" i="0" u="none" strike="noStrike" baseline="0" smtClean="0">
                <a:latin typeface="Times New Roman"/>
              </a:rPr>
              <a:t>/</a:t>
            </a:r>
            <a:r>
              <a:rPr lang="en-US" altLang="zh-CN" b="0" i="0" u="none" strike="noStrike" baseline="0" smtClean="0">
                <a:latin typeface="Times New Roman"/>
              </a:rPr>
              <a:t>etc/protocols</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74</a:t>
            </a:r>
            <a:r>
              <a:rPr lang="zh-CN" altLang="en-US" b="0" i="0" u="none" strike="noStrike" baseline="0" smtClean="0">
                <a:latin typeface="Times New Roman"/>
              </a:rPr>
              <a:t>	</a:t>
            </a:r>
            <a:r>
              <a:rPr lang="en-US" altLang="zh-CN" b="0" i="0" u="none" strike="noStrike" baseline="0" smtClean="0">
                <a:latin typeface="Times New Roman"/>
              </a:rPr>
              <a:t>struct </a:t>
            </a:r>
            <a:r>
              <a:rPr lang="en-US" altLang="zh-CN" b="0" i="0" u="none" strike="noStrike" baseline="0" smtClean="0">
                <a:latin typeface="Times New Roman"/>
              </a:rPr>
              <a:t>protoent </a:t>
            </a:r>
            <a:r>
              <a:rPr lang="zh-CN" altLang="en-US" b="0" i="0" u="none" strike="noStrike" baseline="-25000" smtClean="0">
                <a:latin typeface="Times New Roman"/>
              </a:rPr>
              <a:t>*</a:t>
            </a:r>
            <a:r>
              <a:rPr lang="en-US" altLang="zh-CN" b="0" i="0" u="none" strike="noStrike" baseline="0" smtClean="0">
                <a:latin typeface="Times New Roman"/>
              </a:rPr>
              <a:t>pt = </a:t>
            </a:r>
            <a:r>
              <a:rPr lang="en-US" altLang="zh-CN" b="1" i="0" u="none" strike="noStrike" baseline="0" smtClean="0">
                <a:latin typeface="Times New Roman"/>
              </a:rPr>
              <a:t>getprotobyname((const char</a:t>
            </a:r>
            <a:r>
              <a:rPr lang="zh-CN" altLang="en-US" b="1" i="0" u="none" strike="noStrike" baseline="-25000" smtClean="0">
                <a:latin typeface="Times New Roman"/>
              </a:rPr>
              <a:t>*</a:t>
            </a:r>
            <a:r>
              <a:rPr lang="en-US" altLang="zh-CN" b="1" i="0" u="none" strike="noStrike" baseline="0" smtClean="0">
                <a:latin typeface="Times New Roman"/>
              </a:rPr>
              <a:t>)&amp;protocol_name[i][0</a:t>
            </a:r>
            <a:r>
              <a:rPr lang="en-US" altLang="zh-CN" b="1" i="0" u="none" strike="noStrike" baseline="0" smtClean="0">
                <a:latin typeface="Times New Roman"/>
              </a:rPr>
              <a:t>])</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查询协议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75</a:t>
            </a:r>
            <a:r>
              <a:rPr lang="zh-CN" altLang="en-US" b="0" i="0" u="none" strike="noStrike" baseline="0" smtClean="0">
                <a:latin typeface="Times New Roman"/>
              </a:rPr>
              <a:t>	</a:t>
            </a:r>
            <a:r>
              <a:rPr lang="en-US" altLang="zh-CN" b="0" i="0" u="none" strike="noStrike" baseline="0" smtClean="0">
                <a:latin typeface="Times New Roman"/>
              </a:rPr>
              <a:t>if(pt</a:t>
            </a:r>
            <a:r>
              <a:rPr lang="en-US" altLang="zh-CN" b="0"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成功</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76</a:t>
            </a:r>
            <a:r>
              <a:rPr lang="zh-CN" altLang="en-US" b="0" i="0" u="none" strike="noStrike" baseline="0" smtClean="0">
                <a:latin typeface="Times New Roman"/>
              </a:rPr>
              <a:t>		</a:t>
            </a:r>
            <a:r>
              <a:rPr lang="en-US" altLang="zh-CN" b="1" i="0" u="none" strike="noStrike" baseline="0" smtClean="0">
                <a:latin typeface="Times New Roman"/>
              </a:rPr>
              <a:t>display_protocol(pt</a:t>
            </a:r>
            <a:r>
              <a:rPr lang="en-US" altLang="zh-CN" b="1"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显示协议项目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77</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78</a:t>
            </a:r>
            <a:r>
              <a:rPr lang="zh-CN" altLang="en-US" b="0" i="0" u="none" strike="noStrike" baseline="0" smtClean="0">
                <a:latin typeface="Times New Roman"/>
              </a:rPr>
              <a:t>	</a:t>
            </a:r>
            <a:r>
              <a:rPr lang="en-US" altLang="zh-CN" b="0" i="0" u="none" strike="noStrike" baseline="0" smtClean="0">
                <a:latin typeface="Times New Roman"/>
              </a:rPr>
              <a:t>i</a:t>
            </a:r>
            <a:r>
              <a:rPr lang="en-US" altLang="zh-CN" b="0"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移到数组</a:t>
            </a:r>
            <a:r>
              <a:rPr lang="en-US" altLang="zh-CN" b="0" i="0" u="none" strike="noStrike" baseline="0" smtClean="0">
                <a:latin typeface="Times New Roman"/>
              </a:rPr>
              <a:t>protocol_name</a:t>
            </a:r>
            <a:r>
              <a:rPr lang="zh-CN" altLang="en-US" b="0" i="0" u="none" strike="noStrike" baseline="0" smtClean="0">
                <a:latin typeface="Times New Roman"/>
              </a:rPr>
              <a:t>的下一</a:t>
            </a:r>
            <a:r>
              <a:rPr lang="zh-CN" altLang="en-US" b="0" i="0" u="none" strike="noStrike" baseline="0" smtClean="0">
                <a:latin typeface="Times New Roman"/>
              </a:rPr>
              <a:t>个</a:t>
            </a:r>
            <a:r>
              <a:rPr lang="zh-CN" altLang="en-US" b="0" i="0" u="none" strike="noStrike" baseline="-25000" smtClean="0">
                <a:latin typeface="Times New Roman"/>
              </a:rPr>
              <a:t>*</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79</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80</a:t>
            </a:r>
            <a:r>
              <a:rPr lang="zh-CN" altLang="en-US" b="0" i="0" u="none" strike="noStrike" baseline="0" smtClean="0">
                <a:latin typeface="Times New Roman"/>
              </a:rPr>
              <a:t>	</a:t>
            </a:r>
            <a:r>
              <a:rPr lang="en-US" altLang="zh-CN" b="1" i="0" u="none" strike="noStrike" baseline="0" smtClean="0">
                <a:latin typeface="Times New Roman"/>
              </a:rPr>
              <a:t>endprotoent</a:t>
            </a:r>
            <a:r>
              <a:rPr lang="en-US" altLang="zh-CN" b="1" i="0" u="none" strike="noStrike" baseline="0" smtClean="0">
                <a:latin typeface="Times New Roman"/>
              </a:rPr>
              <a:t>();</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关闭文件</a:t>
            </a:r>
            <a:r>
              <a:rPr lang="en-US" altLang="zh-CN" b="0" i="0" u="none" strike="noStrike" baseline="0" smtClean="0">
                <a:latin typeface="Times New Roman"/>
              </a:rPr>
              <a:t>/etc/protocols</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81</a:t>
            </a:r>
            <a:r>
              <a:rPr lang="zh-CN" altLang="en-US" b="0" i="0" u="none" strike="noStrike" baseline="0" smtClean="0">
                <a:latin typeface="Times New Roman"/>
              </a:rPr>
              <a:t>	</a:t>
            </a:r>
            <a:r>
              <a:rPr lang="en-US" altLang="zh-CN" b="0" i="0" u="none" strike="noStrike" baseline="0" smtClean="0">
                <a:latin typeface="Times New Roman"/>
              </a:rPr>
              <a:t>return </a:t>
            </a:r>
            <a:r>
              <a:rPr lang="en-US" altLang="zh-CN" b="0" i="0" u="none" strike="noStrike" baseline="0" smtClean="0">
                <a:latin typeface="Times New Roman"/>
              </a:rPr>
              <a:t>0;</a:t>
            </a:r>
            <a:r>
              <a:rPr lang="zh-CN" altLang="en-US" b="0" i="0" u="none" strike="noStrike" baseline="0" smtClean="0">
                <a:latin typeface="Times New Roman"/>
              </a:rPr>
              <a:t>	</a:t>
            </a:r>
          </a:p>
          <a:p>
            <a:pPr marR="0" lvl="0" rtl="0"/>
            <a:r>
              <a:rPr lang="en-US" altLang="zh-CN" b="0" i="0" u="none" strike="noStrike" baseline="0" smtClean="0">
                <a:latin typeface="Times New Roman"/>
              </a:rPr>
              <a:t>82</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57248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．字节序的例子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）字节序结构。</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）变量声明。</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）小端字节序判断。</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）大端字节序判断。</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）编译运行程序。</a:t>
            </a:r>
          </a:p>
        </p:txBody>
      </p:sp>
    </p:spTree>
    <p:extLst>
      <p:ext uri="{BB962C8B-B14F-4D97-AF65-F5344CB8AC3E}">
        <p14:creationId xmlns:p14="http://schemas.microsoft.com/office/powerpoint/2010/main" val="130705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8.1.2  </a:t>
            </a:r>
            <a:r>
              <a:rPr lang="zh-CN" altLang="en-US" b="0" i="0" u="none" strike="noStrike" kern="1800" baseline="0" smtClean="0">
                <a:latin typeface="Times New Roman"/>
                <a:ea typeface="黑体"/>
              </a:rPr>
              <a:t>字节序转换函数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网络字节序是指多字节变量在网络传输时的表示方法，网络字节序采用高端字节序的表示方法。这样小端字节序的系统通过网络传输变量的时候需要进行字节序的转换，大端字节序的变量则不需要进行转换</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．字节序转换</a:t>
            </a:r>
            <a:r>
              <a:rPr lang="zh-CN" altLang="en-US">
                <a:latin typeface="Times New Roman"/>
              </a:rPr>
              <a:t>函数</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．字节序转换</a:t>
            </a:r>
            <a:r>
              <a:rPr lang="zh-CN" altLang="en-US">
                <a:latin typeface="Times New Roman"/>
              </a:rPr>
              <a:t>的</a:t>
            </a:r>
            <a:r>
              <a:rPr lang="zh-CN" altLang="en-US" smtClean="0">
                <a:latin typeface="Times New Roman"/>
              </a:rPr>
              <a:t>方法</a:t>
            </a:r>
            <a:endParaRPr lang="en-US" altLang="zh-CN" smtClean="0">
              <a:latin typeface="Times New Roman"/>
            </a:endParaRPr>
          </a:p>
          <a:p>
            <a:pPr lvl="0"/>
            <a:endParaRPr lang="en-US" altLang="zh-CN" b="0" i="0" u="none" strike="noStrike" baseline="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137723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．字节序转换函数介绍</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#include &lt;arpa/inet.h&gt;</a:t>
            </a:r>
          </a:p>
          <a:p>
            <a:pPr marR="0" lvl="0" rtl="0"/>
            <a:r>
              <a:rPr lang="en-US" altLang="zh-CN" b="0" i="0" u="none" strike="noStrike" baseline="0" smtClean="0">
                <a:latin typeface="Times New Roman"/>
              </a:rPr>
              <a:t>uint32_t </a:t>
            </a:r>
            <a:r>
              <a:rPr lang="zh-CN" altLang="en-US" b="0" i="0" u="none" strike="noStrike" baseline="0" smtClean="0">
                <a:latin typeface="Times New Roman"/>
              </a:rPr>
              <a:t> </a:t>
            </a:r>
            <a:r>
              <a:rPr lang="en-US" altLang="zh-CN" b="0" i="0" u="none" strike="noStrike" baseline="0" smtClean="0">
                <a:latin typeface="Times New Roman"/>
              </a:rPr>
              <a:t>htonl(uint32_t hostlong);</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主机字节序到网络字节序的长整型转换</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uint16_t </a:t>
            </a:r>
            <a:r>
              <a:rPr lang="zh-CN" altLang="en-US" b="0" i="0" u="none" strike="noStrike" baseline="0" smtClean="0">
                <a:latin typeface="Times New Roman"/>
              </a:rPr>
              <a:t> </a:t>
            </a:r>
            <a:r>
              <a:rPr lang="en-US" altLang="zh-CN" b="0" i="0" u="none" strike="noStrike" baseline="0" smtClean="0">
                <a:latin typeface="Times New Roman"/>
              </a:rPr>
              <a:t>htons(uint16_t hostshort);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主机字节序到网络字节序的短整型转换</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uint32_t </a:t>
            </a:r>
            <a:r>
              <a:rPr lang="zh-CN" altLang="en-US" b="0" i="0" u="none" strike="noStrike" baseline="0" smtClean="0">
                <a:latin typeface="Times New Roman"/>
              </a:rPr>
              <a:t> </a:t>
            </a:r>
            <a:r>
              <a:rPr lang="en-US" altLang="zh-CN" b="0" i="0" u="none" strike="noStrike" baseline="0" smtClean="0">
                <a:latin typeface="Times New Roman"/>
              </a:rPr>
              <a:t>ntohl(uint32_t netlong</a:t>
            </a:r>
            <a:r>
              <a:rPr lang="en-US" altLang="zh-CN"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网络字节序到主机字节序的长整型转换</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uint16_t </a:t>
            </a:r>
            <a:r>
              <a:rPr lang="zh-CN" altLang="en-US" b="0" i="0" u="none" strike="noStrike" baseline="0" smtClean="0">
                <a:latin typeface="Times New Roman"/>
              </a:rPr>
              <a:t> </a:t>
            </a:r>
            <a:r>
              <a:rPr lang="en-US" altLang="zh-CN" b="0" i="0" u="none" strike="noStrike" baseline="0" smtClean="0">
                <a:latin typeface="Times New Roman"/>
              </a:rPr>
              <a:t>ntohs(uint16_t netshort);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网络字节序到主机字节序的短整型转换</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07740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．字节序转换的方法</a:t>
            </a:r>
          </a:p>
        </p:txBody>
      </p:sp>
      <p:pic>
        <p:nvPicPr>
          <p:cNvPr id="1026" name="Picture 2" descr="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1362559"/>
            <a:ext cx="4392488" cy="25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830" y="4574562"/>
            <a:ext cx="5552021" cy="185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49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8.1.3  </a:t>
            </a:r>
            <a:r>
              <a:rPr lang="zh-CN" altLang="en-US" b="0" i="0" u="none" strike="noStrike" kern="1800" baseline="0" smtClean="0">
                <a:latin typeface="Times New Roman"/>
                <a:ea typeface="黑体"/>
              </a:rPr>
              <a:t>一个字节序转换的例子</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smtClean="0">
                <a:latin typeface="Times New Roman"/>
              </a:rPr>
              <a:t>1</a:t>
            </a:r>
            <a:r>
              <a:rPr lang="zh-CN" altLang="en-US" b="0" i="0" u="none" strike="noStrike" baseline="0" smtClean="0">
                <a:latin typeface="Times New Roman"/>
              </a:rPr>
              <a:t>．</a:t>
            </a:r>
            <a:r>
              <a:rPr lang="en-US" altLang="zh-CN" b="0" i="0" u="none" strike="noStrike" baseline="0" smtClean="0">
                <a:latin typeface="Times New Roman"/>
              </a:rPr>
              <a:t>16</a:t>
            </a:r>
            <a:r>
              <a:rPr lang="zh-CN" altLang="en-US" b="0" i="0" u="none" strike="noStrike" baseline="0" smtClean="0">
                <a:latin typeface="Times New Roman"/>
              </a:rPr>
              <a:t>位字节序转换结构</a:t>
            </a:r>
          </a:p>
          <a:p>
            <a:pPr marR="0" lvl="0" rtl="0"/>
            <a:r>
              <a:rPr lang="en-US" altLang="zh-CN" b="0" i="0" u="none" strike="noStrike" baseline="0" smtClean="0">
                <a:latin typeface="Times New Roman"/>
              </a:rPr>
              <a:t>2</a:t>
            </a:r>
            <a:r>
              <a:rPr lang="zh-CN" altLang="en-US" b="0" i="0" u="none" strike="noStrike" baseline="0" smtClean="0">
                <a:latin typeface="Times New Roman"/>
              </a:rPr>
              <a:t>．</a:t>
            </a:r>
            <a:r>
              <a:rPr lang="en-US" altLang="zh-CN" b="0" i="0" u="none" strike="noStrike" baseline="0" smtClean="0">
                <a:latin typeface="Times New Roman"/>
              </a:rPr>
              <a:t>32</a:t>
            </a:r>
            <a:r>
              <a:rPr lang="zh-CN" altLang="en-US" b="0" i="0" u="none" strike="noStrike" baseline="0" smtClean="0">
                <a:latin typeface="Times New Roman"/>
              </a:rPr>
              <a:t>位字节序转换结构</a:t>
            </a:r>
          </a:p>
          <a:p>
            <a:pPr marR="0" lvl="0" rtl="0"/>
            <a:r>
              <a:rPr lang="en-US" altLang="zh-CN" b="0" i="0" u="none" strike="noStrike" baseline="0" smtClean="0">
                <a:latin typeface="Times New Roman"/>
              </a:rPr>
              <a:t>3</a:t>
            </a:r>
            <a:r>
              <a:rPr lang="zh-CN" altLang="en-US" b="0" i="0" u="none" strike="noStrike" baseline="0" smtClean="0">
                <a:latin typeface="Times New Roman"/>
              </a:rPr>
              <a:t>．变量值打印函数</a:t>
            </a:r>
            <a:r>
              <a:rPr lang="en-US" altLang="zh-CN" b="0" i="0" u="none" strike="noStrike" baseline="0" smtClean="0">
                <a:latin typeface="Times New Roman"/>
              </a:rPr>
              <a:t>showvalue()</a:t>
            </a:r>
          </a:p>
          <a:p>
            <a:pPr marR="0" lvl="0" rtl="0"/>
            <a:r>
              <a:rPr lang="en-US" altLang="zh-CN" b="0" i="0" u="none" strike="noStrike" baseline="0" smtClean="0">
                <a:latin typeface="Times New Roman"/>
              </a:rPr>
              <a:t>4</a:t>
            </a:r>
            <a:r>
              <a:rPr lang="zh-CN" altLang="en-US" b="0" i="0" u="none" strike="noStrike" baseline="0" smtClean="0">
                <a:latin typeface="Times New Roman"/>
              </a:rPr>
              <a:t>．主函数</a:t>
            </a:r>
            <a:r>
              <a:rPr lang="en-US" altLang="zh-CN" b="0" i="0" u="none" strike="noStrike" baseline="0" smtClean="0">
                <a:latin typeface="Times New Roman"/>
              </a:rPr>
              <a:t>main()</a:t>
            </a:r>
          </a:p>
          <a:p>
            <a:pPr marR="0" lvl="0" rtl="0"/>
            <a:r>
              <a:rPr lang="en-US" altLang="zh-CN" b="0" i="0" u="none" strike="noStrike" baseline="0" smtClean="0">
                <a:latin typeface="Times New Roman"/>
              </a:rPr>
              <a:t>5</a:t>
            </a:r>
            <a:r>
              <a:rPr lang="zh-CN" altLang="en-US" b="0" i="0" u="none" strike="noStrike" baseline="0" smtClean="0">
                <a:latin typeface="Times New Roman"/>
              </a:rPr>
              <a:t>．</a:t>
            </a:r>
            <a:r>
              <a:rPr lang="en-US" altLang="zh-CN" b="0" i="0" u="none" strike="noStrike" baseline="0" smtClean="0">
                <a:latin typeface="Times New Roman"/>
              </a:rPr>
              <a:t>16</a:t>
            </a:r>
            <a:r>
              <a:rPr lang="zh-CN" altLang="en-US" b="0" i="0" u="none" strike="noStrike" baseline="0" smtClean="0">
                <a:latin typeface="Times New Roman"/>
              </a:rPr>
              <a:t>位值</a:t>
            </a:r>
            <a:r>
              <a:rPr lang="en-US" altLang="zh-CN" b="0" i="0" u="none" strike="noStrike" baseline="0" smtClean="0">
                <a:latin typeface="Times New Roman"/>
              </a:rPr>
              <a:t>0xabcd</a:t>
            </a:r>
            <a:r>
              <a:rPr lang="zh-CN" altLang="en-US" b="0" i="0" u="none" strike="noStrike" baseline="0" smtClean="0">
                <a:latin typeface="Times New Roman"/>
              </a:rPr>
              <a:t>的二次转换</a:t>
            </a:r>
          </a:p>
          <a:p>
            <a:pPr marR="0" lvl="0" rtl="0"/>
            <a:r>
              <a:rPr lang="en-US" altLang="zh-CN" b="0" i="0" u="none" strike="noStrike" baseline="0" smtClean="0">
                <a:latin typeface="Times New Roman"/>
              </a:rPr>
              <a:t>6</a:t>
            </a:r>
            <a:r>
              <a:rPr lang="zh-CN" altLang="en-US" b="0" i="0" u="none" strike="noStrike" baseline="0" smtClean="0">
                <a:latin typeface="Times New Roman"/>
              </a:rPr>
              <a:t>．</a:t>
            </a:r>
            <a:r>
              <a:rPr lang="en-US" altLang="zh-CN" b="0" i="0" u="none" strike="noStrike" baseline="0" smtClean="0">
                <a:latin typeface="Times New Roman"/>
              </a:rPr>
              <a:t>32</a:t>
            </a:r>
            <a:r>
              <a:rPr lang="zh-CN" altLang="en-US" b="0" i="0" u="none" strike="noStrike" baseline="0" smtClean="0">
                <a:latin typeface="Times New Roman"/>
              </a:rPr>
              <a:t>位值</a:t>
            </a:r>
            <a:r>
              <a:rPr lang="en-US" altLang="zh-CN" b="0" i="0" u="none" strike="noStrike" baseline="0" smtClean="0">
                <a:latin typeface="Times New Roman"/>
              </a:rPr>
              <a:t>0x12345678</a:t>
            </a:r>
            <a:r>
              <a:rPr lang="zh-CN" altLang="en-US" b="0" i="0" u="none" strike="noStrike" baseline="0" smtClean="0">
                <a:latin typeface="Times New Roman"/>
              </a:rPr>
              <a:t>的二次转换</a:t>
            </a:r>
          </a:p>
          <a:p>
            <a:pPr marR="0" lvl="0" rtl="0"/>
            <a:r>
              <a:rPr lang="en-US" altLang="zh-CN" b="0" i="0" u="none" strike="noStrike" baseline="0" smtClean="0">
                <a:latin typeface="Times New Roman"/>
              </a:rPr>
              <a:t>7</a:t>
            </a:r>
            <a:r>
              <a:rPr lang="zh-CN" altLang="en-US" b="0" i="0" u="none" strike="noStrike" baseline="0" smtClean="0">
                <a:latin typeface="Times New Roman"/>
              </a:rPr>
              <a:t>．结果打印</a:t>
            </a:r>
          </a:p>
          <a:p>
            <a:pPr marR="0" lvl="0" rtl="0"/>
            <a:r>
              <a:rPr lang="en-US" altLang="zh-CN" b="0" i="0" u="none" strike="noStrike" baseline="0" smtClean="0">
                <a:latin typeface="Times New Roman"/>
              </a:rPr>
              <a:t>8</a:t>
            </a:r>
            <a:r>
              <a:rPr lang="zh-CN" altLang="en-US" b="0" i="0" u="none" strike="noStrike" baseline="0" smtClean="0">
                <a:latin typeface="Times New Roman"/>
              </a:rPr>
              <a:t>．编译运行程序</a:t>
            </a:r>
          </a:p>
        </p:txBody>
      </p:sp>
    </p:spTree>
    <p:extLst>
      <p:ext uri="{BB962C8B-B14F-4D97-AF65-F5344CB8AC3E}">
        <p14:creationId xmlns:p14="http://schemas.microsoft.com/office/powerpoint/2010/main" val="2092129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16</TotalTime>
  <Words>2232</Words>
  <Application>Microsoft Office PowerPoint</Application>
  <PresentationFormat>全屏显示(4:3)</PresentationFormat>
  <Paragraphs>250</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聚合</vt:lpstr>
      <vt:lpstr>第8章  服务器和客户端信息的获取</vt:lpstr>
      <vt:lpstr>8.1  字节序</vt:lpstr>
      <vt:lpstr>8.1.1  大端字节序和小端字节序</vt:lpstr>
      <vt:lpstr>1．字节序介绍</vt:lpstr>
      <vt:lpstr>2．字节序的例子</vt:lpstr>
      <vt:lpstr>8.1.2  字节序转换函数</vt:lpstr>
      <vt:lpstr>1．字节序转换函数介绍</vt:lpstr>
      <vt:lpstr>2．字节序转换的方法</vt:lpstr>
      <vt:lpstr>8.1.3  一个字节序转换的例子</vt:lpstr>
      <vt:lpstr>8.2  字符串IP地址和二进制IP地址的转换</vt:lpstr>
      <vt:lpstr>8.2.1  inet_xxx()函数</vt:lpstr>
      <vt:lpstr>1．inet_aton()函数</vt:lpstr>
      <vt:lpstr>2．inet_addr()函数</vt:lpstr>
      <vt:lpstr>3．inet_network()函数</vt:lpstr>
      <vt:lpstr>4．inet_ntoa()函数</vt:lpstr>
      <vt:lpstr>5．inet_makeaddr()函数</vt:lpstr>
      <vt:lpstr>6．inet_lnaof()函数</vt:lpstr>
      <vt:lpstr>7．inet_netof()函数</vt:lpstr>
      <vt:lpstr>8．结构struct in_addr</vt:lpstr>
      <vt:lpstr>8.2.2  inet_pton()和inet_ntop()函数</vt:lpstr>
      <vt:lpstr>1．inet_pton()函数</vt:lpstr>
      <vt:lpstr>2．inet_ntop()函数</vt:lpstr>
      <vt:lpstr>8.2.3  使用8.2.1节地址转换函数的例子</vt:lpstr>
      <vt:lpstr>1．初始化设置</vt:lpstr>
      <vt:lpstr>2．测试函数inet_aton()</vt:lpstr>
      <vt:lpstr>3．测试函数inet_addr()</vt:lpstr>
      <vt:lpstr>4．测试函数inet_ntoa()</vt:lpstr>
      <vt:lpstr>5．测试函数addr()</vt:lpstr>
      <vt:lpstr>6．测试函数inet_lnaof()</vt:lpstr>
      <vt:lpstr>7．测试函数inet_lnaof()</vt:lpstr>
      <vt:lpstr>8．编译运行程序</vt:lpstr>
      <vt:lpstr>8.2.4  使用函数inet_pton()和函数inet_ntop()的例子</vt:lpstr>
      <vt:lpstr>8.3  套接字描述符判定函数issockettype()</vt:lpstr>
      <vt:lpstr>8.3.1  进行文件描述符判定的函数issockettype()</vt:lpstr>
      <vt:lpstr>8.3.2  main()函数</vt:lpstr>
      <vt:lpstr>8.4  IP地址与域名之间的相互转换</vt:lpstr>
      <vt:lpstr>8.4.1  DNS原理</vt:lpstr>
      <vt:lpstr>1．DNS查询过程</vt:lpstr>
      <vt:lpstr>2．DNS的拓扑结构</vt:lpstr>
      <vt:lpstr>8.4.2  获取主机信息的函数</vt:lpstr>
      <vt:lpstr>1．gethostbyname()函数</vt:lpstr>
      <vt:lpstr>2．gethostbyaddr()函数</vt:lpstr>
      <vt:lpstr>8.4.3  使用主机名获取主机信息的例子</vt:lpstr>
      <vt:lpstr>8.4.4  函数gethostbyname()不可重入的例子</vt:lpstr>
      <vt:lpstr>8.5  协议名称处理函数</vt:lpstr>
      <vt:lpstr>8.5.1  xxxprotoxxx()函数</vt:lpstr>
      <vt:lpstr>8.5.2  使用协议族函数的例子</vt:lpstr>
      <vt:lpstr>1．显示协议项目函数display_protocol()</vt:lpstr>
      <vt:lpstr>2．主函数main()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服务器和客户端信息的获取</dc:title>
  <dc:creator>xu</dc:creator>
  <cp:lastModifiedBy>xu</cp:lastModifiedBy>
  <cp:revision>3</cp:revision>
  <dcterms:created xsi:type="dcterms:W3CDTF">2014-08-11T12:19:05Z</dcterms:created>
  <dcterms:modified xsi:type="dcterms:W3CDTF">2014-08-11T12:35:33Z</dcterms:modified>
</cp:coreProperties>
</file>