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8EA55929-E194-4348-B4EB-AB6847D3AA6F}" type="datetimeFigureOut">
              <a:rPr lang="zh-CN" altLang="en-US" smtClean="0"/>
              <a:t>2014/8/12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CF4C7E9F-7F84-4451-B539-B999EA2AF98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EA55929-E194-4348-B4EB-AB6847D3AA6F}"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F4C7E9F-7F84-4451-B539-B999EA2AF98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EA55929-E194-4348-B4EB-AB6847D3AA6F}"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F4C7E9F-7F84-4451-B539-B999EA2AF98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A55929-E194-4348-B4EB-AB6847D3AA6F}"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4C7E9F-7F84-4451-B539-B999EA2AF98E}"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EA55929-E194-4348-B4EB-AB6847D3AA6F}"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F4C7E9F-7F84-4451-B539-B999EA2AF98E}"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8EA55929-E194-4348-B4EB-AB6847D3AA6F}" type="datetimeFigureOut">
              <a:rPr lang="zh-CN" altLang="en-US" smtClean="0"/>
              <a:t>2014/8/12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F4C7E9F-7F84-4451-B539-B999EA2AF98E}"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8EA55929-E194-4348-B4EB-AB6847D3AA6F}"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CF4C7E9F-7F84-4451-B539-B999EA2AF98E}"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8EA55929-E194-4348-B4EB-AB6847D3AA6F}" type="datetimeFigureOut">
              <a:rPr lang="zh-CN" altLang="en-US" smtClean="0"/>
              <a:t>2014/8/12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CF4C7E9F-7F84-4451-B539-B999EA2AF98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8EA55929-E194-4348-B4EB-AB6847D3AA6F}" type="datetimeFigureOut">
              <a:rPr lang="zh-CN" altLang="en-US" smtClean="0"/>
              <a:t>2014/8/12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CF4C7E9F-7F84-4451-B539-B999EA2AF98E}"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8EA55929-E194-4348-B4EB-AB6847D3AA6F}" type="datetimeFigureOut">
              <a:rPr lang="zh-CN" altLang="en-US" smtClean="0"/>
              <a:t>2014/8/12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CF4C7E9F-7F84-4451-B539-B999EA2AF98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8EA55929-E194-4348-B4EB-AB6847D3AA6F}" type="datetimeFigureOut">
              <a:rPr lang="zh-CN" altLang="en-US" smtClean="0"/>
              <a:t>2014/8/12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CF4C7E9F-7F84-4451-B539-B999EA2AF98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EA55929-E194-4348-B4EB-AB6847D3AA6F}" type="datetimeFigureOut">
              <a:rPr lang="zh-CN" altLang="en-US" smtClean="0"/>
              <a:t>2014/8/12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CF4C7E9F-7F84-4451-B539-B999EA2AF98E}"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EA55929-E194-4348-B4EB-AB6847D3AA6F}" type="datetimeFigureOut">
              <a:rPr lang="zh-CN" altLang="en-US" smtClean="0"/>
              <a:t>2014/8/12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F4C7E9F-7F84-4451-B539-B999EA2AF98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9</a:t>
            </a:r>
            <a:r>
              <a:rPr lang="zh-CN" altLang="en-US" b="0" i="0" u="none" strike="noStrike" kern="1800" baseline="0" smtClean="0">
                <a:latin typeface="Times New Roman"/>
                <a:ea typeface="黑体"/>
              </a:rPr>
              <a:t>章  数据的</a:t>
            </a:r>
            <a:r>
              <a:rPr lang="en-US" altLang="zh-CN" b="1" i="0" u="none" strike="noStrike" kern="1800" baseline="0" smtClean="0">
                <a:latin typeface="Times New Roman"/>
                <a:ea typeface="黑体"/>
              </a:rPr>
              <a:t>IO</a:t>
            </a:r>
            <a:r>
              <a:rPr lang="zh-CN" altLang="en-US" b="0" i="0" u="none" strike="noStrike" kern="1800" baseline="0" smtClean="0">
                <a:latin typeface="Times New Roman"/>
                <a:ea typeface="黑体"/>
              </a:rPr>
              <a:t>和复用</a:t>
            </a:r>
          </a:p>
        </p:txBody>
      </p:sp>
      <p:sp>
        <p:nvSpPr>
          <p:cNvPr id="3" name="文本占位符 2"/>
          <p:cNvSpPr>
            <a:spLocks noGrp="1"/>
          </p:cNvSpPr>
          <p:nvPr>
            <p:ph type="body" idx="1"/>
          </p:nvPr>
        </p:nvSpPr>
        <p:spPr/>
        <p:txBody>
          <a:bodyPr/>
          <a:lstStyle/>
          <a:p>
            <a:r>
              <a:rPr lang="en-US" altLang="zh-CN"/>
              <a:t>9.1  </a:t>
            </a:r>
            <a:r>
              <a:rPr lang="en-US" altLang="zh-CN"/>
              <a:t>IO</a:t>
            </a:r>
            <a:r>
              <a:rPr lang="zh-CN" altLang="en-US" smtClean="0"/>
              <a:t>函数</a:t>
            </a:r>
            <a:endParaRPr lang="en-US" altLang="zh-CN" smtClean="0"/>
          </a:p>
          <a:p>
            <a:r>
              <a:rPr lang="en-US" altLang="zh-CN"/>
              <a:t>9.2  </a:t>
            </a:r>
            <a:r>
              <a:rPr lang="zh-CN" altLang="en-US"/>
              <a:t>使用</a:t>
            </a:r>
            <a:r>
              <a:rPr lang="en-US" altLang="zh-CN"/>
              <a:t>IO</a:t>
            </a:r>
            <a:r>
              <a:rPr lang="zh-CN" altLang="en-US"/>
              <a:t>函数</a:t>
            </a:r>
            <a:r>
              <a:rPr lang="zh-CN" altLang="en-US"/>
              <a:t>的</a:t>
            </a:r>
            <a:r>
              <a:rPr lang="zh-CN" altLang="en-US" smtClean="0"/>
              <a:t>例子</a:t>
            </a:r>
            <a:endParaRPr lang="en-US" altLang="zh-CN" smtClean="0"/>
          </a:p>
          <a:p>
            <a:r>
              <a:rPr lang="en-US" altLang="zh-CN"/>
              <a:t>9.3  </a:t>
            </a:r>
            <a:r>
              <a:rPr lang="en-US" altLang="zh-CN"/>
              <a:t>IO</a:t>
            </a:r>
            <a:r>
              <a:rPr lang="zh-CN" altLang="en-US" smtClean="0"/>
              <a:t>模型</a:t>
            </a:r>
            <a:endParaRPr lang="en-US" altLang="zh-CN" smtClean="0"/>
          </a:p>
          <a:p>
            <a:r>
              <a:rPr lang="en-US" altLang="zh-CN"/>
              <a:t>9.4  select()</a:t>
            </a:r>
            <a:r>
              <a:rPr lang="zh-CN" altLang="en-US"/>
              <a:t>函数和</a:t>
            </a:r>
            <a:r>
              <a:rPr lang="en-US" altLang="zh-CN"/>
              <a:t>pselect</a:t>
            </a:r>
            <a:r>
              <a:rPr lang="en-US" altLang="zh-CN"/>
              <a:t>()</a:t>
            </a:r>
            <a:r>
              <a:rPr lang="zh-CN" altLang="en-US" smtClean="0"/>
              <a:t>函数</a:t>
            </a:r>
            <a:endParaRPr lang="en-US" altLang="zh-CN" smtClean="0"/>
          </a:p>
          <a:p>
            <a:r>
              <a:rPr lang="en-US" altLang="zh-CN"/>
              <a:t>9.5  poll()</a:t>
            </a:r>
            <a:r>
              <a:rPr lang="zh-CN" altLang="en-US"/>
              <a:t>函数和</a:t>
            </a:r>
            <a:r>
              <a:rPr lang="en-US" altLang="zh-CN"/>
              <a:t>ppoll</a:t>
            </a:r>
            <a:r>
              <a:rPr lang="en-US" altLang="zh-CN"/>
              <a:t>()</a:t>
            </a:r>
            <a:r>
              <a:rPr lang="zh-CN" altLang="en-US" smtClean="0"/>
              <a:t>函数</a:t>
            </a:r>
            <a:endParaRPr lang="en-US" altLang="zh-CN" smtClean="0"/>
          </a:p>
          <a:p>
            <a:r>
              <a:rPr lang="en-US" altLang="zh-CN"/>
              <a:t>9.6  </a:t>
            </a:r>
            <a:r>
              <a:rPr lang="zh-CN" altLang="en-US"/>
              <a:t>非阻塞编程</a:t>
            </a:r>
          </a:p>
        </p:txBody>
      </p:sp>
    </p:spTree>
    <p:extLst>
      <p:ext uri="{BB962C8B-B14F-4D97-AF65-F5344CB8AC3E}">
        <p14:creationId xmlns:p14="http://schemas.microsoft.com/office/powerpoint/2010/main" val="19513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．函数</a:t>
            </a:r>
            <a:r>
              <a:rPr lang="en-US" altLang="zh-CN" b="0" i="0" u="none" strike="noStrike" kern="1800" baseline="0" smtClean="0">
                <a:latin typeface="Times New Roman"/>
                <a:ea typeface="黑体"/>
              </a:rPr>
              <a:t>recvmsg()</a:t>
            </a:r>
            <a:r>
              <a:rPr lang="zh-CN" altLang="en-US" b="0" i="0" u="none" strike="noStrike" kern="1800" baseline="0" smtClean="0">
                <a:latin typeface="Times New Roman"/>
                <a:ea typeface="黑体"/>
              </a:rPr>
              <a:t>用户空间与内核空间的交互</a:t>
            </a:r>
          </a:p>
        </p:txBody>
      </p:sp>
      <p:pic>
        <p:nvPicPr>
          <p:cNvPr id="3074" name="Picture 2" descr="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726437"/>
            <a:ext cx="5472608" cy="458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669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9.1.6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sendmsg()</a:t>
            </a:r>
            <a:r>
              <a:rPr lang="zh-CN" altLang="en-US" b="0" i="0" u="none" strike="noStrike" kern="1800" baseline="0" smtClean="0">
                <a:latin typeface="Times New Roman"/>
                <a:ea typeface="黑体"/>
              </a:rPr>
              <a:t>函数发送数据</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sendmsg()</a:t>
            </a:r>
            <a:r>
              <a:rPr lang="zh-CN" altLang="en-US" b="0" i="0" u="none" strike="noStrike" baseline="0" smtClean="0">
                <a:latin typeface="Times New Roman"/>
              </a:rPr>
              <a:t>可用于向多个缓冲区发送数据。函数</a:t>
            </a:r>
            <a:r>
              <a:rPr lang="en-US" altLang="zh-CN" b="0" i="0" u="none" strike="noStrike" baseline="0" smtClean="0">
                <a:latin typeface="Times New Roman"/>
              </a:rPr>
              <a:t>sendmsg()</a:t>
            </a:r>
            <a:r>
              <a:rPr lang="zh-CN" altLang="en-US" b="0" i="0" u="none" strike="noStrike" baseline="0" smtClean="0">
                <a:latin typeface="Times New Roman"/>
              </a:rPr>
              <a:t>向套接字描述符</a:t>
            </a:r>
            <a:r>
              <a:rPr lang="en-US" altLang="zh-CN" b="0" i="0" u="none" strike="noStrike" baseline="0" smtClean="0">
                <a:latin typeface="Times New Roman"/>
              </a:rPr>
              <a:t>s</a:t>
            </a:r>
            <a:r>
              <a:rPr lang="zh-CN" altLang="en-US" b="0" i="0" u="none" strike="noStrike" baseline="0" smtClean="0">
                <a:latin typeface="Times New Roman"/>
              </a:rPr>
              <a:t>中按照结构</a:t>
            </a:r>
            <a:r>
              <a:rPr lang="en-US" altLang="zh-CN" b="0" i="0" u="none" strike="noStrike" baseline="0" smtClean="0">
                <a:latin typeface="Times New Roman"/>
              </a:rPr>
              <a:t>msg</a:t>
            </a:r>
            <a:r>
              <a:rPr lang="zh-CN" altLang="en-US" b="0" i="0" u="none" strike="noStrike" baseline="0" smtClean="0">
                <a:latin typeface="Times New Roman"/>
              </a:rPr>
              <a:t>的设定写入数据，其中操作方式由</a:t>
            </a:r>
            <a:r>
              <a:rPr lang="en-US" altLang="zh-CN" b="0" i="0" u="none" strike="noStrike" baseline="0" smtClean="0">
                <a:latin typeface="Times New Roman"/>
              </a:rPr>
              <a:t>flags</a:t>
            </a:r>
            <a:r>
              <a:rPr lang="zh-CN" altLang="en-US" b="0" i="0" u="none" strike="noStrike" baseline="0" smtClean="0">
                <a:latin typeface="Times New Roman"/>
              </a:rPr>
              <a:t>指定。</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&lt;sys/uio.h&gt;</a:t>
            </a:r>
          </a:p>
          <a:p>
            <a:pPr marR="0" lvl="0" rtl="0"/>
            <a:r>
              <a:rPr lang="en-US" altLang="zh-CN" b="0" i="0" u="none" strike="noStrike" baseline="0" smtClean="0">
                <a:latin typeface="Times New Roman"/>
              </a:rPr>
              <a:t>ssize_t sendmsg(int s, const struct msghdr</a:t>
            </a:r>
            <a:r>
              <a:rPr lang="zh-CN" altLang="en-US" b="0" i="0" u="none" strike="noStrike" baseline="0" smtClean="0">
                <a:latin typeface="Times New Roman"/>
              </a:rPr>
              <a:t>*</a:t>
            </a:r>
            <a:r>
              <a:rPr lang="en-US" altLang="zh-CN" b="0" i="0" u="none" strike="noStrike" baseline="0" smtClean="0">
                <a:latin typeface="Times New Roman"/>
              </a:rPr>
              <a:t>msg, int flags);</a:t>
            </a:r>
            <a:endParaRPr lang="zh-CN" altLang="en-US" b="0" i="0" u="none" strike="noStrike" baseline="0" smtClean="0">
              <a:latin typeface="Times New Roman"/>
            </a:endParaRPr>
          </a:p>
        </p:txBody>
      </p:sp>
    </p:spTree>
    <p:extLst>
      <p:ext uri="{BB962C8B-B14F-4D97-AF65-F5344CB8AC3E}">
        <p14:creationId xmlns:p14="http://schemas.microsoft.com/office/powerpoint/2010/main" val="205828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9.1.7  IO</a:t>
            </a:r>
            <a:r>
              <a:rPr lang="zh-CN" altLang="en-US" b="0" i="0" u="none" strike="noStrike" kern="1800" baseline="0" smtClean="0">
                <a:latin typeface="Times New Roman"/>
                <a:ea typeface="黑体"/>
              </a:rPr>
              <a:t>函数的比较</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表</a:t>
            </a:r>
            <a:r>
              <a:rPr lang="en-US" altLang="zh-CN" b="0" i="0" u="none" strike="noStrike" baseline="0" smtClean="0">
                <a:latin typeface="Times New Roman"/>
              </a:rPr>
              <a:t>9.8</a:t>
            </a:r>
            <a:r>
              <a:rPr lang="zh-CN" altLang="en-US" b="0" i="0" u="none" strike="noStrike" baseline="0" smtClean="0">
                <a:latin typeface="Times New Roman"/>
              </a:rPr>
              <a:t>为上述函数使用时的特点，○标记的为具有此种属性。有如下规律：</a:t>
            </a:r>
          </a:p>
          <a:p>
            <a:pPr marR="0" lvl="0" rtl="0"/>
            <a:r>
              <a:rPr lang="zh-CN" altLang="en-US" b="0" i="0" u="none" strike="noStrike" baseline="0" smtClean="0">
                <a:latin typeface="Times New Roman"/>
              </a:rPr>
              <a:t>函数</a:t>
            </a:r>
            <a:r>
              <a:rPr lang="en-US" altLang="zh-CN" b="0" i="0" u="none" strike="noStrike" baseline="0" smtClean="0">
                <a:latin typeface="Times New Roman"/>
              </a:rPr>
              <a:t>read()/write()</a:t>
            </a:r>
            <a:r>
              <a:rPr lang="zh-CN" altLang="en-US" b="0" i="0" u="none" strike="noStrike" baseline="0" smtClean="0">
                <a:latin typeface="Times New Roman"/>
              </a:rPr>
              <a:t>和</a:t>
            </a:r>
            <a:r>
              <a:rPr lang="en-US" altLang="zh-CN" b="0" i="0" u="none" strike="noStrike" baseline="0" smtClean="0">
                <a:latin typeface="Times New Roman"/>
              </a:rPr>
              <a:t>readv()/writev()</a:t>
            </a:r>
            <a:r>
              <a:rPr lang="zh-CN" altLang="en-US" b="0" i="0" u="none" strike="noStrike" baseline="0" smtClean="0">
                <a:latin typeface="Times New Roman"/>
              </a:rPr>
              <a:t>可以对所有的文件描述符使用；</a:t>
            </a:r>
            <a:r>
              <a:rPr lang="en-US" altLang="zh-CN" b="0" i="0" u="none" strike="noStrike" baseline="0" smtClean="0">
                <a:latin typeface="Times New Roman"/>
              </a:rPr>
              <a:t>recv()/send()</a:t>
            </a:r>
            <a:r>
              <a:rPr lang="zh-CN" altLang="en-US" b="0" i="0" u="none" strike="noStrike" baseline="0" smtClean="0">
                <a:latin typeface="Times New Roman"/>
              </a:rPr>
              <a:t>、</a:t>
            </a:r>
            <a:r>
              <a:rPr lang="en-US" altLang="zh-CN" b="0" i="0" u="none" strike="noStrike" baseline="0" smtClean="0">
                <a:latin typeface="Times New Roman"/>
              </a:rPr>
              <a:t>recvfrom()/writeto()</a:t>
            </a:r>
            <a:r>
              <a:rPr lang="zh-CN" altLang="en-US" b="0" i="0" u="none" strike="noStrike" baseline="0" smtClean="0">
                <a:latin typeface="Times New Roman"/>
              </a:rPr>
              <a:t>和</a:t>
            </a:r>
            <a:r>
              <a:rPr lang="en-US" altLang="zh-CN" b="0" i="0" u="none" strike="noStrike" baseline="0" smtClean="0">
                <a:latin typeface="Times New Roman"/>
              </a:rPr>
              <a:t>recvmsg/sendmsg</a:t>
            </a:r>
            <a:r>
              <a:rPr lang="zh-CN" altLang="en-US" b="0" i="0" u="none" strike="noStrike" baseline="0" smtClean="0">
                <a:latin typeface="Times New Roman"/>
              </a:rPr>
              <a:t>只能操作套接字描述符。</a:t>
            </a:r>
          </a:p>
          <a:p>
            <a:pPr marR="0" lvl="0" rtl="0"/>
            <a:r>
              <a:rPr lang="zh-CN" altLang="en-US" b="0" i="0" u="none" strike="noStrike" baseline="0" smtClean="0">
                <a:latin typeface="Times New Roman"/>
              </a:rPr>
              <a:t>函数</a:t>
            </a:r>
            <a:r>
              <a:rPr lang="en-US" altLang="zh-CN" b="0" i="0" u="none" strike="noStrike" baseline="0" smtClean="0">
                <a:latin typeface="Times New Roman"/>
              </a:rPr>
              <a:t>readv()/writev()</a:t>
            </a:r>
            <a:r>
              <a:rPr lang="zh-CN" altLang="en-US" b="0" i="0" u="none" strike="noStrike" baseline="0" smtClean="0">
                <a:latin typeface="Times New Roman"/>
              </a:rPr>
              <a:t>和</a:t>
            </a:r>
            <a:r>
              <a:rPr lang="en-US" altLang="zh-CN" b="0" i="0" u="none" strike="noStrike" baseline="0" smtClean="0">
                <a:latin typeface="Times New Roman"/>
              </a:rPr>
              <a:t>recvmsg()/sendmsg()</a:t>
            </a:r>
            <a:r>
              <a:rPr lang="zh-CN" altLang="en-US" b="0" i="0" u="none" strike="noStrike" baseline="0" smtClean="0">
                <a:latin typeface="Times New Roman"/>
              </a:rPr>
              <a:t>可以操作多个缓冲区，</a:t>
            </a:r>
            <a:r>
              <a:rPr lang="en-US" altLang="zh-CN" b="0" i="0" u="none" strike="noStrike" baseline="0" smtClean="0">
                <a:latin typeface="Times New Roman"/>
              </a:rPr>
              <a:t>read()/write()</a:t>
            </a:r>
            <a:r>
              <a:rPr lang="zh-CN" altLang="en-US" b="0" i="0" u="none" strike="noStrike" baseline="0" smtClean="0">
                <a:latin typeface="Times New Roman"/>
              </a:rPr>
              <a:t>、</a:t>
            </a:r>
            <a:r>
              <a:rPr lang="en-US" altLang="zh-CN" b="0" i="0" u="none" strike="noStrike" baseline="0" smtClean="0">
                <a:latin typeface="Times New Roman"/>
              </a:rPr>
              <a:t>recv()/send()</a:t>
            </a:r>
            <a:r>
              <a:rPr lang="zh-CN" altLang="en-US" b="0" i="0" u="none" strike="noStrike" baseline="0" smtClean="0">
                <a:latin typeface="Times New Roman"/>
              </a:rPr>
              <a:t>和</a:t>
            </a:r>
            <a:r>
              <a:rPr lang="en-US" altLang="zh-CN" b="0" i="0" u="none" strike="noStrike" baseline="0" smtClean="0">
                <a:latin typeface="Times New Roman"/>
              </a:rPr>
              <a:t>recvfrom()/sendto()</a:t>
            </a:r>
            <a:r>
              <a:rPr lang="zh-CN" altLang="en-US" b="0" i="0" u="none" strike="noStrike" baseline="0" smtClean="0">
                <a:latin typeface="Times New Roman"/>
              </a:rPr>
              <a:t>只能操作单个缓冲区。</a:t>
            </a:r>
          </a:p>
          <a:p>
            <a:pPr marR="0" lvl="0" rtl="0"/>
            <a:r>
              <a:rPr lang="zh-CN" altLang="en-US" b="0" i="0" u="none" strike="noStrike" baseline="0" smtClean="0">
                <a:latin typeface="Times New Roman"/>
              </a:rPr>
              <a:t>函数</a:t>
            </a:r>
            <a:r>
              <a:rPr lang="en-US" altLang="zh-CN" b="0" i="0" u="none" strike="noStrike" baseline="0" smtClean="0">
                <a:latin typeface="Times New Roman"/>
              </a:rPr>
              <a:t>recv()/send()</a:t>
            </a:r>
            <a:r>
              <a:rPr lang="zh-CN" altLang="en-US" b="0" i="0" u="none" strike="noStrike" baseline="0" smtClean="0">
                <a:latin typeface="Times New Roman"/>
              </a:rPr>
              <a:t>、</a:t>
            </a:r>
            <a:r>
              <a:rPr lang="en-US" altLang="zh-CN" b="0" i="0" u="none" strike="noStrike" baseline="0" smtClean="0">
                <a:latin typeface="Times New Roman"/>
              </a:rPr>
              <a:t>recvfrom()/sendto()</a:t>
            </a:r>
            <a:r>
              <a:rPr lang="zh-CN" altLang="en-US" b="0" i="0" u="none" strike="noStrike" baseline="0" smtClean="0">
                <a:latin typeface="Times New Roman"/>
              </a:rPr>
              <a:t>和</a:t>
            </a:r>
            <a:r>
              <a:rPr lang="en-US" altLang="zh-CN" b="0" i="0" u="none" strike="noStrike" baseline="0" smtClean="0">
                <a:latin typeface="Times New Roman"/>
              </a:rPr>
              <a:t>recvmsg()/sendmsg()</a:t>
            </a:r>
            <a:r>
              <a:rPr lang="zh-CN" altLang="en-US" b="0" i="0" u="none" strike="noStrike" baseline="0" smtClean="0">
                <a:latin typeface="Times New Roman"/>
              </a:rPr>
              <a:t>具有可选标志。</a:t>
            </a:r>
          </a:p>
          <a:p>
            <a:pPr marR="0" lvl="0" rtl="0"/>
            <a:r>
              <a:rPr lang="zh-CN" altLang="en-US" b="0" i="0" u="none" strike="noStrike" baseline="0" smtClean="0">
                <a:latin typeface="Times New Roman"/>
              </a:rPr>
              <a:t>函数</a:t>
            </a:r>
            <a:r>
              <a:rPr lang="en-US" altLang="zh-CN" b="0" i="0" u="none" strike="noStrike" baseline="0" smtClean="0">
                <a:latin typeface="Times New Roman"/>
              </a:rPr>
              <a:t>recvfrom()/sendto()</a:t>
            </a:r>
            <a:r>
              <a:rPr lang="zh-CN" altLang="en-US" b="0" i="0" u="none" strike="noStrike" baseline="0" smtClean="0">
                <a:latin typeface="Times New Roman"/>
              </a:rPr>
              <a:t>和</a:t>
            </a:r>
            <a:r>
              <a:rPr lang="en-US" altLang="zh-CN" b="0" i="0" u="none" strike="noStrike" baseline="0" smtClean="0">
                <a:latin typeface="Times New Roman"/>
              </a:rPr>
              <a:t>recvmsg()/sendmsg()</a:t>
            </a:r>
            <a:r>
              <a:rPr lang="zh-CN" altLang="en-US" b="0" i="0" u="none" strike="noStrike" baseline="0" smtClean="0">
                <a:latin typeface="Times New Roman"/>
              </a:rPr>
              <a:t>可以选择对方的</a:t>
            </a:r>
            <a:r>
              <a:rPr lang="en-US" altLang="zh-CN" b="0" i="0" u="none" strike="noStrike" baseline="0" smtClean="0">
                <a:latin typeface="Times New Roman"/>
              </a:rPr>
              <a:t>IP</a:t>
            </a:r>
            <a:r>
              <a:rPr lang="zh-CN" altLang="en-US" b="0" i="0" u="none" strike="noStrike" baseline="0" smtClean="0">
                <a:latin typeface="Times New Roman"/>
              </a:rPr>
              <a:t>地址。</a:t>
            </a:r>
          </a:p>
          <a:p>
            <a:pPr marR="0" lvl="0" rtl="0"/>
            <a:r>
              <a:rPr lang="zh-CN" altLang="en-US" b="0" i="0" u="none" strike="noStrike" baseline="0" smtClean="0">
                <a:latin typeface="Times New Roman"/>
              </a:rPr>
              <a:t>函数</a:t>
            </a:r>
            <a:r>
              <a:rPr lang="en-US" altLang="zh-CN" b="0" i="0" u="none" strike="noStrike" baseline="0" smtClean="0">
                <a:latin typeface="Times New Roman"/>
              </a:rPr>
              <a:t>recvmsg()/sendmsg()</a:t>
            </a:r>
            <a:r>
              <a:rPr lang="zh-CN" altLang="en-US" b="0" i="0" u="none" strike="noStrike" baseline="0" smtClean="0">
                <a:latin typeface="Times New Roman"/>
              </a:rPr>
              <a:t>有可选择的控制信息，能进行高级操作。</a:t>
            </a:r>
          </a:p>
        </p:txBody>
      </p:sp>
    </p:spTree>
    <p:extLst>
      <p:ext uri="{BB962C8B-B14F-4D97-AF65-F5344CB8AC3E}">
        <p14:creationId xmlns:p14="http://schemas.microsoft.com/office/powerpoint/2010/main" val="411178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9.2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IO</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lstStyle/>
          <a:p>
            <a:r>
              <a:rPr lang="en-US" altLang="zh-CN"/>
              <a:t>9.2.1  </a:t>
            </a:r>
            <a:r>
              <a:rPr lang="zh-CN" altLang="en-US"/>
              <a:t>客户端处理框架</a:t>
            </a:r>
            <a:r>
              <a:rPr lang="zh-CN" altLang="en-US"/>
              <a:t>的</a:t>
            </a:r>
            <a:r>
              <a:rPr lang="zh-CN" altLang="en-US" smtClean="0"/>
              <a:t>例子</a:t>
            </a:r>
            <a:endParaRPr lang="en-US" altLang="zh-CN" smtClean="0"/>
          </a:p>
          <a:p>
            <a:r>
              <a:rPr lang="en-US" altLang="zh-CN"/>
              <a:t>9.2.2  </a:t>
            </a:r>
            <a:r>
              <a:rPr lang="zh-CN" altLang="en-US"/>
              <a:t>服务器端</a:t>
            </a:r>
            <a:r>
              <a:rPr lang="zh-CN" altLang="en-US"/>
              <a:t>程序</a:t>
            </a:r>
            <a:r>
              <a:rPr lang="zh-CN" altLang="en-US" smtClean="0"/>
              <a:t>框架</a:t>
            </a:r>
            <a:endParaRPr lang="en-US" altLang="zh-CN" smtClean="0"/>
          </a:p>
          <a:p>
            <a:r>
              <a:rPr lang="en-US" altLang="zh-CN"/>
              <a:t>9.2.3  </a:t>
            </a:r>
            <a:r>
              <a:rPr lang="zh-CN" altLang="en-US"/>
              <a:t>使用</a:t>
            </a:r>
            <a:r>
              <a:rPr lang="en-US" altLang="zh-CN"/>
              <a:t>recv()</a:t>
            </a:r>
            <a:r>
              <a:rPr lang="zh-CN" altLang="en-US"/>
              <a:t>和</a:t>
            </a:r>
            <a:r>
              <a:rPr lang="en-US" altLang="zh-CN"/>
              <a:t>send</a:t>
            </a:r>
            <a:r>
              <a:rPr lang="en-US" altLang="zh-CN"/>
              <a:t>()</a:t>
            </a:r>
            <a:r>
              <a:rPr lang="zh-CN" altLang="en-US" smtClean="0"/>
              <a:t>函数</a:t>
            </a:r>
            <a:endParaRPr lang="en-US" altLang="zh-CN" smtClean="0"/>
          </a:p>
          <a:p>
            <a:r>
              <a:rPr lang="en-US" altLang="zh-CN"/>
              <a:t>9.2.4  </a:t>
            </a:r>
            <a:r>
              <a:rPr lang="zh-CN" altLang="en-US"/>
              <a:t>使用</a:t>
            </a:r>
            <a:r>
              <a:rPr lang="en-US" altLang="zh-CN"/>
              <a:t>readv()</a:t>
            </a:r>
            <a:r>
              <a:rPr lang="zh-CN" altLang="en-US"/>
              <a:t>和</a:t>
            </a:r>
            <a:r>
              <a:rPr lang="en-US" altLang="zh-CN"/>
              <a:t>write</a:t>
            </a:r>
            <a:r>
              <a:rPr lang="en-US" altLang="zh-CN"/>
              <a:t>()</a:t>
            </a:r>
            <a:r>
              <a:rPr lang="zh-CN" altLang="en-US" smtClean="0"/>
              <a:t>函数</a:t>
            </a:r>
            <a:endParaRPr lang="en-US" altLang="zh-CN" smtClean="0"/>
          </a:p>
          <a:p>
            <a:r>
              <a:rPr lang="en-US" altLang="zh-CN"/>
              <a:t>9.2.5  </a:t>
            </a:r>
            <a:r>
              <a:rPr lang="zh-CN" altLang="en-US"/>
              <a:t>使用</a:t>
            </a:r>
            <a:r>
              <a:rPr lang="en-US" altLang="zh-CN"/>
              <a:t>recvmsg()</a:t>
            </a:r>
            <a:r>
              <a:rPr lang="zh-CN" altLang="en-US"/>
              <a:t>和</a:t>
            </a:r>
            <a:r>
              <a:rPr lang="en-US" altLang="zh-CN"/>
              <a:t>sendmsg()</a:t>
            </a:r>
            <a:r>
              <a:rPr lang="zh-CN" altLang="en-US"/>
              <a:t>函数</a:t>
            </a:r>
          </a:p>
        </p:txBody>
      </p:sp>
    </p:spTree>
    <p:extLst>
      <p:ext uri="{BB962C8B-B14F-4D97-AF65-F5344CB8AC3E}">
        <p14:creationId xmlns:p14="http://schemas.microsoft.com/office/powerpoint/2010/main" val="3227799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9.2.1  </a:t>
            </a:r>
            <a:r>
              <a:rPr lang="zh-CN" altLang="en-US" b="0" i="0" u="none" strike="noStrike" kern="1800" baseline="0" smtClean="0">
                <a:latin typeface="Times New Roman"/>
                <a:ea typeface="黑体"/>
              </a:rPr>
              <a:t>客户端处理框架的例子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客户端处理程序是一个程序框架，为后面使用</a:t>
            </a:r>
            <a:r>
              <a:rPr lang="en-US" altLang="zh-CN" b="0" i="0" u="none" strike="noStrike" baseline="0" smtClean="0">
                <a:latin typeface="Times New Roman"/>
              </a:rPr>
              <a:t>3</a:t>
            </a:r>
            <a:r>
              <a:rPr lang="zh-CN" altLang="en-US" b="0" i="0" u="none" strike="noStrike" baseline="0" smtClean="0">
                <a:latin typeface="Times New Roman"/>
              </a:rPr>
              <a:t>种类型的收发函数建立基本的架构</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．客户端</a:t>
            </a:r>
            <a:r>
              <a:rPr lang="zh-CN" altLang="en-US">
                <a:latin typeface="Times New Roman"/>
              </a:rPr>
              <a:t>程序</a:t>
            </a:r>
            <a:r>
              <a:rPr lang="zh-CN" altLang="en-US" smtClean="0">
                <a:latin typeface="Times New Roman"/>
              </a:rPr>
              <a:t>框架</a:t>
            </a:r>
            <a:endParaRPr lang="en-US" altLang="zh-CN" smtClean="0">
              <a:latin typeface="Times New Roman"/>
            </a:endParaRPr>
          </a:p>
          <a:p>
            <a:pPr lvl="0"/>
            <a:r>
              <a:rPr lang="en-US" altLang="zh-CN">
                <a:latin typeface="Times New Roman"/>
              </a:rPr>
              <a:t>2</a:t>
            </a:r>
            <a:r>
              <a:rPr lang="zh-CN" altLang="en-US">
                <a:latin typeface="Times New Roman"/>
              </a:rPr>
              <a:t>．客户端程序框架代码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282446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．客户端程序框架</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图</a:t>
            </a:r>
            <a:r>
              <a:rPr lang="en-US" altLang="zh-CN" b="0" i="0" u="none" strike="noStrike" baseline="0" smtClean="0">
                <a:latin typeface="Times New Roman"/>
              </a:rPr>
              <a:t>9.6  </a:t>
            </a:r>
            <a:r>
              <a:rPr lang="zh-CN" altLang="en-US" b="0" i="0" u="none" strike="noStrike" baseline="0" smtClean="0">
                <a:latin typeface="Times New Roman"/>
              </a:rPr>
              <a:t>客户端处理流程</a:t>
            </a:r>
          </a:p>
        </p:txBody>
      </p:sp>
      <p:pic>
        <p:nvPicPr>
          <p:cNvPr id="4098" name="Picture 2" descr="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351291"/>
            <a:ext cx="1398835" cy="562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66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．客户端程序框架代码</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29</a:t>
            </a:r>
            <a:r>
              <a:rPr lang="zh-CN" altLang="en-US" b="0" i="0" u="none" strike="noStrike" baseline="0" smtClean="0">
                <a:latin typeface="Times New Roman"/>
              </a:rPr>
              <a:t>	</a:t>
            </a:r>
            <a:r>
              <a:rPr lang="en-US" altLang="zh-CN" b="1" i="0" u="none" strike="noStrike" baseline="0" smtClean="0">
                <a:latin typeface="Times New Roman"/>
              </a:rPr>
              <a:t>signal(SIGINT</a:t>
            </a:r>
            <a:r>
              <a:rPr lang="en-US" altLang="zh-CN" b="1" i="0" u="none" strike="noStrike" baseline="0" smtClean="0">
                <a:latin typeface="Times New Roman"/>
              </a:rPr>
              <a:t>, sig_proccess);</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*挂接</a:t>
            </a:r>
            <a:r>
              <a:rPr lang="en-US" altLang="zh-CN" b="0" i="0" u="none" strike="noStrike" baseline="0" smtClean="0">
                <a:latin typeface="Times New Roman"/>
              </a:rPr>
              <a:t>SIGINT</a:t>
            </a:r>
            <a:r>
              <a:rPr lang="zh-CN" altLang="en-US" b="0" i="0" u="none" strike="noStrike" baseline="0" smtClean="0">
                <a:latin typeface="Times New Roman"/>
              </a:rPr>
              <a:t>信号，处理</a:t>
            </a:r>
            <a:r>
              <a:rPr lang="zh-CN" altLang="en-US" b="0" i="0" u="none" strike="noStrike" baseline="0" smtClean="0">
                <a:latin typeface="Times New Roman"/>
              </a:rPr>
              <a:t>函数</a:t>
            </a:r>
            <a:r>
              <a:rPr lang="zh-CN" altLang="en-US" b="0" i="0" u="none" strike="noStrike" baseline="0" smtClean="0">
                <a:latin typeface="Times New Roman"/>
              </a:rPr>
              <a:t>为</a:t>
            </a:r>
            <a:r>
              <a:rPr lang="en-US" altLang="zh-CN" b="0" i="0" u="none" strike="noStrike" baseline="0" smtClean="0">
                <a:latin typeface="Times New Roman"/>
              </a:rPr>
              <a:t>sig_process()</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30</a:t>
            </a:r>
            <a:r>
              <a:rPr lang="zh-CN" altLang="en-US" b="0" i="0" u="none" strike="noStrike" baseline="0" smtClean="0">
                <a:latin typeface="Times New Roman"/>
              </a:rPr>
              <a:t>	</a:t>
            </a:r>
            <a:r>
              <a:rPr lang="en-US" altLang="zh-CN" b="1" i="0" u="none" strike="noStrike" baseline="0" smtClean="0">
                <a:latin typeface="Times New Roman"/>
              </a:rPr>
              <a:t>signal(SIGPIPE</a:t>
            </a:r>
            <a:r>
              <a:rPr lang="en-US" altLang="zh-CN" b="1" i="0" u="none" strike="noStrike" baseline="0" smtClean="0">
                <a:latin typeface="Times New Roman"/>
              </a:rPr>
              <a:t>, sig_pipe);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*挂接</a:t>
            </a:r>
            <a:r>
              <a:rPr lang="en-US" altLang="zh-CN" b="0" i="0" u="none" strike="noStrike" baseline="0" smtClean="0">
                <a:latin typeface="Times New Roman"/>
              </a:rPr>
              <a:t>SIGPIPE</a:t>
            </a:r>
            <a:r>
              <a:rPr lang="zh-CN" altLang="en-US" b="0" i="0" u="none" strike="noStrike" baseline="0" smtClean="0">
                <a:latin typeface="Times New Roman"/>
              </a:rPr>
              <a:t>信号，处理函数为</a:t>
            </a:r>
            <a:r>
              <a:rPr lang="en-US" altLang="zh-CN" b="0" i="0" u="none" strike="noStrike" baseline="0" smtClean="0">
                <a:latin typeface="Times New Roman"/>
              </a:rPr>
              <a:t>sig_pipe()</a:t>
            </a:r>
            <a:r>
              <a:rPr lang="zh-CN" altLang="en-US" b="0" i="0" u="none" strike="noStrike" baseline="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1364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9.2.2  </a:t>
            </a:r>
            <a:r>
              <a:rPr lang="zh-CN" altLang="en-US" b="0" i="0" u="none" strike="noStrike" kern="1800" baseline="0" smtClean="0">
                <a:latin typeface="Times New Roman"/>
                <a:ea typeface="黑体"/>
              </a:rPr>
              <a:t>服务器端程序框架</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服务器端处理程序是一个程序框架，为后面使用</a:t>
            </a:r>
            <a:r>
              <a:rPr lang="en-US" altLang="zh-CN" b="0" i="0" u="none" strike="noStrike" baseline="0" smtClean="0">
                <a:latin typeface="Times New Roman"/>
              </a:rPr>
              <a:t>3</a:t>
            </a:r>
            <a:r>
              <a:rPr lang="zh-CN" altLang="en-US" b="0" i="0" u="none" strike="noStrike" baseline="0" smtClean="0">
                <a:latin typeface="Times New Roman"/>
              </a:rPr>
              <a:t>种类型的收发函数建立基本的架构。函数</a:t>
            </a:r>
            <a:r>
              <a:rPr lang="en-US" altLang="zh-CN" b="0" i="0" u="none" strike="noStrike" baseline="0" smtClean="0">
                <a:latin typeface="Times New Roman"/>
              </a:rPr>
              <a:t>process_conn_server()</a:t>
            </a:r>
            <a:r>
              <a:rPr lang="zh-CN" altLang="en-US" b="0" i="0" u="none" strike="noStrike" baseline="0" smtClean="0">
                <a:latin typeface="Times New Roman"/>
              </a:rPr>
              <a:t>是进行服务器端处理的函数，不同收发函数的实现方式不同。</a:t>
            </a:r>
          </a:p>
          <a:p>
            <a:pPr marR="0" lvl="0" rtl="0"/>
            <a:r>
              <a:rPr lang="en-US" altLang="zh-CN" b="0" i="0" u="none" strike="noStrike" baseline="0" smtClean="0">
                <a:latin typeface="Times New Roman"/>
              </a:rPr>
              <a:t>20  </a:t>
            </a:r>
            <a:r>
              <a:rPr lang="zh-CN" altLang="en-US" b="0" i="0" u="none" strike="noStrike" baseline="0" smtClean="0">
                <a:latin typeface="Times New Roman"/>
              </a:rPr>
              <a:t>	</a:t>
            </a:r>
            <a:r>
              <a:rPr lang="en-US" altLang="zh-CN" b="1" i="0" u="none" strike="noStrike" baseline="0" smtClean="0">
                <a:latin typeface="Times New Roman"/>
              </a:rPr>
              <a:t>signal(SIGINT</a:t>
            </a:r>
            <a:r>
              <a:rPr lang="en-US" altLang="zh-CN" b="1" i="0" u="none" strike="noStrike" baseline="0" smtClean="0">
                <a:latin typeface="Times New Roman"/>
              </a:rPr>
              <a:t>, sig_proccess);</a:t>
            </a:r>
            <a:r>
              <a:rPr lang="en-US" altLang="zh-CN" b="0" i="0" u="none" strike="noStrike" baseline="0" smtClean="0">
                <a:latin typeface="Times New Roman"/>
              </a:rPr>
              <a:t>/</a:t>
            </a:r>
            <a:r>
              <a:rPr lang="zh-CN" altLang="en-US" b="0" i="0" u="none" strike="noStrike" baseline="0" smtClean="0">
                <a:latin typeface="Times New Roman"/>
              </a:rPr>
              <a:t>*挂接</a:t>
            </a:r>
            <a:r>
              <a:rPr lang="en-US" altLang="zh-CN" b="0" i="0" u="none" strike="noStrike" baseline="0" smtClean="0">
                <a:latin typeface="Times New Roman"/>
              </a:rPr>
              <a:t>SIGINT</a:t>
            </a:r>
            <a:r>
              <a:rPr lang="zh-CN" altLang="en-US" b="0" i="0" u="none" strike="noStrike" baseline="0" smtClean="0">
                <a:latin typeface="Times New Roman"/>
              </a:rPr>
              <a:t>信号，处理函数为</a:t>
            </a:r>
            <a:r>
              <a:rPr lang="en-US" altLang="zh-CN" b="0" i="0" u="none" strike="noStrike" baseline="0" smtClean="0">
                <a:latin typeface="Times New Roman"/>
              </a:rPr>
              <a:t>sig_process()</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21</a:t>
            </a:r>
            <a:r>
              <a:rPr lang="zh-CN" altLang="en-US" b="0" i="0" u="none" strike="noStrike" baseline="0" smtClean="0">
                <a:latin typeface="Times New Roman"/>
              </a:rPr>
              <a:t>	</a:t>
            </a:r>
            <a:r>
              <a:rPr lang="en-US" altLang="zh-CN" b="1" i="0" u="none" strike="noStrike" baseline="0" smtClean="0">
                <a:latin typeface="Times New Roman"/>
              </a:rPr>
              <a:t>signal(SIGPIPE</a:t>
            </a:r>
            <a:r>
              <a:rPr lang="en-US" altLang="zh-CN" b="1" i="0" u="none" strike="noStrike" baseline="0" smtClean="0">
                <a:latin typeface="Times New Roman"/>
              </a:rPr>
              <a:t>, sig_proccess);</a:t>
            </a:r>
            <a:r>
              <a:rPr lang="en-US" altLang="zh-CN" b="0" i="0" u="none" strike="noStrike" baseline="0" smtClean="0">
                <a:latin typeface="Times New Roman"/>
              </a:rPr>
              <a:t>/</a:t>
            </a:r>
            <a:r>
              <a:rPr lang="zh-CN" altLang="en-US" b="0" i="0" u="none" strike="noStrike" baseline="0" smtClean="0">
                <a:latin typeface="Times New Roman"/>
              </a:rPr>
              <a:t>*挂接</a:t>
            </a:r>
            <a:r>
              <a:rPr lang="en-US" altLang="zh-CN" b="0" i="0" u="none" strike="noStrike" baseline="0" smtClean="0">
                <a:latin typeface="Times New Roman"/>
              </a:rPr>
              <a:t>SIGPIPE</a:t>
            </a:r>
            <a:r>
              <a:rPr lang="zh-CN" altLang="en-US" b="0" i="0" u="none" strike="noStrike" baseline="0" smtClean="0">
                <a:latin typeface="Times New Roman"/>
              </a:rPr>
              <a:t>信号，处理函数为</a:t>
            </a:r>
            <a:r>
              <a:rPr lang="en-US" altLang="zh-CN" b="0" i="0" u="none" strike="noStrike" baseline="0" smtClean="0">
                <a:latin typeface="Times New Roman"/>
              </a:rPr>
              <a:t>sig_pipe()</a:t>
            </a:r>
            <a:r>
              <a:rPr lang="zh-CN" altLang="en-US" b="0" i="0" u="none" strike="noStrike" baseline="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60407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9.2.3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recv()</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send()</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下面使用</a:t>
            </a:r>
            <a:r>
              <a:rPr lang="en-US" altLang="zh-CN" b="0" i="0" u="none" strike="noStrike" baseline="0" smtClean="0">
                <a:latin typeface="Times New Roman"/>
              </a:rPr>
              <a:t>recv()</a:t>
            </a:r>
            <a:r>
              <a:rPr lang="zh-CN" altLang="en-US" b="0" i="0" u="none" strike="noStrike" baseline="0" smtClean="0">
                <a:latin typeface="Times New Roman"/>
              </a:rPr>
              <a:t>和</a:t>
            </a:r>
            <a:r>
              <a:rPr lang="en-US" altLang="zh-CN" b="0" i="0" u="none" strike="noStrike" baseline="0" smtClean="0">
                <a:latin typeface="Times New Roman"/>
              </a:rPr>
              <a:t>send()</a:t>
            </a:r>
            <a:r>
              <a:rPr lang="zh-CN" altLang="en-US" b="0" i="0" u="none" strike="noStrike" baseline="0" smtClean="0">
                <a:latin typeface="Times New Roman"/>
              </a:rPr>
              <a:t>函数进行网络数据收发</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．服务器端的</a:t>
            </a:r>
            <a:r>
              <a:rPr lang="zh-CN" altLang="en-US">
                <a:latin typeface="Times New Roman"/>
              </a:rPr>
              <a:t>实现</a:t>
            </a:r>
            <a:r>
              <a:rPr lang="zh-CN" altLang="en-US" smtClean="0">
                <a:latin typeface="Times New Roman"/>
              </a:rPr>
              <a:t>代码</a:t>
            </a:r>
            <a:endParaRPr lang="en-US" altLang="zh-CN" smtClean="0">
              <a:latin typeface="Times New Roman"/>
            </a:endParaRPr>
          </a:p>
          <a:p>
            <a:pPr lvl="0"/>
            <a:r>
              <a:rPr lang="en-US" altLang="zh-CN">
                <a:latin typeface="Times New Roman"/>
              </a:rPr>
              <a:t>2</a:t>
            </a:r>
            <a:r>
              <a:rPr lang="zh-CN" altLang="en-US">
                <a:latin typeface="Times New Roman"/>
              </a:rPr>
              <a:t>．客户端的</a:t>
            </a:r>
            <a:r>
              <a:rPr lang="zh-CN" altLang="en-US">
                <a:latin typeface="Times New Roman"/>
              </a:rPr>
              <a:t>处理</a:t>
            </a:r>
            <a:r>
              <a:rPr lang="zh-CN" altLang="en-US" smtClean="0">
                <a:latin typeface="Times New Roman"/>
              </a:rPr>
              <a:t>代码</a:t>
            </a:r>
            <a:endParaRPr lang="en-US" altLang="zh-CN" smtClean="0">
              <a:latin typeface="Times New Roman"/>
            </a:endParaRPr>
          </a:p>
          <a:p>
            <a:pPr lvl="0"/>
            <a:r>
              <a:rPr lang="en-US" altLang="zh-CN">
                <a:latin typeface="Times New Roman"/>
              </a:rPr>
              <a:t>3</a:t>
            </a:r>
            <a:r>
              <a:rPr lang="zh-CN" altLang="en-US">
                <a:latin typeface="Times New Roman"/>
              </a:rPr>
              <a:t>．信号</a:t>
            </a:r>
            <a:r>
              <a:rPr lang="en-US" altLang="zh-CN">
                <a:latin typeface="Times New Roman"/>
              </a:rPr>
              <a:t>SIGINT</a:t>
            </a:r>
            <a:r>
              <a:rPr lang="zh-CN" altLang="en-US">
                <a:latin typeface="Times New Roman"/>
              </a:rPr>
              <a:t>的</a:t>
            </a:r>
            <a:r>
              <a:rPr lang="zh-CN" altLang="en-US">
                <a:latin typeface="Times New Roman"/>
              </a:rPr>
              <a:t>处理</a:t>
            </a:r>
            <a:r>
              <a:rPr lang="zh-CN" altLang="en-US" smtClean="0">
                <a:latin typeface="Times New Roman"/>
              </a:rPr>
              <a:t>函数</a:t>
            </a:r>
            <a:endParaRPr lang="en-US" altLang="zh-CN" smtClean="0">
              <a:latin typeface="Times New Roman"/>
            </a:endParaRPr>
          </a:p>
          <a:p>
            <a:pPr lvl="0"/>
            <a:r>
              <a:rPr lang="en-US" altLang="zh-CN">
                <a:latin typeface="Times New Roman"/>
              </a:rPr>
              <a:t>4</a:t>
            </a:r>
            <a:r>
              <a:rPr lang="zh-CN" altLang="en-US">
                <a:latin typeface="Times New Roman"/>
              </a:rPr>
              <a:t>．信号</a:t>
            </a:r>
            <a:r>
              <a:rPr lang="en-US" altLang="zh-CN">
                <a:latin typeface="Times New Roman"/>
              </a:rPr>
              <a:t>SIGPIPE</a:t>
            </a:r>
            <a:r>
              <a:rPr lang="zh-CN" altLang="en-US">
                <a:latin typeface="Times New Roman"/>
              </a:rPr>
              <a:t>的处理函数</a:t>
            </a:r>
            <a:endParaRPr lang="zh-CN" altLang="en-US" b="0" i="0" u="none" strike="noStrike" baseline="0" smtClean="0">
              <a:latin typeface="Times New Roman"/>
            </a:endParaRPr>
          </a:p>
        </p:txBody>
      </p:sp>
    </p:spTree>
    <p:extLst>
      <p:ext uri="{BB962C8B-B14F-4D97-AF65-F5344CB8AC3E}">
        <p14:creationId xmlns:p14="http://schemas.microsoft.com/office/powerpoint/2010/main" val="4292636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．服务器端的实现代码</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服务器端的处理过程先使用</a:t>
            </a:r>
            <a:r>
              <a:rPr lang="en-US" altLang="zh-CN" b="0" i="0" u="none" strike="noStrike" baseline="0" smtClean="0">
                <a:latin typeface="Times New Roman"/>
              </a:rPr>
              <a:t>recv()</a:t>
            </a:r>
            <a:r>
              <a:rPr lang="zh-CN" altLang="en-US" b="0" i="0" u="none" strike="noStrike" baseline="0" smtClean="0">
                <a:latin typeface="Times New Roman"/>
              </a:rPr>
              <a:t>函数从套接字文件描述符</a:t>
            </a:r>
            <a:r>
              <a:rPr lang="en-US" altLang="zh-CN" b="0" i="0" u="none" strike="noStrike" baseline="0" smtClean="0">
                <a:latin typeface="Times New Roman"/>
              </a:rPr>
              <a:t>s</a:t>
            </a:r>
            <a:r>
              <a:rPr lang="zh-CN" altLang="en-US" b="0" i="0" u="none" strike="noStrike" baseline="0" smtClean="0">
                <a:latin typeface="Times New Roman"/>
              </a:rPr>
              <a:t>中读取数据到缓冲区</a:t>
            </a:r>
            <a:r>
              <a:rPr lang="en-US" altLang="zh-CN" b="0" i="0" u="none" strike="noStrike" baseline="0" smtClean="0">
                <a:latin typeface="Times New Roman"/>
              </a:rPr>
              <a:t>buffer</a:t>
            </a:r>
            <a:r>
              <a:rPr lang="zh-CN" altLang="en-US" b="0" i="0" u="none" strike="noStrike" baseline="0" smtClean="0">
                <a:latin typeface="Times New Roman"/>
              </a:rPr>
              <a:t>中，如果不能接收到数据则退出操作。服务器成功接收数据后，利用接收到的数据构建发送给客户端的响应字符串，调用</a:t>
            </a:r>
            <a:r>
              <a:rPr lang="en-US" altLang="zh-CN" b="0" i="0" u="none" strike="noStrike" baseline="0" smtClean="0">
                <a:latin typeface="Times New Roman"/>
              </a:rPr>
              <a:t>send()</a:t>
            </a:r>
            <a:r>
              <a:rPr lang="zh-CN" altLang="en-US" b="0" i="0" u="none" strike="noStrike" baseline="0" smtClean="0">
                <a:latin typeface="Times New Roman"/>
              </a:rPr>
              <a:t>函数将响应字符串发送给客户端。</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for</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循环处理过程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1" i="0" u="none" strike="noStrike" baseline="0" smtClean="0">
                <a:latin typeface="Times New Roman"/>
              </a:rPr>
              <a:t>size </a:t>
            </a:r>
            <a:r>
              <a:rPr lang="en-US" altLang="zh-CN" b="1" i="0" u="none" strike="noStrike" baseline="0" smtClean="0">
                <a:latin typeface="Times New Roman"/>
              </a:rPr>
              <a:t>= recv(s, buffer, 1024,0</a:t>
            </a:r>
            <a:r>
              <a:rPr lang="en-US" altLang="zh-CN" b="1" i="0" u="none" strike="noStrike" baseline="0" smtClean="0">
                <a:latin typeface="Times New Roman"/>
              </a:rPr>
              <a:t>);</a:t>
            </a:r>
            <a:r>
              <a:rPr lang="zh-CN" altLang="en-US" b="0" i="0" u="none" strike="noStrike" baseline="0" smtClean="0">
                <a:latin typeface="Times New Roman"/>
              </a:rPr>
              <a:t/>
            </a:r>
            <a:br>
              <a:rPr lang="zh-CN" altLang="en-US" b="0" i="0" u="none" strike="noStrike" baseline="0" smtClean="0">
                <a:latin typeface="Times New Roman"/>
              </a:rPr>
            </a:br>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从套接字中读取数据放到缓冲区</a:t>
            </a:r>
            <a:r>
              <a:rPr lang="en-US" altLang="zh-CN" b="0" i="0" u="none" strike="noStrike" baseline="0" smtClean="0">
                <a:latin typeface="Times New Roman"/>
              </a:rPr>
              <a:t>buffer</a:t>
            </a:r>
            <a:r>
              <a:rPr lang="zh-CN" altLang="en-US" b="0" i="0" u="none" strike="noStrike" baseline="0" smtClean="0">
                <a:latin typeface="Times New Roman"/>
              </a:rPr>
              <a:t>中</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10</a:t>
            </a:r>
            <a:r>
              <a:rPr lang="zh-CN" altLang="en-US" b="0" i="0" u="none" strike="noStrike" baseline="0" smtClean="0">
                <a:latin typeface="Times New Roman"/>
              </a:rPr>
              <a:t>		</a:t>
            </a:r>
            <a:r>
              <a:rPr lang="en-US" altLang="zh-CN" b="0" i="0" u="none" strike="noStrike" baseline="0" smtClean="0">
                <a:latin typeface="Times New Roman"/>
              </a:rPr>
              <a:t>if(size </a:t>
            </a:r>
            <a:r>
              <a:rPr lang="en-US" altLang="zh-CN" b="0" i="0" u="none" strike="noStrike" baseline="0" smtClean="0">
                <a:latin typeface="Times New Roman"/>
              </a:rPr>
              <a:t>==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没有数据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11</a:t>
            </a:r>
            <a:r>
              <a:rPr lang="zh-CN" altLang="en-US" b="0" i="0" u="none" strike="noStrike" baseline="0" smtClean="0">
                <a:latin typeface="Times New Roman"/>
              </a:rPr>
              <a:t>			</a:t>
            </a:r>
            <a:r>
              <a:rPr lang="en-US" altLang="zh-CN" b="0" i="0" u="none" strike="noStrike" baseline="0" smtClean="0">
                <a:latin typeface="Times New Roman"/>
              </a:rPr>
              <a:t>return</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12</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a:t>
            </a:r>
            <a:endParaRPr lang="en-US" altLang="zh-CN" b="0" i="0" u="none" strike="noStrike" baseline="0" smtClean="0">
              <a:latin typeface="Times New Roman"/>
            </a:endParaRPr>
          </a:p>
        </p:txBody>
      </p:sp>
    </p:spTree>
    <p:extLst>
      <p:ext uri="{BB962C8B-B14F-4D97-AF65-F5344CB8AC3E}">
        <p14:creationId xmlns:p14="http://schemas.microsoft.com/office/powerpoint/2010/main" val="316337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9.1  IO</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r>
              <a:rPr lang="en-US" altLang="zh-CN"/>
              <a:t>9.1.1  </a:t>
            </a:r>
            <a:r>
              <a:rPr lang="zh-CN" altLang="en-US"/>
              <a:t>使用</a:t>
            </a:r>
            <a:r>
              <a:rPr lang="en-US" altLang="zh-CN"/>
              <a:t>recv()</a:t>
            </a:r>
            <a:r>
              <a:rPr lang="zh-CN" altLang="en-US"/>
              <a:t>函数</a:t>
            </a:r>
            <a:r>
              <a:rPr lang="zh-CN" altLang="en-US"/>
              <a:t>接收</a:t>
            </a:r>
            <a:r>
              <a:rPr lang="zh-CN" altLang="en-US" smtClean="0"/>
              <a:t>数据</a:t>
            </a:r>
            <a:endParaRPr lang="en-US" altLang="zh-CN" smtClean="0"/>
          </a:p>
          <a:p>
            <a:r>
              <a:rPr lang="en-US" altLang="zh-CN"/>
              <a:t>9.1.2  </a:t>
            </a:r>
            <a:r>
              <a:rPr lang="zh-CN" altLang="en-US"/>
              <a:t>使用</a:t>
            </a:r>
            <a:r>
              <a:rPr lang="en-US" altLang="zh-CN"/>
              <a:t>send()</a:t>
            </a:r>
            <a:r>
              <a:rPr lang="zh-CN" altLang="en-US"/>
              <a:t>函数</a:t>
            </a:r>
            <a:r>
              <a:rPr lang="zh-CN" altLang="en-US"/>
              <a:t>发送</a:t>
            </a:r>
            <a:r>
              <a:rPr lang="zh-CN" altLang="en-US" smtClean="0"/>
              <a:t>数据</a:t>
            </a:r>
            <a:endParaRPr lang="en-US" altLang="zh-CN" smtClean="0"/>
          </a:p>
          <a:p>
            <a:r>
              <a:rPr lang="en-US" altLang="zh-CN"/>
              <a:t>9.1.3  </a:t>
            </a:r>
            <a:r>
              <a:rPr lang="zh-CN" altLang="en-US"/>
              <a:t>使用</a:t>
            </a:r>
            <a:r>
              <a:rPr lang="en-US" altLang="zh-CN"/>
              <a:t>readv()</a:t>
            </a:r>
            <a:r>
              <a:rPr lang="zh-CN" altLang="en-US"/>
              <a:t>函数</a:t>
            </a:r>
            <a:r>
              <a:rPr lang="zh-CN" altLang="en-US"/>
              <a:t>接收</a:t>
            </a:r>
            <a:r>
              <a:rPr lang="zh-CN" altLang="en-US" smtClean="0"/>
              <a:t>数据</a:t>
            </a:r>
            <a:endParaRPr lang="en-US" altLang="zh-CN" smtClean="0"/>
          </a:p>
          <a:p>
            <a:r>
              <a:rPr lang="en-US" altLang="zh-CN"/>
              <a:t>9.1.4  </a:t>
            </a:r>
            <a:r>
              <a:rPr lang="zh-CN" altLang="en-US"/>
              <a:t>使用</a:t>
            </a:r>
            <a:r>
              <a:rPr lang="en-US" altLang="zh-CN"/>
              <a:t>writev()</a:t>
            </a:r>
            <a:r>
              <a:rPr lang="zh-CN" altLang="en-US"/>
              <a:t>函数</a:t>
            </a:r>
            <a:r>
              <a:rPr lang="zh-CN" altLang="en-US"/>
              <a:t>发送</a:t>
            </a:r>
            <a:r>
              <a:rPr lang="zh-CN" altLang="en-US" smtClean="0"/>
              <a:t>数据</a:t>
            </a:r>
            <a:endParaRPr lang="en-US" altLang="zh-CN" smtClean="0"/>
          </a:p>
          <a:p>
            <a:r>
              <a:rPr lang="en-US" altLang="zh-CN"/>
              <a:t>9.1.5  </a:t>
            </a:r>
            <a:r>
              <a:rPr lang="zh-CN" altLang="en-US"/>
              <a:t>使用</a:t>
            </a:r>
            <a:r>
              <a:rPr lang="en-US" altLang="zh-CN"/>
              <a:t>recvmsg()</a:t>
            </a:r>
            <a:r>
              <a:rPr lang="zh-CN" altLang="en-US"/>
              <a:t>函数</a:t>
            </a:r>
            <a:r>
              <a:rPr lang="zh-CN" altLang="en-US"/>
              <a:t>接收</a:t>
            </a:r>
            <a:r>
              <a:rPr lang="zh-CN" altLang="en-US" smtClean="0"/>
              <a:t>数据</a:t>
            </a:r>
            <a:endParaRPr lang="en-US" altLang="zh-CN" smtClean="0"/>
          </a:p>
          <a:p>
            <a:r>
              <a:rPr lang="en-US" altLang="zh-CN"/>
              <a:t>9.1.6  </a:t>
            </a:r>
            <a:r>
              <a:rPr lang="zh-CN" altLang="en-US"/>
              <a:t>使用</a:t>
            </a:r>
            <a:r>
              <a:rPr lang="en-US" altLang="zh-CN"/>
              <a:t>sendmsg()</a:t>
            </a:r>
            <a:r>
              <a:rPr lang="zh-CN" altLang="en-US"/>
              <a:t>函数</a:t>
            </a:r>
            <a:r>
              <a:rPr lang="zh-CN" altLang="en-US"/>
              <a:t>发送</a:t>
            </a:r>
            <a:r>
              <a:rPr lang="zh-CN" altLang="en-US" smtClean="0"/>
              <a:t>数据</a:t>
            </a:r>
            <a:endParaRPr lang="en-US" altLang="zh-CN" smtClean="0"/>
          </a:p>
          <a:p>
            <a:r>
              <a:rPr lang="en-US" altLang="zh-CN"/>
              <a:t>9.1.7  IO</a:t>
            </a:r>
            <a:r>
              <a:rPr lang="zh-CN" altLang="en-US"/>
              <a:t>函数的比较</a:t>
            </a:r>
          </a:p>
        </p:txBody>
      </p:sp>
    </p:spTree>
    <p:extLst>
      <p:ext uri="{BB962C8B-B14F-4D97-AF65-F5344CB8AC3E}">
        <p14:creationId xmlns:p14="http://schemas.microsoft.com/office/powerpoint/2010/main" val="202425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．客户端的处理代码</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for</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循环处理过程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1" i="0" u="none" strike="noStrike" baseline="0" smtClean="0">
                <a:latin typeface="Times New Roman"/>
              </a:rPr>
              <a:t>size </a:t>
            </a:r>
            <a:r>
              <a:rPr lang="en-US" altLang="zh-CN" b="1" i="0" u="none" strike="noStrike" baseline="0" smtClean="0">
                <a:latin typeface="Times New Roman"/>
              </a:rPr>
              <a:t>= read(0, buffer, 1024);</a:t>
            </a:r>
            <a:r>
              <a:rPr lang="zh-CN" altLang="en-US" b="0" i="0" u="none" strike="noStrike" baseline="0" smtClean="0">
                <a:latin typeface="Times New Roman"/>
              </a:rPr>
              <a:t/>
            </a:r>
            <a:br>
              <a:rPr lang="zh-CN" altLang="en-US" b="0" i="0" u="none" strike="noStrike" baseline="0" smtClean="0">
                <a:latin typeface="Times New Roman"/>
              </a:rPr>
            </a:br>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从标准输入中读取数据放到缓冲区</a:t>
            </a:r>
            <a:r>
              <a:rPr lang="en-US" altLang="zh-CN" b="0" i="0" u="none" strike="noStrike" baseline="0" smtClean="0">
                <a:latin typeface="Times New Roman"/>
              </a:rPr>
              <a:t>buffer</a:t>
            </a:r>
            <a:r>
              <a:rPr lang="zh-CN" altLang="en-US" b="0" i="0" u="none" strike="noStrike" baseline="0" smtClean="0">
                <a:latin typeface="Times New Roman"/>
              </a:rPr>
              <a:t>中</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10</a:t>
            </a:r>
            <a:r>
              <a:rPr lang="zh-CN" altLang="en-US" b="0" i="0" u="none" strike="noStrike" baseline="0" smtClean="0">
                <a:latin typeface="Times New Roman"/>
              </a:rPr>
              <a:t>	</a:t>
            </a:r>
            <a:r>
              <a:rPr lang="en-US" altLang="zh-CN" b="0" i="0" u="none" strike="noStrike" baseline="0" smtClean="0">
                <a:latin typeface="Times New Roman"/>
              </a:rPr>
              <a:t>if(size </a:t>
            </a:r>
            <a:r>
              <a:rPr lang="en-US" altLang="zh-CN" b="0" i="0" u="none" strike="noStrike" baseline="0" smtClean="0">
                <a:latin typeface="Times New Roman"/>
              </a:rPr>
              <a:t>&gt;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读到数据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11</a:t>
            </a:r>
            <a:r>
              <a:rPr lang="zh-CN" altLang="en-US" b="0" i="0" u="none" strike="noStrike" baseline="0" smtClean="0">
                <a:latin typeface="Times New Roman"/>
              </a:rPr>
              <a:t>		</a:t>
            </a:r>
            <a:r>
              <a:rPr lang="en-US" altLang="zh-CN" b="0" i="0" u="none" strike="noStrike" baseline="0" smtClean="0">
                <a:latin typeface="Times New Roman"/>
              </a:rPr>
              <a:t>send(s</a:t>
            </a:r>
            <a:r>
              <a:rPr lang="en-US" altLang="zh-CN" b="0" i="0" u="none" strike="noStrike" baseline="0" smtClean="0">
                <a:latin typeface="Times New Roman"/>
              </a:rPr>
              <a:t>, buffer, size,0</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发送给服务器</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12</a:t>
            </a:r>
            <a:r>
              <a:rPr lang="zh-CN" altLang="en-US" b="0" i="0" u="none" strike="noStrike" baseline="0" smtClean="0">
                <a:latin typeface="Times New Roman"/>
              </a:rPr>
              <a:t>		</a:t>
            </a:r>
            <a:r>
              <a:rPr lang="en-US" altLang="zh-CN" b="0" i="0" u="none" strike="noStrike" baseline="0" smtClean="0">
                <a:latin typeface="Times New Roman"/>
              </a:rPr>
              <a:t>size </a:t>
            </a:r>
            <a:r>
              <a:rPr lang="en-US" altLang="zh-CN" b="0" i="0" u="none" strike="noStrike" baseline="0" smtClean="0">
                <a:latin typeface="Times New Roman"/>
              </a:rPr>
              <a:t>= recv(s, buffer, 1024,0);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从服务器读取数据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13</a:t>
            </a:r>
            <a:r>
              <a:rPr lang="zh-CN" altLang="en-US" b="0" i="0" u="none" strike="noStrike" baseline="0" smtClean="0">
                <a:latin typeface="Times New Roman"/>
              </a:rPr>
              <a:t>		</a:t>
            </a:r>
            <a:r>
              <a:rPr lang="en-US" altLang="zh-CN" b="1" i="0" u="none" strike="noStrike" baseline="0" smtClean="0">
                <a:latin typeface="Times New Roman"/>
              </a:rPr>
              <a:t>write(1</a:t>
            </a:r>
            <a:r>
              <a:rPr lang="en-US" altLang="zh-CN" b="1" i="0" u="none" strike="noStrike" baseline="0" smtClean="0">
                <a:latin typeface="Times New Roman"/>
              </a:rPr>
              <a:t>, buffer, size);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写到标准输出</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14</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69554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．信号</a:t>
            </a:r>
            <a:r>
              <a:rPr lang="en-US" altLang="zh-CN" b="0" i="0" u="none" strike="noStrike" kern="1800" baseline="0" smtClean="0">
                <a:latin typeface="Times New Roman"/>
                <a:ea typeface="黑体"/>
              </a:rPr>
              <a:t>SIGINT</a:t>
            </a:r>
            <a:r>
              <a:rPr lang="zh-CN" altLang="en-US" b="0" i="0" u="none" strike="noStrike" kern="1800" baseline="0" smtClean="0">
                <a:latin typeface="Times New Roman"/>
                <a:ea typeface="黑体"/>
              </a:rPr>
              <a:t>的处理函数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信号</a:t>
            </a:r>
            <a:r>
              <a:rPr lang="en-US" altLang="zh-CN" b="0" i="0" u="none" strike="noStrike" baseline="0" smtClean="0">
                <a:latin typeface="Times New Roman"/>
              </a:rPr>
              <a:t>SIGINT</a:t>
            </a:r>
            <a:r>
              <a:rPr lang="zh-CN" altLang="en-US" b="0" i="0" u="none" strike="noStrike" baseline="0" smtClean="0">
                <a:latin typeface="Times New Roman"/>
              </a:rPr>
              <a:t>的处理函数*</a:t>
            </a:r>
            <a:r>
              <a:rPr lang="en-US" altLang="zh-CN" b="0" i="0" u="none" strike="noStrike" baseline="0" smtClean="0">
                <a:latin typeface="Times New Roman"/>
              </a:rPr>
              <a:t>/</a:t>
            </a:r>
          </a:p>
          <a:p>
            <a:pPr marR="0" lvl="0" rtl="0"/>
            <a:r>
              <a:rPr lang="en-US" altLang="zh-CN" b="0" i="0" u="none" strike="noStrike" baseline="0" smtClean="0">
                <a:latin typeface="Times New Roman"/>
              </a:rPr>
              <a:t>02</a:t>
            </a:r>
            <a:r>
              <a:rPr lang="zh-CN" altLang="en-US" b="0" i="0" u="none" strike="noStrike" baseline="0" smtClean="0">
                <a:latin typeface="Times New Roman"/>
              </a:rPr>
              <a:t>	</a:t>
            </a:r>
            <a:r>
              <a:rPr lang="en-US" altLang="zh-CN" b="0" i="0" u="none" strike="noStrike" baseline="0" smtClean="0">
                <a:latin typeface="Times New Roman"/>
              </a:rPr>
              <a:t>void sig_proccess(int signo)</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04</a:t>
            </a:r>
            <a:r>
              <a:rPr lang="zh-CN" altLang="en-US" b="0" i="0" u="none" strike="noStrike" baseline="0" smtClean="0">
                <a:latin typeface="Times New Roman"/>
              </a:rPr>
              <a:t>		</a:t>
            </a:r>
            <a:r>
              <a:rPr lang="en-US" altLang="zh-CN" b="0" i="0" u="none" strike="noStrike" baseline="0" smtClean="0">
                <a:latin typeface="Times New Roman"/>
              </a:rPr>
              <a:t>printf("Catch a exit signal\n");</a:t>
            </a:r>
          </a:p>
          <a:p>
            <a:pPr marR="0" lvl="0" rtl="0"/>
            <a:r>
              <a:rPr lang="en-US" altLang="zh-CN" b="0" i="0" u="none" strike="noStrike" baseline="0" smtClean="0">
                <a:latin typeface="Times New Roman"/>
              </a:rPr>
              <a:t>05</a:t>
            </a:r>
            <a:r>
              <a:rPr lang="zh-CN" altLang="en-US" b="0" i="0" u="none" strike="noStrike" baseline="0" smtClean="0">
                <a:latin typeface="Times New Roman"/>
              </a:rPr>
              <a:t>		</a:t>
            </a:r>
            <a:r>
              <a:rPr lang="en-US" altLang="zh-CN" b="0" i="0" u="none" strike="noStrike" baseline="0" smtClean="0">
                <a:latin typeface="Times New Roman"/>
              </a:rPr>
              <a:t>_exit(0);</a:t>
            </a:r>
            <a:r>
              <a:rPr lang="zh-CN" altLang="en-US" b="0" i="0" u="none" strike="noStrike" baseline="0" smtClean="0">
                <a:latin typeface="Times New Roman"/>
              </a:rPr>
              <a:t>	</a:t>
            </a:r>
          </a:p>
          <a:p>
            <a:pPr marR="0" lvl="0" rtl="0"/>
            <a:r>
              <a:rPr lang="en-US" altLang="zh-CN" b="0" i="0" u="none" strike="noStrike" baseline="0" smtClean="0">
                <a:latin typeface="Times New Roman"/>
              </a:rPr>
              <a:t>06</a:t>
            </a:r>
            <a:r>
              <a:rPr lang="zh-CN" altLang="en-US" b="0" i="0" u="none" strike="noStrike" baseline="0" smtClean="0">
                <a:latin typeface="Times New Roman"/>
              </a:rPr>
              <a:t>	</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33638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．信号</a:t>
            </a:r>
            <a:r>
              <a:rPr lang="en-US" altLang="zh-CN" b="0" i="0" u="none" strike="noStrike" kern="1800" baseline="0" smtClean="0">
                <a:latin typeface="Times New Roman"/>
                <a:ea typeface="黑体"/>
              </a:rPr>
              <a:t>SIGPIPE</a:t>
            </a:r>
            <a:r>
              <a:rPr lang="zh-CN" altLang="en-US" b="0" i="0" u="none" strike="noStrike" kern="1800" baseline="0" smtClean="0">
                <a:latin typeface="Times New Roman"/>
                <a:ea typeface="黑体"/>
              </a:rPr>
              <a:t>的处理函数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信号</a:t>
            </a:r>
            <a:r>
              <a:rPr lang="en-US" altLang="zh-CN" b="0" i="0" u="none" strike="noStrike" baseline="0" smtClean="0">
                <a:latin typeface="Times New Roman"/>
              </a:rPr>
              <a:t>SIGPIPE</a:t>
            </a:r>
            <a:r>
              <a:rPr lang="zh-CN" altLang="en-US" b="0" i="0" u="none" strike="noStrike" baseline="0" smtClean="0">
                <a:latin typeface="Times New Roman"/>
              </a:rPr>
              <a:t>的处理函数*</a:t>
            </a:r>
            <a:r>
              <a:rPr lang="en-US" altLang="zh-CN" b="0" i="0" u="none" strike="noStrike" baseline="0" smtClean="0">
                <a:latin typeface="Times New Roman"/>
              </a:rPr>
              <a:t>/</a:t>
            </a:r>
          </a:p>
          <a:p>
            <a:pPr marR="0" lvl="0" rtl="0"/>
            <a:r>
              <a:rPr lang="en-US" altLang="zh-CN" b="0" i="0" u="none" strike="noStrike" baseline="0" smtClean="0">
                <a:latin typeface="Times New Roman"/>
              </a:rPr>
              <a:t>02</a:t>
            </a:r>
            <a:r>
              <a:rPr lang="zh-CN" altLang="en-US" b="0" i="0" u="none" strike="noStrike" baseline="0" smtClean="0">
                <a:latin typeface="Times New Roman"/>
              </a:rPr>
              <a:t>	</a:t>
            </a:r>
            <a:r>
              <a:rPr lang="en-US" altLang="zh-CN" b="0" i="0" u="none" strike="noStrike" baseline="0" smtClean="0">
                <a:latin typeface="Times New Roman"/>
              </a:rPr>
              <a:t>void sig_pipe(int sign)</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04</a:t>
            </a:r>
            <a:r>
              <a:rPr lang="zh-CN" altLang="en-US" b="0" i="0" u="none" strike="noStrike" baseline="0" smtClean="0">
                <a:latin typeface="Times New Roman"/>
              </a:rPr>
              <a:t>		</a:t>
            </a:r>
            <a:r>
              <a:rPr lang="en-US" altLang="zh-CN" b="0" i="0" u="none" strike="noStrike" baseline="0" smtClean="0">
                <a:latin typeface="Times New Roman"/>
              </a:rPr>
              <a:t>printf("Catch a SIGPIPE signal\n");</a:t>
            </a:r>
          </a:p>
          <a:p>
            <a:pPr marR="0" lvl="0" rtl="0"/>
            <a:r>
              <a:rPr lang="en-US" altLang="zh-CN" b="0" i="0" u="none" strike="noStrike" baseline="0" smtClean="0">
                <a:latin typeface="Times New Roman"/>
              </a:rPr>
              <a:t>05</a:t>
            </a:r>
            <a:r>
              <a:rPr lang="zh-CN" altLang="en-US" b="0" i="0" u="none" strike="noStrike" baseline="0" smtClean="0">
                <a:latin typeface="Times New Roman"/>
              </a:rPr>
              <a:t>		</a:t>
            </a:r>
          </a:p>
          <a:p>
            <a:pPr marR="0" lvl="0" rtl="0"/>
            <a:r>
              <a:rPr lang="en-US" altLang="zh-CN" b="0" i="0" u="none" strike="noStrike" baseline="0" smtClean="0">
                <a:latin typeface="Times New Roman"/>
              </a:rPr>
              <a:t>06</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释放资源</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539428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9.2.4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readv()</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write()</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使用如下的代码代替</a:t>
            </a:r>
            <a:r>
              <a:rPr lang="en-US" altLang="zh-CN" b="0" i="0" u="none" strike="noStrike" baseline="0" smtClean="0">
                <a:latin typeface="Times New Roman"/>
              </a:rPr>
              <a:t>9.2.1</a:t>
            </a:r>
            <a:r>
              <a:rPr lang="zh-CN" altLang="en-US" b="0" i="0" u="none" strike="noStrike" baseline="0" smtClean="0">
                <a:latin typeface="Times New Roman"/>
              </a:rPr>
              <a:t>节中的函数</a:t>
            </a:r>
            <a:r>
              <a:rPr lang="en-US" altLang="zh-CN" b="0" i="0" u="none" strike="noStrike" baseline="0" smtClean="0">
                <a:latin typeface="Times New Roman"/>
              </a:rPr>
              <a:t>process_conn_client()</a:t>
            </a:r>
            <a:r>
              <a:rPr lang="zh-CN" altLang="en-US" b="0" i="0" u="none" strike="noStrike" baseline="0" smtClean="0">
                <a:latin typeface="Times New Roman"/>
              </a:rPr>
              <a:t>和</a:t>
            </a:r>
            <a:r>
              <a:rPr lang="en-US" altLang="zh-CN" b="0" i="0" u="none" strike="noStrike" baseline="0" smtClean="0">
                <a:latin typeface="Times New Roman"/>
              </a:rPr>
              <a:t>9.2.2</a:t>
            </a:r>
            <a:r>
              <a:rPr lang="zh-CN" altLang="en-US" b="0" i="0" u="none" strike="noStrike" baseline="0" smtClean="0">
                <a:latin typeface="Times New Roman"/>
              </a:rPr>
              <a:t>节中的</a:t>
            </a:r>
            <a:r>
              <a:rPr lang="en-US" altLang="zh-CN" b="0" i="0" u="none" strike="noStrike" baseline="0" smtClean="0">
                <a:latin typeface="Times New Roman"/>
              </a:rPr>
              <a:t>process_conn_server()</a:t>
            </a:r>
            <a:r>
              <a:rPr lang="zh-CN" altLang="en-US" b="0" i="0" u="none" strike="noStrike" baseline="0" smtClean="0">
                <a:latin typeface="Times New Roman"/>
              </a:rPr>
              <a:t>，使用</a:t>
            </a:r>
            <a:r>
              <a:rPr lang="en-US" altLang="zh-CN" b="0" i="0" u="none" strike="noStrike" baseline="0" smtClean="0">
                <a:latin typeface="Times New Roman"/>
              </a:rPr>
              <a:t>readv()</a:t>
            </a:r>
            <a:r>
              <a:rPr lang="zh-CN" altLang="en-US" b="0" i="0" u="none" strike="noStrike" baseline="0" smtClean="0">
                <a:latin typeface="Times New Roman"/>
              </a:rPr>
              <a:t>和</a:t>
            </a:r>
            <a:r>
              <a:rPr lang="en-US" altLang="zh-CN" b="0" i="0" u="none" strike="noStrike" baseline="0" smtClean="0">
                <a:latin typeface="Times New Roman"/>
              </a:rPr>
              <a:t>writev()</a:t>
            </a:r>
            <a:r>
              <a:rPr lang="zh-CN" altLang="en-US" b="0" i="0" u="none" strike="noStrike" baseline="0" smtClean="0">
                <a:latin typeface="Times New Roman"/>
              </a:rPr>
              <a:t>进行读写</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．服务器端的</a:t>
            </a:r>
            <a:r>
              <a:rPr lang="zh-CN" altLang="zh-CN"/>
              <a:t>实现</a:t>
            </a:r>
            <a:r>
              <a:rPr lang="zh-CN" altLang="zh-CN" smtClean="0"/>
              <a:t>代码</a:t>
            </a:r>
            <a:endParaRPr lang="en-US" altLang="zh-CN" smtClean="0"/>
          </a:p>
          <a:p>
            <a:pPr lvl="0"/>
            <a:r>
              <a:rPr lang="en-US" altLang="zh-CN">
                <a:latin typeface="Times New Roman"/>
              </a:rPr>
              <a:t>2</a:t>
            </a:r>
            <a:r>
              <a:rPr lang="zh-CN" altLang="en-US">
                <a:latin typeface="Times New Roman"/>
              </a:rPr>
              <a:t>．客户端的</a:t>
            </a:r>
            <a:r>
              <a:rPr lang="zh-CN" altLang="en-US">
                <a:latin typeface="Times New Roman"/>
              </a:rPr>
              <a:t>处理</a:t>
            </a:r>
            <a:r>
              <a:rPr lang="zh-CN" altLang="en-US" smtClean="0">
                <a:latin typeface="Times New Roman"/>
              </a:rPr>
              <a:t>代码</a:t>
            </a:r>
            <a:endParaRPr lang="en-US" altLang="zh-CN" smtClean="0">
              <a:latin typeface="Times New Roman"/>
            </a:endParaRPr>
          </a:p>
          <a:p>
            <a:pPr lvl="0"/>
            <a:r>
              <a:rPr lang="en-US" altLang="zh-CN">
                <a:latin typeface="Times New Roman"/>
              </a:rPr>
              <a:t>3</a:t>
            </a:r>
            <a:r>
              <a:rPr lang="zh-CN" altLang="en-US">
                <a:latin typeface="Times New Roman"/>
              </a:rPr>
              <a:t>．信号</a:t>
            </a:r>
            <a:r>
              <a:rPr lang="en-US" altLang="zh-CN">
                <a:latin typeface="Times New Roman"/>
              </a:rPr>
              <a:t>SIGINT</a:t>
            </a:r>
            <a:r>
              <a:rPr lang="zh-CN" altLang="en-US">
                <a:latin typeface="Times New Roman"/>
              </a:rPr>
              <a:t>的</a:t>
            </a:r>
            <a:r>
              <a:rPr lang="zh-CN" altLang="en-US">
                <a:latin typeface="Times New Roman"/>
              </a:rPr>
              <a:t>处理</a:t>
            </a:r>
            <a:r>
              <a:rPr lang="zh-CN" altLang="en-US" smtClean="0">
                <a:latin typeface="Times New Roman"/>
              </a:rPr>
              <a:t>函数</a:t>
            </a:r>
            <a:endParaRPr lang="en-US" altLang="zh-CN" smtClean="0">
              <a:latin typeface="Times New Roman"/>
            </a:endParaRPr>
          </a:p>
          <a:p>
            <a:pPr lvl="0"/>
            <a:r>
              <a:rPr lang="en-US" altLang="zh-CN">
                <a:latin typeface="Times New Roman"/>
              </a:rPr>
              <a:t>4</a:t>
            </a:r>
            <a:r>
              <a:rPr lang="zh-CN" altLang="en-US">
                <a:latin typeface="Times New Roman"/>
              </a:rPr>
              <a:t>．信号</a:t>
            </a:r>
            <a:r>
              <a:rPr lang="en-US" altLang="zh-CN">
                <a:latin typeface="Times New Roman"/>
              </a:rPr>
              <a:t>SIGPIPE</a:t>
            </a:r>
            <a:r>
              <a:rPr lang="zh-CN" altLang="en-US">
                <a:latin typeface="Times New Roman"/>
              </a:rPr>
              <a:t>的处理函数</a:t>
            </a:r>
            <a:endParaRPr lang="zh-CN" altLang="en-US" b="0" i="0" u="none" strike="noStrike" baseline="0" smtClean="0">
              <a:latin typeface="Times New Roman"/>
            </a:endParaRPr>
          </a:p>
        </p:txBody>
      </p:sp>
    </p:spTree>
    <p:extLst>
      <p:ext uri="{BB962C8B-B14F-4D97-AF65-F5344CB8AC3E}">
        <p14:creationId xmlns:p14="http://schemas.microsoft.com/office/powerpoint/2010/main" val="356485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．服务器端的实现代码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下面是使用</a:t>
            </a:r>
            <a:r>
              <a:rPr lang="en-US" altLang="zh-CN" b="0" i="0" u="none" strike="noStrike" baseline="0" smtClean="0">
                <a:latin typeface="Times New Roman"/>
              </a:rPr>
              <a:t>readv()</a:t>
            </a:r>
            <a:r>
              <a:rPr lang="zh-CN" altLang="en-US" b="0" i="0" u="none" strike="noStrike" baseline="0" smtClean="0">
                <a:latin typeface="Times New Roman"/>
              </a:rPr>
              <a:t>和</a:t>
            </a:r>
            <a:r>
              <a:rPr lang="en-US" altLang="zh-CN" b="0" i="0" u="none" strike="noStrike" baseline="0" smtClean="0">
                <a:latin typeface="Times New Roman"/>
              </a:rPr>
              <a:t>writev()</a:t>
            </a:r>
            <a:r>
              <a:rPr lang="zh-CN" altLang="en-US" b="0" i="0" u="none" strike="noStrike" baseline="0" smtClean="0">
                <a:latin typeface="Times New Roman"/>
              </a:rPr>
              <a:t>进行数据</a:t>
            </a:r>
            <a:r>
              <a:rPr lang="en-US" altLang="zh-CN" b="0" i="0" u="none" strike="noStrike" baseline="0" smtClean="0">
                <a:latin typeface="Times New Roman"/>
              </a:rPr>
              <a:t>IO</a:t>
            </a:r>
            <a:r>
              <a:rPr lang="zh-CN" altLang="en-US" b="0" i="0" u="none" strike="noStrike" baseline="0" smtClean="0">
                <a:latin typeface="Times New Roman"/>
              </a:rPr>
              <a:t>的服务器处理的代码，利用向量来接收和发送网络数据。</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12</a:t>
            </a:r>
            <a:r>
              <a:rPr lang="zh-CN" altLang="en-US" b="0" i="0" u="none" strike="noStrike" baseline="0" smtClean="0">
                <a:latin typeface="Times New Roman"/>
              </a:rPr>
              <a:t>	</a:t>
            </a:r>
            <a:r>
              <a:rPr lang="en-US" altLang="zh-CN" b="1" i="0" u="none" strike="noStrike" baseline="0" smtClean="0">
                <a:latin typeface="Times New Roman"/>
              </a:rPr>
              <a:t>struct </a:t>
            </a:r>
            <a:r>
              <a:rPr lang="en-US" altLang="zh-CN" b="1" i="0" u="none" strike="noStrike" baseline="0" smtClean="0">
                <a:latin typeface="Times New Roman"/>
              </a:rPr>
              <a:t>iovec*v = (struct iovec</a:t>
            </a:r>
            <a:r>
              <a:rPr lang="en-US" altLang="zh-CN" b="1" i="0" u="none" strike="noStrike" baseline="0" smtClean="0">
                <a:latin typeface="Times New Roman"/>
              </a:rPr>
              <a:t>* )</a:t>
            </a:r>
            <a:r>
              <a:rPr lang="en-US" altLang="zh-CN" b="1" i="0" u="none" strike="noStrike" baseline="0" smtClean="0">
                <a:latin typeface="Times New Roman"/>
              </a:rPr>
              <a:t>malloc</a:t>
            </a:r>
            <a:r>
              <a:rPr lang="en-US" altLang="zh-CN" b="1" i="0" u="none" strike="noStrike" baseline="0" smtClean="0">
                <a:latin typeface="Times New Roman"/>
              </a:rPr>
              <a:t>( 3*sizeof(struct </a:t>
            </a:r>
            <a:r>
              <a:rPr lang="en-US" altLang="zh-CN" b="1" i="0" u="none" strike="noStrike" baseline="0" smtClean="0">
                <a:latin typeface="Times New Roman"/>
              </a:rPr>
              <a:t>iovec));</a:t>
            </a:r>
            <a:endParaRPr lang="zh-CN" altLang="en-US" b="0" i="0" u="none" strike="noStrike" baseline="0" smtClean="0">
              <a:latin typeface="Times New Roman"/>
            </a:endParaRPr>
          </a:p>
        </p:txBody>
      </p:sp>
    </p:spTree>
    <p:extLst>
      <p:ext uri="{BB962C8B-B14F-4D97-AF65-F5344CB8AC3E}">
        <p14:creationId xmlns:p14="http://schemas.microsoft.com/office/powerpoint/2010/main" val="385584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．客户端的处理代码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与服务器端的代码类似，客户端也使用</a:t>
            </a:r>
            <a:r>
              <a:rPr lang="en-US" altLang="zh-CN" b="0" i="0" u="none" strike="noStrike" baseline="0" smtClean="0">
                <a:latin typeface="Times New Roman"/>
              </a:rPr>
              <a:t>3</a:t>
            </a:r>
            <a:r>
              <a:rPr lang="zh-CN" altLang="en-US" b="0" i="0" u="none" strike="noStrike" baseline="0" smtClean="0">
                <a:latin typeface="Times New Roman"/>
              </a:rPr>
              <a:t>个</a:t>
            </a:r>
            <a:r>
              <a:rPr lang="en-US" altLang="zh-CN" b="0" i="0" u="none" strike="noStrike" baseline="0" smtClean="0">
                <a:latin typeface="Times New Roman"/>
              </a:rPr>
              <a:t>10</a:t>
            </a:r>
            <a:r>
              <a:rPr lang="zh-CN" altLang="en-US" b="0" i="0" u="none" strike="noStrike" baseline="0" smtClean="0">
                <a:latin typeface="Times New Roman"/>
              </a:rPr>
              <a:t>字节大小的向量来完成数据的发送和接收操作。</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604492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．信号</a:t>
            </a:r>
            <a:r>
              <a:rPr lang="en-US" altLang="zh-CN" b="0" i="0" u="none" strike="noStrike" kern="1800" baseline="0" smtClean="0">
                <a:latin typeface="Times New Roman"/>
                <a:ea typeface="黑体"/>
              </a:rPr>
              <a:t>SIGINT</a:t>
            </a:r>
            <a:r>
              <a:rPr lang="zh-CN" altLang="en-US" b="0" i="0" u="none" strike="noStrike" kern="1800" baseline="0" smtClean="0">
                <a:latin typeface="Times New Roman"/>
                <a:ea typeface="黑体"/>
              </a:rPr>
              <a:t>的处理函数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信号</a:t>
            </a:r>
            <a:r>
              <a:rPr lang="en-US" altLang="zh-CN" b="0" i="0" u="none" strike="noStrike" baseline="0" smtClean="0">
                <a:latin typeface="Times New Roman"/>
              </a:rPr>
              <a:t>SIGINT</a:t>
            </a:r>
            <a:r>
              <a:rPr lang="zh-CN" altLang="en-US" b="0" i="0" u="none" strike="noStrike" baseline="0" smtClean="0">
                <a:latin typeface="Times New Roman"/>
              </a:rPr>
              <a:t>的处理函数*</a:t>
            </a:r>
            <a:r>
              <a:rPr lang="en-US" altLang="zh-CN" b="0" i="0" u="none" strike="noStrike" baseline="0" smtClean="0">
                <a:latin typeface="Times New Roman"/>
              </a:rPr>
              <a:t>/</a:t>
            </a:r>
          </a:p>
          <a:p>
            <a:pPr marR="0" lvl="0" rtl="0"/>
            <a:r>
              <a:rPr lang="en-US" altLang="zh-CN" b="0" i="0" u="none" strike="noStrike" baseline="0" smtClean="0">
                <a:latin typeface="Times New Roman"/>
              </a:rPr>
              <a:t>02</a:t>
            </a:r>
            <a:r>
              <a:rPr lang="zh-CN" altLang="en-US" b="0" i="0" u="none" strike="noStrike" baseline="0" smtClean="0">
                <a:latin typeface="Times New Roman"/>
              </a:rPr>
              <a:t>	</a:t>
            </a:r>
            <a:r>
              <a:rPr lang="en-US" altLang="zh-CN" b="0" i="0" u="none" strike="noStrike" baseline="0" smtClean="0">
                <a:latin typeface="Times New Roman"/>
              </a:rPr>
              <a:t>void sig_proccess(int signo)</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04</a:t>
            </a:r>
            <a:r>
              <a:rPr lang="zh-CN" altLang="en-US" b="0" i="0" u="none" strike="noStrike" baseline="0" smtClean="0">
                <a:latin typeface="Times New Roman"/>
              </a:rPr>
              <a:t>		</a:t>
            </a:r>
            <a:r>
              <a:rPr lang="en-US" altLang="zh-CN" b="0" i="0" u="none" strike="noStrike" baseline="0" smtClean="0">
                <a:latin typeface="Times New Roman"/>
              </a:rPr>
              <a:t>printf("Catch a exit signal\n");</a:t>
            </a:r>
          </a:p>
          <a:p>
            <a:pPr marR="0" lvl="0" rtl="0"/>
            <a:r>
              <a:rPr lang="en-US" altLang="zh-CN" b="0" i="0" u="none" strike="noStrike" baseline="0" smtClean="0">
                <a:latin typeface="Times New Roman"/>
              </a:rPr>
              <a:t>05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释放资源</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06</a:t>
            </a:r>
            <a:r>
              <a:rPr lang="zh-CN" altLang="en-US" b="0" i="0" u="none" strike="noStrike" baseline="0" smtClean="0">
                <a:latin typeface="Times New Roman"/>
              </a:rPr>
              <a:t>		</a:t>
            </a:r>
            <a:r>
              <a:rPr lang="en-US" altLang="zh-CN" b="0" i="0" u="none" strike="noStrike" baseline="0" smtClean="0">
                <a:latin typeface="Times New Roman"/>
              </a:rPr>
              <a:t>free(vc);</a:t>
            </a: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free(vs);</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0" i="0" u="none" strike="noStrike" baseline="0" smtClean="0">
                <a:latin typeface="Times New Roman"/>
              </a:rPr>
              <a:t>_exit(0);</a:t>
            </a:r>
            <a:r>
              <a:rPr lang="zh-CN" altLang="en-US" b="0" i="0" u="none" strike="noStrike" baseline="0" smtClean="0">
                <a:latin typeface="Times New Roman"/>
              </a:rPr>
              <a:t>	</a:t>
            </a: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698157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．信号</a:t>
            </a:r>
            <a:r>
              <a:rPr lang="en-US" altLang="zh-CN" b="0" i="0" u="none" strike="noStrike" kern="1800" baseline="0" smtClean="0">
                <a:latin typeface="Times New Roman"/>
                <a:ea typeface="黑体"/>
              </a:rPr>
              <a:t>SIGPIPE</a:t>
            </a:r>
            <a:r>
              <a:rPr lang="zh-CN" altLang="en-US" b="0" i="0" u="none" strike="noStrike" kern="1800" baseline="0" smtClean="0">
                <a:latin typeface="Times New Roman"/>
                <a:ea typeface="黑体"/>
              </a:rPr>
              <a:t>的处理函数</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信号</a:t>
            </a:r>
            <a:r>
              <a:rPr lang="en-US" altLang="zh-CN" b="0" i="0" u="none" strike="noStrike" baseline="0" smtClean="0">
                <a:latin typeface="Times New Roman"/>
              </a:rPr>
              <a:t>SIGPIPE</a:t>
            </a:r>
            <a:r>
              <a:rPr lang="zh-CN" altLang="en-US" b="0" i="0" u="none" strike="noStrike" baseline="0" smtClean="0">
                <a:latin typeface="Times New Roman"/>
              </a:rPr>
              <a:t>的处理函数*</a:t>
            </a:r>
            <a:r>
              <a:rPr lang="en-US" altLang="zh-CN" b="0" i="0" u="none" strike="noStrike" baseline="0" smtClean="0">
                <a:latin typeface="Times New Roman"/>
              </a:rPr>
              <a:t>/</a:t>
            </a:r>
          </a:p>
          <a:p>
            <a:pPr marR="0" lvl="0" rtl="0"/>
            <a:r>
              <a:rPr lang="en-US" altLang="zh-CN" b="0" i="0" u="none" strike="noStrike" baseline="0" smtClean="0">
                <a:latin typeface="Times New Roman"/>
              </a:rPr>
              <a:t>02</a:t>
            </a:r>
            <a:r>
              <a:rPr lang="zh-CN" altLang="en-US" b="0" i="0" u="none" strike="noStrike" baseline="0" smtClean="0">
                <a:latin typeface="Times New Roman"/>
              </a:rPr>
              <a:t>	</a:t>
            </a:r>
            <a:r>
              <a:rPr lang="en-US" altLang="zh-CN" b="0" i="0" u="none" strike="noStrike" baseline="0" smtClean="0">
                <a:latin typeface="Times New Roman"/>
              </a:rPr>
              <a:t>void</a:t>
            </a:r>
            <a:r>
              <a:rPr lang="zh-CN" altLang="en-US" b="0" i="0" u="none" strike="noStrike" baseline="0" smtClean="0">
                <a:latin typeface="Times New Roman"/>
              </a:rPr>
              <a:t> </a:t>
            </a:r>
            <a:r>
              <a:rPr lang="en-US" altLang="zh-CN" b="0" i="0" u="none" strike="noStrike" baseline="0" smtClean="0">
                <a:latin typeface="Times New Roman"/>
              </a:rPr>
              <a:t>sig_pipe(int sign)</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04</a:t>
            </a:r>
            <a:r>
              <a:rPr lang="zh-CN" altLang="en-US" b="0" i="0" u="none" strike="noStrike" baseline="0" smtClean="0">
                <a:latin typeface="Times New Roman"/>
              </a:rPr>
              <a:t>		</a:t>
            </a:r>
            <a:r>
              <a:rPr lang="en-US" altLang="zh-CN" b="0" i="0" u="none" strike="noStrike" baseline="0" smtClean="0">
                <a:latin typeface="Times New Roman"/>
              </a:rPr>
              <a:t>printf("Catch a SIGPIPE signal\n");</a:t>
            </a:r>
          </a:p>
          <a:p>
            <a:pPr marR="0" lvl="0" rtl="0"/>
            <a:r>
              <a:rPr lang="en-US" altLang="zh-CN" b="0" i="0" u="none" strike="noStrike" baseline="0" smtClean="0">
                <a:latin typeface="Times New Roman"/>
              </a:rPr>
              <a:t>05</a:t>
            </a:r>
            <a:r>
              <a:rPr lang="zh-CN" altLang="en-US" b="0" i="0" u="none" strike="noStrike" baseline="0" smtClean="0">
                <a:latin typeface="Times New Roman"/>
              </a:rPr>
              <a:t>		</a:t>
            </a:r>
          </a:p>
          <a:p>
            <a:pPr marR="0" lvl="0" rtl="0"/>
            <a:r>
              <a:rPr lang="en-US" altLang="zh-CN" b="0" i="0" u="none" strike="noStrike" baseline="0" smtClean="0">
                <a:latin typeface="Times New Roman"/>
              </a:rPr>
              <a:t>06</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释放资源</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free(vc);</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0" i="0" u="none" strike="noStrike" baseline="0" smtClean="0">
                <a:latin typeface="Times New Roman"/>
              </a:rPr>
              <a:t>free(vs);</a:t>
            </a: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_exit(0);</a:t>
            </a:r>
          </a:p>
          <a:p>
            <a:pPr marR="0" lvl="0" rtl="0"/>
            <a:r>
              <a:rPr lang="en-US" altLang="zh-CN" b="0" i="0" u="none" strike="noStrike" baseline="0" smtClean="0">
                <a:latin typeface="Times New Roman"/>
              </a:rPr>
              <a:t>10</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4014907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9.2.5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recvmsg()</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sendmsg()</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使用如下的代码代替</a:t>
            </a:r>
            <a:r>
              <a:rPr lang="en-US" altLang="zh-CN" b="0" i="0" u="none" strike="noStrike" baseline="0" smtClean="0">
                <a:latin typeface="Times New Roman"/>
              </a:rPr>
              <a:t>9.2.1</a:t>
            </a:r>
            <a:r>
              <a:rPr lang="zh-CN" altLang="en-US" b="0" i="0" u="none" strike="noStrike" baseline="0" smtClean="0">
                <a:latin typeface="Times New Roman"/>
              </a:rPr>
              <a:t>节中的函数</a:t>
            </a:r>
            <a:r>
              <a:rPr lang="en-US" altLang="zh-CN" b="0" i="0" u="none" strike="noStrike" baseline="0" smtClean="0">
                <a:latin typeface="Times New Roman"/>
              </a:rPr>
              <a:t>process_conn_client()</a:t>
            </a:r>
            <a:r>
              <a:rPr lang="zh-CN" altLang="en-US" b="0" i="0" u="none" strike="noStrike" baseline="0" smtClean="0">
                <a:latin typeface="Times New Roman"/>
              </a:rPr>
              <a:t>和</a:t>
            </a:r>
            <a:r>
              <a:rPr lang="en-US" altLang="zh-CN" b="0" i="0" u="none" strike="noStrike" baseline="0" smtClean="0">
                <a:latin typeface="Times New Roman"/>
              </a:rPr>
              <a:t>9.2.2</a:t>
            </a:r>
            <a:r>
              <a:rPr lang="zh-CN" altLang="en-US" b="0" i="0" u="none" strike="noStrike" baseline="0" smtClean="0">
                <a:latin typeface="Times New Roman"/>
              </a:rPr>
              <a:t>节中的</a:t>
            </a:r>
            <a:r>
              <a:rPr lang="en-US" altLang="zh-CN" b="0" i="0" u="none" strike="noStrike" baseline="0" smtClean="0">
                <a:latin typeface="Times New Roman"/>
              </a:rPr>
              <a:t>process_conn_server()</a:t>
            </a:r>
            <a:r>
              <a:rPr lang="zh-CN" altLang="en-US" b="0" i="0" u="none" strike="noStrike" baseline="0" smtClean="0">
                <a:latin typeface="Times New Roman"/>
              </a:rPr>
              <a:t>函数，使用</a:t>
            </a:r>
            <a:r>
              <a:rPr lang="en-US" altLang="zh-CN" b="0" i="0" u="none" strike="noStrike" baseline="0" smtClean="0">
                <a:latin typeface="Times New Roman"/>
              </a:rPr>
              <a:t>recvmsg()</a:t>
            </a:r>
            <a:r>
              <a:rPr lang="zh-CN" altLang="en-US" b="0" i="0" u="none" strike="noStrike" baseline="0" smtClean="0">
                <a:latin typeface="Times New Roman"/>
              </a:rPr>
              <a:t>和</a:t>
            </a:r>
            <a:r>
              <a:rPr lang="en-US" altLang="zh-CN" b="0" i="0" u="none" strike="noStrike" baseline="0" smtClean="0">
                <a:latin typeface="Times New Roman"/>
              </a:rPr>
              <a:t>sendmsg()</a:t>
            </a:r>
            <a:r>
              <a:rPr lang="zh-CN" altLang="en-US" b="0" i="0" u="none" strike="noStrike" baseline="0" smtClean="0">
                <a:latin typeface="Times New Roman"/>
              </a:rPr>
              <a:t>进行读写</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．服务器端的</a:t>
            </a:r>
            <a:r>
              <a:rPr lang="zh-CN" altLang="en-US">
                <a:latin typeface="Times New Roman"/>
              </a:rPr>
              <a:t>实现</a:t>
            </a:r>
            <a:r>
              <a:rPr lang="zh-CN" altLang="en-US" smtClean="0">
                <a:latin typeface="Times New Roman"/>
              </a:rPr>
              <a:t>代码</a:t>
            </a:r>
            <a:endParaRPr lang="en-US" altLang="zh-CN" smtClean="0">
              <a:latin typeface="Times New Roman"/>
            </a:endParaRPr>
          </a:p>
          <a:p>
            <a:pPr lvl="0"/>
            <a:r>
              <a:rPr lang="en-US" altLang="zh-CN">
                <a:latin typeface="Times New Roman"/>
              </a:rPr>
              <a:t>2</a:t>
            </a:r>
            <a:r>
              <a:rPr lang="zh-CN" altLang="en-US">
                <a:latin typeface="Times New Roman"/>
              </a:rPr>
              <a:t>．客户端的</a:t>
            </a:r>
            <a:r>
              <a:rPr lang="zh-CN" altLang="en-US">
                <a:latin typeface="Times New Roman"/>
              </a:rPr>
              <a:t>处理</a:t>
            </a:r>
            <a:r>
              <a:rPr lang="zh-CN" altLang="en-US" smtClean="0">
                <a:latin typeface="Times New Roman"/>
              </a:rPr>
              <a:t>代码</a:t>
            </a:r>
            <a:endParaRPr lang="en-US" altLang="zh-CN" smtClean="0">
              <a:latin typeface="Times New Roman"/>
            </a:endParaRPr>
          </a:p>
          <a:p>
            <a:pPr lvl="0"/>
            <a:r>
              <a:rPr lang="en-US" altLang="zh-CN">
                <a:latin typeface="Times New Roman"/>
              </a:rPr>
              <a:t>3</a:t>
            </a:r>
            <a:r>
              <a:rPr lang="zh-CN" altLang="en-US">
                <a:latin typeface="Times New Roman"/>
              </a:rPr>
              <a:t>．信号</a:t>
            </a:r>
            <a:r>
              <a:rPr lang="en-US" altLang="zh-CN">
                <a:latin typeface="Times New Roman"/>
              </a:rPr>
              <a:t>SIGINT</a:t>
            </a:r>
            <a:r>
              <a:rPr lang="zh-CN" altLang="en-US">
                <a:latin typeface="Times New Roman"/>
              </a:rPr>
              <a:t>的</a:t>
            </a:r>
            <a:r>
              <a:rPr lang="zh-CN" altLang="en-US">
                <a:latin typeface="Times New Roman"/>
              </a:rPr>
              <a:t>处理</a:t>
            </a:r>
            <a:r>
              <a:rPr lang="zh-CN" altLang="en-US" smtClean="0">
                <a:latin typeface="Times New Roman"/>
              </a:rPr>
              <a:t>函数</a:t>
            </a:r>
            <a:endParaRPr lang="en-US" altLang="zh-CN" smtClean="0">
              <a:latin typeface="Times New Roman"/>
            </a:endParaRPr>
          </a:p>
          <a:p>
            <a:pPr lvl="0"/>
            <a:r>
              <a:rPr lang="en-US" altLang="zh-CN">
                <a:latin typeface="Times New Roman"/>
              </a:rPr>
              <a:t>4</a:t>
            </a:r>
            <a:r>
              <a:rPr lang="zh-CN" altLang="en-US">
                <a:latin typeface="Times New Roman"/>
              </a:rPr>
              <a:t>．信号</a:t>
            </a:r>
            <a:r>
              <a:rPr lang="en-US" altLang="zh-CN">
                <a:latin typeface="Times New Roman"/>
              </a:rPr>
              <a:t>SIGPIPE</a:t>
            </a:r>
            <a:r>
              <a:rPr lang="zh-CN" altLang="en-US">
                <a:latin typeface="Times New Roman"/>
              </a:rPr>
              <a:t>的处理函数</a:t>
            </a:r>
            <a:endParaRPr lang="zh-CN" altLang="en-US" b="0" i="0" u="none" strike="noStrike" baseline="0" smtClean="0">
              <a:latin typeface="Times New Roman"/>
            </a:endParaRPr>
          </a:p>
        </p:txBody>
      </p:sp>
    </p:spTree>
    <p:extLst>
      <p:ext uri="{BB962C8B-B14F-4D97-AF65-F5344CB8AC3E}">
        <p14:creationId xmlns:p14="http://schemas.microsoft.com/office/powerpoint/2010/main" val="1224336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．服务器端的实现代码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在服务器端调用函数</a:t>
            </a:r>
            <a:r>
              <a:rPr lang="en-US" altLang="zh-CN" b="0" i="0" u="none" strike="noStrike" baseline="0" smtClean="0">
                <a:latin typeface="Times New Roman"/>
              </a:rPr>
              <a:t>recvmsg()</a:t>
            </a:r>
            <a:r>
              <a:rPr lang="zh-CN" altLang="en-US" b="0" i="0" u="none" strike="noStrike" baseline="0" smtClean="0">
                <a:latin typeface="Times New Roman"/>
              </a:rPr>
              <a:t>从套接字</a:t>
            </a:r>
            <a:r>
              <a:rPr lang="en-US" altLang="zh-CN" b="0" i="0" u="none" strike="noStrike" baseline="0" smtClean="0">
                <a:latin typeface="Times New Roman"/>
              </a:rPr>
              <a:t>s</a:t>
            </a:r>
            <a:r>
              <a:rPr lang="zh-CN" altLang="en-US" b="0" i="0" u="none" strike="noStrike" baseline="0" smtClean="0">
                <a:latin typeface="Times New Roman"/>
              </a:rPr>
              <a:t>中接收数据到消息</a:t>
            </a:r>
            <a:r>
              <a:rPr lang="en-US" altLang="zh-CN" b="0" i="0" u="none" strike="noStrike" baseline="0" smtClean="0">
                <a:latin typeface="Times New Roman"/>
              </a:rPr>
              <a:t>msg</a:t>
            </a:r>
            <a:r>
              <a:rPr lang="zh-CN" altLang="en-US" b="0" i="0" u="none" strike="noStrike" baseline="0" smtClean="0">
                <a:latin typeface="Times New Roman"/>
              </a:rPr>
              <a:t>中，将接收到的消息进行处理后，调用</a:t>
            </a:r>
            <a:r>
              <a:rPr lang="en-US" altLang="zh-CN" b="0" i="0" u="none" strike="noStrike" baseline="0" smtClean="0">
                <a:latin typeface="Times New Roman"/>
              </a:rPr>
              <a:t>sendmsg()</a:t>
            </a:r>
            <a:r>
              <a:rPr lang="zh-CN" altLang="en-US" b="0" i="0" u="none" strike="noStrike" baseline="0" smtClean="0">
                <a:latin typeface="Times New Roman"/>
              </a:rPr>
              <a:t>函数将响应数据通过套接字</a:t>
            </a:r>
            <a:r>
              <a:rPr lang="en-US" altLang="zh-CN" b="0" i="0" u="none" strike="noStrike" baseline="0" smtClean="0">
                <a:latin typeface="Times New Roman"/>
              </a:rPr>
              <a:t>s</a:t>
            </a:r>
            <a:r>
              <a:rPr lang="zh-CN" altLang="en-US" b="0" i="0" u="none" strike="noStrike" baseline="0" smtClean="0">
                <a:latin typeface="Times New Roman"/>
              </a:rPr>
              <a:t>发出。</a:t>
            </a:r>
          </a:p>
        </p:txBody>
      </p:sp>
    </p:spTree>
    <p:extLst>
      <p:ext uri="{BB962C8B-B14F-4D97-AF65-F5344CB8AC3E}">
        <p14:creationId xmlns:p14="http://schemas.microsoft.com/office/powerpoint/2010/main" val="352007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9.1.1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recv()</a:t>
            </a:r>
            <a:r>
              <a:rPr lang="zh-CN" altLang="en-US" b="0" i="0" u="none" strike="noStrike" kern="1800" baseline="0" smtClean="0">
                <a:latin typeface="Times New Roman"/>
                <a:ea typeface="黑体"/>
              </a:rPr>
              <a:t>函数接收数据</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recv()</a:t>
            </a:r>
            <a:r>
              <a:rPr lang="zh-CN" altLang="en-US" b="0" i="0" u="none" strike="noStrike" baseline="0" smtClean="0">
                <a:latin typeface="Times New Roman"/>
              </a:rPr>
              <a:t>函数用于接收数据。</a:t>
            </a:r>
            <a:r>
              <a:rPr lang="en-US" altLang="zh-CN" b="0" i="0" u="none" strike="noStrike" baseline="0" smtClean="0">
                <a:latin typeface="Times New Roman"/>
              </a:rPr>
              <a:t>recv()</a:t>
            </a:r>
            <a:r>
              <a:rPr lang="zh-CN" altLang="en-US" b="0" i="0" u="none" strike="noStrike" baseline="0" smtClean="0">
                <a:latin typeface="Times New Roman"/>
              </a:rPr>
              <a:t>函数从套接字</a:t>
            </a:r>
            <a:r>
              <a:rPr lang="en-US" altLang="zh-CN" b="0" i="0" u="none" strike="noStrike" baseline="0" smtClean="0">
                <a:latin typeface="Times New Roman"/>
              </a:rPr>
              <a:t>s</a:t>
            </a:r>
            <a:r>
              <a:rPr lang="zh-CN" altLang="en-US" b="0" i="0" u="none" strike="noStrike" baseline="0" smtClean="0">
                <a:latin typeface="Times New Roman"/>
              </a:rPr>
              <a:t>中接收数据放到缓冲区</a:t>
            </a:r>
            <a:r>
              <a:rPr lang="en-US" altLang="zh-CN" b="0" i="0" u="none" strike="noStrike" baseline="0" smtClean="0">
                <a:latin typeface="Times New Roman"/>
              </a:rPr>
              <a:t>buf</a:t>
            </a:r>
            <a:r>
              <a:rPr lang="zh-CN" altLang="en-US" b="0" i="0" u="none" strike="noStrike" baseline="0" smtClean="0">
                <a:latin typeface="Times New Roman"/>
              </a:rPr>
              <a:t>中，</a:t>
            </a:r>
            <a:r>
              <a:rPr lang="en-US" altLang="zh-CN" b="0" i="0" u="none" strike="noStrike" baseline="0" smtClean="0">
                <a:latin typeface="Times New Roman"/>
              </a:rPr>
              <a:t>buf</a:t>
            </a:r>
            <a:r>
              <a:rPr lang="zh-CN" altLang="en-US" b="0" i="0" u="none" strike="noStrike" baseline="0" smtClean="0">
                <a:latin typeface="Times New Roman"/>
              </a:rPr>
              <a:t>的长度为</a:t>
            </a:r>
            <a:r>
              <a:rPr lang="en-US" altLang="zh-CN" b="0" i="0" u="none" strike="noStrike" baseline="0" smtClean="0">
                <a:latin typeface="Times New Roman"/>
              </a:rPr>
              <a:t>len</a:t>
            </a:r>
            <a:r>
              <a:rPr lang="zh-CN" altLang="en-US" b="0" i="0" u="none" strike="noStrike" baseline="0" smtClean="0">
                <a:latin typeface="Times New Roman"/>
              </a:rPr>
              <a:t>，操作的方式由</a:t>
            </a:r>
            <a:r>
              <a:rPr lang="en-US" altLang="zh-CN" b="0" i="0" u="none" strike="noStrike" baseline="0" smtClean="0">
                <a:latin typeface="Times New Roman"/>
              </a:rPr>
              <a:t>flags</a:t>
            </a:r>
            <a:r>
              <a:rPr lang="zh-CN" altLang="en-US" b="0" i="0" u="none" strike="noStrike" baseline="0" smtClean="0">
                <a:latin typeface="Times New Roman"/>
              </a:rPr>
              <a:t>指定。</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ssize_t recv(int s, void</a:t>
            </a:r>
            <a:r>
              <a:rPr lang="zh-CN" altLang="en-US" b="0" i="0" u="none" strike="noStrike" baseline="0" smtClean="0">
                <a:latin typeface="Times New Roman"/>
              </a:rPr>
              <a:t>*</a:t>
            </a:r>
            <a:r>
              <a:rPr lang="de-DE" altLang="zh-CN" b="0" i="0" u="none" strike="noStrike" baseline="0" smtClean="0">
                <a:latin typeface="Times New Roman"/>
              </a:rPr>
              <a:t>buf, size_t len, int flags);</a:t>
            </a:r>
            <a:endParaRPr lang="zh-CN" altLang="en-US" b="0" i="0" u="none" strike="noStrike" baseline="0" smtClean="0">
              <a:latin typeface="Times New Roman"/>
            </a:endParaRPr>
          </a:p>
        </p:txBody>
      </p:sp>
      <p:graphicFrame>
        <p:nvGraphicFramePr>
          <p:cNvPr id="4" name="表格 3"/>
          <p:cNvGraphicFramePr>
            <a:graphicFrameLocks noGrp="1"/>
          </p:cNvGraphicFramePr>
          <p:nvPr>
            <p:extLst>
              <p:ext uri="{D42A27DB-BD31-4B8C-83A1-F6EECF244321}">
                <p14:modId xmlns:p14="http://schemas.microsoft.com/office/powerpoint/2010/main" val="881575183"/>
              </p:ext>
            </p:extLst>
          </p:nvPr>
        </p:nvGraphicFramePr>
        <p:xfrm>
          <a:off x="1403648" y="4842472"/>
          <a:ext cx="6840760" cy="1826888"/>
        </p:xfrm>
        <a:graphic>
          <a:graphicData uri="http://schemas.openxmlformats.org/drawingml/2006/table">
            <a:tbl>
              <a:tblPr firstRow="1" firstCol="1" lastRow="1" lastCol="1" bandRow="1" bandCol="1">
                <a:tableStyleId>{5C22544A-7EE6-4342-B048-85BDC9FD1C3A}</a:tableStyleId>
              </a:tblPr>
              <a:tblGrid>
                <a:gridCol w="2375773"/>
                <a:gridCol w="4464987"/>
              </a:tblGrid>
              <a:tr h="260984">
                <a:tc>
                  <a:txBody>
                    <a:bodyPr/>
                    <a:lstStyle/>
                    <a:p>
                      <a:pPr marL="0" indent="0" algn="ctr" rtl="0" eaLnBrk="1" latinLnBrk="0" hangingPunct="1">
                        <a:lnSpc>
                          <a:spcPts val="1250"/>
                        </a:lnSpc>
                        <a:spcAft>
                          <a:spcPts val="100"/>
                        </a:spcAft>
                      </a:pPr>
                      <a:r>
                        <a:rPr kumimoji="0" lang="zh-CN" sz="1200" b="1" kern="1200">
                          <a:solidFill>
                            <a:schemeClr val="lt1"/>
                          </a:solidFill>
                          <a:effectLst/>
                          <a:latin typeface="+mn-lt"/>
                          <a:ea typeface="+mn-ea"/>
                          <a:cs typeface="+mn-cs"/>
                        </a:rPr>
                        <a:t>值</a:t>
                      </a:r>
                    </a:p>
                  </a:txBody>
                  <a:tcPr marL="68580" marR="68580" marT="0" marB="0" anchor="ctr"/>
                </a:tc>
                <a:tc>
                  <a:txBody>
                    <a:bodyPr/>
                    <a:lstStyle/>
                    <a:p>
                      <a:pPr marL="0" indent="0" algn="ctr" rtl="0" eaLnBrk="1" latinLnBrk="0" hangingPunct="1">
                        <a:lnSpc>
                          <a:spcPts val="1250"/>
                        </a:lnSpc>
                        <a:spcAft>
                          <a:spcPts val="100"/>
                        </a:spcAft>
                      </a:pPr>
                      <a:r>
                        <a:rPr kumimoji="0" lang="zh-CN" sz="1200" b="1" kern="1200">
                          <a:solidFill>
                            <a:schemeClr val="lt1"/>
                          </a:solidFill>
                          <a:effectLst/>
                          <a:latin typeface="+mn-lt"/>
                          <a:ea typeface="+mn-ea"/>
                          <a:cs typeface="+mn-cs"/>
                        </a:rPr>
                        <a:t>含</a:t>
                      </a:r>
                      <a:r>
                        <a:rPr kumimoji="0" lang="en-US" sz="1200" b="1" kern="1200">
                          <a:solidFill>
                            <a:schemeClr val="lt1"/>
                          </a:solidFill>
                          <a:effectLst/>
                          <a:latin typeface="+mn-lt"/>
                          <a:ea typeface="+mn-ea"/>
                          <a:cs typeface="+mn-cs"/>
                        </a:rPr>
                        <a:t>    </a:t>
                      </a:r>
                      <a:r>
                        <a:rPr kumimoji="0" lang="zh-CN" sz="1200" b="1" kern="1200">
                          <a:solidFill>
                            <a:schemeClr val="lt1"/>
                          </a:solidFill>
                          <a:effectLst/>
                          <a:latin typeface="+mn-lt"/>
                          <a:ea typeface="+mn-ea"/>
                          <a:cs typeface="+mn-cs"/>
                        </a:rPr>
                        <a:t>义</a:t>
                      </a:r>
                    </a:p>
                  </a:txBody>
                  <a:tcPr marL="68580" marR="68580" marT="0" marB="0" anchor="ctr"/>
                </a:tc>
              </a:tr>
              <a:tr h="260984">
                <a:tc>
                  <a:txBody>
                    <a:bodyPr/>
                    <a:lstStyle/>
                    <a:p>
                      <a:pPr marL="0" indent="0" algn="ctr" rtl="0" eaLnBrk="1" latinLnBrk="0" hangingPunct="1">
                        <a:lnSpc>
                          <a:spcPts val="1250"/>
                        </a:lnSpc>
                        <a:spcAft>
                          <a:spcPts val="100"/>
                        </a:spcAft>
                      </a:pPr>
                      <a:r>
                        <a:rPr kumimoji="0" lang="en-US" sz="1200" b="1" kern="1200">
                          <a:solidFill>
                            <a:schemeClr val="lt1"/>
                          </a:solidFill>
                          <a:effectLst/>
                          <a:latin typeface="+mn-lt"/>
                          <a:ea typeface="+mn-ea"/>
                          <a:cs typeface="+mn-cs"/>
                        </a:rPr>
                        <a:t>MSG_DONTWAIT</a:t>
                      </a:r>
                      <a:endParaRPr kumimoji="0" lang="zh-CN" sz="1200" b="1" kern="1200">
                        <a:solidFill>
                          <a:schemeClr val="lt1"/>
                        </a:solidFill>
                        <a:effectLst/>
                        <a:latin typeface="+mn-lt"/>
                        <a:ea typeface="+mn-ea"/>
                        <a:cs typeface="+mn-cs"/>
                      </a:endParaRPr>
                    </a:p>
                  </a:txBody>
                  <a:tcPr marL="68580" marR="68580" marT="0" marB="0" anchor="ctr"/>
                </a:tc>
                <a:tc>
                  <a:txBody>
                    <a:bodyPr/>
                    <a:lstStyle/>
                    <a:p>
                      <a:pPr marL="0" indent="0" algn="ctr" rtl="0" eaLnBrk="1" latinLnBrk="0" hangingPunct="1">
                        <a:lnSpc>
                          <a:spcPts val="1250"/>
                        </a:lnSpc>
                        <a:spcAft>
                          <a:spcPts val="100"/>
                        </a:spcAft>
                      </a:pPr>
                      <a:r>
                        <a:rPr kumimoji="0" lang="zh-CN" sz="1200" b="1" kern="1200">
                          <a:solidFill>
                            <a:schemeClr val="lt1"/>
                          </a:solidFill>
                          <a:effectLst/>
                          <a:latin typeface="+mn-lt"/>
                          <a:ea typeface="+mn-ea"/>
                          <a:cs typeface="+mn-cs"/>
                        </a:rPr>
                        <a:t>非阻塞操作，立刻返回，不等待</a:t>
                      </a:r>
                    </a:p>
                  </a:txBody>
                  <a:tcPr marL="68580" marR="68580" marT="0" marB="0" anchor="ctr"/>
                </a:tc>
              </a:tr>
              <a:tr h="260984">
                <a:tc>
                  <a:txBody>
                    <a:bodyPr/>
                    <a:lstStyle/>
                    <a:p>
                      <a:pPr marL="0" indent="0" algn="ctr" rtl="0" eaLnBrk="1" latinLnBrk="0" hangingPunct="1">
                        <a:lnSpc>
                          <a:spcPts val="1250"/>
                        </a:lnSpc>
                        <a:spcAft>
                          <a:spcPts val="100"/>
                        </a:spcAft>
                      </a:pPr>
                      <a:r>
                        <a:rPr kumimoji="0" lang="en-US" sz="1200" b="1" kern="1200">
                          <a:solidFill>
                            <a:schemeClr val="lt1"/>
                          </a:solidFill>
                          <a:effectLst/>
                          <a:latin typeface="+mn-lt"/>
                          <a:ea typeface="+mn-ea"/>
                          <a:cs typeface="+mn-cs"/>
                        </a:rPr>
                        <a:t>MSG_ERRQUEUE</a:t>
                      </a:r>
                      <a:endParaRPr kumimoji="0" lang="zh-CN" sz="1200" b="1" kern="1200">
                        <a:solidFill>
                          <a:schemeClr val="lt1"/>
                        </a:solidFill>
                        <a:effectLst/>
                        <a:latin typeface="+mn-lt"/>
                        <a:ea typeface="+mn-ea"/>
                        <a:cs typeface="+mn-cs"/>
                      </a:endParaRPr>
                    </a:p>
                  </a:txBody>
                  <a:tcPr marL="68580" marR="68580" marT="0" marB="0" anchor="ctr"/>
                </a:tc>
                <a:tc>
                  <a:txBody>
                    <a:bodyPr/>
                    <a:lstStyle/>
                    <a:p>
                      <a:pPr marL="0" indent="0" algn="ctr" rtl="0" eaLnBrk="1" latinLnBrk="0" hangingPunct="1">
                        <a:lnSpc>
                          <a:spcPts val="1250"/>
                        </a:lnSpc>
                        <a:spcAft>
                          <a:spcPts val="100"/>
                        </a:spcAft>
                      </a:pPr>
                      <a:r>
                        <a:rPr kumimoji="0" lang="zh-CN" sz="1200" b="1" kern="1200">
                          <a:solidFill>
                            <a:schemeClr val="lt1"/>
                          </a:solidFill>
                          <a:effectLst/>
                          <a:latin typeface="+mn-lt"/>
                          <a:ea typeface="+mn-ea"/>
                          <a:cs typeface="+mn-cs"/>
                        </a:rPr>
                        <a:t>错误消息从套接字错误队列接收</a:t>
                      </a:r>
                    </a:p>
                  </a:txBody>
                  <a:tcPr marL="68580" marR="68580" marT="0" marB="0" anchor="ctr"/>
                </a:tc>
              </a:tr>
              <a:tr h="260984">
                <a:tc>
                  <a:txBody>
                    <a:bodyPr/>
                    <a:lstStyle/>
                    <a:p>
                      <a:pPr marL="0" indent="0" algn="ctr" rtl="0" eaLnBrk="1" latinLnBrk="0" hangingPunct="1">
                        <a:lnSpc>
                          <a:spcPts val="1250"/>
                        </a:lnSpc>
                        <a:spcAft>
                          <a:spcPts val="100"/>
                        </a:spcAft>
                      </a:pPr>
                      <a:r>
                        <a:rPr kumimoji="0" lang="en-US" sz="1200" b="1" kern="1200">
                          <a:solidFill>
                            <a:schemeClr val="lt1"/>
                          </a:solidFill>
                          <a:effectLst/>
                          <a:latin typeface="+mn-lt"/>
                          <a:ea typeface="+mn-ea"/>
                          <a:cs typeface="+mn-cs"/>
                        </a:rPr>
                        <a:t>MSG_OOB</a:t>
                      </a:r>
                      <a:endParaRPr kumimoji="0" lang="zh-CN" sz="1200" b="1" kern="1200">
                        <a:solidFill>
                          <a:schemeClr val="lt1"/>
                        </a:solidFill>
                        <a:effectLst/>
                        <a:latin typeface="+mn-lt"/>
                        <a:ea typeface="+mn-ea"/>
                        <a:cs typeface="+mn-cs"/>
                      </a:endParaRPr>
                    </a:p>
                  </a:txBody>
                  <a:tcPr marL="68580" marR="68580" marT="0" marB="0" anchor="ctr"/>
                </a:tc>
                <a:tc>
                  <a:txBody>
                    <a:bodyPr/>
                    <a:lstStyle/>
                    <a:p>
                      <a:pPr marL="0" indent="0" algn="ctr" rtl="0" eaLnBrk="1" latinLnBrk="0" hangingPunct="1">
                        <a:lnSpc>
                          <a:spcPts val="1250"/>
                        </a:lnSpc>
                        <a:spcAft>
                          <a:spcPts val="100"/>
                        </a:spcAft>
                      </a:pPr>
                      <a:r>
                        <a:rPr kumimoji="0" lang="zh-CN" sz="1200" b="1" kern="1200">
                          <a:solidFill>
                            <a:schemeClr val="lt1"/>
                          </a:solidFill>
                          <a:effectLst/>
                          <a:latin typeface="+mn-lt"/>
                          <a:ea typeface="+mn-ea"/>
                          <a:cs typeface="+mn-cs"/>
                        </a:rPr>
                        <a:t>接收外数据数据</a:t>
                      </a:r>
                    </a:p>
                  </a:txBody>
                  <a:tcPr marL="68580" marR="68580" marT="0" marB="0" anchor="ctr"/>
                </a:tc>
              </a:tr>
              <a:tr h="260984">
                <a:tc>
                  <a:txBody>
                    <a:bodyPr/>
                    <a:lstStyle/>
                    <a:p>
                      <a:pPr marL="0" indent="0" algn="ctr" rtl="0" eaLnBrk="1" latinLnBrk="0" hangingPunct="1">
                        <a:lnSpc>
                          <a:spcPts val="1250"/>
                        </a:lnSpc>
                        <a:spcAft>
                          <a:spcPts val="100"/>
                        </a:spcAft>
                      </a:pPr>
                      <a:r>
                        <a:rPr kumimoji="0" lang="en-US" sz="1200" b="1" kern="1200">
                          <a:solidFill>
                            <a:schemeClr val="lt1"/>
                          </a:solidFill>
                          <a:effectLst/>
                          <a:latin typeface="+mn-lt"/>
                          <a:ea typeface="+mn-ea"/>
                          <a:cs typeface="+mn-cs"/>
                        </a:rPr>
                        <a:t>MSG_PEEK</a:t>
                      </a:r>
                      <a:endParaRPr kumimoji="0" lang="zh-CN" sz="1200" b="1" kern="1200">
                        <a:solidFill>
                          <a:schemeClr val="lt1"/>
                        </a:solidFill>
                        <a:effectLst/>
                        <a:latin typeface="+mn-lt"/>
                        <a:ea typeface="+mn-ea"/>
                        <a:cs typeface="+mn-cs"/>
                      </a:endParaRPr>
                    </a:p>
                  </a:txBody>
                  <a:tcPr marL="68580" marR="68580" marT="0" marB="0" anchor="ctr"/>
                </a:tc>
                <a:tc>
                  <a:txBody>
                    <a:bodyPr/>
                    <a:lstStyle/>
                    <a:p>
                      <a:pPr marL="0" indent="0" algn="ctr" rtl="0" eaLnBrk="1" latinLnBrk="0" hangingPunct="1">
                        <a:lnSpc>
                          <a:spcPts val="1250"/>
                        </a:lnSpc>
                        <a:spcAft>
                          <a:spcPts val="100"/>
                        </a:spcAft>
                      </a:pPr>
                      <a:r>
                        <a:rPr kumimoji="0" lang="zh-CN" sz="1200" b="1" kern="1200">
                          <a:solidFill>
                            <a:schemeClr val="lt1"/>
                          </a:solidFill>
                          <a:effectLst/>
                          <a:latin typeface="+mn-lt"/>
                          <a:ea typeface="+mn-ea"/>
                          <a:cs typeface="+mn-cs"/>
                        </a:rPr>
                        <a:t>查看数据，不进行数据缓冲区的清空</a:t>
                      </a:r>
                    </a:p>
                  </a:txBody>
                  <a:tcPr marL="68580" marR="68580" marT="0" marB="0" anchor="ctr"/>
                </a:tc>
              </a:tr>
              <a:tr h="260984">
                <a:tc>
                  <a:txBody>
                    <a:bodyPr/>
                    <a:lstStyle/>
                    <a:p>
                      <a:pPr marL="0" indent="0" algn="ctr" rtl="0" eaLnBrk="1" latinLnBrk="0" hangingPunct="1">
                        <a:lnSpc>
                          <a:spcPts val="1250"/>
                        </a:lnSpc>
                        <a:spcAft>
                          <a:spcPts val="100"/>
                        </a:spcAft>
                      </a:pPr>
                      <a:r>
                        <a:rPr kumimoji="0" lang="en-US" sz="1200" b="1" kern="1200">
                          <a:solidFill>
                            <a:schemeClr val="lt1"/>
                          </a:solidFill>
                          <a:effectLst/>
                          <a:latin typeface="+mn-lt"/>
                          <a:ea typeface="+mn-ea"/>
                          <a:cs typeface="+mn-cs"/>
                        </a:rPr>
                        <a:t>MSG_TRUNC</a:t>
                      </a:r>
                      <a:endParaRPr kumimoji="0" lang="zh-CN" sz="1200" b="1" kern="1200">
                        <a:solidFill>
                          <a:schemeClr val="lt1"/>
                        </a:solidFill>
                        <a:effectLst/>
                        <a:latin typeface="+mn-lt"/>
                        <a:ea typeface="+mn-ea"/>
                        <a:cs typeface="+mn-cs"/>
                      </a:endParaRPr>
                    </a:p>
                  </a:txBody>
                  <a:tcPr marL="68580" marR="68580" marT="0" marB="0" anchor="ctr"/>
                </a:tc>
                <a:tc>
                  <a:txBody>
                    <a:bodyPr/>
                    <a:lstStyle/>
                    <a:p>
                      <a:pPr marL="0" indent="0" algn="ctr" rtl="0" eaLnBrk="1" latinLnBrk="0" hangingPunct="1">
                        <a:lnSpc>
                          <a:spcPts val="1250"/>
                        </a:lnSpc>
                        <a:spcAft>
                          <a:spcPts val="100"/>
                        </a:spcAft>
                      </a:pPr>
                      <a:r>
                        <a:rPr kumimoji="0" lang="zh-CN" sz="1200" b="1" kern="1200">
                          <a:solidFill>
                            <a:schemeClr val="lt1"/>
                          </a:solidFill>
                          <a:effectLst/>
                          <a:latin typeface="+mn-lt"/>
                          <a:ea typeface="+mn-ea"/>
                          <a:cs typeface="+mn-cs"/>
                        </a:rPr>
                        <a:t>返回所有的数据，即使指定的缓冲区过小</a:t>
                      </a:r>
                    </a:p>
                  </a:txBody>
                  <a:tcPr marL="68580" marR="68580" marT="0" marB="0" anchor="ctr"/>
                </a:tc>
              </a:tr>
              <a:tr h="260984">
                <a:tc>
                  <a:txBody>
                    <a:bodyPr/>
                    <a:lstStyle/>
                    <a:p>
                      <a:pPr marL="0" indent="0" algn="ctr" rtl="0" eaLnBrk="1" latinLnBrk="0" hangingPunct="1">
                        <a:lnSpc>
                          <a:spcPts val="1250"/>
                        </a:lnSpc>
                        <a:spcAft>
                          <a:spcPts val="100"/>
                        </a:spcAft>
                      </a:pPr>
                      <a:r>
                        <a:rPr kumimoji="0" lang="en-US" sz="1200" b="1" kern="1200">
                          <a:solidFill>
                            <a:schemeClr val="lt1"/>
                          </a:solidFill>
                          <a:effectLst/>
                          <a:latin typeface="+mn-lt"/>
                          <a:ea typeface="+mn-ea"/>
                          <a:cs typeface="+mn-cs"/>
                        </a:rPr>
                        <a:t>MSG_WAITALL</a:t>
                      </a:r>
                      <a:endParaRPr kumimoji="0" lang="zh-CN" sz="1200" b="1" kern="1200">
                        <a:solidFill>
                          <a:schemeClr val="lt1"/>
                        </a:solidFill>
                        <a:effectLst/>
                        <a:latin typeface="+mn-lt"/>
                        <a:ea typeface="+mn-ea"/>
                        <a:cs typeface="+mn-cs"/>
                      </a:endParaRPr>
                    </a:p>
                  </a:txBody>
                  <a:tcPr marL="68580" marR="68580" marT="0" marB="0" anchor="ctr"/>
                </a:tc>
                <a:tc>
                  <a:txBody>
                    <a:bodyPr/>
                    <a:lstStyle/>
                    <a:p>
                      <a:pPr marL="0" indent="0" algn="ctr" rtl="0" eaLnBrk="1" latinLnBrk="0" hangingPunct="1">
                        <a:lnSpc>
                          <a:spcPts val="1250"/>
                        </a:lnSpc>
                        <a:spcAft>
                          <a:spcPts val="100"/>
                        </a:spcAft>
                      </a:pPr>
                      <a:r>
                        <a:rPr kumimoji="0" lang="zh-CN" sz="1200" b="1" kern="1200">
                          <a:solidFill>
                            <a:schemeClr val="lt1"/>
                          </a:solidFill>
                          <a:effectLst/>
                          <a:latin typeface="+mn-lt"/>
                          <a:ea typeface="+mn-ea"/>
                          <a:cs typeface="+mn-cs"/>
                        </a:rPr>
                        <a:t>等待所有消息</a:t>
                      </a:r>
                    </a:p>
                  </a:txBody>
                  <a:tcPr marL="68580" marR="68580" marT="0" marB="0" anchor="ctr"/>
                </a:tc>
              </a:tr>
            </a:tbl>
          </a:graphicData>
        </a:graphic>
      </p:graphicFrame>
    </p:spTree>
    <p:extLst>
      <p:ext uri="{BB962C8B-B14F-4D97-AF65-F5344CB8AC3E}">
        <p14:creationId xmlns:p14="http://schemas.microsoft.com/office/powerpoint/2010/main" val="2505596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．客户端的处理代码</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与服务器端对应，客户端的实现也将</a:t>
            </a:r>
            <a:r>
              <a:rPr lang="en-US" altLang="zh-CN" b="0" i="0" u="none" strike="noStrike" baseline="0" smtClean="0">
                <a:latin typeface="Times New Roman"/>
              </a:rPr>
              <a:t>3</a:t>
            </a:r>
            <a:r>
              <a:rPr lang="zh-CN" altLang="en-US" b="0" i="0" u="none" strike="noStrike" baseline="0" smtClean="0">
                <a:latin typeface="Times New Roman"/>
              </a:rPr>
              <a:t>个向量挂接在一个消息上进行数据的收发操作。</a:t>
            </a:r>
          </a:p>
        </p:txBody>
      </p:sp>
    </p:spTree>
    <p:extLst>
      <p:ext uri="{BB962C8B-B14F-4D97-AF65-F5344CB8AC3E}">
        <p14:creationId xmlns:p14="http://schemas.microsoft.com/office/powerpoint/2010/main" val="957642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．信号</a:t>
            </a:r>
            <a:r>
              <a:rPr lang="en-US" altLang="zh-CN" b="0" i="0" u="none" strike="noStrike" kern="1800" baseline="0" smtClean="0">
                <a:latin typeface="Times New Roman"/>
                <a:ea typeface="黑体"/>
              </a:rPr>
              <a:t>SIGINT</a:t>
            </a:r>
            <a:r>
              <a:rPr lang="zh-CN" altLang="en-US" b="0" i="0" u="none" strike="noStrike" kern="1800" baseline="0" smtClean="0">
                <a:latin typeface="Times New Roman"/>
                <a:ea typeface="黑体"/>
              </a:rPr>
              <a:t>的处理函数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信号</a:t>
            </a:r>
            <a:r>
              <a:rPr lang="en-US" altLang="zh-CN" b="0" i="0" u="none" strike="noStrike" baseline="0" smtClean="0">
                <a:latin typeface="Times New Roman"/>
              </a:rPr>
              <a:t>SIGINT</a:t>
            </a:r>
            <a:r>
              <a:rPr lang="zh-CN" altLang="en-US" b="0" i="0" u="none" strike="noStrike" baseline="0" smtClean="0">
                <a:latin typeface="Times New Roman"/>
              </a:rPr>
              <a:t>的处理函数*</a:t>
            </a:r>
            <a:r>
              <a:rPr lang="en-US" altLang="zh-CN" b="0" i="0" u="none" strike="noStrike" baseline="0" smtClean="0">
                <a:latin typeface="Times New Roman"/>
              </a:rPr>
              <a:t>/</a:t>
            </a:r>
          </a:p>
          <a:p>
            <a:pPr marR="0" lvl="0" rtl="0"/>
            <a:r>
              <a:rPr lang="en-US" altLang="zh-CN" b="0" i="0" u="none" strike="noStrike" baseline="0" smtClean="0">
                <a:latin typeface="Times New Roman"/>
              </a:rPr>
              <a:t>02</a:t>
            </a:r>
            <a:r>
              <a:rPr lang="zh-CN" altLang="en-US" b="0" i="0" u="none" strike="noStrike" baseline="0" smtClean="0">
                <a:latin typeface="Times New Roman"/>
              </a:rPr>
              <a:t>	</a:t>
            </a:r>
            <a:r>
              <a:rPr lang="en-US" altLang="zh-CN" b="0" i="0" u="none" strike="noStrike" baseline="0" smtClean="0">
                <a:latin typeface="Times New Roman"/>
              </a:rPr>
              <a:t>void sig_proccess(int signo)</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04</a:t>
            </a:r>
            <a:r>
              <a:rPr lang="zh-CN" altLang="en-US" b="0" i="0" u="none" strike="noStrike" baseline="0" smtClean="0">
                <a:latin typeface="Times New Roman"/>
              </a:rPr>
              <a:t>		</a:t>
            </a:r>
            <a:r>
              <a:rPr lang="en-US" altLang="zh-CN" b="0" i="0" u="none" strike="noStrike" baseline="0" smtClean="0">
                <a:latin typeface="Times New Roman"/>
              </a:rPr>
              <a:t>printf("Catch a exit signal\n");</a:t>
            </a:r>
          </a:p>
          <a:p>
            <a:pPr marR="0" lvl="0" rtl="0"/>
            <a:r>
              <a:rPr lang="en-US" altLang="zh-CN" b="0" i="0" u="none" strike="noStrike" baseline="0" smtClean="0">
                <a:latin typeface="Times New Roman"/>
              </a:rPr>
              <a:t>05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释放资源</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06</a:t>
            </a:r>
            <a:r>
              <a:rPr lang="zh-CN" altLang="en-US" b="0" i="0" u="none" strike="noStrike" baseline="0" smtClean="0">
                <a:latin typeface="Times New Roman"/>
              </a:rPr>
              <a:t>		</a:t>
            </a:r>
            <a:r>
              <a:rPr lang="en-US" altLang="zh-CN" b="0" i="0" u="none" strike="noStrike" baseline="0" smtClean="0">
                <a:latin typeface="Times New Roman"/>
              </a:rPr>
              <a:t>free(vc);</a:t>
            </a: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free(vs);</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0" i="0" u="none" strike="noStrike" baseline="0" smtClean="0">
                <a:latin typeface="Times New Roman"/>
              </a:rPr>
              <a:t>_exit(0);</a:t>
            </a:r>
            <a:r>
              <a:rPr lang="zh-CN" altLang="en-US" b="0" i="0" u="none" strike="noStrike" baseline="0" smtClean="0">
                <a:latin typeface="Times New Roman"/>
              </a:rPr>
              <a:t>	</a:t>
            </a: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968363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．信号</a:t>
            </a:r>
            <a:r>
              <a:rPr lang="en-US" altLang="zh-CN" b="0" i="0" u="none" strike="noStrike" kern="1800" baseline="0" smtClean="0">
                <a:latin typeface="Times New Roman"/>
                <a:ea typeface="黑体"/>
              </a:rPr>
              <a:t>SIGPIPE</a:t>
            </a:r>
            <a:r>
              <a:rPr lang="zh-CN" altLang="en-US" b="0" i="0" u="none" strike="noStrike" kern="1800" baseline="0" smtClean="0">
                <a:latin typeface="Times New Roman"/>
                <a:ea typeface="黑体"/>
              </a:rPr>
              <a:t>的处理函数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信号</a:t>
            </a:r>
            <a:r>
              <a:rPr lang="en-US" altLang="zh-CN" b="0" i="0" u="none" strike="noStrike" baseline="0" smtClean="0">
                <a:latin typeface="Times New Roman"/>
              </a:rPr>
              <a:t>SIGPIPE</a:t>
            </a:r>
            <a:r>
              <a:rPr lang="zh-CN" altLang="en-US" b="0" i="0" u="none" strike="noStrike" baseline="0" smtClean="0">
                <a:latin typeface="Times New Roman"/>
              </a:rPr>
              <a:t>的处理函数*</a:t>
            </a:r>
            <a:r>
              <a:rPr lang="en-US" altLang="zh-CN" b="0" i="0" u="none" strike="noStrike" baseline="0" smtClean="0">
                <a:latin typeface="Times New Roman"/>
              </a:rPr>
              <a:t>/</a:t>
            </a:r>
          </a:p>
          <a:p>
            <a:pPr marR="0" lvl="0" rtl="0"/>
            <a:r>
              <a:rPr lang="en-US" altLang="zh-CN" b="0" i="0" u="none" strike="noStrike" baseline="0" smtClean="0">
                <a:latin typeface="Times New Roman"/>
              </a:rPr>
              <a:t>02</a:t>
            </a:r>
            <a:r>
              <a:rPr lang="zh-CN" altLang="en-US" b="0" i="0" u="none" strike="noStrike" baseline="0" smtClean="0">
                <a:latin typeface="Times New Roman"/>
              </a:rPr>
              <a:t>	</a:t>
            </a:r>
            <a:r>
              <a:rPr lang="en-US" altLang="zh-CN" b="0" i="0" u="none" strike="noStrike" baseline="0" smtClean="0">
                <a:latin typeface="Times New Roman"/>
              </a:rPr>
              <a:t>void sig_pipe(int sign)</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en-US" altLang="zh-CN" b="0" i="0" u="none" strike="noStrike" baseline="0" smtClean="0">
                <a:latin typeface="Times New Roman"/>
              </a:rPr>
              <a:t>{</a:t>
            </a:r>
          </a:p>
          <a:p>
            <a:pPr marR="0" lvl="0" rtl="0"/>
            <a:r>
              <a:rPr lang="en-US" altLang="zh-CN" b="0" i="0" u="none" strike="noStrike" baseline="0" smtClean="0">
                <a:latin typeface="Times New Roman"/>
              </a:rPr>
              <a:t>04</a:t>
            </a:r>
            <a:r>
              <a:rPr lang="zh-CN" altLang="en-US" b="0" i="0" u="none" strike="noStrike" baseline="0" smtClean="0">
                <a:latin typeface="Times New Roman"/>
              </a:rPr>
              <a:t>		</a:t>
            </a:r>
            <a:r>
              <a:rPr lang="en-US" altLang="zh-CN" b="0" i="0" u="none" strike="noStrike" baseline="0" smtClean="0">
                <a:latin typeface="Times New Roman"/>
              </a:rPr>
              <a:t>printf("Catch a SIGPIPE signal\n");</a:t>
            </a:r>
          </a:p>
          <a:p>
            <a:pPr marR="0" lvl="0" rtl="0"/>
            <a:r>
              <a:rPr lang="en-US" altLang="zh-CN" b="0" i="0" u="none" strike="noStrike" baseline="0" smtClean="0">
                <a:latin typeface="Times New Roman"/>
              </a:rPr>
              <a:t>05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释放资源</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06</a:t>
            </a:r>
            <a:r>
              <a:rPr lang="zh-CN" altLang="en-US" b="0" i="0" u="none" strike="noStrike" baseline="0" smtClean="0">
                <a:latin typeface="Times New Roman"/>
              </a:rPr>
              <a:t>		</a:t>
            </a:r>
            <a:r>
              <a:rPr lang="en-US" altLang="zh-CN" b="0" i="0" u="none" strike="noStrike" baseline="0" smtClean="0">
                <a:latin typeface="Times New Roman"/>
              </a:rPr>
              <a:t>free(vc);</a:t>
            </a: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free(vs);</a:t>
            </a: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0" i="0" u="none" strike="noStrike" baseline="0" smtClean="0">
                <a:latin typeface="Times New Roman"/>
              </a:rPr>
              <a:t>_exit(0);</a:t>
            </a: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26896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9.3  IO</a:t>
            </a:r>
            <a:r>
              <a:rPr lang="zh-CN" altLang="en-US" b="0" i="0" u="none" strike="noStrike" kern="1800" baseline="0" smtClean="0">
                <a:latin typeface="Times New Roman"/>
                <a:ea typeface="黑体"/>
              </a:rPr>
              <a:t>模型</a:t>
            </a:r>
          </a:p>
        </p:txBody>
      </p:sp>
      <p:sp>
        <p:nvSpPr>
          <p:cNvPr id="3" name="文本占位符 2"/>
          <p:cNvSpPr>
            <a:spLocks noGrp="1"/>
          </p:cNvSpPr>
          <p:nvPr>
            <p:ph type="body" idx="1"/>
          </p:nvPr>
        </p:nvSpPr>
        <p:spPr/>
        <p:txBody>
          <a:bodyPr/>
          <a:lstStyle/>
          <a:p>
            <a:r>
              <a:rPr lang="en-US" altLang="zh-CN"/>
              <a:t>9.3.1  </a:t>
            </a:r>
            <a:r>
              <a:rPr lang="zh-CN" altLang="en-US"/>
              <a:t>阻塞</a:t>
            </a:r>
            <a:r>
              <a:rPr lang="en-US" altLang="zh-CN"/>
              <a:t>IO</a:t>
            </a:r>
            <a:r>
              <a:rPr lang="zh-CN" altLang="en-US" smtClean="0"/>
              <a:t>模型</a:t>
            </a:r>
            <a:endParaRPr lang="en-US" altLang="zh-CN" smtClean="0"/>
          </a:p>
          <a:p>
            <a:r>
              <a:rPr lang="en-US" altLang="zh-CN"/>
              <a:t>9.3.2  </a:t>
            </a:r>
            <a:r>
              <a:rPr lang="zh-CN" altLang="en-US"/>
              <a:t>非阻塞</a:t>
            </a:r>
            <a:r>
              <a:rPr lang="en-US" altLang="zh-CN"/>
              <a:t>IO</a:t>
            </a:r>
            <a:r>
              <a:rPr lang="zh-CN" altLang="en-US" smtClean="0"/>
              <a:t>模型</a:t>
            </a:r>
            <a:endParaRPr lang="en-US" altLang="zh-CN" smtClean="0"/>
          </a:p>
          <a:p>
            <a:r>
              <a:rPr lang="en-US" altLang="zh-CN"/>
              <a:t>9.3.3  </a:t>
            </a:r>
            <a:r>
              <a:rPr lang="en-US" altLang="zh-CN"/>
              <a:t>IO</a:t>
            </a:r>
            <a:r>
              <a:rPr lang="zh-CN" altLang="en-US" smtClean="0"/>
              <a:t>复用</a:t>
            </a:r>
            <a:endParaRPr lang="en-US" altLang="zh-CN" smtClean="0"/>
          </a:p>
          <a:p>
            <a:r>
              <a:rPr lang="en-US" altLang="zh-CN"/>
              <a:t>9.3.4  </a:t>
            </a:r>
            <a:r>
              <a:rPr lang="zh-CN" altLang="en-US"/>
              <a:t>信号驱动</a:t>
            </a:r>
            <a:r>
              <a:rPr lang="en-US" altLang="zh-CN"/>
              <a:t>IO</a:t>
            </a:r>
            <a:r>
              <a:rPr lang="zh-CN" altLang="en-US" smtClean="0"/>
              <a:t>模型</a:t>
            </a:r>
            <a:endParaRPr lang="en-US" altLang="zh-CN" smtClean="0"/>
          </a:p>
          <a:p>
            <a:r>
              <a:rPr lang="en-US" altLang="zh-CN"/>
              <a:t>9.3.5  </a:t>
            </a:r>
            <a:r>
              <a:rPr lang="zh-CN" altLang="en-US"/>
              <a:t>异步</a:t>
            </a:r>
            <a:r>
              <a:rPr lang="en-US" altLang="zh-CN"/>
              <a:t>IO</a:t>
            </a:r>
            <a:r>
              <a:rPr lang="zh-CN" altLang="en-US"/>
              <a:t>模型</a:t>
            </a:r>
          </a:p>
        </p:txBody>
      </p:sp>
    </p:spTree>
    <p:extLst>
      <p:ext uri="{BB962C8B-B14F-4D97-AF65-F5344CB8AC3E}">
        <p14:creationId xmlns:p14="http://schemas.microsoft.com/office/powerpoint/2010/main" val="3566340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9.3.1  </a:t>
            </a:r>
            <a:r>
              <a:rPr lang="zh-CN" altLang="en-US" b="0" i="0" u="none" strike="noStrike" kern="1800" baseline="0" smtClean="0">
                <a:latin typeface="Times New Roman"/>
                <a:ea typeface="黑体"/>
              </a:rPr>
              <a:t>阻塞</a:t>
            </a:r>
            <a:r>
              <a:rPr lang="en-US" altLang="zh-CN" b="0" i="0" u="none" strike="noStrike" kern="1800" baseline="0" smtClean="0">
                <a:latin typeface="Times New Roman"/>
                <a:ea typeface="黑体"/>
              </a:rPr>
              <a:t>IO</a:t>
            </a:r>
            <a:r>
              <a:rPr lang="zh-CN" altLang="en-US" b="0" i="0" u="none" strike="noStrike" kern="1800" baseline="0" smtClean="0">
                <a:latin typeface="Times New Roman"/>
                <a:ea typeface="黑体"/>
              </a:rPr>
              <a:t>模型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阻塞</a:t>
            </a:r>
            <a:r>
              <a:rPr lang="en-US" altLang="zh-CN" b="0" i="0" u="none" strike="noStrike" baseline="0" smtClean="0">
                <a:latin typeface="Times New Roman"/>
              </a:rPr>
              <a:t>IO</a:t>
            </a:r>
            <a:r>
              <a:rPr lang="zh-CN" altLang="en-US" b="0" i="0" u="none" strike="noStrike" baseline="0" smtClean="0">
                <a:latin typeface="Times New Roman"/>
              </a:rPr>
              <a:t>是最通用的</a:t>
            </a:r>
            <a:r>
              <a:rPr lang="en-US" altLang="zh-CN" b="0" i="0" u="none" strike="noStrike" baseline="0" smtClean="0">
                <a:latin typeface="Times New Roman"/>
              </a:rPr>
              <a:t>IO</a:t>
            </a:r>
            <a:r>
              <a:rPr lang="zh-CN" altLang="en-US" b="0" i="0" u="none" strike="noStrike" baseline="0" smtClean="0">
                <a:latin typeface="Times New Roman"/>
              </a:rPr>
              <a:t>类型，使用这种模型进行数据接收的时候，在数据没有到之前程序会一直等待。例如对于函数</a:t>
            </a:r>
            <a:r>
              <a:rPr lang="en-US" altLang="zh-CN" b="0" i="0" u="none" strike="noStrike" baseline="0" smtClean="0">
                <a:latin typeface="Times New Roman"/>
              </a:rPr>
              <a:t>recvfrom()</a:t>
            </a:r>
            <a:r>
              <a:rPr lang="zh-CN" altLang="en-US" b="0" i="0" u="none" strike="noStrike" baseline="0" smtClean="0">
                <a:latin typeface="Times New Roman"/>
              </a:rPr>
              <a:t>，内核会一直阻塞该请求直到有数据到来才返回。</a:t>
            </a:r>
          </a:p>
        </p:txBody>
      </p:sp>
      <p:pic>
        <p:nvPicPr>
          <p:cNvPr id="5122" name="Picture 2" descr="9-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462816"/>
            <a:ext cx="4896544" cy="296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959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9.3.2  </a:t>
            </a:r>
            <a:r>
              <a:rPr lang="zh-CN" altLang="en-US" b="0" i="0" u="none" strike="noStrike" kern="1800" baseline="0" smtClean="0">
                <a:latin typeface="Times New Roman"/>
                <a:ea typeface="黑体"/>
              </a:rPr>
              <a:t>非阻塞</a:t>
            </a:r>
            <a:r>
              <a:rPr lang="en-US" altLang="zh-CN" b="0" i="0" u="none" strike="noStrike" kern="1800" baseline="0" smtClean="0">
                <a:latin typeface="Times New Roman"/>
                <a:ea typeface="黑体"/>
              </a:rPr>
              <a:t>IO</a:t>
            </a:r>
            <a:r>
              <a:rPr lang="zh-CN" altLang="en-US" b="0" i="0" u="none" strike="noStrike" kern="1800" baseline="0" smtClean="0">
                <a:latin typeface="Times New Roman"/>
                <a:ea typeface="黑体"/>
              </a:rPr>
              <a:t>模型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当把套接字设置成非阻塞的</a:t>
            </a:r>
            <a:r>
              <a:rPr lang="en-US" altLang="zh-CN" b="0" i="0" u="none" strike="noStrike" baseline="0" smtClean="0">
                <a:latin typeface="Times New Roman"/>
              </a:rPr>
              <a:t>IO</a:t>
            </a:r>
            <a:r>
              <a:rPr lang="zh-CN" altLang="en-US" b="0" i="0" u="none" strike="noStrike" baseline="0" smtClean="0">
                <a:latin typeface="Times New Roman"/>
              </a:rPr>
              <a:t>，则对每次请求，内核都不会阻塞，会立即返回；当没有数据的时候，会返回一个错误。例如对</a:t>
            </a:r>
            <a:r>
              <a:rPr lang="en-US" altLang="zh-CN" b="0" i="0" u="none" strike="noStrike" baseline="0" smtClean="0">
                <a:latin typeface="Times New Roman"/>
              </a:rPr>
              <a:t>recvfrom()</a:t>
            </a:r>
            <a:r>
              <a:rPr lang="zh-CN" altLang="en-US" b="0" i="0" u="none" strike="noStrike" baseline="0" smtClean="0">
                <a:latin typeface="Times New Roman"/>
              </a:rPr>
              <a:t>函数，前几次都没有数据返回，直到最后内核才向用户层的空间复制数据。</a:t>
            </a:r>
          </a:p>
        </p:txBody>
      </p:sp>
      <p:pic>
        <p:nvPicPr>
          <p:cNvPr id="6146" name="Picture 2" descr="9-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3669242"/>
            <a:ext cx="6926310" cy="285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187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9.3.3  IO</a:t>
            </a:r>
            <a:r>
              <a:rPr lang="zh-CN" altLang="en-US" b="0" i="0" u="none" strike="noStrike" kern="1800" baseline="0" smtClean="0">
                <a:latin typeface="Times New Roman"/>
                <a:ea typeface="黑体"/>
              </a:rPr>
              <a:t>复用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使用</a:t>
            </a:r>
            <a:r>
              <a:rPr lang="en-US" altLang="zh-CN" b="0" i="0" u="none" strike="noStrike" baseline="0" smtClean="0">
                <a:latin typeface="Times New Roman"/>
              </a:rPr>
              <a:t>IO</a:t>
            </a:r>
            <a:r>
              <a:rPr lang="zh-CN" altLang="en-US" b="0" i="0" u="none" strike="noStrike" baseline="0" smtClean="0">
                <a:latin typeface="Times New Roman"/>
              </a:rPr>
              <a:t>复用模型可以在等待的时候加入超时的时间，当超时时间没有到达的时候与阻塞的情况一致，而当超时时间到达仍然没有数据接收到，系统会返回，不再等待。</a:t>
            </a:r>
            <a:r>
              <a:rPr lang="en-US" altLang="zh-CN" b="0" i="0" u="none" strike="noStrike" baseline="0" smtClean="0">
                <a:latin typeface="Times New Roman"/>
              </a:rPr>
              <a:t>select()</a:t>
            </a:r>
            <a:r>
              <a:rPr lang="zh-CN" altLang="en-US" b="0" i="0" u="none" strike="noStrike" baseline="0" smtClean="0">
                <a:latin typeface="Times New Roman"/>
              </a:rPr>
              <a:t>函数按照一定的超时时间轮询，直到需要等待的套接字有数据到来，利用</a:t>
            </a:r>
            <a:r>
              <a:rPr lang="en-US" altLang="zh-CN" b="0" i="0" u="none" strike="noStrike" baseline="0" smtClean="0">
                <a:latin typeface="Times New Roman"/>
              </a:rPr>
              <a:t>recvfrom()</a:t>
            </a:r>
            <a:r>
              <a:rPr lang="zh-CN" altLang="en-US" b="0" i="0" u="none" strike="noStrike" baseline="0" smtClean="0">
                <a:latin typeface="Times New Roman"/>
              </a:rPr>
              <a:t>函数，将数据复制到应用层。</a:t>
            </a:r>
          </a:p>
        </p:txBody>
      </p:sp>
      <p:pic>
        <p:nvPicPr>
          <p:cNvPr id="7170" name="Picture 2" descr="9-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0339" y="4077072"/>
            <a:ext cx="6652061"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680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9.3.4  </a:t>
            </a:r>
            <a:r>
              <a:rPr lang="zh-CN" altLang="en-US" b="0" i="0" u="none" strike="noStrike" kern="1800" baseline="0" smtClean="0">
                <a:latin typeface="Times New Roman"/>
                <a:ea typeface="黑体"/>
              </a:rPr>
              <a:t>信号驱动</a:t>
            </a:r>
            <a:r>
              <a:rPr lang="en-US" altLang="zh-CN" b="0" i="0" u="none" strike="noStrike" kern="1800" baseline="0" smtClean="0">
                <a:latin typeface="Times New Roman"/>
                <a:ea typeface="黑体"/>
              </a:rPr>
              <a:t>IO</a:t>
            </a:r>
            <a:r>
              <a:rPr lang="zh-CN" altLang="en-US" b="0" i="0" u="none" strike="noStrike" kern="1800" baseline="0" smtClean="0">
                <a:latin typeface="Times New Roman"/>
                <a:ea typeface="黑体"/>
              </a:rPr>
              <a:t>模型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信号驱动的</a:t>
            </a:r>
            <a:r>
              <a:rPr lang="en-US" altLang="zh-CN" b="0" i="0" u="none" strike="noStrike" baseline="0" smtClean="0">
                <a:latin typeface="Times New Roman"/>
              </a:rPr>
              <a:t>IO</a:t>
            </a:r>
            <a:r>
              <a:rPr lang="zh-CN" altLang="en-US" b="0" i="0" u="none" strike="noStrike" baseline="0" smtClean="0">
                <a:latin typeface="Times New Roman"/>
              </a:rPr>
              <a:t>在进程开始的时候注册一个信号处理的回调函数，进程继续执行，当信号发生时，即有了</a:t>
            </a:r>
            <a:r>
              <a:rPr lang="en-US" altLang="zh-CN" b="0" i="0" u="none" strike="noStrike" baseline="0" smtClean="0">
                <a:latin typeface="Times New Roman"/>
              </a:rPr>
              <a:t>IO</a:t>
            </a:r>
            <a:r>
              <a:rPr lang="zh-CN" altLang="en-US" b="0" i="0" u="none" strike="noStrike" baseline="0" smtClean="0">
                <a:latin typeface="Times New Roman"/>
              </a:rPr>
              <a:t>的时间，这里即有数据到来，利用注册的回调函数将到来的数据用</a:t>
            </a:r>
            <a:r>
              <a:rPr lang="en-US" altLang="zh-CN" b="0" i="0" u="none" strike="noStrike" baseline="0" smtClean="0">
                <a:latin typeface="Times New Roman"/>
              </a:rPr>
              <a:t>recvfrom()</a:t>
            </a:r>
            <a:r>
              <a:rPr lang="zh-CN" altLang="en-US" b="0" i="0" u="none" strike="noStrike" baseline="0" smtClean="0">
                <a:latin typeface="Times New Roman"/>
              </a:rPr>
              <a:t>接收到。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13440004"/>
              </p:ext>
            </p:extLst>
          </p:nvPr>
        </p:nvGraphicFramePr>
        <p:xfrm>
          <a:off x="971600" y="3717032"/>
          <a:ext cx="7385321" cy="2376264"/>
        </p:xfrm>
        <a:graphic>
          <a:graphicData uri="http://schemas.openxmlformats.org/presentationml/2006/ole">
            <mc:AlternateContent xmlns:mc="http://schemas.openxmlformats.org/markup-compatibility/2006">
              <mc:Choice xmlns:v="urn:schemas-microsoft-com:vml" Requires="v">
                <p:oleObj spid="_x0000_s8195" name="Visio" r:id="rId3" imgW="7759530" imgH="2495730" progId="Visio.Drawing.11">
                  <p:embed/>
                </p:oleObj>
              </mc:Choice>
              <mc:Fallback>
                <p:oleObj name="Visio" r:id="rId3" imgW="7759530" imgH="249573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717032"/>
                        <a:ext cx="7385321" cy="2376264"/>
                      </a:xfrm>
                      <a:prstGeom prst="rect">
                        <a:avLst/>
                      </a:prstGeom>
                      <a:noFill/>
                    </p:spPr>
                  </p:pic>
                </p:oleObj>
              </mc:Fallback>
            </mc:AlternateContent>
          </a:graphicData>
        </a:graphic>
      </p:graphicFrame>
    </p:spTree>
    <p:extLst>
      <p:ext uri="{BB962C8B-B14F-4D97-AF65-F5344CB8AC3E}">
        <p14:creationId xmlns:p14="http://schemas.microsoft.com/office/powerpoint/2010/main" val="3390103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9.3.5  </a:t>
            </a:r>
            <a:r>
              <a:rPr lang="zh-CN" altLang="en-US" b="0" i="0" u="none" strike="noStrike" kern="1800" baseline="0" smtClean="0">
                <a:latin typeface="Times New Roman"/>
                <a:ea typeface="黑体"/>
              </a:rPr>
              <a:t>异步</a:t>
            </a:r>
            <a:r>
              <a:rPr lang="en-US" altLang="zh-CN" b="0" i="0" u="none" strike="noStrike" kern="1800" baseline="0" smtClean="0">
                <a:latin typeface="Times New Roman"/>
                <a:ea typeface="黑体"/>
              </a:rPr>
              <a:t>IO</a:t>
            </a:r>
            <a:r>
              <a:rPr lang="zh-CN" altLang="en-US" b="0" i="0" u="none" strike="noStrike" kern="1800" baseline="0" smtClean="0">
                <a:latin typeface="Times New Roman"/>
                <a:ea typeface="黑体"/>
              </a:rPr>
              <a:t>模型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异步</a:t>
            </a:r>
            <a:r>
              <a:rPr lang="en-US" altLang="zh-CN" b="0" i="0" u="none" strike="noStrike" baseline="0" smtClean="0">
                <a:latin typeface="Times New Roman"/>
              </a:rPr>
              <a:t>IO</a:t>
            </a:r>
            <a:r>
              <a:rPr lang="zh-CN" altLang="en-US" b="0" i="0" u="none" strike="noStrike" baseline="0" smtClean="0">
                <a:latin typeface="Times New Roman"/>
              </a:rPr>
              <a:t>与前面的信号驱动</a:t>
            </a:r>
            <a:r>
              <a:rPr lang="en-US" altLang="zh-CN" b="0" i="0" u="none" strike="noStrike" baseline="0" smtClean="0">
                <a:latin typeface="Times New Roman"/>
              </a:rPr>
              <a:t>IO</a:t>
            </a:r>
            <a:r>
              <a:rPr lang="zh-CN" altLang="en-US" b="0" i="0" u="none" strike="noStrike" baseline="0" smtClean="0">
                <a:latin typeface="Times New Roman"/>
              </a:rPr>
              <a:t>相似，其区别在于信号驱动</a:t>
            </a:r>
            <a:r>
              <a:rPr lang="en-US" altLang="zh-CN" b="0" i="0" u="none" strike="noStrike" baseline="0" smtClean="0">
                <a:latin typeface="Times New Roman"/>
              </a:rPr>
              <a:t>IO</a:t>
            </a:r>
            <a:r>
              <a:rPr lang="zh-CN" altLang="en-US" b="0" i="0" u="none" strike="noStrike" baseline="0" smtClean="0">
                <a:latin typeface="Times New Roman"/>
              </a:rPr>
              <a:t>当数据到来的时候，使用信号通知注册的信号处理函数，而异步</a:t>
            </a:r>
            <a:r>
              <a:rPr lang="en-US" altLang="zh-CN" b="0" i="0" u="none" strike="noStrike" baseline="0" smtClean="0">
                <a:latin typeface="Times New Roman"/>
              </a:rPr>
              <a:t>IO</a:t>
            </a:r>
            <a:r>
              <a:rPr lang="zh-CN" altLang="en-US" b="0" i="0" u="none" strike="noStrike" baseline="0" smtClean="0">
                <a:latin typeface="Times New Roman"/>
              </a:rPr>
              <a:t>则在数据复制完成的时候才发送信号通知注册的信号处理函数。</a:t>
            </a:r>
          </a:p>
        </p:txBody>
      </p:sp>
      <p:pic>
        <p:nvPicPr>
          <p:cNvPr id="9218" name="Picture 2" descr="9-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3212976"/>
            <a:ext cx="5616624" cy="346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886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9.4  select()</a:t>
            </a:r>
            <a:r>
              <a:rPr lang="zh-CN" altLang="en-US" b="0" i="0" u="none" strike="noStrike" kern="1800" baseline="0" smtClean="0">
                <a:latin typeface="Times New Roman"/>
                <a:ea typeface="黑体"/>
              </a:rPr>
              <a:t>函数和</a:t>
            </a:r>
            <a:r>
              <a:rPr lang="en-US" altLang="zh-CN" b="0" i="0" u="none" strike="noStrike" kern="1800" baseline="0" smtClean="0">
                <a:latin typeface="Times New Roman"/>
                <a:ea typeface="黑体"/>
              </a:rPr>
              <a:t>pselect()</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r>
              <a:rPr lang="en-US" altLang="zh-CN"/>
              <a:t>9.4.1  select</a:t>
            </a:r>
            <a:r>
              <a:rPr lang="en-US" altLang="zh-CN"/>
              <a:t>()</a:t>
            </a:r>
            <a:r>
              <a:rPr lang="zh-CN" altLang="en-US" smtClean="0"/>
              <a:t>函数</a:t>
            </a:r>
            <a:endParaRPr lang="en-US" altLang="zh-CN" smtClean="0"/>
          </a:p>
          <a:p>
            <a:r>
              <a:rPr lang="en-US" altLang="zh-CN"/>
              <a:t>9.4.2  pselect()</a:t>
            </a:r>
            <a:r>
              <a:rPr lang="zh-CN" altLang="en-US"/>
              <a:t>函数</a:t>
            </a:r>
          </a:p>
        </p:txBody>
      </p:sp>
    </p:spTree>
    <p:extLst>
      <p:ext uri="{BB962C8B-B14F-4D97-AF65-F5344CB8AC3E}">
        <p14:creationId xmlns:p14="http://schemas.microsoft.com/office/powerpoint/2010/main" val="264508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9.1.2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send()</a:t>
            </a:r>
            <a:r>
              <a:rPr lang="zh-CN" altLang="en-US" b="0" i="0" u="none" strike="noStrike" kern="1800" baseline="0" smtClean="0">
                <a:latin typeface="Times New Roman"/>
                <a:ea typeface="黑体"/>
              </a:rPr>
              <a:t>函数发送数据</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send()</a:t>
            </a:r>
            <a:r>
              <a:rPr lang="zh-CN" altLang="en-US" b="0" i="0" u="none" strike="noStrike" baseline="0" smtClean="0">
                <a:latin typeface="Times New Roman"/>
              </a:rPr>
              <a:t>函数用于发送数据。</a:t>
            </a:r>
            <a:r>
              <a:rPr lang="en-US" altLang="zh-CN" b="0" i="0" u="none" strike="noStrike" baseline="0" smtClean="0">
                <a:latin typeface="Times New Roman"/>
              </a:rPr>
              <a:t>send()</a:t>
            </a:r>
            <a:r>
              <a:rPr lang="zh-CN" altLang="en-US" b="0" i="0" u="none" strike="noStrike" baseline="0" smtClean="0">
                <a:latin typeface="Times New Roman"/>
              </a:rPr>
              <a:t>函数将缓冲区</a:t>
            </a:r>
            <a:r>
              <a:rPr lang="en-US" altLang="zh-CN" b="0" i="0" u="none" strike="noStrike" baseline="0" smtClean="0">
                <a:latin typeface="Times New Roman"/>
              </a:rPr>
              <a:t>buf</a:t>
            </a:r>
            <a:r>
              <a:rPr lang="zh-CN" altLang="en-US" b="0" i="0" u="none" strike="noStrike" baseline="0" smtClean="0">
                <a:latin typeface="Times New Roman"/>
              </a:rPr>
              <a:t>中大小为</a:t>
            </a:r>
            <a:r>
              <a:rPr lang="en-US" altLang="zh-CN" b="0" i="0" u="none" strike="noStrike" baseline="0" smtClean="0">
                <a:latin typeface="Times New Roman"/>
              </a:rPr>
              <a:t>len</a:t>
            </a:r>
            <a:r>
              <a:rPr lang="zh-CN" altLang="en-US" b="0" i="0" u="none" strike="noStrike" baseline="0" smtClean="0">
                <a:latin typeface="Times New Roman"/>
              </a:rPr>
              <a:t>的数据，通过套接字文件描述符按照</a:t>
            </a:r>
            <a:r>
              <a:rPr lang="en-US" altLang="zh-CN" b="0" i="0" u="none" strike="noStrike" baseline="0" smtClean="0">
                <a:latin typeface="Times New Roman"/>
              </a:rPr>
              <a:t>flags</a:t>
            </a:r>
            <a:r>
              <a:rPr lang="zh-CN" altLang="en-US" b="0" i="0" u="none" strike="noStrike" baseline="0" smtClean="0">
                <a:latin typeface="Times New Roman"/>
              </a:rPr>
              <a:t>指定的方式发送出去。</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ssize_t send(int s, const void</a:t>
            </a:r>
            <a:r>
              <a:rPr lang="zh-CN" altLang="en-US" b="0" i="0" u="none" strike="noStrike" baseline="0" smtClean="0">
                <a:latin typeface="Times New Roman"/>
              </a:rPr>
              <a:t>*</a:t>
            </a:r>
            <a:r>
              <a:rPr lang="de-DE" altLang="zh-CN" b="0" i="0" u="none" strike="noStrike" baseline="0" smtClean="0">
                <a:latin typeface="Times New Roman"/>
              </a:rPr>
              <a:t>buf, size_t len, int flags);</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629391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9.4.1  select()</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select()</a:t>
            </a:r>
            <a:r>
              <a:rPr lang="zh-CN" altLang="en-US" b="0" i="0" u="none" strike="noStrike" baseline="0" smtClean="0">
                <a:latin typeface="Times New Roman"/>
              </a:rPr>
              <a:t>与之前的</a:t>
            </a:r>
            <a:r>
              <a:rPr lang="en-US" altLang="zh-CN" b="0" i="0" u="none" strike="noStrike" baseline="0" smtClean="0">
                <a:latin typeface="Times New Roman"/>
              </a:rPr>
              <a:t>recv()</a:t>
            </a:r>
            <a:r>
              <a:rPr lang="zh-CN" altLang="en-US" b="0" i="0" u="none" strike="noStrike" baseline="0" smtClean="0">
                <a:latin typeface="Times New Roman"/>
              </a:rPr>
              <a:t>和</a:t>
            </a:r>
            <a:r>
              <a:rPr lang="en-US" altLang="zh-CN" b="0" i="0" u="none" strike="noStrike" baseline="0" smtClean="0">
                <a:latin typeface="Times New Roman"/>
              </a:rPr>
              <a:t>send()</a:t>
            </a:r>
            <a:r>
              <a:rPr lang="zh-CN" altLang="en-US" b="0" i="0" u="none" strike="noStrike" baseline="0" smtClean="0">
                <a:latin typeface="Times New Roman"/>
              </a:rPr>
              <a:t>直接操作文件描述符不同。使用</a:t>
            </a:r>
            <a:r>
              <a:rPr lang="en-US" altLang="zh-CN" b="0" i="0" u="none" strike="noStrike" baseline="0" smtClean="0">
                <a:latin typeface="Times New Roman"/>
              </a:rPr>
              <a:t>select()</a:t>
            </a:r>
            <a:r>
              <a:rPr lang="zh-CN" altLang="en-US" b="0" i="0" u="none" strike="noStrike" baseline="0" smtClean="0">
                <a:latin typeface="Times New Roman"/>
              </a:rPr>
              <a:t>函数可以先对需要操作的文件描述符进行查询，查看目标文件描述符是否可以进行读、写或者错误操作，然后当文件描述符满足操作的条件的时候才进行真正的</a:t>
            </a:r>
            <a:r>
              <a:rPr lang="en-US" altLang="zh-CN" b="0" i="0" u="none" strike="noStrike" baseline="0" smtClean="0">
                <a:latin typeface="Times New Roman"/>
              </a:rPr>
              <a:t>IO</a:t>
            </a:r>
            <a:r>
              <a:rPr lang="zh-CN" altLang="en-US" b="0" i="0" u="none" strike="noStrike" baseline="0" smtClean="0">
                <a:latin typeface="Times New Roman"/>
              </a:rPr>
              <a:t>操作</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．函数</a:t>
            </a:r>
            <a:r>
              <a:rPr lang="en-US" altLang="zh-CN">
                <a:latin typeface="Times New Roman"/>
              </a:rPr>
              <a:t>select</a:t>
            </a:r>
            <a:r>
              <a:rPr lang="en-US" altLang="zh-CN">
                <a:latin typeface="Times New Roman"/>
              </a:rPr>
              <a:t>()</a:t>
            </a:r>
            <a:r>
              <a:rPr lang="zh-CN" altLang="en-US" smtClean="0">
                <a:latin typeface="Times New Roman"/>
              </a:rPr>
              <a:t>简介</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select()</a:t>
            </a:r>
            <a:r>
              <a:rPr lang="zh-CN" altLang="en-US">
                <a:latin typeface="Times New Roman"/>
              </a:rPr>
              <a:t>函数的例子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1870118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．函数</a:t>
            </a:r>
            <a:r>
              <a:rPr lang="en-US" altLang="zh-CN" b="0" i="0" u="none" strike="noStrike" kern="1800" baseline="0" smtClean="0">
                <a:latin typeface="Times New Roman"/>
                <a:ea typeface="黑体"/>
              </a:rPr>
              <a:t>select()</a:t>
            </a:r>
            <a:r>
              <a:rPr lang="zh-CN" altLang="en-US" b="0" i="0" u="none" strike="noStrike" kern="1800" baseline="0" smtClean="0">
                <a:latin typeface="Times New Roman"/>
                <a:ea typeface="黑体"/>
              </a:rPr>
              <a:t>简介</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select()</a:t>
            </a:r>
            <a:r>
              <a:rPr lang="zh-CN" altLang="en-US" b="0" i="0" u="none" strike="noStrike" baseline="0" smtClean="0">
                <a:latin typeface="Times New Roman"/>
              </a:rPr>
              <a:t>的原型如下：</a:t>
            </a:r>
          </a:p>
          <a:p>
            <a:pPr marR="0" lvl="0" rtl="0"/>
            <a:r>
              <a:rPr lang="en-US" altLang="zh-CN" b="0" i="0" u="none" strike="noStrike" baseline="0" smtClean="0">
                <a:latin typeface="Times New Roman"/>
              </a:rPr>
              <a:t>#</a:t>
            </a:r>
            <a:r>
              <a:rPr lang="en-US" altLang="zh-CN" b="0" i="0" u="none" strike="noStrike" baseline="0" smtClean="0">
                <a:latin typeface="Times New Roman"/>
              </a:rPr>
              <a:t>include &lt;sys/select.h&gt;</a:t>
            </a:r>
          </a:p>
          <a:p>
            <a:pPr marR="0" lvl="0" rtl="0"/>
            <a:r>
              <a:rPr lang="en-US" altLang="zh-CN" b="0" i="0" u="none" strike="noStrike" baseline="0" smtClean="0">
                <a:latin typeface="Times New Roman"/>
              </a:rPr>
              <a:t>#include &lt;sys/time.h&gt;</a:t>
            </a: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&lt;unistd.h&gt;</a:t>
            </a:r>
          </a:p>
          <a:p>
            <a:pPr marR="0" lvl="0" rtl="0"/>
            <a:r>
              <a:rPr lang="en-US" altLang="zh-CN" b="0" i="0" u="none" strike="noStrike" baseline="0" smtClean="0">
                <a:latin typeface="Times New Roman"/>
              </a:rPr>
              <a:t>int select(int nfds, fd_set</a:t>
            </a:r>
            <a:r>
              <a:rPr lang="zh-CN" altLang="en-US" b="0" i="0" u="none" strike="noStrike" baseline="0" smtClean="0">
                <a:latin typeface="Times New Roman"/>
              </a:rPr>
              <a:t>*</a:t>
            </a:r>
            <a:r>
              <a:rPr lang="en-US" altLang="zh-CN" b="0" i="0" u="none" strike="noStrike" baseline="0" smtClean="0">
                <a:latin typeface="Times New Roman"/>
              </a:rPr>
              <a:t>readfds, fd_set</a:t>
            </a:r>
            <a:r>
              <a:rPr lang="zh-CN" altLang="en-US" b="0" i="0" u="none" strike="noStrike" baseline="0" smtClean="0">
                <a:latin typeface="Times New Roman"/>
              </a:rPr>
              <a:t>*</a:t>
            </a:r>
            <a:r>
              <a:rPr lang="en-US" altLang="zh-CN" b="0" i="0" u="none" strike="noStrike" baseline="0" smtClean="0">
                <a:latin typeface="Times New Roman"/>
              </a:rPr>
              <a:t>writefds,</a:t>
            </a:r>
          </a:p>
          <a:p>
            <a:pPr marR="0" lvl="0" rtl="0"/>
            <a:r>
              <a:rPr lang="zh-CN" altLang="en-US" b="0" i="0" u="none" strike="noStrike" baseline="0" smtClean="0">
                <a:latin typeface="Times New Roman"/>
              </a:rPr>
              <a:t>              </a:t>
            </a:r>
            <a:r>
              <a:rPr lang="en-US" altLang="zh-CN" b="0" i="0" u="none" strike="noStrike" baseline="0" smtClean="0">
                <a:latin typeface="Times New Roman"/>
              </a:rPr>
              <a:t>fd_set</a:t>
            </a:r>
            <a:r>
              <a:rPr lang="zh-CN" altLang="en-US" b="0" i="0" u="none" strike="noStrike" baseline="0" smtClean="0">
                <a:latin typeface="Times New Roman"/>
              </a:rPr>
              <a:t>*</a:t>
            </a:r>
            <a:r>
              <a:rPr lang="en-US" altLang="zh-CN" b="0" i="0" u="none" strike="noStrike" baseline="0" smtClean="0">
                <a:latin typeface="Times New Roman"/>
              </a:rPr>
              <a:t>exceptfds, struct timeval</a:t>
            </a:r>
            <a:r>
              <a:rPr lang="zh-CN" altLang="en-US" b="0" i="0" u="none" strike="noStrike" baseline="0" smtClean="0">
                <a:latin typeface="Times New Roman"/>
              </a:rPr>
              <a:t>*</a:t>
            </a:r>
            <a:r>
              <a:rPr lang="en-US" altLang="zh-CN" b="0" i="0" u="none" strike="noStrike" baseline="0" smtClean="0">
                <a:latin typeface="Times New Roman"/>
              </a:rPr>
              <a:t>timeout);</a:t>
            </a:r>
            <a:endParaRPr lang="zh-CN" altLang="en-US" b="0" i="0" u="none" strike="noStrike" baseline="0" smtClean="0">
              <a:latin typeface="Times New Roman"/>
            </a:endParaRPr>
          </a:p>
        </p:txBody>
      </p:sp>
    </p:spTree>
    <p:extLst>
      <p:ext uri="{BB962C8B-B14F-4D97-AF65-F5344CB8AC3E}">
        <p14:creationId xmlns:p14="http://schemas.microsoft.com/office/powerpoint/2010/main" val="219246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select()</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select()</a:t>
            </a:r>
            <a:r>
              <a:rPr lang="zh-CN" altLang="en-US" b="0" i="0" u="none" strike="noStrike" baseline="0" smtClean="0">
                <a:latin typeface="Times New Roman"/>
              </a:rPr>
              <a:t>监视标准输入是否有数据输入，所设置的超时时间为</a:t>
            </a:r>
            <a:r>
              <a:rPr lang="en-US" altLang="zh-CN" b="0" i="0" u="none" strike="noStrike" baseline="0" smtClean="0">
                <a:latin typeface="Times New Roman"/>
              </a:rPr>
              <a:t>5s</a:t>
            </a:r>
            <a:r>
              <a:rPr lang="zh-CN" altLang="en-US" b="0" i="0" u="none" strike="noStrike" baseline="0" smtClean="0">
                <a:latin typeface="Times New Roman"/>
              </a:rPr>
              <a:t>。如果</a:t>
            </a:r>
            <a:r>
              <a:rPr lang="en-US" altLang="zh-CN" b="0" i="0" u="none" strike="noStrike" baseline="0" smtClean="0">
                <a:latin typeface="Times New Roman"/>
              </a:rPr>
              <a:t>select()</a:t>
            </a:r>
            <a:r>
              <a:rPr lang="zh-CN" altLang="en-US" b="0" i="0" u="none" strike="noStrike" baseline="0" smtClean="0">
                <a:latin typeface="Times New Roman"/>
              </a:rPr>
              <a:t>函数出错，则打印出错信息；如果标准输入有数据输入，则打印输入信息；如果等待超时，则打印超时信息。</a:t>
            </a:r>
          </a:p>
          <a:p>
            <a:pPr marR="0" lvl="0" rtl="0"/>
            <a:r>
              <a:rPr lang="en-US" altLang="zh-CN" b="0" i="0" u="none" strike="noStrike" baseline="0" smtClean="0">
                <a:latin typeface="Times New Roman"/>
              </a:rPr>
              <a:t>15</a:t>
            </a:r>
            <a:r>
              <a:rPr lang="zh-CN" altLang="en-US" b="0" i="0" u="none" strike="noStrike" baseline="0" smtClean="0">
                <a:latin typeface="Times New Roman"/>
              </a:rPr>
              <a:t>		</a:t>
            </a:r>
            <a:r>
              <a:rPr lang="en-US" altLang="zh-CN" b="1" i="0" u="none" strike="noStrike" baseline="0" smtClean="0">
                <a:latin typeface="Times New Roman"/>
              </a:rPr>
              <a:t>err = select(1, &amp;rd, NULL, NULL, &amp;tv);</a:t>
            </a:r>
            <a:endParaRPr lang="zh-CN" altLang="en-US" b="0" i="0" u="none" strike="noStrike" baseline="0" smtClean="0">
              <a:latin typeface="Times New Roman"/>
            </a:endParaRPr>
          </a:p>
        </p:txBody>
      </p:sp>
    </p:spTree>
    <p:extLst>
      <p:ext uri="{BB962C8B-B14F-4D97-AF65-F5344CB8AC3E}">
        <p14:creationId xmlns:p14="http://schemas.microsoft.com/office/powerpoint/2010/main" val="1244328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9.4.2  pselect()</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select()</a:t>
            </a:r>
            <a:r>
              <a:rPr lang="zh-CN" altLang="en-US" b="0" i="0" u="none" strike="noStrike" baseline="0" smtClean="0">
                <a:latin typeface="Times New Roman"/>
              </a:rPr>
              <a:t>是用一种超时轮循的方式来查看文件的读写错误可操作性。在</a:t>
            </a:r>
            <a:r>
              <a:rPr lang="en-US" altLang="zh-CN" b="0" i="0" u="none" strike="noStrike" baseline="0" smtClean="0">
                <a:latin typeface="Times New Roman"/>
              </a:rPr>
              <a:t>Linux</a:t>
            </a:r>
            <a:r>
              <a:rPr lang="zh-CN" altLang="en-US" b="0" i="0" u="none" strike="noStrike" baseline="0" smtClean="0">
                <a:latin typeface="Times New Roman"/>
              </a:rPr>
              <a:t>下，还有一个相似的函数</a:t>
            </a:r>
            <a:r>
              <a:rPr lang="en-US" altLang="zh-CN" b="0" i="0" u="none" strike="noStrike" baseline="0" smtClean="0">
                <a:latin typeface="Times New Roman"/>
              </a:rPr>
              <a:t>pselect()</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pselect()</a:t>
            </a:r>
            <a:r>
              <a:rPr lang="zh-CN" altLang="en-US">
                <a:latin typeface="Times New Roman"/>
              </a:rPr>
              <a:t>函数</a:t>
            </a:r>
            <a:r>
              <a:rPr lang="zh-CN" altLang="en-US" smtClean="0">
                <a:latin typeface="Times New Roman"/>
              </a:rPr>
              <a:t>简介</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pselect()</a:t>
            </a:r>
            <a:r>
              <a:rPr lang="zh-CN" altLang="en-US">
                <a:latin typeface="Times New Roman"/>
              </a:rPr>
              <a:t>函数的例子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1352770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pselect()</a:t>
            </a:r>
            <a:r>
              <a:rPr lang="zh-CN" altLang="en-US" b="0" i="0" u="none" strike="noStrike" kern="1800" baseline="0" smtClean="0">
                <a:latin typeface="Times New Roman"/>
                <a:ea typeface="黑体"/>
              </a:rPr>
              <a:t>函数简介</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smtClean="0">
                <a:latin typeface="Times New Roman"/>
              </a:rPr>
              <a:t>pselect()</a:t>
            </a:r>
            <a:r>
              <a:rPr lang="zh-CN" altLang="en-US" b="0" i="0" u="none" strike="noStrike" baseline="0" smtClean="0">
                <a:latin typeface="Times New Roman"/>
              </a:rPr>
              <a:t>函数的原型如下：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&lt;sys/select.h&gt;</a:t>
            </a:r>
          </a:p>
          <a:p>
            <a:pPr marR="0" lvl="0" rtl="0"/>
            <a:r>
              <a:rPr lang="en-US" altLang="zh-CN" b="0" i="0" u="none" strike="noStrike" baseline="0" smtClean="0">
                <a:latin typeface="Times New Roman"/>
              </a:rPr>
              <a:t>#include &lt;sys/time.h&gt;</a:t>
            </a: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&lt;unistd.h&gt;</a:t>
            </a:r>
          </a:p>
          <a:p>
            <a:pPr marR="0" lvl="0" rtl="0"/>
            <a:r>
              <a:rPr lang="en-US" altLang="zh-CN" b="0" i="0" u="none" strike="noStrike" baseline="0" smtClean="0">
                <a:latin typeface="Times New Roman"/>
              </a:rPr>
              <a:t>int pselect(int nfds, fd_set</a:t>
            </a:r>
            <a:r>
              <a:rPr lang="zh-CN" altLang="en-US" b="0" i="0" u="none" strike="noStrike" baseline="0" smtClean="0">
                <a:latin typeface="Times New Roman"/>
              </a:rPr>
              <a:t>*</a:t>
            </a:r>
            <a:r>
              <a:rPr lang="en-US" altLang="zh-CN" b="0" i="0" u="none" strike="noStrike" baseline="0" smtClean="0">
                <a:latin typeface="Times New Roman"/>
              </a:rPr>
              <a:t>readfds, fd_set</a:t>
            </a:r>
            <a:r>
              <a:rPr lang="zh-CN" altLang="en-US" b="0" i="0" u="none" strike="noStrike" baseline="0" smtClean="0">
                <a:latin typeface="Times New Roman"/>
              </a:rPr>
              <a:t>*</a:t>
            </a:r>
            <a:r>
              <a:rPr lang="en-US" altLang="zh-CN" b="0" i="0" u="none" strike="noStrike" baseline="0" smtClean="0">
                <a:latin typeface="Times New Roman"/>
              </a:rPr>
              <a:t>writefds,</a:t>
            </a:r>
          </a:p>
          <a:p>
            <a:pPr marR="0" lvl="0" rtl="0"/>
            <a:r>
              <a:rPr lang="zh-CN" altLang="en-US" b="0" i="0" u="none" strike="noStrike" baseline="0" smtClean="0">
                <a:latin typeface="Times New Roman"/>
              </a:rPr>
              <a:t>               </a:t>
            </a:r>
            <a:r>
              <a:rPr lang="en-US" altLang="zh-CN" b="0" i="0" u="none" strike="noStrike" baseline="0" smtClean="0">
                <a:latin typeface="Times New Roman"/>
              </a:rPr>
              <a:t>fd_set</a:t>
            </a:r>
            <a:r>
              <a:rPr lang="zh-CN" altLang="en-US" b="0" i="0" u="none" strike="noStrike" baseline="0" smtClean="0">
                <a:latin typeface="Times New Roman"/>
              </a:rPr>
              <a:t>*</a:t>
            </a:r>
            <a:r>
              <a:rPr lang="en-US" altLang="zh-CN" b="0" i="0" u="none" strike="noStrike" baseline="0" smtClean="0">
                <a:latin typeface="Times New Roman"/>
              </a:rPr>
              <a:t>exceptfds, const struct timespec</a:t>
            </a:r>
            <a:r>
              <a:rPr lang="zh-CN" altLang="en-US" b="0" i="0" u="none" strike="noStrike" baseline="0" smtClean="0">
                <a:latin typeface="Times New Roman"/>
              </a:rPr>
              <a:t>*</a:t>
            </a:r>
            <a:r>
              <a:rPr lang="en-US" altLang="zh-CN" b="0" i="0" u="none" strike="noStrike" baseline="0" smtClean="0">
                <a:latin typeface="Times New Roman"/>
              </a:rPr>
              <a:t>timeout,</a:t>
            </a:r>
          </a:p>
          <a:p>
            <a:pPr marR="0" lvl="0" rtl="0"/>
            <a:r>
              <a:rPr lang="zh-CN" altLang="en-US" b="0" i="0" u="none" strike="noStrike" baseline="0" smtClean="0">
                <a:latin typeface="Times New Roman"/>
              </a:rPr>
              <a:t>               </a:t>
            </a:r>
            <a:r>
              <a:rPr lang="en-US" altLang="zh-CN" b="0" i="0" u="none" strike="noStrike" baseline="0" smtClean="0">
                <a:latin typeface="Times New Roman"/>
              </a:rPr>
              <a:t>const sigset_t</a:t>
            </a:r>
            <a:r>
              <a:rPr lang="zh-CN" altLang="en-US" b="0" i="0" u="none" strike="noStrike" baseline="0" smtClean="0">
                <a:latin typeface="Times New Roman"/>
              </a:rPr>
              <a:t>*</a:t>
            </a:r>
            <a:r>
              <a:rPr lang="en-US" altLang="zh-CN" b="0" i="0" u="none" strike="noStrike" baseline="0" smtClean="0">
                <a:latin typeface="Times New Roman"/>
              </a:rPr>
              <a:t>sigmask);</a:t>
            </a:r>
            <a:endParaRPr lang="zh-CN" altLang="en-US" b="0" i="0" u="none" strike="noStrike" baseline="0" smtClean="0">
              <a:latin typeface="Times New Roman"/>
            </a:endParaRPr>
          </a:p>
        </p:txBody>
      </p:sp>
    </p:spTree>
    <p:extLst>
      <p:ext uri="{BB962C8B-B14F-4D97-AF65-F5344CB8AC3E}">
        <p14:creationId xmlns:p14="http://schemas.microsoft.com/office/powerpoint/2010/main" val="1343210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pselect()</a:t>
            </a:r>
            <a:r>
              <a:rPr lang="zh-CN" altLang="en-US" b="0" i="0" u="none" strike="noStrike" kern="1800" baseline="0" smtClean="0">
                <a:latin typeface="Times New Roman"/>
                <a:ea typeface="黑体"/>
              </a:rPr>
              <a:t>函数的例子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在例子中先清空信号，然后将</a:t>
            </a:r>
            <a:r>
              <a:rPr lang="en-US" altLang="zh-CN" b="0" i="0" u="none" strike="noStrike" baseline="0" smtClean="0">
                <a:latin typeface="Times New Roman"/>
              </a:rPr>
              <a:t>SIGCHLD</a:t>
            </a:r>
            <a:r>
              <a:rPr lang="zh-CN" altLang="en-US" b="0" i="0" u="none" strike="noStrike" baseline="0" smtClean="0">
                <a:latin typeface="Times New Roman"/>
              </a:rPr>
              <a:t>信号加入到要处理的信号集合中。设置</a:t>
            </a:r>
            <a:r>
              <a:rPr lang="en-US" altLang="zh-CN" b="0" i="0" u="none" strike="noStrike" baseline="0" smtClean="0">
                <a:latin typeface="Times New Roman"/>
              </a:rPr>
              <a:t>pselect()</a:t>
            </a:r>
            <a:r>
              <a:rPr lang="zh-CN" altLang="en-US" b="0" i="0" u="none" strike="noStrike" baseline="0" smtClean="0">
                <a:latin typeface="Times New Roman"/>
              </a:rPr>
              <a:t>监视的信号时，在挂载用户信号的同时将系统原来的信号保存下来，方便程序退出的时候恢复原来的设置。</a:t>
            </a:r>
          </a:p>
        </p:txBody>
      </p:sp>
    </p:spTree>
    <p:extLst>
      <p:ext uri="{BB962C8B-B14F-4D97-AF65-F5344CB8AC3E}">
        <p14:creationId xmlns:p14="http://schemas.microsoft.com/office/powerpoint/2010/main" val="290904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9.5  poll()</a:t>
            </a:r>
            <a:r>
              <a:rPr lang="zh-CN" altLang="en-US" b="0" i="0" u="none" strike="noStrike" kern="1800" baseline="0" smtClean="0">
                <a:latin typeface="Times New Roman"/>
                <a:ea typeface="黑体"/>
              </a:rPr>
              <a:t>函数和</a:t>
            </a:r>
            <a:r>
              <a:rPr lang="en-US" altLang="zh-CN" b="0" i="0" u="none" strike="noStrike" kern="1800" baseline="0" smtClean="0">
                <a:latin typeface="Times New Roman"/>
                <a:ea typeface="黑体"/>
              </a:rPr>
              <a:t>ppoll()</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r>
              <a:rPr lang="en-US" altLang="zh-CN"/>
              <a:t>9.5.1  poll</a:t>
            </a:r>
            <a:r>
              <a:rPr lang="en-US" altLang="zh-CN"/>
              <a:t>()</a:t>
            </a:r>
            <a:r>
              <a:rPr lang="zh-CN" altLang="en-US" smtClean="0"/>
              <a:t>函数</a:t>
            </a:r>
            <a:endParaRPr lang="en-US" altLang="zh-CN" smtClean="0"/>
          </a:p>
          <a:p>
            <a:r>
              <a:rPr lang="en-US" altLang="zh-CN"/>
              <a:t>9.5.2  ppoll()</a:t>
            </a:r>
            <a:r>
              <a:rPr lang="zh-CN" altLang="en-US"/>
              <a:t>函数</a:t>
            </a:r>
          </a:p>
        </p:txBody>
      </p:sp>
    </p:spTree>
    <p:extLst>
      <p:ext uri="{BB962C8B-B14F-4D97-AF65-F5344CB8AC3E}">
        <p14:creationId xmlns:p14="http://schemas.microsoft.com/office/powerpoint/2010/main" val="1414280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9.5.1  poll()</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poll()</a:t>
            </a:r>
            <a:r>
              <a:rPr lang="zh-CN" altLang="en-US" b="0" i="0" u="none" strike="noStrike" baseline="0" smtClean="0">
                <a:latin typeface="Times New Roman"/>
              </a:rPr>
              <a:t>函数等待某个文件描述符上的某个事件的发生。其原型如下：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&lt;poll.h&gt;</a:t>
            </a:r>
          </a:p>
          <a:p>
            <a:pPr marR="0" lvl="0" rtl="0"/>
            <a:r>
              <a:rPr lang="en-US" altLang="zh-CN" b="0" i="0" u="none" strike="noStrike" baseline="0" smtClean="0">
                <a:latin typeface="Times New Roman"/>
              </a:rPr>
              <a:t>int poll(struct pollfd</a:t>
            </a:r>
            <a:r>
              <a:rPr lang="zh-CN" altLang="en-US" b="0" i="0" u="none" strike="noStrike" baseline="0" smtClean="0">
                <a:latin typeface="Times New Roman"/>
              </a:rPr>
              <a:t>*</a:t>
            </a:r>
            <a:r>
              <a:rPr lang="en-US" altLang="zh-CN" b="0" i="0" u="none" strike="noStrike" baseline="0" smtClean="0">
                <a:latin typeface="Times New Roman"/>
              </a:rPr>
              <a:t>fds, nfds_t nfds, int timeout);</a:t>
            </a:r>
            <a:endParaRPr lang="zh-CN" altLang="en-US" b="0" i="0" u="none" strike="noStrike" baseline="0" smtClean="0">
              <a:latin typeface="Times New Roman"/>
            </a:endParaRPr>
          </a:p>
        </p:txBody>
      </p:sp>
    </p:spTree>
    <p:extLst>
      <p:ext uri="{BB962C8B-B14F-4D97-AF65-F5344CB8AC3E}">
        <p14:creationId xmlns:p14="http://schemas.microsoft.com/office/powerpoint/2010/main" val="1746914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9.5.2  ppoll()</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与</a:t>
            </a:r>
            <a:r>
              <a:rPr lang="en-US" altLang="zh-CN" b="0" i="0" u="none" strike="noStrike" baseline="0" smtClean="0">
                <a:latin typeface="Times New Roman"/>
              </a:rPr>
              <a:t>select()</a:t>
            </a:r>
            <a:r>
              <a:rPr lang="zh-CN" altLang="en-US" b="0" i="0" u="none" strike="noStrike" baseline="0" smtClean="0">
                <a:latin typeface="Times New Roman"/>
              </a:rPr>
              <a:t>函数和</a:t>
            </a:r>
            <a:r>
              <a:rPr lang="en-US" altLang="zh-CN" b="0" i="0" u="none" strike="noStrike" baseline="0" smtClean="0">
                <a:latin typeface="Times New Roman"/>
              </a:rPr>
              <a:t>pselect()</a:t>
            </a:r>
            <a:r>
              <a:rPr lang="zh-CN" altLang="en-US" b="0" i="0" u="none" strike="noStrike" baseline="0" smtClean="0">
                <a:latin typeface="Times New Roman"/>
              </a:rPr>
              <a:t>函数的情况相似，与</a:t>
            </a:r>
            <a:r>
              <a:rPr lang="en-US" altLang="zh-CN" b="0" i="0" u="none" strike="noStrike" baseline="0" smtClean="0">
                <a:latin typeface="Times New Roman"/>
              </a:rPr>
              <a:t>poll()</a:t>
            </a:r>
            <a:r>
              <a:rPr lang="zh-CN" altLang="en-US" b="0" i="0" u="none" strike="noStrike" baseline="0" smtClean="0">
                <a:latin typeface="Times New Roman"/>
              </a:rPr>
              <a:t>函数对应的也存在一个</a:t>
            </a:r>
            <a:r>
              <a:rPr lang="en-US" altLang="zh-CN" b="0" i="0" u="none" strike="noStrike" baseline="0" smtClean="0">
                <a:latin typeface="Times New Roman"/>
              </a:rPr>
              <a:t>ppoll()</a:t>
            </a:r>
            <a:r>
              <a:rPr lang="zh-CN" altLang="en-US" b="0" i="0" u="none" strike="noStrike" baseline="0" smtClean="0">
                <a:latin typeface="Times New Roman"/>
              </a:rPr>
              <a:t>函数，其定义如下：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&lt;poll.h&gt;</a:t>
            </a:r>
          </a:p>
          <a:p>
            <a:pPr marR="0" lvl="0" rtl="0"/>
            <a:r>
              <a:rPr lang="en-US" altLang="zh-CN" b="0" i="0" u="none" strike="noStrike" baseline="0" smtClean="0">
                <a:latin typeface="Times New Roman"/>
              </a:rPr>
              <a:t>int ppoll(struct pollfd</a:t>
            </a:r>
            <a:r>
              <a:rPr lang="zh-CN" altLang="en-US" b="0" i="0" u="none" strike="noStrike" baseline="0" smtClean="0">
                <a:latin typeface="Times New Roman"/>
              </a:rPr>
              <a:t>*</a:t>
            </a:r>
            <a:r>
              <a:rPr lang="en-US" altLang="zh-CN" b="0" i="0" u="none" strike="noStrike" baseline="0" smtClean="0">
                <a:latin typeface="Times New Roman"/>
              </a:rPr>
              <a:t>fds, nfds_t nfds,</a:t>
            </a:r>
          </a:p>
          <a:p>
            <a:pPr marR="0" lvl="0" rtl="0"/>
            <a:r>
              <a:rPr lang="zh-CN" altLang="en-US" b="0" i="0" u="none" strike="noStrike" baseline="0" smtClean="0">
                <a:latin typeface="Times New Roman"/>
              </a:rPr>
              <a:t>            </a:t>
            </a:r>
            <a:r>
              <a:rPr lang="en-US" altLang="zh-CN" b="0" i="0" u="none" strike="noStrike" baseline="0" smtClean="0">
                <a:latin typeface="Times New Roman"/>
              </a:rPr>
              <a:t>const struct timespec</a:t>
            </a:r>
            <a:r>
              <a:rPr lang="zh-CN" altLang="en-US" b="0" i="0" u="none" strike="noStrike" baseline="0" smtClean="0">
                <a:latin typeface="Times New Roman"/>
              </a:rPr>
              <a:t>*</a:t>
            </a:r>
            <a:r>
              <a:rPr lang="en-US" altLang="zh-CN" b="0" i="0" u="none" strike="noStrike" baseline="0" smtClean="0">
                <a:latin typeface="Times New Roman"/>
              </a:rPr>
              <a:t>timeout, const sigset_t</a:t>
            </a:r>
            <a:r>
              <a:rPr lang="zh-CN" altLang="en-US" b="0" i="0" u="none" strike="noStrike" baseline="0" smtClean="0">
                <a:latin typeface="Times New Roman"/>
              </a:rPr>
              <a:t>*</a:t>
            </a:r>
            <a:r>
              <a:rPr lang="en-US" altLang="zh-CN" b="0" i="0" u="none" strike="noStrike" baseline="0" smtClean="0">
                <a:latin typeface="Times New Roman"/>
              </a:rPr>
              <a:t>sigmask);</a:t>
            </a:r>
            <a:endParaRPr lang="zh-CN" altLang="en-US" b="0" i="0" u="none" strike="noStrike" baseline="0" smtClean="0">
              <a:latin typeface="Times New Roman"/>
            </a:endParaRPr>
          </a:p>
        </p:txBody>
      </p:sp>
    </p:spTree>
    <p:extLst>
      <p:ext uri="{BB962C8B-B14F-4D97-AF65-F5344CB8AC3E}">
        <p14:creationId xmlns:p14="http://schemas.microsoft.com/office/powerpoint/2010/main" val="173089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9.6  </a:t>
            </a:r>
            <a:r>
              <a:rPr lang="zh-CN" altLang="en-US" b="0" i="0" u="none" strike="noStrike" kern="1800" baseline="0" smtClean="0">
                <a:latin typeface="Times New Roman"/>
                <a:ea typeface="黑体"/>
              </a:rPr>
              <a:t>非阻塞编程</a:t>
            </a:r>
          </a:p>
        </p:txBody>
      </p:sp>
      <p:sp>
        <p:nvSpPr>
          <p:cNvPr id="3" name="文本占位符 2"/>
          <p:cNvSpPr>
            <a:spLocks noGrp="1"/>
          </p:cNvSpPr>
          <p:nvPr>
            <p:ph type="body" idx="1"/>
          </p:nvPr>
        </p:nvSpPr>
        <p:spPr/>
        <p:txBody>
          <a:bodyPr/>
          <a:lstStyle/>
          <a:p>
            <a:r>
              <a:rPr lang="en-US" altLang="zh-CN"/>
              <a:t>9.6.1  </a:t>
            </a:r>
            <a:r>
              <a:rPr lang="zh-CN" altLang="en-US"/>
              <a:t>非阻塞方式</a:t>
            </a:r>
            <a:r>
              <a:rPr lang="zh-CN" altLang="en-US"/>
              <a:t>程序设计</a:t>
            </a:r>
            <a:r>
              <a:rPr lang="zh-CN" altLang="en-US" smtClean="0"/>
              <a:t>介绍</a:t>
            </a:r>
            <a:endParaRPr lang="en-US" altLang="zh-CN" smtClean="0"/>
          </a:p>
          <a:p>
            <a:r>
              <a:rPr lang="en-US" altLang="zh-CN"/>
              <a:t>9.6.2  </a:t>
            </a:r>
            <a:r>
              <a:rPr lang="zh-CN" altLang="en-US"/>
              <a:t>非阻塞程序设计的例子</a:t>
            </a:r>
          </a:p>
        </p:txBody>
      </p:sp>
    </p:spTree>
    <p:extLst>
      <p:ext uri="{BB962C8B-B14F-4D97-AF65-F5344CB8AC3E}">
        <p14:creationId xmlns:p14="http://schemas.microsoft.com/office/powerpoint/2010/main" val="194565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9.1.3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readv()</a:t>
            </a:r>
            <a:r>
              <a:rPr lang="zh-CN" altLang="en-US" b="0" i="0" u="none" strike="noStrike" kern="1800" baseline="0" smtClean="0">
                <a:latin typeface="Times New Roman"/>
                <a:ea typeface="黑体"/>
              </a:rPr>
              <a:t>函数接收数据</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readv()</a:t>
            </a:r>
            <a:r>
              <a:rPr lang="zh-CN" altLang="en-US" b="0" i="0" u="none" strike="noStrike" baseline="0" smtClean="0">
                <a:latin typeface="Times New Roman"/>
              </a:rPr>
              <a:t>函数可用于接收多个缓冲区数据。</a:t>
            </a:r>
            <a:r>
              <a:rPr lang="en-US" altLang="zh-CN" b="0" i="0" u="none" strike="noStrike" baseline="0" smtClean="0">
                <a:latin typeface="Times New Roman"/>
              </a:rPr>
              <a:t>readv()</a:t>
            </a:r>
            <a:r>
              <a:rPr lang="zh-CN" altLang="en-US" b="0" i="0" u="none" strike="noStrike" baseline="0" smtClean="0">
                <a:latin typeface="Times New Roman"/>
              </a:rPr>
              <a:t>函数从套接字描述符</a:t>
            </a:r>
            <a:r>
              <a:rPr lang="en-US" altLang="zh-CN" b="0" i="0" u="none" strike="noStrike" baseline="0" smtClean="0">
                <a:latin typeface="Times New Roman"/>
              </a:rPr>
              <a:t>s</a:t>
            </a:r>
            <a:r>
              <a:rPr lang="zh-CN" altLang="en-US" b="0" i="0" u="none" strike="noStrike" baseline="0" smtClean="0">
                <a:latin typeface="Times New Roman"/>
              </a:rPr>
              <a:t>中读取</a:t>
            </a:r>
            <a:r>
              <a:rPr lang="en-US" altLang="zh-CN" b="0" i="0" u="none" strike="noStrike" baseline="0" smtClean="0">
                <a:latin typeface="Times New Roman"/>
              </a:rPr>
              <a:t>count</a:t>
            </a:r>
            <a:r>
              <a:rPr lang="zh-CN" altLang="en-US" b="0" i="0" u="none" strike="noStrike" baseline="0" smtClean="0">
                <a:latin typeface="Times New Roman"/>
              </a:rPr>
              <a:t>块数据放到缓冲区向量</a:t>
            </a:r>
            <a:r>
              <a:rPr lang="en-US" altLang="zh-CN" b="0" i="0" u="none" strike="noStrike" baseline="0" smtClean="0">
                <a:latin typeface="Times New Roman"/>
              </a:rPr>
              <a:t>vector</a:t>
            </a:r>
            <a:r>
              <a:rPr lang="zh-CN" altLang="en-US" b="0" i="0" u="none" strike="noStrike" baseline="0" smtClean="0">
                <a:latin typeface="Times New Roman"/>
              </a:rPr>
              <a:t>中。</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&lt;sys/uio.h&gt;</a:t>
            </a:r>
          </a:p>
          <a:p>
            <a:pPr marR="0" lvl="0" rtl="0"/>
            <a:r>
              <a:rPr lang="en-US" altLang="zh-CN" b="0" i="0" u="none" strike="noStrike" baseline="0" smtClean="0">
                <a:latin typeface="Times New Roman"/>
              </a:rPr>
              <a:t>ssize_t readv(int s, const struct iovec</a:t>
            </a:r>
            <a:r>
              <a:rPr lang="zh-CN" altLang="en-US" b="0" i="0" u="none" strike="noStrike" baseline="0" smtClean="0">
                <a:latin typeface="Times New Roman"/>
              </a:rPr>
              <a:t>* </a:t>
            </a:r>
            <a:r>
              <a:rPr lang="en-US" altLang="zh-CN" b="0" i="0" u="none" strike="noStrike" baseline="0" smtClean="0">
                <a:latin typeface="Times New Roman"/>
              </a:rPr>
              <a:t>vector, int count);</a:t>
            </a:r>
            <a:endParaRPr lang="zh-CN" altLang="en-US" b="0" i="0" u="none" strike="noStrike" baseline="0" smtClean="0">
              <a:latin typeface="Times New Roman"/>
            </a:endParaRPr>
          </a:p>
        </p:txBody>
      </p:sp>
    </p:spTree>
    <p:extLst>
      <p:ext uri="{BB962C8B-B14F-4D97-AF65-F5344CB8AC3E}">
        <p14:creationId xmlns:p14="http://schemas.microsoft.com/office/powerpoint/2010/main" val="3412308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9.6.1  </a:t>
            </a:r>
            <a:r>
              <a:rPr lang="zh-CN" altLang="en-US" b="0" i="0" u="none" strike="noStrike" kern="1800" baseline="0" smtClean="0">
                <a:latin typeface="Times New Roman"/>
                <a:ea typeface="黑体"/>
              </a:rPr>
              <a:t>非阻塞方式程序设计介绍</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非阻塞方式的操作与阻塞方式的操作最大的不同点是函数的调用立刻返回，不管数据是否成功读取或者成功写入。使用</a:t>
            </a:r>
            <a:r>
              <a:rPr lang="en-US" altLang="zh-CN" b="0" i="0" u="none" strike="noStrike" baseline="0" smtClean="0">
                <a:latin typeface="Times New Roman"/>
              </a:rPr>
              <a:t>fcntl()</a:t>
            </a:r>
            <a:r>
              <a:rPr lang="zh-CN" altLang="en-US" b="0" i="0" u="none" strike="noStrike" baseline="0" smtClean="0">
                <a:latin typeface="Times New Roman"/>
              </a:rPr>
              <a:t>将套接字文件描述符按照如下的代码进行设置后，可以进行非阻塞的编程：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fcntl(s, F_SETFL, O_NONBLOCK);</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02585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9.6.2  </a:t>
            </a:r>
            <a:r>
              <a:rPr lang="zh-CN" altLang="en-US" b="0" i="0" u="none" strike="noStrike" kern="1800" baseline="0" smtClean="0">
                <a:latin typeface="Times New Roman"/>
                <a:ea typeface="黑体"/>
              </a:rPr>
              <a:t>非阻塞程序设计的例子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accept()</a:t>
            </a:r>
            <a:r>
              <a:rPr lang="zh-CN" altLang="en-US" b="0" i="0" u="none" strike="noStrike" baseline="0" smtClean="0">
                <a:latin typeface="Times New Roman"/>
              </a:rPr>
              <a:t>可以使用非阻塞的方式轮询等待客户端的到来，在之前要设置</a:t>
            </a:r>
            <a:r>
              <a:rPr lang="en-US" altLang="zh-CN" b="0" i="0" u="none" strike="noStrike" baseline="0" smtClean="0">
                <a:latin typeface="Times New Roman"/>
              </a:rPr>
              <a:t>O_NONBLOCK</a:t>
            </a:r>
            <a:r>
              <a:rPr lang="zh-CN" altLang="en-US" b="0" i="0" u="none" strike="noStrike" baseline="0" smtClean="0">
                <a:latin typeface="Times New Roman"/>
              </a:rPr>
              <a:t>方式。</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15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设置非阻塞方式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16</a:t>
            </a:r>
            <a:r>
              <a:rPr lang="zh-CN" altLang="en-US" b="0" i="0" u="none" strike="noStrike" baseline="0" smtClean="0">
                <a:latin typeface="Times New Roman"/>
              </a:rPr>
              <a:t>		</a:t>
            </a:r>
            <a:r>
              <a:rPr lang="en-US" altLang="zh-CN" b="1" i="0" u="none" strike="noStrike" baseline="0" smtClean="0">
                <a:latin typeface="Times New Roman"/>
              </a:rPr>
              <a:t>fcntl(s_s,F_SETFL, O_NONBLOCK);</a:t>
            </a:r>
            <a:r>
              <a:rPr lang="zh-CN" altLang="en-US" b="0" i="0" u="none" strike="noStrike" baseline="0" smtClean="0">
                <a:latin typeface="Times New Roman"/>
              </a:rPr>
              <a:t> </a:t>
            </a:r>
          </a:p>
        </p:txBody>
      </p:sp>
    </p:spTree>
    <p:extLst>
      <p:ext uri="{BB962C8B-B14F-4D97-AF65-F5344CB8AC3E}">
        <p14:creationId xmlns:p14="http://schemas.microsoft.com/office/powerpoint/2010/main" val="97318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9.1.4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writev()</a:t>
            </a:r>
            <a:r>
              <a:rPr lang="zh-CN" altLang="en-US" b="0" i="0" u="none" strike="noStrike" kern="1800" baseline="0" smtClean="0">
                <a:latin typeface="Times New Roman"/>
                <a:ea typeface="黑体"/>
              </a:rPr>
              <a:t>函数发送数据</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writev()</a:t>
            </a:r>
            <a:r>
              <a:rPr lang="zh-CN" altLang="en-US" b="0" i="0" u="none" strike="noStrike" baseline="0" smtClean="0">
                <a:latin typeface="Times New Roman"/>
              </a:rPr>
              <a:t>函数可向多个缓冲区同时写入数据。</a:t>
            </a:r>
            <a:r>
              <a:rPr lang="en-US" altLang="zh-CN" b="0" i="0" u="none" strike="noStrike" baseline="0" smtClean="0">
                <a:latin typeface="Times New Roman"/>
              </a:rPr>
              <a:t>writev()</a:t>
            </a:r>
            <a:r>
              <a:rPr lang="zh-CN" altLang="en-US" b="0" i="0" u="none" strike="noStrike" baseline="0" smtClean="0">
                <a:latin typeface="Times New Roman"/>
              </a:rPr>
              <a:t>函数向套接字描述符</a:t>
            </a:r>
            <a:r>
              <a:rPr lang="en-US" altLang="zh-CN" b="0" i="0" u="none" strike="noStrike" baseline="0" smtClean="0">
                <a:latin typeface="Times New Roman"/>
              </a:rPr>
              <a:t>s</a:t>
            </a:r>
            <a:r>
              <a:rPr lang="zh-CN" altLang="en-US" b="0" i="0" u="none" strike="noStrike" baseline="0" smtClean="0">
                <a:latin typeface="Times New Roman"/>
              </a:rPr>
              <a:t>中写入在向量</a:t>
            </a:r>
            <a:r>
              <a:rPr lang="en-US" altLang="zh-CN" b="0" i="0" u="none" strike="noStrike" baseline="0" smtClean="0">
                <a:latin typeface="Times New Roman"/>
              </a:rPr>
              <a:t>vector</a:t>
            </a:r>
            <a:r>
              <a:rPr lang="zh-CN" altLang="en-US" b="0" i="0" u="none" strike="noStrike" baseline="0" smtClean="0">
                <a:latin typeface="Times New Roman"/>
              </a:rPr>
              <a:t>中保存的</a:t>
            </a:r>
            <a:r>
              <a:rPr lang="en-US" altLang="zh-CN" b="0" i="0" u="none" strike="noStrike" baseline="0" smtClean="0">
                <a:latin typeface="Times New Roman"/>
              </a:rPr>
              <a:t>count</a:t>
            </a:r>
            <a:r>
              <a:rPr lang="zh-CN" altLang="en-US" b="0" i="0" u="none" strike="noStrike" baseline="0" smtClean="0">
                <a:latin typeface="Times New Roman"/>
              </a:rPr>
              <a:t>块数据。</a:t>
            </a:r>
          </a:p>
          <a:p>
            <a:pPr marR="0" lvl="0" rtl="0"/>
            <a:r>
              <a:rPr lang="en-US" altLang="zh-CN" b="0" i="0" u="none" strike="noStrike" baseline="0" smtClean="0">
                <a:latin typeface="Times New Roman"/>
              </a:rPr>
              <a:t>#include &lt;sys/uio.h&gt;</a:t>
            </a:r>
          </a:p>
          <a:p>
            <a:pPr marR="0" lvl="0" rtl="0"/>
            <a:r>
              <a:rPr lang="en-US" altLang="zh-CN" b="0" i="0" u="none" strike="noStrike" baseline="0" smtClean="0">
                <a:latin typeface="Times New Roman"/>
              </a:rPr>
              <a:t>ssize_t writev(int fd, const struct iovec</a:t>
            </a:r>
            <a:r>
              <a:rPr lang="zh-CN" altLang="en-US" b="0" i="0" u="none" strike="noStrike" baseline="0" smtClean="0">
                <a:latin typeface="Times New Roman"/>
              </a:rPr>
              <a:t>*</a:t>
            </a:r>
            <a:r>
              <a:rPr lang="en-US" altLang="zh-CN" b="0" i="0" u="none" strike="noStrike" baseline="0" smtClean="0">
                <a:latin typeface="Times New Roman"/>
              </a:rPr>
              <a:t>vector, int count);</a:t>
            </a:r>
          </a:p>
          <a:p>
            <a:pPr marR="0" lvl="0" rtl="0"/>
            <a:endParaRPr lang="zh-CN" altLang="en-US" b="0" i="0" u="none" strike="noStrike" baseline="0" smtClean="0">
              <a:latin typeface="Times New Roman"/>
            </a:endParaRPr>
          </a:p>
        </p:txBody>
      </p:sp>
      <p:pic>
        <p:nvPicPr>
          <p:cNvPr id="2050" name="Picture 2" descr="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8064" y="3717032"/>
            <a:ext cx="4470400"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764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9.1.5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recvmsg()</a:t>
            </a:r>
            <a:r>
              <a:rPr lang="zh-CN" altLang="en-US" b="0" i="0" u="none" strike="noStrike" kern="1800" baseline="0" smtClean="0">
                <a:latin typeface="Times New Roman"/>
                <a:ea typeface="黑体"/>
              </a:rPr>
              <a:t>函数接收数据</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recvmsg()</a:t>
            </a:r>
            <a:r>
              <a:rPr lang="zh-CN" altLang="en-US" b="0" i="0" u="none" strike="noStrike" baseline="0" smtClean="0">
                <a:latin typeface="Times New Roman"/>
              </a:rPr>
              <a:t>函数用于接收数据，与</a:t>
            </a:r>
            <a:r>
              <a:rPr lang="en-US" altLang="zh-CN" b="0" i="0" u="none" strike="noStrike" baseline="0" smtClean="0">
                <a:latin typeface="Times New Roman"/>
              </a:rPr>
              <a:t>recv()</a:t>
            </a:r>
            <a:r>
              <a:rPr lang="zh-CN" altLang="en-US" b="0" i="0" u="none" strike="noStrike" baseline="0" smtClean="0">
                <a:latin typeface="Times New Roman"/>
              </a:rPr>
              <a:t>函数、</a:t>
            </a:r>
            <a:r>
              <a:rPr lang="en-US" altLang="zh-CN" b="0" i="0" u="none" strike="noStrike" baseline="0" smtClean="0">
                <a:latin typeface="Times New Roman"/>
              </a:rPr>
              <a:t>readv()</a:t>
            </a:r>
            <a:r>
              <a:rPr lang="zh-CN" altLang="en-US" b="0" i="0" u="none" strike="noStrike" baseline="0" smtClean="0">
                <a:latin typeface="Times New Roman"/>
              </a:rPr>
              <a:t>函数相比较，这个函数的使用要复杂一些</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．函数</a:t>
            </a:r>
            <a:r>
              <a:rPr lang="en-US" altLang="zh-CN">
                <a:latin typeface="Times New Roman"/>
              </a:rPr>
              <a:t>recvmsg()</a:t>
            </a:r>
            <a:r>
              <a:rPr lang="zh-CN" altLang="en-US">
                <a:latin typeface="Times New Roman"/>
              </a:rPr>
              <a:t>原型</a:t>
            </a:r>
            <a:r>
              <a:rPr lang="zh-CN" altLang="en-US" smtClean="0">
                <a:latin typeface="Times New Roman"/>
              </a:rPr>
              <a:t>含义</a:t>
            </a:r>
            <a:endParaRPr lang="en-US" altLang="zh-CN" smtClean="0">
              <a:latin typeface="Times New Roman"/>
            </a:endParaRPr>
          </a:p>
          <a:p>
            <a:pPr lvl="0"/>
            <a:r>
              <a:rPr lang="en-US" altLang="zh-CN">
                <a:latin typeface="Times New Roman"/>
              </a:rPr>
              <a:t>2</a:t>
            </a:r>
            <a:r>
              <a:rPr lang="zh-CN" altLang="en-US">
                <a:latin typeface="Times New Roman"/>
              </a:rPr>
              <a:t>．地址</a:t>
            </a:r>
            <a:r>
              <a:rPr lang="zh-CN" altLang="en-US">
                <a:latin typeface="Times New Roman"/>
              </a:rPr>
              <a:t>结构</a:t>
            </a:r>
            <a:r>
              <a:rPr lang="en-US" altLang="zh-CN" smtClean="0">
                <a:latin typeface="Times New Roman"/>
              </a:rPr>
              <a:t>msghdr</a:t>
            </a:r>
          </a:p>
          <a:p>
            <a:pPr lvl="0"/>
            <a:r>
              <a:rPr lang="en-US" altLang="zh-CN">
                <a:latin typeface="Times New Roman"/>
              </a:rPr>
              <a:t>3</a:t>
            </a:r>
            <a:r>
              <a:rPr lang="zh-CN" altLang="en-US">
                <a:latin typeface="Times New Roman"/>
              </a:rPr>
              <a:t>．函数</a:t>
            </a:r>
            <a:r>
              <a:rPr lang="en-US" altLang="zh-CN">
                <a:latin typeface="Times New Roman"/>
              </a:rPr>
              <a:t>recvmsg()</a:t>
            </a:r>
            <a:r>
              <a:rPr lang="zh-CN" altLang="en-US">
                <a:latin typeface="Times New Roman"/>
              </a:rPr>
              <a:t>用户空间与内核空间的交互</a:t>
            </a:r>
            <a:endParaRPr lang="zh-CN" altLang="en-US" b="0" i="0" u="none" strike="noStrike" baseline="0" smtClean="0">
              <a:latin typeface="Times New Roman"/>
            </a:endParaRPr>
          </a:p>
        </p:txBody>
      </p:sp>
    </p:spTree>
    <p:extLst>
      <p:ext uri="{BB962C8B-B14F-4D97-AF65-F5344CB8AC3E}">
        <p14:creationId xmlns:p14="http://schemas.microsoft.com/office/powerpoint/2010/main" val="36739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．函数</a:t>
            </a:r>
            <a:r>
              <a:rPr lang="en-US" altLang="zh-CN" b="0" i="0" u="none" strike="noStrike" kern="1800" baseline="0" smtClean="0">
                <a:latin typeface="Times New Roman"/>
                <a:ea typeface="黑体"/>
              </a:rPr>
              <a:t>recvmsg()</a:t>
            </a:r>
            <a:r>
              <a:rPr lang="zh-CN" altLang="en-US" b="0" i="0" u="none" strike="noStrike" kern="1800" baseline="0" smtClean="0">
                <a:latin typeface="Times New Roman"/>
                <a:ea typeface="黑体"/>
              </a:rPr>
              <a:t>原型含义</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recvmsg()</a:t>
            </a:r>
            <a:r>
              <a:rPr lang="zh-CN" altLang="en-US" b="0" i="0" u="none" strike="noStrike" baseline="0" smtClean="0">
                <a:latin typeface="Times New Roman"/>
              </a:rPr>
              <a:t>从套接字</a:t>
            </a:r>
            <a:r>
              <a:rPr lang="en-US" altLang="zh-CN" b="0" i="0" u="none" strike="noStrike" baseline="0" smtClean="0">
                <a:latin typeface="Times New Roman"/>
              </a:rPr>
              <a:t>s</a:t>
            </a:r>
            <a:r>
              <a:rPr lang="zh-CN" altLang="en-US" b="0" i="0" u="none" strike="noStrike" baseline="0" smtClean="0">
                <a:latin typeface="Times New Roman"/>
              </a:rPr>
              <a:t>中接收数据放到缓冲区</a:t>
            </a:r>
            <a:r>
              <a:rPr lang="en-US" altLang="zh-CN" b="0" i="0" u="none" strike="noStrike" baseline="0" smtClean="0">
                <a:latin typeface="Times New Roman"/>
              </a:rPr>
              <a:t>msg</a:t>
            </a:r>
            <a:r>
              <a:rPr lang="zh-CN" altLang="en-US" b="0" i="0" u="none" strike="noStrike" baseline="0" smtClean="0">
                <a:latin typeface="Times New Roman"/>
              </a:rPr>
              <a:t>中，操作的方式由</a:t>
            </a:r>
            <a:r>
              <a:rPr lang="en-US" altLang="zh-CN" b="0" i="0" u="none" strike="noStrike" baseline="0" smtClean="0">
                <a:latin typeface="Times New Roman"/>
              </a:rPr>
              <a:t>flags</a:t>
            </a:r>
            <a:r>
              <a:rPr lang="zh-CN" altLang="en-US" b="0" i="0" u="none" strike="noStrike" baseline="0" smtClean="0">
                <a:latin typeface="Times New Roman"/>
              </a:rPr>
              <a:t>指定。</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ssize_t recvmsg(int s, struct msghdr</a:t>
            </a:r>
            <a:r>
              <a:rPr lang="zh-CN" altLang="en-US" b="0" i="0" u="none" strike="noStrike" baseline="0" smtClean="0">
                <a:latin typeface="Times New Roman"/>
              </a:rPr>
              <a:t>*</a:t>
            </a:r>
            <a:r>
              <a:rPr lang="en-US" altLang="zh-CN" b="0" i="0" u="none" strike="noStrike" baseline="0" smtClean="0">
                <a:latin typeface="Times New Roman"/>
              </a:rPr>
              <a:t>msg, int flags);</a:t>
            </a:r>
            <a:endParaRPr lang="zh-CN" altLang="en-US" b="0" i="0" u="none" strike="noStrike" baseline="0" smtClean="0">
              <a:latin typeface="Times New Roman"/>
            </a:endParaRPr>
          </a:p>
        </p:txBody>
      </p:sp>
    </p:spTree>
    <p:extLst>
      <p:ext uri="{BB962C8B-B14F-4D97-AF65-F5344CB8AC3E}">
        <p14:creationId xmlns:p14="http://schemas.microsoft.com/office/powerpoint/2010/main" val="312025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．地址结构</a:t>
            </a:r>
            <a:r>
              <a:rPr lang="en-US" altLang="zh-CN" b="0" i="0" u="none" strike="noStrike" kern="1800" baseline="0" smtClean="0">
                <a:latin typeface="Times New Roman"/>
                <a:ea typeface="黑体"/>
              </a:rPr>
              <a:t>msghdr</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recvmsg()</a:t>
            </a:r>
            <a:r>
              <a:rPr lang="zh-CN" altLang="en-US" b="0" i="0" u="none" strike="noStrike" baseline="0" smtClean="0">
                <a:latin typeface="Times New Roman"/>
              </a:rPr>
              <a:t>中用到结构</a:t>
            </a:r>
            <a:r>
              <a:rPr lang="en-US" altLang="zh-CN" b="0" i="0" u="none" strike="noStrike" baseline="0" smtClean="0">
                <a:latin typeface="Times New Roman"/>
              </a:rPr>
              <a:t>msghdr</a:t>
            </a:r>
            <a:r>
              <a:rPr lang="zh-CN" altLang="en-US" b="0" i="0" u="none" strike="noStrike" baseline="0" smtClean="0">
                <a:latin typeface="Times New Roman"/>
              </a:rPr>
              <a:t>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msghdr {</a:t>
            </a:r>
          </a:p>
          <a:p>
            <a:pPr marR="0" lvl="0" rtl="0"/>
            <a:r>
              <a:rPr lang="en-US" altLang="zh-CN" b="0" i="0" u="none" strike="noStrike" baseline="0" smtClean="0">
                <a:latin typeface="Times New Roman"/>
              </a:rPr>
              <a:t>void      </a:t>
            </a:r>
            <a:r>
              <a:rPr lang="zh-CN" altLang="en-US" b="0" i="0" u="none" strike="noStrike" baseline="0" smtClean="0">
                <a:latin typeface="Times New Roman"/>
              </a:rPr>
              <a:t>*</a:t>
            </a:r>
            <a:r>
              <a:rPr lang="en-US" altLang="zh-CN" b="0" i="0" u="none" strike="noStrike" baseline="0" smtClean="0">
                <a:latin typeface="Times New Roman"/>
              </a:rPr>
              <a:t>msg_name;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可选地址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socklen_t   </a:t>
            </a:r>
            <a:r>
              <a:rPr lang="zh-CN" altLang="en-US" b="0" i="0" u="none" strike="noStrike" baseline="0" smtClean="0">
                <a:latin typeface="Times New Roman"/>
              </a:rPr>
              <a:t>	</a:t>
            </a:r>
            <a:r>
              <a:rPr lang="en-US" altLang="zh-CN" b="0" i="0" u="none" strike="noStrike" baseline="0" smtClean="0">
                <a:latin typeface="Times New Roman"/>
              </a:rPr>
              <a:t>msg_namelen;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地址长度</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struct iovec</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msg_iov;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接收数据的数组</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size_t      </a:t>
            </a:r>
            <a:r>
              <a:rPr lang="zh-CN" altLang="en-US" b="0" i="0" u="none" strike="noStrike" baseline="0" smtClean="0">
                <a:latin typeface="Times New Roman"/>
              </a:rPr>
              <a:t>	</a:t>
            </a:r>
            <a:r>
              <a:rPr lang="en-US" altLang="zh-CN" b="0" i="0" u="none" strike="noStrike" baseline="0" smtClean="0">
                <a:latin typeface="Times New Roman"/>
              </a:rPr>
              <a:t>msg_iovlen;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msg_iov</a:t>
            </a:r>
            <a:r>
              <a:rPr lang="zh-CN" altLang="en-US" b="0" i="0" u="none" strike="noStrike" baseline="0" smtClean="0">
                <a:latin typeface="Times New Roman"/>
              </a:rPr>
              <a:t>中的元素数量</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void       </a:t>
            </a:r>
            <a:r>
              <a:rPr lang="zh-CN" altLang="en-US"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msg_control; </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ancillary data, see below</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socklen_t   </a:t>
            </a:r>
            <a:r>
              <a:rPr lang="zh-CN" altLang="en-US" b="0" i="0" u="none" strike="noStrike" baseline="0" smtClean="0">
                <a:latin typeface="Times New Roman"/>
              </a:rPr>
              <a:t>	</a:t>
            </a:r>
            <a:r>
              <a:rPr lang="en-US" altLang="zh-CN" b="0" i="0" u="none" strike="noStrike" baseline="0" smtClean="0">
                <a:latin typeface="Times New Roman"/>
              </a:rPr>
              <a:t>msg_controllen;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ancillary data buffer len</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int        </a:t>
            </a:r>
            <a:r>
              <a:rPr lang="zh-CN" altLang="en-US" b="0" i="0" u="none" strike="noStrike" baseline="0" smtClean="0">
                <a:latin typeface="Times New Roman"/>
              </a:rPr>
              <a:t>	</a:t>
            </a:r>
            <a:r>
              <a:rPr lang="en-US" altLang="zh-CN" b="0" i="0" u="none" strike="noStrike" baseline="0" smtClean="0">
                <a:latin typeface="Times New Roman"/>
              </a:rPr>
              <a:t>msg_flags;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接收消息的标志</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921475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Linux操作系统概述</Template>
  <TotalTime>29</TotalTime>
  <Words>2281</Words>
  <Application>Microsoft Office PowerPoint</Application>
  <PresentationFormat>全屏显示(4:3)</PresentationFormat>
  <Paragraphs>282</Paragraphs>
  <Slides>51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聚合</vt:lpstr>
      <vt:lpstr>Microsoft Visio Drawing</vt:lpstr>
      <vt:lpstr>第9章  数据的IO和复用</vt:lpstr>
      <vt:lpstr>9.1  IO函数</vt:lpstr>
      <vt:lpstr>9.1.1  使用recv()函数接收数据</vt:lpstr>
      <vt:lpstr>9.1.2  使用send()函数发送数据</vt:lpstr>
      <vt:lpstr>9.1.3  使用readv()函数接收数据</vt:lpstr>
      <vt:lpstr>9.1.4  使用writev()函数发送数据</vt:lpstr>
      <vt:lpstr>9.1.5  使用recvmsg()函数接收数据</vt:lpstr>
      <vt:lpstr>1．函数recvmsg()原型含义</vt:lpstr>
      <vt:lpstr>2．地址结构msghdr</vt:lpstr>
      <vt:lpstr>3．函数recvmsg()用户空间与内核空间的交互</vt:lpstr>
      <vt:lpstr>9.1.6  使用sendmsg()函数发送数据</vt:lpstr>
      <vt:lpstr>9.1.7  IO函数的比较</vt:lpstr>
      <vt:lpstr>9.2  使用IO函数的例子</vt:lpstr>
      <vt:lpstr>9.2.1  客户端处理框架的例子</vt:lpstr>
      <vt:lpstr>1．客户端程序框架</vt:lpstr>
      <vt:lpstr>2．客户端程序框架代码</vt:lpstr>
      <vt:lpstr>9.2.2  服务器端程序框架</vt:lpstr>
      <vt:lpstr>9.2.3  使用recv()和send()函数</vt:lpstr>
      <vt:lpstr>1．服务器端的实现代码</vt:lpstr>
      <vt:lpstr>2．客户端的处理代码</vt:lpstr>
      <vt:lpstr>3．信号SIGINT的处理函数</vt:lpstr>
      <vt:lpstr>4．信号SIGPIPE的处理函数</vt:lpstr>
      <vt:lpstr>9.2.4  使用readv()和write()函数</vt:lpstr>
      <vt:lpstr>1．服务器端的实现代码</vt:lpstr>
      <vt:lpstr>2．客户端的处理代码</vt:lpstr>
      <vt:lpstr>3．信号SIGINT的处理函数</vt:lpstr>
      <vt:lpstr>4．信号SIGPIPE的处理函数</vt:lpstr>
      <vt:lpstr>9.2.5  使用recvmsg()和sendmsg()函数</vt:lpstr>
      <vt:lpstr>1．服务器端的实现代码</vt:lpstr>
      <vt:lpstr>2．客户端的处理代码</vt:lpstr>
      <vt:lpstr>3．信号SIGINT的处理函数</vt:lpstr>
      <vt:lpstr>4．信号SIGPIPE的处理函数</vt:lpstr>
      <vt:lpstr>9.3  IO模型</vt:lpstr>
      <vt:lpstr>9.3.1  阻塞IO模型</vt:lpstr>
      <vt:lpstr>9.3.2  非阻塞IO模型</vt:lpstr>
      <vt:lpstr>9.3.3  IO复用</vt:lpstr>
      <vt:lpstr>9.3.4  信号驱动IO模型</vt:lpstr>
      <vt:lpstr>9.3.5  异步IO模型</vt:lpstr>
      <vt:lpstr>9.4  select()函数和pselect()函数</vt:lpstr>
      <vt:lpstr>9.4.1  select()函数</vt:lpstr>
      <vt:lpstr>1．函数select()简介</vt:lpstr>
      <vt:lpstr>2．select()函数的例子</vt:lpstr>
      <vt:lpstr>9.4.2  pselect()函数</vt:lpstr>
      <vt:lpstr>1．pselect()函数简介</vt:lpstr>
      <vt:lpstr>2．pselect()函数的例子</vt:lpstr>
      <vt:lpstr>9.5  poll()函数和ppoll()函数</vt:lpstr>
      <vt:lpstr>9.5.1  poll()函数</vt:lpstr>
      <vt:lpstr>9.5.2  ppoll()函数</vt:lpstr>
      <vt:lpstr>9.6  非阻塞编程</vt:lpstr>
      <vt:lpstr>9.6.1  非阻塞方式程序设计介绍</vt:lpstr>
      <vt:lpstr>9.6.2  非阻塞程序设计的例子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数据的IO和复用</dc:title>
  <dc:creator>xu</dc:creator>
  <cp:lastModifiedBy>xu</cp:lastModifiedBy>
  <cp:revision>3</cp:revision>
  <dcterms:created xsi:type="dcterms:W3CDTF">2014-08-12T02:48:17Z</dcterms:created>
  <dcterms:modified xsi:type="dcterms:W3CDTF">2014-08-12T03:18:00Z</dcterms:modified>
</cp:coreProperties>
</file>