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0" r:id="rId7"/>
    <p:sldId id="261" r:id="rId8"/>
    <p:sldId id="262" r:id="rId9"/>
    <p:sldId id="263" r:id="rId10"/>
    <p:sldId id="274" r:id="rId11"/>
    <p:sldId id="264" r:id="rId12"/>
    <p:sldId id="265" r:id="rId13"/>
    <p:sldId id="275" r:id="rId14"/>
    <p:sldId id="266" r:id="rId15"/>
    <p:sldId id="267" r:id="rId16"/>
    <p:sldId id="268" r:id="rId17"/>
    <p:sldId id="269" r:id="rId18"/>
    <p:sldId id="270" r:id="rId19"/>
    <p:sldId id="271" r:id="rId20"/>
    <p:sldId id="276" r:id="rId21"/>
    <p:sldId id="272"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486" y="5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303935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191366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4267924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120680"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043608" y="1600200"/>
            <a:ext cx="7643192"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148836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133820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21030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239018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44610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174787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263794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B8BD9D7-05FB-4AA3-AAF7-C1207F32064F}" type="datetimeFigureOut">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385405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BD9D7-05FB-4AA3-AAF7-C1207F32064F}" type="datetimeFigureOut">
              <a:rPr lang="zh-CN" altLang="en-US" smtClean="0"/>
              <a:t>2013/3/25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9CC5B-BB84-46C5-AFEF-42A78F9493EB}"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a:t>
            </a:r>
            <a:r>
              <a:rPr lang="zh-CN" altLang="en-US" b="0" i="0" u="none" strike="noStrike" kern="1800" baseline="0" smtClean="0">
                <a:latin typeface="Times New Roman"/>
                <a:ea typeface="黑体"/>
              </a:rPr>
              <a:t>章  </a:t>
            </a:r>
            <a:r>
              <a:rPr lang="en-US" altLang="zh-CN" b="1" i="0" u="none" strike="noStrike" kern="1800" baseline="0" smtClean="0">
                <a:latin typeface="Times New Roman"/>
                <a:ea typeface="黑体"/>
              </a:rPr>
              <a:t>Visual C++</a:t>
            </a:r>
            <a:r>
              <a:rPr lang="zh-CN" altLang="en-US" b="0" i="0" u="none" strike="noStrike" kern="1800" baseline="0" smtClean="0">
                <a:latin typeface="Times New Roman"/>
                <a:ea typeface="黑体"/>
              </a:rPr>
              <a:t>网络编程概述</a:t>
            </a:r>
          </a:p>
        </p:txBody>
      </p:sp>
      <p:sp>
        <p:nvSpPr>
          <p:cNvPr id="3" name="文本占位符 2"/>
          <p:cNvSpPr>
            <a:spLocks noGrp="1"/>
          </p:cNvSpPr>
          <p:nvPr>
            <p:ph type="body" idx="1"/>
          </p:nvPr>
        </p:nvSpPr>
        <p:spPr/>
        <p:txBody>
          <a:bodyPr>
            <a:normAutofit/>
          </a:bodyPr>
          <a:lstStyle/>
          <a:p>
            <a:pPr marR="0" lvl="0" rtl="0"/>
            <a:r>
              <a:rPr lang="en-US" altLang="zh-CN" dirty="0">
                <a:latin typeface="Times New Roman"/>
              </a:rPr>
              <a:t>Visual C++</a:t>
            </a:r>
            <a:r>
              <a:rPr lang="zh-CN" altLang="en-US" dirty="0">
                <a:latin typeface="Times New Roman"/>
              </a:rPr>
              <a:t>网络编程是指用户使用</a:t>
            </a:r>
            <a:r>
              <a:rPr lang="en-US" altLang="zh-CN" dirty="0" err="1">
                <a:latin typeface="Times New Roman"/>
              </a:rPr>
              <a:t>MFC</a:t>
            </a:r>
            <a:r>
              <a:rPr lang="zh-CN" altLang="en-US" dirty="0">
                <a:latin typeface="Times New Roman"/>
              </a:rPr>
              <a:t>类库在</a:t>
            </a:r>
            <a:r>
              <a:rPr lang="en-US" altLang="zh-CN" dirty="0">
                <a:latin typeface="Times New Roman"/>
              </a:rPr>
              <a:t>VC</a:t>
            </a:r>
            <a:r>
              <a:rPr lang="zh-CN" altLang="en-US" dirty="0">
                <a:latin typeface="Times New Roman"/>
              </a:rPr>
              <a:t>编译器中编写程序，以实现网络应用。用户通过</a:t>
            </a:r>
            <a:r>
              <a:rPr lang="en-US" altLang="zh-CN" dirty="0">
                <a:latin typeface="Times New Roman"/>
              </a:rPr>
              <a:t>VC</a:t>
            </a:r>
            <a:r>
              <a:rPr lang="zh-CN" altLang="en-US" dirty="0">
                <a:latin typeface="Times New Roman"/>
              </a:rPr>
              <a:t>编程实现的网络软件可以在网络中不同的计算机之间互传文件、图像等信息。本章将向用户介绍基于</a:t>
            </a:r>
            <a:r>
              <a:rPr lang="en-US" altLang="zh-CN" dirty="0">
                <a:latin typeface="Times New Roman"/>
              </a:rPr>
              <a:t>Windows</a:t>
            </a:r>
            <a:r>
              <a:rPr lang="zh-CN" altLang="en-US" dirty="0">
                <a:latin typeface="Times New Roman"/>
              </a:rPr>
              <a:t>操作系统的网络编程基础知识，其开发环境是</a:t>
            </a:r>
            <a:r>
              <a:rPr lang="en-US" altLang="zh-CN" dirty="0">
                <a:latin typeface="Times New Roman"/>
              </a:rPr>
              <a:t>VC</a:t>
            </a:r>
            <a:r>
              <a:rPr lang="zh-CN" altLang="en-US" dirty="0">
                <a:latin typeface="Times New Roman"/>
              </a:rPr>
              <a:t>。在</a:t>
            </a:r>
            <a:r>
              <a:rPr lang="en-US" altLang="zh-CN" dirty="0">
                <a:latin typeface="Times New Roman"/>
              </a:rPr>
              <a:t>VC</a:t>
            </a:r>
            <a:r>
              <a:rPr lang="zh-CN" altLang="en-US" dirty="0">
                <a:latin typeface="Times New Roman"/>
              </a:rPr>
              <a:t>编译器中，使用</a:t>
            </a:r>
            <a:r>
              <a:rPr lang="en-US" altLang="zh-CN" dirty="0">
                <a:latin typeface="Times New Roman"/>
              </a:rPr>
              <a:t>Windows Socket</a:t>
            </a:r>
            <a:r>
              <a:rPr lang="zh-CN" altLang="en-US" dirty="0">
                <a:latin typeface="Times New Roman"/>
              </a:rPr>
              <a:t>进行网络程序开发是网络编程中非常重要的一部分。</a:t>
            </a:r>
          </a:p>
        </p:txBody>
      </p:sp>
    </p:spTree>
    <p:extLst>
      <p:ext uri="{BB962C8B-B14F-4D97-AF65-F5344CB8AC3E}">
        <p14:creationId xmlns:p14="http://schemas.microsoft.com/office/powerpoint/2010/main" val="420970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latin typeface="Times New Roman"/>
              </a:rPr>
              <a:t>在数据传输层中，包括了</a:t>
            </a:r>
            <a:r>
              <a:rPr lang="en-US" altLang="zh-CN" dirty="0">
                <a:latin typeface="Times New Roman"/>
              </a:rPr>
              <a:t>TCP</a:t>
            </a:r>
            <a:r>
              <a:rPr lang="zh-CN" altLang="en-US" dirty="0">
                <a:latin typeface="Times New Roman"/>
              </a:rPr>
              <a:t>和</a:t>
            </a:r>
            <a:r>
              <a:rPr lang="en-US" altLang="zh-CN" dirty="0" err="1">
                <a:latin typeface="Times New Roman"/>
              </a:rPr>
              <a:t>UDP</a:t>
            </a:r>
            <a:r>
              <a:rPr lang="zh-CN" altLang="en-US" dirty="0">
                <a:latin typeface="Times New Roman"/>
              </a:rPr>
              <a:t>协议。其中，</a:t>
            </a:r>
            <a:r>
              <a:rPr lang="en-US" altLang="zh-CN" dirty="0">
                <a:latin typeface="Times New Roman"/>
              </a:rPr>
              <a:t>TCP</a:t>
            </a:r>
            <a:r>
              <a:rPr lang="zh-CN" altLang="en-US" dirty="0">
                <a:latin typeface="Times New Roman"/>
              </a:rPr>
              <a:t>协议是基于面向连接的可靠的通信协议。其具有重发机制，即当数据被破坏或者丢失时，发送方将重发该数据。而</a:t>
            </a:r>
            <a:r>
              <a:rPr lang="en-US" altLang="zh-CN" dirty="0" err="1">
                <a:latin typeface="Times New Roman"/>
              </a:rPr>
              <a:t>UDP</a:t>
            </a:r>
            <a:r>
              <a:rPr lang="zh-CN" altLang="en-US" dirty="0">
                <a:latin typeface="Times New Roman"/>
              </a:rPr>
              <a:t>协议是基于用户数据报协议，属于不可靠连接通信的协议。例如，当用户使用</a:t>
            </a:r>
            <a:r>
              <a:rPr lang="en-US" altLang="zh-CN" dirty="0" err="1">
                <a:latin typeface="Times New Roman"/>
              </a:rPr>
              <a:t>UDP</a:t>
            </a:r>
            <a:r>
              <a:rPr lang="zh-CN" altLang="en-US" dirty="0">
                <a:latin typeface="Times New Roman"/>
              </a:rPr>
              <a:t>协议发送一条消息时，并不知道该消息是否已经到达接收方，或者在传输过程中数据已经丢失。但是在即时通信中，</a:t>
            </a:r>
            <a:r>
              <a:rPr lang="en-US" altLang="zh-CN" dirty="0" err="1">
                <a:latin typeface="Times New Roman"/>
              </a:rPr>
              <a:t>UDP</a:t>
            </a:r>
            <a:r>
              <a:rPr lang="zh-CN" altLang="en-US" dirty="0">
                <a:latin typeface="Times New Roman"/>
              </a:rPr>
              <a:t>协议在对一些对时间要求较高的网络数据传输方面有着重要的作用。</a:t>
            </a:r>
          </a:p>
          <a:p>
            <a:endParaRPr lang="zh-CN" altLang="en-US" dirty="0"/>
          </a:p>
        </p:txBody>
      </p:sp>
    </p:spTree>
    <p:extLst>
      <p:ext uri="{BB962C8B-B14F-4D97-AF65-F5344CB8AC3E}">
        <p14:creationId xmlns:p14="http://schemas.microsoft.com/office/powerpoint/2010/main" val="2668779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1.1.3  C/S</a:t>
            </a:r>
            <a:r>
              <a:rPr lang="zh-CN" altLang="en-US" b="0" i="0" u="none" strike="noStrike" kern="1800" baseline="0" smtClean="0">
                <a:latin typeface="Times New Roman"/>
                <a:ea typeface="黑体"/>
              </a:rPr>
              <a:t>编程模型</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dirty="0" smtClean="0">
                <a:latin typeface="Times New Roman"/>
              </a:rPr>
              <a:t>C/S</a:t>
            </a:r>
            <a:r>
              <a:rPr lang="zh-CN" altLang="en-US" b="0" i="0" u="none" strike="noStrike" baseline="0" dirty="0" smtClean="0">
                <a:latin typeface="Times New Roman"/>
              </a:rPr>
              <a:t>编程模型是基于可靠连接的通信模型。在通信的双方必须使用各自的</a:t>
            </a:r>
            <a:r>
              <a:rPr lang="en-US" altLang="zh-CN" b="0" i="0" u="none" strike="noStrike" baseline="0" dirty="0" smtClean="0">
                <a:latin typeface="Times New Roman"/>
              </a:rPr>
              <a:t>IP</a:t>
            </a:r>
            <a:r>
              <a:rPr lang="zh-CN" altLang="en-US" b="0" i="0" u="none" strike="noStrike" baseline="0" dirty="0" smtClean="0">
                <a:latin typeface="Times New Roman"/>
              </a:rPr>
              <a:t>地址以及端口进行通信。否则，通信过程将无法实现。通常情况下，当用户使用</a:t>
            </a:r>
            <a:r>
              <a:rPr lang="en-US" altLang="zh-CN" b="0" i="0" u="none" strike="noStrike" baseline="0" dirty="0" smtClean="0">
                <a:latin typeface="Times New Roman"/>
              </a:rPr>
              <a:t>C/S</a:t>
            </a:r>
            <a:r>
              <a:rPr lang="zh-CN" altLang="en-US" b="0" i="0" u="none" strike="noStrike" baseline="0" dirty="0" smtClean="0">
                <a:latin typeface="Times New Roman"/>
              </a:rPr>
              <a:t>模型进行通信时，其通信的任意一方称为客户端，则另一方称为服务器端。</a:t>
            </a:r>
          </a:p>
          <a:p>
            <a:pPr marR="0" lvl="0" rtl="0"/>
            <a:r>
              <a:rPr lang="zh-CN" altLang="en-US" b="0" i="0" u="none" strike="noStrike" baseline="0" dirty="0" smtClean="0">
                <a:latin typeface="Times New Roman"/>
              </a:rPr>
              <a:t>服务器端等待客户端连接请求的到来，这个过程称为监听过程。通常，服务器监听功能是在特定的</a:t>
            </a:r>
            <a:r>
              <a:rPr lang="en-US" altLang="zh-CN" b="0" i="0" u="none" strike="noStrike" baseline="0" dirty="0" smtClean="0">
                <a:latin typeface="Times New Roman"/>
              </a:rPr>
              <a:t>IP</a:t>
            </a:r>
            <a:r>
              <a:rPr lang="zh-CN" altLang="en-US" b="0" i="0" u="none" strike="noStrike" baseline="0" dirty="0" smtClean="0">
                <a:latin typeface="Times New Roman"/>
              </a:rPr>
              <a:t>地址和端口上进行。然后，客户端向服务器发出连接请求，服务器响应该请求则连接成功。否则，客户端的连接请求失败。</a:t>
            </a:r>
            <a:r>
              <a:rPr lang="en-US" altLang="zh-CN" b="0" i="0" u="none" strike="noStrike" baseline="0" dirty="0" smtClean="0">
                <a:latin typeface="Times New Roman"/>
              </a:rPr>
              <a:t>C/S</a:t>
            </a:r>
            <a:r>
              <a:rPr lang="zh-CN" altLang="en-US" b="0" i="0" u="none" strike="noStrike" baseline="0" dirty="0" smtClean="0">
                <a:latin typeface="Times New Roman"/>
              </a:rPr>
              <a:t>编程模型如图</a:t>
            </a:r>
            <a:r>
              <a:rPr lang="en-US" altLang="zh-CN" b="0" i="0" u="none" strike="noStrike" baseline="0" dirty="0" smtClean="0">
                <a:latin typeface="Times New Roman"/>
              </a:rPr>
              <a:t>1.3</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2171874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图</a:t>
            </a:r>
            <a:r>
              <a:rPr lang="en-US" altLang="zh-CN" b="0" i="0" u="none" strike="noStrike" kern="1800" baseline="0" smtClean="0">
                <a:latin typeface="Times New Roman"/>
                <a:ea typeface="黑体"/>
              </a:rPr>
              <a:t>1.3  C/S</a:t>
            </a:r>
            <a:r>
              <a:rPr lang="zh-CN" altLang="en-US" b="0" i="0" u="none" strike="noStrike" kern="1800" baseline="0" smtClean="0">
                <a:latin typeface="Times New Roman"/>
                <a:ea typeface="黑体"/>
              </a:rPr>
              <a:t>编程模型</a:t>
            </a:r>
          </a:p>
        </p:txBody>
      </p:sp>
      <p:pic>
        <p:nvPicPr>
          <p:cNvPr id="6146"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5484" y="1988840"/>
            <a:ext cx="4536504" cy="3728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632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latin typeface="Times New Roman"/>
              </a:rPr>
              <a:t>由于客户端连接服务器时，需要使用服务器的</a:t>
            </a:r>
            <a:r>
              <a:rPr lang="en-US" altLang="zh-CN" dirty="0">
                <a:latin typeface="Times New Roman"/>
              </a:rPr>
              <a:t>IP</a:t>
            </a:r>
            <a:r>
              <a:rPr lang="zh-CN" altLang="en-US" dirty="0">
                <a:latin typeface="Times New Roman"/>
              </a:rPr>
              <a:t>地址和监听端口号才能完成连接。所以，服务器的</a:t>
            </a:r>
            <a:r>
              <a:rPr lang="en-US" altLang="zh-CN" dirty="0">
                <a:latin typeface="Times New Roman"/>
              </a:rPr>
              <a:t>IP</a:t>
            </a:r>
            <a:r>
              <a:rPr lang="zh-CN" altLang="en-US" dirty="0">
                <a:latin typeface="Times New Roman"/>
              </a:rPr>
              <a:t>地址和端口必须是固定的。在这里，向用户介绍部分协议所使用的端口号码。例如，</a:t>
            </a:r>
            <a:r>
              <a:rPr lang="en-US" altLang="zh-CN" dirty="0">
                <a:latin typeface="Times New Roman"/>
              </a:rPr>
              <a:t>HTTP</a:t>
            </a:r>
            <a:r>
              <a:rPr lang="zh-CN" altLang="en-US" dirty="0">
                <a:latin typeface="Times New Roman"/>
              </a:rPr>
              <a:t>协议（网页浏览服务）所使用的端口号为</a:t>
            </a:r>
            <a:r>
              <a:rPr lang="en-US" altLang="zh-CN" dirty="0">
                <a:latin typeface="Times New Roman"/>
              </a:rPr>
              <a:t>80</a:t>
            </a:r>
            <a:r>
              <a:rPr lang="zh-CN" altLang="en-US" dirty="0">
                <a:latin typeface="Times New Roman"/>
              </a:rPr>
              <a:t>，</a:t>
            </a:r>
            <a:r>
              <a:rPr lang="en-US" altLang="zh-CN" dirty="0">
                <a:latin typeface="Times New Roman"/>
              </a:rPr>
              <a:t>FTP</a:t>
            </a:r>
            <a:r>
              <a:rPr lang="zh-CN" altLang="en-US" dirty="0">
                <a:latin typeface="Times New Roman"/>
              </a:rPr>
              <a:t>协议（文本传输）所使用的端口号是</a:t>
            </a:r>
            <a:r>
              <a:rPr lang="en-US" altLang="zh-CN" dirty="0">
                <a:latin typeface="Times New Roman"/>
              </a:rPr>
              <a:t>21</a:t>
            </a:r>
            <a:r>
              <a:rPr lang="zh-CN" altLang="en-US" dirty="0">
                <a:latin typeface="Times New Roman"/>
              </a:rPr>
              <a:t>。</a:t>
            </a:r>
          </a:p>
          <a:p>
            <a:pPr lvl="0"/>
            <a:r>
              <a:rPr lang="zh-CN" altLang="en-US" dirty="0">
                <a:latin typeface="Times New Roman"/>
                <a:sym typeface="Wingdings"/>
              </a:rPr>
              <a:t>注意：用户在实际编程中，通信双方的连接以及数据通信均是基于</a:t>
            </a:r>
            <a:r>
              <a:rPr lang="en-US" altLang="zh-CN" dirty="0">
                <a:latin typeface="Times New Roman"/>
                <a:sym typeface="Wingdings"/>
              </a:rPr>
              <a:t>Socket</a:t>
            </a:r>
            <a:r>
              <a:rPr lang="zh-CN" altLang="en-US" dirty="0">
                <a:latin typeface="Times New Roman"/>
                <a:sym typeface="Wingdings"/>
              </a:rPr>
              <a:t>（套接字）进行的。</a:t>
            </a:r>
          </a:p>
          <a:p>
            <a:endParaRPr lang="zh-CN" altLang="en-US" dirty="0"/>
          </a:p>
        </p:txBody>
      </p:sp>
    </p:spTree>
    <p:extLst>
      <p:ext uri="{BB962C8B-B14F-4D97-AF65-F5344CB8AC3E}">
        <p14:creationId xmlns:p14="http://schemas.microsoft.com/office/powerpoint/2010/main" val="3405429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  </a:t>
            </a:r>
            <a:r>
              <a:rPr lang="zh-CN" altLang="en-US" b="0" i="0" u="none" strike="noStrike" kern="1800" baseline="0" smtClean="0">
                <a:latin typeface="Times New Roman"/>
                <a:ea typeface="黑体"/>
              </a:rPr>
              <a:t>网络编程基础</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网络应用程序可以使用</a:t>
            </a:r>
            <a:r>
              <a:rPr lang="en-US" altLang="zh-CN" b="0" i="0" u="none" strike="noStrike" baseline="0" smtClean="0">
                <a:latin typeface="Times New Roman"/>
              </a:rPr>
              <a:t>MFC</a:t>
            </a:r>
            <a:r>
              <a:rPr lang="zh-CN" altLang="en-US" b="0" i="0" u="none" strike="noStrike" baseline="0" smtClean="0">
                <a:latin typeface="Times New Roman"/>
              </a:rPr>
              <a:t>中封装的套接字类进行编程，也可以使用</a:t>
            </a:r>
            <a:r>
              <a:rPr lang="en-US" altLang="zh-CN" b="0" i="0" u="none" strike="noStrike" baseline="0" smtClean="0">
                <a:latin typeface="Times New Roman"/>
              </a:rPr>
              <a:t>Windows API</a:t>
            </a:r>
            <a:r>
              <a:rPr lang="zh-CN" altLang="en-US" b="0" i="0" u="none" strike="noStrike" baseline="0" smtClean="0">
                <a:latin typeface="Times New Roman"/>
              </a:rPr>
              <a:t>函数进行程序开发。相比较而言，</a:t>
            </a:r>
            <a:r>
              <a:rPr lang="en-US" altLang="zh-CN" b="0" i="0" u="none" strike="noStrike" baseline="0" smtClean="0">
                <a:latin typeface="Times New Roman"/>
              </a:rPr>
              <a:t>MFC</a:t>
            </a:r>
            <a:r>
              <a:rPr lang="zh-CN" altLang="en-US" b="0" i="0" u="none" strike="noStrike" baseline="0" smtClean="0">
                <a:latin typeface="Times New Roman"/>
              </a:rPr>
              <a:t>网络编程较简单一点，用户使用也非常方便。但是，使用</a:t>
            </a:r>
            <a:r>
              <a:rPr lang="en-US" altLang="zh-CN" b="0" i="0" u="none" strike="noStrike" baseline="0" smtClean="0">
                <a:latin typeface="Times New Roman"/>
              </a:rPr>
              <a:t>MFC</a:t>
            </a:r>
            <a:r>
              <a:rPr lang="zh-CN" altLang="en-US" b="0" i="0" u="none" strike="noStrike" baseline="0" smtClean="0">
                <a:latin typeface="Times New Roman"/>
              </a:rPr>
              <a:t>相关类编程会使用户对网络通信中的基本原理没有清晰的认识。而使用</a:t>
            </a:r>
            <a:r>
              <a:rPr lang="en-US" altLang="zh-CN" b="0" i="0" u="none" strike="noStrike" baseline="0" smtClean="0">
                <a:latin typeface="Times New Roman"/>
              </a:rPr>
              <a:t>Windows API</a:t>
            </a:r>
            <a:r>
              <a:rPr lang="zh-CN" altLang="en-US" b="0" i="0" u="none" strike="noStrike" baseline="0" smtClean="0">
                <a:latin typeface="Times New Roman"/>
              </a:rPr>
              <a:t>函数则恰好相反，可以使用户熟悉网络通信的基本原理。</a:t>
            </a:r>
          </a:p>
        </p:txBody>
      </p:sp>
    </p:spTree>
    <p:extLst>
      <p:ext uri="{BB962C8B-B14F-4D97-AF65-F5344CB8AC3E}">
        <p14:creationId xmlns:p14="http://schemas.microsoft.com/office/powerpoint/2010/main" val="3690151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1.2.1  Sockets</a:t>
            </a:r>
            <a:r>
              <a:rPr lang="zh-CN" altLang="en-US" b="0" i="0" u="none" strike="noStrike" kern="1800" baseline="0" smtClean="0">
                <a:latin typeface="Times New Roman"/>
                <a:ea typeface="黑体"/>
              </a:rPr>
              <a:t>套接字</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用户在</a:t>
            </a:r>
            <a:r>
              <a:rPr lang="en-US" altLang="zh-CN" b="0" i="0" u="none" strike="noStrike" baseline="0" smtClean="0">
                <a:latin typeface="Times New Roman"/>
              </a:rPr>
              <a:t>Windows</a:t>
            </a:r>
            <a:r>
              <a:rPr lang="zh-CN" altLang="en-US" b="0" i="0" u="none" strike="noStrike" baseline="0" smtClean="0">
                <a:latin typeface="Times New Roman"/>
              </a:rPr>
              <a:t>中编写网络通信程序时，需要使用</a:t>
            </a:r>
            <a:r>
              <a:rPr lang="en-US" altLang="zh-CN" b="0" i="0" u="none" strike="noStrike" baseline="0" smtClean="0">
                <a:latin typeface="Times New Roman"/>
              </a:rPr>
              <a:t>Windows Sockets</a:t>
            </a:r>
            <a:r>
              <a:rPr lang="zh-CN" altLang="en-US" b="0" i="0" u="none" strike="noStrike" baseline="0" smtClean="0">
                <a:latin typeface="Times New Roman"/>
              </a:rPr>
              <a:t>（</a:t>
            </a:r>
            <a:r>
              <a:rPr lang="en-US" altLang="zh-CN" b="0" i="0" u="none" strike="noStrike" baseline="0" smtClean="0">
                <a:latin typeface="Times New Roman"/>
              </a:rPr>
              <a:t>Windows</a:t>
            </a:r>
            <a:r>
              <a:rPr lang="zh-CN" altLang="en-US" b="0" i="0" u="none" strike="noStrike" baseline="0" smtClean="0">
                <a:latin typeface="Times New Roman"/>
              </a:rPr>
              <a:t>套接字）。与</a:t>
            </a:r>
            <a:r>
              <a:rPr lang="en-US" altLang="zh-CN" b="0" i="0" u="none" strike="noStrike" baseline="0" smtClean="0">
                <a:latin typeface="Times New Roman"/>
              </a:rPr>
              <a:t>Windows</a:t>
            </a:r>
            <a:r>
              <a:rPr lang="zh-CN" altLang="en-US" b="0" i="0" u="none" strike="noStrike" baseline="0" smtClean="0">
                <a:latin typeface="Times New Roman"/>
              </a:rPr>
              <a:t>套接字相关的</a:t>
            </a:r>
            <a:r>
              <a:rPr lang="en-US" altLang="zh-CN" b="0" i="0" u="none" strike="noStrike" baseline="0" smtClean="0">
                <a:latin typeface="Times New Roman"/>
              </a:rPr>
              <a:t>API</a:t>
            </a:r>
            <a:r>
              <a:rPr lang="zh-CN" altLang="en-US" b="0" i="0" u="none" strike="noStrike" baseline="0" smtClean="0">
                <a:latin typeface="Times New Roman"/>
              </a:rPr>
              <a:t>函数称为</a:t>
            </a:r>
            <a:r>
              <a:rPr lang="en-US" altLang="zh-CN" b="0" i="0" u="none" strike="noStrike" baseline="0" smtClean="0">
                <a:latin typeface="Times New Roman"/>
              </a:rPr>
              <a:t>Winsock</a:t>
            </a:r>
            <a:r>
              <a:rPr lang="zh-CN" altLang="en-US" b="0" i="0" u="none" strike="noStrike" baseline="0" smtClean="0">
                <a:latin typeface="Times New Roman"/>
              </a:rPr>
              <a:t>函数。</a:t>
            </a:r>
          </a:p>
          <a:p>
            <a:pPr marR="0" lvl="0" rtl="0"/>
            <a:r>
              <a:rPr lang="zh-CN" altLang="en-US" b="0" i="0" u="none" strike="noStrike" baseline="0" smtClean="0">
                <a:latin typeface="Times New Roman"/>
              </a:rPr>
              <a:t>在网络通信的双方，均有各自的套接字，并且该套接字与特定的</a:t>
            </a:r>
            <a:r>
              <a:rPr lang="en-US" altLang="zh-CN" b="0" i="0" u="none" strike="noStrike" baseline="0" smtClean="0">
                <a:latin typeface="Times New Roman"/>
              </a:rPr>
              <a:t>IP</a:t>
            </a:r>
            <a:r>
              <a:rPr lang="zh-CN" altLang="en-US" b="0" i="0" u="none" strike="noStrike" baseline="0" smtClean="0">
                <a:latin typeface="Times New Roman"/>
              </a:rPr>
              <a:t>地址和端口号相关联。通常，套接字主要有两种类型，分别是流式套接字（</a:t>
            </a:r>
            <a:r>
              <a:rPr lang="en-US" altLang="zh-CN" b="0" i="0" u="none" strike="noStrike" baseline="0" smtClean="0">
                <a:latin typeface="Times New Roman"/>
              </a:rPr>
              <a:t>SOCK_STREAM</a:t>
            </a:r>
            <a:r>
              <a:rPr lang="zh-CN" altLang="en-US" b="0" i="0" u="none" strike="noStrike" baseline="0" smtClean="0">
                <a:latin typeface="Times New Roman"/>
              </a:rPr>
              <a:t>）和数据报套接字（</a:t>
            </a:r>
            <a:r>
              <a:rPr lang="en-US" altLang="zh-CN" b="0" i="0" u="none" strike="noStrike" baseline="0" smtClean="0">
                <a:latin typeface="Times New Roman"/>
              </a:rPr>
              <a:t>SOCK_DGRAM</a:t>
            </a:r>
            <a:r>
              <a:rPr lang="zh-CN" altLang="en-US" b="0" i="0" u="none" strike="noStrike" baseline="0" smtClean="0">
                <a:latin typeface="Times New Roman"/>
              </a:rPr>
              <a:t>）。其中，流式套接字是专门用于使用</a:t>
            </a:r>
            <a:r>
              <a:rPr lang="en-US" altLang="zh-CN" b="0" i="0" u="none" strike="noStrike" baseline="0" smtClean="0">
                <a:latin typeface="Times New Roman"/>
              </a:rPr>
              <a:t>TCP</a:t>
            </a:r>
            <a:r>
              <a:rPr lang="zh-CN" altLang="en-US" b="0" i="0" u="none" strike="noStrike" baseline="0" smtClean="0">
                <a:latin typeface="Times New Roman"/>
              </a:rPr>
              <a:t>协议通信的应用程序中，而数据报套接字则是专门用于使用</a:t>
            </a:r>
            <a:r>
              <a:rPr lang="en-US" altLang="zh-CN" b="0" i="0" u="none" strike="noStrike" baseline="0" smtClean="0">
                <a:latin typeface="Times New Roman"/>
              </a:rPr>
              <a:t>UDP</a:t>
            </a:r>
            <a:r>
              <a:rPr lang="zh-CN" altLang="en-US" b="0" i="0" u="none" strike="noStrike" baseline="0" smtClean="0">
                <a:latin typeface="Times New Roman"/>
              </a:rPr>
              <a:t>协议进行通信的应用程序中。</a:t>
            </a:r>
          </a:p>
        </p:txBody>
      </p:sp>
    </p:spTree>
    <p:extLst>
      <p:ext uri="{BB962C8B-B14F-4D97-AF65-F5344CB8AC3E}">
        <p14:creationId xmlns:p14="http://schemas.microsoft.com/office/powerpoint/2010/main" val="598248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1.2.2  </a:t>
            </a:r>
            <a:r>
              <a:rPr lang="zh-CN" altLang="en-US" b="0" i="0" u="none" strike="noStrike" kern="1800" baseline="0" smtClean="0">
                <a:latin typeface="Times New Roman"/>
                <a:ea typeface="黑体"/>
              </a:rPr>
              <a:t>网络字节顺序</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网络字节顺序是指</a:t>
            </a:r>
            <a:r>
              <a:rPr lang="en-US" altLang="zh-CN" b="0" i="0" u="none" strike="noStrike" baseline="0" smtClean="0">
                <a:latin typeface="Times New Roman"/>
              </a:rPr>
              <a:t>TCP/IP</a:t>
            </a:r>
            <a:r>
              <a:rPr lang="zh-CN" altLang="en-US" b="0" i="0" u="none" strike="noStrike" baseline="0" smtClean="0">
                <a:latin typeface="Times New Roman"/>
              </a:rPr>
              <a:t>协议中规定的数据传输使用格式，与之相对的字节顺序是主机字节顺序。网络字节顺序表示首先将数据中最重要的字节进行存储。例如，当数据</a:t>
            </a:r>
            <a:r>
              <a:rPr lang="en-US" altLang="zh-CN" b="0" i="0" u="none" strike="noStrike" baseline="0" smtClean="0">
                <a:latin typeface="Times New Roman"/>
              </a:rPr>
              <a:t>0x358457</a:t>
            </a:r>
            <a:r>
              <a:rPr lang="zh-CN" altLang="en-US" b="0" i="0" u="none" strike="noStrike" baseline="0" smtClean="0">
                <a:latin typeface="Times New Roman"/>
              </a:rPr>
              <a:t>使用网络字节顺序进行存储时，该值在内存中的存放顺序将是</a:t>
            </a:r>
            <a:r>
              <a:rPr lang="en-US" altLang="zh-CN" b="0" i="0" u="none" strike="noStrike" baseline="0" smtClean="0">
                <a:latin typeface="Times New Roman"/>
              </a:rPr>
              <a:t>0x35</a:t>
            </a:r>
            <a:r>
              <a:rPr lang="zh-CN" altLang="en-US" b="0" i="0" u="none" strike="noStrike" baseline="0" smtClean="0">
                <a:latin typeface="Times New Roman"/>
              </a:rPr>
              <a:t>、</a:t>
            </a:r>
            <a:r>
              <a:rPr lang="en-US" altLang="zh-CN" b="0" i="0" u="none" strike="noStrike" baseline="0" smtClean="0">
                <a:latin typeface="Times New Roman"/>
              </a:rPr>
              <a:t>0x84</a:t>
            </a:r>
            <a:r>
              <a:rPr lang="zh-CN" altLang="en-US" b="0" i="0" u="none" strike="noStrike" baseline="0" smtClean="0">
                <a:latin typeface="Times New Roman"/>
              </a:rPr>
              <a:t>、</a:t>
            </a:r>
            <a:r>
              <a:rPr lang="en-US" altLang="zh-CN" b="0" i="0" u="none" strike="noStrike" baseline="0" smtClean="0">
                <a:latin typeface="Times New Roman"/>
              </a:rPr>
              <a:t>0x57</a:t>
            </a:r>
            <a:r>
              <a:rPr lang="zh-CN" altLang="en-US" b="0" i="0" u="none" strike="noStrike" baseline="0" smtClean="0">
                <a:latin typeface="Times New Roman"/>
              </a:rPr>
              <a:t>。因为通信数据可能会在不同的机器之间进行传输，所以通信数据必须以相同的格式进行整理。只有经过格式处理的通信数据，才能在不同的机器之间进行传输。</a:t>
            </a:r>
          </a:p>
          <a:p>
            <a:pPr marR="0" lvl="0" rtl="0"/>
            <a:r>
              <a:rPr lang="zh-CN" altLang="en-US" b="0" i="0" u="none" strike="noStrike" baseline="0" smtClean="0">
                <a:latin typeface="Times New Roman"/>
              </a:rPr>
              <a:t>在</a:t>
            </a:r>
            <a:r>
              <a:rPr lang="en-US" altLang="zh-CN" b="0" i="0" u="none" strike="noStrike" baseline="0" smtClean="0">
                <a:latin typeface="Times New Roman"/>
              </a:rPr>
              <a:t>Winsock</a:t>
            </a:r>
            <a:r>
              <a:rPr lang="zh-CN" altLang="en-US" b="0" i="0" u="none" strike="noStrike" baseline="0" smtClean="0">
                <a:latin typeface="Times New Roman"/>
              </a:rPr>
              <a:t>中，已经提供了相关的函数处理网络字节顺序的相关问题，这些知识将在第</a:t>
            </a:r>
            <a:r>
              <a:rPr lang="en-US" altLang="zh-CN" b="0" i="0" u="none" strike="noStrike" baseline="0" smtClean="0">
                <a:latin typeface="Times New Roman"/>
              </a:rPr>
              <a:t>2</a:t>
            </a:r>
            <a:r>
              <a:rPr lang="zh-CN" altLang="en-US" b="0" i="0" u="none" strike="noStrike" baseline="0" smtClean="0">
                <a:latin typeface="Times New Roman"/>
              </a:rPr>
              <a:t>章中具体讲解。</a:t>
            </a:r>
          </a:p>
        </p:txBody>
      </p:sp>
    </p:spTree>
    <p:extLst>
      <p:ext uri="{BB962C8B-B14F-4D97-AF65-F5344CB8AC3E}">
        <p14:creationId xmlns:p14="http://schemas.microsoft.com/office/powerpoint/2010/main" val="273997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  Windows Sockets</a:t>
            </a:r>
            <a:r>
              <a:rPr lang="zh-CN" altLang="en-US" b="0" i="0" u="none" strike="noStrike" kern="1800" baseline="0" smtClean="0">
                <a:latin typeface="Times New Roman"/>
                <a:ea typeface="黑体"/>
              </a:rPr>
              <a:t>介绍</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在</a:t>
            </a:r>
            <a:r>
              <a:rPr lang="en-US" altLang="zh-CN" b="0" i="0" u="none" strike="noStrike" baseline="0" dirty="0" err="1" smtClean="0">
                <a:latin typeface="Times New Roman"/>
              </a:rPr>
              <a:t>MFC</a:t>
            </a:r>
            <a:r>
              <a:rPr lang="zh-CN" altLang="en-US" b="0" i="0" u="none" strike="noStrike" baseline="0" dirty="0" smtClean="0">
                <a:latin typeface="Times New Roman"/>
              </a:rPr>
              <a:t>类库中，几乎封装了</a:t>
            </a:r>
            <a:r>
              <a:rPr lang="en-US" altLang="zh-CN" b="0" i="0" u="none" strike="noStrike" baseline="0" dirty="0" smtClean="0">
                <a:latin typeface="Times New Roman"/>
              </a:rPr>
              <a:t>Windows Sockets</a:t>
            </a:r>
            <a:r>
              <a:rPr lang="zh-CN" altLang="en-US" b="0" i="0" u="none" strike="noStrike" baseline="0" dirty="0" smtClean="0">
                <a:latin typeface="Times New Roman"/>
              </a:rPr>
              <a:t>的全部功能。在本节中，将向用户介绍两个主要的套接字相关类，分别是</a:t>
            </a:r>
            <a:r>
              <a:rPr lang="en-US" altLang="zh-CN" dirty="0" err="1">
                <a:latin typeface="Times New Roman"/>
              </a:rPr>
              <a:t>CAsyncSocket</a:t>
            </a:r>
            <a:r>
              <a:rPr lang="zh-CN" altLang="en-US" dirty="0">
                <a:latin typeface="Times New Roman"/>
              </a:rPr>
              <a:t>类和</a:t>
            </a:r>
            <a:r>
              <a:rPr lang="en-US" altLang="zh-CN" dirty="0" err="1">
                <a:latin typeface="Times New Roman"/>
              </a:rPr>
              <a:t>CSocket</a:t>
            </a:r>
            <a:r>
              <a:rPr lang="zh-CN" altLang="en-US" dirty="0">
                <a:latin typeface="Times New Roman"/>
              </a:rPr>
              <a:t>类。</a:t>
            </a:r>
          </a:p>
        </p:txBody>
      </p:sp>
    </p:spTree>
    <p:extLst>
      <p:ext uri="{BB962C8B-B14F-4D97-AF65-F5344CB8AC3E}">
        <p14:creationId xmlns:p14="http://schemas.microsoft.com/office/powerpoint/2010/main" val="1800365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1.3.1  CAsyncSocket</a:t>
            </a:r>
            <a:r>
              <a:rPr lang="zh-CN" altLang="en-US" b="0" i="0" u="none" strike="noStrike" kern="1800" baseline="0" smtClean="0">
                <a:latin typeface="Times New Roman"/>
                <a:ea typeface="黑体"/>
              </a:rPr>
              <a:t>类</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在微软基础类库中，</a:t>
            </a:r>
            <a:r>
              <a:rPr lang="en-US" altLang="zh-CN" b="0" i="0" u="none" strike="noStrike" baseline="0" smtClean="0">
                <a:latin typeface="Times New Roman"/>
              </a:rPr>
              <a:t>CAsyncSocket</a:t>
            </a:r>
            <a:r>
              <a:rPr lang="zh-CN" altLang="en-US" b="0" i="0" u="none" strike="noStrike" baseline="0" smtClean="0">
                <a:latin typeface="Times New Roman"/>
              </a:rPr>
              <a:t>类封装了异步套接字的基本功能。用户使用该类进行网络数据传输的步骤如下：</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）调用构造函数创建套接字对象。</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）如果创建服务器端套接字，则调用函数</a:t>
            </a:r>
            <a:r>
              <a:rPr lang="en-US" altLang="zh-CN" b="0" i="0" u="none" strike="noStrike" baseline="0" smtClean="0">
                <a:latin typeface="Times New Roman"/>
              </a:rPr>
              <a:t>Bind()</a:t>
            </a:r>
            <a:r>
              <a:rPr lang="zh-CN" altLang="en-US" b="0" i="0" u="none" strike="noStrike" baseline="0" smtClean="0">
                <a:latin typeface="Times New Roman"/>
              </a:rPr>
              <a:t>绑定本地</a:t>
            </a:r>
            <a:r>
              <a:rPr lang="en-US" altLang="zh-CN" b="0" i="0" u="none" strike="noStrike" baseline="0" smtClean="0">
                <a:latin typeface="Times New Roman"/>
              </a:rPr>
              <a:t>IP</a:t>
            </a:r>
            <a:r>
              <a:rPr lang="zh-CN" altLang="en-US" b="0" i="0" u="none" strike="noStrike" baseline="0" smtClean="0">
                <a:latin typeface="Times New Roman"/>
              </a:rPr>
              <a:t>和端口，然后调用函数</a:t>
            </a:r>
            <a:r>
              <a:rPr lang="en-US" altLang="zh-CN" b="0" i="0" u="none" strike="noStrike" baseline="0" smtClean="0">
                <a:latin typeface="Times New Roman"/>
              </a:rPr>
              <a:t>Listen()</a:t>
            </a:r>
            <a:r>
              <a:rPr lang="zh-CN" altLang="en-US" b="0" i="0" u="none" strike="noStrike" baseline="0" smtClean="0">
                <a:latin typeface="Times New Roman"/>
              </a:rPr>
              <a:t>监听客户端的请求。如果请求到来，则调用函数</a:t>
            </a:r>
            <a:r>
              <a:rPr lang="en-US" altLang="zh-CN" b="0" i="0" u="none" strike="noStrike" baseline="0" smtClean="0">
                <a:latin typeface="Times New Roman"/>
              </a:rPr>
              <a:t>Accept()</a:t>
            </a:r>
            <a:r>
              <a:rPr lang="zh-CN" altLang="en-US" b="0" i="0" u="none" strike="noStrike" baseline="0" smtClean="0">
                <a:latin typeface="Times New Roman"/>
              </a:rPr>
              <a:t>响应该请求。如果创建客户端套接字，则直接调用函数</a:t>
            </a:r>
            <a:r>
              <a:rPr lang="en-US" altLang="zh-CN" b="0" i="0" u="none" strike="noStrike" baseline="0" smtClean="0">
                <a:latin typeface="Times New Roman"/>
              </a:rPr>
              <a:t>Connect()</a:t>
            </a:r>
            <a:r>
              <a:rPr lang="zh-CN" altLang="en-US" b="0" i="0" u="none" strike="noStrike" baseline="0" smtClean="0">
                <a:latin typeface="Times New Roman"/>
              </a:rPr>
              <a:t>连接服务器即可。</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）调用</a:t>
            </a:r>
            <a:r>
              <a:rPr lang="en-US" altLang="zh-CN" b="0" i="0" u="none" strike="noStrike" baseline="0" smtClean="0">
                <a:latin typeface="Times New Roman"/>
              </a:rPr>
              <a:t>Send()</a:t>
            </a:r>
            <a:r>
              <a:rPr lang="zh-CN" altLang="en-US" b="0" i="0" u="none" strike="noStrike" baseline="0" smtClean="0">
                <a:latin typeface="Times New Roman"/>
              </a:rPr>
              <a:t>等功能函数进行数据传输与处理。</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）关闭或销毁套接字对象。</a:t>
            </a:r>
          </a:p>
          <a:p>
            <a:pPr marR="0" lvl="0" rtl="0"/>
            <a:r>
              <a:rPr lang="zh-CN" altLang="en-US" b="0" i="0" u="none" strike="noStrike" baseline="0" smtClean="0">
                <a:latin typeface="Times New Roman"/>
                <a:sym typeface="Wingdings"/>
              </a:rPr>
              <a:t>注意：在</a:t>
            </a:r>
            <a:r>
              <a:rPr lang="en-US" altLang="zh-CN" b="0" i="0" u="none" strike="noStrike" baseline="0" smtClean="0">
                <a:latin typeface="Times New Roman"/>
                <a:sym typeface="Wingdings"/>
              </a:rPr>
              <a:t>MFC</a:t>
            </a:r>
            <a:r>
              <a:rPr lang="zh-CN" altLang="en-US" b="0" i="0" u="none" strike="noStrike" baseline="0" smtClean="0">
                <a:latin typeface="Times New Roman"/>
                <a:sym typeface="Wingdings"/>
              </a:rPr>
              <a:t>中，所有类中均有一个变量</a:t>
            </a:r>
            <a:r>
              <a:rPr lang="en-US" altLang="zh-CN" b="0" i="0" u="none" strike="noStrike" baseline="0" smtClean="0">
                <a:latin typeface="Times New Roman"/>
                <a:sym typeface="Wingdings"/>
              </a:rPr>
              <a:t>m_hWnd</a:t>
            </a:r>
            <a:r>
              <a:rPr lang="zh-CN" altLang="en-US" b="0" i="0" u="none" strike="noStrike" baseline="0" smtClean="0">
                <a:latin typeface="Times New Roman"/>
                <a:sym typeface="Wingdings"/>
              </a:rPr>
              <a:t>表示该类的实例句柄。</a:t>
            </a:r>
          </a:p>
        </p:txBody>
      </p:sp>
    </p:spTree>
    <p:extLst>
      <p:ext uri="{BB962C8B-B14F-4D97-AF65-F5344CB8AC3E}">
        <p14:creationId xmlns:p14="http://schemas.microsoft.com/office/powerpoint/2010/main" val="1004642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1.3.2  CSocket</a:t>
            </a:r>
            <a:r>
              <a:rPr lang="zh-CN" altLang="en-US" b="0" i="0" u="none" strike="noStrike" kern="1800" baseline="0" smtClean="0">
                <a:latin typeface="Times New Roman"/>
                <a:ea typeface="黑体"/>
              </a:rPr>
              <a:t>类</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dirty="0" err="1" smtClean="0">
                <a:latin typeface="Times New Roman"/>
              </a:rPr>
              <a:t>CSocket</a:t>
            </a:r>
            <a:r>
              <a:rPr lang="zh-CN" altLang="en-US" b="0" i="0" u="none" strike="noStrike" baseline="0" dirty="0" smtClean="0">
                <a:latin typeface="Times New Roman"/>
              </a:rPr>
              <a:t>类派生于</a:t>
            </a:r>
            <a:r>
              <a:rPr lang="en-US" altLang="zh-CN" b="0" i="0" u="none" strike="noStrike" baseline="0" dirty="0" err="1" smtClean="0">
                <a:latin typeface="Times New Roman"/>
              </a:rPr>
              <a:t>CAsyncSocket</a:t>
            </a:r>
            <a:r>
              <a:rPr lang="zh-CN" altLang="en-US" b="0" i="0" u="none" strike="noStrike" baseline="0" dirty="0" smtClean="0">
                <a:latin typeface="Times New Roman"/>
              </a:rPr>
              <a:t>类。该类不但具有</a:t>
            </a:r>
            <a:r>
              <a:rPr lang="en-US" altLang="zh-CN" b="0" i="0" u="none" strike="noStrike" baseline="0" dirty="0" err="1" smtClean="0">
                <a:latin typeface="Times New Roman"/>
              </a:rPr>
              <a:t>CAsyncSocket</a:t>
            </a:r>
            <a:r>
              <a:rPr lang="zh-CN" altLang="en-US" b="0" i="0" u="none" strike="noStrike" baseline="0" dirty="0" smtClean="0">
                <a:latin typeface="Times New Roman"/>
              </a:rPr>
              <a:t>类的基本功能，还具有串行化功能。用户在实际编程中，通过将</a:t>
            </a:r>
            <a:r>
              <a:rPr lang="en-US" altLang="zh-CN" b="0" i="0" u="none" strike="noStrike" baseline="0" dirty="0" err="1" smtClean="0">
                <a:latin typeface="Times New Roman"/>
              </a:rPr>
              <a:t>CSocket</a:t>
            </a:r>
            <a:r>
              <a:rPr lang="zh-CN" altLang="en-US" b="0" i="0" u="none" strike="noStrike" baseline="0" dirty="0" smtClean="0">
                <a:latin typeface="Times New Roman"/>
              </a:rPr>
              <a:t>类与</a:t>
            </a:r>
            <a:r>
              <a:rPr lang="en-US" altLang="zh-CN" b="0" i="0" u="none" strike="noStrike" baseline="0" dirty="0" err="1" smtClean="0">
                <a:latin typeface="Times New Roman"/>
              </a:rPr>
              <a:t>CSocketFile</a:t>
            </a:r>
            <a:r>
              <a:rPr lang="zh-CN" altLang="en-US" b="0" i="0" u="none" strike="noStrike" baseline="0" dirty="0" smtClean="0">
                <a:latin typeface="Times New Roman"/>
              </a:rPr>
              <a:t>类和</a:t>
            </a:r>
            <a:r>
              <a:rPr lang="en-US" altLang="zh-CN" b="0" i="0" u="none" strike="noStrike" baseline="0" dirty="0" err="1" smtClean="0">
                <a:latin typeface="Times New Roman"/>
              </a:rPr>
              <a:t>CArchive</a:t>
            </a:r>
            <a:r>
              <a:rPr lang="zh-CN" altLang="en-US" b="0" i="0" u="none" strike="noStrike" baseline="0" dirty="0" smtClean="0">
                <a:latin typeface="Times New Roman"/>
              </a:rPr>
              <a:t>类一起使用，能够</a:t>
            </a:r>
            <a:r>
              <a:rPr lang="zh-CN" altLang="en-US" b="0" i="0" u="none" strike="noStrike" baseline="0" dirty="0" smtClean="0">
                <a:latin typeface="Times New Roman"/>
              </a:rPr>
              <a:t>很好的管理</a:t>
            </a:r>
            <a:r>
              <a:rPr lang="zh-CN" altLang="en-US" b="0" i="0" u="none" strike="noStrike" baseline="0" dirty="0" smtClean="0">
                <a:latin typeface="Times New Roman"/>
              </a:rPr>
              <a:t>数据以及发送数据。用户使用该类进行网络编程的步骤如下： </a:t>
            </a:r>
          </a:p>
          <a:p>
            <a:pPr marR="0" lvl="0" rtl="0"/>
            <a:r>
              <a:rPr lang="zh-CN" altLang="en-US" b="0" i="0" u="none" strike="noStrike" baseline="0" dirty="0" smtClean="0">
                <a:latin typeface="Times New Roman"/>
              </a:rPr>
              <a:t>（</a:t>
            </a:r>
            <a:r>
              <a:rPr lang="en-US" altLang="zh-CN" b="0" i="0" u="none" strike="noStrike" baseline="0" dirty="0" smtClean="0">
                <a:latin typeface="Times New Roman"/>
              </a:rPr>
              <a:t>1</a:t>
            </a:r>
            <a:r>
              <a:rPr lang="zh-CN" altLang="en-US" b="0" i="0" u="none" strike="noStrike" baseline="0" dirty="0" smtClean="0">
                <a:latin typeface="Times New Roman"/>
              </a:rPr>
              <a:t>）创建</a:t>
            </a:r>
            <a:r>
              <a:rPr lang="en-US" altLang="zh-CN" b="0" i="0" u="none" strike="noStrike" baseline="0" dirty="0" err="1" smtClean="0">
                <a:latin typeface="Times New Roman"/>
              </a:rPr>
              <a:t>CSocket</a:t>
            </a:r>
            <a:r>
              <a:rPr lang="zh-CN" altLang="en-US" b="0" i="0" u="none" strike="noStrike" baseline="0" dirty="0" smtClean="0">
                <a:latin typeface="Times New Roman"/>
              </a:rPr>
              <a:t>类对象。</a:t>
            </a:r>
          </a:p>
          <a:p>
            <a:pPr marR="0" lvl="0" rtl="0"/>
            <a:r>
              <a:rPr lang="zh-CN" altLang="en-US" b="0" i="0" u="none" strike="noStrike" baseline="0" dirty="0" smtClean="0">
                <a:latin typeface="Times New Roman"/>
              </a:rPr>
              <a:t>（</a:t>
            </a:r>
            <a:r>
              <a:rPr lang="en-US" altLang="zh-CN" b="0" i="0" u="none" strike="noStrike" baseline="0" dirty="0" smtClean="0">
                <a:latin typeface="Times New Roman"/>
              </a:rPr>
              <a:t>2</a:t>
            </a:r>
            <a:r>
              <a:rPr lang="zh-CN" altLang="en-US" b="0" i="0" u="none" strike="noStrike" baseline="0" dirty="0" smtClean="0">
                <a:latin typeface="Times New Roman"/>
              </a:rPr>
              <a:t>）如果创建服务器端套接字，则调用函数</a:t>
            </a:r>
            <a:r>
              <a:rPr lang="en-US" altLang="zh-CN" b="0" i="0" u="none" strike="noStrike" baseline="0" dirty="0" smtClean="0">
                <a:latin typeface="Times New Roman"/>
              </a:rPr>
              <a:t>Bind()</a:t>
            </a:r>
            <a:r>
              <a:rPr lang="zh-CN" altLang="en-US" b="0" i="0" u="none" strike="noStrike" baseline="0" dirty="0" smtClean="0">
                <a:latin typeface="Times New Roman"/>
              </a:rPr>
              <a:t>绑定本地</a:t>
            </a:r>
            <a:r>
              <a:rPr lang="en-US" altLang="zh-CN" b="0" i="0" u="none" strike="noStrike" baseline="0" dirty="0" smtClean="0">
                <a:latin typeface="Times New Roman"/>
              </a:rPr>
              <a:t>IP</a:t>
            </a:r>
            <a:r>
              <a:rPr lang="zh-CN" altLang="en-US" b="0" i="0" u="none" strike="noStrike" baseline="0" dirty="0" smtClean="0">
                <a:latin typeface="Times New Roman"/>
              </a:rPr>
              <a:t>和端口，然后调用函数</a:t>
            </a:r>
            <a:r>
              <a:rPr lang="en-US" altLang="zh-CN" b="0" i="0" u="none" strike="noStrike" baseline="0" dirty="0" smtClean="0">
                <a:latin typeface="Times New Roman"/>
              </a:rPr>
              <a:t>Listen()</a:t>
            </a:r>
            <a:r>
              <a:rPr lang="zh-CN" altLang="en-US" b="0" i="0" u="none" strike="noStrike" baseline="0" dirty="0" smtClean="0">
                <a:latin typeface="Times New Roman"/>
              </a:rPr>
              <a:t>监听客户端的请求。如果请求到来，则调用函数</a:t>
            </a:r>
            <a:r>
              <a:rPr lang="en-US" altLang="zh-CN" b="0" i="0" u="none" strike="noStrike" baseline="0" dirty="0" smtClean="0">
                <a:latin typeface="Times New Roman"/>
              </a:rPr>
              <a:t>Accept()</a:t>
            </a:r>
            <a:r>
              <a:rPr lang="zh-CN" altLang="en-US" b="0" i="0" u="none" strike="noStrike" baseline="0" dirty="0" smtClean="0">
                <a:latin typeface="Times New Roman"/>
              </a:rPr>
              <a:t>响应该请求。如果创建客户端套接字，则直接调用函数</a:t>
            </a:r>
            <a:r>
              <a:rPr lang="en-US" altLang="zh-CN" b="0" i="0" u="none" strike="noStrike" baseline="0" dirty="0" smtClean="0">
                <a:latin typeface="Times New Roman"/>
              </a:rPr>
              <a:t>Connect()</a:t>
            </a:r>
            <a:r>
              <a:rPr lang="zh-CN" altLang="en-US" b="0" i="0" u="none" strike="noStrike" baseline="0" dirty="0" smtClean="0">
                <a:latin typeface="Times New Roman"/>
              </a:rPr>
              <a:t>连接服务器即可。</a:t>
            </a:r>
          </a:p>
        </p:txBody>
      </p:sp>
    </p:spTree>
    <p:extLst>
      <p:ext uri="{BB962C8B-B14F-4D97-AF65-F5344CB8AC3E}">
        <p14:creationId xmlns:p14="http://schemas.microsoft.com/office/powerpoint/2010/main" val="1039970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a:ea typeface="黑体"/>
              </a:rPr>
              <a:t>1.1  </a:t>
            </a:r>
            <a:r>
              <a:rPr lang="zh-CN" altLang="en-US" b="0" i="0" u="none" strike="noStrike" kern="1800" baseline="0" dirty="0" smtClean="0">
                <a:latin typeface="Times New Roman"/>
                <a:ea typeface="黑体"/>
              </a:rPr>
              <a:t>网络基础知识</a:t>
            </a:r>
          </a:p>
        </p:txBody>
      </p:sp>
      <p:sp>
        <p:nvSpPr>
          <p:cNvPr id="3" name="文本占位符 2"/>
          <p:cNvSpPr>
            <a:spLocks noGrp="1"/>
          </p:cNvSpPr>
          <p:nvPr>
            <p:ph type="body" idx="1"/>
          </p:nvPr>
        </p:nvSpPr>
        <p:spPr>
          <a:xfrm>
            <a:off x="1043608" y="1600200"/>
            <a:ext cx="7643192" cy="4925144"/>
          </a:xfrm>
        </p:spPr>
        <p:txBody>
          <a:bodyPr/>
          <a:lstStyle/>
          <a:p>
            <a:pPr marR="0" lvl="0" rtl="0"/>
            <a:r>
              <a:rPr lang="zh-CN" altLang="en-US" b="0" i="0" u="none" strike="noStrike" baseline="0" dirty="0" smtClean="0">
                <a:latin typeface="Times New Roman"/>
              </a:rPr>
              <a:t>如果用户要进行</a:t>
            </a:r>
            <a:r>
              <a:rPr lang="en-US" altLang="zh-CN" b="0" i="0" u="none" strike="noStrike" baseline="0" dirty="0" smtClean="0">
                <a:latin typeface="Times New Roman"/>
              </a:rPr>
              <a:t>VC</a:t>
            </a:r>
            <a:r>
              <a:rPr lang="zh-CN" altLang="en-US" b="0" i="0" u="none" strike="noStrike" baseline="0" dirty="0" smtClean="0">
                <a:latin typeface="Times New Roman"/>
              </a:rPr>
              <a:t>网络编程，则必须首先了解计算机网络通信的基本框架和工作原理。在两台或多台计算机之间进行网络通信时，其通信的双方还必须遵循相同的通信原则和数据格式。本节将向用户介绍</a:t>
            </a:r>
            <a:r>
              <a:rPr lang="en-US" altLang="zh-CN" b="0" i="0" u="none" strike="noStrike" baseline="0" dirty="0" err="1" smtClean="0">
                <a:latin typeface="Times New Roman"/>
              </a:rPr>
              <a:t>OSI</a:t>
            </a:r>
            <a:r>
              <a:rPr lang="zh-CN" altLang="en-US" b="0" i="0" u="none" strike="noStrike" baseline="0" dirty="0" smtClean="0">
                <a:latin typeface="Times New Roman"/>
              </a:rPr>
              <a:t>七层网络模型、</a:t>
            </a:r>
            <a:r>
              <a:rPr lang="en-US" altLang="zh-CN" b="0" i="0" u="none" strike="noStrike" baseline="0" dirty="0" smtClean="0">
                <a:latin typeface="Times New Roman"/>
              </a:rPr>
              <a:t>TCP/IP</a:t>
            </a:r>
            <a:r>
              <a:rPr lang="zh-CN" altLang="en-US" b="0" i="0" u="none" strike="noStrike" baseline="0" dirty="0" smtClean="0">
                <a:latin typeface="Times New Roman"/>
              </a:rPr>
              <a:t>协议以及</a:t>
            </a:r>
            <a:r>
              <a:rPr lang="en-US" altLang="zh-CN" b="0" i="0" u="none" strike="noStrike" baseline="0" dirty="0" smtClean="0">
                <a:latin typeface="Times New Roman"/>
              </a:rPr>
              <a:t>C/S</a:t>
            </a:r>
            <a:r>
              <a:rPr lang="zh-CN" altLang="en-US" b="0" i="0" u="none" strike="noStrike" baseline="0" dirty="0" smtClean="0">
                <a:latin typeface="Times New Roman"/>
              </a:rPr>
              <a:t>编程模型。</a:t>
            </a:r>
          </a:p>
        </p:txBody>
      </p:sp>
    </p:spTree>
    <p:extLst>
      <p:ext uri="{BB962C8B-B14F-4D97-AF65-F5344CB8AC3E}">
        <p14:creationId xmlns:p14="http://schemas.microsoft.com/office/powerpoint/2010/main" val="2693592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idx="1"/>
          </p:nvPr>
        </p:nvSpPr>
        <p:spPr/>
        <p:txBody>
          <a:bodyPr/>
          <a:lstStyle/>
          <a:p>
            <a:pPr lvl="0"/>
            <a:r>
              <a:rPr lang="zh-CN" altLang="en-US" dirty="0">
                <a:latin typeface="Times New Roman"/>
              </a:rPr>
              <a:t>（</a:t>
            </a:r>
            <a:r>
              <a:rPr lang="en-US" altLang="zh-CN" dirty="0">
                <a:latin typeface="Times New Roman"/>
              </a:rPr>
              <a:t>3</a:t>
            </a:r>
            <a:r>
              <a:rPr lang="zh-CN" altLang="en-US" dirty="0">
                <a:latin typeface="Times New Roman"/>
              </a:rPr>
              <a:t>）创建与</a:t>
            </a:r>
            <a:r>
              <a:rPr lang="en-US" altLang="zh-CN" dirty="0" err="1">
                <a:latin typeface="Times New Roman"/>
              </a:rPr>
              <a:t>CSocket</a:t>
            </a:r>
            <a:r>
              <a:rPr lang="zh-CN" altLang="en-US" dirty="0">
                <a:latin typeface="Times New Roman"/>
              </a:rPr>
              <a:t>类对象相关联的</a:t>
            </a:r>
            <a:r>
              <a:rPr lang="en-US" altLang="zh-CN" dirty="0" err="1">
                <a:latin typeface="Times New Roman"/>
              </a:rPr>
              <a:t>CSocketFile</a:t>
            </a:r>
            <a:r>
              <a:rPr lang="zh-CN" altLang="en-US" dirty="0">
                <a:latin typeface="Times New Roman"/>
              </a:rPr>
              <a:t>类对象。</a:t>
            </a:r>
          </a:p>
          <a:p>
            <a:pPr lvl="0"/>
            <a:r>
              <a:rPr lang="zh-CN" altLang="en-US" dirty="0">
                <a:latin typeface="Times New Roman"/>
              </a:rPr>
              <a:t>（</a:t>
            </a:r>
            <a:r>
              <a:rPr lang="en-US" altLang="zh-CN" dirty="0">
                <a:latin typeface="Times New Roman"/>
              </a:rPr>
              <a:t>4</a:t>
            </a:r>
            <a:r>
              <a:rPr lang="zh-CN" altLang="en-US" dirty="0">
                <a:latin typeface="Times New Roman"/>
              </a:rPr>
              <a:t>）创建与</a:t>
            </a:r>
            <a:r>
              <a:rPr lang="en-US" altLang="zh-CN" dirty="0" err="1">
                <a:latin typeface="Times New Roman"/>
              </a:rPr>
              <a:t>CSocketFile</a:t>
            </a:r>
            <a:r>
              <a:rPr lang="zh-CN" altLang="en-US" dirty="0">
                <a:latin typeface="Times New Roman"/>
              </a:rPr>
              <a:t>类相关联的</a:t>
            </a:r>
            <a:r>
              <a:rPr lang="en-US" altLang="zh-CN" dirty="0" err="1">
                <a:latin typeface="Times New Roman"/>
              </a:rPr>
              <a:t>CArchive</a:t>
            </a:r>
            <a:r>
              <a:rPr lang="zh-CN" altLang="en-US" dirty="0">
                <a:latin typeface="Times New Roman"/>
              </a:rPr>
              <a:t>对象。</a:t>
            </a:r>
          </a:p>
          <a:p>
            <a:pPr lvl="0"/>
            <a:r>
              <a:rPr lang="zh-CN" altLang="en-US" dirty="0">
                <a:latin typeface="Times New Roman"/>
              </a:rPr>
              <a:t>（</a:t>
            </a:r>
            <a:r>
              <a:rPr lang="en-US" altLang="zh-CN" dirty="0">
                <a:latin typeface="Times New Roman"/>
              </a:rPr>
              <a:t>5</a:t>
            </a:r>
            <a:r>
              <a:rPr lang="zh-CN" altLang="en-US" dirty="0">
                <a:latin typeface="Times New Roman"/>
              </a:rPr>
              <a:t>）使用</a:t>
            </a:r>
            <a:r>
              <a:rPr lang="en-US" altLang="zh-CN" dirty="0" err="1">
                <a:latin typeface="Times New Roman"/>
              </a:rPr>
              <a:t>CArchive</a:t>
            </a:r>
            <a:r>
              <a:rPr lang="zh-CN" altLang="en-US" dirty="0">
                <a:latin typeface="Times New Roman"/>
              </a:rPr>
              <a:t>类对象在客户端和服务器之间进行数据传输。</a:t>
            </a:r>
          </a:p>
          <a:p>
            <a:pPr lvl="0"/>
            <a:r>
              <a:rPr lang="zh-CN" altLang="en-US" dirty="0">
                <a:latin typeface="Times New Roman"/>
              </a:rPr>
              <a:t>（</a:t>
            </a:r>
            <a:r>
              <a:rPr lang="en-US" altLang="zh-CN" dirty="0">
                <a:latin typeface="Times New Roman"/>
              </a:rPr>
              <a:t>6</a:t>
            </a:r>
            <a:r>
              <a:rPr lang="zh-CN" altLang="en-US" dirty="0">
                <a:latin typeface="Times New Roman"/>
              </a:rPr>
              <a:t>）关闭或销毁</a:t>
            </a:r>
            <a:r>
              <a:rPr lang="en-US" altLang="zh-CN" dirty="0" err="1">
                <a:latin typeface="Times New Roman"/>
              </a:rPr>
              <a:t>CSocket</a:t>
            </a:r>
            <a:r>
              <a:rPr lang="zh-CN" altLang="en-US" dirty="0">
                <a:latin typeface="Times New Roman"/>
              </a:rPr>
              <a:t>类、</a:t>
            </a:r>
            <a:r>
              <a:rPr lang="en-US" altLang="zh-CN" dirty="0" err="1">
                <a:latin typeface="Times New Roman"/>
              </a:rPr>
              <a:t>CSocketFile</a:t>
            </a:r>
            <a:r>
              <a:rPr lang="zh-CN" altLang="en-US" dirty="0">
                <a:latin typeface="Times New Roman"/>
              </a:rPr>
              <a:t>类和</a:t>
            </a:r>
            <a:r>
              <a:rPr lang="en-US" altLang="zh-CN" dirty="0" err="1">
                <a:latin typeface="Times New Roman"/>
              </a:rPr>
              <a:t>CArchive</a:t>
            </a:r>
            <a:r>
              <a:rPr lang="zh-CN" altLang="en-US" dirty="0">
                <a:latin typeface="Times New Roman"/>
              </a:rPr>
              <a:t>类的</a:t>
            </a:r>
            <a:r>
              <a:rPr lang="en-US" altLang="zh-CN" dirty="0">
                <a:latin typeface="Times New Roman"/>
              </a:rPr>
              <a:t>3</a:t>
            </a:r>
            <a:r>
              <a:rPr lang="zh-CN" altLang="en-US" dirty="0">
                <a:latin typeface="Times New Roman"/>
              </a:rPr>
              <a:t>个对象。</a:t>
            </a:r>
          </a:p>
          <a:p>
            <a:endParaRPr lang="zh-CN" altLang="en-US" dirty="0"/>
          </a:p>
        </p:txBody>
      </p:sp>
    </p:spTree>
    <p:extLst>
      <p:ext uri="{BB962C8B-B14F-4D97-AF65-F5344CB8AC3E}">
        <p14:creationId xmlns:p14="http://schemas.microsoft.com/office/powerpoint/2010/main" val="321310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  </a:t>
            </a:r>
            <a:r>
              <a:rPr lang="zh-CN" altLang="en-US" b="0" i="0" u="none" strike="noStrike" kern="1800" baseline="0" smtClean="0">
                <a:latin typeface="Times New Roman"/>
                <a:ea typeface="黑体"/>
              </a:rPr>
              <a:t>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本章向用户介绍了网络编程有关的网络模型、工作原理、网络协议以及在</a:t>
            </a:r>
            <a:r>
              <a:rPr lang="en-US" altLang="zh-CN" b="0" i="0" u="none" strike="noStrike" baseline="0" dirty="0" err="1" smtClean="0">
                <a:latin typeface="Times New Roman"/>
              </a:rPr>
              <a:t>MFC</a:t>
            </a:r>
            <a:r>
              <a:rPr lang="zh-CN" altLang="en-US" b="0" i="0" u="none" strike="noStrike" baseline="0" dirty="0" smtClean="0">
                <a:latin typeface="Times New Roman"/>
              </a:rPr>
              <a:t>中使用相关的类进行网络程序编写步骤。用户通过本章的学习，将对网络编程的基础知识有一个大致的了解，同时也为后面的实际编程操作打下基础。如果用户在后面的编程实例中，遇到一些网络编程的基础知识疑问，可以再对本章进行复习、巩固，以便更好地理解网络编程知识。</a:t>
            </a:r>
          </a:p>
        </p:txBody>
      </p:sp>
    </p:spTree>
    <p:extLst>
      <p:ext uri="{BB962C8B-B14F-4D97-AF65-F5344CB8AC3E}">
        <p14:creationId xmlns:p14="http://schemas.microsoft.com/office/powerpoint/2010/main" val="1184328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  OSI</a:t>
            </a:r>
            <a:r>
              <a:rPr lang="zh-CN" altLang="en-US" b="0" i="0" u="none" strike="noStrike" kern="1800" baseline="0" smtClean="0">
                <a:latin typeface="Times New Roman"/>
                <a:ea typeface="黑体"/>
              </a:rPr>
              <a:t>七层网络模型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OSI</a:t>
            </a:r>
            <a:r>
              <a:rPr lang="zh-CN" altLang="en-US" b="0" i="0" u="none" strike="noStrike" baseline="0" smtClean="0">
                <a:latin typeface="Times New Roman"/>
              </a:rPr>
              <a:t>网络模型是一个开放式系统互联的参考模型。通过这个参考模型，用户可以非常直观地了解网络通信的基本过程和原理。</a:t>
            </a:r>
            <a:r>
              <a:rPr lang="en-US" altLang="zh-CN" b="0" i="0" u="none" strike="noStrike" baseline="0" smtClean="0">
                <a:latin typeface="Times New Roman"/>
              </a:rPr>
              <a:t>OSI</a:t>
            </a:r>
            <a:r>
              <a:rPr lang="zh-CN" altLang="en-US" b="0" i="0" u="none" strike="noStrike" baseline="0" smtClean="0">
                <a:latin typeface="Times New Roman"/>
              </a:rPr>
              <a:t>参考模型如图</a:t>
            </a:r>
            <a:r>
              <a:rPr lang="en-US" altLang="zh-CN" b="0" i="0" u="none" strike="noStrike" baseline="0" smtClean="0">
                <a:latin typeface="Times New Roman"/>
              </a:rPr>
              <a:t>1.1</a:t>
            </a:r>
            <a:r>
              <a:rPr lang="zh-CN" altLang="en-US" b="0" i="0" u="none" strike="noStrike" baseline="0" smtClean="0">
                <a:latin typeface="Times New Roman"/>
              </a:rPr>
              <a:t>所示。</a:t>
            </a:r>
          </a:p>
        </p:txBody>
      </p:sp>
    </p:spTree>
    <p:extLst>
      <p:ext uri="{BB962C8B-B14F-4D97-AF65-F5344CB8AC3E}">
        <p14:creationId xmlns:p14="http://schemas.microsoft.com/office/powerpoint/2010/main" val="466378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072" y="332656"/>
            <a:ext cx="6120680" cy="1143000"/>
          </a:xfrm>
        </p:spPr>
        <p:txBody>
          <a:bodyPr/>
          <a:lstStyle/>
          <a:p>
            <a:pPr marR="0" rtl="0"/>
            <a:r>
              <a:rPr lang="zh-CN" altLang="en-US" b="0" i="0" u="none" strike="noStrike" kern="1800" baseline="0" dirty="0" smtClean="0">
                <a:latin typeface="Times New Roman"/>
                <a:ea typeface="黑体"/>
              </a:rPr>
              <a:t>图</a:t>
            </a:r>
            <a:r>
              <a:rPr lang="en-US" altLang="zh-CN" b="0" i="0" u="none" strike="noStrike" kern="1800" baseline="0" dirty="0" smtClean="0">
                <a:latin typeface="Times New Roman"/>
                <a:ea typeface="黑体"/>
              </a:rPr>
              <a:t>1.1  </a:t>
            </a:r>
            <a:r>
              <a:rPr lang="en-US" altLang="zh-CN" b="0" i="0" u="none" strike="noStrike" kern="1800" baseline="0" dirty="0" err="1" smtClean="0">
                <a:latin typeface="Times New Roman"/>
                <a:ea typeface="黑体"/>
              </a:rPr>
              <a:t>OSI</a:t>
            </a:r>
            <a:r>
              <a:rPr lang="zh-CN" altLang="en-US" b="0" i="0" u="none" strike="noStrike" kern="1800" baseline="0" dirty="0" smtClean="0">
                <a:latin typeface="Times New Roman"/>
                <a:ea typeface="黑体"/>
              </a:rPr>
              <a:t>七层网络模型</a:t>
            </a:r>
          </a:p>
        </p:txBody>
      </p:sp>
      <p:pic>
        <p:nvPicPr>
          <p:cNvPr id="1026" name="Picture 2" descr="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700808"/>
            <a:ext cx="4347024"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627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latin typeface="Times New Roman"/>
              </a:rPr>
              <a:t>用户从</a:t>
            </a:r>
            <a:r>
              <a:rPr lang="en-US" altLang="zh-CN" dirty="0" err="1">
                <a:latin typeface="Times New Roman"/>
              </a:rPr>
              <a:t>OSI</a:t>
            </a:r>
            <a:r>
              <a:rPr lang="zh-CN" altLang="en-US" dirty="0">
                <a:latin typeface="Times New Roman"/>
              </a:rPr>
              <a:t>网络模型可以很直观地看到，网络数据从发送方到达接收方的过程中，数据的流向以及经过的通信层和相应的通信协议。事实上在网络通信的发送端，其通信数据每到一个通信层，都会被该层协议在数据中添加一个包头数据。而在接收方恰好相反，数据通过每一层时都会被该层协议剥去相应的包头数据。用户也可以这样理解，即网络模型中的各层都是对等通信。在</a:t>
            </a:r>
            <a:r>
              <a:rPr lang="en-US" altLang="zh-CN" dirty="0" err="1">
                <a:latin typeface="Times New Roman"/>
              </a:rPr>
              <a:t>OSI</a:t>
            </a:r>
            <a:r>
              <a:rPr lang="zh-CN" altLang="en-US" dirty="0">
                <a:latin typeface="Times New Roman"/>
              </a:rPr>
              <a:t>七层网络模型中，各个网络层都具有各自的功能，如表</a:t>
            </a:r>
            <a:r>
              <a:rPr lang="en-US" altLang="zh-CN" dirty="0">
                <a:latin typeface="Times New Roman"/>
              </a:rPr>
              <a:t>1.1</a:t>
            </a:r>
            <a:r>
              <a:rPr lang="zh-CN" altLang="en-US" dirty="0">
                <a:latin typeface="Times New Roman"/>
              </a:rPr>
              <a:t>所示。</a:t>
            </a:r>
          </a:p>
          <a:p>
            <a:endParaRPr lang="zh-CN" altLang="en-US" dirty="0"/>
          </a:p>
        </p:txBody>
      </p:sp>
    </p:spTree>
    <p:extLst>
      <p:ext uri="{BB962C8B-B14F-4D97-AF65-F5344CB8AC3E}">
        <p14:creationId xmlns:p14="http://schemas.microsoft.com/office/powerpoint/2010/main" val="1412722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表</a:t>
            </a:r>
            <a:r>
              <a:rPr lang="en-US" altLang="zh-CN" b="0" i="0" u="none" strike="noStrike" kern="1800" baseline="0" smtClean="0">
                <a:latin typeface="Times New Roman"/>
                <a:ea typeface="黑体"/>
              </a:rPr>
              <a:t>1.1  </a:t>
            </a:r>
            <a:r>
              <a:rPr lang="zh-CN" altLang="en-US" b="0" i="0" u="none" strike="noStrike" kern="1800" baseline="0" smtClean="0">
                <a:latin typeface="Times New Roman"/>
                <a:ea typeface="黑体"/>
              </a:rPr>
              <a:t>各网络层的功能</a:t>
            </a:r>
          </a:p>
        </p:txBody>
      </p:sp>
      <p:sp>
        <p:nvSpPr>
          <p:cNvPr id="3" name="文本占位符 2"/>
          <p:cNvSpPr>
            <a:spLocks noGrp="1"/>
          </p:cNvSpPr>
          <p:nvPr>
            <p:ph type="body" idx="1"/>
          </p:nvPr>
        </p:nvSpPr>
        <p:spPr>
          <a:xfrm>
            <a:off x="899592" y="4869160"/>
            <a:ext cx="7643192" cy="1368152"/>
          </a:xfrm>
        </p:spPr>
        <p:txBody>
          <a:bodyPr>
            <a:normAutofit lnSpcReduction="10000"/>
          </a:bodyPr>
          <a:lstStyle/>
          <a:p>
            <a:pPr marR="0" lvl="0" rtl="0"/>
            <a:r>
              <a:rPr lang="zh-CN" altLang="en-US" dirty="0">
                <a:latin typeface="Times New Roman"/>
                <a:sym typeface="Wingdings"/>
              </a:rPr>
              <a:t>注意：在表</a:t>
            </a:r>
            <a:r>
              <a:rPr lang="en-US" altLang="zh-CN" dirty="0">
                <a:latin typeface="Times New Roman"/>
                <a:sym typeface="Wingdings"/>
              </a:rPr>
              <a:t>1.1</a:t>
            </a:r>
            <a:r>
              <a:rPr lang="zh-CN" altLang="en-US" dirty="0">
                <a:latin typeface="Times New Roman"/>
                <a:sym typeface="Wingdings"/>
              </a:rPr>
              <a:t>中列出了</a:t>
            </a:r>
            <a:r>
              <a:rPr lang="en-US" altLang="zh-CN" dirty="0" err="1">
                <a:latin typeface="Times New Roman"/>
                <a:sym typeface="Wingdings"/>
              </a:rPr>
              <a:t>OSI</a:t>
            </a:r>
            <a:r>
              <a:rPr lang="zh-CN" altLang="en-US" dirty="0">
                <a:latin typeface="Times New Roman"/>
                <a:sym typeface="Wingdings"/>
              </a:rPr>
              <a:t>七层网络模型中各层的基本功能概述。用户根据这些基本的功能概述会对该网络模型有一个比较全面的认识</a:t>
            </a:r>
            <a:r>
              <a:rPr lang="zh-CN" altLang="en-US" b="0" i="0" u="none" strike="noStrike" baseline="0" dirty="0" smtClean="0">
                <a:latin typeface="Times New Roman"/>
                <a:ea typeface="黑体"/>
                <a:sym typeface="Wingdings"/>
              </a:rPr>
              <a:t>。</a:t>
            </a:r>
          </a:p>
        </p:txBody>
      </p:sp>
      <p:graphicFrame>
        <p:nvGraphicFramePr>
          <p:cNvPr id="4" name="表格 3"/>
          <p:cNvGraphicFramePr>
            <a:graphicFrameLocks noGrp="1"/>
          </p:cNvGraphicFramePr>
          <p:nvPr>
            <p:extLst>
              <p:ext uri="{D42A27DB-BD31-4B8C-83A1-F6EECF244321}">
                <p14:modId xmlns:p14="http://schemas.microsoft.com/office/powerpoint/2010/main" val="246551911"/>
              </p:ext>
            </p:extLst>
          </p:nvPr>
        </p:nvGraphicFramePr>
        <p:xfrm>
          <a:off x="539552" y="1700805"/>
          <a:ext cx="8032857" cy="2873576"/>
        </p:xfrm>
        <a:graphic>
          <a:graphicData uri="http://schemas.openxmlformats.org/drawingml/2006/table">
            <a:tbl>
              <a:tblPr firstRow="1" firstCol="1" lastRow="1" lastCol="1" bandRow="1" bandCol="1">
                <a:tableStyleId>{5C22544A-7EE6-4342-B048-85BDC9FD1C3A}</a:tableStyleId>
              </a:tblPr>
              <a:tblGrid>
                <a:gridCol w="2750450"/>
                <a:gridCol w="5282407"/>
              </a:tblGrid>
              <a:tr h="359197">
                <a:tc>
                  <a:txBody>
                    <a:bodyPr/>
                    <a:lstStyle/>
                    <a:p>
                      <a:pPr indent="266700" algn="ctr" fontAlgn="ctr">
                        <a:lnSpc>
                          <a:spcPts val="1350"/>
                        </a:lnSpc>
                        <a:spcAft>
                          <a:spcPts val="100"/>
                        </a:spcAft>
                      </a:pPr>
                      <a:r>
                        <a:rPr lang="zh-CN" sz="1100" dirty="0">
                          <a:effectLst/>
                        </a:rPr>
                        <a:t>协 议 层 名</a:t>
                      </a:r>
                      <a:endParaRPr lang="zh-CN" sz="1100" dirty="0">
                        <a:effectLst/>
                        <a:latin typeface="Times New Roman"/>
                        <a:ea typeface="宋体"/>
                      </a:endParaRPr>
                    </a:p>
                  </a:txBody>
                  <a:tcPr marL="68580" marR="68580" marT="0" marB="0" anchor="ctr"/>
                </a:tc>
                <a:tc>
                  <a:txBody>
                    <a:bodyPr/>
                    <a:lstStyle/>
                    <a:p>
                      <a:pPr indent="266700" algn="ctr" fontAlgn="ctr">
                        <a:lnSpc>
                          <a:spcPts val="1350"/>
                        </a:lnSpc>
                        <a:spcAft>
                          <a:spcPts val="100"/>
                        </a:spcAft>
                      </a:pPr>
                      <a:r>
                        <a:rPr lang="zh-CN" sz="1100">
                          <a:effectLst/>
                        </a:rPr>
                        <a:t>功 能 概 述</a:t>
                      </a:r>
                      <a:endParaRPr lang="zh-CN" sz="1100">
                        <a:effectLst/>
                        <a:latin typeface="Times New Roman"/>
                        <a:ea typeface="宋体"/>
                      </a:endParaRPr>
                    </a:p>
                  </a:txBody>
                  <a:tcPr marL="68580" marR="68580" marT="0" marB="0" anchor="ctr"/>
                </a:tc>
              </a:tr>
              <a:tr h="359197">
                <a:tc>
                  <a:txBody>
                    <a:bodyPr/>
                    <a:lstStyle/>
                    <a:p>
                      <a:pPr indent="379095" algn="ctr" fontAlgn="ctr">
                        <a:lnSpc>
                          <a:spcPts val="1350"/>
                        </a:lnSpc>
                        <a:spcAft>
                          <a:spcPts val="100"/>
                        </a:spcAft>
                      </a:pPr>
                      <a:r>
                        <a:rPr lang="zh-CN" sz="1100">
                          <a:effectLst/>
                        </a:rPr>
                        <a:t>物理硬件层</a:t>
                      </a:r>
                      <a:endParaRPr lang="zh-CN" sz="1100">
                        <a:effectLst/>
                        <a:latin typeface="Times New Roman"/>
                        <a:ea typeface="宋体"/>
                      </a:endParaRPr>
                    </a:p>
                  </a:txBody>
                  <a:tcPr marL="68580" marR="68580" marT="0" marB="0" anchor="ctr"/>
                </a:tc>
                <a:tc>
                  <a:txBody>
                    <a:bodyPr/>
                    <a:lstStyle/>
                    <a:p>
                      <a:pPr indent="276225" algn="ctr" fontAlgn="ctr">
                        <a:lnSpc>
                          <a:spcPts val="1350"/>
                        </a:lnSpc>
                        <a:spcAft>
                          <a:spcPts val="100"/>
                        </a:spcAft>
                      </a:pPr>
                      <a:r>
                        <a:rPr lang="zh-CN" sz="1100">
                          <a:effectLst/>
                        </a:rPr>
                        <a:t>表示计算机网络中的物理设备。常见的有计算机网卡等</a:t>
                      </a:r>
                      <a:endParaRPr lang="zh-CN" sz="1100">
                        <a:effectLst/>
                        <a:latin typeface="Times New Roman"/>
                        <a:ea typeface="宋体"/>
                      </a:endParaRPr>
                    </a:p>
                  </a:txBody>
                  <a:tcPr marL="68580" marR="68580" marT="0" marB="0" anchor="ctr"/>
                </a:tc>
              </a:tr>
              <a:tr h="359197">
                <a:tc>
                  <a:txBody>
                    <a:bodyPr/>
                    <a:lstStyle/>
                    <a:p>
                      <a:pPr indent="379095" algn="ctr" fontAlgn="ctr">
                        <a:lnSpc>
                          <a:spcPts val="1350"/>
                        </a:lnSpc>
                        <a:spcAft>
                          <a:spcPts val="100"/>
                        </a:spcAft>
                      </a:pPr>
                      <a:r>
                        <a:rPr lang="zh-CN" sz="1100">
                          <a:effectLst/>
                        </a:rPr>
                        <a:t>数据链路层</a:t>
                      </a:r>
                      <a:endParaRPr lang="zh-CN" sz="1100">
                        <a:effectLst/>
                        <a:latin typeface="Times New Roman"/>
                        <a:ea typeface="宋体"/>
                      </a:endParaRPr>
                    </a:p>
                  </a:txBody>
                  <a:tcPr marL="68580" marR="68580" marT="0" marB="0" anchor="ctr"/>
                </a:tc>
                <a:tc>
                  <a:txBody>
                    <a:bodyPr/>
                    <a:lstStyle/>
                    <a:p>
                      <a:pPr indent="276225" algn="ctr" fontAlgn="ctr">
                        <a:lnSpc>
                          <a:spcPts val="1350"/>
                        </a:lnSpc>
                        <a:spcAft>
                          <a:spcPts val="100"/>
                        </a:spcAft>
                      </a:pPr>
                      <a:r>
                        <a:rPr lang="zh-CN" sz="1100" dirty="0">
                          <a:effectLst/>
                        </a:rPr>
                        <a:t>将传输数据进行压缩</a:t>
                      </a:r>
                      <a:r>
                        <a:rPr lang="zh-CN" sz="1100" dirty="0" smtClean="0">
                          <a:effectLst/>
                        </a:rPr>
                        <a:t>与</a:t>
                      </a:r>
                      <a:r>
                        <a:rPr lang="zh-CN" altLang="en-US" sz="1100" dirty="0" smtClean="0">
                          <a:effectLst/>
                        </a:rPr>
                        <a:t>解</a:t>
                      </a:r>
                      <a:r>
                        <a:rPr lang="zh-CN" sz="1100" dirty="0" smtClean="0">
                          <a:effectLst/>
                        </a:rPr>
                        <a:t>压缩</a:t>
                      </a:r>
                      <a:endParaRPr lang="zh-CN" sz="1100" dirty="0">
                        <a:effectLst/>
                        <a:latin typeface="Times New Roman"/>
                        <a:ea typeface="宋体"/>
                      </a:endParaRPr>
                    </a:p>
                  </a:txBody>
                  <a:tcPr marL="68580" marR="68580" marT="0" marB="0" anchor="ctr"/>
                </a:tc>
              </a:tr>
              <a:tr h="359197">
                <a:tc>
                  <a:txBody>
                    <a:bodyPr/>
                    <a:lstStyle/>
                    <a:p>
                      <a:pPr indent="379095" algn="ctr" fontAlgn="ctr">
                        <a:lnSpc>
                          <a:spcPts val="1350"/>
                        </a:lnSpc>
                        <a:spcAft>
                          <a:spcPts val="100"/>
                        </a:spcAft>
                      </a:pPr>
                      <a:r>
                        <a:rPr lang="zh-CN" sz="1100">
                          <a:effectLst/>
                        </a:rPr>
                        <a:t>网络层</a:t>
                      </a:r>
                      <a:endParaRPr lang="zh-CN" sz="1100">
                        <a:effectLst/>
                        <a:latin typeface="Times New Roman"/>
                        <a:ea typeface="宋体"/>
                      </a:endParaRPr>
                    </a:p>
                  </a:txBody>
                  <a:tcPr marL="68580" marR="68580" marT="0" marB="0" anchor="ctr"/>
                </a:tc>
                <a:tc>
                  <a:txBody>
                    <a:bodyPr/>
                    <a:lstStyle/>
                    <a:p>
                      <a:pPr indent="276225" algn="ctr" fontAlgn="ctr">
                        <a:lnSpc>
                          <a:spcPts val="1350"/>
                        </a:lnSpc>
                        <a:spcAft>
                          <a:spcPts val="100"/>
                        </a:spcAft>
                      </a:pPr>
                      <a:r>
                        <a:rPr lang="zh-CN" sz="1100" dirty="0">
                          <a:effectLst/>
                        </a:rPr>
                        <a:t>将传输数据进行网络传输</a:t>
                      </a:r>
                      <a:endParaRPr lang="zh-CN" sz="1100" dirty="0">
                        <a:effectLst/>
                        <a:latin typeface="Times New Roman"/>
                        <a:ea typeface="宋体"/>
                      </a:endParaRPr>
                    </a:p>
                  </a:txBody>
                  <a:tcPr marL="68580" marR="68580" marT="0" marB="0" anchor="ctr"/>
                </a:tc>
              </a:tr>
              <a:tr h="359197">
                <a:tc>
                  <a:txBody>
                    <a:bodyPr/>
                    <a:lstStyle/>
                    <a:p>
                      <a:pPr indent="379095" algn="ctr" fontAlgn="ctr">
                        <a:lnSpc>
                          <a:spcPts val="1350"/>
                        </a:lnSpc>
                        <a:spcAft>
                          <a:spcPts val="100"/>
                        </a:spcAft>
                      </a:pPr>
                      <a:r>
                        <a:rPr lang="zh-CN" sz="1100">
                          <a:effectLst/>
                        </a:rPr>
                        <a:t>数据传输层</a:t>
                      </a:r>
                      <a:endParaRPr lang="zh-CN" sz="1100">
                        <a:effectLst/>
                        <a:latin typeface="Times New Roman"/>
                        <a:ea typeface="宋体"/>
                      </a:endParaRPr>
                    </a:p>
                  </a:txBody>
                  <a:tcPr marL="68580" marR="68580" marT="0" marB="0" anchor="ctr"/>
                </a:tc>
                <a:tc>
                  <a:txBody>
                    <a:bodyPr/>
                    <a:lstStyle/>
                    <a:p>
                      <a:pPr indent="276225" algn="ctr" fontAlgn="ctr">
                        <a:lnSpc>
                          <a:spcPts val="1350"/>
                        </a:lnSpc>
                        <a:spcAft>
                          <a:spcPts val="100"/>
                        </a:spcAft>
                      </a:pPr>
                      <a:r>
                        <a:rPr lang="zh-CN" sz="1100">
                          <a:effectLst/>
                        </a:rPr>
                        <a:t>进行信息的网络传输</a:t>
                      </a:r>
                      <a:endParaRPr lang="zh-CN" sz="1100">
                        <a:effectLst/>
                        <a:latin typeface="Times New Roman"/>
                        <a:ea typeface="宋体"/>
                      </a:endParaRPr>
                    </a:p>
                  </a:txBody>
                  <a:tcPr marL="68580" marR="68580" marT="0" marB="0" anchor="ctr"/>
                </a:tc>
              </a:tr>
              <a:tr h="359197">
                <a:tc>
                  <a:txBody>
                    <a:bodyPr/>
                    <a:lstStyle/>
                    <a:p>
                      <a:pPr indent="379095" algn="ctr" fontAlgn="ctr">
                        <a:lnSpc>
                          <a:spcPts val="1350"/>
                        </a:lnSpc>
                        <a:spcAft>
                          <a:spcPts val="100"/>
                        </a:spcAft>
                      </a:pPr>
                      <a:r>
                        <a:rPr lang="zh-CN" sz="1100">
                          <a:effectLst/>
                        </a:rPr>
                        <a:t>会话层</a:t>
                      </a:r>
                      <a:endParaRPr lang="zh-CN" sz="1100">
                        <a:effectLst/>
                        <a:latin typeface="Times New Roman"/>
                        <a:ea typeface="宋体"/>
                      </a:endParaRPr>
                    </a:p>
                  </a:txBody>
                  <a:tcPr marL="68580" marR="68580" marT="0" marB="0" anchor="ctr"/>
                </a:tc>
                <a:tc>
                  <a:txBody>
                    <a:bodyPr/>
                    <a:lstStyle/>
                    <a:p>
                      <a:pPr indent="276225" algn="ctr" fontAlgn="ctr">
                        <a:lnSpc>
                          <a:spcPts val="1350"/>
                        </a:lnSpc>
                        <a:spcAft>
                          <a:spcPts val="100"/>
                        </a:spcAft>
                      </a:pPr>
                      <a:r>
                        <a:rPr lang="zh-CN" sz="1100">
                          <a:effectLst/>
                        </a:rPr>
                        <a:t>建立物理网络的连接</a:t>
                      </a:r>
                      <a:endParaRPr lang="zh-CN" sz="1100">
                        <a:effectLst/>
                        <a:latin typeface="Times New Roman"/>
                        <a:ea typeface="宋体"/>
                      </a:endParaRPr>
                    </a:p>
                  </a:txBody>
                  <a:tcPr marL="68580" marR="68580" marT="0" marB="0" anchor="ctr"/>
                </a:tc>
              </a:tr>
              <a:tr h="359197">
                <a:tc>
                  <a:txBody>
                    <a:bodyPr/>
                    <a:lstStyle/>
                    <a:p>
                      <a:pPr indent="379095" algn="ctr" fontAlgn="ctr">
                        <a:lnSpc>
                          <a:spcPts val="1350"/>
                        </a:lnSpc>
                        <a:spcAft>
                          <a:spcPts val="100"/>
                        </a:spcAft>
                      </a:pPr>
                      <a:r>
                        <a:rPr lang="zh-CN" sz="1100">
                          <a:effectLst/>
                        </a:rPr>
                        <a:t>表示层</a:t>
                      </a:r>
                      <a:endParaRPr lang="zh-CN" sz="1100">
                        <a:effectLst/>
                        <a:latin typeface="Times New Roman"/>
                        <a:ea typeface="宋体"/>
                      </a:endParaRPr>
                    </a:p>
                  </a:txBody>
                  <a:tcPr marL="68580" marR="68580" marT="0" marB="0" anchor="ctr"/>
                </a:tc>
                <a:tc>
                  <a:txBody>
                    <a:bodyPr/>
                    <a:lstStyle/>
                    <a:p>
                      <a:pPr indent="276225" algn="ctr" fontAlgn="ctr">
                        <a:lnSpc>
                          <a:spcPts val="1350"/>
                        </a:lnSpc>
                        <a:spcAft>
                          <a:spcPts val="100"/>
                        </a:spcAft>
                      </a:pPr>
                      <a:r>
                        <a:rPr lang="zh-CN" sz="1100">
                          <a:effectLst/>
                        </a:rPr>
                        <a:t>将传输数据以某种格式进行表示</a:t>
                      </a:r>
                      <a:endParaRPr lang="zh-CN" sz="1100">
                        <a:effectLst/>
                        <a:latin typeface="Times New Roman"/>
                        <a:ea typeface="宋体"/>
                      </a:endParaRPr>
                    </a:p>
                  </a:txBody>
                  <a:tcPr marL="68580" marR="68580" marT="0" marB="0" anchor="ctr"/>
                </a:tc>
              </a:tr>
              <a:tr h="359197">
                <a:tc>
                  <a:txBody>
                    <a:bodyPr/>
                    <a:lstStyle/>
                    <a:p>
                      <a:pPr indent="379095" algn="ctr" fontAlgn="ctr">
                        <a:lnSpc>
                          <a:spcPts val="1350"/>
                        </a:lnSpc>
                        <a:spcAft>
                          <a:spcPts val="100"/>
                        </a:spcAft>
                      </a:pPr>
                      <a:r>
                        <a:rPr lang="zh-CN" sz="1100">
                          <a:effectLst/>
                        </a:rPr>
                        <a:t>应用层</a:t>
                      </a:r>
                      <a:endParaRPr lang="zh-CN" sz="1100">
                        <a:effectLst/>
                        <a:latin typeface="Times New Roman"/>
                        <a:ea typeface="宋体"/>
                      </a:endParaRPr>
                    </a:p>
                  </a:txBody>
                  <a:tcPr marL="68580" marR="68580" marT="0" marB="0" anchor="ctr"/>
                </a:tc>
                <a:tc>
                  <a:txBody>
                    <a:bodyPr/>
                    <a:lstStyle/>
                    <a:p>
                      <a:pPr indent="276225" algn="ctr" fontAlgn="ctr">
                        <a:lnSpc>
                          <a:spcPts val="1350"/>
                        </a:lnSpc>
                        <a:spcAft>
                          <a:spcPts val="100"/>
                        </a:spcAft>
                      </a:pPr>
                      <a:r>
                        <a:rPr lang="zh-CN" sz="1100" dirty="0">
                          <a:effectLst/>
                        </a:rPr>
                        <a:t>应用程序接口</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97225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1.1.2  TCP/IP</a:t>
            </a:r>
            <a:r>
              <a:rPr lang="zh-CN" altLang="en-US" b="0" i="0" u="none" strike="noStrike" kern="1800" baseline="0" smtClean="0">
                <a:latin typeface="Times New Roman"/>
                <a:ea typeface="黑体"/>
              </a:rPr>
              <a:t>协议</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TCP/IP</a:t>
            </a:r>
            <a:r>
              <a:rPr lang="zh-CN" altLang="en-US" b="0" i="0" u="none" strike="noStrike" baseline="0" smtClean="0">
                <a:latin typeface="Times New Roman"/>
              </a:rPr>
              <a:t>协议实际上是一个协议簇，其包括了很多协议。例如，</a:t>
            </a:r>
            <a:r>
              <a:rPr lang="en-US" altLang="zh-CN" b="0" i="0" u="none" strike="noStrike" baseline="0" smtClean="0">
                <a:latin typeface="Times New Roman"/>
              </a:rPr>
              <a:t>FTP</a:t>
            </a:r>
            <a:r>
              <a:rPr lang="zh-CN" altLang="en-US" b="0" i="0" u="none" strike="noStrike" baseline="0" smtClean="0">
                <a:latin typeface="Times New Roman"/>
              </a:rPr>
              <a:t>（文本传输协议）、</a:t>
            </a:r>
            <a:r>
              <a:rPr lang="en-US" altLang="zh-CN" b="0" i="0" u="none" strike="noStrike" baseline="0" smtClean="0">
                <a:latin typeface="Times New Roman"/>
              </a:rPr>
              <a:t>SMTP</a:t>
            </a:r>
            <a:r>
              <a:rPr lang="zh-CN" altLang="en-US" b="0" i="0" u="none" strike="noStrike" baseline="0" smtClean="0">
                <a:latin typeface="Times New Roman"/>
              </a:rPr>
              <a:t>（邮件传输协议）等应用层协议。</a:t>
            </a:r>
            <a:r>
              <a:rPr lang="en-US" altLang="zh-CN" b="0" i="0" u="none" strike="noStrike" baseline="0" smtClean="0">
                <a:latin typeface="Times New Roman"/>
              </a:rPr>
              <a:t>TCP/IP</a:t>
            </a:r>
            <a:r>
              <a:rPr lang="zh-CN" altLang="en-US" b="0" i="0" u="none" strike="noStrike" baseline="0" smtClean="0">
                <a:latin typeface="Times New Roman"/>
              </a:rPr>
              <a:t>协议的网络模型只有</a:t>
            </a:r>
            <a:r>
              <a:rPr lang="en-US" altLang="zh-CN" b="0" i="0" u="none" strike="noStrike" baseline="0" smtClean="0">
                <a:latin typeface="Times New Roman"/>
              </a:rPr>
              <a:t>4</a:t>
            </a:r>
            <a:r>
              <a:rPr lang="zh-CN" altLang="en-US" b="0" i="0" u="none" strike="noStrike" baseline="0" smtClean="0">
                <a:latin typeface="Times New Roman"/>
              </a:rPr>
              <a:t>层，包括数据链路层、网络层、数据传输层和应用层，如图</a:t>
            </a:r>
            <a:r>
              <a:rPr lang="en-US" altLang="zh-CN" b="0" i="0" u="none" strike="noStrike" baseline="0" smtClean="0">
                <a:latin typeface="Times New Roman"/>
              </a:rPr>
              <a:t>1.2</a:t>
            </a:r>
            <a:r>
              <a:rPr lang="zh-CN" altLang="en-US" b="0" i="0" u="none" strike="noStrike" baseline="0" smtClean="0">
                <a:latin typeface="Times New Roman"/>
              </a:rPr>
              <a:t>所示。</a:t>
            </a:r>
          </a:p>
        </p:txBody>
      </p:sp>
    </p:spTree>
    <p:extLst>
      <p:ext uri="{BB962C8B-B14F-4D97-AF65-F5344CB8AC3E}">
        <p14:creationId xmlns:p14="http://schemas.microsoft.com/office/powerpoint/2010/main" val="1685212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图</a:t>
            </a:r>
            <a:r>
              <a:rPr lang="en-US" altLang="zh-CN" b="0" i="0" u="none" strike="noStrike" kern="1800" baseline="0" smtClean="0">
                <a:latin typeface="Times New Roman"/>
                <a:ea typeface="黑体"/>
              </a:rPr>
              <a:t>1.2  TCP/IP</a:t>
            </a:r>
            <a:r>
              <a:rPr lang="zh-CN" altLang="en-US" b="0" i="0" u="none" strike="noStrike" kern="1800" baseline="0" smtClean="0">
                <a:latin typeface="Times New Roman"/>
                <a:ea typeface="黑体"/>
              </a:rPr>
              <a:t>网络协议模型</a:t>
            </a:r>
          </a:p>
        </p:txBody>
      </p:sp>
      <p:sp>
        <p:nvSpPr>
          <p:cNvPr id="3" name="文本占位符 2"/>
          <p:cNvSpPr>
            <a:spLocks noGrp="1"/>
          </p:cNvSpPr>
          <p:nvPr>
            <p:ph type="body" idx="1"/>
          </p:nvPr>
        </p:nvSpPr>
        <p:spPr>
          <a:xfrm>
            <a:off x="3347864" y="2276180"/>
            <a:ext cx="5050904" cy="2736996"/>
          </a:xfrm>
        </p:spPr>
        <p:txBody>
          <a:bodyPr/>
          <a:lstStyle/>
          <a:p>
            <a:pPr marR="0" lvl="0" rtl="0"/>
            <a:r>
              <a:rPr lang="zh-CN" altLang="en-US" b="0" i="0" u="none" strike="noStrike" baseline="0" dirty="0" smtClean="0">
                <a:latin typeface="Times New Roman"/>
              </a:rPr>
              <a:t>在</a:t>
            </a:r>
            <a:r>
              <a:rPr lang="en-US" altLang="zh-CN" b="0" i="0" u="none" strike="noStrike" baseline="0" dirty="0" smtClean="0">
                <a:latin typeface="Times New Roman"/>
              </a:rPr>
              <a:t>TCP/IP</a:t>
            </a:r>
            <a:r>
              <a:rPr lang="zh-CN" altLang="en-US" b="0" i="0" u="none" strike="noStrike" baseline="0" dirty="0" smtClean="0">
                <a:latin typeface="Times New Roman"/>
              </a:rPr>
              <a:t>网络编程模型中，各层的功能如表</a:t>
            </a:r>
            <a:r>
              <a:rPr lang="en-US" altLang="zh-CN" b="0" i="0" u="none" strike="noStrike" baseline="0" dirty="0" smtClean="0">
                <a:latin typeface="Times New Roman"/>
              </a:rPr>
              <a:t>1.2</a:t>
            </a:r>
            <a:r>
              <a:rPr lang="zh-CN" altLang="en-US" b="0" i="0" u="none" strike="noStrike" baseline="0" dirty="0" smtClean="0">
                <a:latin typeface="Times New Roman"/>
              </a:rPr>
              <a:t>所示。</a:t>
            </a:r>
          </a:p>
        </p:txBody>
      </p:sp>
      <p:pic>
        <p:nvPicPr>
          <p:cNvPr id="4098" name="Picture 2" descr="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132164"/>
            <a:ext cx="1368152" cy="28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553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1268760"/>
            <a:ext cx="6120680" cy="1143000"/>
          </a:xfrm>
        </p:spPr>
        <p:txBody>
          <a:bodyPr>
            <a:normAutofit fontScale="90000"/>
          </a:bodyPr>
          <a:lstStyle/>
          <a:p>
            <a:pPr marR="0" rtl="0"/>
            <a:r>
              <a:rPr lang="zh-CN" altLang="en-US" b="0" i="0" u="none" strike="noStrike" kern="1800" baseline="0" dirty="0" smtClean="0">
                <a:latin typeface="Times New Roman"/>
                <a:ea typeface="黑体"/>
              </a:rPr>
              <a:t>表</a:t>
            </a:r>
            <a:r>
              <a:rPr lang="en-US" altLang="zh-CN" b="0" i="0" u="none" strike="noStrike" kern="1800" baseline="0" dirty="0" smtClean="0">
                <a:latin typeface="Times New Roman"/>
                <a:ea typeface="黑体"/>
              </a:rPr>
              <a:t>1.2</a:t>
            </a:r>
            <a:r>
              <a:rPr lang="zh-CN" altLang="en-US" b="0" i="0" u="none" strike="noStrike" kern="1800" baseline="0" dirty="0" smtClean="0">
                <a:latin typeface="Times New Roman"/>
                <a:ea typeface="黑体"/>
              </a:rPr>
              <a:t>  </a:t>
            </a:r>
            <a:r>
              <a:rPr lang="en-US" altLang="zh-CN" b="0" i="0" u="none" strike="noStrike" kern="1800" baseline="0" dirty="0" smtClean="0">
                <a:latin typeface="Times New Roman"/>
                <a:ea typeface="黑体"/>
              </a:rPr>
              <a:t>TCP/IP</a:t>
            </a:r>
            <a:r>
              <a:rPr lang="zh-CN" altLang="en-US" b="0" i="0" u="none" strike="noStrike" kern="1800" baseline="0" dirty="0" smtClean="0">
                <a:latin typeface="Times New Roman"/>
                <a:ea typeface="黑体"/>
              </a:rPr>
              <a:t>网络协议各层功能</a:t>
            </a:r>
          </a:p>
        </p:txBody>
      </p:sp>
      <p:graphicFrame>
        <p:nvGraphicFramePr>
          <p:cNvPr id="4" name="表格 3"/>
          <p:cNvGraphicFramePr>
            <a:graphicFrameLocks noGrp="1"/>
          </p:cNvGraphicFramePr>
          <p:nvPr>
            <p:extLst>
              <p:ext uri="{D42A27DB-BD31-4B8C-83A1-F6EECF244321}">
                <p14:modId xmlns:p14="http://schemas.microsoft.com/office/powerpoint/2010/main" val="2262979899"/>
              </p:ext>
            </p:extLst>
          </p:nvPr>
        </p:nvGraphicFramePr>
        <p:xfrm>
          <a:off x="1187624" y="2564904"/>
          <a:ext cx="6912768" cy="2448270"/>
        </p:xfrm>
        <a:graphic>
          <a:graphicData uri="http://schemas.openxmlformats.org/drawingml/2006/table">
            <a:tbl>
              <a:tblPr firstRow="1" firstCol="1" lastRow="1" lastCol="1" bandRow="1" bandCol="1">
                <a:tableStyleId>{5C22544A-7EE6-4342-B048-85BDC9FD1C3A}</a:tableStyleId>
              </a:tblPr>
              <a:tblGrid>
                <a:gridCol w="2328297"/>
                <a:gridCol w="4584471"/>
              </a:tblGrid>
              <a:tr h="489654">
                <a:tc>
                  <a:txBody>
                    <a:bodyPr/>
                    <a:lstStyle/>
                    <a:p>
                      <a:pPr indent="266700" algn="ctr" fontAlgn="ctr">
                        <a:lnSpc>
                          <a:spcPts val="1350"/>
                        </a:lnSpc>
                        <a:spcAft>
                          <a:spcPts val="100"/>
                        </a:spcAft>
                      </a:pPr>
                      <a:r>
                        <a:rPr lang="zh-CN" sz="1200" dirty="0">
                          <a:effectLst/>
                        </a:rPr>
                        <a:t>协 议 层 名</a:t>
                      </a:r>
                      <a:endParaRPr lang="zh-CN" sz="1200" dirty="0">
                        <a:effectLst/>
                        <a:latin typeface="Times New Roman"/>
                        <a:ea typeface="宋体"/>
                      </a:endParaRPr>
                    </a:p>
                  </a:txBody>
                  <a:tcPr marL="68580" marR="68580" marT="0" marB="0" anchor="ctr"/>
                </a:tc>
                <a:tc>
                  <a:txBody>
                    <a:bodyPr/>
                    <a:lstStyle/>
                    <a:p>
                      <a:pPr indent="266700" algn="ctr" fontAlgn="ctr">
                        <a:lnSpc>
                          <a:spcPts val="1350"/>
                        </a:lnSpc>
                        <a:spcAft>
                          <a:spcPts val="100"/>
                        </a:spcAft>
                      </a:pPr>
                      <a:r>
                        <a:rPr lang="zh-CN" sz="1200">
                          <a:effectLst/>
                        </a:rPr>
                        <a:t>功 能 概 述</a:t>
                      </a:r>
                      <a:endParaRPr lang="zh-CN" sz="1200">
                        <a:effectLst/>
                        <a:latin typeface="Times New Roman"/>
                        <a:ea typeface="宋体"/>
                      </a:endParaRPr>
                    </a:p>
                  </a:txBody>
                  <a:tcPr marL="68580" marR="68580" marT="0" marB="0" anchor="ctr"/>
                </a:tc>
              </a:tr>
              <a:tr h="489654">
                <a:tc>
                  <a:txBody>
                    <a:bodyPr/>
                    <a:lstStyle/>
                    <a:p>
                      <a:pPr indent="387985" algn="just" fontAlgn="ctr">
                        <a:lnSpc>
                          <a:spcPts val="1350"/>
                        </a:lnSpc>
                        <a:spcAft>
                          <a:spcPts val="100"/>
                        </a:spcAft>
                      </a:pPr>
                      <a:r>
                        <a:rPr lang="zh-CN" sz="1200">
                          <a:effectLst/>
                        </a:rPr>
                        <a:t>数据链路层</a:t>
                      </a:r>
                      <a:endParaRPr lang="zh-CN" sz="1200">
                        <a:effectLst/>
                        <a:latin typeface="Times New Roman"/>
                        <a:ea typeface="宋体"/>
                      </a:endParaRPr>
                    </a:p>
                  </a:txBody>
                  <a:tcPr marL="68580" marR="68580" marT="0" marB="0" anchor="ctr"/>
                </a:tc>
                <a:tc>
                  <a:txBody>
                    <a:bodyPr/>
                    <a:lstStyle/>
                    <a:p>
                      <a:pPr indent="414655" algn="just" fontAlgn="ctr">
                        <a:lnSpc>
                          <a:spcPts val="1350"/>
                        </a:lnSpc>
                        <a:spcAft>
                          <a:spcPts val="100"/>
                        </a:spcAft>
                      </a:pPr>
                      <a:r>
                        <a:rPr lang="zh-CN" sz="1200">
                          <a:effectLst/>
                        </a:rPr>
                        <a:t>网卡等网络硬件设备以及驱动程序</a:t>
                      </a:r>
                      <a:endParaRPr lang="zh-CN" sz="1200">
                        <a:effectLst/>
                        <a:latin typeface="Times New Roman"/>
                        <a:ea typeface="宋体"/>
                      </a:endParaRPr>
                    </a:p>
                  </a:txBody>
                  <a:tcPr marL="68580" marR="68580" marT="0" marB="0" anchor="ctr"/>
                </a:tc>
              </a:tr>
              <a:tr h="489654">
                <a:tc>
                  <a:txBody>
                    <a:bodyPr/>
                    <a:lstStyle/>
                    <a:p>
                      <a:pPr indent="387985" algn="just" fontAlgn="ctr">
                        <a:lnSpc>
                          <a:spcPts val="1350"/>
                        </a:lnSpc>
                        <a:spcAft>
                          <a:spcPts val="100"/>
                        </a:spcAft>
                      </a:pPr>
                      <a:r>
                        <a:rPr lang="zh-CN" sz="1200">
                          <a:effectLst/>
                        </a:rPr>
                        <a:t>网络层</a:t>
                      </a:r>
                      <a:endParaRPr lang="zh-CN" sz="1200">
                        <a:effectLst/>
                        <a:latin typeface="Times New Roman"/>
                        <a:ea typeface="宋体"/>
                      </a:endParaRPr>
                    </a:p>
                  </a:txBody>
                  <a:tcPr marL="68580" marR="68580" marT="0" marB="0" anchor="ctr"/>
                </a:tc>
                <a:tc>
                  <a:txBody>
                    <a:bodyPr/>
                    <a:lstStyle/>
                    <a:p>
                      <a:pPr indent="414655" algn="just" fontAlgn="ctr">
                        <a:lnSpc>
                          <a:spcPts val="1350"/>
                        </a:lnSpc>
                        <a:spcAft>
                          <a:spcPts val="100"/>
                        </a:spcAft>
                      </a:pPr>
                      <a:r>
                        <a:rPr lang="en-US" sz="1200" dirty="0">
                          <a:effectLst/>
                        </a:rPr>
                        <a:t>IP</a:t>
                      </a:r>
                      <a:r>
                        <a:rPr lang="zh-CN" sz="1200" dirty="0">
                          <a:effectLst/>
                        </a:rPr>
                        <a:t>协议等</a:t>
                      </a:r>
                      <a:r>
                        <a:rPr lang="zh-CN" sz="1200" dirty="0" smtClean="0">
                          <a:effectLst/>
                        </a:rPr>
                        <a:t>互</a:t>
                      </a:r>
                      <a:r>
                        <a:rPr lang="zh-CN" altLang="en-US" sz="1200" dirty="0" smtClean="0">
                          <a:effectLst/>
                        </a:rPr>
                        <a:t>连</a:t>
                      </a:r>
                      <a:r>
                        <a:rPr lang="zh-CN" sz="1200" dirty="0" smtClean="0">
                          <a:effectLst/>
                        </a:rPr>
                        <a:t>协议</a:t>
                      </a:r>
                      <a:endParaRPr lang="zh-CN" sz="1200" dirty="0">
                        <a:effectLst/>
                        <a:latin typeface="Times New Roman"/>
                        <a:ea typeface="宋体"/>
                      </a:endParaRPr>
                    </a:p>
                  </a:txBody>
                  <a:tcPr marL="68580" marR="68580" marT="0" marB="0" anchor="ctr"/>
                </a:tc>
              </a:tr>
              <a:tr h="489654">
                <a:tc>
                  <a:txBody>
                    <a:bodyPr/>
                    <a:lstStyle/>
                    <a:p>
                      <a:pPr indent="387985" algn="just" fontAlgn="ctr">
                        <a:lnSpc>
                          <a:spcPts val="1350"/>
                        </a:lnSpc>
                        <a:spcAft>
                          <a:spcPts val="100"/>
                        </a:spcAft>
                      </a:pPr>
                      <a:r>
                        <a:rPr lang="zh-CN" sz="1200">
                          <a:effectLst/>
                        </a:rPr>
                        <a:t>数据传输层</a:t>
                      </a:r>
                      <a:endParaRPr lang="zh-CN" sz="1200">
                        <a:effectLst/>
                        <a:latin typeface="Times New Roman"/>
                        <a:ea typeface="宋体"/>
                      </a:endParaRPr>
                    </a:p>
                  </a:txBody>
                  <a:tcPr marL="68580" marR="68580" marT="0" marB="0" anchor="ctr"/>
                </a:tc>
                <a:tc>
                  <a:txBody>
                    <a:bodyPr/>
                    <a:lstStyle/>
                    <a:p>
                      <a:pPr indent="414655" algn="just" fontAlgn="ctr">
                        <a:lnSpc>
                          <a:spcPts val="1350"/>
                        </a:lnSpc>
                        <a:spcAft>
                          <a:spcPts val="100"/>
                        </a:spcAft>
                      </a:pPr>
                      <a:r>
                        <a:rPr lang="zh-CN" sz="1200" dirty="0">
                          <a:effectLst/>
                        </a:rPr>
                        <a:t>为应用程序提供通信方法，通常为</a:t>
                      </a:r>
                      <a:r>
                        <a:rPr lang="en-US" sz="1200" dirty="0">
                          <a:effectLst/>
                        </a:rPr>
                        <a:t>TCP</a:t>
                      </a:r>
                      <a:r>
                        <a:rPr lang="zh-CN" sz="1200" dirty="0">
                          <a:effectLst/>
                        </a:rPr>
                        <a:t>、</a:t>
                      </a:r>
                      <a:r>
                        <a:rPr lang="en-US" sz="1200" dirty="0">
                          <a:effectLst/>
                        </a:rPr>
                        <a:t>UDP</a:t>
                      </a:r>
                      <a:r>
                        <a:rPr lang="zh-CN" sz="1200" dirty="0">
                          <a:effectLst/>
                        </a:rPr>
                        <a:t>协议</a:t>
                      </a:r>
                      <a:endParaRPr lang="zh-CN" sz="1200" dirty="0">
                        <a:effectLst/>
                        <a:latin typeface="Times New Roman"/>
                        <a:ea typeface="宋体"/>
                      </a:endParaRPr>
                    </a:p>
                  </a:txBody>
                  <a:tcPr marL="68580" marR="68580" marT="0" marB="0" anchor="ctr"/>
                </a:tc>
              </a:tr>
              <a:tr h="489654">
                <a:tc>
                  <a:txBody>
                    <a:bodyPr/>
                    <a:lstStyle/>
                    <a:p>
                      <a:pPr indent="387985" algn="just" fontAlgn="ctr">
                        <a:lnSpc>
                          <a:spcPts val="1350"/>
                        </a:lnSpc>
                        <a:spcAft>
                          <a:spcPts val="100"/>
                        </a:spcAft>
                      </a:pPr>
                      <a:r>
                        <a:rPr lang="zh-CN" sz="1200">
                          <a:effectLst/>
                        </a:rPr>
                        <a:t>应用层</a:t>
                      </a:r>
                      <a:endParaRPr lang="zh-CN" sz="1200">
                        <a:effectLst/>
                        <a:latin typeface="Times New Roman"/>
                        <a:ea typeface="宋体"/>
                      </a:endParaRPr>
                    </a:p>
                  </a:txBody>
                  <a:tcPr marL="68580" marR="68580" marT="0" marB="0" anchor="ctr"/>
                </a:tc>
                <a:tc>
                  <a:txBody>
                    <a:bodyPr/>
                    <a:lstStyle/>
                    <a:p>
                      <a:pPr indent="414655" algn="just" fontAlgn="ctr">
                        <a:lnSpc>
                          <a:spcPts val="1350"/>
                        </a:lnSpc>
                        <a:spcAft>
                          <a:spcPts val="100"/>
                        </a:spcAft>
                      </a:pPr>
                      <a:r>
                        <a:rPr lang="zh-CN" sz="1200" dirty="0">
                          <a:effectLst/>
                        </a:rPr>
                        <a:t>负责处理应用程序的</a:t>
                      </a:r>
                      <a:r>
                        <a:rPr lang="zh-CN" sz="1200" dirty="0" smtClean="0">
                          <a:effectLst/>
                        </a:rPr>
                        <a:t>实际</a:t>
                      </a:r>
                      <a:r>
                        <a:rPr lang="zh-CN" altLang="en-US" sz="1200" dirty="0" smtClean="0">
                          <a:effectLst/>
                        </a:rPr>
                        <a:t>应用</a:t>
                      </a:r>
                      <a:r>
                        <a:rPr lang="zh-CN" sz="1200" dirty="0" smtClean="0">
                          <a:effectLst/>
                        </a:rPr>
                        <a:t>层</a:t>
                      </a:r>
                      <a:r>
                        <a:rPr lang="zh-CN" sz="1200" dirty="0">
                          <a:effectLst/>
                        </a:rPr>
                        <a:t>协议</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28458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1815</Words>
  <Application>Microsoft Office PowerPoint</Application>
  <PresentationFormat>全屏显示(4:3)</PresentationFormat>
  <Paragraphs>75</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第1章  Visual C++网络编程概述</vt:lpstr>
      <vt:lpstr>1.1  网络基础知识</vt:lpstr>
      <vt:lpstr>1.1.1  OSI七层网络模型</vt:lpstr>
      <vt:lpstr>图1.1  OSI七层网络模型</vt:lpstr>
      <vt:lpstr>PowerPoint 演示文稿</vt:lpstr>
      <vt:lpstr>表1.1  各网络层的功能</vt:lpstr>
      <vt:lpstr>1.1.2  TCP/IP协议</vt:lpstr>
      <vt:lpstr>图1.2  TCP/IP网络协议模型</vt:lpstr>
      <vt:lpstr>表1.2  TCP/IP网络协议各层功能</vt:lpstr>
      <vt:lpstr>PowerPoint 演示文稿</vt:lpstr>
      <vt:lpstr>1.1.3  C/S编程模型</vt:lpstr>
      <vt:lpstr>图1.3  C/S编程模型</vt:lpstr>
      <vt:lpstr>PowerPoint 演示文稿</vt:lpstr>
      <vt:lpstr>1.2  网络编程基础</vt:lpstr>
      <vt:lpstr>1.2.1  Sockets套接字</vt:lpstr>
      <vt:lpstr>1.2.2  网络字节顺序</vt:lpstr>
      <vt:lpstr>1.3  Windows Sockets介绍</vt:lpstr>
      <vt:lpstr>1.3.1  CAsyncSocket类</vt:lpstr>
      <vt:lpstr>1.3.2  CSocket类</vt:lpstr>
      <vt:lpstr>PowerPoint 演示文稿</vt:lpstr>
      <vt:lpstr>1.4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Visual C++网络编程概述</dc:title>
  <dc:creator>User</dc:creator>
  <cp:lastModifiedBy>User</cp:lastModifiedBy>
  <cp:revision>6</cp:revision>
  <dcterms:created xsi:type="dcterms:W3CDTF">2013-03-25T05:11:58Z</dcterms:created>
  <dcterms:modified xsi:type="dcterms:W3CDTF">2013-03-25T09:05:02Z</dcterms:modified>
</cp:coreProperties>
</file>