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3" d="100"/>
          <a:sy n="43" d="100"/>
        </p:scale>
        <p:origin x="-7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8784976"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251520" y="1600200"/>
            <a:ext cx="8579296"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2093FB-C1AB-4E32-800E-AD8D3403FF06}" type="datetimeFigureOut">
              <a:rPr lang="zh-CN" altLang="en-US" smtClean="0"/>
              <a:t>2013/3/30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CF7FA1-5100-42D4-A334-40261181E4D9}"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093FB-C1AB-4E32-800E-AD8D3403FF06}" type="datetimeFigureOut">
              <a:rPr lang="zh-CN" altLang="en-US" smtClean="0"/>
              <a:t>2013/3/30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F7FA1-5100-42D4-A334-40261181E4D9}"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第</a:t>
            </a:r>
            <a:r>
              <a:rPr lang="en-US" altLang="zh-CN" b="0" i="0" u="none" strike="noStrike" kern="1800" baseline="0" smtClean="0">
                <a:latin typeface="Times New Roman"/>
                <a:ea typeface="楷体"/>
              </a:rPr>
              <a:t>10</a:t>
            </a:r>
            <a:r>
              <a:rPr lang="zh-CN" altLang="en-US" b="0" i="0" u="none" strike="noStrike" kern="1800" baseline="0" smtClean="0">
                <a:latin typeface="Times New Roman"/>
                <a:ea typeface="楷体"/>
              </a:rPr>
              <a:t>章  简易网络文件传输器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网络文件传输是一种基于网络平台的文件操作。通过简易网络文件传输器可以将需要操作的文件通过网络在两台计算机上实现数据异地传输功能。例如，现在非常流行的</a:t>
            </a:r>
            <a:r>
              <a:rPr lang="en-US" altLang="zh-CN" b="0" i="0" u="none" strike="noStrike" baseline="0" dirty="0" err="1" smtClean="0">
                <a:latin typeface="Times New Roman"/>
                <a:ea typeface="华文新魏"/>
              </a:rPr>
              <a:t>P2P</a:t>
            </a:r>
            <a:r>
              <a:rPr lang="zh-CN" altLang="en-US" b="0" i="0" u="none" strike="noStrike" baseline="0" dirty="0" smtClean="0">
                <a:latin typeface="Times New Roman"/>
                <a:ea typeface="华文新魏"/>
              </a:rPr>
              <a:t>（点对点）传输功能就是通过网络实现用户异地下载或上传文件。本章将讲解使用</a:t>
            </a:r>
            <a:r>
              <a:rPr lang="en-US" altLang="zh-CN" b="0" i="0" u="none" strike="noStrike" baseline="0" dirty="0" smtClean="0">
                <a:latin typeface="Times New Roman"/>
                <a:ea typeface="华文新魏"/>
              </a:rPr>
              <a:t>socket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类在两台主机上传输文件的方法。</a:t>
            </a:r>
            <a:endParaRPr lang="zh-CN" altLang="en-US" b="0" i="0" u="none" strike="noStrike" baseline="0" dirty="0" smtClean="0">
              <a:solidFill>
                <a:srgbClr val="FF0000"/>
              </a:solidFill>
              <a:latin typeface="Times New Roman"/>
              <a:ea typeface="华文新魏"/>
            </a:endParaRPr>
          </a:p>
        </p:txBody>
      </p:sp>
    </p:spTree>
    <p:extLst>
      <p:ext uri="{BB962C8B-B14F-4D97-AF65-F5344CB8AC3E}">
        <p14:creationId xmlns:p14="http://schemas.microsoft.com/office/powerpoint/2010/main" val="3006200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260648"/>
            <a:ext cx="8579296" cy="6264696"/>
          </a:xfrm>
        </p:spPr>
        <p:txBody>
          <a:bodyPr>
            <a:normAutofit fontScale="62500" lnSpcReduction="20000"/>
          </a:bodyPr>
          <a:lstStyle/>
          <a:p>
            <a:pPr marR="0" lvl="0" rtl="0"/>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n=0;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定义并初始化变量</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CString</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定义字符串</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1" i="0" u="none" strike="noStrike" baseline="0" dirty="0" smtClean="0">
                <a:latin typeface="Times New Roman"/>
                <a:ea typeface="华文新魏"/>
              </a:rPr>
              <a:t>n</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file.Read</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text,100</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将文件数据读取到指定缓冲区中</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1" i="0" u="none" strike="noStrike" baseline="0" dirty="0" smtClean="0">
                <a:latin typeface="Times New Roman"/>
                <a:ea typeface="华文新魏"/>
              </a:rPr>
              <a:t>n==0</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文件为空</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文件为空！</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str.Format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实际读取到的文件字节数为</a:t>
            </a:r>
            <a:r>
              <a:rPr lang="en-US" altLang="zh-CN" b="0" i="0" u="none" strike="noStrike" baseline="0" dirty="0" smtClean="0">
                <a:latin typeface="Times New Roman"/>
                <a:ea typeface="华文新魏"/>
              </a:rPr>
              <a:t>%d\</a:t>
            </a:r>
            <a:r>
              <a:rPr lang="en-US" altLang="zh-CN" b="0" i="0" u="none" strike="noStrike" baseline="0" dirty="0" err="1" smtClean="0">
                <a:latin typeface="Times New Roman"/>
                <a:ea typeface="华文新魏"/>
              </a:rPr>
              <a:t>n",n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格式化字符串</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上述的代码实现了读取文件，并且根据读取到的文件数据数目判断文件是否为空。若为空则提示用户原有文件数据为空，否则显示实际读取到的文件数据数目。</a:t>
            </a:r>
          </a:p>
        </p:txBody>
      </p:sp>
    </p:spTree>
    <p:extLst>
      <p:ext uri="{BB962C8B-B14F-4D97-AF65-F5344CB8AC3E}">
        <p14:creationId xmlns:p14="http://schemas.microsoft.com/office/powerpoint/2010/main" val="174109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10.1.3  </a:t>
            </a:r>
            <a:r>
              <a:rPr lang="zh-CN" altLang="en-US" b="0" i="0" u="none" strike="noStrike" kern="1800" baseline="0" smtClean="0">
                <a:latin typeface="Times New Roman"/>
                <a:ea typeface="楷体"/>
              </a:rPr>
              <a:t>文件关闭</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用户操作完文件后，需要将文件关闭，否则将发生错误或者前面的操作失败。实现文件关闭操作的函数分别是函数</a:t>
            </a:r>
            <a:r>
              <a:rPr lang="en-US" altLang="zh-CN" b="0" i="0" u="none" strike="noStrike" baseline="0" smtClean="0">
                <a:latin typeface="Times New Roman"/>
                <a:ea typeface="华文新魏"/>
              </a:rPr>
              <a:t>Abort()</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Close()</a:t>
            </a:r>
            <a:r>
              <a:rPr lang="zh-CN" altLang="en-US" b="0" i="0" u="none" strike="noStrike" baseline="0" smtClean="0">
                <a:latin typeface="Times New Roman"/>
                <a:ea typeface="华文新魏"/>
              </a:rPr>
              <a:t>，原型分别如下：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virtual void Abort();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强制关闭文件并销毁文件对象</a:t>
            </a:r>
          </a:p>
          <a:p>
            <a:pPr marR="0" lvl="0" rtl="0"/>
            <a:r>
              <a:rPr lang="en-US" altLang="zh-CN" b="0" i="0" u="none" strike="noStrike" baseline="0" smtClean="0">
                <a:latin typeface="Times New Roman"/>
                <a:ea typeface="华文新魏"/>
              </a:rPr>
              <a:t>virtual void Close();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正常关闭文件</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以上两个函数的作用都是关闭文件。但是，使用前者关闭文件是在操作文件发生异常时才使用该函数对文件实行强制关闭，如果文件属于正常关闭时使用后者即可。</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一般情况下，在</a:t>
            </a:r>
            <a:r>
              <a:rPr lang="en-US" altLang="zh-CN" b="0" i="0" u="none" strike="noStrike" baseline="0" smtClean="0">
                <a:latin typeface="Times New Roman"/>
                <a:ea typeface="华文新魏"/>
                <a:sym typeface="Wingdings"/>
              </a:rPr>
              <a:t>Windows</a:t>
            </a:r>
            <a:r>
              <a:rPr lang="zh-CN" altLang="en-US" b="0" i="0" u="none" strike="noStrike" baseline="0" smtClean="0">
                <a:latin typeface="Times New Roman"/>
                <a:ea typeface="华文新魏"/>
                <a:sym typeface="Wingdings"/>
              </a:rPr>
              <a:t>操作系统中操作文件，例如写入文件，系统均提供缓冲机制，即在文件正常关闭才将数据写入文件所在的物理盘符中。</a:t>
            </a:r>
          </a:p>
        </p:txBody>
      </p:sp>
    </p:spTree>
    <p:extLst>
      <p:ext uri="{BB962C8B-B14F-4D97-AF65-F5344CB8AC3E}">
        <p14:creationId xmlns:p14="http://schemas.microsoft.com/office/powerpoint/2010/main" val="3853840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当用户希望操作文件时，为了避免数据丢失，需要将数据立刻写入文件中，则可以使用函数</a:t>
            </a:r>
            <a:r>
              <a:rPr lang="en-US" altLang="zh-CN" b="0" i="0" u="none" strike="noStrike" baseline="0" smtClean="0">
                <a:latin typeface="Times New Roman"/>
                <a:ea typeface="华文新魏"/>
              </a:rPr>
              <a:t>CFile::Flush()</a:t>
            </a:r>
            <a:r>
              <a:rPr lang="zh-CN" altLang="en-US" b="0" i="0" u="none" strike="noStrike" baseline="0" smtClean="0">
                <a:latin typeface="Times New Roman"/>
                <a:ea typeface="华文新魏"/>
              </a:rPr>
              <a:t>。该函数原型如下：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virtual void Flush();</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292941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692696"/>
            <a:ext cx="8579296" cy="5832648"/>
          </a:xfrm>
        </p:spPr>
        <p:txBody>
          <a:bodyPr>
            <a:normAutofit fontScale="70000" lnSpcReduction="20000"/>
          </a:bodyPr>
          <a:lstStyle/>
          <a:p>
            <a:pPr marR="0" lvl="0" rtl="0"/>
            <a:r>
              <a:rPr lang="zh-CN" altLang="en-US" b="0" i="0" u="none" strike="noStrike" baseline="0" dirty="0" smtClean="0">
                <a:latin typeface="Times New Roman"/>
                <a:ea typeface="华文新魏"/>
              </a:rPr>
              <a:t>该函数将数据强制写入文件中，避免数据丢失。用户使用该函数强制写入数据后，关闭文件，代码如下：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text[3]={</a:t>
            </a:r>
            <a:r>
              <a:rPr lang="en-US" altLang="zh-CN" b="0" i="0" u="none" strike="noStrike" baseline="0" dirty="0" err="1" smtClean="0">
                <a:latin typeface="Times New Roman"/>
                <a:ea typeface="华文新魏"/>
              </a:rPr>
              <a:t>a,b,c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定义并初始化字符数组</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 file("C:\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a:t>
            </a:r>
            <a:r>
              <a:rPr lang="en-US" altLang="zh-CN" b="0" i="0" u="none" strike="noStrike" baseline="0" dirty="0" err="1" smtClean="0">
                <a:latin typeface="Times New Roman"/>
                <a:ea typeface="华文新魏"/>
              </a:rPr>
              <a:t>CFile:modeReadWrite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创建文件对象</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file.Write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text,3</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将缓冲区中的数据写到文件中</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a:t>
            </a:r>
            <a:r>
              <a:rPr lang="en-US" altLang="zh-CN" b="1" i="0" u="none" strike="noStrike" baseline="0" dirty="0" err="1" smtClean="0">
                <a:latin typeface="Times New Roman"/>
                <a:ea typeface="华文新魏"/>
              </a:rPr>
              <a:t>Flush</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强制写入数据</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file.Close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正常关闭文件</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file.Abort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强制关闭文件</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在代码中，用户首先定义并初始化了一个字符数组指针变量，然后创建文件对象</a:t>
            </a:r>
            <a:r>
              <a:rPr lang="en-US" altLang="zh-CN" b="0" i="0" u="none" strike="noStrike" baseline="0" dirty="0" smtClean="0">
                <a:latin typeface="Times New Roman"/>
                <a:ea typeface="华文新魏"/>
              </a:rPr>
              <a:t>file</a:t>
            </a:r>
            <a:r>
              <a:rPr lang="zh-CN" altLang="en-US" b="0" i="0" u="none" strike="noStrike" baseline="0" dirty="0" smtClean="0">
                <a:latin typeface="Times New Roman"/>
                <a:ea typeface="华文新魏"/>
              </a:rPr>
              <a:t>，再强制将字符数组中的数据写入与该文件对象相关联的文件中。</a:t>
            </a:r>
          </a:p>
        </p:txBody>
      </p:sp>
    </p:spTree>
    <p:extLst>
      <p:ext uri="{BB962C8B-B14F-4D97-AF65-F5344CB8AC3E}">
        <p14:creationId xmlns:p14="http://schemas.microsoft.com/office/powerpoint/2010/main" val="2023890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10.1.4  </a:t>
            </a:r>
            <a:r>
              <a:rPr lang="zh-CN" altLang="en-US" b="0" i="0" u="none" strike="noStrike" kern="1800" baseline="0" smtClean="0">
                <a:latin typeface="Times New Roman"/>
                <a:ea typeface="楷体"/>
              </a:rPr>
              <a:t>文件定位</a:t>
            </a:r>
          </a:p>
        </p:txBody>
      </p:sp>
      <p:sp>
        <p:nvSpPr>
          <p:cNvPr id="3" name="文本占位符 2"/>
          <p:cNvSpPr>
            <a:spLocks noGrp="1"/>
          </p:cNvSpPr>
          <p:nvPr>
            <p:ph type="body" idx="1"/>
          </p:nvPr>
        </p:nvSpPr>
        <p:spPr/>
        <p:txBody>
          <a:bodyPr>
            <a:normAutofit fontScale="92500"/>
          </a:bodyPr>
          <a:lstStyle/>
          <a:p>
            <a:pPr marR="0" lvl="0" rtl="0"/>
            <a:r>
              <a:rPr lang="zh-CN" altLang="en-US" b="0" i="0" u="none" strike="noStrike" baseline="0" smtClean="0">
                <a:latin typeface="Times New Roman"/>
                <a:ea typeface="华文新魏"/>
              </a:rPr>
              <a:t>通常情况下，用户在操作某一文件时，希望从文件的某一特定处开始读取或写入文件。这时，用户将使用定位文件的函数，如</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类的函数</a:t>
            </a:r>
            <a:r>
              <a:rPr lang="en-US" altLang="zh-CN" b="0" i="0" u="none" strike="noStrike" baseline="0" smtClean="0">
                <a:latin typeface="Times New Roman"/>
                <a:ea typeface="华文新魏"/>
              </a:rPr>
              <a:t>Seek()</a:t>
            </a:r>
            <a:r>
              <a:rPr lang="zh-CN" altLang="en-US" b="0" i="0" u="none" strike="noStrike" baseline="0" smtClean="0">
                <a:latin typeface="Times New Roman"/>
                <a:ea typeface="华文新魏"/>
              </a:rPr>
              <a:t>。函数原型如下：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virtual LONG Seek(LONG loff, UINT nFrom);</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Seek</a:t>
            </a:r>
            <a:r>
              <a:rPr lang="zh-CN" altLang="en-US" b="0" i="0" u="none" strike="noStrike" baseline="0" smtClean="0">
                <a:latin typeface="Times New Roman"/>
                <a:ea typeface="华文新魏"/>
              </a:rPr>
              <a:t>用于随机访问文件中的数据，参数意义如下：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loff</a:t>
            </a:r>
            <a:r>
              <a:rPr lang="zh-CN" altLang="en-US" b="0" i="0" u="none" strike="noStrike" baseline="0" smtClean="0">
                <a:latin typeface="Times New Roman"/>
                <a:ea typeface="华文新魏"/>
              </a:rPr>
              <a:t>表示指针移动的字节数，正值表示指针向后移动，负值表示指针向前移动。</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nFrom</a:t>
            </a:r>
            <a:r>
              <a:rPr lang="zh-CN" altLang="en-US" b="0" i="0" u="none" strike="noStrike" baseline="0" smtClean="0">
                <a:latin typeface="Times New Roman"/>
                <a:ea typeface="华文新魏"/>
              </a:rPr>
              <a:t>表示指针移动的模式，其取值如表</a:t>
            </a:r>
            <a:r>
              <a:rPr lang="en-US" altLang="zh-CN" b="0" i="0" u="none" strike="noStrike" baseline="0" smtClean="0">
                <a:latin typeface="Times New Roman"/>
                <a:ea typeface="华文新魏"/>
              </a:rPr>
              <a:t>10.2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331066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10.2  </a:t>
            </a:r>
            <a:r>
              <a:rPr lang="zh-CN" altLang="en-US" b="0" i="0" u="none" strike="noStrike" kern="1800" baseline="0" smtClean="0">
                <a:latin typeface="Times New Roman"/>
                <a:ea typeface="楷体"/>
              </a:rPr>
              <a:t>文件指针移动模式取值</a:t>
            </a:r>
          </a:p>
        </p:txBody>
      </p:sp>
      <p:graphicFrame>
        <p:nvGraphicFramePr>
          <p:cNvPr id="4" name="表格 3"/>
          <p:cNvGraphicFramePr>
            <a:graphicFrameLocks noGrp="1"/>
          </p:cNvGraphicFramePr>
          <p:nvPr>
            <p:extLst>
              <p:ext uri="{D42A27DB-BD31-4B8C-83A1-F6EECF244321}">
                <p14:modId xmlns:p14="http://schemas.microsoft.com/office/powerpoint/2010/main" val="1486651624"/>
              </p:ext>
            </p:extLst>
          </p:nvPr>
        </p:nvGraphicFramePr>
        <p:xfrm>
          <a:off x="1067417" y="2132857"/>
          <a:ext cx="6888959" cy="2024456"/>
        </p:xfrm>
        <a:graphic>
          <a:graphicData uri="http://schemas.openxmlformats.org/drawingml/2006/table">
            <a:tbl>
              <a:tblPr firstRow="1" firstCol="1" lastRow="1" lastCol="1" bandRow="1" bandCol="1">
                <a:tableStyleId>{5C22544A-7EE6-4342-B048-85BDC9FD1C3A}</a:tableStyleId>
              </a:tblPr>
              <a:tblGrid>
                <a:gridCol w="1736018"/>
                <a:gridCol w="5152941"/>
              </a:tblGrid>
              <a:tr h="502553">
                <a:tc>
                  <a:txBody>
                    <a:bodyPr/>
                    <a:lstStyle/>
                    <a:p>
                      <a:pPr algn="ctr">
                        <a:lnSpc>
                          <a:spcPts val="135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507301">
                <a:tc>
                  <a:txBody>
                    <a:bodyPr/>
                    <a:lstStyle/>
                    <a:p>
                      <a:pPr indent="266700" algn="just">
                        <a:lnSpc>
                          <a:spcPts val="1350"/>
                        </a:lnSpc>
                        <a:spcAft>
                          <a:spcPts val="100"/>
                        </a:spcAft>
                      </a:pPr>
                      <a:r>
                        <a:rPr lang="en-US" sz="1100">
                          <a:effectLst/>
                        </a:rPr>
                        <a:t>CFile::begin</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从文件开头向后移动</a:t>
                      </a:r>
                      <a:r>
                        <a:rPr lang="en-US" sz="1100">
                          <a:effectLst/>
                        </a:rPr>
                        <a:t>loff</a:t>
                      </a:r>
                      <a:r>
                        <a:rPr lang="zh-CN" sz="1100">
                          <a:effectLst/>
                        </a:rPr>
                        <a:t>个字节</a:t>
                      </a:r>
                      <a:endParaRPr lang="zh-CN" sz="1100">
                        <a:effectLst/>
                        <a:latin typeface="Times New Roman"/>
                        <a:ea typeface="宋体"/>
                      </a:endParaRPr>
                    </a:p>
                  </a:txBody>
                  <a:tcPr marL="68580" marR="68580" marT="0" marB="0" anchor="ctr"/>
                </a:tc>
              </a:tr>
              <a:tr h="507301">
                <a:tc>
                  <a:txBody>
                    <a:bodyPr/>
                    <a:lstStyle/>
                    <a:p>
                      <a:pPr indent="266700" algn="just">
                        <a:lnSpc>
                          <a:spcPts val="1350"/>
                        </a:lnSpc>
                        <a:spcAft>
                          <a:spcPts val="100"/>
                        </a:spcAft>
                      </a:pPr>
                      <a:r>
                        <a:rPr lang="en-US" sz="1100">
                          <a:effectLst/>
                        </a:rPr>
                        <a:t>CFile::Current</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从文件当前位置向后移动</a:t>
                      </a:r>
                      <a:endParaRPr lang="zh-CN" sz="1100">
                        <a:effectLst/>
                        <a:latin typeface="Times New Roman"/>
                        <a:ea typeface="宋体"/>
                      </a:endParaRPr>
                    </a:p>
                  </a:txBody>
                  <a:tcPr marL="68580" marR="68580" marT="0" marB="0" anchor="ctr"/>
                </a:tc>
              </a:tr>
              <a:tr h="507301">
                <a:tc>
                  <a:txBody>
                    <a:bodyPr/>
                    <a:lstStyle/>
                    <a:p>
                      <a:pPr indent="266700" algn="just">
                        <a:lnSpc>
                          <a:spcPts val="1350"/>
                        </a:lnSpc>
                        <a:spcAft>
                          <a:spcPts val="100"/>
                        </a:spcAft>
                      </a:pPr>
                      <a:r>
                        <a:rPr lang="en-US" sz="1100">
                          <a:effectLst/>
                        </a:rPr>
                        <a:t>CFile::end</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dirty="0">
                          <a:effectLst/>
                        </a:rPr>
                        <a:t>从文件结尾向前移动，此时</a:t>
                      </a:r>
                      <a:r>
                        <a:rPr lang="en-US" sz="1100" dirty="0" err="1">
                          <a:effectLst/>
                        </a:rPr>
                        <a:t>loff</a:t>
                      </a:r>
                      <a:r>
                        <a:rPr lang="zh-CN" sz="1100" dirty="0">
                          <a:effectLst/>
                        </a:rPr>
                        <a:t>必须为负值，表示向前移动</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940084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289932"/>
            <a:ext cx="8579296" cy="6235412"/>
          </a:xfrm>
        </p:spPr>
        <p:txBody>
          <a:bodyPr>
            <a:normAutofit fontScale="70000" lnSpcReduction="20000"/>
          </a:bodyPr>
          <a:lstStyle/>
          <a:p>
            <a:pPr marR="0" lvl="0" rtl="0"/>
            <a:r>
              <a:rPr lang="zh-CN" altLang="en-US" b="0" i="0" u="none" strike="noStrike" baseline="0" dirty="0" smtClean="0">
                <a:latin typeface="Times New Roman"/>
                <a:ea typeface="华文新魏"/>
              </a:rPr>
              <a:t>该函数如果调用成功，返回值为新的相对于文件开头的字节偏移量。当文件第一次打开时，文件指针均在文件开始处。例如，用户打开文件，并在文件结尾处添加几个字符。代码如下：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text[3]={</a:t>
            </a:r>
            <a:r>
              <a:rPr lang="en-US" altLang="zh-CN" b="0" i="0" u="none" strike="noStrike" baseline="0" dirty="0" err="1" smtClean="0">
                <a:latin typeface="Times New Roman"/>
                <a:ea typeface="华文新魏"/>
              </a:rPr>
              <a:t>a,b,c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定义并初始化字符数组</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 file("C:\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a:t>
            </a:r>
            <a:r>
              <a:rPr lang="en-US" altLang="zh-CN" b="0" i="0" u="none" strike="noStrike" baseline="0" dirty="0" err="1" smtClean="0">
                <a:latin typeface="Times New Roman"/>
                <a:ea typeface="华文新魏"/>
              </a:rPr>
              <a:t>CFile:modeReadWrite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创建文件对象</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a:t>
            </a:r>
            <a:r>
              <a:rPr lang="en-US" altLang="zh-CN" b="1" i="0" u="none" strike="noStrike" baseline="0" dirty="0" err="1" smtClean="0">
                <a:latin typeface="Times New Roman"/>
                <a:ea typeface="华文新魏"/>
              </a:rPr>
              <a:t>Seek</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1,CFile</a:t>
            </a:r>
            <a:r>
              <a:rPr lang="en-US" altLang="zh-CN" b="1" i="0" u="none" strike="noStrike" baseline="0" dirty="0" smtClean="0">
                <a:latin typeface="Times New Roman"/>
                <a:ea typeface="华文新魏"/>
              </a:rPr>
              <a:t>::end)</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将文件指针定位到文件结尾</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file.Write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text,3</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将缓冲区中的数据写到文件中</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file.Flush</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强制写入数据</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file.Close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正常关闭文件</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在代码中，用户使用函数</a:t>
            </a:r>
            <a:r>
              <a:rPr lang="en-US" altLang="zh-CN" b="0" i="0" u="none" strike="noStrike" baseline="0" dirty="0" smtClean="0">
                <a:latin typeface="Times New Roman"/>
                <a:ea typeface="华文新魏"/>
              </a:rPr>
              <a:t>Seek()</a:t>
            </a:r>
            <a:r>
              <a:rPr lang="zh-CN" altLang="en-US" b="0" i="0" u="none" strike="noStrike" baseline="0" dirty="0" smtClean="0">
                <a:latin typeface="Times New Roman"/>
                <a:ea typeface="华文新魏"/>
              </a:rPr>
              <a:t>将文件指针定位到文件结尾处，然后使用</a:t>
            </a:r>
            <a:r>
              <a:rPr lang="en-US" altLang="zh-CN" b="0" i="0" u="none" strike="noStrike" baseline="0" dirty="0" smtClean="0">
                <a:latin typeface="Times New Roman"/>
                <a:ea typeface="华文新魏"/>
              </a:rPr>
              <a:t>Write()</a:t>
            </a:r>
            <a:r>
              <a:rPr lang="zh-CN" altLang="en-US" b="0" i="0" u="none" strike="noStrike" baseline="0" dirty="0" smtClean="0">
                <a:latin typeface="Times New Roman"/>
                <a:ea typeface="华文新魏"/>
              </a:rPr>
              <a:t>函数将字符写入文件。</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用户将文件指针定位到文件结尾处时，一定要将参数</a:t>
            </a:r>
            <a:r>
              <a:rPr lang="en-US" altLang="zh-CN" b="0" i="0" u="none" strike="noStrike" baseline="0" dirty="0" err="1" smtClean="0">
                <a:latin typeface="Times New Roman"/>
                <a:ea typeface="华文新魏"/>
                <a:sym typeface="Wingdings"/>
              </a:rPr>
              <a:t>loff</a:t>
            </a:r>
            <a:r>
              <a:rPr lang="zh-CN" altLang="en-US" b="0" i="0" u="none" strike="noStrike" baseline="0" dirty="0" smtClean="0">
                <a:latin typeface="Times New Roman"/>
                <a:ea typeface="华文新魏"/>
                <a:sym typeface="Wingdings"/>
              </a:rPr>
              <a:t>指定为负数，表示文件指针向前移动。否则，程序将报错。</a:t>
            </a:r>
          </a:p>
        </p:txBody>
      </p:sp>
    </p:spTree>
    <p:extLst>
      <p:ext uri="{BB962C8B-B14F-4D97-AF65-F5344CB8AC3E}">
        <p14:creationId xmlns:p14="http://schemas.microsoft.com/office/powerpoint/2010/main" val="2134989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332656"/>
            <a:ext cx="8579296" cy="6192688"/>
          </a:xfrm>
        </p:spPr>
        <p:txBody>
          <a:bodyPr>
            <a:normAutofit fontScale="62500" lnSpcReduction="20000"/>
          </a:bodyPr>
          <a:lstStyle/>
          <a:p>
            <a:pPr marR="0" lvl="0" rtl="0"/>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中，还有一个函数</a:t>
            </a:r>
            <a:r>
              <a:rPr lang="en-US" altLang="zh-CN" b="0" i="0" u="none" strike="noStrike" baseline="0" dirty="0" err="1" smtClean="0">
                <a:latin typeface="Times New Roman"/>
                <a:ea typeface="华文新魏"/>
              </a:rPr>
              <a:t>GetPosition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用于获取当前文件的文件指针位置。该函数原型如下：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virtual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GetPosition</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const</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该函数如果调用成功，将返回相对于文件开头位置的文件指针字节偏移量。用户可以使用该函数获取当前文件指针的位置，再在该文件指针处写入或者读取数据。代码如下：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text[3]={</a:t>
            </a:r>
            <a:r>
              <a:rPr lang="en-US" altLang="zh-CN" b="0" i="0" u="none" strike="noStrike" baseline="0" dirty="0" err="1" smtClean="0">
                <a:latin typeface="Times New Roman"/>
                <a:ea typeface="华文新魏"/>
              </a:rPr>
              <a:t>a,b,c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定义并初始化字符数组</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file("C:\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a:t>
            </a:r>
            <a:r>
              <a:rPr lang="en-US" altLang="zh-CN" b="0" i="0" u="none" strike="noStrike" baseline="0" dirty="0" err="1" smtClean="0">
                <a:latin typeface="Times New Roman"/>
                <a:ea typeface="华文新魏"/>
              </a:rPr>
              <a:t>CFile:modeReadWrite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创建文件对象</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a:t>
            </a:r>
            <a:r>
              <a:rPr lang="en-US" altLang="zh-CN" b="1" i="0" u="none" strike="noStrike" baseline="0" dirty="0" err="1" smtClean="0">
                <a:latin typeface="Times New Roman"/>
                <a:ea typeface="华文新魏"/>
              </a:rPr>
              <a:t>GetPosition</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file.Write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text,3</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将缓冲区中的数据写到文件中</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file.Read</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text,3</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读取当前文件指针后的</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个数据</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file.Flush</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强制写入数据</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file.Close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正常关闭文件</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在本节中，主要向用户介绍了在</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类的主要函数的原型以及用法。关于该类的其他函数方法将在后面的实例中讲述。</a:t>
            </a:r>
          </a:p>
        </p:txBody>
      </p:sp>
    </p:spTree>
    <p:extLst>
      <p:ext uri="{BB962C8B-B14F-4D97-AF65-F5344CB8AC3E}">
        <p14:creationId xmlns:p14="http://schemas.microsoft.com/office/powerpoint/2010/main" val="301878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10.2  </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API</a:t>
            </a:r>
            <a:r>
              <a:rPr lang="zh-CN" altLang="en-US" b="0" i="0" u="none" strike="noStrike" kern="1800" baseline="0" smtClean="0">
                <a:latin typeface="Times New Roman"/>
                <a:ea typeface="楷体"/>
              </a:rPr>
              <a:t>函数操作文件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当用户使用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编程时，除了使用</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类操作文件以外，还可以使用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函数中有关文件操作的函数进行编程。使用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函数编程可以让用户更加了解文件操作编程的原理以及方法。</a:t>
            </a:r>
          </a:p>
        </p:txBody>
      </p:sp>
    </p:spTree>
    <p:extLst>
      <p:ext uri="{BB962C8B-B14F-4D97-AF65-F5344CB8AC3E}">
        <p14:creationId xmlns:p14="http://schemas.microsoft.com/office/powerpoint/2010/main" val="3797343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10.2.1  </a:t>
            </a:r>
            <a:r>
              <a:rPr lang="zh-CN" altLang="en-US" b="0" i="0" u="none" strike="noStrike" kern="1800" baseline="0" smtClean="0">
                <a:latin typeface="Times New Roman"/>
                <a:ea typeface="楷体"/>
              </a:rPr>
              <a:t>创建文件</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函数中，用户可以使用函数</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进行创建文件对象。该函数原型如下：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LPCTSTR</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lpFileName</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DWORD </a:t>
            </a:r>
            <a:r>
              <a:rPr lang="en-US" altLang="zh-CN" b="0" i="0" u="none" strike="noStrike" baseline="0" dirty="0" err="1" smtClean="0">
                <a:latin typeface="Times New Roman"/>
                <a:ea typeface="华文新魏"/>
              </a:rPr>
              <a:t>dwDesiredAccess</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DWORD </a:t>
            </a:r>
            <a:r>
              <a:rPr lang="en-US" altLang="zh-CN" b="0" i="0" u="none" strike="noStrike" baseline="0" dirty="0" err="1" smtClean="0">
                <a:latin typeface="Times New Roman"/>
                <a:ea typeface="华文新魏"/>
              </a:rPr>
              <a:t>dwShareMode</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LPSECURITY_ATTRIBUTES</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lpSecurityAttributes</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DWORD </a:t>
            </a:r>
            <a:r>
              <a:rPr lang="en-US" altLang="zh-CN" b="0" i="0" u="none" strike="noStrike" baseline="0" dirty="0" err="1" smtClean="0">
                <a:latin typeface="Times New Roman"/>
                <a:ea typeface="华文新魏"/>
              </a:rPr>
              <a:t>dwCreationDisposition</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DWORD </a:t>
            </a:r>
            <a:r>
              <a:rPr lang="en-US" altLang="zh-CN" b="0" i="0" u="none" strike="noStrike" baseline="0" dirty="0" err="1" smtClean="0">
                <a:latin typeface="Times New Roman"/>
                <a:ea typeface="华文新魏"/>
              </a:rPr>
              <a:t>dwFlagsAndAttributes</a:t>
            </a:r>
            <a:r>
              <a:rPr lang="en-US" altLang="zh-CN"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hTemplateFile</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如果该函数调用成功，则返回所创建的文件对象句柄。用户可以使用该对象句柄对文件进行操作。</a:t>
            </a:r>
          </a:p>
        </p:txBody>
      </p:sp>
    </p:spTree>
    <p:extLst>
      <p:ext uri="{BB962C8B-B14F-4D97-AF65-F5344CB8AC3E}">
        <p14:creationId xmlns:p14="http://schemas.microsoft.com/office/powerpoint/2010/main" val="53506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10.1  CFile</a:t>
            </a:r>
            <a:r>
              <a:rPr lang="zh-CN" altLang="en-US" b="0" i="0" u="none" strike="noStrike" kern="1800" baseline="0" smtClean="0">
                <a:latin typeface="Times New Roman"/>
                <a:ea typeface="楷体"/>
              </a:rPr>
              <a:t>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操作系统下编程操作文件时，可以使用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类库中的</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类，也可以使用</a:t>
            </a:r>
            <a:r>
              <a:rPr lang="en-US" altLang="zh-CN" b="0" i="0" u="none" strike="noStrike" baseline="0" smtClean="0">
                <a:latin typeface="Times New Roman"/>
                <a:ea typeface="华文新魏"/>
              </a:rPr>
              <a:t>Win32 API</a:t>
            </a:r>
            <a:r>
              <a:rPr lang="zh-CN" altLang="en-US" b="0" i="0" u="none" strike="noStrike" baseline="0" smtClean="0">
                <a:latin typeface="Times New Roman"/>
                <a:ea typeface="华文新魏"/>
              </a:rPr>
              <a:t>函数进行编程。对于用户而言，</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类比较简单容易使用，所以大部分用户在文件操作编程方面比较偏向于该类。但是使用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函数编程可以使用户更加了解程序底层的一些原理。</a:t>
            </a:r>
          </a:p>
        </p:txBody>
      </p:sp>
    </p:spTree>
    <p:extLst>
      <p:ext uri="{BB962C8B-B14F-4D97-AF65-F5344CB8AC3E}">
        <p14:creationId xmlns:p14="http://schemas.microsoft.com/office/powerpoint/2010/main" val="428823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其参数意义如下：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lpFileName</a:t>
            </a:r>
            <a:r>
              <a:rPr lang="zh-CN" altLang="en-US" b="0" i="0" u="none" strike="noStrike" baseline="0" smtClean="0">
                <a:latin typeface="Times New Roman"/>
                <a:ea typeface="华文新魏"/>
              </a:rPr>
              <a:t>表示文件名。该文件名可以包含指定路径，表示将在指定路径上创建该文件，否则，函数将在工程目录下打开该文件。</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dwDesiredAccess</a:t>
            </a:r>
            <a:r>
              <a:rPr lang="zh-CN" altLang="en-US" b="0" i="0" u="none" strike="noStrike" baseline="0" smtClean="0">
                <a:latin typeface="Times New Roman"/>
                <a:ea typeface="华文新魏"/>
              </a:rPr>
              <a:t>表示文件的存取方式。存取方式如表</a:t>
            </a:r>
            <a:r>
              <a:rPr lang="en-US" altLang="zh-CN" b="0" i="0" u="none" strike="noStrike" baseline="0" smtClean="0">
                <a:latin typeface="Times New Roman"/>
                <a:ea typeface="华文新魏"/>
              </a:rPr>
              <a:t>10.3</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4189187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10.3  </a:t>
            </a:r>
            <a:r>
              <a:rPr lang="zh-CN" altLang="en-US" b="0" i="0" u="none" strike="noStrike" kern="1800" baseline="0" smtClean="0">
                <a:latin typeface="Times New Roman"/>
                <a:ea typeface="楷体"/>
              </a:rPr>
              <a:t>文件存取方式</a:t>
            </a:r>
          </a:p>
        </p:txBody>
      </p:sp>
      <p:sp>
        <p:nvSpPr>
          <p:cNvPr id="3" name="文本占位符 2"/>
          <p:cNvSpPr>
            <a:spLocks noGrp="1"/>
          </p:cNvSpPr>
          <p:nvPr>
            <p:ph type="body" idx="1"/>
          </p:nvPr>
        </p:nvSpPr>
        <p:spPr>
          <a:xfrm>
            <a:off x="251520" y="3501008"/>
            <a:ext cx="8579296" cy="3024336"/>
          </a:xfrm>
        </p:spPr>
        <p:txBody>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dwShareMode</a:t>
            </a:r>
            <a:r>
              <a:rPr lang="zh-CN" altLang="en-US" b="0" i="0" u="none" strike="noStrike" baseline="0" dirty="0" smtClean="0">
                <a:latin typeface="Times New Roman"/>
                <a:ea typeface="华文新魏"/>
              </a:rPr>
              <a:t>用于指定文件的共享模式。即当程序打开该文件后是否允许其他进程或程序以同种方式再次打开该文件。其取值如表</a:t>
            </a:r>
            <a:r>
              <a:rPr lang="en-US" altLang="zh-CN" b="0" i="0" u="none" strike="noStrike" baseline="0" dirty="0" smtClean="0">
                <a:latin typeface="Times New Roman"/>
                <a:ea typeface="华文新魏"/>
              </a:rPr>
              <a:t>10.4</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398293966"/>
              </p:ext>
            </p:extLst>
          </p:nvPr>
        </p:nvGraphicFramePr>
        <p:xfrm>
          <a:off x="576529" y="1628800"/>
          <a:ext cx="7990941" cy="1664416"/>
        </p:xfrm>
        <a:graphic>
          <a:graphicData uri="http://schemas.openxmlformats.org/drawingml/2006/table">
            <a:tbl>
              <a:tblPr firstRow="1" firstCol="1" lastRow="1" lastCol="1" bandRow="1" bandCol="1">
                <a:tableStyleId>{5C22544A-7EE6-4342-B048-85BDC9FD1C3A}</a:tableStyleId>
              </a:tblPr>
              <a:tblGrid>
                <a:gridCol w="3209162"/>
                <a:gridCol w="4781779"/>
              </a:tblGrid>
              <a:tr h="413176">
                <a:tc>
                  <a:txBody>
                    <a:bodyPr/>
                    <a:lstStyle/>
                    <a:p>
                      <a:pPr algn="ctr">
                        <a:lnSpc>
                          <a:spcPts val="135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17080">
                <a:tc>
                  <a:txBody>
                    <a:bodyPr/>
                    <a:lstStyle/>
                    <a:p>
                      <a:pPr indent="266700" algn="just">
                        <a:lnSpc>
                          <a:spcPts val="1350"/>
                        </a:lnSpc>
                        <a:spcAft>
                          <a:spcPts val="100"/>
                        </a:spcAft>
                      </a:pPr>
                      <a:r>
                        <a:rPr lang="en-US" sz="1100">
                          <a:effectLst/>
                        </a:rPr>
                        <a:t>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表示以默认方式对文件进行操作</a:t>
                      </a:r>
                      <a:endParaRPr lang="zh-CN" sz="1100">
                        <a:effectLst/>
                        <a:latin typeface="Times New Roman"/>
                        <a:ea typeface="宋体"/>
                      </a:endParaRPr>
                    </a:p>
                  </a:txBody>
                  <a:tcPr marL="68580" marR="68580" marT="0" marB="0" anchor="ctr"/>
                </a:tc>
              </a:tr>
              <a:tr h="417080">
                <a:tc>
                  <a:txBody>
                    <a:bodyPr/>
                    <a:lstStyle/>
                    <a:p>
                      <a:pPr indent="266700" algn="just">
                        <a:lnSpc>
                          <a:spcPts val="1350"/>
                        </a:lnSpc>
                        <a:spcAft>
                          <a:spcPts val="100"/>
                        </a:spcAft>
                      </a:pPr>
                      <a:r>
                        <a:rPr lang="en-US" sz="1100">
                          <a:effectLst/>
                        </a:rPr>
                        <a:t>GENERIC_READ</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表示以只读方式操作文件</a:t>
                      </a:r>
                      <a:endParaRPr lang="zh-CN" sz="1100">
                        <a:effectLst/>
                        <a:latin typeface="Times New Roman"/>
                        <a:ea typeface="宋体"/>
                      </a:endParaRPr>
                    </a:p>
                  </a:txBody>
                  <a:tcPr marL="68580" marR="68580" marT="0" marB="0" anchor="ctr"/>
                </a:tc>
              </a:tr>
              <a:tr h="417080">
                <a:tc>
                  <a:txBody>
                    <a:bodyPr/>
                    <a:lstStyle/>
                    <a:p>
                      <a:pPr indent="266700" algn="just">
                        <a:lnSpc>
                          <a:spcPts val="1350"/>
                        </a:lnSpc>
                        <a:spcAft>
                          <a:spcPts val="100"/>
                        </a:spcAft>
                      </a:pPr>
                      <a:r>
                        <a:rPr lang="en-US" sz="1100">
                          <a:effectLst/>
                        </a:rPr>
                        <a:t>GENERIC_WRITE</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dirty="0">
                          <a:effectLst/>
                        </a:rPr>
                        <a:t>表示以只写方式操作文件</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74554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10.4  </a:t>
            </a:r>
            <a:r>
              <a:rPr lang="zh-CN" altLang="en-US" b="0" i="0" u="none" strike="noStrike" kern="1800" baseline="0" smtClean="0">
                <a:latin typeface="Times New Roman"/>
                <a:ea typeface="楷体"/>
              </a:rPr>
              <a:t>文件共享模式取值</a:t>
            </a:r>
          </a:p>
        </p:txBody>
      </p:sp>
      <p:sp>
        <p:nvSpPr>
          <p:cNvPr id="3" name="文本占位符 2"/>
          <p:cNvSpPr>
            <a:spLocks noGrp="1"/>
          </p:cNvSpPr>
          <p:nvPr>
            <p:ph type="body" idx="1"/>
          </p:nvPr>
        </p:nvSpPr>
        <p:spPr>
          <a:xfrm>
            <a:off x="251520" y="3861048"/>
            <a:ext cx="8579296" cy="2664296"/>
          </a:xfrm>
        </p:spPr>
        <p:txBody>
          <a:bodyPr>
            <a:normAutofit lnSpcReduction="10000"/>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lpSecurityAttributes</a:t>
            </a:r>
            <a:r>
              <a:rPr lang="zh-CN" altLang="en-US" b="0" i="0" u="none" strike="noStrike" baseline="0" dirty="0" smtClean="0">
                <a:latin typeface="Times New Roman"/>
                <a:ea typeface="华文新魏"/>
              </a:rPr>
              <a:t>是指向结构体</a:t>
            </a:r>
            <a:r>
              <a:rPr lang="en-US" altLang="zh-CN" b="0" i="0" u="none" strike="noStrike" baseline="0" dirty="0" err="1" smtClean="0">
                <a:latin typeface="Times New Roman"/>
                <a:ea typeface="华文新魏"/>
              </a:rPr>
              <a:t>SECURITY_ATTRIBUTES</a:t>
            </a:r>
            <a:r>
              <a:rPr lang="zh-CN" altLang="en-US" b="0" i="0" u="none" strike="noStrike" baseline="0" dirty="0" smtClean="0">
                <a:latin typeface="Times New Roman"/>
                <a:ea typeface="华文新魏"/>
              </a:rPr>
              <a:t>的指针。用来为创建的文件指定安全属性。一般情况下，将该参数指定为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，表示默认的安全属性。</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dwCreationDisposition</a:t>
            </a:r>
            <a:r>
              <a:rPr lang="zh-CN" altLang="en-US" b="0" i="0" u="none" strike="noStrike" baseline="0" dirty="0" smtClean="0">
                <a:latin typeface="Times New Roman"/>
                <a:ea typeface="华文新魏"/>
              </a:rPr>
              <a:t>表示函数是打开文件还是创建文件。其取值如表</a:t>
            </a:r>
            <a:r>
              <a:rPr lang="en-US" altLang="zh-CN" b="0" i="0" u="none" strike="noStrike" baseline="0" dirty="0" smtClean="0">
                <a:latin typeface="Times New Roman"/>
                <a:ea typeface="华文新魏"/>
              </a:rPr>
              <a:t>10.5</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1496296442"/>
              </p:ext>
            </p:extLst>
          </p:nvPr>
        </p:nvGraphicFramePr>
        <p:xfrm>
          <a:off x="559247" y="1484784"/>
          <a:ext cx="8025506" cy="2242389"/>
        </p:xfrm>
        <a:graphic>
          <a:graphicData uri="http://schemas.openxmlformats.org/drawingml/2006/table">
            <a:tbl>
              <a:tblPr firstRow="1" firstCol="1" lastRow="1" lastCol="1" bandRow="1" bandCol="1">
                <a:tableStyleId>{5C22544A-7EE6-4342-B048-85BDC9FD1C3A}</a:tableStyleId>
              </a:tblPr>
              <a:tblGrid>
                <a:gridCol w="3226253"/>
                <a:gridCol w="4799253"/>
              </a:tblGrid>
              <a:tr h="445113">
                <a:tc>
                  <a:txBody>
                    <a:bodyPr/>
                    <a:lstStyle/>
                    <a:p>
                      <a:pPr algn="ctr">
                        <a:lnSpc>
                          <a:spcPts val="1400"/>
                        </a:lnSpc>
                        <a:spcAft>
                          <a:spcPts val="12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400"/>
                        </a:lnSpc>
                        <a:spcAft>
                          <a:spcPts val="12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49319">
                <a:tc>
                  <a:txBody>
                    <a:bodyPr/>
                    <a:lstStyle/>
                    <a:p>
                      <a:pPr indent="266700" algn="just">
                        <a:lnSpc>
                          <a:spcPts val="1400"/>
                        </a:lnSpc>
                        <a:spcAft>
                          <a:spcPts val="120"/>
                        </a:spcAft>
                      </a:pPr>
                      <a:r>
                        <a:rPr lang="en-US" sz="1100">
                          <a:effectLst/>
                        </a:rPr>
                        <a:t>0</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不再允许其他程序再次打开该文件</a:t>
                      </a:r>
                      <a:endParaRPr lang="zh-CN" sz="1100">
                        <a:effectLst/>
                        <a:latin typeface="Times New Roman"/>
                        <a:ea typeface="宋体"/>
                      </a:endParaRPr>
                    </a:p>
                  </a:txBody>
                  <a:tcPr marL="68580" marR="68580" marT="0" marB="0" anchor="ctr"/>
                </a:tc>
              </a:tr>
              <a:tr h="449319">
                <a:tc>
                  <a:txBody>
                    <a:bodyPr/>
                    <a:lstStyle/>
                    <a:p>
                      <a:pPr indent="266700" algn="just">
                        <a:lnSpc>
                          <a:spcPts val="1400"/>
                        </a:lnSpc>
                        <a:spcAft>
                          <a:spcPts val="120"/>
                        </a:spcAft>
                      </a:pPr>
                      <a:r>
                        <a:rPr lang="en-US" sz="1100">
                          <a:effectLst/>
                        </a:rPr>
                        <a:t>FILE_SHARE_DELETE</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允许其他程序对该文件进行删除操作</a:t>
                      </a:r>
                      <a:endParaRPr lang="zh-CN" sz="1100">
                        <a:effectLst/>
                        <a:latin typeface="Times New Roman"/>
                        <a:ea typeface="宋体"/>
                      </a:endParaRPr>
                    </a:p>
                  </a:txBody>
                  <a:tcPr marL="68580" marR="68580" marT="0" marB="0" anchor="ctr"/>
                </a:tc>
              </a:tr>
              <a:tr h="449319">
                <a:tc>
                  <a:txBody>
                    <a:bodyPr/>
                    <a:lstStyle/>
                    <a:p>
                      <a:pPr indent="266700" algn="just">
                        <a:lnSpc>
                          <a:spcPts val="1400"/>
                        </a:lnSpc>
                        <a:spcAft>
                          <a:spcPts val="120"/>
                        </a:spcAft>
                      </a:pPr>
                      <a:r>
                        <a:rPr lang="en-US" sz="1100">
                          <a:effectLst/>
                        </a:rPr>
                        <a:t>FILE_SHARE_READ</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允许其他代码以只读方式打开该文件</a:t>
                      </a:r>
                      <a:endParaRPr lang="zh-CN" sz="1100">
                        <a:effectLst/>
                        <a:latin typeface="Times New Roman"/>
                        <a:ea typeface="宋体"/>
                      </a:endParaRPr>
                    </a:p>
                  </a:txBody>
                  <a:tcPr marL="68580" marR="68580" marT="0" marB="0" anchor="ctr"/>
                </a:tc>
              </a:tr>
              <a:tr h="449319">
                <a:tc>
                  <a:txBody>
                    <a:bodyPr/>
                    <a:lstStyle/>
                    <a:p>
                      <a:pPr indent="266700" algn="just">
                        <a:lnSpc>
                          <a:spcPts val="1400"/>
                        </a:lnSpc>
                        <a:spcAft>
                          <a:spcPts val="120"/>
                        </a:spcAft>
                      </a:pPr>
                      <a:r>
                        <a:rPr lang="en-US" sz="1100">
                          <a:effectLst/>
                        </a:rPr>
                        <a:t>FILE_SHARE_WRITE</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dirty="0">
                          <a:effectLst/>
                        </a:rPr>
                        <a:t>允许其他代码以只写方式打开该文件</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43629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10.5  </a:t>
            </a:r>
            <a:r>
              <a:rPr lang="zh-CN" altLang="en-US" b="0" i="0" u="none" strike="noStrike" kern="1800" baseline="0" smtClean="0">
                <a:latin typeface="Times New Roman"/>
                <a:ea typeface="楷体"/>
              </a:rPr>
              <a:t>文件创建方式</a:t>
            </a:r>
          </a:p>
        </p:txBody>
      </p:sp>
      <p:sp>
        <p:nvSpPr>
          <p:cNvPr id="3" name="文本占位符 2"/>
          <p:cNvSpPr>
            <a:spLocks noGrp="1"/>
          </p:cNvSpPr>
          <p:nvPr>
            <p:ph type="body" idx="1"/>
          </p:nvPr>
        </p:nvSpPr>
        <p:spPr>
          <a:xfrm>
            <a:off x="251520" y="3861048"/>
            <a:ext cx="8579296" cy="2664296"/>
          </a:xfrm>
        </p:spPr>
        <p:txBody>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dwFlagsAndAttributes</a:t>
            </a:r>
            <a:r>
              <a:rPr lang="zh-CN" altLang="en-US" b="0" i="0" u="none" strike="noStrike" baseline="0" dirty="0" smtClean="0">
                <a:latin typeface="Times New Roman"/>
                <a:ea typeface="华文新魏"/>
              </a:rPr>
              <a:t>指定文件的新属性。其取值如表</a:t>
            </a:r>
            <a:r>
              <a:rPr lang="en-US" altLang="zh-CN" b="0" i="0" u="none" strike="noStrike" baseline="0" dirty="0" smtClean="0">
                <a:latin typeface="Times New Roman"/>
                <a:ea typeface="华文新魏"/>
              </a:rPr>
              <a:t>10.6</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861464559"/>
              </p:ext>
            </p:extLst>
          </p:nvPr>
        </p:nvGraphicFramePr>
        <p:xfrm>
          <a:off x="569945" y="1772816"/>
          <a:ext cx="8004109" cy="1812246"/>
        </p:xfrm>
        <a:graphic>
          <a:graphicData uri="http://schemas.openxmlformats.org/drawingml/2006/table">
            <a:tbl>
              <a:tblPr firstRow="1" firstCol="1" lastRow="1" lastCol="1" bandRow="1" bandCol="1">
                <a:tableStyleId>{5C22544A-7EE6-4342-B048-85BDC9FD1C3A}</a:tableStyleId>
              </a:tblPr>
              <a:tblGrid>
                <a:gridCol w="2122690"/>
                <a:gridCol w="5881419"/>
              </a:tblGrid>
              <a:tr h="299681">
                <a:tc>
                  <a:txBody>
                    <a:bodyPr/>
                    <a:lstStyle/>
                    <a:p>
                      <a:pPr algn="ctr">
                        <a:lnSpc>
                          <a:spcPts val="1400"/>
                        </a:lnSpc>
                        <a:spcAft>
                          <a:spcPts val="12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400"/>
                        </a:lnSpc>
                        <a:spcAft>
                          <a:spcPts val="12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02513">
                <a:tc>
                  <a:txBody>
                    <a:bodyPr/>
                    <a:lstStyle/>
                    <a:p>
                      <a:pPr algn="just">
                        <a:lnSpc>
                          <a:spcPts val="1400"/>
                        </a:lnSpc>
                        <a:spcAft>
                          <a:spcPts val="120"/>
                        </a:spcAft>
                      </a:pPr>
                      <a:r>
                        <a:rPr lang="en-US" sz="1100">
                          <a:effectLst/>
                        </a:rPr>
                        <a:t>CREATE_NEW</a:t>
                      </a:r>
                      <a:endParaRPr lang="zh-CN" sz="1100">
                        <a:effectLst/>
                        <a:latin typeface="Times New Roman"/>
                        <a:ea typeface="宋体"/>
                      </a:endParaRPr>
                    </a:p>
                  </a:txBody>
                  <a:tcPr marL="68580" marR="68580" marT="0" marB="0" anchor="ctr"/>
                </a:tc>
                <a:tc>
                  <a:txBody>
                    <a:bodyPr/>
                    <a:lstStyle/>
                    <a:p>
                      <a:pPr algn="just">
                        <a:lnSpc>
                          <a:spcPts val="1400"/>
                        </a:lnSpc>
                        <a:spcAft>
                          <a:spcPts val="120"/>
                        </a:spcAft>
                      </a:pPr>
                      <a:r>
                        <a:rPr lang="zh-CN" sz="1100">
                          <a:effectLst/>
                        </a:rPr>
                        <a:t>创建新文件，如果文件已经存在，则函数执行失败</a:t>
                      </a:r>
                      <a:endParaRPr lang="zh-CN" sz="1100">
                        <a:effectLst/>
                        <a:latin typeface="Times New Roman"/>
                        <a:ea typeface="宋体"/>
                      </a:endParaRPr>
                    </a:p>
                  </a:txBody>
                  <a:tcPr marL="68580" marR="68580" marT="0" marB="0" anchor="ctr"/>
                </a:tc>
              </a:tr>
              <a:tr h="302513">
                <a:tc>
                  <a:txBody>
                    <a:bodyPr/>
                    <a:lstStyle/>
                    <a:p>
                      <a:pPr algn="just">
                        <a:lnSpc>
                          <a:spcPts val="1400"/>
                        </a:lnSpc>
                        <a:spcAft>
                          <a:spcPts val="120"/>
                        </a:spcAft>
                      </a:pPr>
                      <a:r>
                        <a:rPr lang="en-US" sz="1100">
                          <a:effectLst/>
                        </a:rPr>
                        <a:t>CREATE_ALWAYS</a:t>
                      </a:r>
                      <a:endParaRPr lang="zh-CN" sz="1100">
                        <a:effectLst/>
                        <a:latin typeface="Times New Roman"/>
                        <a:ea typeface="宋体"/>
                      </a:endParaRPr>
                    </a:p>
                  </a:txBody>
                  <a:tcPr marL="68580" marR="68580" marT="0" marB="0" anchor="ctr"/>
                </a:tc>
                <a:tc>
                  <a:txBody>
                    <a:bodyPr/>
                    <a:lstStyle/>
                    <a:p>
                      <a:pPr algn="just">
                        <a:lnSpc>
                          <a:spcPts val="1400"/>
                        </a:lnSpc>
                        <a:spcAft>
                          <a:spcPts val="120"/>
                        </a:spcAft>
                      </a:pPr>
                      <a:r>
                        <a:rPr lang="zh-CN" sz="1100">
                          <a:effectLst/>
                        </a:rPr>
                        <a:t>创建新文件，如果文件已经存在，则函数会覆盖原文件并清除其所存在的所有文件属性</a:t>
                      </a:r>
                      <a:endParaRPr lang="zh-CN" sz="1100">
                        <a:effectLst/>
                        <a:latin typeface="Times New Roman"/>
                        <a:ea typeface="宋体"/>
                      </a:endParaRPr>
                    </a:p>
                  </a:txBody>
                  <a:tcPr marL="68580" marR="68580" marT="0" marB="0" anchor="ctr"/>
                </a:tc>
              </a:tr>
              <a:tr h="302513">
                <a:tc>
                  <a:txBody>
                    <a:bodyPr/>
                    <a:lstStyle/>
                    <a:p>
                      <a:pPr algn="just">
                        <a:lnSpc>
                          <a:spcPts val="1400"/>
                        </a:lnSpc>
                        <a:spcAft>
                          <a:spcPts val="120"/>
                        </a:spcAft>
                      </a:pPr>
                      <a:r>
                        <a:rPr lang="en-US" sz="1100">
                          <a:effectLst/>
                        </a:rPr>
                        <a:t>OPEN_EXISTING</a:t>
                      </a:r>
                      <a:endParaRPr lang="zh-CN" sz="1100">
                        <a:effectLst/>
                        <a:latin typeface="Times New Roman"/>
                        <a:ea typeface="宋体"/>
                      </a:endParaRPr>
                    </a:p>
                  </a:txBody>
                  <a:tcPr marL="68580" marR="68580" marT="0" marB="0" anchor="ctr"/>
                </a:tc>
                <a:tc>
                  <a:txBody>
                    <a:bodyPr/>
                    <a:lstStyle/>
                    <a:p>
                      <a:pPr algn="just">
                        <a:lnSpc>
                          <a:spcPts val="1400"/>
                        </a:lnSpc>
                        <a:spcAft>
                          <a:spcPts val="120"/>
                        </a:spcAft>
                      </a:pPr>
                      <a:r>
                        <a:rPr lang="zh-CN" sz="1100">
                          <a:effectLst/>
                        </a:rPr>
                        <a:t>打开已存在的文件，如文件不存在，则函数执行失败</a:t>
                      </a:r>
                      <a:endParaRPr lang="zh-CN" sz="1100">
                        <a:effectLst/>
                        <a:latin typeface="Times New Roman"/>
                        <a:ea typeface="宋体"/>
                      </a:endParaRPr>
                    </a:p>
                  </a:txBody>
                  <a:tcPr marL="68580" marR="68580" marT="0" marB="0" anchor="ctr"/>
                </a:tc>
              </a:tr>
              <a:tr h="302513">
                <a:tc>
                  <a:txBody>
                    <a:bodyPr/>
                    <a:lstStyle/>
                    <a:p>
                      <a:pPr algn="just">
                        <a:lnSpc>
                          <a:spcPts val="1400"/>
                        </a:lnSpc>
                        <a:spcAft>
                          <a:spcPts val="120"/>
                        </a:spcAft>
                      </a:pPr>
                      <a:r>
                        <a:rPr lang="en-US" sz="1100">
                          <a:effectLst/>
                        </a:rPr>
                        <a:t>OPEN_ALWAYS</a:t>
                      </a:r>
                      <a:endParaRPr lang="zh-CN" sz="1100">
                        <a:effectLst/>
                        <a:latin typeface="Times New Roman"/>
                        <a:ea typeface="宋体"/>
                      </a:endParaRPr>
                    </a:p>
                  </a:txBody>
                  <a:tcPr marL="68580" marR="68580" marT="0" marB="0" anchor="ctr"/>
                </a:tc>
                <a:tc>
                  <a:txBody>
                    <a:bodyPr/>
                    <a:lstStyle/>
                    <a:p>
                      <a:pPr algn="just">
                        <a:lnSpc>
                          <a:spcPts val="1400"/>
                        </a:lnSpc>
                        <a:spcAft>
                          <a:spcPts val="120"/>
                        </a:spcAft>
                      </a:pPr>
                      <a:r>
                        <a:rPr lang="zh-CN" sz="1100">
                          <a:effectLst/>
                        </a:rPr>
                        <a:t>如果文件不存在，则创建新文件，否则打开该文件</a:t>
                      </a:r>
                      <a:endParaRPr lang="zh-CN" sz="1100">
                        <a:effectLst/>
                        <a:latin typeface="Times New Roman"/>
                        <a:ea typeface="宋体"/>
                      </a:endParaRPr>
                    </a:p>
                  </a:txBody>
                  <a:tcPr marL="68580" marR="68580" marT="0" marB="0" anchor="ctr"/>
                </a:tc>
              </a:tr>
              <a:tr h="302513">
                <a:tc>
                  <a:txBody>
                    <a:bodyPr/>
                    <a:lstStyle/>
                    <a:p>
                      <a:pPr algn="just">
                        <a:lnSpc>
                          <a:spcPts val="1400"/>
                        </a:lnSpc>
                        <a:spcAft>
                          <a:spcPts val="120"/>
                        </a:spcAft>
                      </a:pPr>
                      <a:r>
                        <a:rPr lang="en-US" sz="1100">
                          <a:effectLst/>
                        </a:rPr>
                        <a:t>TRUNCATE_EXISTING</a:t>
                      </a:r>
                      <a:endParaRPr lang="zh-CN" sz="1100">
                        <a:effectLst/>
                        <a:latin typeface="Times New Roman"/>
                        <a:ea typeface="宋体"/>
                      </a:endParaRPr>
                    </a:p>
                  </a:txBody>
                  <a:tcPr marL="68580" marR="68580" marT="0" marB="0" anchor="ctr"/>
                </a:tc>
                <a:tc>
                  <a:txBody>
                    <a:bodyPr/>
                    <a:lstStyle/>
                    <a:p>
                      <a:pPr algn="just">
                        <a:lnSpc>
                          <a:spcPts val="1400"/>
                        </a:lnSpc>
                        <a:spcAft>
                          <a:spcPts val="120"/>
                        </a:spcAft>
                      </a:pPr>
                      <a:r>
                        <a:rPr lang="zh-CN" sz="1100" dirty="0">
                          <a:effectLst/>
                        </a:rPr>
                        <a:t>打开已经存在的文件并将其内容清空，如果不存在，则函数执行失败</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410980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10.6  </a:t>
            </a:r>
            <a:r>
              <a:rPr lang="zh-CN" altLang="en-US" b="0" i="0" u="none" strike="noStrike" kern="1800" baseline="0" smtClean="0">
                <a:latin typeface="Times New Roman"/>
                <a:ea typeface="楷体"/>
              </a:rPr>
              <a:t>文件属性值</a:t>
            </a:r>
          </a:p>
        </p:txBody>
      </p:sp>
      <p:sp>
        <p:nvSpPr>
          <p:cNvPr id="3" name="文本占位符 2"/>
          <p:cNvSpPr>
            <a:spLocks noGrp="1"/>
          </p:cNvSpPr>
          <p:nvPr>
            <p:ph type="body" idx="1"/>
          </p:nvPr>
        </p:nvSpPr>
        <p:spPr>
          <a:xfrm>
            <a:off x="251520" y="3861048"/>
            <a:ext cx="8579296" cy="2664296"/>
          </a:xfrm>
        </p:spPr>
        <p:txBody>
          <a:bodyPr>
            <a:normAutofit fontScale="92500"/>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如果将文件的属性指定为</a:t>
            </a:r>
            <a:r>
              <a:rPr lang="en-US" altLang="zh-CN" b="0" i="0" u="none" strike="noStrike" baseline="0" dirty="0" err="1" smtClean="0">
                <a:latin typeface="Times New Roman"/>
                <a:ea typeface="华文新魏"/>
                <a:sym typeface="Wingdings"/>
              </a:rPr>
              <a:t>FILE_ATTRIBUTE_TEMPORARY</a:t>
            </a:r>
            <a:r>
              <a:rPr lang="zh-CN" altLang="en-US" b="0" i="0" u="none" strike="noStrike" baseline="0" dirty="0" smtClean="0">
                <a:latin typeface="Times New Roman"/>
                <a:ea typeface="华文新魏"/>
                <a:sym typeface="Wingdings"/>
              </a:rPr>
              <a:t>，则函数会将文件的属性指定为临时文件。操作系统会将临时文件的内容保存在内存中以便程序加快文件的存取速度，但当程序使用完成后，系统会将其删除，同时还可以为临时文件指定操作方式。临时文件的部分操作方式如表</a:t>
            </a:r>
            <a:r>
              <a:rPr lang="en-US" altLang="zh-CN" b="0" i="0" u="none" strike="noStrike" baseline="0" dirty="0" smtClean="0">
                <a:latin typeface="Times New Roman"/>
                <a:ea typeface="华文新魏"/>
                <a:sym typeface="Wingdings"/>
              </a:rPr>
              <a:t>10.7</a:t>
            </a:r>
            <a:r>
              <a:rPr lang="zh-CN" altLang="en-US" b="0" i="0" u="none" strike="noStrike" baseline="0" dirty="0" smtClean="0">
                <a:latin typeface="Times New Roman"/>
                <a:ea typeface="华文新魏"/>
                <a:sym typeface="Wingdings"/>
              </a:rPr>
              <a:t>所示。</a:t>
            </a:r>
          </a:p>
        </p:txBody>
      </p:sp>
      <p:graphicFrame>
        <p:nvGraphicFramePr>
          <p:cNvPr id="4" name="表格 3"/>
          <p:cNvGraphicFramePr>
            <a:graphicFrameLocks noGrp="1"/>
          </p:cNvGraphicFramePr>
          <p:nvPr>
            <p:extLst>
              <p:ext uri="{D42A27DB-BD31-4B8C-83A1-F6EECF244321}">
                <p14:modId xmlns:p14="http://schemas.microsoft.com/office/powerpoint/2010/main" val="3080323792"/>
              </p:ext>
            </p:extLst>
          </p:nvPr>
        </p:nvGraphicFramePr>
        <p:xfrm>
          <a:off x="566653" y="1484784"/>
          <a:ext cx="8010693" cy="2172284"/>
        </p:xfrm>
        <a:graphic>
          <a:graphicData uri="http://schemas.openxmlformats.org/drawingml/2006/table">
            <a:tbl>
              <a:tblPr firstRow="1" firstCol="1" lastRow="1" lastCol="1" bandRow="1" bandCol="1">
                <a:tableStyleId>{5C22544A-7EE6-4342-B048-85BDC9FD1C3A}</a:tableStyleId>
              </a:tblPr>
              <a:tblGrid>
                <a:gridCol w="3723370"/>
                <a:gridCol w="4287323"/>
              </a:tblGrid>
              <a:tr h="359219">
                <a:tc>
                  <a:txBody>
                    <a:bodyPr/>
                    <a:lstStyle/>
                    <a:p>
                      <a:pPr algn="ctr">
                        <a:lnSpc>
                          <a:spcPts val="1400"/>
                        </a:lnSpc>
                        <a:spcAft>
                          <a:spcPts val="12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400"/>
                        </a:lnSpc>
                        <a:spcAft>
                          <a:spcPts val="12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62613">
                <a:tc>
                  <a:txBody>
                    <a:bodyPr/>
                    <a:lstStyle/>
                    <a:p>
                      <a:pPr indent="266700" algn="just">
                        <a:lnSpc>
                          <a:spcPts val="1400"/>
                        </a:lnSpc>
                        <a:spcAft>
                          <a:spcPts val="120"/>
                        </a:spcAft>
                      </a:pPr>
                      <a:r>
                        <a:rPr lang="en-US" sz="1100">
                          <a:effectLst/>
                        </a:rPr>
                        <a:t>FILE_ATTRIBUTE_ARCHIVE</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标记存档属性</a:t>
                      </a:r>
                      <a:endParaRPr lang="zh-CN" sz="1100">
                        <a:effectLst/>
                        <a:latin typeface="Times New Roman"/>
                        <a:ea typeface="宋体"/>
                      </a:endParaRPr>
                    </a:p>
                  </a:txBody>
                  <a:tcPr marL="68580" marR="68580" marT="0" marB="0" anchor="ctr"/>
                </a:tc>
              </a:tr>
              <a:tr h="362613">
                <a:tc>
                  <a:txBody>
                    <a:bodyPr/>
                    <a:lstStyle/>
                    <a:p>
                      <a:pPr indent="266700" algn="just">
                        <a:lnSpc>
                          <a:spcPts val="1400"/>
                        </a:lnSpc>
                        <a:spcAft>
                          <a:spcPts val="120"/>
                        </a:spcAft>
                      </a:pPr>
                      <a:r>
                        <a:rPr lang="en-US" sz="1100">
                          <a:effectLst/>
                        </a:rPr>
                        <a:t>FILE_ATTRIBUTE_HIDDEN</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标记隐藏属性</a:t>
                      </a:r>
                      <a:endParaRPr lang="zh-CN" sz="1100">
                        <a:effectLst/>
                        <a:latin typeface="Times New Roman"/>
                        <a:ea typeface="宋体"/>
                      </a:endParaRPr>
                    </a:p>
                  </a:txBody>
                  <a:tcPr marL="68580" marR="68580" marT="0" marB="0" anchor="ctr"/>
                </a:tc>
              </a:tr>
              <a:tr h="362613">
                <a:tc>
                  <a:txBody>
                    <a:bodyPr/>
                    <a:lstStyle/>
                    <a:p>
                      <a:pPr indent="266700" algn="just">
                        <a:lnSpc>
                          <a:spcPts val="1400"/>
                        </a:lnSpc>
                        <a:spcAft>
                          <a:spcPts val="120"/>
                        </a:spcAft>
                      </a:pPr>
                      <a:r>
                        <a:rPr lang="en-US" sz="1100">
                          <a:effectLst/>
                        </a:rPr>
                        <a:t>FILE_ATTRIBUTE_READONLY</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标记只读属性</a:t>
                      </a:r>
                      <a:endParaRPr lang="zh-CN" sz="1100">
                        <a:effectLst/>
                        <a:latin typeface="Times New Roman"/>
                        <a:ea typeface="宋体"/>
                      </a:endParaRPr>
                    </a:p>
                  </a:txBody>
                  <a:tcPr marL="68580" marR="68580" marT="0" marB="0" anchor="ctr"/>
                </a:tc>
              </a:tr>
              <a:tr h="362613">
                <a:tc>
                  <a:txBody>
                    <a:bodyPr/>
                    <a:lstStyle/>
                    <a:p>
                      <a:pPr indent="266700" algn="just">
                        <a:lnSpc>
                          <a:spcPts val="1400"/>
                        </a:lnSpc>
                        <a:spcAft>
                          <a:spcPts val="120"/>
                        </a:spcAft>
                      </a:pPr>
                      <a:r>
                        <a:rPr lang="en-US" sz="1100">
                          <a:effectLst/>
                        </a:rPr>
                        <a:t>FILE_ATTRIBUTE_SYSTEM</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a:effectLst/>
                        </a:rPr>
                        <a:t>标记为系统文件属性</a:t>
                      </a:r>
                      <a:endParaRPr lang="zh-CN" sz="1100">
                        <a:effectLst/>
                        <a:latin typeface="Times New Roman"/>
                        <a:ea typeface="宋体"/>
                      </a:endParaRPr>
                    </a:p>
                  </a:txBody>
                  <a:tcPr marL="68580" marR="68580" marT="0" marB="0" anchor="ctr"/>
                </a:tc>
              </a:tr>
              <a:tr h="362613">
                <a:tc>
                  <a:txBody>
                    <a:bodyPr/>
                    <a:lstStyle/>
                    <a:p>
                      <a:pPr indent="266700" algn="just">
                        <a:lnSpc>
                          <a:spcPts val="1400"/>
                        </a:lnSpc>
                        <a:spcAft>
                          <a:spcPts val="120"/>
                        </a:spcAft>
                      </a:pPr>
                      <a:r>
                        <a:rPr lang="en-US" sz="1100">
                          <a:effectLst/>
                        </a:rPr>
                        <a:t>FILE_ATTRIBUTE_TEMPORARY</a:t>
                      </a:r>
                      <a:endParaRPr lang="zh-CN" sz="1100">
                        <a:effectLst/>
                        <a:latin typeface="Times New Roman"/>
                        <a:ea typeface="宋体"/>
                      </a:endParaRPr>
                    </a:p>
                  </a:txBody>
                  <a:tcPr marL="68580" marR="68580" marT="0" marB="0" anchor="ctr"/>
                </a:tc>
                <a:tc>
                  <a:txBody>
                    <a:bodyPr/>
                    <a:lstStyle/>
                    <a:p>
                      <a:pPr indent="266700" algn="just">
                        <a:lnSpc>
                          <a:spcPts val="1400"/>
                        </a:lnSpc>
                        <a:spcAft>
                          <a:spcPts val="120"/>
                        </a:spcAft>
                      </a:pPr>
                      <a:r>
                        <a:rPr lang="zh-CN" sz="1100" dirty="0">
                          <a:effectLst/>
                        </a:rPr>
                        <a:t>指定临时文件属性</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86397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10.7  </a:t>
            </a:r>
            <a:r>
              <a:rPr lang="zh-CN" altLang="en-US" b="0" i="0" u="none" strike="noStrike" kern="1800" baseline="0" smtClean="0">
                <a:latin typeface="Times New Roman"/>
                <a:ea typeface="楷体"/>
              </a:rPr>
              <a:t>临时文件的操作方式</a:t>
            </a:r>
          </a:p>
        </p:txBody>
      </p:sp>
      <p:sp>
        <p:nvSpPr>
          <p:cNvPr id="3" name="文本占位符 2"/>
          <p:cNvSpPr>
            <a:spLocks noGrp="1"/>
          </p:cNvSpPr>
          <p:nvPr>
            <p:ph type="body" idx="1"/>
          </p:nvPr>
        </p:nvSpPr>
        <p:spPr>
          <a:xfrm>
            <a:off x="251520" y="3789040"/>
            <a:ext cx="8579296" cy="2736304"/>
          </a:xfrm>
        </p:spPr>
        <p:txBody>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hTemplateFile</a:t>
            </a:r>
            <a:r>
              <a:rPr lang="zh-CN" altLang="en-US" b="0" i="0" u="none" strike="noStrike" baseline="0" dirty="0" smtClean="0">
                <a:latin typeface="Times New Roman"/>
                <a:ea typeface="华文新魏"/>
              </a:rPr>
              <a:t>指定文件模板的句柄，设置该参数后，系统会复制该文件模板的所有属性到当前所创建的文件中，用户可以将该参数设置为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a:t>
            </a:r>
          </a:p>
        </p:txBody>
      </p:sp>
      <p:graphicFrame>
        <p:nvGraphicFramePr>
          <p:cNvPr id="4" name="表格 3"/>
          <p:cNvGraphicFramePr>
            <a:graphicFrameLocks noGrp="1"/>
          </p:cNvGraphicFramePr>
          <p:nvPr>
            <p:extLst>
              <p:ext uri="{D42A27DB-BD31-4B8C-83A1-F6EECF244321}">
                <p14:modId xmlns:p14="http://schemas.microsoft.com/office/powerpoint/2010/main" val="618249819"/>
              </p:ext>
            </p:extLst>
          </p:nvPr>
        </p:nvGraphicFramePr>
        <p:xfrm>
          <a:off x="573237" y="1700808"/>
          <a:ext cx="7997525" cy="1808434"/>
        </p:xfrm>
        <a:graphic>
          <a:graphicData uri="http://schemas.openxmlformats.org/drawingml/2006/table">
            <a:tbl>
              <a:tblPr firstRow="1" firstCol="1" lastRow="1" lastCol="1" bandRow="1" bandCol="1">
                <a:tableStyleId>{5C22544A-7EE6-4342-B048-85BDC9FD1C3A}</a:tableStyleId>
              </a:tblPr>
              <a:tblGrid>
                <a:gridCol w="3159022"/>
                <a:gridCol w="4838503"/>
              </a:tblGrid>
              <a:tr h="448927">
                <a:tc>
                  <a:txBody>
                    <a:bodyPr/>
                    <a:lstStyle/>
                    <a:p>
                      <a:pPr algn="ctr">
                        <a:lnSpc>
                          <a:spcPts val="1350"/>
                        </a:lnSpc>
                        <a:spcAft>
                          <a:spcPts val="100"/>
                        </a:spcAft>
                      </a:pPr>
                      <a:r>
                        <a:rPr lang="zh-CN" sz="1100">
                          <a:effectLst/>
                        </a:rPr>
                        <a:t>操 作 方 式</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53169">
                <a:tc>
                  <a:txBody>
                    <a:bodyPr/>
                    <a:lstStyle/>
                    <a:p>
                      <a:pPr algn="just">
                        <a:lnSpc>
                          <a:spcPts val="1350"/>
                        </a:lnSpc>
                        <a:spcAft>
                          <a:spcPts val="100"/>
                        </a:spcAft>
                      </a:pPr>
                      <a:r>
                        <a:rPr lang="en-US" sz="1100">
                          <a:effectLst/>
                        </a:rPr>
                        <a:t>FILE_FLAG_DELETE_ON_CLOSE</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a:effectLst/>
                        </a:rPr>
                        <a:t>当程序关闭后，系统会立即删除该临时文件</a:t>
                      </a:r>
                      <a:endParaRPr lang="zh-CN" sz="1100">
                        <a:effectLst/>
                        <a:latin typeface="Times New Roman"/>
                        <a:ea typeface="宋体"/>
                      </a:endParaRPr>
                    </a:p>
                  </a:txBody>
                  <a:tcPr marL="68580" marR="68580" marT="0" marB="0" anchor="ctr"/>
                </a:tc>
              </a:tr>
              <a:tr h="453169">
                <a:tc>
                  <a:txBody>
                    <a:bodyPr/>
                    <a:lstStyle/>
                    <a:p>
                      <a:pPr algn="just">
                        <a:lnSpc>
                          <a:spcPts val="1350"/>
                        </a:lnSpc>
                        <a:spcAft>
                          <a:spcPts val="100"/>
                        </a:spcAft>
                      </a:pPr>
                      <a:r>
                        <a:rPr lang="en-US" sz="1100">
                          <a:effectLst/>
                        </a:rPr>
                        <a:t>FILE_FLAG_OVERLAPPED</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a:effectLst/>
                        </a:rPr>
                        <a:t>设置异步读写该临时文件</a:t>
                      </a:r>
                      <a:endParaRPr lang="zh-CN" sz="1100">
                        <a:effectLst/>
                        <a:latin typeface="Times New Roman"/>
                        <a:ea typeface="宋体"/>
                      </a:endParaRPr>
                    </a:p>
                  </a:txBody>
                  <a:tcPr marL="68580" marR="68580" marT="0" marB="0" anchor="ctr"/>
                </a:tc>
              </a:tr>
              <a:tr h="453169">
                <a:tc>
                  <a:txBody>
                    <a:bodyPr/>
                    <a:lstStyle/>
                    <a:p>
                      <a:pPr algn="just">
                        <a:lnSpc>
                          <a:spcPts val="1350"/>
                        </a:lnSpc>
                        <a:spcAft>
                          <a:spcPts val="100"/>
                        </a:spcAft>
                      </a:pPr>
                      <a:r>
                        <a:rPr lang="en-US" sz="1100">
                          <a:effectLst/>
                        </a:rPr>
                        <a:t>FILE_FLAG_WRITE_THROUGH</a:t>
                      </a:r>
                      <a:endParaRPr lang="zh-CN" sz="1100">
                        <a:effectLst/>
                        <a:latin typeface="Times New Roman"/>
                        <a:ea typeface="宋体"/>
                      </a:endParaRPr>
                    </a:p>
                  </a:txBody>
                  <a:tcPr marL="68580" marR="68580" marT="0" marB="0" anchor="ctr"/>
                </a:tc>
                <a:tc>
                  <a:txBody>
                    <a:bodyPr/>
                    <a:lstStyle/>
                    <a:p>
                      <a:pPr algn="just">
                        <a:lnSpc>
                          <a:spcPts val="1350"/>
                        </a:lnSpc>
                        <a:spcAft>
                          <a:spcPts val="100"/>
                        </a:spcAft>
                      </a:pPr>
                      <a:r>
                        <a:rPr lang="zh-CN" sz="1100" dirty="0">
                          <a:effectLst/>
                        </a:rPr>
                        <a:t>系统将不会对该临时文件使用缓存，不论文件有任何修改都将被立刻写入硬盘中</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86007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260648"/>
            <a:ext cx="8579296" cy="6480720"/>
          </a:xfrm>
        </p:spPr>
        <p:txBody>
          <a:bodyPr>
            <a:normAutofit fontScale="62500" lnSpcReduction="20000"/>
          </a:bodyPr>
          <a:lstStyle/>
          <a:p>
            <a:pPr marR="0" lvl="0" rtl="0"/>
            <a:r>
              <a:rPr lang="zh-CN" altLang="en-US" b="0" i="0" u="none" strike="noStrike" baseline="0" dirty="0" smtClean="0">
                <a:latin typeface="Times New Roman"/>
                <a:ea typeface="华文新魏"/>
              </a:rPr>
              <a:t>例如，用户使用函数</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创建一个新文件。代码如下：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handle;</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定义文件句柄</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en-US" altLang="zh-CN" b="1"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txt",0</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FILE_SHARE_DELETE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FILE_SHARE_READ|FILE_SHARE_WRITE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NULL,CREATE_ALWAYS</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FILE_ATTRIBUTE_ARCHIVE</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FILE_ATTRIBUTE_SYSTEM,NULL</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if(handle!=</a:t>
            </a:r>
            <a:r>
              <a:rPr lang="en-US" altLang="zh-CN" b="0" i="0" u="none" strike="noStrike" baseline="0" dirty="0" err="1" smtClean="0">
                <a:latin typeface="Times New Roman"/>
                <a:ea typeface="华文新魏"/>
              </a:rPr>
              <a:t>INVALID_HANDLE_VALUE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文件创建成功！</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文件创建失败！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上述代码将在</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盘下创建一个名称为“例子”的文本文件。如果创建成功，则函数返回新创建文件对象的句柄，否则，函数将返回</a:t>
            </a:r>
            <a:r>
              <a:rPr lang="en-US" altLang="zh-CN" b="0" i="0" u="none" strike="noStrike" baseline="0" dirty="0" err="1" smtClean="0">
                <a:latin typeface="Times New Roman"/>
                <a:ea typeface="华文新魏"/>
              </a:rPr>
              <a:t>INVALID_HANDLE_VALUE</a:t>
            </a:r>
            <a:r>
              <a:rPr lang="zh-CN" altLang="en-US" b="0" i="0" u="none" strike="noStrike" baseline="0" dirty="0" smtClean="0">
                <a:latin typeface="Times New Roman"/>
                <a:ea typeface="华文新魏"/>
              </a:rPr>
              <a:t>。</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用户在调用</a:t>
            </a:r>
            <a:r>
              <a:rPr lang="en-US" altLang="zh-CN" b="0" i="0" u="none" strike="noStrike" baseline="0" dirty="0" smtClean="0">
                <a:latin typeface="Times New Roman"/>
                <a:ea typeface="华文新魏"/>
                <a:sym typeface="Wingdings"/>
              </a:rPr>
              <a:t>API</a:t>
            </a:r>
            <a:r>
              <a:rPr lang="zh-CN" altLang="en-US" b="0" i="0" u="none" strike="noStrike" baseline="0" dirty="0" smtClean="0">
                <a:latin typeface="Times New Roman"/>
                <a:ea typeface="华文新魏"/>
                <a:sym typeface="Wingdings"/>
              </a:rPr>
              <a:t>函数时。需要在该函数前使用符号“</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”进行调用，表示调用的函数为</a:t>
            </a:r>
            <a:r>
              <a:rPr lang="en-US" altLang="zh-CN" b="0" i="0" u="none" strike="noStrike" baseline="0" dirty="0" smtClean="0">
                <a:latin typeface="Times New Roman"/>
                <a:ea typeface="华文新魏"/>
                <a:sym typeface="Wingdings"/>
              </a:rPr>
              <a:t>Win32 API</a:t>
            </a:r>
            <a:r>
              <a:rPr lang="zh-CN" altLang="en-US" b="0" i="0" u="none" strike="noStrike" baseline="0" dirty="0" smtClean="0">
                <a:latin typeface="Times New Roman"/>
                <a:ea typeface="华文新魏"/>
                <a:sym typeface="Wingdings"/>
              </a:rPr>
              <a:t>函数。否则，程序将调用</a:t>
            </a:r>
            <a:r>
              <a:rPr lang="en-US" altLang="zh-CN" b="0" i="0" u="none" strike="noStrike" baseline="0" dirty="0" err="1" smtClean="0">
                <a:latin typeface="Times New Roman"/>
                <a:ea typeface="华文新魏"/>
                <a:sym typeface="Wingdings"/>
              </a:rPr>
              <a:t>MFC</a:t>
            </a:r>
            <a:r>
              <a:rPr lang="zh-CN" altLang="en-US" b="0" i="0" u="none" strike="noStrike" baseline="0" dirty="0" smtClean="0">
                <a:latin typeface="Times New Roman"/>
                <a:ea typeface="华文新魏"/>
                <a:sym typeface="Wingdings"/>
              </a:rPr>
              <a:t>中相应函数。</a:t>
            </a:r>
          </a:p>
        </p:txBody>
      </p:sp>
    </p:spTree>
    <p:extLst>
      <p:ext uri="{BB962C8B-B14F-4D97-AF65-F5344CB8AC3E}">
        <p14:creationId xmlns:p14="http://schemas.microsoft.com/office/powerpoint/2010/main" val="1394280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a:ea typeface="楷体"/>
              </a:rPr>
              <a:t>10.2.2  </a:t>
            </a:r>
            <a:r>
              <a:rPr lang="zh-CN" altLang="en-US" b="0" i="0" u="none" strike="noStrike" kern="1800" baseline="0" dirty="0" smtClean="0">
                <a:latin typeface="Times New Roman"/>
                <a:ea typeface="楷体"/>
              </a:rPr>
              <a:t>操作文件</a:t>
            </a:r>
          </a:p>
        </p:txBody>
      </p:sp>
      <p:sp>
        <p:nvSpPr>
          <p:cNvPr id="3" name="文本占位符 2"/>
          <p:cNvSpPr>
            <a:spLocks noGrp="1"/>
          </p:cNvSpPr>
          <p:nvPr>
            <p:ph type="body" idx="1"/>
          </p:nvPr>
        </p:nvSpPr>
        <p:spPr>
          <a:xfrm>
            <a:off x="251520" y="1340768"/>
            <a:ext cx="8579296" cy="5184576"/>
          </a:xfrm>
        </p:spPr>
        <p:txBody>
          <a:bodyPr>
            <a:normAutofit fontScale="55000" lnSpcReduction="20000"/>
          </a:bodyPr>
          <a:lstStyle/>
          <a:p>
            <a:pPr marR="0" lvl="0" rtl="0"/>
            <a:r>
              <a:rPr lang="zh-CN" altLang="en-US" b="0" i="0" u="none" strike="noStrike" baseline="0" dirty="0" smtClean="0">
                <a:latin typeface="Times New Roman"/>
                <a:ea typeface="华文新魏"/>
              </a:rPr>
              <a:t>用户使用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函数进行文件编程时，读取文件的操作函数是</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hFile</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p>
          <a:p>
            <a:pPr marR="0" lvl="0" rtl="0"/>
            <a:r>
              <a:rPr lang="en-US" altLang="zh-CN" b="0" i="0" u="none" strike="noStrike" baseline="0" dirty="0" err="1" smtClean="0">
                <a:latin typeface="Times New Roman"/>
                <a:ea typeface="华文新魏"/>
              </a:rPr>
              <a:t>LPVOID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lpBuffer</a:t>
            </a:r>
            <a:r>
              <a:rPr lang="en-US" altLang="zh-CN" b="0" i="0" u="none" strike="noStrike" baseline="0" dirty="0" smtClean="0">
                <a:latin typeface="Times New Roman"/>
                <a:ea typeface="华文新魏"/>
              </a:rPr>
              <a:t>,            </a:t>
            </a:r>
          </a:p>
          <a:p>
            <a:pPr marR="0" lvl="0" rtl="0"/>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nNumberOfBytesToRead</a:t>
            </a:r>
            <a:r>
              <a:rPr lang="en-US" altLang="zh-CN" b="0" i="0" u="none" strike="noStrike" baseline="0" dirty="0" smtClean="0">
                <a:latin typeface="Times New Roman"/>
                <a:ea typeface="华文新魏"/>
              </a:rPr>
              <a:t>,  </a:t>
            </a:r>
          </a:p>
          <a:p>
            <a:pPr marR="0" lvl="0" rtl="0"/>
            <a:r>
              <a:rPr lang="en-US" altLang="zh-CN" b="0" i="0" u="none" strike="noStrike" baseline="0" dirty="0" err="1" smtClean="0">
                <a:latin typeface="Times New Roman"/>
                <a:ea typeface="华文新魏"/>
              </a:rPr>
              <a:t>LPDWORD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lpNumberOfBytesRead</a:t>
            </a:r>
            <a:r>
              <a:rPr lang="en-US" altLang="zh-CN" b="0" i="0" u="none" strike="noStrike" baseline="0" dirty="0" smtClean="0">
                <a:latin typeface="Times New Roman"/>
                <a:ea typeface="华文新魏"/>
              </a:rPr>
              <a:t>, </a:t>
            </a:r>
          </a:p>
          <a:p>
            <a:pPr marR="0" lvl="0" rtl="0"/>
            <a:r>
              <a:rPr lang="en-US" altLang="zh-CN" b="0" i="0" u="none" strike="noStrike" baseline="0" dirty="0" err="1" smtClean="0">
                <a:latin typeface="Times New Roman"/>
                <a:ea typeface="华文新魏"/>
              </a:rPr>
              <a:t>LPOVERLAPPED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lpOverlapped</a:t>
            </a:r>
            <a:r>
              <a:rPr lang="zh-CN" altLang="en-US" b="0" i="0" u="none" strike="noStrike" baseline="0" dirty="0" smtClean="0">
                <a:latin typeface="Times New Roman"/>
                <a:ea typeface="华文新魏"/>
              </a:rPr>
              <a:t>    </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该函数的作用是从指定文件中读取相应大小的数据到指定的缓冲区中。如果函数调用失败，则返回</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。否则返回非</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值。其参数含义如下：</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hFile</a:t>
            </a:r>
            <a:r>
              <a:rPr lang="zh-CN" altLang="en-US" b="0" i="0" u="none" strike="noStrike" baseline="0" dirty="0" smtClean="0">
                <a:latin typeface="Times New Roman"/>
                <a:ea typeface="华文新魏"/>
              </a:rPr>
              <a:t>表示将要操作的文件对象句柄，即使用函数</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成功创建文件后返回的文件句柄。</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lpBuffer</a:t>
            </a:r>
            <a:r>
              <a:rPr lang="zh-CN" altLang="en-US" b="0" i="0" u="none" strike="noStrike" baseline="0" dirty="0" smtClean="0">
                <a:latin typeface="Times New Roman"/>
                <a:ea typeface="华文新魏"/>
              </a:rPr>
              <a:t>是一个指向缓冲区的指针，函数读取到的数据将被存放到该缓冲区中。</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nNumberOfBytesToRead</a:t>
            </a:r>
            <a:r>
              <a:rPr lang="zh-CN" altLang="en-US" b="0" i="0" u="none" strike="noStrike" baseline="0" dirty="0" smtClean="0">
                <a:latin typeface="Times New Roman"/>
                <a:ea typeface="华文新魏"/>
              </a:rPr>
              <a:t>表示用户将要读取的字节数目。</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lpNumberOfBytesRead</a:t>
            </a:r>
            <a:r>
              <a:rPr lang="zh-CN" altLang="en-US" b="0" i="0" u="none" strike="noStrike" baseline="0" dirty="0" smtClean="0">
                <a:latin typeface="Times New Roman"/>
                <a:ea typeface="华文新魏"/>
              </a:rPr>
              <a:t>是一个指向</a:t>
            </a:r>
            <a:r>
              <a:rPr lang="en-US" altLang="zh-CN" b="0" i="0" u="none" strike="noStrike" baseline="0" dirty="0" err="1" smtClean="0">
                <a:latin typeface="Times New Roman"/>
                <a:ea typeface="华文新魏"/>
              </a:rPr>
              <a:t>DWORD</a:t>
            </a:r>
            <a:r>
              <a:rPr lang="zh-CN" altLang="en-US" b="0" i="0" u="none" strike="noStrike" baseline="0" dirty="0" smtClean="0">
                <a:latin typeface="Times New Roman"/>
                <a:ea typeface="华文新魏"/>
              </a:rPr>
              <a:t>类型的指针变量，用于返回实际读取的字节数目。</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lpOverlapped</a:t>
            </a:r>
            <a:r>
              <a:rPr lang="zh-CN" altLang="en-US" b="0" i="0" u="none" strike="noStrike" baseline="0" dirty="0" smtClean="0">
                <a:latin typeface="Times New Roman"/>
                <a:ea typeface="华文新魏"/>
              </a:rPr>
              <a:t>是指向结构体</a:t>
            </a:r>
            <a:r>
              <a:rPr lang="en-US" altLang="zh-CN" b="0" i="0" u="none" strike="noStrike" baseline="0" dirty="0" smtClean="0">
                <a:latin typeface="Times New Roman"/>
                <a:ea typeface="华文新魏"/>
              </a:rPr>
              <a:t>overlapped</a:t>
            </a:r>
            <a:r>
              <a:rPr lang="zh-CN" altLang="en-US" b="0" i="0" u="none" strike="noStrike" baseline="0" dirty="0" smtClean="0">
                <a:latin typeface="Times New Roman"/>
                <a:ea typeface="华文新魏"/>
              </a:rPr>
              <a:t>的指针。一般情况下，用户将该参数设置为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即可。</a:t>
            </a:r>
          </a:p>
        </p:txBody>
      </p:sp>
    </p:spTree>
    <p:extLst>
      <p:ext uri="{BB962C8B-B14F-4D97-AF65-F5344CB8AC3E}">
        <p14:creationId xmlns:p14="http://schemas.microsoft.com/office/powerpoint/2010/main" val="1422194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编程时，与读取文件的函数</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相对应的函数是</a:t>
            </a:r>
            <a:r>
              <a:rPr lang="en-US" altLang="zh-CN" b="0" i="0" u="none" strike="noStrike" baseline="0" smtClean="0">
                <a:latin typeface="Times New Roman"/>
                <a:ea typeface="华文新魏"/>
              </a:rPr>
              <a:t>WriteFile()</a:t>
            </a:r>
            <a:r>
              <a:rPr lang="zh-CN" altLang="en-US" b="0" i="0" u="none" strike="noStrike" baseline="0" smtClean="0">
                <a:latin typeface="Times New Roman"/>
                <a:ea typeface="华文新魏"/>
              </a:rPr>
              <a:t>，该函数的作用是写入数据到指定文件中。该函数原型如下：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WriteFile(</a:t>
            </a:r>
          </a:p>
          <a:p>
            <a:pPr marR="0" lvl="0" rtl="0"/>
            <a:r>
              <a:rPr lang="en-US" altLang="zh-CN" b="0" i="0" u="none" strike="noStrike" baseline="0" smtClean="0">
                <a:latin typeface="Times New Roman"/>
                <a:ea typeface="华文新魏"/>
              </a:rPr>
              <a:t>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hFile,                   </a:t>
            </a:r>
          </a:p>
          <a:p>
            <a:pPr marR="0" lvl="0" rtl="0"/>
            <a:r>
              <a:rPr lang="en-US" altLang="zh-CN" b="0" i="0" u="none" strike="noStrike" baseline="0" smtClean="0">
                <a:latin typeface="Times New Roman"/>
                <a:ea typeface="华文新魏"/>
              </a:rPr>
              <a:t>LPCVOID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lpBuffer,                </a:t>
            </a:r>
          </a:p>
          <a:p>
            <a:pPr marR="0" lvl="0" rtl="0"/>
            <a:r>
              <a:rPr lang="en-US" altLang="zh-CN" b="0" i="0" u="none" strike="noStrike" baseline="0" smtClean="0">
                <a:latin typeface="Times New Roman"/>
                <a:ea typeface="华文新魏"/>
              </a:rPr>
              <a:t>DWORD nNumberOfBytesToWrite,     </a:t>
            </a:r>
          </a:p>
          <a:p>
            <a:pPr marR="0" lvl="0" rtl="0"/>
            <a:r>
              <a:rPr lang="en-US" altLang="zh-CN" b="0" i="0" u="none" strike="noStrike" baseline="0" smtClean="0">
                <a:latin typeface="Times New Roman"/>
                <a:ea typeface="华文新魏"/>
              </a:rPr>
              <a:t>LPDWORD lpNumberOfBytesWritten,  </a:t>
            </a:r>
          </a:p>
          <a:p>
            <a:pPr marR="0" lvl="0" rtl="0"/>
            <a:r>
              <a:rPr lang="en-US" altLang="zh-CN" b="0" i="0" u="none" strike="noStrike" baseline="0" smtClean="0">
                <a:latin typeface="Times New Roman"/>
                <a:ea typeface="华文新魏"/>
              </a:rPr>
              <a:t>LPOVERLAPPED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lpOverlapped</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如果该函数成功调用，则返回非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，否则返回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值。其参数的意义与函数</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的参数意义是一样的。</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当使用该函数写入数据到文件时，被写入的数据通常会被操作系统暂时保存在一个缓冲区中，等到文件关闭或数据大小与缓冲区大小一样时，才会被系统一并写入文件所在的物理磁盘中。</a:t>
            </a:r>
          </a:p>
        </p:txBody>
      </p:sp>
    </p:spTree>
    <p:extLst>
      <p:ext uri="{BB962C8B-B14F-4D97-AF65-F5344CB8AC3E}">
        <p14:creationId xmlns:p14="http://schemas.microsoft.com/office/powerpoint/2010/main" val="346888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例如，用户使用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函数对创建的文件进行读写操作。代码如下：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handle;</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定义文件句柄</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buffer[100];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定义缓冲区</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接收实际操作的字节数</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CString</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定义字符串变量</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 0, </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FILE_SHARE_DELETE</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FILE_SHARE_READ|FILE_SHARE_WRITE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NULL, </a:t>
            </a:r>
            <a:r>
              <a:rPr lang="en-US" altLang="zh-CN" b="0" i="0" u="none" strike="noStrike" baseline="0" dirty="0" err="1" smtClean="0">
                <a:latin typeface="Times New Roman"/>
                <a:ea typeface="华文新魏"/>
              </a:rPr>
              <a:t>CREATE_ALWAYS</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FILE_ATTRIBUTE_ARCHIVE|FILE_ATTRIBUTE_SYSTEM,NULL</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if(handle==</a:t>
            </a:r>
            <a:r>
              <a:rPr lang="en-US" altLang="zh-CN" b="0" i="0" u="none" strike="noStrike" baseline="0" dirty="0" err="1" smtClean="0">
                <a:latin typeface="Times New Roman"/>
                <a:ea typeface="华文新魏"/>
              </a:rPr>
              <a:t>INVALID_HANDLE_VALUE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判断文件是否创建成功</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文件创建失败！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47869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10.1.1  </a:t>
            </a:r>
            <a:r>
              <a:rPr lang="zh-CN" altLang="en-US" b="0" i="0" u="none" strike="noStrike" kern="1800" baseline="0" smtClean="0">
                <a:latin typeface="Times New Roman"/>
                <a:ea typeface="楷体"/>
              </a:rPr>
              <a:t>构造函数</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在</a:t>
            </a:r>
            <a:r>
              <a:rPr lang="en-US" altLang="zh-CN" b="0" i="0" u="none" strike="noStrike" baseline="0" dirty="0" smtClean="0">
                <a:latin typeface="Times New Roman"/>
                <a:ea typeface="华文新魏"/>
              </a:rPr>
              <a:t>MFC</a:t>
            </a:r>
            <a:r>
              <a:rPr lang="zh-CN" altLang="en-US" b="0" i="0" u="none" strike="noStrike" baseline="0" dirty="0" smtClean="0">
                <a:latin typeface="Times New Roman"/>
                <a:ea typeface="华文新魏"/>
              </a:rPr>
              <a:t>中，关于文件操作的类有很多。其中，最为常用的一个是</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类，这个函数几乎涵盖了所有的文件操作功能。首先，</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类的构造函数原型如下：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其中，第一个构造函数没有参数，表示在生成文件对象时才调用，此时该对象并未绑定任何文件。如果用户希望构造文件的同时绑定指定文件，那么生成该文件对象以后，需要调用函数</a:t>
            </a:r>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::Open()</a:t>
            </a:r>
            <a:r>
              <a:rPr lang="zh-CN" altLang="en-US" b="0" i="0" u="none" strike="noStrike" baseline="0" dirty="0" smtClean="0">
                <a:latin typeface="Times New Roman"/>
                <a:ea typeface="华文新魏"/>
              </a:rPr>
              <a:t>打开指定文件即可。在</a:t>
            </a:r>
            <a:r>
              <a:rPr lang="en-US" altLang="zh-CN" b="0" i="0" u="none" strike="noStrike" baseline="0" dirty="0" smtClean="0">
                <a:latin typeface="Times New Roman"/>
                <a:ea typeface="华文新魏"/>
              </a:rPr>
              <a:t>MFC</a:t>
            </a:r>
            <a:r>
              <a:rPr lang="zh-CN" altLang="en-US" b="0" i="0" u="none" strike="noStrike" baseline="0" dirty="0" smtClean="0">
                <a:latin typeface="Times New Roman"/>
                <a:ea typeface="华文新魏"/>
              </a:rPr>
              <a:t>中，函数</a:t>
            </a:r>
            <a:r>
              <a:rPr lang="en-US" altLang="zh-CN" b="0" i="0" u="none" strike="noStrike" baseline="0" dirty="0" smtClean="0">
                <a:latin typeface="Times New Roman"/>
                <a:ea typeface="华文新魏"/>
              </a:rPr>
              <a:t>Open()</a:t>
            </a:r>
            <a:r>
              <a:rPr lang="zh-CN" altLang="en-US" b="0" i="0" u="none" strike="noStrike" baseline="0" dirty="0" smtClean="0">
                <a:latin typeface="Times New Roman"/>
                <a:ea typeface="华文新魏"/>
              </a:rPr>
              <a:t>的原型如下：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该函数的作用是打开指定文件，并且将该文件与一个文件对象相关联。</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参数如下：</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lpszFileName</a:t>
            </a:r>
            <a:r>
              <a:rPr lang="zh-CN" altLang="en-US" b="0" i="0" u="none" strike="noStrike" baseline="0" dirty="0" smtClean="0">
                <a:latin typeface="Times New Roman"/>
                <a:ea typeface="华文新魏"/>
              </a:rPr>
              <a:t>表示打开的文件名称，该名称可以是一个文件的相对路径或者是绝对路径（表示完整路径）。</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nOpenFlags</a:t>
            </a:r>
            <a:r>
              <a:rPr lang="zh-CN" altLang="en-US" b="0" i="0" u="none" strike="noStrike" baseline="0" dirty="0" smtClean="0">
                <a:latin typeface="Times New Roman"/>
                <a:ea typeface="华文新魏"/>
              </a:rPr>
              <a:t>表示将以何种方式打开文件。文件打开方式如表</a:t>
            </a:r>
            <a:r>
              <a:rPr lang="en-US" altLang="zh-CN" b="0" i="0" u="none" strike="noStrike" baseline="0" dirty="0" smtClean="0">
                <a:latin typeface="Times New Roman"/>
                <a:ea typeface="华文新魏"/>
              </a:rPr>
              <a:t>10.1</a:t>
            </a:r>
            <a:r>
              <a:rPr lang="zh-CN" altLang="en-US" b="0" i="0" u="none" strike="noStrike" baseline="0" dirty="0" smtClean="0">
                <a:latin typeface="Times New Roman"/>
                <a:ea typeface="华文新魏"/>
              </a:rPr>
              <a:t>所示。</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pError</a:t>
            </a:r>
            <a:r>
              <a:rPr lang="zh-CN" altLang="en-US" b="0" i="0" u="none" strike="noStrike" baseline="0" dirty="0" smtClean="0">
                <a:latin typeface="Times New Roman"/>
                <a:ea typeface="华文新魏"/>
              </a:rPr>
              <a:t>表示打开文件时，所发生的异常情况。默认值为</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443206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en-US" altLang="zh-CN" b="0" i="0" u="none" strike="noStrike" baseline="0" dirty="0" smtClean="0">
                <a:latin typeface="Times New Roman"/>
                <a:ea typeface="华文新魏"/>
              </a:rPr>
              <a:t>14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ReadFile</a:t>
            </a:r>
            <a:r>
              <a:rPr lang="en-US" altLang="zh-CN" b="1" i="0" u="none" strike="noStrike" baseline="0" dirty="0" smtClean="0">
                <a:latin typeface="Times New Roman"/>
                <a:ea typeface="华文新魏"/>
              </a:rPr>
              <a:t>(handle,&amp;</a:t>
            </a:r>
            <a:r>
              <a:rPr lang="en-US" altLang="zh-CN" b="1" i="0" u="none" strike="noStrike" baseline="0" dirty="0" err="1" smtClean="0">
                <a:latin typeface="Times New Roman"/>
                <a:ea typeface="华文新魏"/>
              </a:rPr>
              <a:t>buffer,100,i,NULL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p>
          <a:p>
            <a:pPr marR="0" lvl="0" rtl="0"/>
            <a:r>
              <a:rPr lang="en-US" altLang="zh-CN" dirty="0">
                <a:latin typeface="Times New Roman"/>
                <a:ea typeface="华文新魏"/>
              </a:rPr>
              <a:t> </a:t>
            </a:r>
            <a:r>
              <a:rPr lang="en-US" altLang="zh-CN"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读取文件数据到指定缓冲</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17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区中 </a:t>
            </a:r>
          </a:p>
          <a:p>
            <a:pPr marR="0" lvl="0" rtl="0"/>
            <a:r>
              <a:rPr lang="en-US" altLang="zh-CN" b="0" i="0" u="none" strike="noStrike" baseline="0" dirty="0" smtClean="0">
                <a:latin typeface="Times New Roman"/>
                <a:ea typeface="华文新魏"/>
              </a:rPr>
              <a:t>18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19</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str.Format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实际读取到</a:t>
            </a:r>
            <a:r>
              <a:rPr lang="en-US" altLang="zh-CN" b="0" i="0" u="none" strike="noStrike" baseline="0" dirty="0" smtClean="0">
                <a:latin typeface="Times New Roman"/>
                <a:ea typeface="华文新魏"/>
              </a:rPr>
              <a:t>%d\n",</a:t>
            </a:r>
            <a:r>
              <a:rPr lang="en-US" altLang="zh-CN" b="0" i="0" u="none" strike="noStrike" baseline="0" dirty="0" err="1" smtClean="0">
                <a:latin typeface="Times New Roman"/>
                <a:ea typeface="华文新魏"/>
              </a:rPr>
              <a:t>i</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格式化字符串</a:t>
            </a:r>
          </a:p>
          <a:p>
            <a:pPr marR="0" lvl="0" rtl="0"/>
            <a:r>
              <a:rPr lang="en-US" altLang="zh-CN" b="0" i="0" u="none" strike="noStrike" baseline="0" dirty="0" smtClean="0">
                <a:latin typeface="Times New Roman"/>
                <a:ea typeface="华文新魏"/>
              </a:rPr>
              <a:t>20</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21</a:t>
            </a:r>
            <a:r>
              <a:rPr lang="zh-CN" altLang="en-US" b="0" i="0" u="none" strike="noStrike" baseline="0" dirty="0" smtClean="0">
                <a:latin typeface="Times New Roman"/>
                <a:ea typeface="华文新魏"/>
              </a:rPr>
              <a:t>			</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WriteFile</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handle,str.GetBuff</a:t>
            </a:r>
            <a:r>
              <a:rPr lang="en-US" altLang="zh-CN" b="1" i="0" u="none" strike="noStrike" baseline="0" dirty="0" smtClean="0">
                <a:latin typeface="Times New Roman"/>
                <a:ea typeface="华文新魏"/>
              </a:rPr>
              <a:t>(1),</a:t>
            </a:r>
            <a:r>
              <a:rPr lang="en-US" altLang="zh-CN" b="1" i="0" u="none" strike="noStrike" baseline="0" dirty="0" err="1" smtClean="0">
                <a:latin typeface="Times New Roman"/>
                <a:ea typeface="华文新魏"/>
              </a:rPr>
              <a:t>sizeof</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str</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i,NULL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将字符串写入文件中</a:t>
            </a:r>
          </a:p>
          <a:p>
            <a:pPr marR="0" lvl="0" rtl="0"/>
            <a:r>
              <a:rPr lang="en-US" altLang="zh-CN" b="0" i="0" u="none" strike="noStrike" baseline="0" dirty="0" smtClean="0">
                <a:latin typeface="Times New Roman"/>
                <a:ea typeface="华文新魏"/>
              </a:rPr>
              <a:t>23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25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读取文件失败！</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454522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在上面的代码中，只有当程序关闭时，系统才会将字符串数据写入文件所在的物理磁盘中。如果用户希望数据被立刻写入文件所在的磁盘中时，可以使用函数</a:t>
            </a:r>
            <a:r>
              <a:rPr lang="en-US" altLang="zh-CN" b="0" i="0" u="none" strike="noStrike" baseline="0" smtClean="0">
                <a:latin typeface="Times New Roman"/>
                <a:ea typeface="华文新魏"/>
              </a:rPr>
              <a:t>FlushFileBuffers()</a:t>
            </a:r>
            <a:r>
              <a:rPr lang="zh-CN" altLang="en-US" b="0" i="0" u="none" strike="noStrike" baseline="0" smtClean="0">
                <a:latin typeface="Times New Roman"/>
                <a:ea typeface="华文新魏"/>
              </a:rPr>
              <a:t>将数据强制写入文件中。该函数原型如下：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FlushFileBuffers(HANDLE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hFile);</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707961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476672"/>
            <a:ext cx="8579296" cy="6048672"/>
          </a:xfrm>
        </p:spPr>
        <p:txBody>
          <a:bodyPr>
            <a:normAutofit fontScale="77500" lnSpcReduction="20000"/>
          </a:bodyPr>
          <a:lstStyle/>
          <a:p>
            <a:pPr marR="0" lvl="0" rtl="0"/>
            <a:r>
              <a:rPr lang="zh-CN" altLang="en-US" b="0" i="0" u="none" strike="noStrike" baseline="0" dirty="0" smtClean="0">
                <a:latin typeface="Times New Roman"/>
                <a:ea typeface="华文新魏"/>
              </a:rPr>
              <a:t>该函数的唯一参数</a:t>
            </a:r>
            <a:r>
              <a:rPr lang="en-US" altLang="zh-CN" b="0" i="0" u="none" strike="noStrike" baseline="0" dirty="0" err="1" smtClean="0">
                <a:latin typeface="Times New Roman"/>
                <a:ea typeface="华文新魏"/>
              </a:rPr>
              <a:t>hFile</a:t>
            </a:r>
            <a:r>
              <a:rPr lang="zh-CN" altLang="en-US" b="0" i="0" u="none" strike="noStrike" baseline="0" dirty="0" smtClean="0">
                <a:latin typeface="Times New Roman"/>
                <a:ea typeface="华文新魏"/>
              </a:rPr>
              <a:t>表示被操作文件的对象句柄。例如，将上面示例程序中的数据立刻写入文件，代码如下：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(handle,&amp;</a:t>
            </a:r>
            <a:r>
              <a:rPr lang="en-US" altLang="zh-CN" b="0" i="0" u="none" strike="noStrike" baseline="0" dirty="0" err="1" smtClean="0">
                <a:latin typeface="Times New Roman"/>
                <a:ea typeface="华文新魏"/>
              </a:rPr>
              <a:t>buffer,100,i,NULL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读取文件数据到指定缓冲区中</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str.Format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实际读取到</a:t>
            </a:r>
            <a:r>
              <a:rPr lang="en-US" altLang="zh-CN" b="0" i="0" u="none" strike="noStrike" baseline="0" dirty="0" smtClean="0">
                <a:latin typeface="Times New Roman"/>
                <a:ea typeface="华文新魏"/>
              </a:rPr>
              <a:t>%d\n",</a:t>
            </a:r>
            <a:r>
              <a:rPr lang="en-US" altLang="zh-CN" b="0" i="0" u="none" strike="noStrike" baseline="0" dirty="0" err="1" smtClean="0">
                <a:latin typeface="Times New Roman"/>
                <a:ea typeface="华文新魏"/>
              </a:rPr>
              <a:t>i</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格式化字符串</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WriteFile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handle,str.GetBuff</a:t>
            </a:r>
            <a:r>
              <a:rPr lang="en-US" altLang="zh-CN" b="0" i="0" u="none" strike="noStrike" baseline="0" dirty="0" smtClean="0">
                <a:latin typeface="Times New Roman"/>
                <a:ea typeface="华文新魏"/>
              </a:rPr>
              <a:t>(1),</a:t>
            </a:r>
            <a:r>
              <a:rPr lang="en-US" altLang="zh-CN" b="0" i="0" u="none" strike="noStrike" baseline="0" dirty="0" err="1" smtClean="0">
                <a:latin typeface="Times New Roman"/>
                <a:ea typeface="华文新魏"/>
              </a:rPr>
              <a:t>sizeof</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i,NULL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将字符串写入文件中</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FlushFileBuffers</a:t>
            </a:r>
            <a:r>
              <a:rPr lang="en-US" altLang="zh-CN" b="1" i="0" u="none" strike="noStrike" baseline="0" dirty="0" smtClean="0">
                <a:latin typeface="Times New Roman"/>
                <a:ea typeface="华文新魏"/>
              </a:rPr>
              <a:t>(handle)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强制向文件中写入数据</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 </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通过以上代码，程序会将缓冲区中的数据立刻写入指定文件中。这样做，可以避免数据的丢失，加强了数据的安全性。</a:t>
            </a:r>
          </a:p>
        </p:txBody>
      </p:sp>
    </p:spTree>
    <p:extLst>
      <p:ext uri="{BB962C8B-B14F-4D97-AF65-F5344CB8AC3E}">
        <p14:creationId xmlns:p14="http://schemas.microsoft.com/office/powerpoint/2010/main" val="2495771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404664"/>
            <a:ext cx="8579296" cy="6120680"/>
          </a:xfrm>
        </p:spPr>
        <p:txBody>
          <a:bodyPr>
            <a:normAutofit fontScale="62500" lnSpcReduction="20000"/>
          </a:bodyPr>
          <a:lstStyle/>
          <a:p>
            <a:pPr marR="0" lvl="0" rtl="0"/>
            <a:r>
              <a:rPr lang="zh-CN" altLang="en-US" b="0" i="0" u="none" strike="noStrike" baseline="0" dirty="0" smtClean="0">
                <a:latin typeface="Times New Roman"/>
                <a:ea typeface="华文新魏"/>
              </a:rPr>
              <a:t>用户关闭文件的操作可以通过</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CloseHandle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，该函数可以关闭任何对象的句柄。其原型如下：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CloseHandle</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hObject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该函数只有一个参数，即需要关闭的对象句柄。例如，用户操作完文件后，需要关闭该文件，使用该函数进行文件的关闭操作。代码如下：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 0,</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FILE_SHARE_DELETE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FILE_SHARE_READ|FILE_SHARE_WRITE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CREATE_ALWAYS</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FILE_ATTRIBUTE_ARCHIVE|FILE_ATTRIBUTE_SYSTEM,NULL</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CloseHandle</a:t>
            </a:r>
            <a:r>
              <a:rPr lang="en-US" altLang="zh-CN" b="1" i="0" u="none" strike="noStrike" baseline="0" dirty="0" smtClean="0">
                <a:latin typeface="Times New Roman"/>
                <a:ea typeface="华文新魏"/>
              </a:rPr>
              <a:t>(handle)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关闭对象句柄</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776060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如果用户使用的文件创建函数是</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中库函数，同样可以使用函数</a:t>
            </a:r>
            <a:r>
              <a:rPr lang="en-US" altLang="zh-CN" b="0" i="0" u="none" strike="noStrike" baseline="0" dirty="0" err="1" smtClean="0">
                <a:latin typeface="Times New Roman"/>
                <a:ea typeface="华文新魏"/>
              </a:rPr>
              <a:t>CloseHandle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进行关闭。因为在每个对象中均包含了一个表示该对象句柄的变量</a:t>
            </a:r>
            <a:r>
              <a:rPr lang="en-US" altLang="zh-CN" b="0" i="0" u="none" strike="noStrike" baseline="0" dirty="0" err="1" smtClean="0">
                <a:latin typeface="Times New Roman"/>
                <a:ea typeface="华文新魏"/>
              </a:rPr>
              <a:t>m_hWnd</a:t>
            </a:r>
            <a:r>
              <a:rPr lang="zh-CN" altLang="en-US" b="0" i="0" u="none" strike="noStrike" baseline="0" dirty="0" smtClean="0">
                <a:latin typeface="Times New Roman"/>
                <a:ea typeface="华文新魏"/>
              </a:rPr>
              <a:t>。例如，用户使用</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类创建文件，然后使用该函数进行关闭，代码如下：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 file("C:\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a:t>
            </a:r>
            <a:r>
              <a:rPr lang="en-US" altLang="zh-CN" b="0" i="0" u="none" strike="noStrike" baseline="0" dirty="0" err="1" smtClean="0">
                <a:latin typeface="Times New Roman"/>
                <a:ea typeface="华文新魏"/>
              </a:rPr>
              <a:t>CFile:modeReadWrite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创建文件对象</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CloseHandle</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file.m_hWnd</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关闭对象句柄</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通过本节的学习，用户应该了解并能够使用</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函数进行基本的文件操作编程。由于本章中的实例程序只涉及到一些基本的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函数，所以，在这里不再赘述。如果用户愿意继续学习其他作用的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函数，可以翻阅一些关于</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讲解的参考书。</a:t>
            </a:r>
          </a:p>
        </p:txBody>
      </p:sp>
    </p:spTree>
    <p:extLst>
      <p:ext uri="{BB962C8B-B14F-4D97-AF65-F5344CB8AC3E}">
        <p14:creationId xmlns:p14="http://schemas.microsoft.com/office/powerpoint/2010/main" val="3929172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10.3  </a:t>
            </a:r>
            <a:r>
              <a:rPr lang="zh-CN" altLang="en-US" b="0" i="0" u="none" strike="noStrike" kern="1800" baseline="0" smtClean="0">
                <a:latin typeface="Times New Roman"/>
                <a:ea typeface="楷体"/>
              </a:rPr>
              <a:t>内存映射文件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内存映射文件是与虚拟内存相似的一种内存地址空间，只有在程序需要使用时才会将该空间中的内容提交给物理磁盘。使用内存映射文件不但能减少读取和写入文件的时间，还可以避免对文件的多次输入输出操作和为文件操作频繁地申请内存缓冲区。</a:t>
            </a:r>
          </a:p>
        </p:txBody>
      </p:sp>
    </p:spTree>
    <p:extLst>
      <p:ext uri="{BB962C8B-B14F-4D97-AF65-F5344CB8AC3E}">
        <p14:creationId xmlns:p14="http://schemas.microsoft.com/office/powerpoint/2010/main" val="3768793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．相关函数</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smtClean="0">
                <a:latin typeface="Times New Roman"/>
                <a:ea typeface="华文新魏"/>
              </a:rPr>
              <a:t>用户在实际编程时，可以使用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CreateFileMapping()</a:t>
            </a:r>
            <a:r>
              <a:rPr lang="zh-CN" altLang="en-US" b="0" i="0" u="none" strike="noStrike" baseline="0" smtClean="0">
                <a:latin typeface="Times New Roman"/>
                <a:ea typeface="华文新魏"/>
              </a:rPr>
              <a:t>打开或者创建内存映射文件对象。该函数原型如下：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HANDLE CreateFileMapping(</a:t>
            </a:r>
          </a:p>
          <a:p>
            <a:pPr marR="0" lvl="0" rtl="0"/>
            <a:r>
              <a:rPr lang="en-US" altLang="zh-CN" b="0" i="0" u="none" strike="noStrike" baseline="0" smtClean="0">
                <a:latin typeface="Times New Roman"/>
                <a:ea typeface="华文新魏"/>
              </a:rPr>
              <a:t>HANDLE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hFile,              </a:t>
            </a:r>
          </a:p>
          <a:p>
            <a:pPr marR="0" lvl="0" rtl="0"/>
            <a:r>
              <a:rPr lang="en-US" altLang="zh-CN" b="0" i="0" u="none" strike="noStrike" baseline="0" smtClean="0">
                <a:latin typeface="Times New Roman"/>
                <a:ea typeface="华文新魏"/>
              </a:rPr>
              <a:t>LPSECURITY_ATTRIBUTES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lpFileMappingAttributes,</a:t>
            </a:r>
          </a:p>
          <a:p>
            <a:pPr marR="0" lvl="0" rtl="0"/>
            <a:r>
              <a:rPr lang="en-US" altLang="zh-CN" b="0" i="0" u="none" strike="noStrike" baseline="0" smtClean="0">
                <a:latin typeface="Times New Roman"/>
                <a:ea typeface="华文新魏"/>
              </a:rPr>
              <a:t>DWORD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flProtect,           </a:t>
            </a:r>
          </a:p>
          <a:p>
            <a:pPr marR="0" lvl="0" rtl="0"/>
            <a:r>
              <a:rPr lang="en-US" altLang="zh-CN" b="0" i="0" u="none" strike="noStrike" baseline="0" smtClean="0">
                <a:latin typeface="Times New Roman"/>
                <a:ea typeface="华文新魏"/>
              </a:rPr>
              <a:t>DWORD dwMaximumSizeHigh,   </a:t>
            </a:r>
          </a:p>
          <a:p>
            <a:pPr marR="0" lvl="0" rtl="0"/>
            <a:r>
              <a:rPr lang="en-US" altLang="zh-CN" b="0" i="0" u="none" strike="noStrike" baseline="0" smtClean="0">
                <a:latin typeface="Times New Roman"/>
                <a:ea typeface="华文新魏"/>
              </a:rPr>
              <a:t>DWORD dwMaximumSizeLow,    </a:t>
            </a:r>
          </a:p>
          <a:p>
            <a:pPr marR="0" lvl="0" rtl="0"/>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该函数如果调用成功，则返回新创建的内存映射文件句柄。否则，将返回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。其中，参数意义如下：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hFile</a:t>
            </a:r>
            <a:r>
              <a:rPr lang="zh-CN" altLang="en-US" b="0" i="0" u="none" strike="noStrike" baseline="0" smtClean="0">
                <a:latin typeface="Times New Roman"/>
                <a:ea typeface="华文新魏"/>
              </a:rPr>
              <a:t>表示需要映射的文件对象句柄。如果该文件对象句柄已经存在，那么函数将建立该文件的内存映射对象。否则，函数将建立一个共享内存。</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lpFileMappingAttributes</a:t>
            </a:r>
            <a:r>
              <a:rPr lang="zh-CN" altLang="en-US" b="0" i="0" u="none" strike="noStrike" baseline="0" smtClean="0">
                <a:latin typeface="Times New Roman"/>
                <a:ea typeface="华文新魏"/>
              </a:rPr>
              <a:t>将指定该内存映射文件的安全属性，在这里设置为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flProtect</a:t>
            </a:r>
            <a:r>
              <a:rPr lang="zh-CN" altLang="en-US" b="0" i="0" u="none" strike="noStrike" baseline="0" smtClean="0">
                <a:latin typeface="Times New Roman"/>
                <a:ea typeface="华文新魏"/>
              </a:rPr>
              <a:t>指定内存映射文件的保护类型，其取值如表</a:t>
            </a:r>
            <a:r>
              <a:rPr lang="en-US" altLang="zh-CN" b="0" i="0" u="none" strike="noStrike" baseline="0" smtClean="0">
                <a:latin typeface="Times New Roman"/>
                <a:ea typeface="华文新魏"/>
              </a:rPr>
              <a:t>10.8</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828758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10.8  </a:t>
            </a:r>
            <a:r>
              <a:rPr lang="zh-CN" altLang="en-US" b="0" i="0" u="none" strike="noStrike" kern="1800" baseline="0" smtClean="0">
                <a:latin typeface="Times New Roman"/>
                <a:ea typeface="楷体"/>
              </a:rPr>
              <a:t>内存映射文件的保护类型</a:t>
            </a:r>
          </a:p>
        </p:txBody>
      </p:sp>
      <p:sp>
        <p:nvSpPr>
          <p:cNvPr id="3" name="文本占位符 2"/>
          <p:cNvSpPr>
            <a:spLocks noGrp="1"/>
          </p:cNvSpPr>
          <p:nvPr>
            <p:ph type="body" idx="1"/>
          </p:nvPr>
        </p:nvSpPr>
        <p:spPr>
          <a:xfrm>
            <a:off x="251520" y="2852936"/>
            <a:ext cx="8579296" cy="3672408"/>
          </a:xfrm>
        </p:spPr>
        <p:txBody>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dwMaximumSizeHigh</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dwMaximumSizeLow</a:t>
            </a:r>
            <a:r>
              <a:rPr lang="zh-CN" altLang="en-US" b="0" i="0" u="none" strike="noStrike" baseline="0" dirty="0" smtClean="0">
                <a:latin typeface="Times New Roman"/>
                <a:ea typeface="华文新魏"/>
              </a:rPr>
              <a:t>共同指定该内存映射文件的长度，若函数创建共享内存，则需要为这两个参数指定值。否则，将两个参数均设置为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，表示创建的内存映射文件长度与磁盘上已经存在的文件长度一样。</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lpName</a:t>
            </a:r>
            <a:r>
              <a:rPr lang="zh-CN" altLang="en-US" b="0" i="0" u="none" strike="noStrike" baseline="0" dirty="0" smtClean="0">
                <a:latin typeface="Times New Roman"/>
                <a:ea typeface="华文新魏"/>
              </a:rPr>
              <a:t>表示创建的内存映射文件名。</a:t>
            </a:r>
          </a:p>
        </p:txBody>
      </p:sp>
      <p:graphicFrame>
        <p:nvGraphicFramePr>
          <p:cNvPr id="4" name="表格 3"/>
          <p:cNvGraphicFramePr>
            <a:graphicFrameLocks noGrp="1"/>
          </p:cNvGraphicFramePr>
          <p:nvPr>
            <p:extLst>
              <p:ext uri="{D42A27DB-BD31-4B8C-83A1-F6EECF244321}">
                <p14:modId xmlns:p14="http://schemas.microsoft.com/office/powerpoint/2010/main" val="2118978850"/>
              </p:ext>
            </p:extLst>
          </p:nvPr>
        </p:nvGraphicFramePr>
        <p:xfrm>
          <a:off x="579821" y="1556792"/>
          <a:ext cx="7984358" cy="1296143"/>
        </p:xfrm>
        <a:graphic>
          <a:graphicData uri="http://schemas.openxmlformats.org/drawingml/2006/table">
            <a:tbl>
              <a:tblPr firstRow="1" firstCol="1" lastRow="1" lastCol="1" bandRow="1" bandCol="1">
                <a:tableStyleId>{5C22544A-7EE6-4342-B048-85BDC9FD1C3A}</a:tableStyleId>
              </a:tblPr>
              <a:tblGrid>
                <a:gridCol w="4025713"/>
                <a:gridCol w="3958645"/>
              </a:tblGrid>
              <a:tr h="429343">
                <a:tc>
                  <a:txBody>
                    <a:bodyPr/>
                    <a:lstStyle/>
                    <a:p>
                      <a:pPr algn="ctr">
                        <a:lnSpc>
                          <a:spcPts val="135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33400">
                <a:tc>
                  <a:txBody>
                    <a:bodyPr/>
                    <a:lstStyle/>
                    <a:p>
                      <a:pPr indent="266700" algn="just">
                        <a:lnSpc>
                          <a:spcPts val="1350"/>
                        </a:lnSpc>
                        <a:spcAft>
                          <a:spcPts val="100"/>
                        </a:spcAft>
                      </a:pPr>
                      <a:r>
                        <a:rPr lang="en-US" sz="1100">
                          <a:effectLst/>
                        </a:rPr>
                        <a:t>PAGE_READONLY</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设置该内存映射文件为只读</a:t>
                      </a:r>
                      <a:endParaRPr lang="zh-CN" sz="1100">
                        <a:effectLst/>
                        <a:latin typeface="Times New Roman"/>
                        <a:ea typeface="宋体"/>
                      </a:endParaRPr>
                    </a:p>
                  </a:txBody>
                  <a:tcPr marL="68580" marR="68580" marT="0" marB="0" anchor="ctr"/>
                </a:tc>
              </a:tr>
              <a:tr h="433400">
                <a:tc>
                  <a:txBody>
                    <a:bodyPr/>
                    <a:lstStyle/>
                    <a:p>
                      <a:pPr indent="266700" algn="just">
                        <a:lnSpc>
                          <a:spcPts val="1350"/>
                        </a:lnSpc>
                        <a:spcAft>
                          <a:spcPts val="100"/>
                        </a:spcAft>
                      </a:pPr>
                      <a:r>
                        <a:rPr lang="en-US" sz="1100">
                          <a:effectLst/>
                        </a:rPr>
                        <a:t>PAGE_READWRITE</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dirty="0">
                          <a:effectLst/>
                        </a:rPr>
                        <a:t>设置该内存映射文件为可读写</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708452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当该内存映射文件创建成功以后，其他进程或者程序可以调用函数</a:t>
            </a:r>
            <a:r>
              <a:rPr lang="en-US" altLang="zh-CN" b="0" i="0" u="none" strike="noStrike" baseline="0" smtClean="0">
                <a:latin typeface="Times New Roman"/>
                <a:ea typeface="华文新魏"/>
              </a:rPr>
              <a:t>OpenFileMapping()</a:t>
            </a:r>
            <a:r>
              <a:rPr lang="zh-CN" altLang="en-US" b="0" i="0" u="none" strike="noStrike" baseline="0" smtClean="0">
                <a:latin typeface="Times New Roman"/>
                <a:ea typeface="华文新魏"/>
              </a:rPr>
              <a:t>根据内存映射文件名打开已经存在的内存映射文件。函数</a:t>
            </a:r>
            <a:r>
              <a:rPr lang="en-US" altLang="zh-CN" b="0" i="0" u="none" strike="noStrike" baseline="0" smtClean="0">
                <a:latin typeface="Times New Roman"/>
                <a:ea typeface="华文新魏"/>
              </a:rPr>
              <a:t>OpenFileMapping()</a:t>
            </a:r>
            <a:r>
              <a:rPr lang="zh-CN" altLang="en-US" b="0" i="0" u="none" strike="noStrike" baseline="0" smtClean="0">
                <a:latin typeface="Times New Roman"/>
                <a:ea typeface="华文新魏"/>
              </a:rPr>
              <a:t>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HANDLE OpenFileMapping(</a:t>
            </a:r>
          </a:p>
          <a:p>
            <a:pPr marR="0" lvl="0" rtl="0"/>
            <a:r>
              <a:rPr lang="en-US" altLang="zh-CN" b="0" i="0" u="none" strike="noStrike" baseline="0" smtClean="0">
                <a:latin typeface="Times New Roman"/>
                <a:ea typeface="华文新魏"/>
              </a:rPr>
              <a:t>DWORD dwDesiredAccess,  </a:t>
            </a:r>
          </a:p>
          <a:p>
            <a:pPr marR="0" lvl="0" rtl="0"/>
            <a:r>
              <a:rPr lang="en-US" altLang="zh-CN" b="0" i="0" u="none" strike="noStrike" baseline="0" smtClean="0">
                <a:latin typeface="Times New Roman"/>
                <a:ea typeface="华文新魏"/>
              </a:rPr>
              <a:t>BOOL bInheritHandle,   </a:t>
            </a:r>
          </a:p>
          <a:p>
            <a:pPr marR="0" lvl="0" rtl="0"/>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lpName</a:t>
            </a:r>
            <a:r>
              <a:rPr lang="zh-CN" altLang="en-US" b="0" i="0" u="none" strike="noStrike" baseline="0" smtClean="0">
                <a:latin typeface="Times New Roman"/>
                <a:ea typeface="华文新魏"/>
              </a:rPr>
              <a:t>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该函数调用成功，将返回打开的内存映射文件对象的句柄。否则，返回</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。参数意义如下：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dwDesiredAccess</a:t>
            </a:r>
            <a:r>
              <a:rPr lang="zh-CN" altLang="en-US" b="0" i="0" u="none" strike="noStrike" baseline="0" smtClean="0">
                <a:latin typeface="Times New Roman"/>
                <a:ea typeface="华文新魏"/>
              </a:rPr>
              <a:t>指定打开内存映射文件的保护类型。取值如表</a:t>
            </a:r>
            <a:r>
              <a:rPr lang="en-US" altLang="zh-CN" b="0" i="0" u="none" strike="noStrike" baseline="0" smtClean="0">
                <a:latin typeface="Times New Roman"/>
                <a:ea typeface="华文新魏"/>
              </a:rPr>
              <a:t>10.9</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501413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10.9</a:t>
            </a:r>
            <a:r>
              <a:rPr lang="zh-CN" altLang="en-US" b="0" i="0" u="none" strike="noStrike" kern="1800" baseline="0" smtClean="0">
                <a:latin typeface="Times New Roman"/>
                <a:ea typeface="楷体"/>
              </a:rPr>
              <a:t>  内存映射文件的保护类型</a:t>
            </a:r>
          </a:p>
        </p:txBody>
      </p:sp>
      <p:sp>
        <p:nvSpPr>
          <p:cNvPr id="3" name="文本占位符 2"/>
          <p:cNvSpPr>
            <a:spLocks noGrp="1"/>
          </p:cNvSpPr>
          <p:nvPr>
            <p:ph type="body" idx="1"/>
          </p:nvPr>
        </p:nvSpPr>
        <p:spPr>
          <a:xfrm>
            <a:off x="251520" y="3068960"/>
            <a:ext cx="8579296" cy="3456384"/>
          </a:xfrm>
        </p:spPr>
        <p:txBody>
          <a:bodyPr/>
          <a:lstStyle/>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bInheritHandle</a:t>
            </a:r>
            <a:r>
              <a:rPr lang="zh-CN" altLang="en-US" b="0" i="0" u="none" strike="noStrike" baseline="0" dirty="0" smtClean="0">
                <a:latin typeface="Times New Roman"/>
                <a:ea typeface="华文新魏"/>
              </a:rPr>
              <a:t>指定该函数返回的句柄是否可以被继承。</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lpName</a:t>
            </a:r>
            <a:r>
              <a:rPr lang="zh-CN" altLang="en-US" b="0" i="0" u="none" strike="noStrike" baseline="0" dirty="0" smtClean="0">
                <a:latin typeface="Times New Roman"/>
                <a:ea typeface="华文新魏"/>
              </a:rPr>
              <a:t>指定将要打开的内存映射文件的文件名。</a:t>
            </a:r>
          </a:p>
        </p:txBody>
      </p:sp>
      <p:graphicFrame>
        <p:nvGraphicFramePr>
          <p:cNvPr id="4" name="表格 3"/>
          <p:cNvGraphicFramePr>
            <a:graphicFrameLocks noGrp="1"/>
          </p:cNvGraphicFramePr>
          <p:nvPr>
            <p:extLst>
              <p:ext uri="{D42A27DB-BD31-4B8C-83A1-F6EECF244321}">
                <p14:modId xmlns:p14="http://schemas.microsoft.com/office/powerpoint/2010/main" val="3695046907"/>
              </p:ext>
            </p:extLst>
          </p:nvPr>
        </p:nvGraphicFramePr>
        <p:xfrm>
          <a:off x="583112" y="1700808"/>
          <a:ext cx="7977775" cy="1302471"/>
        </p:xfrm>
        <a:graphic>
          <a:graphicData uri="http://schemas.openxmlformats.org/drawingml/2006/table">
            <a:tbl>
              <a:tblPr firstRow="1" firstCol="1" lastRow="1" lastCol="1" bandRow="1" bandCol="1">
                <a:tableStyleId>{5C22544A-7EE6-4342-B048-85BDC9FD1C3A}</a:tableStyleId>
              </a:tblPr>
              <a:tblGrid>
                <a:gridCol w="3567661"/>
                <a:gridCol w="4410114"/>
              </a:tblGrid>
              <a:tr h="431439">
                <a:tc>
                  <a:txBody>
                    <a:bodyPr/>
                    <a:lstStyle/>
                    <a:p>
                      <a:pPr algn="ctr">
                        <a:lnSpc>
                          <a:spcPts val="135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35516">
                <a:tc>
                  <a:txBody>
                    <a:bodyPr/>
                    <a:lstStyle/>
                    <a:p>
                      <a:pPr indent="266700" algn="just">
                        <a:lnSpc>
                          <a:spcPts val="1350"/>
                        </a:lnSpc>
                        <a:spcAft>
                          <a:spcPts val="100"/>
                        </a:spcAft>
                      </a:pPr>
                      <a:r>
                        <a:rPr lang="en-US" sz="1100">
                          <a:effectLst/>
                        </a:rPr>
                        <a:t>FILE_MAP_WRITE</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以可写属性打开该内存映射文件</a:t>
                      </a:r>
                      <a:endParaRPr lang="zh-CN" sz="1100">
                        <a:effectLst/>
                        <a:latin typeface="Times New Roman"/>
                        <a:ea typeface="宋体"/>
                      </a:endParaRPr>
                    </a:p>
                  </a:txBody>
                  <a:tcPr marL="68580" marR="68580" marT="0" marB="0" anchor="ctr"/>
                </a:tc>
              </a:tr>
              <a:tr h="435516">
                <a:tc>
                  <a:txBody>
                    <a:bodyPr/>
                    <a:lstStyle/>
                    <a:p>
                      <a:pPr indent="266700" algn="just">
                        <a:lnSpc>
                          <a:spcPts val="1350"/>
                        </a:lnSpc>
                        <a:spcAft>
                          <a:spcPts val="100"/>
                        </a:spcAft>
                      </a:pPr>
                      <a:r>
                        <a:rPr lang="en-US" sz="1100">
                          <a:effectLst/>
                        </a:rPr>
                        <a:t>FILE_MAP_READ</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dirty="0">
                          <a:effectLst/>
                        </a:rPr>
                        <a:t>以可读属性打开该内存映射文件</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992423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例如，用户调用没有参数的构造函数创建文件对象，并且需要将该对象与指定文件绑定在一起再打开文件。代码如下：</a:t>
            </a:r>
          </a:p>
          <a:p>
            <a:pPr marR="0" lvl="0" rtl="0"/>
            <a:r>
              <a:rPr lang="en-US" altLang="zh-CN" b="0" i="0" u="none" strike="noStrike" baseline="0" smtClean="0">
                <a:latin typeface="Times New Roman"/>
                <a:ea typeface="华文新魏"/>
              </a:rPr>
              <a:t>CFile file;</a:t>
            </a:r>
          </a:p>
          <a:p>
            <a:pPr marR="0" lvl="0" rtl="0"/>
            <a:r>
              <a:rPr lang="en-US" altLang="zh-CN" b="0" i="0" u="none" strike="noStrike" baseline="0" smtClean="0">
                <a:latin typeface="Times New Roman"/>
                <a:ea typeface="华文新魏"/>
              </a:rPr>
              <a:t>file.Open("C:\</a:t>
            </a:r>
            <a:r>
              <a:rPr lang="zh-CN" altLang="en-US" b="0" i="0" u="none" strike="noStrike" baseline="0" smtClean="0">
                <a:latin typeface="Times New Roman"/>
                <a:ea typeface="华文新魏"/>
              </a:rPr>
              <a:t>例子</a:t>
            </a:r>
            <a:r>
              <a:rPr lang="en-US" altLang="zh-CN" b="0" i="0" u="none" strike="noStrike" baseline="0" smtClean="0">
                <a:latin typeface="Times New Roman"/>
                <a:ea typeface="华文新魏"/>
              </a:rPr>
              <a:t>.txt",CFile:modeReadWrite);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如果用户使用带有参数的构造函数创建文件对象，表示在对象创建的同时，已经与指定文件相关联了。函数中参数意义如下：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lpszFileName</a:t>
            </a:r>
            <a:r>
              <a:rPr lang="zh-CN" altLang="en-US" b="0" i="0" u="none" strike="noStrike" baseline="0" smtClean="0">
                <a:latin typeface="Times New Roman"/>
                <a:ea typeface="华文新魏"/>
              </a:rPr>
              <a:t>表示需要操作的文件路径，该路径可以是绝对路径，也可以是相对路径。例如，打开路径为“</a:t>
            </a:r>
            <a:r>
              <a:rPr lang="en-US" altLang="zh-CN" b="0" i="0" u="none" strike="noStrike" baseline="0" smtClean="0">
                <a:latin typeface="Times New Roman"/>
                <a:ea typeface="华文新魏"/>
              </a:rPr>
              <a:t>C:\</a:t>
            </a:r>
            <a:r>
              <a:rPr lang="zh-CN" altLang="en-US" b="0" i="0" u="none" strike="noStrike" baseline="0" smtClean="0">
                <a:latin typeface="Times New Roman"/>
                <a:ea typeface="华文新魏"/>
              </a:rPr>
              <a:t>例子</a:t>
            </a:r>
            <a:r>
              <a:rPr lang="en-US" altLang="zh-CN" b="0" i="0" u="none" strike="noStrike" baseline="0" smtClean="0">
                <a:latin typeface="Times New Roman"/>
                <a:ea typeface="华文新魏"/>
              </a:rPr>
              <a:t>.txt</a:t>
            </a:r>
            <a:r>
              <a:rPr lang="zh-CN" altLang="en-US" b="0" i="0" u="none" strike="noStrike" baseline="0" smtClean="0">
                <a:latin typeface="Times New Roman"/>
                <a:ea typeface="华文新魏"/>
              </a:rPr>
              <a:t>”的文件，可以将路径直接指定为绝对路径“</a:t>
            </a:r>
            <a:r>
              <a:rPr lang="en-US" altLang="zh-CN" b="0" i="0" u="none" strike="noStrike" baseline="0" smtClean="0">
                <a:latin typeface="Times New Roman"/>
                <a:ea typeface="华文新魏"/>
              </a:rPr>
              <a:t>C:\</a:t>
            </a:r>
            <a:r>
              <a:rPr lang="zh-CN" altLang="en-US" b="0" i="0" u="none" strike="noStrike" baseline="0" smtClean="0">
                <a:latin typeface="Times New Roman"/>
                <a:ea typeface="华文新魏"/>
              </a:rPr>
              <a:t>例子</a:t>
            </a:r>
            <a:r>
              <a:rPr lang="en-US" altLang="zh-CN" b="0" i="0" u="none" strike="noStrike" baseline="0" smtClean="0">
                <a:latin typeface="Times New Roman"/>
                <a:ea typeface="华文新魏"/>
              </a:rPr>
              <a:t>.txt</a:t>
            </a:r>
            <a:r>
              <a:rPr lang="zh-CN" altLang="en-US" b="0" i="0" u="none" strike="noStrike" baseline="0" smtClean="0">
                <a:latin typeface="Times New Roman"/>
                <a:ea typeface="华文新魏"/>
              </a:rPr>
              <a:t>”。如果路径指定为“</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例子</a:t>
            </a:r>
            <a:r>
              <a:rPr lang="en-US" altLang="zh-CN" b="0" i="0" u="none" strike="noStrike" baseline="0" smtClean="0">
                <a:latin typeface="Times New Roman"/>
                <a:ea typeface="华文新魏"/>
              </a:rPr>
              <a:t>.txt</a:t>
            </a:r>
            <a:r>
              <a:rPr lang="zh-CN" altLang="en-US" b="0" i="0" u="none" strike="noStrike" baseline="0" smtClean="0">
                <a:latin typeface="Times New Roman"/>
                <a:ea typeface="华文新魏"/>
              </a:rPr>
              <a:t>”，那么程序将会在其所在目录下查找该文件。若文件不存在，则会报错。</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nOpenFlagss</a:t>
            </a:r>
            <a:r>
              <a:rPr lang="zh-CN" altLang="en-US" b="0" i="0" u="none" strike="noStrike" baseline="0" smtClean="0">
                <a:latin typeface="Times New Roman"/>
                <a:ea typeface="华文新魏"/>
              </a:rPr>
              <a:t>指定文件的打开方式，如表</a:t>
            </a:r>
            <a:r>
              <a:rPr lang="en-US" altLang="zh-CN" b="0" i="0" u="none" strike="noStrike" baseline="0" smtClean="0">
                <a:latin typeface="Times New Roman"/>
                <a:ea typeface="华文新魏"/>
              </a:rPr>
              <a:t>10.1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725100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例如，用户创建并打开文件名为</a:t>
            </a:r>
            <a:r>
              <a:rPr lang="en-US" altLang="zh-CN" b="0" i="0" u="none" strike="noStrike" baseline="0" dirty="0" err="1" smtClean="0">
                <a:latin typeface="Times New Roman"/>
                <a:ea typeface="华文新魏"/>
              </a:rPr>
              <a:t>lymlrl</a:t>
            </a:r>
            <a:r>
              <a:rPr lang="zh-CN" altLang="en-US" b="0" i="0" u="none" strike="noStrike" baseline="0" dirty="0" smtClean="0">
                <a:latin typeface="Times New Roman"/>
                <a:ea typeface="华文新魏"/>
              </a:rPr>
              <a:t>的内存映射文件，代码如下：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 handle;</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CreateFileMapping</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hFile,NULL</a:t>
            </a:r>
            <a:r>
              <a:rPr lang="en-US" altLang="zh-CN" b="1" i="0" u="none" strike="noStrike" baseline="0" dirty="0" smtClean="0">
                <a:latin typeface="Times New Roman"/>
                <a:ea typeface="华文新魏"/>
              </a:rPr>
              <a:t>, PAGE_READWRITE,0,0,"</a:t>
            </a:r>
            <a:r>
              <a:rPr lang="en-US" altLang="zh-CN" b="1" i="0" u="none" strike="noStrike" baseline="0" dirty="0" err="1" smtClean="0">
                <a:latin typeface="Times New Roman"/>
                <a:ea typeface="华文新魏"/>
              </a:rPr>
              <a:t>lymlrl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创建命名的共享内存</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OpenFileMapping</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FILE_MAP_WRITE</a:t>
            </a:r>
            <a:r>
              <a:rPr lang="en-US" altLang="zh-CN" b="1" i="0" u="none" strike="noStrike" baseline="0" dirty="0" smtClean="0">
                <a:latin typeface="Times New Roman"/>
                <a:ea typeface="华文新魏"/>
              </a:rPr>
              <a:t>| FILE_MAP_READ,false,"</a:t>
            </a:r>
            <a:r>
              <a:rPr lang="en-US" altLang="zh-CN" b="1" i="0" u="none" strike="noStrike" baseline="0" dirty="0" err="1" smtClean="0">
                <a:latin typeface="Times New Roman"/>
                <a:ea typeface="华文新魏"/>
              </a:rPr>
              <a:t>lymlrl</a:t>
            </a:r>
            <a:r>
              <a:rPr lang="en-US" altLang="zh-CN" b="1" i="0" u="none" strike="noStrike" baseline="0" dirty="0" smtClean="0">
                <a:latin typeface="Times New Roman"/>
                <a:ea typeface="华文新魏"/>
              </a:rPr>
              <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打开该共享内存</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以上代码创建了一个名称为</a:t>
            </a:r>
            <a:r>
              <a:rPr lang="en-US" altLang="zh-CN" b="0" i="0" u="none" strike="noStrike" baseline="0" dirty="0" err="1" smtClean="0">
                <a:latin typeface="Times New Roman"/>
                <a:ea typeface="华文新魏"/>
              </a:rPr>
              <a:t>lymlrl</a:t>
            </a:r>
            <a:r>
              <a:rPr lang="zh-CN" altLang="en-US" b="0" i="0" u="none" strike="noStrike" baseline="0" dirty="0" smtClean="0">
                <a:latin typeface="Times New Roman"/>
                <a:ea typeface="华文新魏"/>
              </a:rPr>
              <a:t>的共享内存，并在创建后将其打开。当用户打开内存映射文件成功后，需要对该内存映射文件进行存取操作，那么用户需要得到该内存映射文件的内存地址。</a:t>
            </a:r>
          </a:p>
        </p:txBody>
      </p:sp>
    </p:spTree>
    <p:extLst>
      <p:ext uri="{BB962C8B-B14F-4D97-AF65-F5344CB8AC3E}">
        <p14:creationId xmlns:p14="http://schemas.microsoft.com/office/powerpoint/2010/main" val="3059872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实现该功能的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函数是</a:t>
            </a:r>
            <a:r>
              <a:rPr lang="en-US" altLang="zh-CN" b="0" i="0" u="none" strike="noStrike" baseline="0" dirty="0" err="1" smtClean="0">
                <a:latin typeface="Times New Roman"/>
                <a:ea typeface="华文新魏"/>
              </a:rPr>
              <a:t>MapViewOfFile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LPVOID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MapViewOfFile</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hFileMappingObject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内存映射文件的对象句柄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dwDesiredAccess</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指定保护类型</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dwFileOffsetHigh</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从文件的指定地址开始映射</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dwFileOffsetLow</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指定映射停止的文件指针位置</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dwNumberOfBytesToMap</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需要映射的字节数，若为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则映射整个文件</a:t>
            </a:r>
          </a:p>
          <a:p>
            <a:pPr marR="0" lvl="0" rtl="0"/>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如果该函数调用成功，则返回内存映射文件的内存地址。否则，将返回</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。当用户不再使用该内存映射文件时，应将其对象关闭。实现映射文件对象关闭的函数是</a:t>
            </a:r>
            <a:r>
              <a:rPr lang="en-US" altLang="zh-CN" b="0" i="0" u="none" strike="noStrike" baseline="0" dirty="0" err="1" smtClean="0">
                <a:latin typeface="Times New Roman"/>
                <a:ea typeface="华文新魏"/>
              </a:rPr>
              <a:t>UnmapViewOfFile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3685660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UnmapViewOfFile(</a:t>
            </a:r>
          </a:p>
          <a:p>
            <a:pPr marR="0" lvl="0" rtl="0"/>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LPCVOID lpBaseAddress </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该函数调用成功，则返回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。其参数</a:t>
            </a:r>
            <a:r>
              <a:rPr lang="en-US" altLang="zh-CN" b="0" i="0" u="none" strike="noStrike" baseline="0" smtClean="0">
                <a:latin typeface="Times New Roman"/>
                <a:ea typeface="华文新魏"/>
              </a:rPr>
              <a:t>lpBaseAddress</a:t>
            </a:r>
            <a:r>
              <a:rPr lang="zh-CN" altLang="en-US" b="0" i="0" u="none" strike="noStrike" baseline="0" smtClean="0">
                <a:latin typeface="Times New Roman"/>
                <a:ea typeface="华文新魏"/>
              </a:rPr>
              <a:t>表示内存映射文件的内存地址。</a:t>
            </a:r>
          </a:p>
        </p:txBody>
      </p:sp>
    </p:spTree>
    <p:extLst>
      <p:ext uri="{BB962C8B-B14F-4D97-AF65-F5344CB8AC3E}">
        <p14:creationId xmlns:p14="http://schemas.microsoft.com/office/powerpoint/2010/main" val="21710954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．示例代码</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用户通过</a:t>
            </a:r>
            <a:r>
              <a:rPr lang="en-US" altLang="zh-CN" b="0" i="0" u="none" strike="noStrike" baseline="0" dirty="0" smtClean="0">
                <a:latin typeface="Times New Roman"/>
                <a:ea typeface="华文新魏"/>
              </a:rPr>
              <a:t>10.3</a:t>
            </a:r>
            <a:r>
              <a:rPr lang="zh-CN" altLang="en-US" b="0" i="0" u="none" strike="noStrike" baseline="0" dirty="0" smtClean="0">
                <a:latin typeface="Times New Roman"/>
                <a:ea typeface="华文新魏"/>
              </a:rPr>
              <a:t>节对内存映射文件的介绍以及相关的编程操作函数的讲解，对内存映射文件的作用和操作已经有了初步的认识。在本节中将通过编写一个内存映射文件实例，向用户进一步介绍内存映射文件的编程操作。例如，用户向一个共享内存中写入数据后，再关闭该内存映射文件。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用户从代码中可以看到，使用内存映射文件进行数据输入输出时可以使用数据复制函数</a:t>
            </a:r>
            <a:r>
              <a:rPr lang="en-US" altLang="zh-CN" b="0" i="0" u="none" strike="noStrike" baseline="0" dirty="0" err="1" smtClean="0">
                <a:latin typeface="Times New Roman"/>
                <a:ea typeface="华文新魏"/>
              </a:rPr>
              <a:t>strcpy</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实现数据的保存，减少程序对文件的访问。</a:t>
            </a:r>
          </a:p>
        </p:txBody>
      </p:sp>
    </p:spTree>
    <p:extLst>
      <p:ext uri="{BB962C8B-B14F-4D97-AF65-F5344CB8AC3E}">
        <p14:creationId xmlns:p14="http://schemas.microsoft.com/office/powerpoint/2010/main" val="21620460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10.4</a:t>
            </a:r>
            <a:r>
              <a:rPr lang="zh-CN" altLang="en-US" b="0" i="0" u="none" strike="noStrike" kern="1800" baseline="0" smtClean="0">
                <a:latin typeface="Times New Roman"/>
                <a:ea typeface="楷体"/>
              </a:rPr>
              <a:t>  文件传输服务器实例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通过前面的学习，用户已经对文件在客户端和服务器端之间进行传输的基本原理以及方法有了了解。在本节中，将通过编写服务器代码向用户详细讲解服务器接收文件数据和发送文件数据功能的具体实现方法以及实例代码。</a:t>
            </a:r>
          </a:p>
        </p:txBody>
      </p:sp>
    </p:spTree>
    <p:extLst>
      <p:ext uri="{BB962C8B-B14F-4D97-AF65-F5344CB8AC3E}">
        <p14:creationId xmlns:p14="http://schemas.microsoft.com/office/powerpoint/2010/main" val="29253271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准备工作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Transfer_server</a:t>
            </a:r>
            <a:r>
              <a:rPr lang="zh-CN" altLang="en-US" b="0" i="0" u="none" strike="noStrike" baseline="0" smtClean="0">
                <a:latin typeface="Times New Roman"/>
                <a:ea typeface="华文新魏"/>
              </a:rPr>
              <a:t>。在对话框界面上添加</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个按钮，</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和摆放如图</a:t>
            </a:r>
            <a:r>
              <a:rPr lang="en-US" altLang="zh-CN" b="0" i="0" u="none" strike="noStrike" baseline="0" smtClean="0">
                <a:latin typeface="Times New Roman"/>
                <a:ea typeface="华文新魏"/>
              </a:rPr>
              <a:t>10.1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915705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10.1  </a:t>
            </a:r>
            <a:r>
              <a:rPr lang="zh-CN" altLang="en-US" b="0" i="0" u="none" strike="noStrike" kern="1800" baseline="0" smtClean="0">
                <a:latin typeface="Times New Roman"/>
                <a:ea typeface="楷体"/>
              </a:rPr>
              <a:t>程序界面设计</a:t>
            </a:r>
          </a:p>
        </p:txBody>
      </p:sp>
      <p:sp>
        <p:nvSpPr>
          <p:cNvPr id="3" name="文本占位符 2"/>
          <p:cNvSpPr>
            <a:spLocks noGrp="1"/>
          </p:cNvSpPr>
          <p:nvPr>
            <p:ph type="body" idx="1"/>
          </p:nvPr>
        </p:nvSpPr>
        <p:spPr>
          <a:xfrm>
            <a:off x="251520" y="4149080"/>
            <a:ext cx="8579296" cy="2376264"/>
          </a:xfrm>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CTransfer_serverDlg</a:t>
            </a:r>
            <a:r>
              <a:rPr lang="zh-CN" altLang="en-US" b="0" i="0" u="none" strike="noStrike" baseline="0" dirty="0" smtClean="0">
                <a:latin typeface="Times New Roman"/>
                <a:ea typeface="华文新魏"/>
              </a:rPr>
              <a:t>中添加成员变量，如下所示：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9570071"/>
              </p:ext>
            </p:extLst>
          </p:nvPr>
        </p:nvGraphicFramePr>
        <p:xfrm>
          <a:off x="3059832" y="1484784"/>
          <a:ext cx="2952328" cy="2664296"/>
        </p:xfrm>
        <a:graphic>
          <a:graphicData uri="http://schemas.openxmlformats.org/presentationml/2006/ole">
            <mc:AlternateContent xmlns:mc="http://schemas.openxmlformats.org/markup-compatibility/2006">
              <mc:Choice xmlns:v="urn:schemas-microsoft-com:vml" Requires="v">
                <p:oleObj spid="_x0000_s10246" name="Visio" r:id="rId3" imgW="3251650" imgH="2942887" progId="Visio.Drawing.11">
                  <p:embed/>
                </p:oleObj>
              </mc:Choice>
              <mc:Fallback>
                <p:oleObj name="Visio" r:id="rId3" imgW="3251650" imgH="29428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484784"/>
                        <a:ext cx="2952328" cy="2664296"/>
                      </a:xfrm>
                      <a:prstGeom prst="rect">
                        <a:avLst/>
                      </a:prstGeom>
                      <a:noFill/>
                    </p:spPr>
                  </p:pic>
                </p:oleObj>
              </mc:Fallback>
            </mc:AlternateContent>
          </a:graphicData>
        </a:graphic>
      </p:graphicFrame>
    </p:spTree>
    <p:extLst>
      <p:ext uri="{BB962C8B-B14F-4D97-AF65-F5344CB8AC3E}">
        <p14:creationId xmlns:p14="http://schemas.microsoft.com/office/powerpoint/2010/main" val="2422734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开启服务器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“开启服务器”按钮的消息响应函数</a:t>
            </a:r>
            <a:r>
              <a:rPr lang="en-US" altLang="zh-CN" b="0" i="0" u="none" strike="noStrike" baseline="0" dirty="0" err="1" smtClean="0">
                <a:latin typeface="Times New Roman"/>
                <a:ea typeface="华文新魏"/>
              </a:rPr>
              <a:t>OnStartrun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编写如下：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响应函数实现的功能是：加载</a:t>
            </a:r>
            <a:r>
              <a:rPr lang="en-US" altLang="zh-CN" b="0" i="0" u="none" strike="noStrike" baseline="0" dirty="0" smtClean="0">
                <a:latin typeface="Times New Roman"/>
                <a:ea typeface="华文新魏"/>
              </a:rPr>
              <a:t>socket</a:t>
            </a:r>
            <a:r>
              <a:rPr lang="zh-CN" altLang="en-US" b="0" i="0" u="none" strike="noStrike" baseline="0" dirty="0" smtClean="0">
                <a:latin typeface="Times New Roman"/>
                <a:ea typeface="华文新魏"/>
              </a:rPr>
              <a:t>库、创建</a:t>
            </a:r>
            <a:r>
              <a:rPr lang="en-US" altLang="zh-CN" b="0" i="0" u="none" strike="noStrike" baseline="0" dirty="0" smtClean="0">
                <a:latin typeface="Times New Roman"/>
                <a:ea typeface="华文新魏"/>
              </a:rPr>
              <a:t>socket</a:t>
            </a:r>
            <a:r>
              <a:rPr lang="zh-CN" altLang="en-US" b="0" i="0" u="none" strike="noStrike" baseline="0" dirty="0" smtClean="0">
                <a:latin typeface="Times New Roman"/>
                <a:ea typeface="华文新魏"/>
              </a:rPr>
              <a:t>、绑定</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和端口、监听来自客户端的连接和设置异步套接字。绑定的端口和</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地址分别为“</a:t>
            </a:r>
            <a:r>
              <a:rPr lang="en-US" altLang="zh-CN" b="0" i="0" u="none" strike="noStrike" baseline="0" dirty="0" smtClean="0">
                <a:latin typeface="Times New Roman"/>
                <a:ea typeface="华文新魏"/>
              </a:rPr>
              <a:t>3000</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127.0.0.1</a:t>
            </a:r>
            <a:r>
              <a:rPr lang="zh-CN" altLang="en-US" b="0" i="0" u="none" strike="noStrike" baseline="0" dirty="0" smtClean="0">
                <a:latin typeface="Times New Roman"/>
                <a:ea typeface="华文新魏"/>
              </a:rPr>
              <a:t>”。运行效果如图</a:t>
            </a:r>
            <a:r>
              <a:rPr lang="en-US" altLang="zh-CN" b="0" i="0" u="none" strike="noStrike" baseline="0" dirty="0" smtClean="0">
                <a:latin typeface="Times New Roman"/>
                <a:ea typeface="华文新魏"/>
              </a:rPr>
              <a:t>10.2</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286340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10.2</a:t>
            </a:r>
            <a:r>
              <a:rPr lang="zh-CN" altLang="en-US" b="0" i="0" u="none" strike="noStrike" kern="1800" baseline="0" smtClean="0">
                <a:latin typeface="Times New Roman"/>
                <a:ea typeface="楷体"/>
              </a:rPr>
              <a:t>  程序运行效果及提示信息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0990856"/>
              </p:ext>
            </p:extLst>
          </p:nvPr>
        </p:nvGraphicFramePr>
        <p:xfrm>
          <a:off x="1979712" y="1628800"/>
          <a:ext cx="5112568" cy="3426902"/>
        </p:xfrm>
        <a:graphic>
          <a:graphicData uri="http://schemas.openxmlformats.org/presentationml/2006/ole">
            <mc:AlternateContent xmlns:mc="http://schemas.openxmlformats.org/markup-compatibility/2006">
              <mc:Choice xmlns:v="urn:schemas-microsoft-com:vml" Requires="v">
                <p:oleObj spid="_x0000_s11270" name="Visio" r:id="rId3" imgW="4381028" imgH="2942887" progId="Visio.Drawing.11">
                  <p:embed/>
                </p:oleObj>
              </mc:Choice>
              <mc:Fallback>
                <p:oleObj name="Visio" r:id="rId3" imgW="4381028" imgH="29428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628800"/>
                        <a:ext cx="5112568" cy="3426902"/>
                      </a:xfrm>
                      <a:prstGeom prst="rect">
                        <a:avLst/>
                      </a:prstGeom>
                      <a:noFill/>
                    </p:spPr>
                  </p:pic>
                </p:oleObj>
              </mc:Fallback>
            </mc:AlternateContent>
          </a:graphicData>
        </a:graphic>
      </p:graphicFrame>
    </p:spTree>
    <p:extLst>
      <p:ext uri="{BB962C8B-B14F-4D97-AF65-F5344CB8AC3E}">
        <p14:creationId xmlns:p14="http://schemas.microsoft.com/office/powerpoint/2010/main" val="26934416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自定义消息的响应 </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Transfer_serverDlg.h</a:t>
            </a:r>
            <a:r>
              <a:rPr lang="zh-CN" altLang="en-US" b="0" i="0" u="none" strike="noStrike" baseline="0" dirty="0" smtClean="0">
                <a:latin typeface="Times New Roman"/>
                <a:ea typeface="华文新魏"/>
              </a:rPr>
              <a:t>文件中添加如下代码：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代码中分别定义了消息</a:t>
            </a:r>
            <a:r>
              <a:rPr lang="en-US" altLang="zh-CN" b="0" i="0" u="none" strike="noStrike" baseline="0" dirty="0" smtClean="0">
                <a:latin typeface="Times New Roman"/>
                <a:ea typeface="华文新魏"/>
              </a:rPr>
              <a:t>WM_SOCKET</a:t>
            </a:r>
            <a:r>
              <a:rPr lang="zh-CN" altLang="en-US" b="0" i="0" u="none" strike="noStrike" baseline="0" dirty="0" smtClean="0">
                <a:latin typeface="Times New Roman"/>
                <a:ea typeface="华文新魏"/>
              </a:rPr>
              <a:t>，以及响应自定义消息的函数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。在</a:t>
            </a:r>
            <a:r>
              <a:rPr lang="en-US" altLang="zh-CN" b="0" i="0" u="none" strike="noStrike" baseline="0" dirty="0" smtClean="0">
                <a:latin typeface="Times New Roman"/>
                <a:ea typeface="华文新魏"/>
              </a:rPr>
              <a:t>Transfer_serverDlg.cpp</a:t>
            </a:r>
            <a:r>
              <a:rPr lang="zh-CN" altLang="en-US" b="0" i="0" u="none" strike="noStrike" baseline="0" dirty="0" smtClean="0">
                <a:latin typeface="Times New Roman"/>
                <a:ea typeface="华文新魏"/>
              </a:rPr>
              <a:t>中添加代码如下：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代码中分别添加了自定义消息与响应函数的映射、响应函数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的实现。函数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中处理了接收来自客户端连接的消息</a:t>
            </a:r>
            <a:r>
              <a:rPr lang="en-US" altLang="zh-CN" b="0" i="0" u="none" strike="noStrike" baseline="0" dirty="0" smtClean="0">
                <a:latin typeface="Times New Roman"/>
                <a:ea typeface="华文新魏"/>
              </a:rPr>
              <a:t>FD_ACCEPT</a:t>
            </a:r>
            <a:r>
              <a:rPr lang="zh-CN" altLang="en-US" b="0" i="0" u="none" strike="noStrike" baseline="0" dirty="0" smtClean="0">
                <a:latin typeface="Times New Roman"/>
                <a:ea typeface="华文新魏"/>
              </a:rPr>
              <a:t>，通过函数</a:t>
            </a:r>
            <a:r>
              <a:rPr lang="en-US" altLang="zh-CN" b="0" i="0" u="none" strike="noStrike" baseline="0" dirty="0" smtClean="0">
                <a:latin typeface="Times New Roman"/>
                <a:ea typeface="华文新魏"/>
              </a:rPr>
              <a:t>accept()</a:t>
            </a:r>
            <a:r>
              <a:rPr lang="zh-CN" altLang="en-US" b="0" i="0" u="none" strike="noStrike" baseline="0" dirty="0" smtClean="0">
                <a:latin typeface="Times New Roman"/>
                <a:ea typeface="华文新魏"/>
              </a:rPr>
              <a:t>接受来自客户端的连接请求并创建用于与客户端交流的套接字</a:t>
            </a:r>
            <a:r>
              <a:rPr lang="en-US" altLang="zh-CN" b="0" i="0" u="none" strike="noStrike" baseline="0" dirty="0" err="1" smtClean="0">
                <a:latin typeface="Times New Roman"/>
                <a:ea typeface="华文新魏"/>
              </a:rPr>
              <a:t>socket_client</a:t>
            </a:r>
            <a:r>
              <a:rPr lang="zh-CN" altLang="en-US" b="0" i="0" u="none" strike="noStrike" baseline="0" dirty="0" smtClean="0">
                <a:latin typeface="Times New Roman"/>
                <a:ea typeface="华文新魏"/>
              </a:rPr>
              <a:t>。当有客户端连接服务器时运行效果如图</a:t>
            </a:r>
            <a:r>
              <a:rPr lang="en-US" altLang="zh-CN" b="0" i="0" u="none" strike="noStrike" baseline="0" dirty="0" smtClean="0">
                <a:latin typeface="Times New Roman"/>
                <a:ea typeface="华文新魏"/>
              </a:rPr>
              <a:t>10.3</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528667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10.1  </a:t>
            </a:r>
            <a:r>
              <a:rPr lang="zh-CN" altLang="en-US" b="0" i="0" u="none" strike="noStrike" kern="1800" baseline="0" smtClean="0">
                <a:latin typeface="Times New Roman"/>
                <a:ea typeface="楷体"/>
              </a:rPr>
              <a:t>文件打开方式</a:t>
            </a:r>
          </a:p>
        </p:txBody>
      </p:sp>
      <p:graphicFrame>
        <p:nvGraphicFramePr>
          <p:cNvPr id="5" name="表格 4"/>
          <p:cNvGraphicFramePr>
            <a:graphicFrameLocks noGrp="1"/>
          </p:cNvGraphicFramePr>
          <p:nvPr>
            <p:extLst>
              <p:ext uri="{D42A27DB-BD31-4B8C-83A1-F6EECF244321}">
                <p14:modId xmlns:p14="http://schemas.microsoft.com/office/powerpoint/2010/main" val="1809037385"/>
              </p:ext>
            </p:extLst>
          </p:nvPr>
        </p:nvGraphicFramePr>
        <p:xfrm>
          <a:off x="1084700" y="1772814"/>
          <a:ext cx="7015692" cy="3528393"/>
        </p:xfrm>
        <a:graphic>
          <a:graphicData uri="http://schemas.openxmlformats.org/drawingml/2006/table">
            <a:tbl>
              <a:tblPr firstRow="1" firstCol="1" lastRow="1" lastCol="1" bandRow="1" bandCol="1">
                <a:tableStyleId>{5C22544A-7EE6-4342-B048-85BDC9FD1C3A}</a:tableStyleId>
              </a:tblPr>
              <a:tblGrid>
                <a:gridCol w="3788473"/>
                <a:gridCol w="3227219"/>
              </a:tblGrid>
              <a:tr h="349863">
                <a:tc>
                  <a:txBody>
                    <a:bodyPr/>
                    <a:lstStyle/>
                    <a:p>
                      <a:pPr algn="ctr">
                        <a:lnSpc>
                          <a:spcPts val="1350"/>
                        </a:lnSpc>
                        <a:spcAft>
                          <a:spcPts val="100"/>
                        </a:spcAft>
                      </a:pPr>
                      <a:r>
                        <a:rPr lang="zh-CN" sz="1200">
                          <a:effectLst/>
                        </a:rPr>
                        <a:t>打 开 方 式</a:t>
                      </a:r>
                      <a:endParaRPr lang="zh-CN" sz="1200">
                        <a:effectLst/>
                        <a:latin typeface="Times New Roman"/>
                        <a:ea typeface="宋体"/>
                      </a:endParaRPr>
                    </a:p>
                  </a:txBody>
                  <a:tcPr marL="68580" marR="68580" marT="0" marB="0" anchor="ctr"/>
                </a:tc>
                <a:tc>
                  <a:txBody>
                    <a:bodyPr/>
                    <a:lstStyle/>
                    <a:p>
                      <a:pPr algn="ctr">
                        <a:lnSpc>
                          <a:spcPts val="1350"/>
                        </a:lnSpc>
                        <a:spcAft>
                          <a:spcPts val="100"/>
                        </a:spcAft>
                      </a:pPr>
                      <a:r>
                        <a:rPr lang="zh-CN" sz="1200">
                          <a:effectLst/>
                        </a:rPr>
                        <a:t>意</a:t>
                      </a:r>
                      <a:r>
                        <a:rPr lang="en-US" sz="1200">
                          <a:effectLst/>
                        </a:rPr>
                        <a:t>    </a:t>
                      </a:r>
                      <a:r>
                        <a:rPr lang="zh-CN" sz="1200">
                          <a:effectLst/>
                        </a:rPr>
                        <a:t>义</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CFile::modeCreate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创建新文件并覆盖原有文件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 modeCreate|CFile::modeNoTruncate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创建文件但不覆盖原有文件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CFile::modeRead</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以只读方式打开文件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CFile::modeWrite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以只写方式打开文件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CFile::modeReadWrite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以可读写方式打开文件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CFile::ShareDenyNone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不允许其他进程读写文件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CFile::ShareDenyRead</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不允许其他进程读文件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CFile::ShareDenyWrite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a:effectLst/>
                        </a:rPr>
                        <a:t>不允许其他进程写文件</a:t>
                      </a:r>
                      <a:endParaRPr lang="zh-CN" sz="1200">
                        <a:effectLst/>
                        <a:latin typeface="Times New Roman"/>
                        <a:ea typeface="宋体"/>
                      </a:endParaRPr>
                    </a:p>
                  </a:txBody>
                  <a:tcPr marL="68580" marR="68580" marT="0" marB="0" anchor="ctr"/>
                </a:tc>
              </a:tr>
              <a:tr h="353170">
                <a:tc>
                  <a:txBody>
                    <a:bodyPr/>
                    <a:lstStyle/>
                    <a:p>
                      <a:pPr indent="328930" algn="just">
                        <a:lnSpc>
                          <a:spcPts val="1350"/>
                        </a:lnSpc>
                        <a:spcAft>
                          <a:spcPts val="100"/>
                        </a:spcAft>
                      </a:pPr>
                      <a:r>
                        <a:rPr lang="en-US" sz="1200">
                          <a:effectLst/>
                        </a:rPr>
                        <a:t>CFile::ShareExclusive</a:t>
                      </a:r>
                      <a:endParaRPr lang="zh-CN" sz="1200">
                        <a:effectLst/>
                        <a:latin typeface="Times New Roman"/>
                        <a:ea typeface="宋体"/>
                      </a:endParaRPr>
                    </a:p>
                  </a:txBody>
                  <a:tcPr marL="68580" marR="68580" marT="0" marB="0" anchor="ctr"/>
                </a:tc>
                <a:tc>
                  <a:txBody>
                    <a:bodyPr/>
                    <a:lstStyle/>
                    <a:p>
                      <a:pPr indent="501015" algn="just">
                        <a:lnSpc>
                          <a:spcPts val="1350"/>
                        </a:lnSpc>
                        <a:spcAft>
                          <a:spcPts val="100"/>
                        </a:spcAft>
                      </a:pPr>
                      <a:r>
                        <a:rPr lang="zh-CN" sz="1200" dirty="0">
                          <a:effectLst/>
                        </a:rPr>
                        <a:t>允许其他进程读写文件</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8385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10.3</a:t>
            </a:r>
            <a:r>
              <a:rPr lang="zh-CN" altLang="en-US" b="0" i="0" u="none" strike="noStrike" kern="1800" baseline="0" smtClean="0">
                <a:latin typeface="Times New Roman"/>
                <a:ea typeface="楷体"/>
              </a:rPr>
              <a:t>  有客户端连接时的运行效果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62008862"/>
              </p:ext>
            </p:extLst>
          </p:nvPr>
        </p:nvGraphicFramePr>
        <p:xfrm>
          <a:off x="1835696" y="1844824"/>
          <a:ext cx="5472608" cy="3641843"/>
        </p:xfrm>
        <a:graphic>
          <a:graphicData uri="http://schemas.openxmlformats.org/presentationml/2006/ole">
            <mc:AlternateContent xmlns:mc="http://schemas.openxmlformats.org/markup-compatibility/2006">
              <mc:Choice xmlns:v="urn:schemas-microsoft-com:vml" Requires="v">
                <p:oleObj spid="_x0000_s12294" name="Visio" r:id="rId3" imgW="4416363" imgH="2942887" progId="Visio.Drawing.11">
                  <p:embed/>
                </p:oleObj>
              </mc:Choice>
              <mc:Fallback>
                <p:oleObj name="Visio" r:id="rId3" imgW="4416363" imgH="29428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844824"/>
                        <a:ext cx="5472608" cy="3641843"/>
                      </a:xfrm>
                      <a:prstGeom prst="rect">
                        <a:avLst/>
                      </a:prstGeom>
                      <a:noFill/>
                    </p:spPr>
                  </p:pic>
                </p:oleObj>
              </mc:Fallback>
            </mc:AlternateContent>
          </a:graphicData>
        </a:graphic>
      </p:graphicFrame>
    </p:spTree>
    <p:extLst>
      <p:ext uri="{BB962C8B-B14F-4D97-AF65-F5344CB8AC3E}">
        <p14:creationId xmlns:p14="http://schemas.microsoft.com/office/powerpoint/2010/main" val="3098358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发送文件</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添加按钮“发送文件”的消息响应函数</a:t>
            </a:r>
            <a:r>
              <a:rPr lang="en-US" altLang="zh-CN" b="0" i="0" u="none" strike="noStrike" baseline="0" dirty="0" err="1" smtClean="0">
                <a:latin typeface="Times New Roman"/>
                <a:ea typeface="华文新魏"/>
              </a:rPr>
              <a:t>OnSendfile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，代码编写如下：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响应函数定义了文件对话框类</a:t>
            </a:r>
            <a:r>
              <a:rPr lang="en-US" altLang="zh-CN" b="0" i="0" u="none" strike="noStrike" baseline="0" dirty="0" err="1" smtClean="0">
                <a:latin typeface="Times New Roman"/>
                <a:ea typeface="华文新魏"/>
              </a:rPr>
              <a:t>CFileDialog</a:t>
            </a:r>
            <a:r>
              <a:rPr lang="zh-CN" altLang="en-US" b="0" i="0" u="none" strike="noStrike" baseline="0" dirty="0" smtClean="0">
                <a:latin typeface="Times New Roman"/>
                <a:ea typeface="华文新魏"/>
              </a:rPr>
              <a:t>的变量</a:t>
            </a:r>
            <a:r>
              <a:rPr lang="en-US" altLang="zh-CN" b="0" i="0" u="none" strike="noStrike" baseline="0" dirty="0" err="1" smtClean="0">
                <a:latin typeface="Times New Roman"/>
                <a:ea typeface="华文新魏"/>
              </a:rPr>
              <a:t>send_dlg</a:t>
            </a:r>
            <a:r>
              <a:rPr lang="zh-CN" altLang="en-US" b="0" i="0" u="none" strike="noStrike" baseline="0" dirty="0" smtClean="0">
                <a:latin typeface="Times New Roman"/>
                <a:ea typeface="华文新魏"/>
              </a:rPr>
              <a:t>，构造函数的参数传递了</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，用类的成员函数</a:t>
            </a:r>
            <a:r>
              <a:rPr lang="en-US" altLang="zh-CN" b="0" i="0" u="none" strike="noStrike" baseline="0" dirty="0" err="1" smtClean="0">
                <a:latin typeface="Times New Roman"/>
                <a:ea typeface="华文新魏"/>
              </a:rPr>
              <a:t>DoModal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来显示“打开”对话框。用户可以选择要发送的文件，再单击“打开”对话上的“打开”按钮。定义</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类的对象</a:t>
            </a:r>
            <a:r>
              <a:rPr lang="en-US" altLang="zh-CN" b="0" i="0" u="none" strike="noStrike" baseline="0" dirty="0" err="1" smtClean="0">
                <a:latin typeface="Times New Roman"/>
                <a:ea typeface="华文新魏"/>
              </a:rPr>
              <a:t>file_context</a:t>
            </a:r>
            <a:r>
              <a:rPr lang="zh-CN" altLang="en-US" b="0" i="0" u="none" strike="noStrike" baseline="0" dirty="0" smtClean="0">
                <a:latin typeface="Times New Roman"/>
                <a:ea typeface="华文新魏"/>
              </a:rPr>
              <a:t>打开要发送的文件，用类</a:t>
            </a:r>
            <a:r>
              <a:rPr lang="en-US" altLang="zh-CN" b="0" i="0" u="none" strike="noStrike" baseline="0" dirty="0" err="1" smtClean="0">
                <a:latin typeface="Times New Roman"/>
                <a:ea typeface="华文新魏"/>
              </a:rPr>
              <a:t>CFile</a:t>
            </a:r>
            <a:r>
              <a:rPr lang="zh-CN" altLang="en-US" b="0" i="0" u="none" strike="noStrike" baseline="0" dirty="0" smtClean="0">
                <a:latin typeface="Times New Roman"/>
                <a:ea typeface="华文新魏"/>
              </a:rPr>
              <a:t>的成员函数</a:t>
            </a:r>
            <a:r>
              <a:rPr lang="en-US" altLang="zh-CN" b="0" i="0" u="none" strike="noStrike" baseline="0" dirty="0" smtClean="0">
                <a:latin typeface="Times New Roman"/>
                <a:ea typeface="华文新魏"/>
              </a:rPr>
              <a:t>Read()</a:t>
            </a:r>
            <a:r>
              <a:rPr lang="zh-CN" altLang="en-US" b="0" i="0" u="none" strike="noStrike" baseline="0" dirty="0" smtClean="0">
                <a:latin typeface="Times New Roman"/>
                <a:ea typeface="华文新魏"/>
              </a:rPr>
              <a:t>读取文件的内容，用套接字发送读取的内容，最后关闭文件对象打开的文件，显示提示信息。“发送文件”按钮的运行效果如图</a:t>
            </a:r>
            <a:r>
              <a:rPr lang="en-US" altLang="zh-CN" b="0" i="0" u="none" strike="noStrike" baseline="0" dirty="0" smtClean="0">
                <a:latin typeface="Times New Roman"/>
                <a:ea typeface="华文新魏"/>
              </a:rPr>
              <a:t>10.4</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547549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10.4</a:t>
            </a:r>
            <a:r>
              <a:rPr lang="zh-CN" altLang="en-US" b="0" i="0" u="none" strike="noStrike" kern="1800" baseline="0" smtClean="0">
                <a:latin typeface="Times New Roman"/>
                <a:ea typeface="楷体"/>
              </a:rPr>
              <a:t>  程序运行效果及提示信息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12267192"/>
              </p:ext>
            </p:extLst>
          </p:nvPr>
        </p:nvGraphicFramePr>
        <p:xfrm>
          <a:off x="683568" y="1772816"/>
          <a:ext cx="7604686" cy="2808312"/>
        </p:xfrm>
        <a:graphic>
          <a:graphicData uri="http://schemas.openxmlformats.org/presentationml/2006/ole">
            <mc:AlternateContent xmlns:mc="http://schemas.openxmlformats.org/markup-compatibility/2006">
              <mc:Choice xmlns:v="urn:schemas-microsoft-com:vml" Requires="v">
                <p:oleObj spid="_x0000_s13318" name="Visio" r:id="rId3" imgW="8147601" imgH="2999632" progId="Visio.Drawing.11">
                  <p:embed/>
                </p:oleObj>
              </mc:Choice>
              <mc:Fallback>
                <p:oleObj name="Visio" r:id="rId3" imgW="8147601" imgH="299963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772816"/>
                        <a:ext cx="7604686" cy="2808312"/>
                      </a:xfrm>
                      <a:prstGeom prst="rect">
                        <a:avLst/>
                      </a:prstGeom>
                      <a:noFill/>
                    </p:spPr>
                  </p:pic>
                </p:oleObj>
              </mc:Fallback>
            </mc:AlternateContent>
          </a:graphicData>
        </a:graphic>
      </p:graphicFrame>
    </p:spTree>
    <p:extLst>
      <p:ext uri="{BB962C8B-B14F-4D97-AF65-F5344CB8AC3E}">
        <p14:creationId xmlns:p14="http://schemas.microsoft.com/office/powerpoint/2010/main" val="298470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接收文件</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添加按钮“接收文件”的消息响应函数</a:t>
            </a:r>
            <a:r>
              <a:rPr lang="en-US" altLang="zh-CN" b="0" i="0" u="none" strike="noStrike" baseline="0" smtClean="0">
                <a:latin typeface="Times New Roman"/>
                <a:ea typeface="华文新魏"/>
              </a:rPr>
              <a:t>OnRecvfile()</a:t>
            </a:r>
            <a:r>
              <a:rPr lang="zh-CN" altLang="en-US" b="0" i="0" u="none" strike="noStrike" baseline="0" smtClean="0">
                <a:latin typeface="Times New Roman"/>
                <a:ea typeface="华文新魏"/>
              </a:rPr>
              <a:t>，代码编写如下：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响应函数定义了文件对话框类</a:t>
            </a:r>
            <a:r>
              <a:rPr lang="en-US" altLang="zh-CN" b="0" i="0" u="none" strike="noStrike" baseline="0" smtClean="0">
                <a:latin typeface="Times New Roman"/>
                <a:ea typeface="华文新魏"/>
              </a:rPr>
              <a:t>CFileDialog</a:t>
            </a:r>
            <a:r>
              <a:rPr lang="zh-CN" altLang="en-US" b="0" i="0" u="none" strike="noStrike" baseline="0" smtClean="0">
                <a:latin typeface="Times New Roman"/>
                <a:ea typeface="华文新魏"/>
              </a:rPr>
              <a:t>的变量</a:t>
            </a:r>
            <a:r>
              <a:rPr lang="en-US" altLang="zh-CN" b="0" i="0" u="none" strike="noStrike" baseline="0" smtClean="0">
                <a:latin typeface="Times New Roman"/>
                <a:ea typeface="华文新魏"/>
              </a:rPr>
              <a:t>recv_dlg</a:t>
            </a:r>
            <a:r>
              <a:rPr lang="zh-CN" altLang="en-US" b="0" i="0" u="none" strike="noStrike" baseline="0" smtClean="0">
                <a:latin typeface="Times New Roman"/>
                <a:ea typeface="华文新魏"/>
              </a:rPr>
              <a:t>，构造函数的参数传递了</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，用类的成员函数</a:t>
            </a:r>
            <a:r>
              <a:rPr lang="en-US" altLang="zh-CN" b="0" i="0" u="none" strike="noStrike" baseline="0" smtClean="0">
                <a:latin typeface="Times New Roman"/>
                <a:ea typeface="华文新魏"/>
              </a:rPr>
              <a:t>DoModal()</a:t>
            </a:r>
            <a:r>
              <a:rPr lang="zh-CN" altLang="en-US" b="0" i="0" u="none" strike="noStrike" baseline="0" smtClean="0">
                <a:latin typeface="Times New Roman"/>
                <a:ea typeface="华文新魏"/>
              </a:rPr>
              <a:t>来显示“另存为”对话框。用户可以选择要保存文件的位置，再单击“另存为”对话上的“保存”按钮。定义</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类的对象</a:t>
            </a:r>
            <a:r>
              <a:rPr lang="en-US" altLang="zh-CN" b="0" i="0" u="none" strike="noStrike" baseline="0" smtClean="0">
                <a:latin typeface="Times New Roman"/>
                <a:ea typeface="华文新魏"/>
              </a:rPr>
              <a:t>file_recv</a:t>
            </a:r>
            <a:r>
              <a:rPr lang="zh-CN" altLang="en-US" b="0" i="0" u="none" strike="noStrike" baseline="0" smtClean="0">
                <a:latin typeface="Times New Roman"/>
                <a:ea typeface="华文新魏"/>
              </a:rPr>
              <a:t>在指定的路径下创建文件，用套接字接收文件的内容，用类</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Write()</a:t>
            </a:r>
            <a:r>
              <a:rPr lang="zh-CN" altLang="en-US" b="0" i="0" u="none" strike="noStrike" baseline="0" smtClean="0">
                <a:latin typeface="Times New Roman"/>
                <a:ea typeface="华文新魏"/>
              </a:rPr>
              <a:t>写入文件，最后关闭文件对象打开的文件，显示提示信息。“接收文件”按钮的运行效果如图</a:t>
            </a:r>
            <a:r>
              <a:rPr lang="en-US" altLang="zh-CN" b="0" i="0" u="none" strike="noStrike" baseline="0" smtClean="0">
                <a:latin typeface="Times New Roman"/>
                <a:ea typeface="华文新魏"/>
              </a:rPr>
              <a:t>10.5</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389993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10.5</a:t>
            </a:r>
            <a:r>
              <a:rPr lang="zh-CN" altLang="en-US" b="0" i="0" u="none" strike="noStrike" kern="1800" baseline="0" smtClean="0">
                <a:latin typeface="Times New Roman"/>
                <a:ea typeface="楷体"/>
              </a:rPr>
              <a:t>  程序运行效果及提示信息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82439132"/>
              </p:ext>
            </p:extLst>
          </p:nvPr>
        </p:nvGraphicFramePr>
        <p:xfrm>
          <a:off x="883954" y="1700808"/>
          <a:ext cx="7360454" cy="2664296"/>
        </p:xfrm>
        <a:graphic>
          <a:graphicData uri="http://schemas.openxmlformats.org/presentationml/2006/ole">
            <mc:AlternateContent xmlns:mc="http://schemas.openxmlformats.org/markup-compatibility/2006">
              <mc:Choice xmlns:v="urn:schemas-microsoft-com:vml" Requires="v">
                <p:oleObj spid="_x0000_s14342" name="Visio" r:id="rId3" imgW="8354757" imgH="3017736" progId="Visio.Drawing.11">
                  <p:embed/>
                </p:oleObj>
              </mc:Choice>
              <mc:Fallback>
                <p:oleObj name="Visio" r:id="rId3" imgW="8354757" imgH="301773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954" y="1700808"/>
                        <a:ext cx="7360454" cy="2664296"/>
                      </a:xfrm>
                      <a:prstGeom prst="rect">
                        <a:avLst/>
                      </a:prstGeom>
                      <a:noFill/>
                    </p:spPr>
                  </p:pic>
                </p:oleObj>
              </mc:Fallback>
            </mc:AlternateContent>
          </a:graphicData>
        </a:graphic>
      </p:graphicFrame>
    </p:spTree>
    <p:extLst>
      <p:ext uri="{BB962C8B-B14F-4D97-AF65-F5344CB8AC3E}">
        <p14:creationId xmlns:p14="http://schemas.microsoft.com/office/powerpoint/2010/main" val="36568163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a:t>
            </a:r>
            <a:r>
              <a:rPr lang="zh-CN" altLang="en-US" b="0" i="0" u="none" strike="noStrike" kern="1800" baseline="0" smtClean="0">
                <a:latin typeface="Times New Roman"/>
                <a:ea typeface="楷体"/>
              </a:rPr>
              <a:t>退出</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添加“退出”按钮的消息响应函数</a:t>
            </a:r>
            <a:r>
              <a:rPr lang="en-US" altLang="zh-CN" b="0" i="0" u="none" strike="noStrike" baseline="0" smtClean="0">
                <a:latin typeface="Times New Roman"/>
                <a:ea typeface="华文新魏"/>
              </a:rPr>
              <a:t>OnCancel()</a:t>
            </a:r>
            <a:r>
              <a:rPr lang="zh-CN" altLang="en-US" b="0" i="0" u="none" strike="noStrike" baseline="0" smtClean="0">
                <a:latin typeface="Times New Roman"/>
                <a:ea typeface="华文新魏"/>
              </a:rPr>
              <a:t>，代码编写如下：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响应函数负责程序的收尾工作、关闭程序。</a:t>
            </a:r>
          </a:p>
        </p:txBody>
      </p:sp>
    </p:spTree>
    <p:extLst>
      <p:ext uri="{BB962C8B-B14F-4D97-AF65-F5344CB8AC3E}">
        <p14:creationId xmlns:p14="http://schemas.microsoft.com/office/powerpoint/2010/main" val="5079214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10.5</a:t>
            </a:r>
            <a:r>
              <a:rPr lang="zh-CN" altLang="en-US" b="0" i="0" u="none" strike="noStrike" kern="1800" baseline="0" smtClean="0">
                <a:latin typeface="Times New Roman"/>
                <a:ea typeface="楷体"/>
              </a:rPr>
              <a:t>  文件传输客户端实例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客户端程序的编写与服务器端程序的编写十分相似，也具有发送和接收文件的功能，本节将不再详细讲解。</a:t>
            </a:r>
          </a:p>
        </p:txBody>
      </p:sp>
    </p:spTree>
    <p:extLst>
      <p:ext uri="{BB962C8B-B14F-4D97-AF65-F5344CB8AC3E}">
        <p14:creationId xmlns:p14="http://schemas.microsoft.com/office/powerpoint/2010/main" val="29616133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准备工作</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Transfer_client</a:t>
            </a:r>
            <a:r>
              <a:rPr lang="zh-CN" altLang="en-US" b="0" i="0" u="none" strike="noStrike" baseline="0" smtClean="0">
                <a:latin typeface="Times New Roman"/>
                <a:ea typeface="华文新魏"/>
              </a:rPr>
              <a:t>。在对话框界面上添加</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个按钮，</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和摆放如图</a:t>
            </a:r>
            <a:r>
              <a:rPr lang="en-US" altLang="zh-CN" b="0" i="0" u="none" strike="noStrike" baseline="0" smtClean="0">
                <a:latin typeface="Times New Roman"/>
                <a:ea typeface="华文新魏"/>
              </a:rPr>
              <a:t>10.6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155347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10.6</a:t>
            </a:r>
            <a:r>
              <a:rPr lang="zh-CN" altLang="en-US" b="0" i="0" u="none" strike="noStrike" kern="1800" baseline="0" smtClean="0">
                <a:latin typeface="Times New Roman"/>
                <a:ea typeface="楷体"/>
              </a:rPr>
              <a:t>  程序界面设计</a:t>
            </a:r>
          </a:p>
        </p:txBody>
      </p:sp>
      <p:sp>
        <p:nvSpPr>
          <p:cNvPr id="3" name="文本占位符 2"/>
          <p:cNvSpPr>
            <a:spLocks noGrp="1"/>
          </p:cNvSpPr>
          <p:nvPr>
            <p:ph type="body" idx="1"/>
          </p:nvPr>
        </p:nvSpPr>
        <p:spPr>
          <a:xfrm>
            <a:off x="251520" y="4509120"/>
            <a:ext cx="8579296" cy="2016224"/>
          </a:xfrm>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CTransfer_clientDlg</a:t>
            </a:r>
            <a:r>
              <a:rPr lang="zh-CN" altLang="en-US" b="0" i="0" u="none" strike="noStrike" baseline="0" dirty="0" smtClean="0">
                <a:latin typeface="Times New Roman"/>
                <a:ea typeface="华文新魏"/>
              </a:rPr>
              <a:t>中添加成员变量，如下所示：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73575344"/>
              </p:ext>
            </p:extLst>
          </p:nvPr>
        </p:nvGraphicFramePr>
        <p:xfrm>
          <a:off x="2843808" y="1484784"/>
          <a:ext cx="3384376" cy="2803367"/>
        </p:xfrm>
        <a:graphic>
          <a:graphicData uri="http://schemas.openxmlformats.org/presentationml/2006/ole">
            <mc:AlternateContent xmlns:mc="http://schemas.openxmlformats.org/markup-compatibility/2006">
              <mc:Choice xmlns:v="urn:schemas-microsoft-com:vml" Requires="v">
                <p:oleObj spid="_x0000_s15366" name="Visio" r:id="rId3" imgW="3708040" imgH="3057187" progId="Visio.Drawing.11">
                  <p:embed/>
                </p:oleObj>
              </mc:Choice>
              <mc:Fallback>
                <p:oleObj name="Visio" r:id="rId3" imgW="3708040" imgH="30571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484784"/>
                        <a:ext cx="3384376" cy="2803367"/>
                      </a:xfrm>
                      <a:prstGeom prst="rect">
                        <a:avLst/>
                      </a:prstGeom>
                      <a:noFill/>
                    </p:spPr>
                  </p:pic>
                </p:oleObj>
              </mc:Fallback>
            </mc:AlternateContent>
          </a:graphicData>
        </a:graphic>
      </p:graphicFrame>
    </p:spTree>
    <p:extLst>
      <p:ext uri="{BB962C8B-B14F-4D97-AF65-F5344CB8AC3E}">
        <p14:creationId xmlns:p14="http://schemas.microsoft.com/office/powerpoint/2010/main" val="1947459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连接服务器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“连接服务器”按钮的消息响应函数</a:t>
            </a:r>
            <a:r>
              <a:rPr lang="en-US" altLang="zh-CN" b="0" i="0" u="none" strike="noStrike" baseline="0" smtClean="0">
                <a:latin typeface="Times New Roman"/>
                <a:ea typeface="华文新魏"/>
              </a:rPr>
              <a:t>OnConnect()</a:t>
            </a:r>
            <a:r>
              <a:rPr lang="zh-CN" altLang="en-US" b="0" i="0" u="none" strike="noStrike" baseline="0" smtClean="0">
                <a:latin typeface="Times New Roman"/>
                <a:ea typeface="华文新魏"/>
              </a:rPr>
              <a:t>编写如下：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响应函数实现的功能是：加载</a:t>
            </a:r>
            <a:r>
              <a:rPr lang="en-US" altLang="zh-CN" b="0" i="0" u="none" strike="noStrike" baseline="0" smtClean="0">
                <a:latin typeface="Times New Roman"/>
                <a:ea typeface="华文新魏"/>
              </a:rPr>
              <a:t>socket</a:t>
            </a:r>
            <a:r>
              <a:rPr lang="zh-CN" altLang="en-US" b="0" i="0" u="none" strike="noStrike" baseline="0" smtClean="0">
                <a:latin typeface="Times New Roman"/>
                <a:ea typeface="华文新魏"/>
              </a:rPr>
              <a:t>库、创建</a:t>
            </a:r>
            <a:r>
              <a:rPr lang="en-US" altLang="zh-CN" b="0" i="0" u="none" strike="noStrike" baseline="0" smtClean="0">
                <a:latin typeface="Times New Roman"/>
                <a:ea typeface="华文新魏"/>
              </a:rPr>
              <a:t>socket</a:t>
            </a:r>
            <a:r>
              <a:rPr lang="zh-CN" altLang="en-US" b="0" i="0" u="none" strike="noStrike" baseline="0" smtClean="0">
                <a:latin typeface="Times New Roman"/>
                <a:ea typeface="华文新魏"/>
              </a:rPr>
              <a:t>、连接服务器。运行效果如图</a:t>
            </a:r>
            <a:r>
              <a:rPr lang="en-US" altLang="zh-CN" b="0" i="0" u="none" strike="noStrike" baseline="0" smtClean="0">
                <a:latin typeface="Times New Roman"/>
                <a:ea typeface="华文新魏"/>
              </a:rPr>
              <a:t>10.7</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907912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ea typeface="华文新魏"/>
              </a:rPr>
              <a:t>用户在代码中可以调用带有参数的构造函数创建文件对象，并且将文件的打开方式指定为可读可写。代码如下：</a:t>
            </a:r>
          </a:p>
          <a:p>
            <a:pPr marR="0" lvl="0" rtl="0"/>
            <a:endParaRPr lang="zh-CN" altLang="en-US" b="0" i="0" u="none" strike="noStrike" baseline="0" dirty="0" smtClean="0">
              <a:latin typeface="Times New Roman"/>
              <a:ea typeface="华文新魏"/>
            </a:endParaRPr>
          </a:p>
          <a:p>
            <a:pPr lvl="0"/>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 </a:t>
            </a:r>
            <a:r>
              <a:rPr lang="en-US" altLang="zh-CN" dirty="0">
                <a:latin typeface="Times New Roman"/>
                <a:ea typeface="华文新魏"/>
              </a:rPr>
              <a:t>file(“C:\</a:t>
            </a:r>
            <a:r>
              <a:rPr lang="zh-CN" altLang="en-US" dirty="0">
                <a:latin typeface="Times New Roman"/>
                <a:ea typeface="华文新魏"/>
              </a:rPr>
              <a:t>例子</a:t>
            </a:r>
            <a:r>
              <a:rPr lang="en-US" altLang="zh-CN" dirty="0">
                <a:latin typeface="Times New Roman"/>
                <a:ea typeface="华文新魏"/>
              </a:rPr>
              <a:t>.txt</a:t>
            </a:r>
            <a:r>
              <a:rPr lang="en-US" altLang="zh-CN" dirty="0" smtClean="0">
                <a:latin typeface="Times New Roman"/>
                <a:ea typeface="华文新魏"/>
              </a:rPr>
              <a:t>”,</a:t>
            </a:r>
            <a:r>
              <a:rPr lang="en-US" altLang="zh-CN" b="1" i="0" u="none" strike="noStrike" baseline="0" dirty="0" err="1" smtClean="0">
                <a:latin typeface="Times New Roman"/>
                <a:ea typeface="华文新魏"/>
              </a:rPr>
              <a:t>CFile:modeReadWrite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创建文件对象</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用户通过上面的代码，可以创建一个文件对象，并与指定文件相关联，为其设置了打开方式为读写“</a:t>
            </a:r>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modeReadWrite</a:t>
            </a:r>
            <a:r>
              <a:rPr lang="zh-CN" altLang="en-US"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对于用户而言，以上两种构造函数在使用上均可以达到目的。只是在打开文件时，前者需要显式地调用函数</a:t>
            </a:r>
            <a:r>
              <a:rPr lang="en-US" altLang="zh-CN" b="0" i="0" u="none" strike="noStrike" baseline="0" dirty="0" smtClean="0">
                <a:latin typeface="Times New Roman"/>
                <a:ea typeface="华文新魏"/>
              </a:rPr>
              <a:t>Open()</a:t>
            </a:r>
            <a:r>
              <a:rPr lang="zh-CN" altLang="en-US" b="0" i="0" u="none" strike="noStrike" baseline="0" dirty="0" smtClean="0">
                <a:latin typeface="Times New Roman"/>
                <a:ea typeface="华文新魏"/>
              </a:rPr>
              <a:t>打开文件，而后者则在文件对象创建的同时打开文件，属于隐式。</a:t>
            </a:r>
          </a:p>
        </p:txBody>
      </p:sp>
    </p:spTree>
    <p:extLst>
      <p:ext uri="{BB962C8B-B14F-4D97-AF65-F5344CB8AC3E}">
        <p14:creationId xmlns:p14="http://schemas.microsoft.com/office/powerpoint/2010/main" val="24055061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10.7</a:t>
            </a:r>
            <a:r>
              <a:rPr lang="zh-CN" altLang="en-US" b="0" i="0" u="none" strike="noStrike" kern="1800" baseline="0" smtClean="0">
                <a:latin typeface="Times New Roman"/>
                <a:ea typeface="楷体"/>
              </a:rPr>
              <a:t>  程序运行效果及提示信息</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75794335"/>
              </p:ext>
            </p:extLst>
          </p:nvPr>
        </p:nvGraphicFramePr>
        <p:xfrm>
          <a:off x="1763688" y="1628800"/>
          <a:ext cx="5544616" cy="3948749"/>
        </p:xfrm>
        <a:graphic>
          <a:graphicData uri="http://schemas.openxmlformats.org/presentationml/2006/ole">
            <mc:AlternateContent xmlns:mc="http://schemas.openxmlformats.org/markup-compatibility/2006">
              <mc:Choice xmlns:v="urn:schemas-microsoft-com:vml" Requires="v">
                <p:oleObj spid="_x0000_s16390" name="Visio" r:id="rId3" imgW="4304423" imgH="3057187" progId="Visio.Drawing.11">
                  <p:embed/>
                </p:oleObj>
              </mc:Choice>
              <mc:Fallback>
                <p:oleObj name="Visio" r:id="rId3" imgW="4304423" imgH="30571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628800"/>
                        <a:ext cx="5544616" cy="3948749"/>
                      </a:xfrm>
                      <a:prstGeom prst="rect">
                        <a:avLst/>
                      </a:prstGeom>
                      <a:noFill/>
                    </p:spPr>
                  </p:pic>
                </p:oleObj>
              </mc:Fallback>
            </mc:AlternateContent>
          </a:graphicData>
        </a:graphic>
      </p:graphicFrame>
    </p:spTree>
    <p:extLst>
      <p:ext uri="{BB962C8B-B14F-4D97-AF65-F5344CB8AC3E}">
        <p14:creationId xmlns:p14="http://schemas.microsoft.com/office/powerpoint/2010/main" val="24746419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发送文件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添加按钮“发送文件”的消息响应函数</a:t>
            </a:r>
            <a:r>
              <a:rPr lang="en-US" altLang="zh-CN" b="0" i="0" u="none" strike="noStrike" baseline="0" smtClean="0">
                <a:latin typeface="Times New Roman"/>
                <a:ea typeface="华文新魏"/>
              </a:rPr>
              <a:t>OnSendfile()</a:t>
            </a:r>
            <a:r>
              <a:rPr lang="zh-CN" altLang="en-US" b="0" i="0" u="none" strike="noStrike" baseline="0" smtClean="0">
                <a:latin typeface="Times New Roman"/>
                <a:ea typeface="华文新魏"/>
              </a:rPr>
              <a:t>，代码编写如下：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“发送文件”按钮的运行效果同服务器“发送文件”按钮的运行效果。</a:t>
            </a:r>
          </a:p>
        </p:txBody>
      </p:sp>
    </p:spTree>
    <p:extLst>
      <p:ext uri="{BB962C8B-B14F-4D97-AF65-F5344CB8AC3E}">
        <p14:creationId xmlns:p14="http://schemas.microsoft.com/office/powerpoint/2010/main" val="36444071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接收文件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添加按钮“接收文件”的消息响应函数</a:t>
            </a:r>
            <a:r>
              <a:rPr lang="en-US" altLang="zh-CN" b="0" i="0" u="none" strike="noStrike" baseline="0" smtClean="0">
                <a:latin typeface="Times New Roman"/>
                <a:ea typeface="华文新魏"/>
              </a:rPr>
              <a:t>OnRecvfile()</a:t>
            </a:r>
            <a:r>
              <a:rPr lang="zh-CN" altLang="en-US" b="0" i="0" u="none" strike="noStrike" baseline="0" smtClean="0">
                <a:latin typeface="Times New Roman"/>
                <a:ea typeface="华文新魏"/>
              </a:rPr>
              <a:t>，代码编写如下：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“接收文件”按钮的运行效果同服务器“接收文件”按钮的运行效果。</a:t>
            </a:r>
          </a:p>
        </p:txBody>
      </p:sp>
    </p:spTree>
    <p:extLst>
      <p:ext uri="{BB962C8B-B14F-4D97-AF65-F5344CB8AC3E}">
        <p14:creationId xmlns:p14="http://schemas.microsoft.com/office/powerpoint/2010/main" val="4309368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退出</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添加“退出”按钮的消息响应函数</a:t>
            </a:r>
            <a:r>
              <a:rPr lang="en-US" altLang="zh-CN" b="0" i="0" u="none" strike="noStrike" baseline="0" smtClean="0">
                <a:latin typeface="Times New Roman"/>
                <a:ea typeface="华文新魏"/>
              </a:rPr>
              <a:t>OnCancel()</a:t>
            </a:r>
            <a:r>
              <a:rPr lang="zh-CN" altLang="en-US" b="0" i="0" u="none" strike="noStrike" baseline="0" smtClean="0">
                <a:latin typeface="Times New Roman"/>
                <a:ea typeface="华文新魏"/>
              </a:rPr>
              <a:t>，代码编写如下：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响应函数负责程序的收尾工作、关闭程序。</a:t>
            </a:r>
          </a:p>
        </p:txBody>
      </p:sp>
    </p:spTree>
    <p:extLst>
      <p:ext uri="{BB962C8B-B14F-4D97-AF65-F5344CB8AC3E}">
        <p14:creationId xmlns:p14="http://schemas.microsoft.com/office/powerpoint/2010/main" val="41068858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10.6</a:t>
            </a:r>
            <a:r>
              <a:rPr lang="zh-CN" altLang="en-US" b="0" i="0" u="none" strike="noStrike" kern="1800" baseline="0" smtClean="0">
                <a:latin typeface="Times New Roman"/>
                <a:ea typeface="楷体"/>
              </a:rPr>
              <a:t>  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在本章中，主要向用户介绍了网络文件传输器的基本原理，结合实例程序分别介绍了文件传输器的服务器与客户端。在服务器和客户端的功能实现中，主要讲述了服务器的基本功能，并在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开发环境下，通过编写其功能代码向用户讲解服务器端的功能实现。</a:t>
            </a:r>
          </a:p>
        </p:txBody>
      </p:sp>
    </p:spTree>
    <p:extLst>
      <p:ext uri="{BB962C8B-B14F-4D97-AF65-F5344CB8AC3E}">
        <p14:creationId xmlns:p14="http://schemas.microsoft.com/office/powerpoint/2010/main" val="4269525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10.1.2  </a:t>
            </a:r>
            <a:r>
              <a:rPr lang="zh-CN" altLang="en-US" b="0" i="0" u="none" strike="noStrike" kern="1800" baseline="0" smtClean="0">
                <a:latin typeface="Times New Roman"/>
                <a:ea typeface="楷体"/>
              </a:rPr>
              <a:t>读写文件</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当用户创建文件对象成功以后，可以调用相关的操作函数对其进行读写操作。在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中，进行文件读写操作的函数分别是</a:t>
            </a:r>
            <a:r>
              <a:rPr lang="en-US" altLang="zh-CN" b="0" i="0" u="none" strike="noStrike" baseline="0" smtClean="0">
                <a:latin typeface="Times New Roman"/>
                <a:ea typeface="华文新魏"/>
              </a:rPr>
              <a:t>CFile</a:t>
            </a:r>
            <a:r>
              <a:rPr lang="zh-CN" altLang="en-US" b="0" i="0" u="none" strike="noStrike" baseline="0" smtClean="0">
                <a:latin typeface="Times New Roman"/>
                <a:ea typeface="华文新魏"/>
              </a:rPr>
              <a:t>类的函数</a:t>
            </a:r>
            <a:r>
              <a:rPr lang="en-US" altLang="zh-CN" b="0" i="0" u="none" strike="noStrike" baseline="0" smtClean="0">
                <a:latin typeface="Times New Roman"/>
                <a:ea typeface="华文新魏"/>
              </a:rPr>
              <a:t>Read()</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Write()</a:t>
            </a:r>
            <a:r>
              <a:rPr lang="zh-CN" altLang="en-US" b="0" i="0" u="none" strike="noStrike" baseline="0" smtClean="0">
                <a:latin typeface="Times New Roman"/>
                <a:ea typeface="华文新魏"/>
              </a:rPr>
              <a:t>。原型分别如下：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virtual UINT Read(void</a:t>
            </a:r>
            <a:r>
              <a:rPr lang="zh-CN" altLang="en-US" b="0" i="0" u="none" strike="noStrike" baseline="-25000" smtClean="0">
                <a:latin typeface="Times New Roman"/>
                <a:ea typeface="华文新魏"/>
              </a:rPr>
              <a: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lpBuf, UINT nCount);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读文件</a:t>
            </a:r>
          </a:p>
          <a:p>
            <a:pPr marR="0" lvl="0" rtl="0"/>
            <a:r>
              <a:rPr lang="en-US" altLang="zh-CN" b="0" i="0" u="none" strike="noStrike" baseline="0" smtClean="0">
                <a:latin typeface="Times New Roman"/>
                <a:ea typeface="华文新魏"/>
              </a:rPr>
              <a:t>virtual void Write(const void</a:t>
            </a:r>
            <a:r>
              <a:rPr lang="zh-CN" altLang="en-US" b="0" i="0" u="none" strike="noStrike" baseline="-25000" smtClean="0">
                <a:latin typeface="Times New Roman"/>
                <a:ea typeface="华文新魏"/>
              </a:rPr>
              <a: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lpBuf, UINT nCount);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写文件</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两个函数的参数及其意义均相同，如下所示：</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lpBuf</a:t>
            </a:r>
            <a:r>
              <a:rPr lang="zh-CN" altLang="en-US" b="0" i="0" u="none" strike="noStrike" baseline="0" smtClean="0">
                <a:latin typeface="Times New Roman"/>
                <a:ea typeface="华文新魏"/>
              </a:rPr>
              <a:t>表示指向缓冲区的指针。</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nCount</a:t>
            </a:r>
            <a:r>
              <a:rPr lang="zh-CN" altLang="en-US" b="0" i="0" u="none" strike="noStrike" baseline="0" smtClean="0">
                <a:latin typeface="Times New Roman"/>
                <a:ea typeface="华文新魏"/>
              </a:rPr>
              <a:t>表示需要操作的字节数。</a:t>
            </a:r>
          </a:p>
        </p:txBody>
      </p:sp>
    </p:spTree>
    <p:extLst>
      <p:ext uri="{BB962C8B-B14F-4D97-AF65-F5344CB8AC3E}">
        <p14:creationId xmlns:p14="http://schemas.microsoft.com/office/powerpoint/2010/main" val="15687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ea typeface="华文新魏"/>
              </a:rPr>
              <a:t>其中，读文件的函数</a:t>
            </a:r>
            <a:r>
              <a:rPr lang="en-US" altLang="zh-CN" b="0" i="0" u="none" strike="noStrike" baseline="0" dirty="0" smtClean="0">
                <a:latin typeface="Times New Roman"/>
                <a:ea typeface="华文新魏"/>
              </a:rPr>
              <a:t>Read()</a:t>
            </a:r>
            <a:r>
              <a:rPr lang="zh-CN" altLang="en-US" b="0" i="0" u="none" strike="noStrike" baseline="0" dirty="0" smtClean="0">
                <a:latin typeface="Times New Roman"/>
                <a:ea typeface="华文新魏"/>
              </a:rPr>
              <a:t>如果调用成功，则会返回实际读取到的字节数目。用户在程序中使用这两个函数对文件进行操作，代码如下：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a:t>
            </a:r>
            <a:r>
              <a:rPr lang="zh-CN" altLang="en-US" b="0" i="0" u="none" strike="noStrike" baseline="-25000" dirty="0" smtClean="0">
                <a:latin typeface="Times New Roman"/>
                <a:ea typeface="华文新魏"/>
              </a:rPr>
              <a:t>*</a:t>
            </a:r>
            <a:r>
              <a:rPr lang="en-US" altLang="zh-CN" b="0" i="0" u="none" strike="noStrike" baseline="0" dirty="0" smtClean="0">
                <a:latin typeface="Times New Roman"/>
                <a:ea typeface="华文新魏"/>
              </a:rPr>
              <a:t>text[100];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定义字符数组</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CFile</a:t>
            </a:r>
            <a:r>
              <a:rPr lang="en-US" altLang="zh-CN" b="0" i="0" u="none" strike="noStrike" baseline="0" dirty="0" smtClean="0">
                <a:latin typeface="Times New Roman"/>
                <a:ea typeface="华文新魏"/>
              </a:rPr>
              <a:t> file('C:\</a:t>
            </a:r>
            <a:r>
              <a:rPr lang="zh-CN" altLang="en-US" b="0" i="0" u="none" strike="noStrike" baseline="0" dirty="0" smtClean="0">
                <a:latin typeface="Times New Roman"/>
                <a:ea typeface="华文新魏"/>
              </a:rPr>
              <a:t>例子</a:t>
            </a:r>
            <a:r>
              <a:rPr lang="en-US" altLang="zh-CN" b="0" i="0" u="none" strike="noStrike" baseline="0" dirty="0" smtClean="0">
                <a:latin typeface="Times New Roman"/>
                <a:ea typeface="华文新魏"/>
              </a:rPr>
              <a:t>.txt',</a:t>
            </a:r>
            <a:r>
              <a:rPr lang="en-US" altLang="zh-CN" b="0" i="0" u="none" strike="noStrike" baseline="0" dirty="0" err="1" smtClean="0">
                <a:latin typeface="Times New Roman"/>
                <a:ea typeface="华文新魏"/>
              </a:rPr>
              <a:t>CFile:modeReadWrite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创建文件对象</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a:t>
            </a:r>
            <a:r>
              <a:rPr lang="en-US" altLang="zh-CN" b="1" i="0" u="none" strike="noStrike" baseline="0" dirty="0" err="1" smtClean="0">
                <a:latin typeface="Times New Roman"/>
                <a:ea typeface="华文新魏"/>
              </a:rPr>
              <a:t>Read</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text,100</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将文件数据读取到指定缓冲区中</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file.</a:t>
            </a:r>
            <a:r>
              <a:rPr lang="en-US" altLang="zh-CN" b="1" i="0" u="none" strike="noStrike" baseline="0" dirty="0" err="1" smtClean="0">
                <a:latin typeface="Times New Roman"/>
                <a:ea typeface="华文新魏"/>
              </a:rPr>
              <a:t>Write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text,100</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将缓冲区中的数据写到文件中</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544880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上述代码中，创建文件对象以后，分别调用函数</a:t>
            </a:r>
            <a:r>
              <a:rPr lang="en-US" altLang="zh-CN" b="0" i="0" u="none" strike="noStrike" baseline="0" smtClean="0">
                <a:latin typeface="Times New Roman"/>
                <a:ea typeface="华文新魏"/>
              </a:rPr>
              <a:t>Read()</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Write()</a:t>
            </a:r>
            <a:r>
              <a:rPr lang="zh-CN" altLang="en-US" b="0" i="0" u="none" strike="noStrike" baseline="0" smtClean="0">
                <a:latin typeface="Times New Roman"/>
                <a:ea typeface="华文新魏"/>
              </a:rPr>
              <a:t>对该文件进行读写操作。如果文件中原有数据为空或者不足用户指定的数目时，函数</a:t>
            </a:r>
            <a:r>
              <a:rPr lang="en-US" altLang="zh-CN" b="0" i="0" u="none" strike="noStrike" baseline="0" smtClean="0">
                <a:latin typeface="Times New Roman"/>
                <a:ea typeface="华文新魏"/>
              </a:rPr>
              <a:t>Read()</a:t>
            </a:r>
            <a:r>
              <a:rPr lang="zh-CN" altLang="en-US" b="0" i="0" u="none" strike="noStrike" baseline="0" smtClean="0">
                <a:latin typeface="Times New Roman"/>
                <a:ea typeface="华文新魏"/>
              </a:rPr>
              <a:t>将返回实际读取到的字节数。</a:t>
            </a:r>
          </a:p>
        </p:txBody>
      </p:sp>
    </p:spTree>
    <p:extLst>
      <p:ext uri="{BB962C8B-B14F-4D97-AF65-F5344CB8AC3E}">
        <p14:creationId xmlns:p14="http://schemas.microsoft.com/office/powerpoint/2010/main" val="104919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61</TotalTime>
  <Words>4002</Words>
  <Application>Microsoft Office PowerPoint</Application>
  <PresentationFormat>全屏显示(4:3)</PresentationFormat>
  <Paragraphs>487</Paragraphs>
  <Slides>64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66" baseType="lpstr">
      <vt:lpstr>模版1</vt:lpstr>
      <vt:lpstr>Visio</vt:lpstr>
      <vt:lpstr>第10章  简易网络文件传输器</vt:lpstr>
      <vt:lpstr>10.1  CFile类</vt:lpstr>
      <vt:lpstr>10.1.1  构造函数</vt:lpstr>
      <vt:lpstr>PowerPoint 演示文稿</vt:lpstr>
      <vt:lpstr>表10.1  文件打开方式</vt:lpstr>
      <vt:lpstr>PowerPoint 演示文稿</vt:lpstr>
      <vt:lpstr>10.1.2  读写文件</vt:lpstr>
      <vt:lpstr>PowerPoint 演示文稿</vt:lpstr>
      <vt:lpstr>PowerPoint 演示文稿</vt:lpstr>
      <vt:lpstr>PowerPoint 演示文稿</vt:lpstr>
      <vt:lpstr>10.1.3  文件关闭</vt:lpstr>
      <vt:lpstr>PowerPoint 演示文稿</vt:lpstr>
      <vt:lpstr>PowerPoint 演示文稿</vt:lpstr>
      <vt:lpstr>10.1.4  文件定位</vt:lpstr>
      <vt:lpstr>表10.2  文件指针移动模式取值</vt:lpstr>
      <vt:lpstr>PowerPoint 演示文稿</vt:lpstr>
      <vt:lpstr>PowerPoint 演示文稿</vt:lpstr>
      <vt:lpstr>10.2  使用API函数操作文件</vt:lpstr>
      <vt:lpstr>10.2.1  创建文件</vt:lpstr>
      <vt:lpstr>PowerPoint 演示文稿</vt:lpstr>
      <vt:lpstr>表10.3  文件存取方式</vt:lpstr>
      <vt:lpstr>表10.4  文件共享模式取值</vt:lpstr>
      <vt:lpstr>表10.5  文件创建方式</vt:lpstr>
      <vt:lpstr>表10.6  文件属性值</vt:lpstr>
      <vt:lpstr>表10.7  临时文件的操作方式</vt:lpstr>
      <vt:lpstr>PowerPoint 演示文稿</vt:lpstr>
      <vt:lpstr>10.2.2  操作文件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  内存映射文件</vt:lpstr>
      <vt:lpstr>1．相关函数</vt:lpstr>
      <vt:lpstr>表10.8  内存映射文件的保护类型</vt:lpstr>
      <vt:lpstr>PowerPoint 演示文稿</vt:lpstr>
      <vt:lpstr>表10.9  内存映射文件的保护类型</vt:lpstr>
      <vt:lpstr>PowerPoint 演示文稿</vt:lpstr>
      <vt:lpstr>PowerPoint 演示文稿</vt:lpstr>
      <vt:lpstr>PowerPoint 演示文稿</vt:lpstr>
      <vt:lpstr>2．示例代码</vt:lpstr>
      <vt:lpstr>10.4  文件传输服务器实例</vt:lpstr>
      <vt:lpstr>1.准备工作</vt:lpstr>
      <vt:lpstr>图10.1  程序界面设计</vt:lpstr>
      <vt:lpstr>2.开启服务器</vt:lpstr>
      <vt:lpstr>图10.2  程序运行效果及提示信息</vt:lpstr>
      <vt:lpstr>3.自定义消息的响应 </vt:lpstr>
      <vt:lpstr>图10.3  有客户端连接时的运行效果</vt:lpstr>
      <vt:lpstr>4.发送文件</vt:lpstr>
      <vt:lpstr>图10.4  程序运行效果及提示信息</vt:lpstr>
      <vt:lpstr>5.接收文件</vt:lpstr>
      <vt:lpstr>图10.5  程序运行效果及提示信息</vt:lpstr>
      <vt:lpstr>6.退出</vt:lpstr>
      <vt:lpstr>10.5  文件传输客户端实例</vt:lpstr>
      <vt:lpstr>1.准备工作</vt:lpstr>
      <vt:lpstr>图10.6  程序界面设计</vt:lpstr>
      <vt:lpstr>2.连接服务器</vt:lpstr>
      <vt:lpstr>图10.7  程序运行效果及提示信息</vt:lpstr>
      <vt:lpstr>3.发送文件</vt:lpstr>
      <vt:lpstr>4.接收文件</vt:lpstr>
      <vt:lpstr>5.退出</vt:lpstr>
      <vt:lpstr>10.6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简易网络文件传输器</dc:title>
  <dc:creator>User</dc:creator>
  <cp:lastModifiedBy>User</cp:lastModifiedBy>
  <cp:revision>7</cp:revision>
  <dcterms:created xsi:type="dcterms:W3CDTF">2013-03-29T10:25:58Z</dcterms:created>
  <dcterms:modified xsi:type="dcterms:W3CDTF">2013-03-30T02:50:22Z</dcterms:modified>
</cp:coreProperties>
</file>